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335" r:id="rId2"/>
    <p:sldId id="336" r:id="rId3"/>
    <p:sldId id="297" r:id="rId4"/>
    <p:sldId id="306" r:id="rId5"/>
    <p:sldId id="296" r:id="rId6"/>
    <p:sldId id="286" r:id="rId7"/>
    <p:sldId id="289" r:id="rId8"/>
    <p:sldId id="263" r:id="rId9"/>
    <p:sldId id="257" r:id="rId10"/>
    <p:sldId id="258" r:id="rId11"/>
    <p:sldId id="259" r:id="rId12"/>
    <p:sldId id="260" r:id="rId13"/>
    <p:sldId id="261" r:id="rId14"/>
    <p:sldId id="264" r:id="rId15"/>
    <p:sldId id="262" r:id="rId16"/>
    <p:sldId id="256" r:id="rId17"/>
    <p:sldId id="308" r:id="rId18"/>
    <p:sldId id="304" r:id="rId19"/>
    <p:sldId id="309" r:id="rId20"/>
    <p:sldId id="310" r:id="rId21"/>
    <p:sldId id="325" r:id="rId22"/>
    <p:sldId id="326" r:id="rId23"/>
    <p:sldId id="327" r:id="rId24"/>
    <p:sldId id="302" r:id="rId25"/>
    <p:sldId id="303" r:id="rId26"/>
    <p:sldId id="295" r:id="rId27"/>
    <p:sldId id="328" r:id="rId28"/>
    <p:sldId id="329" r:id="rId29"/>
    <p:sldId id="298" r:id="rId30"/>
    <p:sldId id="322" r:id="rId31"/>
    <p:sldId id="330" r:id="rId32"/>
    <p:sldId id="331" r:id="rId33"/>
    <p:sldId id="332" r:id="rId34"/>
    <p:sldId id="333" r:id="rId35"/>
    <p:sldId id="334" r:id="rId36"/>
    <p:sldId id="312" r:id="rId37"/>
    <p:sldId id="313" r:id="rId38"/>
    <p:sldId id="314" r:id="rId39"/>
    <p:sldId id="315" r:id="rId40"/>
    <p:sldId id="31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830A22-E110-44A2-9E03-3096C6A3BDAF}" v="9" dt="2022-10-10T18:31:16.7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83" d="100"/>
          <a:sy n="83" d="100"/>
        </p:scale>
        <p:origin x="45"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DB830A22-E110-44A2-9E03-3096C6A3BDAF}"/>
    <pc:docChg chg="custSel addSld delSld modSld sldOrd">
      <pc:chgData name="David Gardner" userId="32a3b49f-52b0-4a7d-8a0d-c44fdf742dfe" providerId="ADAL" clId="{DB830A22-E110-44A2-9E03-3096C6A3BDAF}" dt="2022-10-11T10:00:14.686" v="1096" actId="207"/>
      <pc:docMkLst>
        <pc:docMk/>
      </pc:docMkLst>
      <pc:sldChg chg="modSp mod">
        <pc:chgData name="David Gardner" userId="32a3b49f-52b0-4a7d-8a0d-c44fdf742dfe" providerId="ADAL" clId="{DB830A22-E110-44A2-9E03-3096C6A3BDAF}" dt="2022-10-11T09:45:00.152" v="736" actId="20577"/>
        <pc:sldMkLst>
          <pc:docMk/>
          <pc:sldMk cId="3366019136" sldId="258"/>
        </pc:sldMkLst>
        <pc:spChg chg="mod">
          <ac:chgData name="David Gardner" userId="32a3b49f-52b0-4a7d-8a0d-c44fdf742dfe" providerId="ADAL" clId="{DB830A22-E110-44A2-9E03-3096C6A3BDAF}" dt="2022-10-11T09:45:00.152" v="736" actId="20577"/>
          <ac:spMkLst>
            <pc:docMk/>
            <pc:sldMk cId="3366019136" sldId="258"/>
            <ac:spMk id="3" creationId="{00000000-0000-0000-0000-000000000000}"/>
          </ac:spMkLst>
        </pc:spChg>
      </pc:sldChg>
      <pc:sldChg chg="modSp mod">
        <pc:chgData name="David Gardner" userId="32a3b49f-52b0-4a7d-8a0d-c44fdf742dfe" providerId="ADAL" clId="{DB830A22-E110-44A2-9E03-3096C6A3BDAF}" dt="2022-10-11T09:47:26.739" v="912" actId="20577"/>
        <pc:sldMkLst>
          <pc:docMk/>
          <pc:sldMk cId="539892588" sldId="259"/>
        </pc:sldMkLst>
        <pc:spChg chg="mod">
          <ac:chgData name="David Gardner" userId="32a3b49f-52b0-4a7d-8a0d-c44fdf742dfe" providerId="ADAL" clId="{DB830A22-E110-44A2-9E03-3096C6A3BDAF}" dt="2022-10-11T09:47:26.739" v="912" actId="20577"/>
          <ac:spMkLst>
            <pc:docMk/>
            <pc:sldMk cId="539892588" sldId="259"/>
            <ac:spMk id="3" creationId="{00000000-0000-0000-0000-000000000000}"/>
          </ac:spMkLst>
        </pc:spChg>
      </pc:sldChg>
      <pc:sldChg chg="modSp mod ord">
        <pc:chgData name="David Gardner" userId="32a3b49f-52b0-4a7d-8a0d-c44fdf742dfe" providerId="ADAL" clId="{DB830A22-E110-44A2-9E03-3096C6A3BDAF}" dt="2022-10-11T09:47:51.479" v="943" actId="20577"/>
        <pc:sldMkLst>
          <pc:docMk/>
          <pc:sldMk cId="1219896646" sldId="260"/>
        </pc:sldMkLst>
        <pc:spChg chg="mod">
          <ac:chgData name="David Gardner" userId="32a3b49f-52b0-4a7d-8a0d-c44fdf742dfe" providerId="ADAL" clId="{DB830A22-E110-44A2-9E03-3096C6A3BDAF}" dt="2022-10-11T09:47:51.479" v="943" actId="20577"/>
          <ac:spMkLst>
            <pc:docMk/>
            <pc:sldMk cId="1219896646" sldId="260"/>
            <ac:spMk id="3" creationId="{00000000-0000-0000-0000-000000000000}"/>
          </ac:spMkLst>
        </pc:spChg>
      </pc:sldChg>
      <pc:sldChg chg="modSp mod">
        <pc:chgData name="David Gardner" userId="32a3b49f-52b0-4a7d-8a0d-c44fdf742dfe" providerId="ADAL" clId="{DB830A22-E110-44A2-9E03-3096C6A3BDAF}" dt="2022-10-11T09:44:20.981" v="735" actId="20577"/>
        <pc:sldMkLst>
          <pc:docMk/>
          <pc:sldMk cId="4185368654" sldId="261"/>
        </pc:sldMkLst>
        <pc:spChg chg="mod">
          <ac:chgData name="David Gardner" userId="32a3b49f-52b0-4a7d-8a0d-c44fdf742dfe" providerId="ADAL" clId="{DB830A22-E110-44A2-9E03-3096C6A3BDAF}" dt="2022-10-11T09:44:20.981" v="735" actId="20577"/>
          <ac:spMkLst>
            <pc:docMk/>
            <pc:sldMk cId="4185368654" sldId="261"/>
            <ac:spMk id="2" creationId="{00000000-0000-0000-0000-000000000000}"/>
          </ac:spMkLst>
        </pc:spChg>
      </pc:sldChg>
      <pc:sldChg chg="modSp mod">
        <pc:chgData name="David Gardner" userId="32a3b49f-52b0-4a7d-8a0d-c44fdf742dfe" providerId="ADAL" clId="{DB830A22-E110-44A2-9E03-3096C6A3BDAF}" dt="2022-10-11T10:00:14.686" v="1096" actId="207"/>
        <pc:sldMkLst>
          <pc:docMk/>
          <pc:sldMk cId="1428079868" sldId="263"/>
        </pc:sldMkLst>
        <pc:spChg chg="mod">
          <ac:chgData name="David Gardner" userId="32a3b49f-52b0-4a7d-8a0d-c44fdf742dfe" providerId="ADAL" clId="{DB830A22-E110-44A2-9E03-3096C6A3BDAF}" dt="2022-10-11T09:26:43.438" v="717" actId="122"/>
          <ac:spMkLst>
            <pc:docMk/>
            <pc:sldMk cId="1428079868" sldId="263"/>
            <ac:spMk id="2" creationId="{418B3EEB-7F06-4C07-8F95-C88E6AF7D3CE}"/>
          </ac:spMkLst>
        </pc:spChg>
        <pc:spChg chg="mod">
          <ac:chgData name="David Gardner" userId="32a3b49f-52b0-4a7d-8a0d-c44fdf742dfe" providerId="ADAL" clId="{DB830A22-E110-44A2-9E03-3096C6A3BDAF}" dt="2022-10-11T10:00:09.528" v="1095" actId="207"/>
          <ac:spMkLst>
            <pc:docMk/>
            <pc:sldMk cId="1428079868" sldId="263"/>
            <ac:spMk id="5" creationId="{356ABDC8-4FF7-4637-8049-8BFD8B0DB1ED}"/>
          </ac:spMkLst>
        </pc:spChg>
        <pc:spChg chg="mod">
          <ac:chgData name="David Gardner" userId="32a3b49f-52b0-4a7d-8a0d-c44fdf742dfe" providerId="ADAL" clId="{DB830A22-E110-44A2-9E03-3096C6A3BDAF}" dt="2022-10-11T10:00:14.686" v="1096" actId="207"/>
          <ac:spMkLst>
            <pc:docMk/>
            <pc:sldMk cId="1428079868" sldId="263"/>
            <ac:spMk id="7" creationId="{2DAAEBF2-764C-465F-AA22-9674439711A8}"/>
          </ac:spMkLst>
        </pc:spChg>
      </pc:sldChg>
      <pc:sldChg chg="modSp mod">
        <pc:chgData name="David Gardner" userId="32a3b49f-52b0-4a7d-8a0d-c44fdf742dfe" providerId="ADAL" clId="{DB830A22-E110-44A2-9E03-3096C6A3BDAF}" dt="2022-10-11T09:26:14.822" v="708" actId="122"/>
        <pc:sldMkLst>
          <pc:docMk/>
          <pc:sldMk cId="0" sldId="286"/>
        </pc:sldMkLst>
        <pc:spChg chg="mod">
          <ac:chgData name="David Gardner" userId="32a3b49f-52b0-4a7d-8a0d-c44fdf742dfe" providerId="ADAL" clId="{DB830A22-E110-44A2-9E03-3096C6A3BDAF}" dt="2022-10-11T09:25:54.878" v="692" actId="122"/>
          <ac:spMkLst>
            <pc:docMk/>
            <pc:sldMk cId="0" sldId="286"/>
            <ac:spMk id="22530" creationId="{8B1FA667-7F17-C5E1-0DCE-F1FB2109990E}"/>
          </ac:spMkLst>
        </pc:spChg>
        <pc:spChg chg="mod">
          <ac:chgData name="David Gardner" userId="32a3b49f-52b0-4a7d-8a0d-c44fdf742dfe" providerId="ADAL" clId="{DB830A22-E110-44A2-9E03-3096C6A3BDAF}" dt="2022-10-11T09:26:14.822" v="708" actId="122"/>
          <ac:spMkLst>
            <pc:docMk/>
            <pc:sldMk cId="0" sldId="286"/>
            <ac:spMk id="22531" creationId="{03990EA7-5059-F048-2B54-C2D91B3CC0F2}"/>
          </ac:spMkLst>
        </pc:spChg>
      </pc:sldChg>
      <pc:sldChg chg="del">
        <pc:chgData name="David Gardner" userId="32a3b49f-52b0-4a7d-8a0d-c44fdf742dfe" providerId="ADAL" clId="{DB830A22-E110-44A2-9E03-3096C6A3BDAF}" dt="2022-10-11T09:26:19.507" v="709" actId="47"/>
        <pc:sldMkLst>
          <pc:docMk/>
          <pc:sldMk cId="0" sldId="287"/>
        </pc:sldMkLst>
      </pc:sldChg>
      <pc:sldChg chg="del">
        <pc:chgData name="David Gardner" userId="32a3b49f-52b0-4a7d-8a0d-c44fdf742dfe" providerId="ADAL" clId="{DB830A22-E110-44A2-9E03-3096C6A3BDAF}" dt="2022-10-11T09:26:19.538" v="710" actId="47"/>
        <pc:sldMkLst>
          <pc:docMk/>
          <pc:sldMk cId="0" sldId="288"/>
        </pc:sldMkLst>
      </pc:sldChg>
      <pc:sldChg chg="modSp mod">
        <pc:chgData name="David Gardner" userId="32a3b49f-52b0-4a7d-8a0d-c44fdf742dfe" providerId="ADAL" clId="{DB830A22-E110-44A2-9E03-3096C6A3BDAF}" dt="2022-10-11T09:26:33.741" v="716" actId="27636"/>
        <pc:sldMkLst>
          <pc:docMk/>
          <pc:sldMk cId="0" sldId="289"/>
        </pc:sldMkLst>
        <pc:spChg chg="mod">
          <ac:chgData name="David Gardner" userId="32a3b49f-52b0-4a7d-8a0d-c44fdf742dfe" providerId="ADAL" clId="{DB830A22-E110-44A2-9E03-3096C6A3BDAF}" dt="2022-10-11T09:26:23.806" v="711" actId="122"/>
          <ac:spMkLst>
            <pc:docMk/>
            <pc:sldMk cId="0" sldId="289"/>
            <ac:spMk id="25602" creationId="{3E1F3C69-51D9-111F-2526-F006637646CB}"/>
          </ac:spMkLst>
        </pc:spChg>
        <pc:spChg chg="mod">
          <ac:chgData name="David Gardner" userId="32a3b49f-52b0-4a7d-8a0d-c44fdf742dfe" providerId="ADAL" clId="{DB830A22-E110-44A2-9E03-3096C6A3BDAF}" dt="2022-10-11T09:26:33.741" v="716" actId="27636"/>
          <ac:spMkLst>
            <pc:docMk/>
            <pc:sldMk cId="0" sldId="289"/>
            <ac:spMk id="25603" creationId="{12AB8104-0EAE-8754-9F84-1AB6AA991E6B}"/>
          </ac:spMkLst>
        </pc:spChg>
      </pc:sldChg>
      <pc:sldChg chg="modSp mod">
        <pc:chgData name="David Gardner" userId="32a3b49f-52b0-4a7d-8a0d-c44fdf742dfe" providerId="ADAL" clId="{DB830A22-E110-44A2-9E03-3096C6A3BDAF}" dt="2022-10-10T18:31:40.317" v="641" actId="27636"/>
        <pc:sldMkLst>
          <pc:docMk/>
          <pc:sldMk cId="0" sldId="296"/>
        </pc:sldMkLst>
        <pc:spChg chg="mod">
          <ac:chgData name="David Gardner" userId="32a3b49f-52b0-4a7d-8a0d-c44fdf742dfe" providerId="ADAL" clId="{DB830A22-E110-44A2-9E03-3096C6A3BDAF}" dt="2022-10-10T18:31:40.317" v="641" actId="27636"/>
          <ac:spMkLst>
            <pc:docMk/>
            <pc:sldMk cId="0" sldId="296"/>
            <ac:spMk id="20483" creationId="{14B2E33D-D252-A017-75E6-182E2F0C985A}"/>
          </ac:spMkLst>
        </pc:spChg>
      </pc:sldChg>
      <pc:sldChg chg="addSp delSp modSp mod ord">
        <pc:chgData name="David Gardner" userId="32a3b49f-52b0-4a7d-8a0d-c44fdf742dfe" providerId="ADAL" clId="{DB830A22-E110-44A2-9E03-3096C6A3BDAF}" dt="2022-10-11T09:24:59.222" v="657" actId="20577"/>
        <pc:sldMkLst>
          <pc:docMk/>
          <pc:sldMk cId="0" sldId="297"/>
        </pc:sldMkLst>
        <pc:spChg chg="add del mod">
          <ac:chgData name="David Gardner" userId="32a3b49f-52b0-4a7d-8a0d-c44fdf742dfe" providerId="ADAL" clId="{DB830A22-E110-44A2-9E03-3096C6A3BDAF}" dt="2022-10-10T18:31:06.072" v="634" actId="478"/>
          <ac:spMkLst>
            <pc:docMk/>
            <pc:sldMk cId="0" sldId="297"/>
            <ac:spMk id="3" creationId="{84E6191D-36BD-17ED-C4F1-F0F7755E0E43}"/>
          </ac:spMkLst>
        </pc:spChg>
        <pc:spChg chg="del">
          <ac:chgData name="David Gardner" userId="32a3b49f-52b0-4a7d-8a0d-c44fdf742dfe" providerId="ADAL" clId="{DB830A22-E110-44A2-9E03-3096C6A3BDAF}" dt="2022-10-10T18:31:02.843" v="633" actId="478"/>
          <ac:spMkLst>
            <pc:docMk/>
            <pc:sldMk cId="0" sldId="297"/>
            <ac:spMk id="19458" creationId="{8D8658F4-7098-7563-9B7B-6AE3BA6E9E50}"/>
          </ac:spMkLst>
        </pc:spChg>
        <pc:spChg chg="mod">
          <ac:chgData name="David Gardner" userId="32a3b49f-52b0-4a7d-8a0d-c44fdf742dfe" providerId="ADAL" clId="{DB830A22-E110-44A2-9E03-3096C6A3BDAF}" dt="2022-10-11T09:24:59.222" v="657" actId="20577"/>
          <ac:spMkLst>
            <pc:docMk/>
            <pc:sldMk cId="0" sldId="297"/>
            <ac:spMk id="19459" creationId="{5B6379B8-4256-B1CE-8305-C876BD3DFC15}"/>
          </ac:spMkLst>
        </pc:spChg>
        <pc:picChg chg="mod">
          <ac:chgData name="David Gardner" userId="32a3b49f-52b0-4a7d-8a0d-c44fdf742dfe" providerId="ADAL" clId="{DB830A22-E110-44A2-9E03-3096C6A3BDAF}" dt="2022-10-10T18:31:16.710" v="639" actId="1076"/>
          <ac:picMkLst>
            <pc:docMk/>
            <pc:sldMk cId="0" sldId="297"/>
            <ac:picMk id="19460" creationId="{A28EE9C8-C2B6-CADC-54FD-A7DB21E1E027}"/>
          </ac:picMkLst>
        </pc:picChg>
      </pc:sldChg>
      <pc:sldChg chg="modSp mod">
        <pc:chgData name="David Gardner" userId="32a3b49f-52b0-4a7d-8a0d-c44fdf742dfe" providerId="ADAL" clId="{DB830A22-E110-44A2-9E03-3096C6A3BDAF}" dt="2022-10-11T09:25:37.684" v="691" actId="20577"/>
        <pc:sldMkLst>
          <pc:docMk/>
          <pc:sldMk cId="0" sldId="306"/>
        </pc:sldMkLst>
        <pc:spChg chg="mod">
          <ac:chgData name="David Gardner" userId="32a3b49f-52b0-4a7d-8a0d-c44fdf742dfe" providerId="ADAL" clId="{DB830A22-E110-44A2-9E03-3096C6A3BDAF}" dt="2022-10-10T18:29:57.685" v="608" actId="122"/>
          <ac:spMkLst>
            <pc:docMk/>
            <pc:sldMk cId="0" sldId="306"/>
            <ac:spMk id="17410" creationId="{BCE76720-0D34-92DE-0C3D-8DD7D26D9B59}"/>
          </ac:spMkLst>
        </pc:spChg>
        <pc:spChg chg="mod">
          <ac:chgData name="David Gardner" userId="32a3b49f-52b0-4a7d-8a0d-c44fdf742dfe" providerId="ADAL" clId="{DB830A22-E110-44A2-9E03-3096C6A3BDAF}" dt="2022-10-11T09:25:37.684" v="691" actId="20577"/>
          <ac:spMkLst>
            <pc:docMk/>
            <pc:sldMk cId="0" sldId="306"/>
            <ac:spMk id="17411" creationId="{674C75D8-5513-DE83-A891-759B53239E28}"/>
          </ac:spMkLst>
        </pc:spChg>
      </pc:sldChg>
      <pc:sldChg chg="modSp del mod">
        <pc:chgData name="David Gardner" userId="32a3b49f-52b0-4a7d-8a0d-c44fdf742dfe" providerId="ADAL" clId="{DB830A22-E110-44A2-9E03-3096C6A3BDAF}" dt="2022-10-10T18:30:54.006" v="632" actId="47"/>
        <pc:sldMkLst>
          <pc:docMk/>
          <pc:sldMk cId="0" sldId="307"/>
        </pc:sldMkLst>
        <pc:spChg chg="mod">
          <ac:chgData name="David Gardner" userId="32a3b49f-52b0-4a7d-8a0d-c44fdf742dfe" providerId="ADAL" clId="{DB830A22-E110-44A2-9E03-3096C6A3BDAF}" dt="2022-10-10T18:30:42.502" v="629" actId="20577"/>
          <ac:spMkLst>
            <pc:docMk/>
            <pc:sldMk cId="0" sldId="307"/>
            <ac:spMk id="18434" creationId="{114E8CB4-F7DA-30F3-C496-4760161E8910}"/>
          </ac:spMkLst>
        </pc:spChg>
        <pc:spChg chg="mod">
          <ac:chgData name="David Gardner" userId="32a3b49f-52b0-4a7d-8a0d-c44fdf742dfe" providerId="ADAL" clId="{DB830A22-E110-44A2-9E03-3096C6A3BDAF}" dt="2022-10-10T18:30:46.385" v="631" actId="27636"/>
          <ac:spMkLst>
            <pc:docMk/>
            <pc:sldMk cId="0" sldId="307"/>
            <ac:spMk id="18435" creationId="{89DC7075-6E4A-D714-642A-6923F5BAB521}"/>
          </ac:spMkLst>
        </pc:spChg>
      </pc:sldChg>
      <pc:sldChg chg="modSp mod">
        <pc:chgData name="David Gardner" userId="32a3b49f-52b0-4a7d-8a0d-c44fdf742dfe" providerId="ADAL" clId="{DB830A22-E110-44A2-9E03-3096C6A3BDAF}" dt="2022-10-11T09:56:43.576" v="949" actId="1076"/>
        <pc:sldMkLst>
          <pc:docMk/>
          <pc:sldMk cId="2482575949" sldId="309"/>
        </pc:sldMkLst>
        <pc:spChg chg="mod">
          <ac:chgData name="David Gardner" userId="32a3b49f-52b0-4a7d-8a0d-c44fdf742dfe" providerId="ADAL" clId="{DB830A22-E110-44A2-9E03-3096C6A3BDAF}" dt="2022-10-11T09:53:51.873" v="944" actId="2710"/>
          <ac:spMkLst>
            <pc:docMk/>
            <pc:sldMk cId="2482575949" sldId="309"/>
            <ac:spMk id="3" creationId="{00000000-0000-0000-0000-000000000000}"/>
          </ac:spMkLst>
        </pc:spChg>
        <pc:spChg chg="mod">
          <ac:chgData name="David Gardner" userId="32a3b49f-52b0-4a7d-8a0d-c44fdf742dfe" providerId="ADAL" clId="{DB830A22-E110-44A2-9E03-3096C6A3BDAF}" dt="2022-10-11T09:54:05.037" v="946" actId="1076"/>
          <ac:spMkLst>
            <pc:docMk/>
            <pc:sldMk cId="2482575949" sldId="309"/>
            <ac:spMk id="5" creationId="{00000000-0000-0000-0000-000000000000}"/>
          </ac:spMkLst>
        </pc:spChg>
        <pc:spChg chg="mod">
          <ac:chgData name="David Gardner" userId="32a3b49f-52b0-4a7d-8a0d-c44fdf742dfe" providerId="ADAL" clId="{DB830A22-E110-44A2-9E03-3096C6A3BDAF}" dt="2022-10-11T09:56:43.576" v="949" actId="1076"/>
          <ac:spMkLst>
            <pc:docMk/>
            <pc:sldMk cId="2482575949" sldId="309"/>
            <ac:spMk id="6" creationId="{00000000-0000-0000-0000-000000000000}"/>
          </ac:spMkLst>
        </pc:spChg>
        <pc:spChg chg="mod">
          <ac:chgData name="David Gardner" userId="32a3b49f-52b0-4a7d-8a0d-c44fdf742dfe" providerId="ADAL" clId="{DB830A22-E110-44A2-9E03-3096C6A3BDAF}" dt="2022-10-11T09:54:14.078" v="948" actId="1076"/>
          <ac:spMkLst>
            <pc:docMk/>
            <pc:sldMk cId="2482575949" sldId="309"/>
            <ac:spMk id="7" creationId="{00000000-0000-0000-0000-000000000000}"/>
          </ac:spMkLst>
        </pc:spChg>
        <pc:spChg chg="mod">
          <ac:chgData name="David Gardner" userId="32a3b49f-52b0-4a7d-8a0d-c44fdf742dfe" providerId="ADAL" clId="{DB830A22-E110-44A2-9E03-3096C6A3BDAF}" dt="2022-10-11T09:54:11.780" v="947" actId="1076"/>
          <ac:spMkLst>
            <pc:docMk/>
            <pc:sldMk cId="2482575949" sldId="309"/>
            <ac:spMk id="8" creationId="{00000000-0000-0000-0000-000000000000}"/>
          </ac:spMkLst>
        </pc:spChg>
        <pc:spChg chg="mod">
          <ac:chgData name="David Gardner" userId="32a3b49f-52b0-4a7d-8a0d-c44fdf742dfe" providerId="ADAL" clId="{DB830A22-E110-44A2-9E03-3096C6A3BDAF}" dt="2022-10-11T09:53:55.605" v="945" actId="1076"/>
          <ac:spMkLst>
            <pc:docMk/>
            <pc:sldMk cId="2482575949" sldId="309"/>
            <ac:spMk id="9" creationId="{00000000-0000-0000-0000-000000000000}"/>
          </ac:spMkLst>
        </pc:spChg>
      </pc:sldChg>
      <pc:sldChg chg="modSp mod">
        <pc:chgData name="David Gardner" userId="32a3b49f-52b0-4a7d-8a0d-c44fdf742dfe" providerId="ADAL" clId="{DB830A22-E110-44A2-9E03-3096C6A3BDAF}" dt="2022-10-11T09:58:48.301" v="964" actId="1076"/>
        <pc:sldMkLst>
          <pc:docMk/>
          <pc:sldMk cId="2345477481" sldId="314"/>
        </pc:sldMkLst>
        <pc:spChg chg="mod">
          <ac:chgData name="David Gardner" userId="32a3b49f-52b0-4a7d-8a0d-c44fdf742dfe" providerId="ADAL" clId="{DB830A22-E110-44A2-9E03-3096C6A3BDAF}" dt="2022-10-11T09:58:34.691" v="960" actId="1076"/>
          <ac:spMkLst>
            <pc:docMk/>
            <pc:sldMk cId="2345477481" sldId="314"/>
            <ac:spMk id="5" creationId="{00000000-0000-0000-0000-000000000000}"/>
          </ac:spMkLst>
        </pc:spChg>
        <pc:spChg chg="mod">
          <ac:chgData name="David Gardner" userId="32a3b49f-52b0-4a7d-8a0d-c44fdf742dfe" providerId="ADAL" clId="{DB830A22-E110-44A2-9E03-3096C6A3BDAF}" dt="2022-10-11T09:58:36.443" v="961" actId="1076"/>
          <ac:spMkLst>
            <pc:docMk/>
            <pc:sldMk cId="2345477481" sldId="314"/>
            <ac:spMk id="6" creationId="{00000000-0000-0000-0000-000000000000}"/>
          </ac:spMkLst>
        </pc:spChg>
        <pc:picChg chg="mod">
          <ac:chgData name="David Gardner" userId="32a3b49f-52b0-4a7d-8a0d-c44fdf742dfe" providerId="ADAL" clId="{DB830A22-E110-44A2-9E03-3096C6A3BDAF}" dt="2022-10-11T09:58:48.301" v="964" actId="1076"/>
          <ac:picMkLst>
            <pc:docMk/>
            <pc:sldMk cId="2345477481" sldId="314"/>
            <ac:picMk id="7" creationId="{00000000-0000-0000-0000-000000000000}"/>
          </ac:picMkLst>
        </pc:picChg>
      </pc:sldChg>
      <pc:sldChg chg="modSp mod">
        <pc:chgData name="David Gardner" userId="32a3b49f-52b0-4a7d-8a0d-c44fdf742dfe" providerId="ADAL" clId="{DB830A22-E110-44A2-9E03-3096C6A3BDAF}" dt="2022-10-11T09:57:42.336" v="959" actId="1076"/>
        <pc:sldMkLst>
          <pc:docMk/>
          <pc:sldMk cId="3434858220" sldId="329"/>
        </pc:sldMkLst>
        <pc:spChg chg="mod">
          <ac:chgData name="David Gardner" userId="32a3b49f-52b0-4a7d-8a0d-c44fdf742dfe" providerId="ADAL" clId="{DB830A22-E110-44A2-9E03-3096C6A3BDAF}" dt="2022-10-11T09:57:31.174" v="956" actId="20577"/>
          <ac:spMkLst>
            <pc:docMk/>
            <pc:sldMk cId="3434858220" sldId="329"/>
            <ac:spMk id="3" creationId="{00000000-0000-0000-0000-000000000000}"/>
          </ac:spMkLst>
        </pc:spChg>
        <pc:spChg chg="mod">
          <ac:chgData name="David Gardner" userId="32a3b49f-52b0-4a7d-8a0d-c44fdf742dfe" providerId="ADAL" clId="{DB830A22-E110-44A2-9E03-3096C6A3BDAF}" dt="2022-10-11T09:57:27.493" v="955" actId="1076"/>
          <ac:spMkLst>
            <pc:docMk/>
            <pc:sldMk cId="3434858220" sldId="329"/>
            <ac:spMk id="16" creationId="{00000000-0000-0000-0000-000000000000}"/>
          </ac:spMkLst>
        </pc:spChg>
        <pc:spChg chg="mod">
          <ac:chgData name="David Gardner" userId="32a3b49f-52b0-4a7d-8a0d-c44fdf742dfe" providerId="ADAL" clId="{DB830A22-E110-44A2-9E03-3096C6A3BDAF}" dt="2022-10-11T09:57:19.093" v="954" actId="1076"/>
          <ac:spMkLst>
            <pc:docMk/>
            <pc:sldMk cId="3434858220" sldId="329"/>
            <ac:spMk id="23" creationId="{00000000-0000-0000-0000-000000000000}"/>
          </ac:spMkLst>
        </pc:spChg>
        <pc:cxnChg chg="mod">
          <ac:chgData name="David Gardner" userId="32a3b49f-52b0-4a7d-8a0d-c44fdf742dfe" providerId="ADAL" clId="{DB830A22-E110-44A2-9E03-3096C6A3BDAF}" dt="2022-10-11T09:57:14.991" v="953" actId="1076"/>
          <ac:cxnSpMkLst>
            <pc:docMk/>
            <pc:sldMk cId="3434858220" sldId="329"/>
            <ac:cxnSpMk id="5" creationId="{00000000-0000-0000-0000-000000000000}"/>
          </ac:cxnSpMkLst>
        </pc:cxnChg>
        <pc:cxnChg chg="mod">
          <ac:chgData name="David Gardner" userId="32a3b49f-52b0-4a7d-8a0d-c44fdf742dfe" providerId="ADAL" clId="{DB830A22-E110-44A2-9E03-3096C6A3BDAF}" dt="2022-10-11T09:57:33.957" v="958" actId="1076"/>
          <ac:cxnSpMkLst>
            <pc:docMk/>
            <pc:sldMk cId="3434858220" sldId="329"/>
            <ac:cxnSpMk id="6" creationId="{00000000-0000-0000-0000-000000000000}"/>
          </ac:cxnSpMkLst>
        </pc:cxnChg>
        <pc:cxnChg chg="mod">
          <ac:chgData name="David Gardner" userId="32a3b49f-52b0-4a7d-8a0d-c44fdf742dfe" providerId="ADAL" clId="{DB830A22-E110-44A2-9E03-3096C6A3BDAF}" dt="2022-10-11T09:57:32.659" v="957" actId="1076"/>
          <ac:cxnSpMkLst>
            <pc:docMk/>
            <pc:sldMk cId="3434858220" sldId="329"/>
            <ac:cxnSpMk id="7" creationId="{00000000-0000-0000-0000-000000000000}"/>
          </ac:cxnSpMkLst>
        </pc:cxnChg>
        <pc:cxnChg chg="mod">
          <ac:chgData name="David Gardner" userId="32a3b49f-52b0-4a7d-8a0d-c44fdf742dfe" providerId="ADAL" clId="{DB830A22-E110-44A2-9E03-3096C6A3BDAF}" dt="2022-10-11T09:57:42.336" v="959" actId="1076"/>
          <ac:cxnSpMkLst>
            <pc:docMk/>
            <pc:sldMk cId="3434858220" sldId="329"/>
            <ac:cxnSpMk id="8" creationId="{00000000-0000-0000-0000-000000000000}"/>
          </ac:cxnSpMkLst>
        </pc:cxnChg>
      </pc:sldChg>
      <pc:sldChg chg="addSp modSp new mod modClrScheme chgLayout">
        <pc:chgData name="David Gardner" userId="32a3b49f-52b0-4a7d-8a0d-c44fdf742dfe" providerId="ADAL" clId="{DB830A22-E110-44A2-9E03-3096C6A3BDAF}" dt="2022-10-10T18:29:14.541" v="562" actId="1076"/>
        <pc:sldMkLst>
          <pc:docMk/>
          <pc:sldMk cId="3011010598" sldId="335"/>
        </pc:sldMkLst>
        <pc:spChg chg="mod ord">
          <ac:chgData name="David Gardner" userId="32a3b49f-52b0-4a7d-8a0d-c44fdf742dfe" providerId="ADAL" clId="{DB830A22-E110-44A2-9E03-3096C6A3BDAF}" dt="2022-10-10T18:24:02.003" v="276" actId="700"/>
          <ac:spMkLst>
            <pc:docMk/>
            <pc:sldMk cId="3011010598" sldId="335"/>
            <ac:spMk id="2" creationId="{DA7FBC13-62A3-66A5-F357-67AF2665861E}"/>
          </ac:spMkLst>
        </pc:spChg>
        <pc:spChg chg="mod ord">
          <ac:chgData name="David Gardner" userId="32a3b49f-52b0-4a7d-8a0d-c44fdf742dfe" providerId="ADAL" clId="{DB830A22-E110-44A2-9E03-3096C6A3BDAF}" dt="2022-10-10T18:24:02.003" v="276" actId="700"/>
          <ac:spMkLst>
            <pc:docMk/>
            <pc:sldMk cId="3011010598" sldId="335"/>
            <ac:spMk id="3" creationId="{F2EEA892-0B76-722B-912E-5B2F36E0D6B8}"/>
          </ac:spMkLst>
        </pc:spChg>
        <pc:spChg chg="add mod">
          <ac:chgData name="David Gardner" userId="32a3b49f-52b0-4a7d-8a0d-c44fdf742dfe" providerId="ADAL" clId="{DB830A22-E110-44A2-9E03-3096C6A3BDAF}" dt="2022-10-10T18:28:29.363" v="555" actId="14100"/>
          <ac:spMkLst>
            <pc:docMk/>
            <pc:sldMk cId="3011010598" sldId="335"/>
            <ac:spMk id="4" creationId="{299C21D1-AC66-4060-AEF8-E178E2B58049}"/>
          </ac:spMkLst>
        </pc:spChg>
        <pc:spChg chg="add mod">
          <ac:chgData name="David Gardner" userId="32a3b49f-52b0-4a7d-8a0d-c44fdf742dfe" providerId="ADAL" clId="{DB830A22-E110-44A2-9E03-3096C6A3BDAF}" dt="2022-10-10T18:28:35.223" v="557" actId="208"/>
          <ac:spMkLst>
            <pc:docMk/>
            <pc:sldMk cId="3011010598" sldId="335"/>
            <ac:spMk id="5" creationId="{44A4B8B6-5EF9-B3EB-2E4D-54DEE148B1BC}"/>
          </ac:spMkLst>
        </pc:spChg>
        <pc:spChg chg="add mod">
          <ac:chgData name="David Gardner" userId="32a3b49f-52b0-4a7d-8a0d-c44fdf742dfe" providerId="ADAL" clId="{DB830A22-E110-44A2-9E03-3096C6A3BDAF}" dt="2022-10-10T18:29:11.723" v="561" actId="1076"/>
          <ac:spMkLst>
            <pc:docMk/>
            <pc:sldMk cId="3011010598" sldId="335"/>
            <ac:spMk id="6" creationId="{4627A868-B5D1-EE61-E353-ECEB08FDAA22}"/>
          </ac:spMkLst>
        </pc:spChg>
        <pc:spChg chg="add mod">
          <ac:chgData name="David Gardner" userId="32a3b49f-52b0-4a7d-8a0d-c44fdf742dfe" providerId="ADAL" clId="{DB830A22-E110-44A2-9E03-3096C6A3BDAF}" dt="2022-10-10T18:28:21.993" v="552" actId="1076"/>
          <ac:spMkLst>
            <pc:docMk/>
            <pc:sldMk cId="3011010598" sldId="335"/>
            <ac:spMk id="7" creationId="{0A516C7B-C315-6442-85D6-880EB9B1DC5B}"/>
          </ac:spMkLst>
        </pc:spChg>
        <pc:spChg chg="add mod">
          <ac:chgData name="David Gardner" userId="32a3b49f-52b0-4a7d-8a0d-c44fdf742dfe" providerId="ADAL" clId="{DB830A22-E110-44A2-9E03-3096C6A3BDAF}" dt="2022-10-10T18:29:14.541" v="562" actId="1076"/>
          <ac:spMkLst>
            <pc:docMk/>
            <pc:sldMk cId="3011010598" sldId="335"/>
            <ac:spMk id="8" creationId="{471E251F-0DA7-182F-FD86-89CB379814D9}"/>
          </ac:spMkLst>
        </pc:spChg>
        <pc:spChg chg="add">
          <ac:chgData name="David Gardner" userId="32a3b49f-52b0-4a7d-8a0d-c44fdf742dfe" providerId="ADAL" clId="{DB830A22-E110-44A2-9E03-3096C6A3BDAF}" dt="2022-10-10T18:29:06.206" v="560" actId="11529"/>
          <ac:spMkLst>
            <pc:docMk/>
            <pc:sldMk cId="3011010598" sldId="335"/>
            <ac:spMk id="9" creationId="{AF526155-7C76-9657-DC23-526D7F3E6874}"/>
          </ac:spMkLst>
        </pc:spChg>
      </pc:sldChg>
      <pc:sldChg chg="modSp new mod">
        <pc:chgData name="David Gardner" userId="32a3b49f-52b0-4a7d-8a0d-c44fdf742dfe" providerId="ADAL" clId="{DB830A22-E110-44A2-9E03-3096C6A3BDAF}" dt="2022-10-10T18:29:50.711" v="607" actId="20577"/>
        <pc:sldMkLst>
          <pc:docMk/>
          <pc:sldMk cId="2910791969" sldId="336"/>
        </pc:sldMkLst>
        <pc:spChg chg="mod">
          <ac:chgData name="David Gardner" userId="32a3b49f-52b0-4a7d-8a0d-c44fdf742dfe" providerId="ADAL" clId="{DB830A22-E110-44A2-9E03-3096C6A3BDAF}" dt="2022-10-10T16:22:24.061" v="134" actId="122"/>
          <ac:spMkLst>
            <pc:docMk/>
            <pc:sldMk cId="2910791969" sldId="336"/>
            <ac:spMk id="2" creationId="{64DD5D0B-3426-3ECA-0796-FDF99CFC43A9}"/>
          </ac:spMkLst>
        </pc:spChg>
        <pc:spChg chg="mod">
          <ac:chgData name="David Gardner" userId="32a3b49f-52b0-4a7d-8a0d-c44fdf742dfe" providerId="ADAL" clId="{DB830A22-E110-44A2-9E03-3096C6A3BDAF}" dt="2022-10-10T18:29:50.711" v="607" actId="20577"/>
          <ac:spMkLst>
            <pc:docMk/>
            <pc:sldMk cId="2910791969" sldId="336"/>
            <ac:spMk id="3" creationId="{B0A4ACE1-976C-04FA-89F6-9436DAD90AD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96524B-4185-4E4D-A0F8-842A67177A33}" type="datetimeFigureOut">
              <a:rPr lang="en-GB" smtClean="0"/>
              <a:t>11/10/2022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66A18B-93DA-4202-BE9D-1F4D518D34CA}" type="slidenum">
              <a:rPr lang="en-GB" smtClean="0"/>
              <a:t>‹#›</a:t>
            </a:fld>
            <a:endParaRPr lang="en-GB"/>
          </a:p>
        </p:txBody>
      </p:sp>
    </p:spTree>
    <p:extLst>
      <p:ext uri="{BB962C8B-B14F-4D97-AF65-F5344CB8AC3E}">
        <p14:creationId xmlns:p14="http://schemas.microsoft.com/office/powerpoint/2010/main" val="130412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58ECA210-F27F-F5D8-FD38-3B1CE1433B54}"/>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A608AEE-07E6-4086-B814-7ACA00F45053}" type="slidenum">
              <a:rPr lang="en-US" altLang="en-US"/>
              <a:pPr>
                <a:spcBef>
                  <a:spcPct val="0"/>
                </a:spcBef>
              </a:pPr>
              <a:t>5</a:t>
            </a:fld>
            <a:endParaRPr lang="en-US" altLang="en-US"/>
          </a:p>
        </p:txBody>
      </p:sp>
      <p:sp>
        <p:nvSpPr>
          <p:cNvPr id="21507" name="Rectangle 2">
            <a:extLst>
              <a:ext uri="{FF2B5EF4-FFF2-40B4-BE49-F238E27FC236}">
                <a16:creationId xmlns:a16="http://schemas.microsoft.com/office/drawing/2014/main" id="{D818F9FF-6E6A-03A3-C9CC-F0729A3875BE}"/>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197E9F33-6063-946B-1A5B-E30B99DE5082}"/>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33DF69-9976-43E0-BCF0-F0C14FEA2087}" type="slidenum">
              <a:rPr lang="en-GB" smtClean="0"/>
              <a:t>31</a:t>
            </a:fld>
            <a:endParaRPr lang="en-GB"/>
          </a:p>
        </p:txBody>
      </p:sp>
    </p:spTree>
    <p:extLst>
      <p:ext uri="{BB962C8B-B14F-4D97-AF65-F5344CB8AC3E}">
        <p14:creationId xmlns:p14="http://schemas.microsoft.com/office/powerpoint/2010/main" val="3368620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A176A-C278-EEE3-FA41-F07DDF1C425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BE06FF-3A97-475D-B725-BC85BD6C46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3711C0-467E-8506-C9C7-438B8FCBE384}"/>
              </a:ext>
            </a:extLst>
          </p:cNvPr>
          <p:cNvSpPr>
            <a:spLocks noGrp="1"/>
          </p:cNvSpPr>
          <p:nvPr>
            <p:ph type="dt" sz="half" idx="10"/>
          </p:nvPr>
        </p:nvSpPr>
        <p:spPr/>
        <p:txBody>
          <a:bodyPr/>
          <a:lstStyle/>
          <a:p>
            <a:fld id="{E60C0FC2-2D92-4BE7-BF8C-B71F7E31826B}" type="datetimeFigureOut">
              <a:rPr lang="en-GB" smtClean="0"/>
              <a:t>11/10/2022</a:t>
            </a:fld>
            <a:endParaRPr lang="en-GB"/>
          </a:p>
        </p:txBody>
      </p:sp>
      <p:sp>
        <p:nvSpPr>
          <p:cNvPr id="5" name="Footer Placeholder 4">
            <a:extLst>
              <a:ext uri="{FF2B5EF4-FFF2-40B4-BE49-F238E27FC236}">
                <a16:creationId xmlns:a16="http://schemas.microsoft.com/office/drawing/2014/main" id="{B24385AA-0ACA-51F5-3706-EB0EF2B00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BF9760-4099-2A26-397B-072D44B48BA4}"/>
              </a:ext>
            </a:extLst>
          </p:cNvPr>
          <p:cNvSpPr>
            <a:spLocks noGrp="1"/>
          </p:cNvSpPr>
          <p:nvPr>
            <p:ph type="sldNum" sz="quarter" idx="12"/>
          </p:nvPr>
        </p:nvSpPr>
        <p:spPr/>
        <p:txBody>
          <a:bodyPr/>
          <a:lstStyle/>
          <a:p>
            <a:fld id="{769E5C3C-1B7F-46E0-A99D-632CC5193E99}" type="slidenum">
              <a:rPr lang="en-GB" smtClean="0"/>
              <a:t>‹#›</a:t>
            </a:fld>
            <a:endParaRPr lang="en-GB"/>
          </a:p>
        </p:txBody>
      </p:sp>
    </p:spTree>
    <p:extLst>
      <p:ext uri="{BB962C8B-B14F-4D97-AF65-F5344CB8AC3E}">
        <p14:creationId xmlns:p14="http://schemas.microsoft.com/office/powerpoint/2010/main" val="1767252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5B1EB-C781-D7A0-FF49-951649B8A6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C0CE80-0F74-5CE4-4E26-1B6F26C805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C0F8CE-86A7-DDC3-3730-88C36058448F}"/>
              </a:ext>
            </a:extLst>
          </p:cNvPr>
          <p:cNvSpPr>
            <a:spLocks noGrp="1"/>
          </p:cNvSpPr>
          <p:nvPr>
            <p:ph type="dt" sz="half" idx="10"/>
          </p:nvPr>
        </p:nvSpPr>
        <p:spPr/>
        <p:txBody>
          <a:bodyPr/>
          <a:lstStyle/>
          <a:p>
            <a:fld id="{E60C0FC2-2D92-4BE7-BF8C-B71F7E31826B}" type="datetimeFigureOut">
              <a:rPr lang="en-GB" smtClean="0"/>
              <a:t>11/10/2022</a:t>
            </a:fld>
            <a:endParaRPr lang="en-GB"/>
          </a:p>
        </p:txBody>
      </p:sp>
      <p:sp>
        <p:nvSpPr>
          <p:cNvPr id="5" name="Footer Placeholder 4">
            <a:extLst>
              <a:ext uri="{FF2B5EF4-FFF2-40B4-BE49-F238E27FC236}">
                <a16:creationId xmlns:a16="http://schemas.microsoft.com/office/drawing/2014/main" id="{7C6DA042-F685-347E-0CFB-8C9A0E0156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8F74CE-86DE-D583-8E88-915F92DD66F7}"/>
              </a:ext>
            </a:extLst>
          </p:cNvPr>
          <p:cNvSpPr>
            <a:spLocks noGrp="1"/>
          </p:cNvSpPr>
          <p:nvPr>
            <p:ph type="sldNum" sz="quarter" idx="12"/>
          </p:nvPr>
        </p:nvSpPr>
        <p:spPr/>
        <p:txBody>
          <a:bodyPr/>
          <a:lstStyle/>
          <a:p>
            <a:fld id="{769E5C3C-1B7F-46E0-A99D-632CC5193E99}" type="slidenum">
              <a:rPr lang="en-GB" smtClean="0"/>
              <a:t>‹#›</a:t>
            </a:fld>
            <a:endParaRPr lang="en-GB"/>
          </a:p>
        </p:txBody>
      </p:sp>
    </p:spTree>
    <p:extLst>
      <p:ext uri="{BB962C8B-B14F-4D97-AF65-F5344CB8AC3E}">
        <p14:creationId xmlns:p14="http://schemas.microsoft.com/office/powerpoint/2010/main" val="2863852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B8CC4-0DDA-2170-38FF-688642ED74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1444AD-928A-CDC8-2D4C-DD22FD281A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B3C6C6-F018-F5F1-76BA-D2F0952EC6EF}"/>
              </a:ext>
            </a:extLst>
          </p:cNvPr>
          <p:cNvSpPr>
            <a:spLocks noGrp="1"/>
          </p:cNvSpPr>
          <p:nvPr>
            <p:ph type="dt" sz="half" idx="10"/>
          </p:nvPr>
        </p:nvSpPr>
        <p:spPr/>
        <p:txBody>
          <a:bodyPr/>
          <a:lstStyle/>
          <a:p>
            <a:fld id="{E60C0FC2-2D92-4BE7-BF8C-B71F7E31826B}" type="datetimeFigureOut">
              <a:rPr lang="en-GB" smtClean="0"/>
              <a:t>11/10/2022</a:t>
            </a:fld>
            <a:endParaRPr lang="en-GB"/>
          </a:p>
        </p:txBody>
      </p:sp>
      <p:sp>
        <p:nvSpPr>
          <p:cNvPr id="5" name="Footer Placeholder 4">
            <a:extLst>
              <a:ext uri="{FF2B5EF4-FFF2-40B4-BE49-F238E27FC236}">
                <a16:creationId xmlns:a16="http://schemas.microsoft.com/office/drawing/2014/main" id="{69E022DD-A2D2-676F-769F-466D3AB6F7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35F6E4-D2F4-44AB-E00D-18019C1EB3EE}"/>
              </a:ext>
            </a:extLst>
          </p:cNvPr>
          <p:cNvSpPr>
            <a:spLocks noGrp="1"/>
          </p:cNvSpPr>
          <p:nvPr>
            <p:ph type="sldNum" sz="quarter" idx="12"/>
          </p:nvPr>
        </p:nvSpPr>
        <p:spPr/>
        <p:txBody>
          <a:bodyPr/>
          <a:lstStyle/>
          <a:p>
            <a:fld id="{769E5C3C-1B7F-46E0-A99D-632CC5193E99}" type="slidenum">
              <a:rPr lang="en-GB" smtClean="0"/>
              <a:t>‹#›</a:t>
            </a:fld>
            <a:endParaRPr lang="en-GB"/>
          </a:p>
        </p:txBody>
      </p:sp>
    </p:spTree>
    <p:extLst>
      <p:ext uri="{BB962C8B-B14F-4D97-AF65-F5344CB8AC3E}">
        <p14:creationId xmlns:p14="http://schemas.microsoft.com/office/powerpoint/2010/main" val="4237195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1ABDE-9030-B09A-D614-D47B603CB4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BCB0E0-D2B8-5CCA-520B-E86AD2A5FF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0A46EFB-CBFF-E4B8-3C87-2B53DD4BE1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0A4A02-35FB-03A1-6C5F-010DD294A64A}"/>
              </a:ext>
            </a:extLst>
          </p:cNvPr>
          <p:cNvSpPr>
            <a:spLocks noGrp="1"/>
          </p:cNvSpPr>
          <p:nvPr>
            <p:ph type="dt" sz="half" idx="10"/>
          </p:nvPr>
        </p:nvSpPr>
        <p:spPr/>
        <p:txBody>
          <a:bodyPr/>
          <a:lstStyle/>
          <a:p>
            <a:fld id="{E60C0FC2-2D92-4BE7-BF8C-B71F7E31826B}" type="datetimeFigureOut">
              <a:rPr lang="en-GB" smtClean="0"/>
              <a:t>11/10/2022</a:t>
            </a:fld>
            <a:endParaRPr lang="en-GB"/>
          </a:p>
        </p:txBody>
      </p:sp>
      <p:sp>
        <p:nvSpPr>
          <p:cNvPr id="6" name="Footer Placeholder 5">
            <a:extLst>
              <a:ext uri="{FF2B5EF4-FFF2-40B4-BE49-F238E27FC236}">
                <a16:creationId xmlns:a16="http://schemas.microsoft.com/office/drawing/2014/main" id="{39CBAD23-C52C-AEE0-782F-A3472ECC74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4BA25C-9547-9858-7076-D20F75E2B3FF}"/>
              </a:ext>
            </a:extLst>
          </p:cNvPr>
          <p:cNvSpPr>
            <a:spLocks noGrp="1"/>
          </p:cNvSpPr>
          <p:nvPr>
            <p:ph type="sldNum" sz="quarter" idx="12"/>
          </p:nvPr>
        </p:nvSpPr>
        <p:spPr/>
        <p:txBody>
          <a:bodyPr/>
          <a:lstStyle/>
          <a:p>
            <a:fld id="{769E5C3C-1B7F-46E0-A99D-632CC5193E99}" type="slidenum">
              <a:rPr lang="en-GB" smtClean="0"/>
              <a:t>‹#›</a:t>
            </a:fld>
            <a:endParaRPr lang="en-GB"/>
          </a:p>
        </p:txBody>
      </p:sp>
    </p:spTree>
    <p:extLst>
      <p:ext uri="{BB962C8B-B14F-4D97-AF65-F5344CB8AC3E}">
        <p14:creationId xmlns:p14="http://schemas.microsoft.com/office/powerpoint/2010/main" val="994903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448D2-E56A-44AB-6216-5D0973375C7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743334-19C7-B061-6CFD-A7C87D999B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54CE0E-5113-3C62-8EB0-ED6D13390FF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B546BA-596E-3F53-4585-D533BB3BA5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A7E6DC3-99AA-1771-1BDE-9BA1273F922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E8B4AE-A046-54B5-6572-9007BE6B07A5}"/>
              </a:ext>
            </a:extLst>
          </p:cNvPr>
          <p:cNvSpPr>
            <a:spLocks noGrp="1"/>
          </p:cNvSpPr>
          <p:nvPr>
            <p:ph type="dt" sz="half" idx="10"/>
          </p:nvPr>
        </p:nvSpPr>
        <p:spPr/>
        <p:txBody>
          <a:bodyPr/>
          <a:lstStyle/>
          <a:p>
            <a:fld id="{E60C0FC2-2D92-4BE7-BF8C-B71F7E31826B}" type="datetimeFigureOut">
              <a:rPr lang="en-GB" smtClean="0"/>
              <a:t>11/10/2022</a:t>
            </a:fld>
            <a:endParaRPr lang="en-GB"/>
          </a:p>
        </p:txBody>
      </p:sp>
      <p:sp>
        <p:nvSpPr>
          <p:cNvPr id="8" name="Footer Placeholder 7">
            <a:extLst>
              <a:ext uri="{FF2B5EF4-FFF2-40B4-BE49-F238E27FC236}">
                <a16:creationId xmlns:a16="http://schemas.microsoft.com/office/drawing/2014/main" id="{249F6C3A-17EA-83D5-3D09-BAE440AEA53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253E44-6C3F-3EBF-15A8-04931113C292}"/>
              </a:ext>
            </a:extLst>
          </p:cNvPr>
          <p:cNvSpPr>
            <a:spLocks noGrp="1"/>
          </p:cNvSpPr>
          <p:nvPr>
            <p:ph type="sldNum" sz="quarter" idx="12"/>
          </p:nvPr>
        </p:nvSpPr>
        <p:spPr/>
        <p:txBody>
          <a:bodyPr/>
          <a:lstStyle/>
          <a:p>
            <a:fld id="{769E5C3C-1B7F-46E0-A99D-632CC5193E99}" type="slidenum">
              <a:rPr lang="en-GB" smtClean="0"/>
              <a:t>‹#›</a:t>
            </a:fld>
            <a:endParaRPr lang="en-GB"/>
          </a:p>
        </p:txBody>
      </p:sp>
    </p:spTree>
    <p:extLst>
      <p:ext uri="{BB962C8B-B14F-4D97-AF65-F5344CB8AC3E}">
        <p14:creationId xmlns:p14="http://schemas.microsoft.com/office/powerpoint/2010/main" val="2159425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F4376-B8B5-213C-8F06-8DC6D2EE34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796EAA-186E-D76B-7904-C25ECFAF1E1A}"/>
              </a:ext>
            </a:extLst>
          </p:cNvPr>
          <p:cNvSpPr>
            <a:spLocks noGrp="1"/>
          </p:cNvSpPr>
          <p:nvPr>
            <p:ph type="dt" sz="half" idx="10"/>
          </p:nvPr>
        </p:nvSpPr>
        <p:spPr/>
        <p:txBody>
          <a:bodyPr/>
          <a:lstStyle/>
          <a:p>
            <a:fld id="{E60C0FC2-2D92-4BE7-BF8C-B71F7E31826B}" type="datetimeFigureOut">
              <a:rPr lang="en-GB" smtClean="0"/>
              <a:t>11/10/2022</a:t>
            </a:fld>
            <a:endParaRPr lang="en-GB"/>
          </a:p>
        </p:txBody>
      </p:sp>
      <p:sp>
        <p:nvSpPr>
          <p:cNvPr id="4" name="Footer Placeholder 3">
            <a:extLst>
              <a:ext uri="{FF2B5EF4-FFF2-40B4-BE49-F238E27FC236}">
                <a16:creationId xmlns:a16="http://schemas.microsoft.com/office/drawing/2014/main" id="{130F451C-73E7-B06D-F4BF-C95E39ADE3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43D21F-CF8B-D5BC-4E4E-B41D803E9520}"/>
              </a:ext>
            </a:extLst>
          </p:cNvPr>
          <p:cNvSpPr>
            <a:spLocks noGrp="1"/>
          </p:cNvSpPr>
          <p:nvPr>
            <p:ph type="sldNum" sz="quarter" idx="12"/>
          </p:nvPr>
        </p:nvSpPr>
        <p:spPr/>
        <p:txBody>
          <a:bodyPr/>
          <a:lstStyle/>
          <a:p>
            <a:fld id="{769E5C3C-1B7F-46E0-A99D-632CC5193E99}" type="slidenum">
              <a:rPr lang="en-GB" smtClean="0"/>
              <a:t>‹#›</a:t>
            </a:fld>
            <a:endParaRPr lang="en-GB"/>
          </a:p>
        </p:txBody>
      </p:sp>
    </p:spTree>
    <p:extLst>
      <p:ext uri="{BB962C8B-B14F-4D97-AF65-F5344CB8AC3E}">
        <p14:creationId xmlns:p14="http://schemas.microsoft.com/office/powerpoint/2010/main" val="514059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A9BF13-6EC7-7BE5-8BC2-4B786E7C39DA}"/>
              </a:ext>
            </a:extLst>
          </p:cNvPr>
          <p:cNvSpPr>
            <a:spLocks noGrp="1"/>
          </p:cNvSpPr>
          <p:nvPr>
            <p:ph type="dt" sz="half" idx="10"/>
          </p:nvPr>
        </p:nvSpPr>
        <p:spPr/>
        <p:txBody>
          <a:bodyPr/>
          <a:lstStyle/>
          <a:p>
            <a:fld id="{E60C0FC2-2D92-4BE7-BF8C-B71F7E31826B}" type="datetimeFigureOut">
              <a:rPr lang="en-GB" smtClean="0"/>
              <a:t>11/10/2022</a:t>
            </a:fld>
            <a:endParaRPr lang="en-GB"/>
          </a:p>
        </p:txBody>
      </p:sp>
      <p:sp>
        <p:nvSpPr>
          <p:cNvPr id="3" name="Footer Placeholder 2">
            <a:extLst>
              <a:ext uri="{FF2B5EF4-FFF2-40B4-BE49-F238E27FC236}">
                <a16:creationId xmlns:a16="http://schemas.microsoft.com/office/drawing/2014/main" id="{A81ECCF3-B6C3-CC67-00BD-F7A99862D2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852569-F9EE-4599-F726-1591301A220B}"/>
              </a:ext>
            </a:extLst>
          </p:cNvPr>
          <p:cNvSpPr>
            <a:spLocks noGrp="1"/>
          </p:cNvSpPr>
          <p:nvPr>
            <p:ph type="sldNum" sz="quarter" idx="12"/>
          </p:nvPr>
        </p:nvSpPr>
        <p:spPr/>
        <p:txBody>
          <a:bodyPr/>
          <a:lstStyle/>
          <a:p>
            <a:fld id="{769E5C3C-1B7F-46E0-A99D-632CC5193E99}" type="slidenum">
              <a:rPr lang="en-GB" smtClean="0"/>
              <a:t>‹#›</a:t>
            </a:fld>
            <a:endParaRPr lang="en-GB"/>
          </a:p>
        </p:txBody>
      </p:sp>
    </p:spTree>
    <p:extLst>
      <p:ext uri="{BB962C8B-B14F-4D97-AF65-F5344CB8AC3E}">
        <p14:creationId xmlns:p14="http://schemas.microsoft.com/office/powerpoint/2010/main" val="3167012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91C11-B13E-5CEF-DE43-63D0691430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A61513-3778-4ECD-B26C-7B92567B21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D2C4BD-D1A8-C10E-F2E5-D1B851F2D6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AAD019-2FEF-F7D6-23A8-FBC1CACE9D2F}"/>
              </a:ext>
            </a:extLst>
          </p:cNvPr>
          <p:cNvSpPr>
            <a:spLocks noGrp="1"/>
          </p:cNvSpPr>
          <p:nvPr>
            <p:ph type="dt" sz="half" idx="10"/>
          </p:nvPr>
        </p:nvSpPr>
        <p:spPr/>
        <p:txBody>
          <a:bodyPr/>
          <a:lstStyle/>
          <a:p>
            <a:fld id="{E60C0FC2-2D92-4BE7-BF8C-B71F7E31826B}" type="datetimeFigureOut">
              <a:rPr lang="en-GB" smtClean="0"/>
              <a:t>11/10/2022</a:t>
            </a:fld>
            <a:endParaRPr lang="en-GB"/>
          </a:p>
        </p:txBody>
      </p:sp>
      <p:sp>
        <p:nvSpPr>
          <p:cNvPr id="6" name="Footer Placeholder 5">
            <a:extLst>
              <a:ext uri="{FF2B5EF4-FFF2-40B4-BE49-F238E27FC236}">
                <a16:creationId xmlns:a16="http://schemas.microsoft.com/office/drawing/2014/main" id="{9715A7BE-4D5C-E5CB-F4C9-91CF8C340F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A6228C-15FF-8D78-581F-FC35BF6E1F2D}"/>
              </a:ext>
            </a:extLst>
          </p:cNvPr>
          <p:cNvSpPr>
            <a:spLocks noGrp="1"/>
          </p:cNvSpPr>
          <p:nvPr>
            <p:ph type="sldNum" sz="quarter" idx="12"/>
          </p:nvPr>
        </p:nvSpPr>
        <p:spPr/>
        <p:txBody>
          <a:bodyPr/>
          <a:lstStyle/>
          <a:p>
            <a:fld id="{769E5C3C-1B7F-46E0-A99D-632CC5193E99}" type="slidenum">
              <a:rPr lang="en-GB" smtClean="0"/>
              <a:t>‹#›</a:t>
            </a:fld>
            <a:endParaRPr lang="en-GB"/>
          </a:p>
        </p:txBody>
      </p:sp>
    </p:spTree>
    <p:extLst>
      <p:ext uri="{BB962C8B-B14F-4D97-AF65-F5344CB8AC3E}">
        <p14:creationId xmlns:p14="http://schemas.microsoft.com/office/powerpoint/2010/main" val="3301627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43DAE-FE09-EBD4-ADA2-B5092738B4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B38839-D510-6D22-513F-ECAE671EA5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9B9498-18F9-D28A-9A4A-94EE442A90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37A17C-4231-84C6-2312-9490E574CED8}"/>
              </a:ext>
            </a:extLst>
          </p:cNvPr>
          <p:cNvSpPr>
            <a:spLocks noGrp="1"/>
          </p:cNvSpPr>
          <p:nvPr>
            <p:ph type="dt" sz="half" idx="10"/>
          </p:nvPr>
        </p:nvSpPr>
        <p:spPr/>
        <p:txBody>
          <a:bodyPr/>
          <a:lstStyle/>
          <a:p>
            <a:fld id="{E60C0FC2-2D92-4BE7-BF8C-B71F7E31826B}" type="datetimeFigureOut">
              <a:rPr lang="en-GB" smtClean="0"/>
              <a:t>11/10/2022</a:t>
            </a:fld>
            <a:endParaRPr lang="en-GB"/>
          </a:p>
        </p:txBody>
      </p:sp>
      <p:sp>
        <p:nvSpPr>
          <p:cNvPr id="6" name="Footer Placeholder 5">
            <a:extLst>
              <a:ext uri="{FF2B5EF4-FFF2-40B4-BE49-F238E27FC236}">
                <a16:creationId xmlns:a16="http://schemas.microsoft.com/office/drawing/2014/main" id="{F5BD671B-3086-483A-66F5-812F8C97F8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226A9D-2442-E475-B870-EBE0ADBE7007}"/>
              </a:ext>
            </a:extLst>
          </p:cNvPr>
          <p:cNvSpPr>
            <a:spLocks noGrp="1"/>
          </p:cNvSpPr>
          <p:nvPr>
            <p:ph type="sldNum" sz="quarter" idx="12"/>
          </p:nvPr>
        </p:nvSpPr>
        <p:spPr/>
        <p:txBody>
          <a:bodyPr/>
          <a:lstStyle/>
          <a:p>
            <a:fld id="{769E5C3C-1B7F-46E0-A99D-632CC5193E99}" type="slidenum">
              <a:rPr lang="en-GB" smtClean="0"/>
              <a:t>‹#›</a:t>
            </a:fld>
            <a:endParaRPr lang="en-GB"/>
          </a:p>
        </p:txBody>
      </p:sp>
    </p:spTree>
    <p:extLst>
      <p:ext uri="{BB962C8B-B14F-4D97-AF65-F5344CB8AC3E}">
        <p14:creationId xmlns:p14="http://schemas.microsoft.com/office/powerpoint/2010/main" val="353819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20F12-AB73-6748-7D04-D83B7684EB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069B2A-8E75-FA79-222E-A1E6B133FF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F1EE2A-505D-D79B-F822-7868A88C3E5B}"/>
              </a:ext>
            </a:extLst>
          </p:cNvPr>
          <p:cNvSpPr>
            <a:spLocks noGrp="1"/>
          </p:cNvSpPr>
          <p:nvPr>
            <p:ph type="dt" sz="half" idx="10"/>
          </p:nvPr>
        </p:nvSpPr>
        <p:spPr/>
        <p:txBody>
          <a:bodyPr/>
          <a:lstStyle/>
          <a:p>
            <a:fld id="{E60C0FC2-2D92-4BE7-BF8C-B71F7E31826B}" type="datetimeFigureOut">
              <a:rPr lang="en-GB" smtClean="0"/>
              <a:t>11/10/2022</a:t>
            </a:fld>
            <a:endParaRPr lang="en-GB"/>
          </a:p>
        </p:txBody>
      </p:sp>
      <p:sp>
        <p:nvSpPr>
          <p:cNvPr id="5" name="Footer Placeholder 4">
            <a:extLst>
              <a:ext uri="{FF2B5EF4-FFF2-40B4-BE49-F238E27FC236}">
                <a16:creationId xmlns:a16="http://schemas.microsoft.com/office/drawing/2014/main" id="{BDB8C4E2-EEB4-1E69-1F8E-FB6A192A47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7DA92F-9B8D-4C49-0327-93DE413C5DD5}"/>
              </a:ext>
            </a:extLst>
          </p:cNvPr>
          <p:cNvSpPr>
            <a:spLocks noGrp="1"/>
          </p:cNvSpPr>
          <p:nvPr>
            <p:ph type="sldNum" sz="quarter" idx="12"/>
          </p:nvPr>
        </p:nvSpPr>
        <p:spPr/>
        <p:txBody>
          <a:bodyPr/>
          <a:lstStyle/>
          <a:p>
            <a:fld id="{769E5C3C-1B7F-46E0-A99D-632CC5193E99}" type="slidenum">
              <a:rPr lang="en-GB" smtClean="0"/>
              <a:t>‹#›</a:t>
            </a:fld>
            <a:endParaRPr lang="en-GB"/>
          </a:p>
        </p:txBody>
      </p:sp>
    </p:spTree>
    <p:extLst>
      <p:ext uri="{BB962C8B-B14F-4D97-AF65-F5344CB8AC3E}">
        <p14:creationId xmlns:p14="http://schemas.microsoft.com/office/powerpoint/2010/main" val="2269755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F6261D-DAC5-E6B5-4B69-04A3261274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A2C604-BF9D-0E11-7B89-14F9AF766F5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067A39-552D-7199-76AE-9F049DE5F345}"/>
              </a:ext>
            </a:extLst>
          </p:cNvPr>
          <p:cNvSpPr>
            <a:spLocks noGrp="1"/>
          </p:cNvSpPr>
          <p:nvPr>
            <p:ph type="dt" sz="half" idx="10"/>
          </p:nvPr>
        </p:nvSpPr>
        <p:spPr/>
        <p:txBody>
          <a:bodyPr/>
          <a:lstStyle/>
          <a:p>
            <a:fld id="{E60C0FC2-2D92-4BE7-BF8C-B71F7E31826B}" type="datetimeFigureOut">
              <a:rPr lang="en-GB" smtClean="0"/>
              <a:t>11/10/2022</a:t>
            </a:fld>
            <a:endParaRPr lang="en-GB"/>
          </a:p>
        </p:txBody>
      </p:sp>
      <p:sp>
        <p:nvSpPr>
          <p:cNvPr id="5" name="Footer Placeholder 4">
            <a:extLst>
              <a:ext uri="{FF2B5EF4-FFF2-40B4-BE49-F238E27FC236}">
                <a16:creationId xmlns:a16="http://schemas.microsoft.com/office/drawing/2014/main" id="{5E31080C-66AC-0788-B187-602F9EA945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892E7D-1AB8-18F7-98B1-911E0F736833}"/>
              </a:ext>
            </a:extLst>
          </p:cNvPr>
          <p:cNvSpPr>
            <a:spLocks noGrp="1"/>
          </p:cNvSpPr>
          <p:nvPr>
            <p:ph type="sldNum" sz="quarter" idx="12"/>
          </p:nvPr>
        </p:nvSpPr>
        <p:spPr/>
        <p:txBody>
          <a:bodyPr/>
          <a:lstStyle/>
          <a:p>
            <a:fld id="{769E5C3C-1B7F-46E0-A99D-632CC5193E99}" type="slidenum">
              <a:rPr lang="en-GB" smtClean="0"/>
              <a:t>‹#›</a:t>
            </a:fld>
            <a:endParaRPr lang="en-GB"/>
          </a:p>
        </p:txBody>
      </p:sp>
    </p:spTree>
    <p:extLst>
      <p:ext uri="{BB962C8B-B14F-4D97-AF65-F5344CB8AC3E}">
        <p14:creationId xmlns:p14="http://schemas.microsoft.com/office/powerpoint/2010/main" val="4211951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41C303-9809-82DC-8D24-F76D5F2F4E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0A3A91-B3B7-3CFA-0D4E-14EDB90095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C9543A-90E4-0AC8-CC7D-3D3442D343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0C0FC2-2D92-4BE7-BF8C-B71F7E31826B}" type="datetimeFigureOut">
              <a:rPr lang="en-GB" smtClean="0"/>
              <a:t>11/10/2022</a:t>
            </a:fld>
            <a:endParaRPr lang="en-GB"/>
          </a:p>
        </p:txBody>
      </p:sp>
      <p:sp>
        <p:nvSpPr>
          <p:cNvPr id="5" name="Footer Placeholder 4">
            <a:extLst>
              <a:ext uri="{FF2B5EF4-FFF2-40B4-BE49-F238E27FC236}">
                <a16:creationId xmlns:a16="http://schemas.microsoft.com/office/drawing/2014/main" id="{9F646787-9B1E-9D3E-649E-1EAEBC6A96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254F9E5-E2A1-EBAE-609A-0F6BB86010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9E5C3C-1B7F-46E0-A99D-632CC5193E99}" type="slidenum">
              <a:rPr lang="en-GB" smtClean="0"/>
              <a:t>‹#›</a:t>
            </a:fld>
            <a:endParaRPr lang="en-GB"/>
          </a:p>
        </p:txBody>
      </p:sp>
    </p:spTree>
    <p:extLst>
      <p:ext uri="{BB962C8B-B14F-4D97-AF65-F5344CB8AC3E}">
        <p14:creationId xmlns:p14="http://schemas.microsoft.com/office/powerpoint/2010/main" val="4817363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file:///C:\Users\D.Gardner\OneDrive%20-%20University%20of%20Wales%20Trinity%20Saint%20David\Desktop\Teaching\BMSS6002%20Ergogenic%20Performance\Week%204%20-%20Nutritional%20Erg\position%20stand%20on%20use%20of%20caffeine.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FBC13-62A3-66A5-F357-67AF2665861E}"/>
              </a:ext>
            </a:extLst>
          </p:cNvPr>
          <p:cNvSpPr>
            <a:spLocks noGrp="1"/>
          </p:cNvSpPr>
          <p:nvPr>
            <p:ph type="title"/>
          </p:nvPr>
        </p:nvSpPr>
        <p:spPr/>
        <p:txBody>
          <a:bodyPr>
            <a:normAutofit/>
          </a:bodyPr>
          <a:lstStyle/>
          <a:p>
            <a:pPr algn="ctr"/>
            <a:r>
              <a:rPr lang="en-GB" dirty="0"/>
              <a:t>Research evidence</a:t>
            </a:r>
          </a:p>
        </p:txBody>
      </p:sp>
      <p:sp>
        <p:nvSpPr>
          <p:cNvPr id="3" name="Subtitle 2">
            <a:extLst>
              <a:ext uri="{FF2B5EF4-FFF2-40B4-BE49-F238E27FC236}">
                <a16:creationId xmlns:a16="http://schemas.microsoft.com/office/drawing/2014/main" id="{F2EEA892-0B76-722B-912E-5B2F36E0D6B8}"/>
              </a:ext>
            </a:extLst>
          </p:cNvPr>
          <p:cNvSpPr>
            <a:spLocks noGrp="1"/>
          </p:cNvSpPr>
          <p:nvPr>
            <p:ph idx="1"/>
          </p:nvPr>
        </p:nvSpPr>
        <p:spPr/>
        <p:txBody>
          <a:bodyPr/>
          <a:lstStyle/>
          <a:p>
            <a:endParaRPr lang="en-GB" dirty="0"/>
          </a:p>
          <a:p>
            <a:endParaRPr lang="en-GB" dirty="0"/>
          </a:p>
          <a:p>
            <a:endParaRPr lang="en-GB" dirty="0"/>
          </a:p>
        </p:txBody>
      </p:sp>
      <p:sp>
        <p:nvSpPr>
          <p:cNvPr id="4" name="TextBox 3">
            <a:extLst>
              <a:ext uri="{FF2B5EF4-FFF2-40B4-BE49-F238E27FC236}">
                <a16:creationId xmlns:a16="http://schemas.microsoft.com/office/drawing/2014/main" id="{299C21D1-AC66-4060-AEF8-E178E2B58049}"/>
              </a:ext>
            </a:extLst>
          </p:cNvPr>
          <p:cNvSpPr txBox="1"/>
          <p:nvPr/>
        </p:nvSpPr>
        <p:spPr>
          <a:xfrm>
            <a:off x="2686050" y="1997838"/>
            <a:ext cx="2101850" cy="2862322"/>
          </a:xfrm>
          <a:prstGeom prst="rect">
            <a:avLst/>
          </a:prstGeom>
          <a:noFill/>
          <a:ln>
            <a:solidFill>
              <a:srgbClr val="FF0000"/>
            </a:solidFill>
          </a:ln>
        </p:spPr>
        <p:txBody>
          <a:bodyPr wrap="square" rtlCol="0">
            <a:spAutoFit/>
          </a:bodyPr>
          <a:lstStyle/>
          <a:p>
            <a:r>
              <a:rPr lang="en-GB" sz="3600" dirty="0"/>
              <a:t>Theory</a:t>
            </a:r>
          </a:p>
          <a:p>
            <a:endParaRPr lang="en-GB" sz="3600" dirty="0"/>
          </a:p>
          <a:p>
            <a:r>
              <a:rPr lang="en-GB" sz="3600" dirty="0"/>
              <a:t>Evidence</a:t>
            </a:r>
          </a:p>
          <a:p>
            <a:endParaRPr lang="en-GB" sz="3600" dirty="0"/>
          </a:p>
          <a:p>
            <a:r>
              <a:rPr lang="en-GB" sz="3600" dirty="0"/>
              <a:t>Practice</a:t>
            </a:r>
          </a:p>
        </p:txBody>
      </p:sp>
      <p:sp>
        <p:nvSpPr>
          <p:cNvPr id="5" name="TextBox 4">
            <a:extLst>
              <a:ext uri="{FF2B5EF4-FFF2-40B4-BE49-F238E27FC236}">
                <a16:creationId xmlns:a16="http://schemas.microsoft.com/office/drawing/2014/main" id="{44A4B8B6-5EF9-B3EB-2E4D-54DEE148B1BC}"/>
              </a:ext>
            </a:extLst>
          </p:cNvPr>
          <p:cNvSpPr txBox="1"/>
          <p:nvPr/>
        </p:nvSpPr>
        <p:spPr>
          <a:xfrm>
            <a:off x="5232402" y="2413336"/>
            <a:ext cx="2546350" cy="2031325"/>
          </a:xfrm>
          <a:prstGeom prst="rect">
            <a:avLst/>
          </a:prstGeom>
          <a:noFill/>
          <a:ln>
            <a:solidFill>
              <a:srgbClr val="00B050"/>
            </a:solidFill>
          </a:ln>
        </p:spPr>
        <p:txBody>
          <a:bodyPr wrap="square" rtlCol="0">
            <a:spAutoFit/>
          </a:bodyPr>
          <a:lstStyle/>
          <a:p>
            <a:r>
              <a:rPr lang="en-GB" dirty="0">
                <a:solidFill>
                  <a:srgbClr val="0070C0"/>
                </a:solidFill>
              </a:rPr>
              <a:t>Primary Research</a:t>
            </a:r>
          </a:p>
          <a:p>
            <a:endParaRPr lang="en-GB" dirty="0">
              <a:solidFill>
                <a:srgbClr val="0070C0"/>
              </a:solidFill>
            </a:endParaRPr>
          </a:p>
          <a:p>
            <a:r>
              <a:rPr lang="en-GB" dirty="0">
                <a:solidFill>
                  <a:srgbClr val="0070C0"/>
                </a:solidFill>
              </a:rPr>
              <a:t>Systematic Review</a:t>
            </a:r>
          </a:p>
          <a:p>
            <a:endParaRPr lang="en-GB" dirty="0">
              <a:solidFill>
                <a:srgbClr val="0070C0"/>
              </a:solidFill>
            </a:endParaRPr>
          </a:p>
          <a:p>
            <a:r>
              <a:rPr lang="en-GB" dirty="0">
                <a:solidFill>
                  <a:srgbClr val="0070C0"/>
                </a:solidFill>
              </a:rPr>
              <a:t>Position Statements</a:t>
            </a:r>
          </a:p>
          <a:p>
            <a:endParaRPr lang="en-GB" dirty="0">
              <a:solidFill>
                <a:srgbClr val="0070C0"/>
              </a:solidFill>
            </a:endParaRPr>
          </a:p>
          <a:p>
            <a:r>
              <a:rPr lang="en-GB" dirty="0">
                <a:solidFill>
                  <a:srgbClr val="0070C0"/>
                </a:solidFill>
              </a:rPr>
              <a:t>Narrative</a:t>
            </a:r>
          </a:p>
        </p:txBody>
      </p:sp>
      <p:sp>
        <p:nvSpPr>
          <p:cNvPr id="6" name="TextBox 5">
            <a:extLst>
              <a:ext uri="{FF2B5EF4-FFF2-40B4-BE49-F238E27FC236}">
                <a16:creationId xmlns:a16="http://schemas.microsoft.com/office/drawing/2014/main" id="{4627A868-B5D1-EE61-E353-ECEB08FDAA22}"/>
              </a:ext>
            </a:extLst>
          </p:cNvPr>
          <p:cNvSpPr txBox="1"/>
          <p:nvPr/>
        </p:nvSpPr>
        <p:spPr>
          <a:xfrm>
            <a:off x="8197852" y="2843421"/>
            <a:ext cx="1968500" cy="923330"/>
          </a:xfrm>
          <a:prstGeom prst="rect">
            <a:avLst/>
          </a:prstGeom>
          <a:noFill/>
          <a:ln>
            <a:solidFill>
              <a:srgbClr val="7030A0"/>
            </a:solidFill>
          </a:ln>
        </p:spPr>
        <p:txBody>
          <a:bodyPr wrap="square" rtlCol="0">
            <a:spAutoFit/>
          </a:bodyPr>
          <a:lstStyle/>
          <a:p>
            <a:r>
              <a:rPr lang="en-GB" dirty="0"/>
              <a:t>Critical Thinking</a:t>
            </a:r>
          </a:p>
          <a:p>
            <a:endParaRPr lang="en-GB" dirty="0"/>
          </a:p>
          <a:p>
            <a:r>
              <a:rPr lang="en-GB" dirty="0"/>
              <a:t>Critical Reflection</a:t>
            </a:r>
          </a:p>
        </p:txBody>
      </p:sp>
      <p:sp>
        <p:nvSpPr>
          <p:cNvPr id="7" name="TextBox 6">
            <a:extLst>
              <a:ext uri="{FF2B5EF4-FFF2-40B4-BE49-F238E27FC236}">
                <a16:creationId xmlns:a16="http://schemas.microsoft.com/office/drawing/2014/main" id="{0A516C7B-C315-6442-85D6-880EB9B1DC5B}"/>
              </a:ext>
            </a:extLst>
          </p:cNvPr>
          <p:cNvSpPr txBox="1"/>
          <p:nvPr/>
        </p:nvSpPr>
        <p:spPr>
          <a:xfrm>
            <a:off x="228600" y="2846217"/>
            <a:ext cx="2101850" cy="1354217"/>
          </a:xfrm>
          <a:prstGeom prst="rect">
            <a:avLst/>
          </a:prstGeom>
          <a:noFill/>
          <a:ln>
            <a:solidFill>
              <a:schemeClr val="accent1"/>
            </a:solidFill>
          </a:ln>
        </p:spPr>
        <p:txBody>
          <a:bodyPr wrap="square" rtlCol="0">
            <a:spAutoFit/>
          </a:bodyPr>
          <a:lstStyle/>
          <a:p>
            <a:pPr algn="ctr"/>
            <a:r>
              <a:rPr lang="en-GB" sz="3200" dirty="0">
                <a:solidFill>
                  <a:srgbClr val="FF0000"/>
                </a:solidFill>
              </a:rPr>
              <a:t>Knowledge and skills</a:t>
            </a:r>
          </a:p>
          <a:p>
            <a:endParaRPr lang="en-GB" dirty="0"/>
          </a:p>
        </p:txBody>
      </p:sp>
      <p:sp>
        <p:nvSpPr>
          <p:cNvPr id="8" name="TextBox 7">
            <a:extLst>
              <a:ext uri="{FF2B5EF4-FFF2-40B4-BE49-F238E27FC236}">
                <a16:creationId xmlns:a16="http://schemas.microsoft.com/office/drawing/2014/main" id="{471E251F-0DA7-182F-FD86-89CB379814D9}"/>
              </a:ext>
            </a:extLst>
          </p:cNvPr>
          <p:cNvSpPr txBox="1"/>
          <p:nvPr/>
        </p:nvSpPr>
        <p:spPr>
          <a:xfrm>
            <a:off x="10487024" y="3096397"/>
            <a:ext cx="1460500" cy="369332"/>
          </a:xfrm>
          <a:prstGeom prst="rect">
            <a:avLst/>
          </a:prstGeom>
          <a:noFill/>
          <a:ln>
            <a:solidFill>
              <a:schemeClr val="tx2">
                <a:lumMod val="75000"/>
              </a:schemeClr>
            </a:solidFill>
          </a:ln>
        </p:spPr>
        <p:txBody>
          <a:bodyPr wrap="square" rtlCol="0">
            <a:spAutoFit/>
          </a:bodyPr>
          <a:lstStyle/>
          <a:p>
            <a:r>
              <a:rPr lang="en-GB" dirty="0">
                <a:solidFill>
                  <a:srgbClr val="FF0000"/>
                </a:solidFill>
              </a:rPr>
              <a:t>Integration </a:t>
            </a:r>
          </a:p>
        </p:txBody>
      </p:sp>
      <p:sp>
        <p:nvSpPr>
          <p:cNvPr id="9" name="Arrow: Right 8">
            <a:extLst>
              <a:ext uri="{FF2B5EF4-FFF2-40B4-BE49-F238E27FC236}">
                <a16:creationId xmlns:a16="http://schemas.microsoft.com/office/drawing/2014/main" id="{AF526155-7C76-9657-DC23-526D7F3E6874}"/>
              </a:ext>
            </a:extLst>
          </p:cNvPr>
          <p:cNvSpPr/>
          <p:nvPr/>
        </p:nvSpPr>
        <p:spPr>
          <a:xfrm>
            <a:off x="558800" y="5080000"/>
            <a:ext cx="10795000" cy="3678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1010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D5D0B-3426-3ECA-0796-FDF99CFC43A9}"/>
              </a:ext>
            </a:extLst>
          </p:cNvPr>
          <p:cNvSpPr>
            <a:spLocks noGrp="1"/>
          </p:cNvSpPr>
          <p:nvPr>
            <p:ph type="title"/>
          </p:nvPr>
        </p:nvSpPr>
        <p:spPr/>
        <p:txBody>
          <a:bodyPr/>
          <a:lstStyle/>
          <a:p>
            <a:pPr algn="ctr"/>
            <a:r>
              <a:rPr lang="en-GB" dirty="0"/>
              <a:t>Truth?</a:t>
            </a:r>
          </a:p>
        </p:txBody>
      </p:sp>
      <p:sp>
        <p:nvSpPr>
          <p:cNvPr id="3" name="Content Placeholder 2">
            <a:extLst>
              <a:ext uri="{FF2B5EF4-FFF2-40B4-BE49-F238E27FC236}">
                <a16:creationId xmlns:a16="http://schemas.microsoft.com/office/drawing/2014/main" id="{B0A4ACE1-976C-04FA-89F6-9436DAD90AD6}"/>
              </a:ext>
            </a:extLst>
          </p:cNvPr>
          <p:cNvSpPr>
            <a:spLocks noGrp="1"/>
          </p:cNvSpPr>
          <p:nvPr>
            <p:ph idx="1"/>
          </p:nvPr>
        </p:nvSpPr>
        <p:spPr/>
        <p:txBody>
          <a:bodyPr/>
          <a:lstStyle/>
          <a:p>
            <a:pPr marL="0" indent="0" algn="ctr">
              <a:buNone/>
            </a:pPr>
            <a:r>
              <a:rPr lang="en-GB" dirty="0">
                <a:solidFill>
                  <a:srgbClr val="FF0000"/>
                </a:solidFill>
              </a:rPr>
              <a:t>The truth we accept</a:t>
            </a:r>
          </a:p>
          <a:p>
            <a:pPr marL="0" indent="0" algn="ctr">
              <a:buNone/>
            </a:pPr>
            <a:endParaRPr lang="en-GB" dirty="0">
              <a:solidFill>
                <a:srgbClr val="FF0000"/>
              </a:solidFill>
            </a:endParaRPr>
          </a:p>
          <a:p>
            <a:pPr marL="0" indent="0" algn="ctr">
              <a:buNone/>
            </a:pPr>
            <a:r>
              <a:rPr lang="en-GB" dirty="0">
                <a:solidFill>
                  <a:srgbClr val="FF0000"/>
                </a:solidFill>
              </a:rPr>
              <a:t>The truth we believe</a:t>
            </a:r>
          </a:p>
          <a:p>
            <a:pPr marL="0" indent="0" algn="ctr">
              <a:buNone/>
            </a:pPr>
            <a:endParaRPr lang="en-GB" dirty="0">
              <a:solidFill>
                <a:srgbClr val="FF0000"/>
              </a:solidFill>
            </a:endParaRPr>
          </a:p>
          <a:p>
            <a:pPr marL="0" indent="0" algn="ctr">
              <a:buNone/>
            </a:pPr>
            <a:r>
              <a:rPr lang="en-GB" dirty="0">
                <a:solidFill>
                  <a:srgbClr val="FF0000"/>
                </a:solidFill>
              </a:rPr>
              <a:t>The truth we know</a:t>
            </a:r>
          </a:p>
          <a:p>
            <a:pPr marL="0" indent="0">
              <a:buNone/>
            </a:pPr>
            <a:endParaRPr lang="en-GB" dirty="0"/>
          </a:p>
          <a:p>
            <a:pPr marL="0" indent="0" algn="ctr">
              <a:buNone/>
            </a:pPr>
            <a:r>
              <a:rPr lang="en-GB" dirty="0"/>
              <a:t>Depends of where we get our evidence from and your critical thinking</a:t>
            </a:r>
          </a:p>
        </p:txBody>
      </p:sp>
    </p:spTree>
    <p:extLst>
      <p:ext uri="{BB962C8B-B14F-4D97-AF65-F5344CB8AC3E}">
        <p14:creationId xmlns:p14="http://schemas.microsoft.com/office/powerpoint/2010/main" val="2910791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a:extLst>
              <a:ext uri="{FF2B5EF4-FFF2-40B4-BE49-F238E27FC236}">
                <a16:creationId xmlns:a16="http://schemas.microsoft.com/office/drawing/2014/main" id="{5B6379B8-4256-B1CE-8305-C876BD3DFC15}"/>
              </a:ext>
            </a:extLst>
          </p:cNvPr>
          <p:cNvSpPr>
            <a:spLocks noGrp="1"/>
          </p:cNvSpPr>
          <p:nvPr>
            <p:ph idx="1"/>
          </p:nvPr>
        </p:nvSpPr>
        <p:spPr>
          <a:xfrm>
            <a:off x="1981200" y="406400"/>
            <a:ext cx="8229600" cy="6335713"/>
          </a:xfrm>
        </p:spPr>
        <p:txBody>
          <a:bodyPr/>
          <a:lstStyle/>
          <a:p>
            <a:pPr marL="0" indent="0" algn="ctr">
              <a:buNone/>
            </a:pPr>
            <a:r>
              <a:rPr lang="en-GB" altLang="en-US" dirty="0">
                <a:solidFill>
                  <a:srgbClr val="002060"/>
                </a:solidFill>
              </a:rPr>
              <a:t>Consider the critical review process and apply it to your own research and practice</a:t>
            </a:r>
          </a:p>
          <a:p>
            <a:pPr marL="0" indent="0">
              <a:buNone/>
            </a:pPr>
            <a:endParaRPr lang="en-GB" altLang="en-US" dirty="0"/>
          </a:p>
          <a:p>
            <a:pPr marL="0" indent="0">
              <a:buNone/>
            </a:pPr>
            <a:endParaRPr lang="en-GB" altLang="en-US" dirty="0"/>
          </a:p>
          <a:p>
            <a:pPr marL="0" indent="0">
              <a:buNone/>
            </a:pPr>
            <a:endParaRPr lang="en-GB" altLang="en-US" dirty="0"/>
          </a:p>
          <a:p>
            <a:pPr marL="0" indent="0">
              <a:buNone/>
            </a:pPr>
            <a:endParaRPr lang="en-GB" altLang="en-US" dirty="0"/>
          </a:p>
          <a:p>
            <a:pPr marL="0" indent="0" algn="ctr">
              <a:buNone/>
            </a:pPr>
            <a:endParaRPr lang="en-GB" altLang="en-US" dirty="0"/>
          </a:p>
          <a:p>
            <a:pPr marL="0" indent="0" algn="ctr">
              <a:buNone/>
            </a:pPr>
            <a:br>
              <a:rPr lang="en-GB" altLang="en-US" dirty="0"/>
            </a:br>
            <a:r>
              <a:rPr lang="en-GB" altLang="en-US" dirty="0">
                <a:solidFill>
                  <a:srgbClr val="FF0000"/>
                </a:solidFill>
              </a:rPr>
              <a:t>In addition consider the following</a:t>
            </a:r>
          </a:p>
        </p:txBody>
      </p:sp>
      <p:pic>
        <p:nvPicPr>
          <p:cNvPr id="19460" name="Picture 3">
            <a:extLst>
              <a:ext uri="{FF2B5EF4-FFF2-40B4-BE49-F238E27FC236}">
                <a16:creationId xmlns:a16="http://schemas.microsoft.com/office/drawing/2014/main" id="{A28EE9C8-C2B6-CADC-54FD-A7DB21E1E02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22500" y="1411734"/>
            <a:ext cx="8229600" cy="5206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BCE76720-0D34-92DE-0C3D-8DD7D26D9B59}"/>
              </a:ext>
            </a:extLst>
          </p:cNvPr>
          <p:cNvSpPr>
            <a:spLocks noGrp="1"/>
          </p:cNvSpPr>
          <p:nvPr>
            <p:ph type="title"/>
          </p:nvPr>
        </p:nvSpPr>
        <p:spPr/>
        <p:txBody>
          <a:bodyPr/>
          <a:lstStyle/>
          <a:p>
            <a:pPr algn="ctr"/>
            <a:r>
              <a:rPr lang="en-GB" altLang="en-US" dirty="0"/>
              <a:t>Critiquing Qualitative research</a:t>
            </a:r>
          </a:p>
        </p:txBody>
      </p:sp>
      <p:sp>
        <p:nvSpPr>
          <p:cNvPr id="17411" name="Content Placeholder 2">
            <a:extLst>
              <a:ext uri="{FF2B5EF4-FFF2-40B4-BE49-F238E27FC236}">
                <a16:creationId xmlns:a16="http://schemas.microsoft.com/office/drawing/2014/main" id="{674C75D8-5513-DE83-A891-759B53239E28}"/>
              </a:ext>
            </a:extLst>
          </p:cNvPr>
          <p:cNvSpPr>
            <a:spLocks noGrp="1"/>
          </p:cNvSpPr>
          <p:nvPr>
            <p:ph idx="1"/>
          </p:nvPr>
        </p:nvSpPr>
        <p:spPr/>
        <p:txBody>
          <a:bodyPr/>
          <a:lstStyle/>
          <a:p>
            <a:pPr marL="0" indent="0" algn="ctr">
              <a:buNone/>
            </a:pPr>
            <a:r>
              <a:rPr lang="en-GB" altLang="en-US" dirty="0">
                <a:solidFill>
                  <a:srgbClr val="FF0000"/>
                </a:solidFill>
              </a:rPr>
              <a:t>Is the evidence or information collected trustworthy?</a:t>
            </a:r>
          </a:p>
          <a:p>
            <a:pPr marL="0" indent="0">
              <a:buNone/>
            </a:pPr>
            <a:endParaRPr lang="en-GB" altLang="en-US" dirty="0"/>
          </a:p>
          <a:p>
            <a:pPr marL="0" indent="0">
              <a:buNone/>
            </a:pPr>
            <a:r>
              <a:rPr lang="en-GB" altLang="en-US" sz="2400" dirty="0"/>
              <a:t>When you read research consider</a:t>
            </a:r>
          </a:p>
          <a:p>
            <a:pPr marL="0" indent="0">
              <a:buNone/>
            </a:pPr>
            <a:endParaRPr lang="en-GB" altLang="en-US" sz="2400" dirty="0"/>
          </a:p>
          <a:p>
            <a:pPr marL="0" indent="0">
              <a:buFontTx/>
              <a:buAutoNum type="arabicPeriod"/>
            </a:pPr>
            <a:r>
              <a:rPr lang="en-GB" altLang="en-US" sz="2400" dirty="0"/>
              <a:t>Is there evidence of triangulation of information?</a:t>
            </a:r>
          </a:p>
          <a:p>
            <a:pPr marL="0" indent="0">
              <a:buFontTx/>
              <a:buAutoNum type="arabicPeriod"/>
            </a:pPr>
            <a:endParaRPr lang="en-GB" altLang="en-US" sz="2400" dirty="0"/>
          </a:p>
          <a:p>
            <a:pPr marL="0" indent="0">
              <a:buFontTx/>
              <a:buAutoNum type="arabicPeriod"/>
            </a:pPr>
            <a:r>
              <a:rPr lang="en-GB" altLang="en-US" sz="2400" dirty="0"/>
              <a:t>Is there evidence of an audit trail?</a:t>
            </a:r>
          </a:p>
          <a:p>
            <a:pPr marL="0" indent="0">
              <a:buFontTx/>
              <a:buAutoNum type="arabicPeriod"/>
            </a:pPr>
            <a:endParaRPr lang="en-GB" altLang="en-US" sz="2400" dirty="0"/>
          </a:p>
          <a:p>
            <a:pPr marL="0" indent="0">
              <a:buFontTx/>
              <a:buAutoNum type="arabicPeriod"/>
            </a:pPr>
            <a:r>
              <a:rPr lang="en-GB" altLang="en-US" sz="2400" dirty="0"/>
              <a:t>Is there evidence or researcher competence and credibility?</a:t>
            </a:r>
          </a:p>
          <a:p>
            <a:pPr marL="0" indent="0">
              <a:buFontTx/>
              <a:buAutoNum type="arabicPeriod"/>
            </a:pPr>
            <a:endParaRPr lang="en-GB" altLang="en-US" sz="2400" dirty="0"/>
          </a:p>
          <a:p>
            <a:pPr marL="0" indent="0">
              <a:buNone/>
            </a:pP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1C837C47-A3AC-1BC4-CEAB-CB0EBBF1A076}"/>
              </a:ext>
            </a:extLst>
          </p:cNvPr>
          <p:cNvSpPr>
            <a:spLocks noGrp="1" noChangeArrowheads="1"/>
          </p:cNvSpPr>
          <p:nvPr>
            <p:ph type="ctrTitle"/>
          </p:nvPr>
        </p:nvSpPr>
        <p:spPr>
          <a:xfrm>
            <a:off x="2238375" y="384176"/>
            <a:ext cx="7772400" cy="576263"/>
          </a:xfrm>
        </p:spPr>
        <p:txBody>
          <a:bodyPr/>
          <a:lstStyle/>
          <a:p>
            <a:pPr eaLnBrk="1" hangingPunct="1"/>
            <a:r>
              <a:rPr lang="en-GB" altLang="en-US" sz="3200">
                <a:solidFill>
                  <a:srgbClr val="FF0000"/>
                </a:solidFill>
              </a:rPr>
              <a:t>Writing and Conducting your own research</a:t>
            </a:r>
            <a:endParaRPr lang="en-US" altLang="en-US" sz="3200">
              <a:solidFill>
                <a:srgbClr val="FF0000"/>
              </a:solidFill>
            </a:endParaRPr>
          </a:p>
        </p:txBody>
      </p:sp>
      <p:sp>
        <p:nvSpPr>
          <p:cNvPr id="20483" name="Rectangle 3">
            <a:extLst>
              <a:ext uri="{FF2B5EF4-FFF2-40B4-BE49-F238E27FC236}">
                <a16:creationId xmlns:a16="http://schemas.microsoft.com/office/drawing/2014/main" id="{14B2E33D-D252-A017-75E6-182E2F0C985A}"/>
              </a:ext>
            </a:extLst>
          </p:cNvPr>
          <p:cNvSpPr>
            <a:spLocks noGrp="1" noChangeArrowheads="1"/>
          </p:cNvSpPr>
          <p:nvPr>
            <p:ph type="subTitle" idx="1"/>
          </p:nvPr>
        </p:nvSpPr>
        <p:spPr>
          <a:xfrm>
            <a:off x="762000" y="1412875"/>
            <a:ext cx="9582150" cy="4751388"/>
          </a:xfrm>
        </p:spPr>
        <p:txBody>
          <a:bodyPr>
            <a:normAutofit/>
          </a:bodyPr>
          <a:lstStyle/>
          <a:p>
            <a:pPr marL="609600" indent="-609600" algn="l">
              <a:buFontTx/>
              <a:buAutoNum type="arabicPeriod"/>
            </a:pPr>
            <a:r>
              <a:rPr lang="en-US" altLang="en-US" sz="1800" dirty="0"/>
              <a:t>Have you Identified the focus of the study – does it reflect the title? Is it clear?</a:t>
            </a:r>
          </a:p>
          <a:p>
            <a:pPr marL="609600" indent="-609600" algn="l">
              <a:buFontTx/>
              <a:buAutoNum type="arabicPeriod"/>
            </a:pPr>
            <a:endParaRPr lang="en-US" altLang="en-US" sz="1800" dirty="0"/>
          </a:p>
          <a:p>
            <a:pPr marL="609600" indent="-609600" algn="l">
              <a:buFontTx/>
              <a:buAutoNum type="arabicPeriod"/>
            </a:pPr>
            <a:r>
              <a:rPr lang="en-US" altLang="en-US" sz="1800" dirty="0"/>
              <a:t>Have you identified the main point of view or perspective – is it biased?</a:t>
            </a:r>
          </a:p>
          <a:p>
            <a:pPr marL="609600" indent="-609600" algn="l">
              <a:buFontTx/>
              <a:buAutoNum type="arabicPeriod"/>
            </a:pPr>
            <a:endParaRPr lang="en-US" altLang="en-US" sz="1800" dirty="0"/>
          </a:p>
          <a:p>
            <a:pPr marL="609600" indent="-609600" algn="l">
              <a:buFontTx/>
              <a:buAutoNum type="arabicPeriod"/>
            </a:pPr>
            <a:r>
              <a:rPr lang="en-US" altLang="en-US" sz="1800" dirty="0"/>
              <a:t>Have you considered the logical of the arguments – are they balanced, and logical?</a:t>
            </a:r>
          </a:p>
          <a:p>
            <a:pPr marL="609600" indent="-609600" algn="l">
              <a:buFontTx/>
              <a:buAutoNum type="arabicPeriod"/>
            </a:pPr>
            <a:endParaRPr lang="en-US" altLang="en-US" sz="1800" dirty="0"/>
          </a:p>
          <a:p>
            <a:pPr marL="609600" indent="-609600" algn="l">
              <a:buFontTx/>
              <a:buAutoNum type="arabicPeriod"/>
            </a:pPr>
            <a:r>
              <a:rPr lang="en-US" altLang="en-US" sz="1800" dirty="0"/>
              <a:t>Have you presented sufficient proof to support arguments and conclusions presented? - Is this proof valid and reliable?</a:t>
            </a:r>
          </a:p>
          <a:p>
            <a:pPr marL="609600" indent="-609600" algn="l">
              <a:buFontTx/>
              <a:buAutoNum type="arabicPeriod"/>
            </a:pPr>
            <a:endParaRPr lang="en-US" altLang="en-US" sz="1800" dirty="0"/>
          </a:p>
          <a:p>
            <a:pPr marL="609600" indent="-609600" algn="l">
              <a:buFontTx/>
              <a:buAutoNum type="arabicPeriod"/>
            </a:pPr>
            <a:r>
              <a:rPr lang="en-US" altLang="en-US" sz="1800" dirty="0"/>
              <a:t>Have you sufficiently debated or discussed the points and issues?</a:t>
            </a:r>
          </a:p>
          <a:p>
            <a:pPr marL="609600" indent="-609600" algn="l">
              <a:buFontTx/>
              <a:buAutoNum type="arabicPeriod"/>
            </a:pPr>
            <a:endParaRPr lang="en-US" altLang="en-US" sz="1800" dirty="0"/>
          </a:p>
          <a:p>
            <a:pPr marL="609600" indent="-609600" algn="l">
              <a:buFontTx/>
              <a:buAutoNum type="arabicPeriod"/>
            </a:pPr>
            <a:r>
              <a:rPr lang="en-US" altLang="en-US" sz="1800" dirty="0"/>
              <a:t>Are arguments, statements and conclusions well made – is the article well written?</a:t>
            </a:r>
          </a:p>
          <a:p>
            <a:pPr marL="609600" indent="-609600"/>
            <a:endParaRPr lang="en-US" alt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B1FA667-7F17-C5E1-0DCE-F1FB2109990E}"/>
              </a:ext>
            </a:extLst>
          </p:cNvPr>
          <p:cNvSpPr>
            <a:spLocks noGrp="1"/>
          </p:cNvSpPr>
          <p:nvPr>
            <p:ph type="title"/>
          </p:nvPr>
        </p:nvSpPr>
        <p:spPr/>
        <p:txBody>
          <a:bodyPr/>
          <a:lstStyle/>
          <a:p>
            <a:pPr algn="ctr"/>
            <a:r>
              <a:rPr lang="en-GB" altLang="en-US" dirty="0"/>
              <a:t>Point of View</a:t>
            </a:r>
          </a:p>
        </p:txBody>
      </p:sp>
      <p:sp>
        <p:nvSpPr>
          <p:cNvPr id="22531" name="Content Placeholder 2">
            <a:extLst>
              <a:ext uri="{FF2B5EF4-FFF2-40B4-BE49-F238E27FC236}">
                <a16:creationId xmlns:a16="http://schemas.microsoft.com/office/drawing/2014/main" id="{03990EA7-5059-F048-2B54-C2D91B3CC0F2}"/>
              </a:ext>
            </a:extLst>
          </p:cNvPr>
          <p:cNvSpPr>
            <a:spLocks noGrp="1"/>
          </p:cNvSpPr>
          <p:nvPr>
            <p:ph idx="1"/>
          </p:nvPr>
        </p:nvSpPr>
        <p:spPr>
          <a:xfrm>
            <a:off x="667109" y="1341439"/>
            <a:ext cx="9543691" cy="4784725"/>
          </a:xfrm>
        </p:spPr>
        <p:txBody>
          <a:bodyPr/>
          <a:lstStyle/>
          <a:p>
            <a:pPr marL="0" indent="0">
              <a:buNone/>
            </a:pPr>
            <a:endParaRPr lang="en-GB" altLang="en-US" sz="2400" dirty="0"/>
          </a:p>
          <a:p>
            <a:pPr marL="0" indent="0">
              <a:buNone/>
            </a:pPr>
            <a:r>
              <a:rPr lang="en-GB" altLang="en-US" sz="2400" dirty="0"/>
              <a:t>Do you provide sufficient evidence to support a point of view.</a:t>
            </a:r>
          </a:p>
          <a:p>
            <a:pPr marL="0" indent="0" algn="ctr">
              <a:buNone/>
            </a:pPr>
            <a:r>
              <a:rPr lang="en-GB" altLang="en-US" sz="2400" dirty="0">
                <a:solidFill>
                  <a:srgbClr val="FF0000"/>
                </a:solidFill>
              </a:rPr>
              <a:t>Take a view and stick to it and then base you’re your arguments, findings around that perspective.</a:t>
            </a:r>
          </a:p>
          <a:p>
            <a:pPr marL="0" indent="0">
              <a:buNone/>
            </a:pPr>
            <a:endParaRPr lang="en-GB" altLang="en-US" sz="2400" dirty="0"/>
          </a:p>
          <a:p>
            <a:pPr marL="0" indent="0">
              <a:buNone/>
            </a:pPr>
            <a:r>
              <a:rPr lang="en-GB" altLang="en-US" sz="2400" dirty="0"/>
              <a:t>However you still must consider all perspectives.</a:t>
            </a:r>
          </a:p>
          <a:p>
            <a:pPr marL="0" indent="0">
              <a:buNone/>
            </a:pPr>
            <a:endParaRPr lang="en-GB" altLang="en-US" sz="2400" dirty="0"/>
          </a:p>
          <a:p>
            <a:pPr marL="0" indent="0">
              <a:buNone/>
            </a:pPr>
            <a:r>
              <a:rPr lang="en-GB" altLang="en-US" sz="2400" dirty="0"/>
              <a:t>Have you presented vague or well defined outcomes?</a:t>
            </a:r>
          </a:p>
          <a:p>
            <a:pPr marL="0" indent="0">
              <a:buNone/>
            </a:pPr>
            <a:endParaRPr lang="en-GB" altLang="en-US" sz="2400" dirty="0"/>
          </a:p>
          <a:p>
            <a:pPr marL="0" indent="0" algn="ctr">
              <a:buNone/>
            </a:pPr>
            <a:r>
              <a:rPr lang="en-GB" altLang="en-US" sz="2400" dirty="0">
                <a:solidFill>
                  <a:srgbClr val="FF0000"/>
                </a:solidFill>
              </a:rPr>
              <a:t>Consider Bias</a:t>
            </a:r>
          </a:p>
          <a:p>
            <a:pPr marL="0" indent="0">
              <a:buNone/>
            </a:pPr>
            <a:endParaRPr lang="en-GB" alt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3E1F3C69-51D9-111F-2526-F006637646CB}"/>
              </a:ext>
            </a:extLst>
          </p:cNvPr>
          <p:cNvSpPr>
            <a:spLocks noGrp="1"/>
          </p:cNvSpPr>
          <p:nvPr>
            <p:ph type="title"/>
          </p:nvPr>
        </p:nvSpPr>
        <p:spPr>
          <a:xfrm>
            <a:off x="1981200" y="274639"/>
            <a:ext cx="8229600" cy="706437"/>
          </a:xfrm>
        </p:spPr>
        <p:txBody>
          <a:bodyPr/>
          <a:lstStyle/>
          <a:p>
            <a:pPr algn="ctr"/>
            <a:r>
              <a:rPr lang="en-GB" altLang="en-US" dirty="0"/>
              <a:t>Debate</a:t>
            </a:r>
          </a:p>
        </p:txBody>
      </p:sp>
      <p:sp>
        <p:nvSpPr>
          <p:cNvPr id="25603" name="Content Placeholder 2">
            <a:extLst>
              <a:ext uri="{FF2B5EF4-FFF2-40B4-BE49-F238E27FC236}">
                <a16:creationId xmlns:a16="http://schemas.microsoft.com/office/drawing/2014/main" id="{12AB8104-0EAE-8754-9F84-1AB6AA991E6B}"/>
              </a:ext>
            </a:extLst>
          </p:cNvPr>
          <p:cNvSpPr>
            <a:spLocks noGrp="1"/>
          </p:cNvSpPr>
          <p:nvPr>
            <p:ph idx="1"/>
          </p:nvPr>
        </p:nvSpPr>
        <p:spPr>
          <a:xfrm>
            <a:off x="609600" y="1341437"/>
            <a:ext cx="9612313" cy="4978849"/>
          </a:xfrm>
        </p:spPr>
        <p:txBody>
          <a:bodyPr>
            <a:normAutofit/>
          </a:bodyPr>
          <a:lstStyle/>
          <a:p>
            <a:pPr marL="0" indent="0">
              <a:buNone/>
            </a:pPr>
            <a:r>
              <a:rPr lang="en-GB" altLang="en-US" dirty="0"/>
              <a:t>Consider all perspectives</a:t>
            </a:r>
          </a:p>
          <a:p>
            <a:pPr marL="0" indent="0">
              <a:buNone/>
            </a:pPr>
            <a:endParaRPr lang="en-GB" altLang="en-US" dirty="0"/>
          </a:p>
          <a:p>
            <a:pPr marL="0" indent="0">
              <a:buNone/>
            </a:pPr>
            <a:r>
              <a:rPr lang="en-GB" altLang="en-US" dirty="0"/>
              <a:t>Play devils advocate</a:t>
            </a:r>
          </a:p>
          <a:p>
            <a:pPr marL="0" indent="0">
              <a:buNone/>
            </a:pPr>
            <a:endParaRPr lang="en-GB" altLang="en-US" dirty="0"/>
          </a:p>
          <a:p>
            <a:pPr marL="0" indent="0">
              <a:buNone/>
            </a:pPr>
            <a:r>
              <a:rPr lang="en-GB" altLang="en-US" dirty="0"/>
              <a:t>Question everything</a:t>
            </a:r>
          </a:p>
          <a:p>
            <a:pPr marL="0" indent="0">
              <a:buNone/>
            </a:pPr>
            <a:endParaRPr lang="en-GB" altLang="en-US" dirty="0"/>
          </a:p>
          <a:p>
            <a:pPr marL="0" indent="0">
              <a:buNone/>
            </a:pPr>
            <a:r>
              <a:rPr lang="en-GB" altLang="en-US" dirty="0"/>
              <a:t>Don’t be scared of conflicting or contentious evidence</a:t>
            </a:r>
          </a:p>
          <a:p>
            <a:pPr marL="0" indent="0">
              <a:buNone/>
            </a:pPr>
            <a:endParaRPr lang="en-GB" altLang="en-US" dirty="0"/>
          </a:p>
          <a:p>
            <a:pPr marL="0" indent="0" algn="ctr">
              <a:buNone/>
            </a:pPr>
            <a:r>
              <a:rPr lang="en-GB" altLang="en-US" dirty="0">
                <a:solidFill>
                  <a:srgbClr val="FF0000"/>
                </a:solidFill>
              </a:rPr>
              <a:t>Read </a:t>
            </a:r>
            <a:r>
              <a:rPr lang="en-GB" altLang="en-US" dirty="0" err="1">
                <a:solidFill>
                  <a:srgbClr val="FF0000"/>
                </a:solidFill>
              </a:rPr>
              <a:t>Read</a:t>
            </a:r>
            <a:r>
              <a:rPr lang="en-GB" altLang="en-US" dirty="0">
                <a:solidFill>
                  <a:srgbClr val="FF0000"/>
                </a:solidFill>
              </a:rPr>
              <a:t> </a:t>
            </a:r>
            <a:r>
              <a:rPr lang="en-GB" altLang="en-US" dirty="0" err="1">
                <a:solidFill>
                  <a:srgbClr val="FF0000"/>
                </a:solidFill>
              </a:rPr>
              <a:t>Read</a:t>
            </a:r>
            <a:endParaRPr lang="en-GB" altLang="en-US" dirty="0">
              <a:solidFill>
                <a:srgbClr val="FF00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B3EEB-7F06-4C07-8F95-C88E6AF7D3CE}"/>
              </a:ext>
            </a:extLst>
          </p:cNvPr>
          <p:cNvSpPr>
            <a:spLocks noGrp="1"/>
          </p:cNvSpPr>
          <p:nvPr>
            <p:ph type="title"/>
          </p:nvPr>
        </p:nvSpPr>
        <p:spPr/>
        <p:txBody>
          <a:bodyPr>
            <a:noAutofit/>
          </a:bodyPr>
          <a:lstStyle/>
          <a:p>
            <a:pPr algn="ctr"/>
            <a:r>
              <a:rPr lang="en-GB" sz="4400" dirty="0"/>
              <a:t>Position statement v Systematic Review</a:t>
            </a:r>
          </a:p>
        </p:txBody>
      </p:sp>
      <p:sp>
        <p:nvSpPr>
          <p:cNvPr id="4" name="Text Placeholder 3">
            <a:extLst>
              <a:ext uri="{FF2B5EF4-FFF2-40B4-BE49-F238E27FC236}">
                <a16:creationId xmlns:a16="http://schemas.microsoft.com/office/drawing/2014/main" id="{F3CD786F-E052-42E4-B0DA-CE7D96FC7EBD}"/>
              </a:ext>
            </a:extLst>
          </p:cNvPr>
          <p:cNvSpPr>
            <a:spLocks noGrp="1"/>
          </p:cNvSpPr>
          <p:nvPr>
            <p:ph type="body" idx="1"/>
          </p:nvPr>
        </p:nvSpPr>
        <p:spPr/>
        <p:txBody>
          <a:bodyPr/>
          <a:lstStyle/>
          <a:p>
            <a:pPr algn="ctr"/>
            <a:r>
              <a:rPr lang="en-GB" dirty="0"/>
              <a:t>Systematic Review</a:t>
            </a:r>
          </a:p>
        </p:txBody>
      </p:sp>
      <p:sp>
        <p:nvSpPr>
          <p:cNvPr id="5" name="Content Placeholder 4">
            <a:extLst>
              <a:ext uri="{FF2B5EF4-FFF2-40B4-BE49-F238E27FC236}">
                <a16:creationId xmlns:a16="http://schemas.microsoft.com/office/drawing/2014/main" id="{356ABDC8-4FF7-4637-8049-8BFD8B0DB1ED}"/>
              </a:ext>
            </a:extLst>
          </p:cNvPr>
          <p:cNvSpPr>
            <a:spLocks noGrp="1"/>
          </p:cNvSpPr>
          <p:nvPr>
            <p:ph sz="half" idx="2"/>
          </p:nvPr>
        </p:nvSpPr>
        <p:spPr/>
        <p:txBody>
          <a:bodyPr/>
          <a:lstStyle/>
          <a:p>
            <a:pPr marL="0" indent="0">
              <a:buNone/>
            </a:pPr>
            <a:endParaRPr lang="en-GB" dirty="0"/>
          </a:p>
          <a:p>
            <a:pPr marL="0" indent="0" algn="ctr">
              <a:buNone/>
            </a:pPr>
            <a:r>
              <a:rPr lang="en-GB" dirty="0">
                <a:solidFill>
                  <a:srgbClr val="0070C0"/>
                </a:solidFill>
              </a:rPr>
              <a:t>A summary of findings that summates knowledge and understanding in a particular area or research question</a:t>
            </a:r>
          </a:p>
          <a:p>
            <a:pPr marL="0" indent="0" algn="ctr">
              <a:buNone/>
            </a:pPr>
            <a:endParaRPr lang="en-GB" dirty="0">
              <a:solidFill>
                <a:srgbClr val="0070C0"/>
              </a:solidFill>
            </a:endParaRPr>
          </a:p>
          <a:p>
            <a:pPr marL="0" indent="0" algn="ctr">
              <a:buNone/>
            </a:pPr>
            <a:r>
              <a:rPr lang="en-GB" dirty="0">
                <a:solidFill>
                  <a:srgbClr val="FF0000"/>
                </a:solidFill>
              </a:rPr>
              <a:t>Write and structure like an experimental report</a:t>
            </a:r>
          </a:p>
        </p:txBody>
      </p:sp>
      <p:sp>
        <p:nvSpPr>
          <p:cNvPr id="6" name="Text Placeholder 5">
            <a:extLst>
              <a:ext uri="{FF2B5EF4-FFF2-40B4-BE49-F238E27FC236}">
                <a16:creationId xmlns:a16="http://schemas.microsoft.com/office/drawing/2014/main" id="{58B4F7EA-00A9-4557-8C06-5AA82D120BFA}"/>
              </a:ext>
            </a:extLst>
          </p:cNvPr>
          <p:cNvSpPr>
            <a:spLocks noGrp="1"/>
          </p:cNvSpPr>
          <p:nvPr>
            <p:ph type="body" sz="quarter" idx="3"/>
          </p:nvPr>
        </p:nvSpPr>
        <p:spPr/>
        <p:txBody>
          <a:bodyPr/>
          <a:lstStyle/>
          <a:p>
            <a:pPr algn="ctr"/>
            <a:r>
              <a:rPr lang="en-GB" dirty="0"/>
              <a:t>Position statement</a:t>
            </a:r>
          </a:p>
        </p:txBody>
      </p:sp>
      <p:sp>
        <p:nvSpPr>
          <p:cNvPr id="7" name="Content Placeholder 6">
            <a:extLst>
              <a:ext uri="{FF2B5EF4-FFF2-40B4-BE49-F238E27FC236}">
                <a16:creationId xmlns:a16="http://schemas.microsoft.com/office/drawing/2014/main" id="{2DAAEBF2-764C-465F-AA22-9674439711A8}"/>
              </a:ext>
            </a:extLst>
          </p:cNvPr>
          <p:cNvSpPr>
            <a:spLocks noGrp="1"/>
          </p:cNvSpPr>
          <p:nvPr>
            <p:ph sz="quarter" idx="4"/>
          </p:nvPr>
        </p:nvSpPr>
        <p:spPr/>
        <p:txBody>
          <a:bodyPr/>
          <a:lstStyle/>
          <a:p>
            <a:pPr marL="0" indent="0">
              <a:buNone/>
            </a:pPr>
            <a:endParaRPr lang="en-GB" dirty="0"/>
          </a:p>
          <a:p>
            <a:pPr marL="0" indent="0" algn="ctr">
              <a:buNone/>
            </a:pPr>
            <a:r>
              <a:rPr lang="en-GB" dirty="0">
                <a:solidFill>
                  <a:srgbClr val="FF0000"/>
                </a:solidFill>
              </a:rPr>
              <a:t>A summary of the best practice use or efficacy of an intervention or strategy.</a:t>
            </a:r>
          </a:p>
          <a:p>
            <a:pPr marL="0" indent="0">
              <a:buNone/>
            </a:pPr>
            <a:endParaRPr lang="en-GB" dirty="0">
              <a:solidFill>
                <a:srgbClr val="FF0000"/>
              </a:solidFill>
            </a:endParaRPr>
          </a:p>
          <a:p>
            <a:pPr marL="0" indent="0">
              <a:buNone/>
            </a:pPr>
            <a:endParaRPr lang="en-GB" dirty="0">
              <a:solidFill>
                <a:srgbClr val="FF0000"/>
              </a:solidFill>
            </a:endParaRPr>
          </a:p>
          <a:p>
            <a:pPr marL="0" indent="0" algn="ctr">
              <a:buNone/>
            </a:pPr>
            <a:r>
              <a:rPr lang="en-GB" dirty="0">
                <a:solidFill>
                  <a:srgbClr val="0070C0"/>
                </a:solidFill>
              </a:rPr>
              <a:t>Write and structure like a narrative report</a:t>
            </a:r>
          </a:p>
        </p:txBody>
      </p:sp>
    </p:spTree>
    <p:extLst>
      <p:ext uri="{BB962C8B-B14F-4D97-AF65-F5344CB8AC3E}">
        <p14:creationId xmlns:p14="http://schemas.microsoft.com/office/powerpoint/2010/main" val="1428079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Writing a Position or Consensus Statement</a:t>
            </a:r>
          </a:p>
        </p:txBody>
      </p:sp>
      <p:sp>
        <p:nvSpPr>
          <p:cNvPr id="3" name="Content Placeholder 2"/>
          <p:cNvSpPr>
            <a:spLocks noGrp="1"/>
          </p:cNvSpPr>
          <p:nvPr>
            <p:ph idx="1"/>
          </p:nvPr>
        </p:nvSpPr>
        <p:spPr/>
        <p:txBody>
          <a:bodyPr/>
          <a:lstStyle/>
          <a:p>
            <a:pPr marL="0" indent="0">
              <a:buNone/>
            </a:pPr>
            <a:r>
              <a:rPr lang="en-GB" dirty="0"/>
              <a:t>The position statement</a:t>
            </a:r>
          </a:p>
          <a:p>
            <a:pPr marL="0" indent="0">
              <a:buNone/>
            </a:pPr>
            <a:endParaRPr lang="en-GB" dirty="0"/>
          </a:p>
          <a:p>
            <a:pPr marL="0" indent="0">
              <a:buNone/>
            </a:pPr>
            <a:r>
              <a:rPr lang="en-GB" dirty="0"/>
              <a:t>Background evidence</a:t>
            </a:r>
          </a:p>
          <a:p>
            <a:pPr marL="0" indent="0">
              <a:buNone/>
            </a:pPr>
            <a:endParaRPr lang="en-GB" dirty="0"/>
          </a:p>
          <a:p>
            <a:pPr marL="0" indent="0">
              <a:buNone/>
            </a:pPr>
            <a:r>
              <a:rPr lang="en-GB" dirty="0"/>
              <a:t>Key themes regarding use, implementation, outcomes etc</a:t>
            </a:r>
          </a:p>
          <a:p>
            <a:pPr marL="0" indent="0">
              <a:buNone/>
            </a:pPr>
            <a:endParaRPr lang="en-GB" dirty="0"/>
          </a:p>
          <a:p>
            <a:pPr marL="0" indent="0">
              <a:buNone/>
            </a:pPr>
            <a:r>
              <a:rPr lang="en-GB" dirty="0"/>
              <a:t>Summary of best practice use</a:t>
            </a:r>
          </a:p>
        </p:txBody>
      </p:sp>
    </p:spTree>
    <p:extLst>
      <p:ext uri="{BB962C8B-B14F-4D97-AF65-F5344CB8AC3E}">
        <p14:creationId xmlns:p14="http://schemas.microsoft.com/office/powerpoint/2010/main" val="1216008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Position Statement</a:t>
            </a:r>
          </a:p>
        </p:txBody>
      </p:sp>
      <p:sp>
        <p:nvSpPr>
          <p:cNvPr id="3" name="Content Placeholder 2"/>
          <p:cNvSpPr>
            <a:spLocks noGrp="1"/>
          </p:cNvSpPr>
          <p:nvPr>
            <p:ph idx="1"/>
          </p:nvPr>
        </p:nvSpPr>
        <p:spPr/>
        <p:txBody>
          <a:bodyPr/>
          <a:lstStyle/>
          <a:p>
            <a:pPr marL="0" indent="0">
              <a:buNone/>
            </a:pPr>
            <a:r>
              <a:rPr lang="en-GB" dirty="0"/>
              <a:t>Clear unambiguous articulation of the key advice and recommendations of how and when to use.</a:t>
            </a:r>
          </a:p>
          <a:p>
            <a:pPr marL="0" indent="0">
              <a:buNone/>
            </a:pPr>
            <a:endParaRPr lang="en-GB" dirty="0"/>
          </a:p>
          <a:p>
            <a:pPr marL="0" indent="0">
              <a:buNone/>
            </a:pPr>
            <a:r>
              <a:rPr lang="en-GB" dirty="0"/>
              <a:t>Summarise and state the key and specific recommendations from each of the themes. </a:t>
            </a:r>
          </a:p>
          <a:p>
            <a:pPr marL="0" indent="0">
              <a:buNone/>
            </a:pPr>
            <a:endParaRPr lang="en-GB" dirty="0"/>
          </a:p>
          <a:p>
            <a:pPr marL="0" indent="0">
              <a:buNone/>
            </a:pPr>
            <a:r>
              <a:rPr lang="en-GB" dirty="0"/>
              <a:t>You can combine these if appropriate i.e. time and dose are often related.</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66019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Background</a:t>
            </a:r>
          </a:p>
        </p:txBody>
      </p:sp>
      <p:sp>
        <p:nvSpPr>
          <p:cNvPr id="3" name="Content Placeholder 2"/>
          <p:cNvSpPr>
            <a:spLocks noGrp="1"/>
          </p:cNvSpPr>
          <p:nvPr>
            <p:ph idx="1"/>
          </p:nvPr>
        </p:nvSpPr>
        <p:spPr/>
        <p:txBody>
          <a:bodyPr/>
          <a:lstStyle/>
          <a:p>
            <a:pPr marL="0" indent="0">
              <a:buNone/>
            </a:pPr>
            <a:r>
              <a:rPr lang="en-GB" dirty="0"/>
              <a:t>The is a brief narrative overview of the topic and specific contexts</a:t>
            </a:r>
          </a:p>
          <a:p>
            <a:pPr marL="0" indent="0">
              <a:buNone/>
            </a:pPr>
            <a:endParaRPr lang="en-GB" dirty="0"/>
          </a:p>
          <a:p>
            <a:r>
              <a:rPr lang="en-GB" dirty="0"/>
              <a:t>General overview of the theory and practice.</a:t>
            </a:r>
          </a:p>
          <a:p>
            <a:endParaRPr lang="en-GB" dirty="0"/>
          </a:p>
          <a:p>
            <a:r>
              <a:rPr lang="en-GB" dirty="0"/>
              <a:t>State the purpose, issues and context of the review.</a:t>
            </a:r>
          </a:p>
          <a:p>
            <a:endParaRPr lang="en-GB" dirty="0"/>
          </a:p>
          <a:p>
            <a:r>
              <a:rPr lang="en-GB" dirty="0"/>
              <a:t>Highlight the main themes and issues relevant to the statement i.e. dose, safety, format?</a:t>
            </a:r>
          </a:p>
        </p:txBody>
      </p:sp>
    </p:spTree>
    <p:extLst>
      <p:ext uri="{BB962C8B-B14F-4D97-AF65-F5344CB8AC3E}">
        <p14:creationId xmlns:p14="http://schemas.microsoft.com/office/powerpoint/2010/main" val="539892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Key Themes</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Identify and critically review the evidence the key areas that may influence the use and application of the ergogenic aid.</a:t>
            </a:r>
          </a:p>
          <a:p>
            <a:pPr marL="0" indent="0">
              <a:buNone/>
            </a:pPr>
            <a:endParaRPr lang="en-GB" dirty="0"/>
          </a:p>
          <a:p>
            <a:pPr marL="0" indent="0">
              <a:buNone/>
            </a:pPr>
            <a:r>
              <a:rPr lang="en-GB" dirty="0"/>
              <a:t>Types of activities</a:t>
            </a:r>
          </a:p>
          <a:p>
            <a:pPr marL="0" indent="0">
              <a:buNone/>
            </a:pPr>
            <a:r>
              <a:rPr lang="en-GB" dirty="0"/>
              <a:t>Physiological / physical / psychological function</a:t>
            </a:r>
          </a:p>
          <a:p>
            <a:pPr marL="0" indent="0">
              <a:buNone/>
            </a:pPr>
            <a:r>
              <a:rPr lang="en-GB" dirty="0"/>
              <a:t>Use</a:t>
            </a:r>
          </a:p>
          <a:p>
            <a:pPr marL="0" indent="0">
              <a:buNone/>
            </a:pPr>
            <a:r>
              <a:rPr lang="en-GB" dirty="0"/>
              <a:t>Dosage</a:t>
            </a:r>
          </a:p>
          <a:p>
            <a:pPr marL="0" indent="0">
              <a:buNone/>
            </a:pPr>
            <a:r>
              <a:rPr lang="en-GB" dirty="0"/>
              <a:t>Different types of supplementation or strategies </a:t>
            </a:r>
          </a:p>
          <a:p>
            <a:pPr marL="0" indent="0">
              <a:buNone/>
            </a:pPr>
            <a:r>
              <a:rPr lang="en-GB" dirty="0" err="1"/>
              <a:t>Etc</a:t>
            </a:r>
            <a:r>
              <a:rPr lang="en-GB" dirty="0"/>
              <a:t> – </a:t>
            </a:r>
            <a:r>
              <a:rPr lang="en-GB" dirty="0">
                <a:solidFill>
                  <a:srgbClr val="FF0000"/>
                </a:solidFill>
              </a:rPr>
              <a:t>these will be up to you to decide</a:t>
            </a:r>
          </a:p>
          <a:p>
            <a:pPr marL="0" indent="0">
              <a:buNone/>
            </a:pPr>
            <a:endParaRPr lang="en-GB" dirty="0">
              <a:solidFill>
                <a:srgbClr val="FF0000"/>
              </a:solidFill>
            </a:endParaRPr>
          </a:p>
          <a:p>
            <a:pPr marL="0" indent="0">
              <a:buNone/>
            </a:pPr>
            <a:r>
              <a:rPr lang="en-GB" dirty="0"/>
              <a:t>For each theme you will need to critically review evidence and reach and state a specific recommendation/s.</a:t>
            </a:r>
          </a:p>
          <a:p>
            <a:pPr marL="0" indent="0">
              <a:buNone/>
            </a:pPr>
            <a:endParaRPr lang="en-GB" dirty="0"/>
          </a:p>
        </p:txBody>
      </p:sp>
    </p:spTree>
    <p:extLst>
      <p:ext uri="{BB962C8B-B14F-4D97-AF65-F5344CB8AC3E}">
        <p14:creationId xmlns:p14="http://schemas.microsoft.com/office/powerpoint/2010/main" val="1219896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Summary &amp; Conclusions</a:t>
            </a:r>
          </a:p>
        </p:txBody>
      </p:sp>
      <p:sp>
        <p:nvSpPr>
          <p:cNvPr id="3" name="Content Placeholder 2"/>
          <p:cNvSpPr>
            <a:spLocks noGrp="1"/>
          </p:cNvSpPr>
          <p:nvPr>
            <p:ph idx="1"/>
          </p:nvPr>
        </p:nvSpPr>
        <p:spPr/>
        <p:txBody>
          <a:bodyPr/>
          <a:lstStyle/>
          <a:p>
            <a:pPr marL="0" indent="0">
              <a:buNone/>
            </a:pPr>
            <a:r>
              <a:rPr lang="en-GB" dirty="0"/>
              <a:t>An overview statement providing a review of the advice and  recommendations based on evidence from the themes.</a:t>
            </a:r>
          </a:p>
        </p:txBody>
      </p:sp>
    </p:spTree>
    <p:extLst>
      <p:ext uri="{BB962C8B-B14F-4D97-AF65-F5344CB8AC3E}">
        <p14:creationId xmlns:p14="http://schemas.microsoft.com/office/powerpoint/2010/main" val="41853686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2D60-032B-4186-902F-7B98ACF61A0C}"/>
              </a:ext>
            </a:extLst>
          </p:cNvPr>
          <p:cNvSpPr>
            <a:spLocks noGrp="1"/>
          </p:cNvSpPr>
          <p:nvPr>
            <p:ph type="title"/>
          </p:nvPr>
        </p:nvSpPr>
        <p:spPr/>
        <p:txBody>
          <a:bodyPr/>
          <a:lstStyle/>
          <a:p>
            <a:pPr algn="ctr"/>
            <a:r>
              <a:rPr lang="en-GB" dirty="0"/>
              <a:t>Caffeine Position Stand</a:t>
            </a:r>
          </a:p>
        </p:txBody>
      </p:sp>
      <p:sp>
        <p:nvSpPr>
          <p:cNvPr id="3" name="Content Placeholder 2">
            <a:extLst>
              <a:ext uri="{FF2B5EF4-FFF2-40B4-BE49-F238E27FC236}">
                <a16:creationId xmlns:a16="http://schemas.microsoft.com/office/drawing/2014/main" id="{3172955E-F870-4963-94D1-8FF6A6ADE174}"/>
              </a:ext>
            </a:extLst>
          </p:cNvPr>
          <p:cNvSpPr>
            <a:spLocks noGrp="1"/>
          </p:cNvSpPr>
          <p:nvPr>
            <p:ph idx="1"/>
          </p:nvPr>
        </p:nvSpPr>
        <p:spPr/>
        <p:txBody>
          <a:bodyPr/>
          <a:lstStyle/>
          <a:p>
            <a:pPr marL="0" indent="0">
              <a:buNone/>
            </a:pPr>
            <a:r>
              <a:rPr lang="en-GB" dirty="0">
                <a:hlinkClick r:id="rId2"/>
              </a:rPr>
              <a:t>position stand on use of caffeine.pdf</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0512837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Style and Format</a:t>
            </a:r>
          </a:p>
        </p:txBody>
      </p:sp>
      <p:sp>
        <p:nvSpPr>
          <p:cNvPr id="3" name="Content Placeholder 2"/>
          <p:cNvSpPr>
            <a:spLocks noGrp="1"/>
          </p:cNvSpPr>
          <p:nvPr>
            <p:ph idx="1"/>
          </p:nvPr>
        </p:nvSpPr>
        <p:spPr/>
        <p:txBody>
          <a:bodyPr/>
          <a:lstStyle/>
          <a:p>
            <a:pPr marL="0" indent="0">
              <a:buNone/>
            </a:pPr>
            <a:r>
              <a:rPr lang="en-GB" dirty="0"/>
              <a:t>Base on the structure of,</a:t>
            </a:r>
          </a:p>
          <a:p>
            <a:pPr marL="0" indent="0">
              <a:buNone/>
            </a:pPr>
            <a:endParaRPr lang="en-GB" dirty="0"/>
          </a:p>
          <a:p>
            <a:pPr marL="0" indent="0" algn="ctr">
              <a:buNone/>
            </a:pPr>
            <a:r>
              <a:rPr lang="en-GB" dirty="0">
                <a:solidFill>
                  <a:srgbClr val="FF0000"/>
                </a:solidFill>
              </a:rPr>
              <a:t>International Society of Sports Nutrition Position Stand: protein and exercise.</a:t>
            </a:r>
          </a:p>
          <a:p>
            <a:pPr marL="0" indent="0">
              <a:buNone/>
            </a:pPr>
            <a:endParaRPr lang="en-GB" dirty="0"/>
          </a:p>
          <a:p>
            <a:pPr marL="0" indent="0">
              <a:buNone/>
            </a:pPr>
            <a:r>
              <a:rPr lang="en-GB" dirty="0"/>
              <a:t>On the moodle page / Journal of the International Society of Sports Nutrition.</a:t>
            </a:r>
          </a:p>
          <a:p>
            <a:pPr marL="0" indent="0">
              <a:buNone/>
            </a:pPr>
            <a:endParaRPr lang="en-GB" dirty="0"/>
          </a:p>
        </p:txBody>
      </p:sp>
    </p:spTree>
    <p:extLst>
      <p:ext uri="{BB962C8B-B14F-4D97-AF65-F5344CB8AC3E}">
        <p14:creationId xmlns:p14="http://schemas.microsoft.com/office/powerpoint/2010/main" val="30348413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64545" y="188641"/>
            <a:ext cx="7772400" cy="1158520"/>
          </a:xfrm>
        </p:spPr>
        <p:txBody>
          <a:bodyPr>
            <a:normAutofit/>
          </a:bodyPr>
          <a:lstStyle/>
          <a:p>
            <a:r>
              <a:rPr lang="en-GB" dirty="0"/>
              <a:t>Systematic Review</a:t>
            </a:r>
          </a:p>
        </p:txBody>
      </p:sp>
      <p:pic>
        <p:nvPicPr>
          <p:cNvPr id="1026" name="Picture 2" descr="http://library.lincoln.ac.nz/Global/Library/ST-Test/purpose-wheel-colou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9496" y="1268760"/>
            <a:ext cx="5437624" cy="531696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clipartbest.com/cliparts/Rcd/KpR/RcdKpRzMi.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6080" y="1484784"/>
            <a:ext cx="3573083" cy="2736304"/>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6" descr="data:image/jpeg;base64,/9j/4AAQSkZJRgABAQAAAQABAAD/2wCEAAkGBxQTEhUSExQWExUXGRkXGBgYGBUaGhwaHRwWFxoYGhYeHSggGRslHBgeIjEhJSotLy4uFx8zODMsNygtLisBCgoKDg0OGhAQGywmICQ1Ny0sNCwsLCwsLC4sLCwsLCwsLCwsLCwsLCwsLCwsLCwsLCwsLC0sLCwsLCwsLCwsLP/AABEIAJgA0gMBIgACEQEDEQH/xAAcAAEAAQUBAQAAAAAAAAAAAAAABgEDBAUHCAL/xABJEAACAQMCAwYCBQkDCQkAAAABAgMABBESIQUGMQcTQVFhcSKRFDJCgaEjM1JicoKSsdGiweEXJFNUc5Oy0vAIFSU0RGOzwvH/xAAaAQEAAwEBAQAAAAAAAAAAAAAAAgMEAQUG/8QALhEAAgIBAQgBAwIHAAAAAAAAAAECEQMSBAUTITFBUWEiFDJxQvEGFYGRweHw/9oADAMBAAIRAxEAPwDuNKUoBSlKAUpSgFKUoBSlU1UBWqZqCc79p1vYu0KKbi4A3RSAqk9BI/h54GTXJ+L9qHEpzkTC3H6MKgfNmyTUXJLqTjjlLoek6rXlq1564jGdS3kp31YfS4O+cEEdD5CujcndsoZhFxBFiJ2E6Z0E/rp1T3yR7UU0zssUonX6VbjmVgGUhgRkEEEEeBB8a+6kVlaUpQClKUApSlAKUpQClKUApSlAKUpQClKUApSlAKUpQFuWQKCSQAASSdgAPEnwFcV5+7UZUuWjsLiOSF4dOoLnRJqcF0bozaQMdRuKvdu3Mzh47CJyFKGScD7QJxGhPlsxI9Vrj7pn/Dwquc6dF+LFqWplXbqWJJJyWJyST1JPUkmt/wAL5OvJwGWLu1O4aVtGfZdz8wKlHZry/bPEt22ZZgxUhsaY2Hko6nBByc9R0rohrHky6XRthByXhHEeM8o3VspkdFeNd2eNtQUfrAgEe4zWiFeiXQMCpAIIwQfEHbFedzEULIwwUZkI8ipII/CpY56lYa0uia9nfaFJw5u6l1S2jEZXJLRdBqTP2MdU+8evofh99HNGssTrJG4BVlOQRXkIN1H31v8AlTnC64e3+bsDGTqeF8lG8yP0Gx4itEJ9mZcuHvE9UUrm/B+2OxkUd93ls/irKXX3EijBHyO3Spjy/wAyW16HNrKJghAYgNgE7jqB5VdZmarqbelKUOClKUApSlAKUpQClKUApSlAKUpQClKUAqhNa3inH7a3YJcXEUBYal7x1TIBwcFiAfYVyjtJ7UFlRrWwbIbaScZGQfsxHY7+LeR28xxuiUYuTpED7QOOLd3886kGPUEjbzVBpBzncE5I96j1T7kTgqfRWu/o63UhcqseV+FFOk6Q22snJweo0gYq1f8ADbO5aOW3t5okyHmbS0cPdruwA6sx6fB+NZZSV8zfjTpJf97Np2RRMIZ3P1GkGnIPVVwxz4jcD3U1OpZlUFmYKAMksQAB5knoPU1GOBcahiV42IjjBBg0o5Voiin4SoOTq1ZHXpWxh4bFcYuJYlLyxd2RliDESXCEZxncZI8ayz5yt8kaIxcVp7m4DAjIOQehB2+dc75/5Xi/LXMchjlCd40Y0kHfTrx1Xpud+lSPjUb2sYlgkIAaNO6f40wzKg0JkMHGdgGxtjFYn0abv5GlKSBl0Fz1KjJCKgACICWO+onUcnpSL0fJPkSjj4r01/o0/D+XrGMJbmFryZlDu4IyoP2mJYBB5AbnHjWk575YS0ZJIS3dSZGljkqwGcA9SpGeu4xUsunSyiaWGFdIZe8VRglcgEjG2oZ2ztUR57vbuR4/pEBt4xkxLkNkn7TMpI14OMeFWY8mqS5/3fP+iIZ8KxfHv66URgV2/wD7PdqRa3Mu+HmCj10IuSPPdsfca5ny3ybNfRM1tJC8qZ1wMzI4H2WUnIcN57YOxrv/AGd8BNlYQ27DEgBaTx+NiWbfx3OPYCtmOLXMwZ8ilyRJKUpVpmFKUoBSlKAUpSgFKUoBSlKAUpSgFKUoCEdrHKjX9p+SGZ4SZIx+lsQ0f7w6eoFedZLaQIJDG6oWKaiMDUMkqAcZIA3wNvHFewDXGO3LlqdnS9jBkhRNDqo/NfEWL6R1Vs7nfBA8KhONotxZKddiH8j3t73VxDbIrxhWbLEgpIyEAJ+kTp6Y6+NTPguhraExYKBFG2diBgg+RBByPSuZcA4/PaFzCVAcfEGXUCR9VhuNxn/9q5wjmW4gkaQOHEjF3RgNLE+IxjQfb02NYJ45zck6rt592ens+XhSurOk2XB0RyyBlzn4QzaN+uI86R8qzrXhksYCwTaU6BHQSBfRGyGC+hJxUe5e56hmkEcqdwzEBWLBkLHwJwNOfXb2qVcejkNtMIsiTu30aeurHh6nG1VVOLqRflyY8i+KLUfBcusk0sk7qdSg6VRW/SWNQBkeZJq7Nb1gckd/9HYXHeZEjCPvRh+70pjOd/ratzvUR7ROZZRObaGQoiKO8KbMXOSV1dQAMdPOu8NzlTZGOXg9C/z7xlI4zbIytK5GoA5CKCG+LHicdKjvMPN813EsTpHGqkMSmo6iOnX6o9N/eo/67knck5yfc+NS7kHkSbiLh947ZWAkl6atxqSPzbH2ugz4mr47PBtcua6GbNmbblNkm7CeX5Hne+OViQNEvhrY41e4Ube5PlXcQKxOF8Pjt4khhUJGg0qo6Af18c+tZlbkqVHmylqdilKV0iKUpQClKUApSlAKUpQClKoTQFaVamuFX6zBfcgV9lqA+qV8hqqDQFa+XTOx3BqpNNVAcw5r7HbeYtJaN9Fc/YxmIn0XqmfTb0rlfGeROIWpPeWrMoye8iIkTA8SQcr+8BXozmDmOC0TXM+Cfqou7ufJV8ffoPEiuNcy8yz3rkyMUiGQkKk6QPN/9I3vsMbDxNGWUI9Q9peJdTmhbIz4ex3/AK12rgEF1DDEpIuE0KcOdEibbrqxhx74Pqag0kYI0kZB8K3XDeaLiL4XAnTw1HTIPTUAQ4/aGfU1klNSVIng3hCUvnyJdcvcuNKIsOdi7OHZR5ogUhm/aOPfoeW808vyLdXHcxO0aaWd2IwNSg5eRyBljnx3P3VN5Od9vht3zj7TxAf2ST+FRi/uHnmM8hAJCqEXOgBSSCc/Xb4j8RHjTHLTdlu07ZiUbjK2fPKfBOG6le+u2IyMxRw3QT0Dz939XzxgevjXoLg1zbvEv0V43iAwvdlSoxtgadq89F6+rW4aJ+8hkeGQ/ajOM+WodG9iDV0dpXRo876xyfyR6ToTXGOG9pd8gAcQ3GPEqY2P7RXK59lHtWXJ2p3ZG1tAh8zJI39nSv8AOr1nh5LFmg+51zNM1D+zTjNzd28s1yUJ750QImlQqhRtudXxahn0NffM3HrhLmO2txGuYzK7yKz7Z0BVQMu5O+rO3lvU3JJWXRTk6RLc0zXMLvjHEXlaL6UsDhNUXdwxmOTwYuJNTAgkAhWGxB88am7E8loJVubqTGDPE8py4RvyqDSAY3BU40EZxjoar48C36eZ2QOD03qoNcc4PzNawSwy2jTmMtiWOOK6dHRlb4sFCupXKtlcE7joamMPaRamRIzFdoHdYw728iICx0rlj0BNWRlasrlHS6JnSqVWpERSlKAtyzBRliFHmSAPma113zDax413MKZOBmRBvjOOtaTtXRTwm71DPwbejZGD9xrAseV7HobO1ONvzEXt+jU4wbTZxs1/EVhv7qWWQJcQxYihBw8Y+FHkkA3BZiwGrqAm2KjMli8VtHJBPPEzzCCRhLI2qKSbuyMMxCkDBDLg9fOt7O4sJZ4+5YRu/e2ywwsUbKopiUIMIQ675x+cz4VppL1V4daZOptcDMoBLZRxLKdA3yoViRjwrBJzU3+TfBY3BX4MyXhAW6jgMtwYGjkeJO/n/JyKY9bBtWo5VlIDEgEHzNSXhHOdz3fdfQri7licxPJGI1jbG4bUzDDFSpI82NRe649C15E6FpY4oZCzwo8o1SmPQp0A4OIyd/MVNuz+xlSCWWZTG9xM04jJBKIVREBx0bSgJHhmp4XP9RVnUK+JquaONcUnh7u14fc28upSJO+tRgAgkHLkEEbb7VpbiHmIxMzS6QFJKq1mHI6kBkj2O22CPeuqN1qjjO3z/CrnzMzR51guTKBKSzM4DEsxZt992OSfGrlYPBPzEY9MfLNZcsgUFj0Aya8yd6meXP7mfVUdwBknHvivmeUIrOeigk/0/wCvOtVFBqHeznUSMgH6qD0HTPrXElVs9Ddm68u35HGDSS6t9jOXiUR27xPmP51lA1rIriN/hH3ArgH2yN/ur5eLuvjj6DdkzsR44/RPjt5U+N1TX5PY2j+F5LC82z5FOutf4NoQPv8A7vGmgVjSyjVEw6MSv8QyPxA+dZdGqqz5VqjZ8t8sz3veGJ4olR+7y+piW0o5OkYGMOPGpLb9lEp/OX3+7hUf8Ravrsrkwtwv/vA/OKLH8jU9teOWzu8SzxNJGMsgdSyjGTkZ2Ar0o4YqEXR6GKENK5EY4d2biNO7/wC8L4oCSFWRUALEsxwo8STWu49ylDYNBeRSXDv30cDmSVpMxykoQcjbDEH3Fbm25/SSSMxwSPayTC2S51RhTITp2iJ16dW2cetZfNPEbGWC7guZCqQ933xCvmNm0yRMhC/E31SNOfI+IqTVqjRF6WmR7if/AJm0UHfVKSPHR3Tg/dqKfhWsg5gt4heEyKQJ3CoCCzsUj+FE6sS+Rjz9M1uG5Xs0nt0uDc3slzrWOVpSoVUQzacRumzBT4HJAzWwg41ZxWCXqWgUK3cxxKkfeaxK0AjU+HxA+PTNZ1s/lml7VztI3fJ1m0NjawuNLpDGrjbZgoBHzrB5xkjubG9jjcO8Kk4U5KTRYmQEeepRWr4xzxLHBOfoxguoFWYwTMrB4SyqWjkjJDEZwfI1h8C43DLxBZY8rHfxmKaNgQyXUSg6WXwYw5Geh0DfetJlOg8CvhPbwzruJI0cH9pQ399Z9RTs2ciz+jt9a1lltuufhjdu73/2ZX/rYSupHBSlKAh/ayf/AAm7/Y/+wrW8U46tpC9yyPIqYJEYBOCeu5Ax61u+0uAvwu8UDUe5Yge2/wDdUI5kcvwqY7Za3DHy+qrGtODnGSIS6oksPGuIOMxcPC5wQZrmMeuSqaj0rU84X/0H6NcRWkH06Z8zBFVmaNELz6ZCATsANW3UVk8r2d26wyy3x0hYyIYY41jK6R8LswZ3yMZORWBxeynuuNCP6SYo4LcurQqA6iVguli+oam0/WUA4xWdxdk0zf8AGeZ4bayW6tow5uNAgRVVO8kk+oDjH3+1WIrLiFuqTNNLeyHaS3X6NFEuc/VYrq0qcDOrNQ6dGslNsdUq8Ouor1AQCxtHVlYr4EoxY/Lp4dVsOKwzIHhkSRWAIKsDke3n6VGmCF8S5h4qs9tAYLSA3LOqFpJJdGhNZ16QPDpg1KOD291FHKbqdLhzlk0xCIKAv1RuSwyM5O9ajnqfRJw6XONF7GpPksqyRHPlu43qRcTkPcy6cau7fGfPS2PxpTOnnfgv5iP9kVcvoGkjkCEAIqlyf1mCJGP13P4A10Llfs7t7rh9nOssluzQpr7vQVZsbkqykBs9SOtW+0awhsre0sLcaQ0jTyZALPoGNbudy2tl/hx0GKy8HTJzZkeHTJzZAOLj8jL+yx+W9YVyAUiBzpLRg+oyNj71tnQEEEZByCPQ7GtTf2sKaRh9RIKqjHOx66ScYrNBJ0bN17w4GPLhUW3kVKvJmcVC90+fBSR7j6uPI5qzLNpi1t+juPXyxWHc3JZgZSAAcrEvxEnqC3t5VlQ27SsHkGlFOVQ9SfAt/SuON1fRc/2PY3bn/lOzZZZX85dI9Wvb8FyHh7NFBED8eVCesmCY19NT6Vz4Z32rNhkDKGHQgEffWRYMRcWp8RdW3/zRj+8/OuuXPZlYPIZNMy6iWKLNIqZJyfhB2HoKvjjeWN2fLxx8WNnOOAXZS04loYo4j1BhsQe7dcg+B2qRcyWENtw+Oa3QRvZFJoyoGcZRZQx+1rUnOetfHF+XoIb24s4Y+6hnskyFz9YvPGzZOctjTuc+FYdzbXc0KWcsaBMoJpg4KtGjK2EjxqDNpAwRgZPWvWxYrxpGiPw5Gby1w4PxW5J2t7eUXMUWMDvZ4owHwNsKAcerVXm4knjf6P0S3PTYsFOfwxWfY2ZS7kuAwCyRxoUA8ULYbOcH4SB+7Vy64dG7XRZnxdRrFIuRjAVkDL+tg9fQVJ7NLsT1ojdvLJZ8S4ZZuTJBrMlvIxyVSSF4mgyeoV2yN+jAeQq8kvdWbk5K2fFTJIuxxGZFfVt4L3ur51ueLcMWYW3xaWtpI5I2xk/BjIJ9QKzYoEXvSsYHfNql2yHbAUlh03Arn0shxEaDtLmWeZUgIldbS9aTT8X5NoCEBxncy6SvqlXObOWZJjacRsQe/UwvLGDp70ALhsEga1G2euNvAVteG2tva6u4ijg1YLaQFJx0z6f4193HMsEYJeeJR6umN/vp9M13GszOV37vil9DsBMkN2q56FgYpNv2o8/vCprXL+Eccgl4xavBNHL3kM8L6XB+rpmXYeOzfcxrqFZ5KnRJMUpSuHTS85j/ADC7/wBhL/wNUBtSs1kiF1XvLdU3I21R6ckZ++uqXEIdGRhlWBUjzBGCPlUU/wAmfC/9Tj+cn/NVuLLw75dSMo2aThV6kEUcTTRkoiqTqUZwAM4zt0r6sbm2imnuFmUvP3evVIpGEDBVXf4R8R2qQL2e8MH/AKG3/gBqp7PuGf6jb/wCpvOn+k5o9mjm4nZiYXLSRCVUMervF+oTnSRnBGfOtUJ+ELKJx9ESRW1alZU3ByCdJAJz5ippDyJw1TkWNt98SN+BBFZdvypYodSWVqh6ZWCEH5hajxY+Dun2Qi959sMfHcQuAQcbPgjGCFwdwfH0qz/lKsD1uVPusv8Ay1023sIkzojRM9dKKM++BV7ux5D5VzjehpIP2M3evhMIyDoMkf3K7Y/s4rm/M/F/pd5LcDdM93Fvkd2hIBHhhm1NkdQRXSO1TjncWv0aM6ZbnKDGxWPbvHB8NiF92FckVQAABgDYDyxXn7VkpaTPtM6WkM2BmtVw8agZj9aQk+y9FHp/jW2I6g752xWsFrCWxHIYz+qxx/CdjWRK00bdybbi2PM8uSDl+O3s++BxAR5wNeWDHxJBI69cf1rYVjcPtDGrAtryxbPTqB4dPCsmk3crPKzyjLJKUej8l6wXNxagdTdW2P8AfR16Orz9yrbiS/s0Ofzyvscfm1eUfigr0CK27N9hq2b7CBc62dz9Ot54bZrhBBLG2lkXBLxMMlv2TWudeJNnu+HAY/0txGP5CunClbY5ZxVJlzimc1XgHGHIybGAfaOqaRh6hdKgn94VeXkjiLY7ziKIPERWy5I/adjg/dXRKAU4033GlEC/ybsxBk4letjqFdIwf4FB/GrjdltowxJLdyb5+K5lP99TqlRcm+52iHRdmPDRjVAZMDGXklbPv8W9Z1ryJw2MYWxtvdokc/NgTUjpUTpr7HgdtC5kht4YnOxZIo1Y+7KATWwpSgFKUoBSlKAUpSgFKUoBSlKAjXO/LAvrfQDolQ64X/RfHRvND0I/pXEJY3jkeGVDHLGcOh8PIg/aU+DDrXpMio9zZyhb3yr3uUkTISVMB1z4dMMv6pyKpy4lNeyrLiU17OC3+e7bG/TOOunPxfhmsOSWLRj4SMYxt+AG+alXMHK91ZZaZe8iG/fxg6MDxdN2jPzG3WtHDGh+NQhz9oBf5isE8bj91mzdm9pbuhPG8alq8lbbOhdXXAzVyq1RjgEnAA3JO23ic1Dqzw27lfklPZdad5xENgEQRM+/UM57tSPuDj767UKgfZDwVorZ7mQYa4YMoPURKNMefIndvZh41PcV6mKOmCR6OKOmKRWlKVYWClKUApVCaaqArSvnVVc0BWlfOqq6qArSqZpQFaUpQClKUApSlAKUpQCqEUpQFNNRzinIdhOSz26Kx6tHmNvPqmKUoc6mpPZXZZ2a4A8u+c/zzWVw3s1sImDmNpiNx3rs656g6CdOfupSuaUNCJgq42GwqtKV06KUpQClKUBQ1Gp+CXEinNxoYjG2phudydxnI+RAxSlALPglyq6GuTgE4I1ZI0nTnJOMMc+tX24PO2zXB0+moE+XQ7YG23XGTSlABwmfSFNw2zBid84BkyoOdgVZR+561f4Nw2WIgPMZAF3zqyWOCTuemcn97HQClKA2/wB9KUoD/9k="/>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32" name="Picture 8" descr="http://www.saintjohnvianney.org/wp-content/uploads/2013/09/language-arts-clipar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50083" y="4509120"/>
            <a:ext cx="2505075" cy="1819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44312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Purpose of the Systematic Review</a:t>
            </a:r>
          </a:p>
        </p:txBody>
      </p:sp>
      <p:sp>
        <p:nvSpPr>
          <p:cNvPr id="3" name="Content Placeholder 2"/>
          <p:cNvSpPr>
            <a:spLocks noGrp="1"/>
          </p:cNvSpPr>
          <p:nvPr>
            <p:ph idx="1"/>
          </p:nvPr>
        </p:nvSpPr>
        <p:spPr/>
        <p:txBody>
          <a:bodyPr>
            <a:normAutofit/>
          </a:bodyPr>
          <a:lstStyle/>
          <a:p>
            <a:pPr marL="0" indent="0">
              <a:buNone/>
            </a:pPr>
            <a:r>
              <a:rPr lang="en-GB" dirty="0"/>
              <a:t>Focuses on a well defined research question and tries to identify, appraise, select and synthesise all high quality research evidence relevant to answer a specific question.</a:t>
            </a:r>
          </a:p>
          <a:p>
            <a:endParaRPr lang="en-GB" dirty="0"/>
          </a:p>
          <a:p>
            <a:pPr marL="0" indent="0" algn="ctr">
              <a:buNone/>
            </a:pPr>
            <a:r>
              <a:rPr lang="en-GB" u="sng" dirty="0">
                <a:solidFill>
                  <a:srgbClr val="7030A0"/>
                </a:solidFill>
              </a:rPr>
              <a:t>A systematic review must be an exhaustive summary of all current literature relevant to the research question. </a:t>
            </a:r>
          </a:p>
          <a:p>
            <a:pPr marL="0" indent="0" algn="ctr">
              <a:buNone/>
            </a:pPr>
            <a:endParaRPr lang="en-GB" u="sng" dirty="0">
              <a:solidFill>
                <a:srgbClr val="FF0000"/>
              </a:solidFill>
            </a:endParaRPr>
          </a:p>
          <a:p>
            <a:pPr marL="0" indent="0" algn="ctr">
              <a:buNone/>
            </a:pPr>
            <a:r>
              <a:rPr lang="en-GB" u="sng" dirty="0">
                <a:solidFill>
                  <a:srgbClr val="FF0000"/>
                </a:solidFill>
              </a:rPr>
              <a:t>So keep your title focused</a:t>
            </a:r>
          </a:p>
        </p:txBody>
      </p:sp>
    </p:spTree>
    <p:extLst>
      <p:ext uri="{BB962C8B-B14F-4D97-AF65-F5344CB8AC3E}">
        <p14:creationId xmlns:p14="http://schemas.microsoft.com/office/powerpoint/2010/main" val="19968467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Key facets of the Systematic Reviews</a:t>
            </a:r>
          </a:p>
        </p:txBody>
      </p:sp>
      <p:sp>
        <p:nvSpPr>
          <p:cNvPr id="3" name="Content Placeholder 2"/>
          <p:cNvSpPr>
            <a:spLocks noGrp="1"/>
          </p:cNvSpPr>
          <p:nvPr>
            <p:ph idx="1"/>
          </p:nvPr>
        </p:nvSpPr>
        <p:spPr/>
        <p:txBody>
          <a:bodyPr>
            <a:normAutofit/>
          </a:bodyPr>
          <a:lstStyle/>
          <a:p>
            <a:r>
              <a:rPr lang="en-GB" dirty="0"/>
              <a:t>Need for a systematic review</a:t>
            </a:r>
          </a:p>
          <a:p>
            <a:r>
              <a:rPr lang="en-GB" dirty="0"/>
              <a:t>Ask the right question</a:t>
            </a:r>
          </a:p>
          <a:p>
            <a:r>
              <a:rPr lang="en-GB" dirty="0"/>
              <a:t>Team work</a:t>
            </a:r>
          </a:p>
          <a:p>
            <a:r>
              <a:rPr lang="en-GB" dirty="0"/>
              <a:t>Literature searches – breadth v depth</a:t>
            </a:r>
          </a:p>
          <a:p>
            <a:r>
              <a:rPr lang="en-GB" dirty="0"/>
              <a:t>Best available evidence</a:t>
            </a:r>
          </a:p>
          <a:p>
            <a:r>
              <a:rPr lang="en-GB" dirty="0" err="1"/>
              <a:t>Currentness</a:t>
            </a:r>
            <a:r>
              <a:rPr lang="en-GB" dirty="0"/>
              <a:t> of information</a:t>
            </a:r>
          </a:p>
          <a:p>
            <a:r>
              <a:rPr lang="en-GB" dirty="0"/>
              <a:t>Developing an effective hierarchy</a:t>
            </a:r>
          </a:p>
          <a:p>
            <a:r>
              <a:rPr lang="en-GB" dirty="0"/>
              <a:t>Clarity of outcomes</a:t>
            </a:r>
          </a:p>
          <a:p>
            <a:endParaRPr lang="en-GB" dirty="0"/>
          </a:p>
        </p:txBody>
      </p:sp>
    </p:spTree>
    <p:extLst>
      <p:ext uri="{BB962C8B-B14F-4D97-AF65-F5344CB8AC3E}">
        <p14:creationId xmlns:p14="http://schemas.microsoft.com/office/powerpoint/2010/main" val="33943033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Conducting a Systematic Review</a:t>
            </a:r>
          </a:p>
        </p:txBody>
      </p:sp>
      <p:sp>
        <p:nvSpPr>
          <p:cNvPr id="3" name="Content Placeholder 2"/>
          <p:cNvSpPr>
            <a:spLocks noGrp="1"/>
          </p:cNvSpPr>
          <p:nvPr>
            <p:ph idx="1"/>
          </p:nvPr>
        </p:nvSpPr>
        <p:spPr>
          <a:xfrm>
            <a:off x="1981200" y="1484785"/>
            <a:ext cx="8229600" cy="4641379"/>
          </a:xfrm>
        </p:spPr>
        <p:txBody>
          <a:bodyPr/>
          <a:lstStyle/>
          <a:p>
            <a:pPr marL="0" indent="0">
              <a:lnSpc>
                <a:spcPct val="150000"/>
              </a:lnSpc>
              <a:buNone/>
            </a:pPr>
            <a:r>
              <a:rPr lang="en-GB" dirty="0"/>
              <a:t>	Develop the research question</a:t>
            </a:r>
          </a:p>
          <a:p>
            <a:pPr marL="0" indent="0">
              <a:lnSpc>
                <a:spcPct val="150000"/>
              </a:lnSpc>
              <a:buNone/>
            </a:pPr>
            <a:r>
              <a:rPr lang="en-GB" dirty="0"/>
              <a:t>	Exhaustive review of literature</a:t>
            </a:r>
          </a:p>
          <a:p>
            <a:pPr marL="0" indent="0">
              <a:lnSpc>
                <a:spcPct val="150000"/>
              </a:lnSpc>
              <a:buNone/>
            </a:pPr>
            <a:r>
              <a:rPr lang="en-GB" dirty="0"/>
              <a:t>	Hierarchical evaluation of literature</a:t>
            </a:r>
          </a:p>
          <a:p>
            <a:pPr marL="0" indent="0">
              <a:lnSpc>
                <a:spcPct val="150000"/>
              </a:lnSpc>
              <a:buNone/>
            </a:pPr>
            <a:r>
              <a:rPr lang="en-GB" dirty="0"/>
              <a:t>	Compiling the information</a:t>
            </a:r>
          </a:p>
          <a:p>
            <a:pPr marL="0" indent="0">
              <a:lnSpc>
                <a:spcPct val="150000"/>
              </a:lnSpc>
              <a:buNone/>
            </a:pPr>
            <a:r>
              <a:rPr lang="en-GB" dirty="0"/>
              <a:t>	Clarifying current evidence</a:t>
            </a:r>
          </a:p>
          <a:p>
            <a:pPr marL="0" indent="0">
              <a:lnSpc>
                <a:spcPct val="150000"/>
              </a:lnSpc>
              <a:buNone/>
            </a:pPr>
            <a:r>
              <a:rPr lang="en-GB" dirty="0"/>
              <a:t>	Developing a position statement.</a:t>
            </a:r>
          </a:p>
        </p:txBody>
      </p:sp>
      <p:sp>
        <p:nvSpPr>
          <p:cNvPr id="5" name="Curved Left Arrow 4"/>
          <p:cNvSpPr/>
          <p:nvPr/>
        </p:nvSpPr>
        <p:spPr>
          <a:xfrm>
            <a:off x="7715409" y="2019784"/>
            <a:ext cx="432048" cy="576064"/>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Curved Left Arrow 5"/>
          <p:cNvSpPr/>
          <p:nvPr/>
        </p:nvSpPr>
        <p:spPr>
          <a:xfrm>
            <a:off x="8147457" y="3481438"/>
            <a:ext cx="432048" cy="648072"/>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7" name="Curved Right Arrow 6"/>
          <p:cNvSpPr/>
          <p:nvPr/>
        </p:nvSpPr>
        <p:spPr>
          <a:xfrm>
            <a:off x="2495600" y="2777931"/>
            <a:ext cx="360040" cy="64807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Curved Right Arrow 7"/>
          <p:cNvSpPr/>
          <p:nvPr/>
        </p:nvSpPr>
        <p:spPr>
          <a:xfrm>
            <a:off x="2495600" y="4309869"/>
            <a:ext cx="360040" cy="64807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Curved Left Arrow 8"/>
          <p:cNvSpPr/>
          <p:nvPr/>
        </p:nvSpPr>
        <p:spPr>
          <a:xfrm>
            <a:off x="7831155" y="5049179"/>
            <a:ext cx="432048" cy="648072"/>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4825759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6103" y="0"/>
            <a:ext cx="8229600" cy="1143000"/>
          </a:xfrm>
        </p:spPr>
        <p:txBody>
          <a:bodyPr/>
          <a:lstStyle/>
          <a:p>
            <a:r>
              <a:rPr lang="en-GB" dirty="0"/>
              <a:t>Hierarchical Levels of Evidence</a:t>
            </a:r>
          </a:p>
        </p:txBody>
      </p:sp>
      <p:sp>
        <p:nvSpPr>
          <p:cNvPr id="3" name="Content Placeholder 2"/>
          <p:cNvSpPr>
            <a:spLocks noGrp="1"/>
          </p:cNvSpPr>
          <p:nvPr>
            <p:ph idx="1"/>
          </p:nvPr>
        </p:nvSpPr>
        <p:spPr>
          <a:xfrm>
            <a:off x="1775520" y="2204865"/>
            <a:ext cx="8229600" cy="4525963"/>
          </a:xfrm>
        </p:spPr>
        <p:txBody>
          <a:bodyPr>
            <a:normAutofit fontScale="92500" lnSpcReduction="10000"/>
          </a:bodyPr>
          <a:lstStyle/>
          <a:p>
            <a:pPr marL="0" indent="0">
              <a:buNone/>
            </a:pPr>
            <a:r>
              <a:rPr lang="en-GB" dirty="0"/>
              <a:t>For example</a:t>
            </a:r>
          </a:p>
          <a:p>
            <a:pPr marL="0" indent="0">
              <a:buNone/>
            </a:pPr>
            <a:endParaRPr lang="en-GB" dirty="0"/>
          </a:p>
          <a:p>
            <a:pPr marL="514350" indent="-514350">
              <a:buFont typeface="+mj-lt"/>
              <a:buAutoNum type="arabicPeriod"/>
            </a:pPr>
            <a:r>
              <a:rPr lang="en-GB" dirty="0"/>
              <a:t>Evidence from other systematic reviews</a:t>
            </a:r>
          </a:p>
          <a:p>
            <a:pPr marL="514350" indent="-514350">
              <a:buFont typeface="+mj-lt"/>
              <a:buAutoNum type="arabicPeriod"/>
            </a:pPr>
            <a:r>
              <a:rPr lang="en-GB" dirty="0"/>
              <a:t>Evidence fro well designed randomised studies</a:t>
            </a:r>
          </a:p>
          <a:p>
            <a:pPr marL="514350" indent="-514350">
              <a:buFont typeface="+mj-lt"/>
              <a:buAutoNum type="arabicPeriod"/>
            </a:pPr>
            <a:r>
              <a:rPr lang="en-GB" dirty="0"/>
              <a:t>Evidence from a </a:t>
            </a:r>
            <a:r>
              <a:rPr lang="en-GB" dirty="0" err="1"/>
              <a:t>pseudorandomised</a:t>
            </a:r>
            <a:r>
              <a:rPr lang="en-GB" dirty="0"/>
              <a:t> trails</a:t>
            </a:r>
          </a:p>
          <a:p>
            <a:pPr marL="514350" indent="-514350">
              <a:buFont typeface="+mj-lt"/>
              <a:buAutoNum type="arabicPeriod"/>
            </a:pPr>
            <a:r>
              <a:rPr lang="en-GB" dirty="0"/>
              <a:t>Evidence from comparative studies; non randomised, concurrent controls case-studies etc.</a:t>
            </a:r>
          </a:p>
          <a:p>
            <a:pPr marL="514350" indent="-514350">
              <a:buFont typeface="+mj-lt"/>
              <a:buAutoNum type="arabicPeriod"/>
            </a:pPr>
            <a:r>
              <a:rPr lang="en-GB" dirty="0"/>
              <a:t>Evidence from historical comparative studies</a:t>
            </a:r>
          </a:p>
          <a:p>
            <a:pPr marL="514350" indent="-514350">
              <a:buFont typeface="+mj-lt"/>
              <a:buAutoNum type="arabicPeriod"/>
            </a:pPr>
            <a:r>
              <a:rPr lang="en-GB" dirty="0"/>
              <a:t>Evidence from case series and cohort studies i.e. post-test or pre-test/post-test</a:t>
            </a:r>
          </a:p>
        </p:txBody>
      </p:sp>
      <p:pic>
        <p:nvPicPr>
          <p:cNvPr id="4" name="Picture 2" descr="Image result for hierarchy of evid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2144" y="801490"/>
            <a:ext cx="3275856" cy="2183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03185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 identification</a:t>
            </a:r>
          </a:p>
        </p:txBody>
      </p:sp>
      <p:sp>
        <p:nvSpPr>
          <p:cNvPr id="3" name="Content Placeholder 2"/>
          <p:cNvSpPr>
            <a:spLocks noGrp="1"/>
          </p:cNvSpPr>
          <p:nvPr>
            <p:ph idx="1"/>
          </p:nvPr>
        </p:nvSpPr>
        <p:spPr/>
        <p:txBody>
          <a:bodyPr>
            <a:normAutofit/>
          </a:bodyPr>
          <a:lstStyle/>
          <a:p>
            <a:pPr marL="0" indent="0">
              <a:buNone/>
            </a:pPr>
            <a:r>
              <a:rPr lang="en-GB" dirty="0">
                <a:solidFill>
                  <a:srgbClr val="FF0000"/>
                </a:solidFill>
              </a:rPr>
              <a:t>Identify how many ‘articles’ are recovered from each source.</a:t>
            </a:r>
          </a:p>
          <a:p>
            <a:pPr marL="0" indent="0">
              <a:buNone/>
            </a:pPr>
            <a:endParaRPr lang="en-GB" dirty="0">
              <a:solidFill>
                <a:srgbClr val="FF0000"/>
              </a:solidFill>
            </a:endParaRPr>
          </a:p>
          <a:p>
            <a:pPr marL="0" indent="0">
              <a:buNone/>
            </a:pPr>
            <a:endParaRPr lang="en-GB" dirty="0"/>
          </a:p>
          <a:p>
            <a:pPr marL="0" indent="0" algn="ctr">
              <a:buNone/>
            </a:pPr>
            <a:r>
              <a:rPr lang="en-GB" dirty="0">
                <a:solidFill>
                  <a:srgbClr val="0070C0"/>
                </a:solidFill>
              </a:rPr>
              <a:t>Include these within the hierarchical classification</a:t>
            </a:r>
          </a:p>
          <a:p>
            <a:pPr marL="0" indent="0" algn="ctr">
              <a:buNone/>
            </a:pPr>
            <a:endParaRPr lang="en-GB" dirty="0">
              <a:solidFill>
                <a:srgbClr val="0070C0"/>
              </a:solidFill>
            </a:endParaRPr>
          </a:p>
          <a:p>
            <a:pPr marL="0" indent="0" algn="ctr">
              <a:buNone/>
            </a:pPr>
            <a:r>
              <a:rPr lang="en-GB" dirty="0">
                <a:solidFill>
                  <a:srgbClr val="FF0000"/>
                </a:solidFill>
              </a:rPr>
              <a:t>Apply Inclusion and exclusion Criteria</a:t>
            </a:r>
          </a:p>
          <a:p>
            <a:pPr marL="0" indent="0" algn="ctr">
              <a:buNone/>
            </a:pPr>
            <a:r>
              <a:rPr lang="en-GB" dirty="0">
                <a:solidFill>
                  <a:srgbClr val="0070C0"/>
                </a:solidFill>
              </a:rPr>
              <a:t>Include search terminology</a:t>
            </a:r>
          </a:p>
        </p:txBody>
      </p:sp>
      <p:sp>
        <p:nvSpPr>
          <p:cNvPr id="4" name="Down Arrow 3"/>
          <p:cNvSpPr/>
          <p:nvPr/>
        </p:nvSpPr>
        <p:spPr>
          <a:xfrm>
            <a:off x="5591944" y="2276872"/>
            <a:ext cx="648072" cy="10801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40616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Inclusion criteria</a:t>
            </a:r>
          </a:p>
        </p:txBody>
      </p:sp>
      <p:sp>
        <p:nvSpPr>
          <p:cNvPr id="3" name="Content Placeholder 2"/>
          <p:cNvSpPr>
            <a:spLocks noGrp="1"/>
          </p:cNvSpPr>
          <p:nvPr>
            <p:ph idx="1"/>
          </p:nvPr>
        </p:nvSpPr>
        <p:spPr/>
        <p:txBody>
          <a:bodyPr>
            <a:normAutofit/>
          </a:bodyPr>
          <a:lstStyle/>
          <a:p>
            <a:pPr marL="0" indent="0">
              <a:buNone/>
            </a:pPr>
            <a:r>
              <a:rPr lang="en-GB" dirty="0"/>
              <a:t>In order to be included in the current systematic review, studies needed to </a:t>
            </a:r>
            <a:r>
              <a:rPr lang="en-GB" dirty="0">
                <a:solidFill>
                  <a:srgbClr val="0070C0"/>
                </a:solidFill>
              </a:rPr>
              <a:t>(</a:t>
            </a:r>
            <a:r>
              <a:rPr lang="en-GB" dirty="0" err="1">
                <a:solidFill>
                  <a:srgbClr val="0070C0"/>
                </a:solidFill>
              </a:rPr>
              <a:t>i</a:t>
            </a:r>
            <a:r>
              <a:rPr lang="en-GB" dirty="0">
                <a:solidFill>
                  <a:srgbClr val="0070C0"/>
                </a:solidFill>
              </a:rPr>
              <a:t>) measure one or more features of built or biophysical environments</a:t>
            </a:r>
            <a:r>
              <a:rPr lang="en-GB" dirty="0"/>
              <a:t>; </a:t>
            </a:r>
            <a:r>
              <a:rPr lang="en-GB" dirty="0">
                <a:solidFill>
                  <a:srgbClr val="00B050"/>
                </a:solidFill>
              </a:rPr>
              <a:t>(ii) measure BMI, overweight or obesity;</a:t>
            </a:r>
            <a:r>
              <a:rPr lang="en-GB" dirty="0"/>
              <a:t> </a:t>
            </a:r>
            <a:r>
              <a:rPr lang="en-GB" dirty="0">
                <a:solidFill>
                  <a:srgbClr val="7030A0"/>
                </a:solidFill>
              </a:rPr>
              <a:t>(iii) be quantitative and analytic in approach</a:t>
            </a:r>
            <a:r>
              <a:rPr lang="en-GB" dirty="0"/>
              <a:t>; </a:t>
            </a:r>
            <a:r>
              <a:rPr lang="en-GB" dirty="0">
                <a:solidFill>
                  <a:schemeClr val="accent2">
                    <a:lumMod val="75000"/>
                  </a:schemeClr>
                </a:solidFill>
              </a:rPr>
              <a:t>(iv) report separate results for youth (aged 0–18 years); </a:t>
            </a:r>
            <a:r>
              <a:rPr lang="en-GB" dirty="0">
                <a:solidFill>
                  <a:srgbClr val="FF0000"/>
                </a:solidFill>
              </a:rPr>
              <a:t>(v) be written in English</a:t>
            </a:r>
            <a:r>
              <a:rPr lang="en-GB" dirty="0"/>
              <a:t>; and (vi) be published in a peer-reviewed journal after 31 May 2008. </a:t>
            </a:r>
          </a:p>
          <a:p>
            <a:pPr marL="0" indent="0">
              <a:buNone/>
            </a:pPr>
            <a:endParaRPr lang="en-GB" dirty="0"/>
          </a:p>
        </p:txBody>
      </p:sp>
    </p:spTree>
    <p:extLst>
      <p:ext uri="{BB962C8B-B14F-4D97-AF65-F5344CB8AC3E}">
        <p14:creationId xmlns:p14="http://schemas.microsoft.com/office/powerpoint/2010/main" val="10550136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Exclusion criteria</a:t>
            </a:r>
          </a:p>
        </p:txBody>
      </p:sp>
      <p:sp>
        <p:nvSpPr>
          <p:cNvPr id="3" name="Content Placeholder 2"/>
          <p:cNvSpPr>
            <a:spLocks noGrp="1"/>
          </p:cNvSpPr>
          <p:nvPr>
            <p:ph idx="1"/>
          </p:nvPr>
        </p:nvSpPr>
        <p:spPr/>
        <p:txBody>
          <a:bodyPr>
            <a:normAutofit/>
          </a:bodyPr>
          <a:lstStyle/>
          <a:p>
            <a:pPr marL="0" indent="0">
              <a:buNone/>
            </a:pPr>
            <a:r>
              <a:rPr lang="en-GB" dirty="0"/>
              <a:t>Studies were excluded if they only examined features of the home and/or school environments, assessed built environmental characteristics thought to influence obesity through food consumption (e.g. fast food restaurants, food stores) and/or measured social environmental variables (e.g. crime, safety, neighbourhood socioeconomic status, neighbourhood stress, neighbourhood demoralization, collective efficacy, social capital and population size or density). </a:t>
            </a:r>
          </a:p>
        </p:txBody>
      </p:sp>
    </p:spTree>
    <p:extLst>
      <p:ext uri="{BB962C8B-B14F-4D97-AF65-F5344CB8AC3E}">
        <p14:creationId xmlns:p14="http://schemas.microsoft.com/office/powerpoint/2010/main" val="3317243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PRISMA</a:t>
            </a:r>
          </a:p>
        </p:txBody>
      </p:sp>
      <p:sp>
        <p:nvSpPr>
          <p:cNvPr id="3" name="Content Placeholder 2"/>
          <p:cNvSpPr>
            <a:spLocks noGrp="1"/>
          </p:cNvSpPr>
          <p:nvPr>
            <p:ph idx="1"/>
          </p:nvPr>
        </p:nvSpPr>
        <p:spPr/>
        <p:txBody>
          <a:bodyPr>
            <a:normAutofit/>
          </a:bodyPr>
          <a:lstStyle/>
          <a:p>
            <a:pPr marL="0" indent="0" algn="ctr">
              <a:buNone/>
            </a:pPr>
            <a:r>
              <a:rPr lang="en-GB" b="1" dirty="0">
                <a:solidFill>
                  <a:srgbClr val="0070C0"/>
                </a:solidFill>
              </a:rPr>
              <a:t>PRISMA</a:t>
            </a:r>
            <a:r>
              <a:rPr lang="en-GB" dirty="0">
                <a:solidFill>
                  <a:srgbClr val="0070C0"/>
                </a:solidFill>
              </a:rPr>
              <a:t> is an evidence-based minimum set of items for reporting in systematic reviews and meta-analyses.</a:t>
            </a:r>
          </a:p>
          <a:p>
            <a:endParaRPr lang="en-GB" dirty="0"/>
          </a:p>
          <a:p>
            <a:pPr marL="0" indent="0">
              <a:buNone/>
            </a:pPr>
            <a:r>
              <a:rPr lang="en-GB" dirty="0"/>
              <a:t>The </a:t>
            </a:r>
            <a:r>
              <a:rPr lang="en-GB" dirty="0">
                <a:solidFill>
                  <a:srgbClr val="FF0000"/>
                </a:solidFill>
              </a:rPr>
              <a:t>flow diagram</a:t>
            </a:r>
            <a:r>
              <a:rPr lang="en-GB" dirty="0"/>
              <a:t> depicts the flow of information through the different phases of a Systematic Review. </a:t>
            </a:r>
          </a:p>
          <a:p>
            <a:pPr marL="0" indent="0">
              <a:buNone/>
            </a:pPr>
            <a:endParaRPr lang="en-GB" dirty="0"/>
          </a:p>
          <a:p>
            <a:pPr marL="0" indent="0">
              <a:buNone/>
            </a:pPr>
            <a:r>
              <a:rPr lang="en-GB" dirty="0"/>
              <a:t>It maps out the number of records identified, </a:t>
            </a:r>
            <a:r>
              <a:rPr lang="en-GB" dirty="0">
                <a:solidFill>
                  <a:srgbClr val="FF0000"/>
                </a:solidFill>
              </a:rPr>
              <a:t>included </a:t>
            </a:r>
            <a:r>
              <a:rPr lang="en-GB" dirty="0"/>
              <a:t>and </a:t>
            </a:r>
            <a:r>
              <a:rPr lang="en-GB" dirty="0">
                <a:solidFill>
                  <a:srgbClr val="FF0000"/>
                </a:solidFill>
              </a:rPr>
              <a:t>excluded</a:t>
            </a:r>
            <a:r>
              <a:rPr lang="en-GB" dirty="0"/>
              <a:t>, and the </a:t>
            </a:r>
            <a:r>
              <a:rPr lang="en-GB" dirty="0">
                <a:solidFill>
                  <a:srgbClr val="FF0000"/>
                </a:solidFill>
              </a:rPr>
              <a:t>reasons</a:t>
            </a:r>
            <a:r>
              <a:rPr lang="en-GB" dirty="0"/>
              <a:t> for exclusions.</a:t>
            </a:r>
          </a:p>
        </p:txBody>
      </p:sp>
    </p:spTree>
    <p:extLst>
      <p:ext uri="{BB962C8B-B14F-4D97-AF65-F5344CB8AC3E}">
        <p14:creationId xmlns:p14="http://schemas.microsoft.com/office/powerpoint/2010/main" val="17917561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dirty="0"/>
              <a:t>PRISMA </a:t>
            </a:r>
            <a:r>
              <a:rPr lang="en-GB" dirty="0" err="1"/>
              <a:t>Diagramme</a:t>
            </a:r>
            <a:endParaRPr lang="en-GB" dirty="0"/>
          </a:p>
        </p:txBody>
      </p:sp>
      <p:pic>
        <p:nvPicPr>
          <p:cNvPr id="4" name="Picture 3"/>
          <p:cNvPicPr>
            <a:picLocks noChangeAspect="1"/>
          </p:cNvPicPr>
          <p:nvPr/>
        </p:nvPicPr>
        <p:blipFill>
          <a:blip r:embed="rId2"/>
          <a:stretch>
            <a:fillRect/>
          </a:stretch>
        </p:blipFill>
        <p:spPr>
          <a:xfrm>
            <a:off x="2657260" y="980729"/>
            <a:ext cx="6751108" cy="5679179"/>
          </a:xfrm>
          <a:prstGeom prst="rect">
            <a:avLst/>
          </a:prstGeom>
        </p:spPr>
      </p:pic>
    </p:spTree>
    <p:extLst>
      <p:ext uri="{BB962C8B-B14F-4D97-AF65-F5344CB8AC3E}">
        <p14:creationId xmlns:p14="http://schemas.microsoft.com/office/powerpoint/2010/main" val="25837289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the Results Table/s</a:t>
            </a:r>
          </a:p>
        </p:txBody>
      </p:sp>
      <p:sp>
        <p:nvSpPr>
          <p:cNvPr id="3" name="Content Placeholder 2"/>
          <p:cNvSpPr>
            <a:spLocks noGrp="1"/>
          </p:cNvSpPr>
          <p:nvPr>
            <p:ph idx="1"/>
          </p:nvPr>
        </p:nvSpPr>
        <p:spPr/>
        <p:txBody>
          <a:bodyPr>
            <a:normAutofit lnSpcReduction="10000"/>
          </a:bodyPr>
          <a:lstStyle/>
          <a:p>
            <a:pPr marL="0" indent="0">
              <a:buNone/>
            </a:pPr>
            <a:r>
              <a:rPr lang="en-GB" dirty="0"/>
              <a:t>This is the key information for the study</a:t>
            </a:r>
          </a:p>
          <a:p>
            <a:pPr marL="0" indent="0">
              <a:buNone/>
            </a:pPr>
            <a:endParaRPr lang="en-GB" dirty="0"/>
          </a:p>
          <a:p>
            <a:pPr marL="514350" indent="-514350">
              <a:buFont typeface="+mj-lt"/>
              <a:buAutoNum type="arabicPeriod"/>
            </a:pPr>
            <a:r>
              <a:rPr lang="en-GB" dirty="0"/>
              <a:t>Author/s and date</a:t>
            </a:r>
          </a:p>
          <a:p>
            <a:pPr marL="514350" indent="-514350">
              <a:buFont typeface="+mj-lt"/>
              <a:buAutoNum type="arabicPeriod"/>
            </a:pPr>
            <a:r>
              <a:rPr lang="en-GB" dirty="0"/>
              <a:t>Participants</a:t>
            </a:r>
          </a:p>
          <a:p>
            <a:pPr marL="514350" indent="-514350">
              <a:buFont typeface="+mj-lt"/>
              <a:buAutoNum type="arabicPeriod"/>
            </a:pPr>
            <a:r>
              <a:rPr lang="en-GB" dirty="0"/>
              <a:t>Design</a:t>
            </a:r>
          </a:p>
          <a:p>
            <a:pPr marL="514350" indent="-514350">
              <a:buFont typeface="+mj-lt"/>
              <a:buAutoNum type="arabicPeriod"/>
            </a:pPr>
            <a:r>
              <a:rPr lang="en-GB" dirty="0"/>
              <a:t>Measures</a:t>
            </a:r>
          </a:p>
          <a:p>
            <a:pPr marL="514350" indent="-514350">
              <a:buFont typeface="+mj-lt"/>
              <a:buAutoNum type="arabicPeriod"/>
            </a:pPr>
            <a:r>
              <a:rPr lang="en-GB" dirty="0"/>
              <a:t>Outcomes</a:t>
            </a:r>
          </a:p>
          <a:p>
            <a:pPr marL="0" indent="0">
              <a:buNone/>
            </a:pPr>
            <a:endParaRPr lang="en-GB" dirty="0"/>
          </a:p>
          <a:p>
            <a:pPr marL="0" indent="0">
              <a:buNone/>
            </a:pPr>
            <a:r>
              <a:rPr lang="en-GB" dirty="0"/>
              <a:t>Other?</a:t>
            </a:r>
          </a:p>
        </p:txBody>
      </p:sp>
    </p:spTree>
    <p:extLst>
      <p:ext uri="{BB962C8B-B14F-4D97-AF65-F5344CB8AC3E}">
        <p14:creationId xmlns:p14="http://schemas.microsoft.com/office/powerpoint/2010/main" val="41279309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991545" y="980729"/>
            <a:ext cx="8280919" cy="5797187"/>
          </a:xfrm>
          <a:prstGeom prst="rect">
            <a:avLst/>
          </a:prstGeom>
        </p:spPr>
      </p:pic>
      <p:sp>
        <p:nvSpPr>
          <p:cNvPr id="4" name="TextBox 3"/>
          <p:cNvSpPr txBox="1"/>
          <p:nvPr/>
        </p:nvSpPr>
        <p:spPr>
          <a:xfrm>
            <a:off x="2639616" y="404664"/>
            <a:ext cx="7128792" cy="523220"/>
          </a:xfrm>
          <a:prstGeom prst="rect">
            <a:avLst/>
          </a:prstGeom>
          <a:noFill/>
        </p:spPr>
        <p:txBody>
          <a:bodyPr wrap="square" rtlCol="0">
            <a:spAutoFit/>
          </a:bodyPr>
          <a:lstStyle/>
          <a:p>
            <a:pPr algn="ctr"/>
            <a:r>
              <a:rPr lang="en-GB" sz="2800" dirty="0"/>
              <a:t>Systematic review table</a:t>
            </a:r>
          </a:p>
        </p:txBody>
      </p:sp>
    </p:spTree>
    <p:extLst>
      <p:ext uri="{BB962C8B-B14F-4D97-AF65-F5344CB8AC3E}">
        <p14:creationId xmlns:p14="http://schemas.microsoft.com/office/powerpoint/2010/main" val="19280303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Description and thematic review of Findings</a:t>
            </a:r>
          </a:p>
        </p:txBody>
      </p:sp>
      <p:sp>
        <p:nvSpPr>
          <p:cNvPr id="3" name="Content Placeholder 2"/>
          <p:cNvSpPr>
            <a:spLocks noGrp="1"/>
          </p:cNvSpPr>
          <p:nvPr>
            <p:ph idx="1"/>
          </p:nvPr>
        </p:nvSpPr>
        <p:spPr/>
        <p:txBody>
          <a:bodyPr>
            <a:normAutofit lnSpcReduction="10000"/>
          </a:bodyPr>
          <a:lstStyle/>
          <a:p>
            <a:pPr marL="0" indent="0" algn="ctr">
              <a:buNone/>
            </a:pPr>
            <a:r>
              <a:rPr lang="en-GB" dirty="0">
                <a:solidFill>
                  <a:srgbClr val="FF0000"/>
                </a:solidFill>
              </a:rPr>
              <a:t>Use the table to describe the support for or contradictions from the studies.</a:t>
            </a:r>
          </a:p>
          <a:p>
            <a:pPr marL="0" indent="0">
              <a:buNone/>
            </a:pPr>
            <a:r>
              <a:rPr lang="en-GB" dirty="0"/>
              <a:t>Author/s</a:t>
            </a:r>
          </a:p>
          <a:p>
            <a:pPr marL="0" indent="0">
              <a:buNone/>
            </a:pPr>
            <a:endParaRPr lang="en-GB" dirty="0"/>
          </a:p>
          <a:p>
            <a:pPr marL="0" indent="0">
              <a:buNone/>
            </a:pPr>
            <a:r>
              <a:rPr lang="en-GB" dirty="0"/>
              <a:t>Participants</a:t>
            </a:r>
          </a:p>
          <a:p>
            <a:pPr marL="0" indent="0">
              <a:buNone/>
            </a:pPr>
            <a:r>
              <a:rPr lang="en-GB" dirty="0"/>
              <a:t>Research design			 Categorical </a:t>
            </a:r>
          </a:p>
          <a:p>
            <a:pPr marL="0" indent="0">
              <a:buNone/>
            </a:pPr>
            <a:r>
              <a:rPr lang="en-GB" dirty="0"/>
              <a:t>Intervention</a:t>
            </a:r>
          </a:p>
          <a:p>
            <a:pPr marL="0" indent="0">
              <a:buNone/>
            </a:pPr>
            <a:r>
              <a:rPr lang="en-GB" dirty="0"/>
              <a:t>Measures</a:t>
            </a:r>
          </a:p>
          <a:p>
            <a:pPr marL="0" indent="0">
              <a:buNone/>
            </a:pPr>
            <a:r>
              <a:rPr lang="en-GB" dirty="0">
                <a:solidFill>
                  <a:srgbClr val="FF0000"/>
                </a:solidFill>
              </a:rPr>
              <a:t> 					Outcomes				</a:t>
            </a:r>
          </a:p>
        </p:txBody>
      </p:sp>
      <p:cxnSp>
        <p:nvCxnSpPr>
          <p:cNvPr id="5" name="Straight Arrow Connector 4"/>
          <p:cNvCxnSpPr/>
          <p:nvPr/>
        </p:nvCxnSpPr>
        <p:spPr>
          <a:xfrm>
            <a:off x="3092626" y="3734391"/>
            <a:ext cx="2406348" cy="351656"/>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a:off x="3668690" y="4213199"/>
            <a:ext cx="1830284" cy="0"/>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V="1">
            <a:off x="3269071" y="4339950"/>
            <a:ext cx="2259868" cy="263752"/>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2864643" y="4562793"/>
            <a:ext cx="2664296" cy="589623"/>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16" name="Down Arrow 15"/>
          <p:cNvSpPr/>
          <p:nvPr/>
        </p:nvSpPr>
        <p:spPr>
          <a:xfrm>
            <a:off x="8898891" y="4298237"/>
            <a:ext cx="432048" cy="10717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7818771" y="3880555"/>
            <a:ext cx="2592288" cy="584775"/>
          </a:xfrm>
          <a:prstGeom prst="rect">
            <a:avLst/>
          </a:prstGeom>
          <a:solidFill>
            <a:schemeClr val="bg1"/>
          </a:solidFill>
        </p:spPr>
        <p:txBody>
          <a:bodyPr wrap="square" rtlCol="0">
            <a:spAutoFit/>
          </a:bodyPr>
          <a:lstStyle/>
          <a:p>
            <a:pPr algn="ctr"/>
            <a:r>
              <a:rPr lang="en-GB" sz="1600" dirty="0"/>
              <a:t>Combined to summarise</a:t>
            </a:r>
          </a:p>
          <a:p>
            <a:pPr algn="ctr"/>
            <a:r>
              <a:rPr lang="en-GB" sz="1600" dirty="0"/>
              <a:t>Summate or refute</a:t>
            </a:r>
          </a:p>
        </p:txBody>
      </p:sp>
    </p:spTree>
    <p:extLst>
      <p:ext uri="{BB962C8B-B14F-4D97-AF65-F5344CB8AC3E}">
        <p14:creationId xmlns:p14="http://schemas.microsoft.com/office/powerpoint/2010/main" val="34348582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Description and Collation of Findings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Identify the key themes from the results (use sub-headings if you want).</a:t>
            </a:r>
          </a:p>
          <a:p>
            <a:pPr marL="0" indent="0">
              <a:buNone/>
            </a:pPr>
            <a:endParaRPr lang="en-GB" dirty="0"/>
          </a:p>
          <a:p>
            <a:pPr marL="0" indent="0">
              <a:buNone/>
            </a:pPr>
            <a:r>
              <a:rPr lang="en-GB" i="1" dirty="0">
                <a:solidFill>
                  <a:srgbClr val="7030A0"/>
                </a:solidFill>
              </a:rPr>
              <a:t>Write these in a way that relates to your position statement </a:t>
            </a:r>
          </a:p>
          <a:p>
            <a:pPr marL="0" indent="0">
              <a:buNone/>
            </a:pPr>
            <a:endParaRPr lang="en-GB" i="1" dirty="0">
              <a:solidFill>
                <a:srgbClr val="7030A0"/>
              </a:solidFill>
            </a:endParaRPr>
          </a:p>
          <a:p>
            <a:pPr marL="0" indent="0">
              <a:buNone/>
            </a:pPr>
            <a:r>
              <a:rPr lang="en-GB" u="sng" dirty="0">
                <a:solidFill>
                  <a:srgbClr val="FF0000"/>
                </a:solidFill>
              </a:rPr>
              <a:t>Critically Describe </a:t>
            </a:r>
            <a:r>
              <a:rPr lang="en-GB" dirty="0"/>
              <a:t>these findings and include all the authors that support and refute the findings.</a:t>
            </a:r>
          </a:p>
          <a:p>
            <a:pPr marL="0" indent="0">
              <a:buNone/>
            </a:pPr>
            <a:endParaRPr lang="en-GB" dirty="0"/>
          </a:p>
          <a:p>
            <a:pPr marL="0" indent="0">
              <a:buNone/>
            </a:pPr>
            <a:r>
              <a:rPr lang="en-GB" dirty="0"/>
              <a:t>You probably need around 5 to 7 key themes to review.</a:t>
            </a:r>
          </a:p>
          <a:p>
            <a:pPr marL="0" indent="0">
              <a:buNone/>
            </a:pPr>
            <a:endParaRPr lang="en-GB" dirty="0"/>
          </a:p>
          <a:p>
            <a:pPr marL="0" indent="0">
              <a:buNone/>
            </a:pPr>
            <a:r>
              <a:rPr lang="en-GB" dirty="0"/>
              <a:t>Review your introduction to check that you have general theory and literature relating to every theme.</a:t>
            </a:r>
          </a:p>
        </p:txBody>
      </p:sp>
    </p:spTree>
    <p:extLst>
      <p:ext uri="{BB962C8B-B14F-4D97-AF65-F5344CB8AC3E}">
        <p14:creationId xmlns:p14="http://schemas.microsoft.com/office/powerpoint/2010/main" val="15614256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3168" y="332656"/>
            <a:ext cx="8229600" cy="1143000"/>
          </a:xfrm>
        </p:spPr>
        <p:txBody>
          <a:bodyPr/>
          <a:lstStyle/>
          <a:p>
            <a:r>
              <a:rPr lang="en-GB" dirty="0"/>
              <a:t>Writing a Systematic Review</a:t>
            </a:r>
          </a:p>
        </p:txBody>
      </p:sp>
      <p:sp>
        <p:nvSpPr>
          <p:cNvPr id="3" name="Content Placeholder 2"/>
          <p:cNvSpPr>
            <a:spLocks noGrp="1"/>
          </p:cNvSpPr>
          <p:nvPr>
            <p:ph idx="1"/>
          </p:nvPr>
        </p:nvSpPr>
        <p:spPr/>
        <p:txBody>
          <a:bodyPr>
            <a:normAutofit lnSpcReduction="10000"/>
          </a:bodyPr>
          <a:lstStyle/>
          <a:p>
            <a:pPr marL="514350" indent="-514350">
              <a:buFont typeface="+mj-lt"/>
              <a:buAutoNum type="arabicPeriod"/>
            </a:pPr>
            <a:r>
              <a:rPr lang="en-GB" dirty="0"/>
              <a:t>Title page &amp; Summary / Abstract</a:t>
            </a:r>
          </a:p>
          <a:p>
            <a:pPr marL="514350" indent="-514350">
              <a:buFont typeface="+mj-lt"/>
              <a:buAutoNum type="arabicPeriod"/>
            </a:pPr>
            <a:r>
              <a:rPr lang="en-GB" dirty="0"/>
              <a:t>Introduction</a:t>
            </a:r>
          </a:p>
          <a:p>
            <a:pPr marL="514350" indent="-514350">
              <a:buFont typeface="+mj-lt"/>
              <a:buAutoNum type="arabicPeriod"/>
            </a:pPr>
            <a:r>
              <a:rPr lang="en-GB" dirty="0"/>
              <a:t>Methods for systematic review</a:t>
            </a:r>
          </a:p>
          <a:p>
            <a:pPr marL="514350" indent="-514350">
              <a:buFont typeface="+mj-lt"/>
              <a:buAutoNum type="arabicPeriod"/>
            </a:pPr>
            <a:r>
              <a:rPr lang="en-GB" dirty="0"/>
              <a:t>Results</a:t>
            </a:r>
          </a:p>
          <a:p>
            <a:pPr marL="514350" indent="-514350">
              <a:buFont typeface="+mj-lt"/>
              <a:buAutoNum type="arabicPeriod"/>
            </a:pPr>
            <a:r>
              <a:rPr lang="en-GB" dirty="0"/>
              <a:t>Discussion</a:t>
            </a:r>
          </a:p>
          <a:p>
            <a:pPr marL="514350" indent="-514350">
              <a:buFont typeface="+mj-lt"/>
              <a:buAutoNum type="arabicPeriod"/>
            </a:pPr>
            <a:r>
              <a:rPr lang="en-GB" dirty="0"/>
              <a:t>Conclusions</a:t>
            </a:r>
          </a:p>
          <a:p>
            <a:pPr marL="514350" indent="-514350">
              <a:buFont typeface="+mj-lt"/>
              <a:buAutoNum type="arabicPeriod"/>
            </a:pPr>
            <a:r>
              <a:rPr lang="en-GB" dirty="0"/>
              <a:t>Acknowledgements</a:t>
            </a:r>
          </a:p>
          <a:p>
            <a:pPr marL="514350" indent="-514350">
              <a:buFont typeface="+mj-lt"/>
              <a:buAutoNum type="arabicPeriod"/>
            </a:pPr>
            <a:r>
              <a:rPr lang="en-GB" dirty="0"/>
              <a:t>Conflicts of Interests Statement</a:t>
            </a:r>
          </a:p>
          <a:p>
            <a:pPr marL="514350" indent="-514350">
              <a:buFont typeface="+mj-lt"/>
              <a:buAutoNum type="arabicPeriod"/>
            </a:pPr>
            <a:r>
              <a:rPr lang="en-GB" dirty="0"/>
              <a:t>References</a:t>
            </a:r>
          </a:p>
        </p:txBody>
      </p:sp>
    </p:spTree>
    <p:extLst>
      <p:ext uri="{BB962C8B-B14F-4D97-AF65-F5344CB8AC3E}">
        <p14:creationId xmlns:p14="http://schemas.microsoft.com/office/powerpoint/2010/main" val="30432242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Title page &amp; Summary / Abstract</a:t>
            </a:r>
          </a:p>
        </p:txBody>
      </p:sp>
      <p:sp>
        <p:nvSpPr>
          <p:cNvPr id="3" name="Content Placeholder 2"/>
          <p:cNvSpPr>
            <a:spLocks noGrp="1"/>
          </p:cNvSpPr>
          <p:nvPr>
            <p:ph idx="1"/>
          </p:nvPr>
        </p:nvSpPr>
        <p:spPr/>
        <p:txBody>
          <a:bodyPr>
            <a:normAutofit/>
          </a:bodyPr>
          <a:lstStyle/>
          <a:p>
            <a:pPr marL="0" indent="0">
              <a:buNone/>
            </a:pPr>
            <a:r>
              <a:rPr lang="en-GB" dirty="0"/>
              <a:t>Title</a:t>
            </a:r>
          </a:p>
          <a:p>
            <a:pPr marL="0" indent="0">
              <a:buNone/>
            </a:pPr>
            <a:r>
              <a:rPr lang="en-GB" dirty="0"/>
              <a:t>Author</a:t>
            </a:r>
          </a:p>
          <a:p>
            <a:pPr marL="0" indent="0">
              <a:buNone/>
            </a:pPr>
            <a:r>
              <a:rPr lang="en-GB" dirty="0"/>
              <a:t>Summary</a:t>
            </a:r>
          </a:p>
          <a:p>
            <a:r>
              <a:rPr lang="en-GB" sz="2400" dirty="0"/>
              <a:t>Overview of the review including a statement, or more from each section. </a:t>
            </a:r>
          </a:p>
          <a:p>
            <a:r>
              <a:rPr lang="en-GB" sz="2400" dirty="0"/>
              <a:t>Strong emphasis on findings or conclusions.</a:t>
            </a:r>
          </a:p>
          <a:p>
            <a:pPr marL="0" indent="0">
              <a:buNone/>
            </a:pPr>
            <a:r>
              <a:rPr lang="en-GB" sz="2400" dirty="0"/>
              <a:t> </a:t>
            </a:r>
          </a:p>
          <a:p>
            <a:pPr marL="0" indent="0">
              <a:buNone/>
            </a:pPr>
            <a:r>
              <a:rPr lang="en-GB" sz="2400" dirty="0">
                <a:solidFill>
                  <a:srgbClr val="FF0000"/>
                </a:solidFill>
              </a:rPr>
              <a:t>Keywords –these should include your word used in your literature search.</a:t>
            </a:r>
          </a:p>
          <a:p>
            <a:pPr marL="0" indent="0">
              <a:buNone/>
            </a:pPr>
            <a:endParaRPr lang="en-GB" sz="2400" dirty="0">
              <a:solidFill>
                <a:srgbClr val="FF0000"/>
              </a:solidFill>
            </a:endParaRPr>
          </a:p>
          <a:p>
            <a:pPr marL="0" indent="0" algn="ctr">
              <a:buNone/>
            </a:pPr>
            <a:r>
              <a:rPr lang="en-GB" sz="2400" dirty="0">
                <a:solidFill>
                  <a:srgbClr val="7030A0"/>
                </a:solidFill>
              </a:rPr>
              <a:t>Write your exact title at the end as only then do you know what you found!</a:t>
            </a:r>
          </a:p>
        </p:txBody>
      </p:sp>
    </p:spTree>
    <p:extLst>
      <p:ext uri="{BB962C8B-B14F-4D97-AF65-F5344CB8AC3E}">
        <p14:creationId xmlns:p14="http://schemas.microsoft.com/office/powerpoint/2010/main" val="13079321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980729"/>
            <a:ext cx="8712968" cy="5632311"/>
          </a:xfrm>
          <a:prstGeom prst="rect">
            <a:avLst/>
          </a:prstGeom>
        </p:spPr>
        <p:txBody>
          <a:bodyPr wrap="square">
            <a:spAutoFit/>
          </a:bodyPr>
          <a:lstStyle/>
          <a:p>
            <a:r>
              <a:rPr lang="en-GB" dirty="0">
                <a:solidFill>
                  <a:srgbClr val="0070C0"/>
                </a:solidFill>
              </a:rPr>
              <a:t>It has been suggested that conditioning programmes have the potential to improve golf performance through fitness adaptations. </a:t>
            </a:r>
            <a:r>
              <a:rPr lang="en-GB" dirty="0">
                <a:solidFill>
                  <a:srgbClr val="7030A0"/>
                </a:solidFill>
              </a:rPr>
              <a:t>The primary aim of this systematic review was to evaluate the effectiveness of conditioning programmes on measures of golf-related fitness and golf performance. </a:t>
            </a:r>
            <a:r>
              <a:rPr lang="en-GB" dirty="0">
                <a:solidFill>
                  <a:srgbClr val="FF0000"/>
                </a:solidFill>
              </a:rPr>
              <a:t>Four electronic library databases were searched and the quality of the studies was assessed using criteria adapted from the Consolidated Standard of Reporting Trials statement. Thirteen studies satisfied our criteria for inclusion. Nine studies involved middle-aged to older male recreational golfers and four studies used</a:t>
            </a:r>
          </a:p>
          <a:p>
            <a:r>
              <a:rPr lang="en-GB" dirty="0">
                <a:solidFill>
                  <a:srgbClr val="FF0000"/>
                </a:solidFill>
              </a:rPr>
              <a:t>younger more skilled golfers. Conditioning programmes involved the use of machine weights, free weights, medicine balls, and elastic bands, and most studies included a flexibility component. </a:t>
            </a:r>
            <a:r>
              <a:rPr lang="en-GB" dirty="0">
                <a:solidFill>
                  <a:srgbClr val="00B050"/>
                </a:solidFill>
              </a:rPr>
              <a:t>Most studies assessed changes in fitness characteristics and generally resulted in improvements. All but two of the studies assessed changes in club head speed and reported increases. </a:t>
            </a:r>
            <a:r>
              <a:rPr lang="en-GB" dirty="0">
                <a:solidFill>
                  <a:srgbClr val="FF0000"/>
                </a:solidFill>
              </a:rPr>
              <a:t>The findings from this review suggest that strength and conditioning programmes can have a positive effect on the golf swing and fitness characteristics of golfers.</a:t>
            </a:r>
            <a:r>
              <a:rPr lang="en-GB" dirty="0"/>
              <a:t> </a:t>
            </a:r>
            <a:r>
              <a:rPr lang="en-GB" dirty="0">
                <a:solidFill>
                  <a:srgbClr val="002060"/>
                </a:solidFill>
              </a:rPr>
              <a:t>The majority of studies in this review evaluated the effects of generic conditioning programmes on fitness characteristics and club head speed. Future studies should investigate the effects of more golf-specific strength and conditioning programmes to improve fitness and overall golf performance.</a:t>
            </a:r>
          </a:p>
          <a:p>
            <a:endParaRPr lang="en-GB" dirty="0">
              <a:solidFill>
                <a:srgbClr val="002060"/>
              </a:solidFill>
            </a:endParaRPr>
          </a:p>
          <a:p>
            <a:r>
              <a:rPr lang="en-GB" dirty="0"/>
              <a:t>Keywords: Golf, strength, strength and conditioning, flexibility, range of motion, physiology, resistance training, exercise, balance, physical fitness.</a:t>
            </a:r>
            <a:endParaRPr lang="en-GB" dirty="0">
              <a:solidFill>
                <a:srgbClr val="002060"/>
              </a:solidFill>
            </a:endParaRPr>
          </a:p>
        </p:txBody>
      </p:sp>
      <p:sp>
        <p:nvSpPr>
          <p:cNvPr id="6" name="Text Placeholder 5"/>
          <p:cNvSpPr>
            <a:spLocks noGrp="1"/>
          </p:cNvSpPr>
          <p:nvPr>
            <p:ph type="body" idx="1"/>
          </p:nvPr>
        </p:nvSpPr>
        <p:spPr>
          <a:xfrm>
            <a:off x="1919536" y="332656"/>
            <a:ext cx="7772400" cy="432048"/>
          </a:xfrm>
        </p:spPr>
        <p:txBody>
          <a:bodyPr>
            <a:noAutofit/>
          </a:bodyPr>
          <a:lstStyle/>
          <a:p>
            <a:pPr algn="ctr"/>
            <a:r>
              <a:rPr lang="en-GB" sz="3600" dirty="0">
                <a:solidFill>
                  <a:schemeClr val="tx1"/>
                </a:solidFill>
              </a:rPr>
              <a:t>Abstract</a:t>
            </a:r>
          </a:p>
        </p:txBody>
      </p:sp>
    </p:spTree>
    <p:extLst>
      <p:ext uri="{BB962C8B-B14F-4D97-AF65-F5344CB8AC3E}">
        <p14:creationId xmlns:p14="http://schemas.microsoft.com/office/powerpoint/2010/main" val="12889630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lstStyle/>
          <a:p>
            <a:r>
              <a:rPr lang="en-GB" dirty="0"/>
              <a:t>Put your research into context</a:t>
            </a:r>
          </a:p>
          <a:p>
            <a:r>
              <a:rPr lang="en-GB" dirty="0">
                <a:solidFill>
                  <a:srgbClr val="00B0F0"/>
                </a:solidFill>
              </a:rPr>
              <a:t>Consider it a standard literature review</a:t>
            </a:r>
          </a:p>
          <a:p>
            <a:r>
              <a:rPr lang="en-GB" dirty="0"/>
              <a:t>Include any theoretical understanding required to understand the article.</a:t>
            </a:r>
          </a:p>
          <a:p>
            <a:r>
              <a:rPr lang="en-GB" dirty="0">
                <a:solidFill>
                  <a:srgbClr val="00B050"/>
                </a:solidFill>
              </a:rPr>
              <a:t>State the scale and scope of the review.</a:t>
            </a:r>
          </a:p>
          <a:p>
            <a:r>
              <a:rPr lang="en-GB" dirty="0">
                <a:solidFill>
                  <a:srgbClr val="FF0000"/>
                </a:solidFill>
              </a:rPr>
              <a:t>Develop towards the specific research question.</a:t>
            </a:r>
          </a:p>
        </p:txBody>
      </p:sp>
    </p:spTree>
    <p:extLst>
      <p:ext uri="{BB962C8B-B14F-4D97-AF65-F5344CB8AC3E}">
        <p14:creationId xmlns:p14="http://schemas.microsoft.com/office/powerpoint/2010/main" val="15486592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 Paragraph of Introduction</a:t>
            </a:r>
          </a:p>
        </p:txBody>
      </p:sp>
      <p:sp>
        <p:nvSpPr>
          <p:cNvPr id="4" name="Rectangle 3"/>
          <p:cNvSpPr/>
          <p:nvPr/>
        </p:nvSpPr>
        <p:spPr>
          <a:xfrm>
            <a:off x="2063552" y="1772816"/>
            <a:ext cx="8208912" cy="2677656"/>
          </a:xfrm>
          <a:prstGeom prst="rect">
            <a:avLst/>
          </a:prstGeom>
        </p:spPr>
        <p:txBody>
          <a:bodyPr wrap="square">
            <a:spAutoFit/>
          </a:bodyPr>
          <a:lstStyle/>
          <a:p>
            <a:r>
              <a:rPr lang="en-GB" sz="2800" dirty="0">
                <a:solidFill>
                  <a:srgbClr val="0070C0"/>
                </a:solidFill>
              </a:rPr>
              <a:t>……..Consequently, the primary aim of this systematic review was to evaluate conditioning programmes and their effectiveness on measures of golf-related fitness and golf performance. A secondary aim was to evaluate the quality of existing studies and the impact of study quality on the interpretation of results.</a:t>
            </a:r>
          </a:p>
        </p:txBody>
      </p:sp>
    </p:spTree>
    <p:extLst>
      <p:ext uri="{BB962C8B-B14F-4D97-AF65-F5344CB8AC3E}">
        <p14:creationId xmlns:p14="http://schemas.microsoft.com/office/powerpoint/2010/main" val="3093259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Methods</a:t>
            </a:r>
          </a:p>
        </p:txBody>
      </p:sp>
      <p:sp>
        <p:nvSpPr>
          <p:cNvPr id="3" name="Content Placeholder 2"/>
          <p:cNvSpPr>
            <a:spLocks noGrp="1"/>
          </p:cNvSpPr>
          <p:nvPr>
            <p:ph idx="1"/>
          </p:nvPr>
        </p:nvSpPr>
        <p:spPr>
          <a:xfrm>
            <a:off x="1981200" y="1196753"/>
            <a:ext cx="8229600" cy="4929411"/>
          </a:xfrm>
        </p:spPr>
        <p:txBody>
          <a:bodyPr/>
          <a:lstStyle/>
          <a:p>
            <a:r>
              <a:rPr lang="en-GB" dirty="0"/>
              <a:t>Strategies and procedures for searches</a:t>
            </a:r>
          </a:p>
          <a:p>
            <a:r>
              <a:rPr lang="en-GB" dirty="0"/>
              <a:t>Inclusion / exclusion criteria</a:t>
            </a:r>
          </a:p>
          <a:p>
            <a:r>
              <a:rPr lang="en-GB" dirty="0"/>
              <a:t>Data / thematic Analysis</a:t>
            </a:r>
          </a:p>
          <a:p>
            <a:r>
              <a:rPr lang="en-GB" dirty="0"/>
              <a:t>Summary of studies found</a:t>
            </a:r>
          </a:p>
          <a:p>
            <a:r>
              <a:rPr lang="en-GB" dirty="0"/>
              <a:t>Categorisation of studies – including hierarchy structure.</a:t>
            </a:r>
          </a:p>
          <a:p>
            <a:r>
              <a:rPr lang="en-GB" dirty="0"/>
              <a:t>Coding of findings into defined categories</a:t>
            </a:r>
          </a:p>
          <a:p>
            <a:endParaRPr lang="en-GB" dirty="0"/>
          </a:p>
        </p:txBody>
      </p:sp>
    </p:spTree>
    <p:extLst>
      <p:ext uri="{BB962C8B-B14F-4D97-AF65-F5344CB8AC3E}">
        <p14:creationId xmlns:p14="http://schemas.microsoft.com/office/powerpoint/2010/main" val="8902013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3142" y="23909"/>
            <a:ext cx="6228184" cy="1143000"/>
          </a:xfrm>
        </p:spPr>
        <p:txBody>
          <a:bodyPr>
            <a:noAutofit/>
          </a:bodyPr>
          <a:lstStyle/>
          <a:p>
            <a:r>
              <a:rPr lang="en-GB" sz="2800" dirty="0"/>
              <a:t>Hierarchical Algorithm (PRISMA)</a:t>
            </a:r>
            <a:br>
              <a:rPr lang="en-GB" sz="2800" dirty="0"/>
            </a:br>
            <a:r>
              <a:rPr lang="en-GB" sz="1600" dirty="0"/>
              <a:t>Preferred Reporting Items for Systematic Reviews and </a:t>
            </a:r>
            <a:r>
              <a:rPr lang="en-GB" sz="1600"/>
              <a:t>Meta-Analyses </a:t>
            </a:r>
            <a:endParaRPr lang="en-GB" sz="2800"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67808" y="1247718"/>
            <a:ext cx="5904656" cy="5493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703512" y="1124745"/>
            <a:ext cx="2808312" cy="1200329"/>
          </a:xfrm>
          <a:prstGeom prst="rect">
            <a:avLst/>
          </a:prstGeom>
          <a:noFill/>
        </p:spPr>
        <p:txBody>
          <a:bodyPr wrap="square" rtlCol="0">
            <a:spAutoFit/>
          </a:bodyPr>
          <a:lstStyle/>
          <a:p>
            <a:r>
              <a:rPr lang="en-GB" dirty="0"/>
              <a:t>This algorithm outlines the process by which the final articles will be / have been identified</a:t>
            </a:r>
          </a:p>
        </p:txBody>
      </p:sp>
      <p:sp>
        <p:nvSpPr>
          <p:cNvPr id="3" name="Rectangle 2"/>
          <p:cNvSpPr/>
          <p:nvPr/>
        </p:nvSpPr>
        <p:spPr>
          <a:xfrm>
            <a:off x="5688677" y="3244334"/>
            <a:ext cx="704039" cy="369332"/>
          </a:xfrm>
          <a:prstGeom prst="rect">
            <a:avLst/>
          </a:prstGeom>
        </p:spPr>
        <p:txBody>
          <a:bodyPr wrap="none">
            <a:spAutoFit/>
          </a:bodyPr>
          <a:lstStyle/>
          <a:p>
            <a:pPr marL="514350" indent="-514350">
              <a:buFont typeface="+mj-lt"/>
              <a:buAutoNum type="arabicPeriod"/>
            </a:pPr>
            <a:endParaRPr lang="en-GB" dirty="0"/>
          </a:p>
        </p:txBody>
      </p:sp>
      <p:sp>
        <p:nvSpPr>
          <p:cNvPr id="5" name="Rectangle 4"/>
          <p:cNvSpPr/>
          <p:nvPr/>
        </p:nvSpPr>
        <p:spPr>
          <a:xfrm>
            <a:off x="5688677" y="3244334"/>
            <a:ext cx="184731" cy="369332"/>
          </a:xfrm>
          <a:prstGeom prst="rect">
            <a:avLst/>
          </a:prstGeom>
        </p:spPr>
        <p:txBody>
          <a:bodyPr wrap="none">
            <a:spAutoFit/>
          </a:bodyPr>
          <a:lstStyle/>
          <a:p>
            <a:endParaRPr lang="en-GB" dirty="0"/>
          </a:p>
        </p:txBody>
      </p:sp>
      <p:sp>
        <p:nvSpPr>
          <p:cNvPr id="6" name="Rectangle 5"/>
          <p:cNvSpPr/>
          <p:nvPr/>
        </p:nvSpPr>
        <p:spPr>
          <a:xfrm>
            <a:off x="2207569" y="3241242"/>
            <a:ext cx="704039" cy="369332"/>
          </a:xfrm>
          <a:prstGeom prst="rect">
            <a:avLst/>
          </a:prstGeom>
        </p:spPr>
        <p:txBody>
          <a:bodyPr wrap="none">
            <a:spAutoFit/>
          </a:bodyPr>
          <a:lstStyle/>
          <a:p>
            <a:pPr marL="514350" indent="-514350">
              <a:buFont typeface="+mj-lt"/>
              <a:buAutoNum type="arabicPeriod"/>
            </a:pPr>
            <a:endParaRPr lang="en-GB" dirty="0"/>
          </a:p>
        </p:txBody>
      </p:sp>
    </p:spTree>
    <p:extLst>
      <p:ext uri="{BB962C8B-B14F-4D97-AF65-F5344CB8AC3E}">
        <p14:creationId xmlns:p14="http://schemas.microsoft.com/office/powerpoint/2010/main" val="21298205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a:t>
            </a:r>
          </a:p>
        </p:txBody>
      </p:sp>
      <p:sp>
        <p:nvSpPr>
          <p:cNvPr id="3" name="Content Placeholder 2"/>
          <p:cNvSpPr>
            <a:spLocks noGrp="1"/>
          </p:cNvSpPr>
          <p:nvPr>
            <p:ph idx="1"/>
          </p:nvPr>
        </p:nvSpPr>
        <p:spPr/>
        <p:txBody>
          <a:bodyPr>
            <a:normAutofit/>
          </a:bodyPr>
          <a:lstStyle/>
          <a:p>
            <a:r>
              <a:rPr lang="en-GB" dirty="0"/>
              <a:t>Summary of studies meeting the inclusion criteria.</a:t>
            </a:r>
          </a:p>
          <a:p>
            <a:r>
              <a:rPr lang="en-GB" dirty="0"/>
              <a:t>Table summarising finding of key studies </a:t>
            </a:r>
            <a:r>
              <a:rPr lang="en-GB" i="1" dirty="0"/>
              <a:t>(each of these should directly be considered in the discussion).</a:t>
            </a:r>
          </a:p>
          <a:p>
            <a:r>
              <a:rPr lang="en-GB" dirty="0"/>
              <a:t>Descriptive overview of the studies fulfilling inclusion criteria.</a:t>
            </a:r>
          </a:p>
          <a:p>
            <a:r>
              <a:rPr lang="en-GB" dirty="0">
                <a:solidFill>
                  <a:srgbClr val="FF0000"/>
                </a:solidFill>
              </a:rPr>
              <a:t>Thematic review – Identify and combine the studies that support or refute specific idea, concepts and applications – Critique the quality of these studies.</a:t>
            </a:r>
          </a:p>
          <a:p>
            <a:endParaRPr lang="en-GB" dirty="0">
              <a:solidFill>
                <a:srgbClr val="FF0000"/>
              </a:solidFill>
            </a:endParaRPr>
          </a:p>
          <a:p>
            <a:pPr marL="0" indent="0" algn="ctr">
              <a:buNone/>
            </a:pPr>
            <a:r>
              <a:rPr lang="en-GB" dirty="0">
                <a:solidFill>
                  <a:srgbClr val="0070C0"/>
                </a:solidFill>
              </a:rPr>
              <a:t>These are the points you are going to consider in the discussion.</a:t>
            </a:r>
          </a:p>
        </p:txBody>
      </p:sp>
    </p:spTree>
    <p:extLst>
      <p:ext uri="{BB962C8B-B14F-4D97-AF65-F5344CB8AC3E}">
        <p14:creationId xmlns:p14="http://schemas.microsoft.com/office/powerpoint/2010/main" val="36532121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6089" y="219999"/>
            <a:ext cx="2849751" cy="461665"/>
          </a:xfrm>
          <a:prstGeom prst="rect">
            <a:avLst/>
          </a:prstGeom>
          <a:noFill/>
        </p:spPr>
        <p:txBody>
          <a:bodyPr wrap="square" rtlCol="0">
            <a:spAutoFit/>
          </a:bodyPr>
          <a:lstStyle/>
          <a:p>
            <a:r>
              <a:rPr lang="en-GB" sz="2400" dirty="0">
                <a:solidFill>
                  <a:srgbClr val="FF0000"/>
                </a:solidFill>
              </a:rPr>
              <a:t>Summary of Articles</a:t>
            </a:r>
          </a:p>
        </p:txBody>
      </p:sp>
      <p:sp>
        <p:nvSpPr>
          <p:cNvPr id="5" name="TextBox 4"/>
          <p:cNvSpPr txBox="1"/>
          <p:nvPr/>
        </p:nvSpPr>
        <p:spPr>
          <a:xfrm>
            <a:off x="563436" y="860834"/>
            <a:ext cx="3103241" cy="3139321"/>
          </a:xfrm>
          <a:prstGeom prst="rect">
            <a:avLst/>
          </a:prstGeom>
          <a:noFill/>
        </p:spPr>
        <p:txBody>
          <a:bodyPr wrap="square" rtlCol="0">
            <a:spAutoFit/>
          </a:bodyPr>
          <a:lstStyle/>
          <a:p>
            <a:r>
              <a:rPr lang="en-GB" dirty="0"/>
              <a:t>Include:</a:t>
            </a:r>
          </a:p>
          <a:p>
            <a:endParaRPr lang="en-GB" dirty="0"/>
          </a:p>
          <a:p>
            <a:pPr marL="285750" indent="-285750">
              <a:lnSpc>
                <a:spcPct val="150000"/>
              </a:lnSpc>
              <a:buFont typeface="Arial" panose="020B0604020202020204" pitchFamily="34" charset="0"/>
              <a:buChar char="•"/>
            </a:pPr>
            <a:r>
              <a:rPr lang="en-GB" dirty="0"/>
              <a:t>Author &amp; Date</a:t>
            </a:r>
          </a:p>
          <a:p>
            <a:pPr marL="285750" indent="-285750">
              <a:lnSpc>
                <a:spcPct val="150000"/>
              </a:lnSpc>
              <a:buFont typeface="Arial" panose="020B0604020202020204" pitchFamily="34" charset="0"/>
              <a:buChar char="•"/>
            </a:pPr>
            <a:r>
              <a:rPr lang="en-GB" dirty="0"/>
              <a:t>Area of focus</a:t>
            </a:r>
          </a:p>
          <a:p>
            <a:pPr marL="285750" indent="-285750">
              <a:lnSpc>
                <a:spcPct val="150000"/>
              </a:lnSpc>
              <a:buFont typeface="Arial" panose="020B0604020202020204" pitchFamily="34" charset="0"/>
              <a:buChar char="•"/>
            </a:pPr>
            <a:r>
              <a:rPr lang="en-GB" dirty="0"/>
              <a:t>Demographic characteristics</a:t>
            </a:r>
          </a:p>
          <a:p>
            <a:pPr marL="285750" indent="-285750">
              <a:lnSpc>
                <a:spcPct val="150000"/>
              </a:lnSpc>
              <a:buFont typeface="Arial" panose="020B0604020202020204" pitchFamily="34" charset="0"/>
              <a:buChar char="•"/>
            </a:pPr>
            <a:r>
              <a:rPr lang="en-GB" dirty="0"/>
              <a:t>Methodology</a:t>
            </a:r>
          </a:p>
          <a:p>
            <a:pPr marL="285750" indent="-285750">
              <a:lnSpc>
                <a:spcPct val="150000"/>
              </a:lnSpc>
              <a:buFont typeface="Arial" panose="020B0604020202020204" pitchFamily="34" charset="0"/>
              <a:buChar char="•"/>
            </a:pPr>
            <a:r>
              <a:rPr lang="en-GB" dirty="0"/>
              <a:t>Measures</a:t>
            </a:r>
          </a:p>
          <a:p>
            <a:pPr marL="285750" indent="-285750">
              <a:lnSpc>
                <a:spcPct val="150000"/>
              </a:lnSpc>
              <a:buFont typeface="Arial" panose="020B0604020202020204" pitchFamily="34" charset="0"/>
              <a:buChar char="•"/>
            </a:pPr>
            <a:r>
              <a:rPr lang="en-GB" dirty="0"/>
              <a:t>Outcomes / finding</a:t>
            </a:r>
          </a:p>
        </p:txBody>
      </p:sp>
      <p:sp>
        <p:nvSpPr>
          <p:cNvPr id="6" name="TextBox 5"/>
          <p:cNvSpPr txBox="1"/>
          <p:nvPr/>
        </p:nvSpPr>
        <p:spPr>
          <a:xfrm>
            <a:off x="564222" y="4405361"/>
            <a:ext cx="2808312" cy="1754326"/>
          </a:xfrm>
          <a:prstGeom prst="rect">
            <a:avLst/>
          </a:prstGeom>
          <a:noFill/>
        </p:spPr>
        <p:txBody>
          <a:bodyPr wrap="square" rtlCol="0">
            <a:spAutoFit/>
          </a:bodyPr>
          <a:lstStyle/>
          <a:p>
            <a:r>
              <a:rPr lang="en-GB" dirty="0"/>
              <a:t>If there is lots of information split the table into:</a:t>
            </a:r>
          </a:p>
          <a:p>
            <a:endParaRPr lang="en-GB" dirty="0"/>
          </a:p>
          <a:p>
            <a:pPr marL="342900" indent="-342900">
              <a:buFont typeface="+mj-lt"/>
              <a:buAutoNum type="arabicPeriod"/>
            </a:pPr>
            <a:r>
              <a:rPr lang="en-GB" dirty="0"/>
              <a:t>Articles selected</a:t>
            </a:r>
          </a:p>
          <a:p>
            <a:pPr marL="342900" indent="-342900">
              <a:buFont typeface="+mj-lt"/>
              <a:buAutoNum type="arabicPeriod"/>
            </a:pPr>
            <a:r>
              <a:rPr lang="en-GB" dirty="0"/>
              <a:t>Article findings </a:t>
            </a:r>
          </a:p>
        </p:txBody>
      </p:sp>
      <p:pic>
        <p:nvPicPr>
          <p:cNvPr id="7" name="Picture 6"/>
          <p:cNvPicPr>
            <a:picLocks noChangeAspect="1"/>
          </p:cNvPicPr>
          <p:nvPr/>
        </p:nvPicPr>
        <p:blipFill>
          <a:blip r:embed="rId2"/>
          <a:stretch>
            <a:fillRect/>
          </a:stretch>
        </p:blipFill>
        <p:spPr>
          <a:xfrm>
            <a:off x="3617344" y="829381"/>
            <a:ext cx="8120332" cy="5684766"/>
          </a:xfrm>
          <a:prstGeom prst="rect">
            <a:avLst/>
          </a:prstGeom>
        </p:spPr>
      </p:pic>
    </p:spTree>
    <p:extLst>
      <p:ext uri="{BB962C8B-B14F-4D97-AF65-F5344CB8AC3E}">
        <p14:creationId xmlns:p14="http://schemas.microsoft.com/office/powerpoint/2010/main" val="23454774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490066"/>
          </a:xfrm>
        </p:spPr>
        <p:txBody>
          <a:bodyPr>
            <a:normAutofit fontScale="90000"/>
          </a:bodyPr>
          <a:lstStyle/>
          <a:p>
            <a:r>
              <a:rPr lang="en-GB" dirty="0"/>
              <a:t>Discussion</a:t>
            </a:r>
          </a:p>
        </p:txBody>
      </p:sp>
      <p:sp>
        <p:nvSpPr>
          <p:cNvPr id="3" name="Content Placeholder 2"/>
          <p:cNvSpPr>
            <a:spLocks noGrp="1"/>
          </p:cNvSpPr>
          <p:nvPr>
            <p:ph idx="1"/>
          </p:nvPr>
        </p:nvSpPr>
        <p:spPr>
          <a:xfrm>
            <a:off x="1981200" y="908720"/>
            <a:ext cx="8229600" cy="5688632"/>
          </a:xfrm>
        </p:spPr>
        <p:txBody>
          <a:bodyPr>
            <a:normAutofit fontScale="40000" lnSpcReduction="20000"/>
          </a:bodyPr>
          <a:lstStyle/>
          <a:p>
            <a:pPr marL="0" indent="0" algn="ctr">
              <a:buNone/>
            </a:pPr>
            <a:r>
              <a:rPr lang="en-GB" sz="3400" dirty="0">
                <a:solidFill>
                  <a:srgbClr val="FF0000"/>
                </a:solidFill>
              </a:rPr>
              <a:t>CRITICALLY DISCUSS THE RESULTS</a:t>
            </a:r>
          </a:p>
          <a:p>
            <a:pPr marL="0" indent="0">
              <a:buNone/>
            </a:pPr>
            <a:endParaRPr lang="en-GB" sz="3400" dirty="0">
              <a:solidFill>
                <a:srgbClr val="FF0000"/>
              </a:solidFill>
            </a:endParaRPr>
          </a:p>
          <a:p>
            <a:pPr marL="514350" indent="-514350">
              <a:lnSpc>
                <a:spcPct val="170000"/>
              </a:lnSpc>
              <a:buFont typeface="+mj-lt"/>
              <a:buAutoNum type="arabicPeriod"/>
            </a:pPr>
            <a:r>
              <a:rPr lang="en-GB" sz="3800" dirty="0"/>
              <a:t>Summary of research study findings and conclusions.</a:t>
            </a:r>
          </a:p>
          <a:p>
            <a:pPr marL="514350" indent="-514350">
              <a:lnSpc>
                <a:spcPct val="170000"/>
              </a:lnSpc>
              <a:buFont typeface="+mj-lt"/>
              <a:buAutoNum type="arabicPeriod"/>
            </a:pPr>
            <a:r>
              <a:rPr lang="en-GB" sz="3800" dirty="0"/>
              <a:t>Explain the findings in the context of your review focus.</a:t>
            </a:r>
          </a:p>
          <a:p>
            <a:pPr marL="514350" indent="-514350">
              <a:lnSpc>
                <a:spcPct val="170000"/>
              </a:lnSpc>
              <a:buFont typeface="+mj-lt"/>
              <a:buAutoNum type="arabicPeriod"/>
            </a:pPr>
            <a:r>
              <a:rPr lang="en-GB" sz="3800" dirty="0"/>
              <a:t>Explain, discuss and interpret the themes identified in the results – use theory and wider support from references to support these if required.</a:t>
            </a:r>
          </a:p>
          <a:p>
            <a:pPr marL="514350" indent="-514350">
              <a:lnSpc>
                <a:spcPct val="170000"/>
              </a:lnSpc>
              <a:buFont typeface="+mj-lt"/>
              <a:buAutoNum type="arabicPeriod"/>
            </a:pPr>
            <a:r>
              <a:rPr lang="en-GB" sz="3800" dirty="0"/>
              <a:t>Discuss strengths and limitations of the evidence (studies) found.</a:t>
            </a:r>
          </a:p>
          <a:p>
            <a:pPr marL="514350" indent="-514350">
              <a:lnSpc>
                <a:spcPct val="170000"/>
              </a:lnSpc>
              <a:buFont typeface="+mj-lt"/>
              <a:buAutoNum type="arabicPeriod"/>
            </a:pPr>
            <a:r>
              <a:rPr lang="en-GB" sz="3800" dirty="0"/>
              <a:t>Clarity of overall evidence in addressing your research question - Support or rejection of a specific point of view.</a:t>
            </a:r>
          </a:p>
          <a:p>
            <a:pPr marL="514350" indent="-514350">
              <a:lnSpc>
                <a:spcPct val="170000"/>
              </a:lnSpc>
              <a:buFont typeface="+mj-lt"/>
              <a:buAutoNum type="arabicPeriod"/>
            </a:pPr>
            <a:r>
              <a:rPr lang="en-GB" sz="3800" dirty="0"/>
              <a:t>Position statement.</a:t>
            </a:r>
          </a:p>
          <a:p>
            <a:pPr marL="514350" indent="-514350">
              <a:lnSpc>
                <a:spcPct val="170000"/>
              </a:lnSpc>
              <a:buFont typeface="+mj-lt"/>
              <a:buAutoNum type="arabicPeriod"/>
            </a:pPr>
            <a:r>
              <a:rPr lang="en-GB" sz="3800" dirty="0"/>
              <a:t>Outline how the information may be used in practice or to clarify theory.</a:t>
            </a:r>
          </a:p>
          <a:p>
            <a:pPr marL="514350" indent="-514350">
              <a:lnSpc>
                <a:spcPct val="170000"/>
              </a:lnSpc>
              <a:buFont typeface="+mj-lt"/>
              <a:buAutoNum type="arabicPeriod"/>
            </a:pPr>
            <a:r>
              <a:rPr lang="en-GB" sz="3800" dirty="0"/>
              <a:t>Limitations to your study</a:t>
            </a:r>
          </a:p>
          <a:p>
            <a:pPr marL="514350" indent="-514350">
              <a:lnSpc>
                <a:spcPct val="170000"/>
              </a:lnSpc>
              <a:buFont typeface="+mj-lt"/>
              <a:buAutoNum type="arabicPeriod"/>
            </a:pPr>
            <a:r>
              <a:rPr lang="en-GB" sz="3800" dirty="0"/>
              <a:t>Areas for future research and need for further clarifications.</a:t>
            </a:r>
          </a:p>
          <a:p>
            <a:pPr marL="514350" indent="-514350">
              <a:buFont typeface="+mj-lt"/>
              <a:buAutoNum type="arabicPeriod"/>
            </a:pPr>
            <a:endParaRPr lang="en-GB" dirty="0"/>
          </a:p>
        </p:txBody>
      </p:sp>
    </p:spTree>
    <p:extLst>
      <p:ext uri="{BB962C8B-B14F-4D97-AF65-F5344CB8AC3E}">
        <p14:creationId xmlns:p14="http://schemas.microsoft.com/office/powerpoint/2010/main" val="28897286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a:t>
            </a:r>
          </a:p>
        </p:txBody>
      </p:sp>
      <p:sp>
        <p:nvSpPr>
          <p:cNvPr id="3" name="Content Placeholder 2"/>
          <p:cNvSpPr>
            <a:spLocks noGrp="1"/>
          </p:cNvSpPr>
          <p:nvPr>
            <p:ph idx="1"/>
          </p:nvPr>
        </p:nvSpPr>
        <p:spPr/>
        <p:txBody>
          <a:bodyPr/>
          <a:lstStyle/>
          <a:p>
            <a:pPr marL="0" indent="0" algn="ctr">
              <a:buNone/>
            </a:pPr>
            <a:r>
              <a:rPr lang="en-GB" dirty="0">
                <a:solidFill>
                  <a:srgbClr val="FF0000"/>
                </a:solidFill>
              </a:rPr>
              <a:t>A clear and concise statement that answers your research question / aims.</a:t>
            </a:r>
          </a:p>
          <a:p>
            <a:endParaRPr lang="en-GB" dirty="0"/>
          </a:p>
          <a:p>
            <a:r>
              <a:rPr lang="en-GB" dirty="0"/>
              <a:t>Main findings and implications</a:t>
            </a:r>
          </a:p>
          <a:p>
            <a:r>
              <a:rPr lang="en-GB" dirty="0"/>
              <a:t>Main questions for further research / evaluations</a:t>
            </a:r>
          </a:p>
          <a:p>
            <a:endParaRPr lang="en-GB" dirty="0"/>
          </a:p>
        </p:txBody>
      </p:sp>
    </p:spTree>
    <p:extLst>
      <p:ext uri="{BB962C8B-B14F-4D97-AF65-F5344CB8AC3E}">
        <p14:creationId xmlns:p14="http://schemas.microsoft.com/office/powerpoint/2010/main" val="698973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TotalTime>
  <Words>1920</Words>
  <Application>Microsoft Office PowerPoint</Application>
  <PresentationFormat>Widescreen</PresentationFormat>
  <Paragraphs>296</Paragraphs>
  <Slides>40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Calibri Light</vt:lpstr>
      <vt:lpstr>Office Theme</vt:lpstr>
      <vt:lpstr>Research evidence</vt:lpstr>
      <vt:lpstr>Truth?</vt:lpstr>
      <vt:lpstr>PowerPoint Presentation</vt:lpstr>
      <vt:lpstr>Critiquing Qualitative research</vt:lpstr>
      <vt:lpstr>Writing and Conducting your own research</vt:lpstr>
      <vt:lpstr>Point of View</vt:lpstr>
      <vt:lpstr>Debate</vt:lpstr>
      <vt:lpstr>Position statement v Systematic Review</vt:lpstr>
      <vt:lpstr>Writing a Position or Consensus Statement</vt:lpstr>
      <vt:lpstr>The Position Statement</vt:lpstr>
      <vt:lpstr>Background</vt:lpstr>
      <vt:lpstr>Key Themes</vt:lpstr>
      <vt:lpstr>Summary &amp; Conclusions</vt:lpstr>
      <vt:lpstr>Caffeine Position Stand</vt:lpstr>
      <vt:lpstr>Style and Format</vt:lpstr>
      <vt:lpstr>Systematic Review</vt:lpstr>
      <vt:lpstr>Purpose of the Systematic Review</vt:lpstr>
      <vt:lpstr>Key facets of the Systematic Reviews</vt:lpstr>
      <vt:lpstr>Conducting a Systematic Review</vt:lpstr>
      <vt:lpstr>Hierarchical Levels of Evidence</vt:lpstr>
      <vt:lpstr>Source identification</vt:lpstr>
      <vt:lpstr>Inclusion criteria</vt:lpstr>
      <vt:lpstr>Exclusion criteria</vt:lpstr>
      <vt:lpstr>PRISMA</vt:lpstr>
      <vt:lpstr>PRISMA Diagramme</vt:lpstr>
      <vt:lpstr>Developing the Results Table/s</vt:lpstr>
      <vt:lpstr>PowerPoint Presentation</vt:lpstr>
      <vt:lpstr> Description and thematic review of Findings</vt:lpstr>
      <vt:lpstr>Description and Collation of Findings</vt:lpstr>
      <vt:lpstr>Writing a Systematic Review</vt:lpstr>
      <vt:lpstr>Title page &amp; Summary / Abstract</vt:lpstr>
      <vt:lpstr>PowerPoint Presentation</vt:lpstr>
      <vt:lpstr>Introduction</vt:lpstr>
      <vt:lpstr>Final Paragraph of Introduction</vt:lpstr>
      <vt:lpstr>Methods</vt:lpstr>
      <vt:lpstr>Hierarchical Algorithm (PRISMA) Preferred Reporting Items for Systematic Reviews and Meta-Analyses </vt:lpstr>
      <vt:lpstr>Results</vt:lpstr>
      <vt:lpstr>PowerPoint Presentation</vt:lpstr>
      <vt:lpstr>Discussion</vt:lpstr>
      <vt:lpstr>Conclusions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Critiquing Qualitative research</dc:title>
  <dc:creator>David Gardner</dc:creator>
  <cp:lastModifiedBy>David Gardner</cp:lastModifiedBy>
  <cp:revision>1</cp:revision>
  <dcterms:created xsi:type="dcterms:W3CDTF">2022-10-10T16:19:06Z</dcterms:created>
  <dcterms:modified xsi:type="dcterms:W3CDTF">2022-10-11T10:00:16Z</dcterms:modified>
</cp:coreProperties>
</file>