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88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ryom Qureshi" userId="6fab185bcdb06ce5" providerId="LiveId" clId="{9798A2E3-1E84-4210-BCFF-739ADBB4FBAF}"/>
    <pc:docChg chg="modSld">
      <pc:chgData name="Moryom Qureshi" userId="6fab185bcdb06ce5" providerId="LiveId" clId="{9798A2E3-1E84-4210-BCFF-739ADBB4FBAF}" dt="2025-05-16T10:57:44.836" v="3" actId="20577"/>
      <pc:docMkLst>
        <pc:docMk/>
      </pc:docMkLst>
      <pc:sldChg chg="modSp mod">
        <pc:chgData name="Moryom Qureshi" userId="6fab185bcdb06ce5" providerId="LiveId" clId="{9798A2E3-1E84-4210-BCFF-739ADBB4FBAF}" dt="2025-05-16T10:57:44.836" v="3" actId="20577"/>
        <pc:sldMkLst>
          <pc:docMk/>
          <pc:sldMk cId="1639031988" sldId="257"/>
        </pc:sldMkLst>
        <pc:spChg chg="mod">
          <ac:chgData name="Moryom Qureshi" userId="6fab185bcdb06ce5" providerId="LiveId" clId="{9798A2E3-1E84-4210-BCFF-739ADBB4FBAF}" dt="2025-05-16T10:57:44.836" v="3" actId="20577"/>
          <ac:spMkLst>
            <pc:docMk/>
            <pc:sldMk cId="1639031988" sldId="257"/>
            <ac:spMk id="3" creationId="{2BF94EF0-7921-4FAB-AE52-C6713177C5E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dramaticheart.wales/blog/2025-join-us-for-the-year-of-croeso/" TargetMode="External"/><Relationship Id="rId13" Type="http://schemas.openxmlformats.org/officeDocument/2006/relationships/hyperlink" Target="https://pamsalon.medium.com/the-importance-of-a-project-management-timeline-af3c086f987e" TargetMode="External"/><Relationship Id="rId3" Type="http://schemas.openxmlformats.org/officeDocument/2006/relationships/hyperlink" Target="https://shura.shu.ac.uk/26757/9/Ali_TechnologyTourismHospitality%28AM%29.pdf" TargetMode="External"/><Relationship Id="rId7" Type="http://schemas.openxmlformats.org/officeDocument/2006/relationships/hyperlink" Target="https://nation.cymru/culture/gwerin-ifainc-project-aims-to-ensure-welsh-folk-traditions-flourish/" TargetMode="External"/><Relationship Id="rId12" Type="http://schemas.openxmlformats.org/officeDocument/2006/relationships/hyperlink" Target="https://www.northeastwales.wales/2025-marks-the-year-of-croeso-in-wales/" TargetMode="External"/><Relationship Id="rId2" Type="http://schemas.openxmlformats.org/officeDocument/2006/relationships/hyperlink" Target="https://adeotravel.com/partners/year-of-croeso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wales/croeso-i-bawb-warm-welsh-welcome" TargetMode="External"/><Relationship Id="rId11" Type="http://schemas.openxmlformats.org/officeDocument/2006/relationships/hyperlink" Target="https://thecmo.com/marketing-strategy/high-value-customers/#:~:text=Improved%20customer%20lifetime%20value%20(CLV,term%20engagement%2C%20often%20fostering%20community." TargetMode="External"/><Relationship Id="rId5" Type="http://schemas.openxmlformats.org/officeDocument/2006/relationships/hyperlink" Target="https://cardiffmusiccity.wales/2025/05/07/year-of-croeso-weather-proofing-fund-for-tourism-attractions-2025-2026/" TargetMode="External"/><Relationship Id="rId15" Type="http://schemas.openxmlformats.org/officeDocument/2006/relationships/hyperlink" Target="https://industry.visitwales.com/get-involved/visit-wales-themed-year-campaigns/year-croeso" TargetMode="External"/><Relationship Id="rId10" Type="http://schemas.openxmlformats.org/officeDocument/2006/relationships/hyperlink" Target="https://www.gov.wales/sites/default/files/publications/2019-06/arts-and-culture-vision-statement-light-springs-through-the-dark.pdf" TargetMode="External"/><Relationship Id="rId4" Type="http://schemas.openxmlformats.org/officeDocument/2006/relationships/hyperlink" Target="https://traveltrade.visitwales.com/useful-information/toolkit/year-of-croeso" TargetMode="External"/><Relationship Id="rId9" Type="http://schemas.openxmlformats.org/officeDocument/2006/relationships/hyperlink" Target="https://my.ibisworld.com/uk/en/industry-specialized/SP0.087/key-success-factors" TargetMode="External"/><Relationship Id="rId14" Type="http://schemas.openxmlformats.org/officeDocument/2006/relationships/hyperlink" Target="https://traveltrade.visitwale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DF530-CBA7-49A1-8467-6FA8F4708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 ACKNOWLEDGEMENT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94EF0-7921-4FAB-AE52-C6713177C5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GB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 Acknowledgement: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conﬁrm that I have not used any AI tools in the research and creation of this assignment. I conﬁrm that I have not presented any AI generated materials as my own work. I conﬁrm I have copies of my drafts, notes, and other resources I used, which I may be asked to provide in evidence.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903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C92B8-BB63-407E-8EBA-6FC4E298F9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774942"/>
            <a:ext cx="10993549" cy="1219019"/>
          </a:xfrm>
        </p:spPr>
        <p:txBody>
          <a:bodyPr>
            <a:normAutofit/>
          </a:bodyPr>
          <a:lstStyle/>
          <a:p>
            <a:r>
              <a:rPr lang="en-GB" dirty="0"/>
              <a:t>Celtic Connections: Welsh Heritage and Arts Festival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B52C5B-D6FA-4CA3-909E-99621F97CF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194" y="2191034"/>
            <a:ext cx="10993546" cy="864289"/>
          </a:xfrm>
        </p:spPr>
        <p:txBody>
          <a:bodyPr>
            <a:normAutofit/>
          </a:bodyPr>
          <a:lstStyle/>
          <a:p>
            <a:r>
              <a:rPr lang="en-GB" sz="2000" dirty="0"/>
              <a:t>Name: Moryom </a:t>
            </a:r>
            <a:r>
              <a:rPr lang="en-GB" sz="2000" dirty="0" err="1"/>
              <a:t>Begom</a:t>
            </a:r>
            <a:r>
              <a:rPr lang="en-GB" sz="2000" dirty="0"/>
              <a:t> Qureshi</a:t>
            </a:r>
          </a:p>
          <a:p>
            <a:r>
              <a:rPr lang="en-GB" sz="2000" dirty="0"/>
              <a:t>Student ID: 2238616</a:t>
            </a:r>
          </a:p>
        </p:txBody>
      </p:sp>
    </p:spTree>
    <p:extLst>
      <p:ext uri="{BB962C8B-B14F-4D97-AF65-F5344CB8AC3E}">
        <p14:creationId xmlns:p14="http://schemas.microsoft.com/office/powerpoint/2010/main" val="384485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1F2ED-F5AC-4F76-A2CB-15F12F5B0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ECD114-0DC5-4265-A05A-26F6BE03D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816" y="2193375"/>
            <a:ext cx="6848524" cy="36783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2800" dirty="0"/>
              <a:t>Celebrating Welsh creativity and culture</a:t>
            </a:r>
          </a:p>
          <a:p>
            <a:pPr lvl="0"/>
            <a:r>
              <a:rPr lang="en-GB" sz="2800" dirty="0"/>
              <a:t>Immersive history, arts, and traditions </a:t>
            </a:r>
            <a:r>
              <a:rPr lang="en-US" sz="2800" dirty="0"/>
              <a:t>(Travel Trade, 2025).</a:t>
            </a:r>
            <a:endParaRPr lang="en-GB" sz="2800" dirty="0"/>
          </a:p>
          <a:p>
            <a:pPr lvl="0"/>
            <a:r>
              <a:rPr lang="en-GB" sz="2800" dirty="0"/>
              <a:t>Highlighting identity via Celtic legacy</a:t>
            </a:r>
          </a:p>
          <a:p>
            <a:r>
              <a:rPr lang="en-GB" sz="2800" dirty="0"/>
              <a:t>Visitor engagement at national and international level (</a:t>
            </a:r>
            <a:r>
              <a:rPr lang="en-GB" sz="2800" dirty="0" err="1"/>
              <a:t>Visitwales</a:t>
            </a:r>
            <a:r>
              <a:rPr lang="en-GB" sz="2800" dirty="0"/>
              <a:t>, 2025).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CDA700-43C0-44FD-AC21-9355C69CD5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9245" y="2631449"/>
            <a:ext cx="4761939" cy="3125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25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4FAC7-AA1C-4925-B81B-46C9F2994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 and Context in Events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BF445-9BFA-423A-A48D-9DE3909D4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785" y="2499687"/>
            <a:ext cx="6848524" cy="3039920"/>
          </a:xfrm>
        </p:spPr>
        <p:txBody>
          <a:bodyPr>
            <a:normAutofit lnSpcReduction="10000"/>
          </a:bodyPr>
          <a:lstStyle/>
          <a:p>
            <a:r>
              <a:rPr lang="en-GB" sz="2000" dirty="0"/>
              <a:t>Live performances, exhibits, traditional storytelling</a:t>
            </a:r>
          </a:p>
          <a:p>
            <a:pPr lvl="0"/>
            <a:r>
              <a:rPr lang="en-GB" sz="2000" dirty="0"/>
              <a:t>Heritage festival with creative art showcases</a:t>
            </a:r>
          </a:p>
          <a:p>
            <a:pPr lvl="0"/>
            <a:r>
              <a:rPr lang="en-GB" sz="2000" dirty="0"/>
              <a:t>Craft demos by Welsh artisans, curators (LCWG, 2025).</a:t>
            </a:r>
          </a:p>
          <a:p>
            <a:r>
              <a:rPr lang="en-GB" sz="2000" dirty="0"/>
              <a:t>Emphasis on Welsh language and culture</a:t>
            </a:r>
          </a:p>
          <a:p>
            <a:pPr lvl="0"/>
            <a:r>
              <a:rPr lang="en-GB" sz="2000" dirty="0"/>
              <a:t>Historical re-enactments and folk dances</a:t>
            </a:r>
          </a:p>
          <a:p>
            <a:r>
              <a:rPr lang="en-GB" sz="2000" dirty="0"/>
              <a:t>Unique local and national collaboration (Cymru, 2025).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AD9C1A-6180-4A77-8D89-DAC27CBD3E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316" y="2570407"/>
            <a:ext cx="4489651" cy="2954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8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4D5F0-DF01-43E0-BA3A-D1B2168FF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Factors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AF71A09-19BA-4368-B283-8FD47CDAFA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252057"/>
              </p:ext>
            </p:extLst>
          </p:nvPr>
        </p:nvGraphicFramePr>
        <p:xfrm>
          <a:off x="828484" y="2754528"/>
          <a:ext cx="10818368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9184">
                  <a:extLst>
                    <a:ext uri="{9D8B030D-6E8A-4147-A177-3AD203B41FA5}">
                      <a16:colId xmlns:a16="http://schemas.microsoft.com/office/drawing/2014/main" val="1473996743"/>
                    </a:ext>
                  </a:extLst>
                </a:gridCol>
                <a:gridCol w="5409184">
                  <a:extLst>
                    <a:ext uri="{9D8B030D-6E8A-4147-A177-3AD203B41FA5}">
                      <a16:colId xmlns:a16="http://schemas.microsoft.com/office/drawing/2014/main" val="25929978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b="1" dirty="0"/>
                        <a:t>Target Audience: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2400" b="0" dirty="0"/>
                        <a:t>Tourists, cultural enthusiasts, artists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2400" b="0" dirty="0"/>
                        <a:t>School groups and heritage visitors</a:t>
                      </a:r>
                    </a:p>
                    <a:p>
                      <a:endParaRPr lang="en-GB" sz="2400" b="0" dirty="0"/>
                    </a:p>
                    <a:p>
                      <a:r>
                        <a:rPr lang="en-GB" sz="2400" b="1" dirty="0"/>
                        <a:t>Demand Indicators: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2400" b="0" dirty="0"/>
                        <a:t>Rising cultural tourism post-COVID trend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2400" b="0" dirty="0"/>
                        <a:t>Increased interest in immersive history </a:t>
                      </a:r>
                      <a:r>
                        <a:rPr lang="en-GB" sz="24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(Gómez and Martínez-Ruiz, 2021).</a:t>
                      </a:r>
                      <a:endParaRPr lang="en-GB" sz="2400" b="0" dirty="0"/>
                    </a:p>
                  </a:txBody>
                  <a:tcPr marL="121706" marR="121706"/>
                </a:tc>
                <a:tc>
                  <a:txBody>
                    <a:bodyPr/>
                    <a:lstStyle/>
                    <a:p>
                      <a:r>
                        <a:rPr lang="en-GB" sz="2400" b="1" dirty="0"/>
                        <a:t>Competition</a:t>
                      </a:r>
                      <a:r>
                        <a:rPr lang="en-GB" sz="2400" b="0" dirty="0"/>
                        <a:t>: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2400" b="0" dirty="0"/>
                        <a:t>Llangollen Eisteddfod, similar local events</a:t>
                      </a:r>
                    </a:p>
                    <a:p>
                      <a:endParaRPr lang="en-GB" sz="2400" b="0" dirty="0"/>
                    </a:p>
                    <a:p>
                      <a:r>
                        <a:rPr lang="en-GB" sz="2400" b="1" dirty="0"/>
                        <a:t>Marketing Channels: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2400" b="0" dirty="0"/>
                        <a:t>Tourism boards and school networks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2400" b="0" dirty="0"/>
                        <a:t>Social media, local radio, heritage sites </a:t>
                      </a:r>
                      <a:r>
                        <a:rPr lang="en-GB" sz="24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(Ali et al., 2020).</a:t>
                      </a:r>
                      <a:endParaRPr lang="en-GB" sz="2400" b="0" dirty="0"/>
                    </a:p>
                  </a:txBody>
                  <a:tcPr marL="121706" marR="121706"/>
                </a:tc>
                <a:extLst>
                  <a:ext uri="{0D108BD9-81ED-4DB2-BD59-A6C34878D82A}">
                    <a16:rowId xmlns:a16="http://schemas.microsoft.com/office/drawing/2014/main" val="3583867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288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EE20E-D7FE-4117-8602-CECA82CF6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Operational Factors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9BE0E05-A84E-456D-BE68-184A792DE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267826"/>
              </p:ext>
            </p:extLst>
          </p:nvPr>
        </p:nvGraphicFramePr>
        <p:xfrm>
          <a:off x="828484" y="2754528"/>
          <a:ext cx="10818368" cy="3502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9184">
                  <a:extLst>
                    <a:ext uri="{9D8B030D-6E8A-4147-A177-3AD203B41FA5}">
                      <a16:colId xmlns:a16="http://schemas.microsoft.com/office/drawing/2014/main" val="1473996743"/>
                    </a:ext>
                  </a:extLst>
                </a:gridCol>
                <a:gridCol w="5409184">
                  <a:extLst>
                    <a:ext uri="{9D8B030D-6E8A-4147-A177-3AD203B41FA5}">
                      <a16:colId xmlns:a16="http://schemas.microsoft.com/office/drawing/2014/main" val="25929978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Venue: St </a:t>
                      </a:r>
                      <a:r>
                        <a:rPr lang="en-GB" sz="2000" b="1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Fagans</a:t>
                      </a:r>
                      <a:r>
                        <a:rPr lang="en-GB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National Museum</a:t>
                      </a:r>
                      <a:endParaRPr lang="en-GB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Rich cultural backdrop and heritage setting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Outdoor and indoor space availability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Human Resources:</a:t>
                      </a:r>
                      <a:endParaRPr lang="en-GB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Curators, performers, student volunteers</a:t>
                      </a: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Craft experts and historic interpreters </a:t>
                      </a:r>
                      <a:r>
                        <a:rPr lang="en-US" sz="18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(Michelle, 2025).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706" marR="121706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Resources</a:t>
                      </a: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Sound crew for folk performances</a:t>
                      </a: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Exhibition booths and activity areas</a:t>
                      </a: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Coach hire for school groups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Logistics</a:t>
                      </a: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Limited parking, good public transport </a:t>
                      </a:r>
                      <a:r>
                        <a:rPr lang="en-GB" sz="18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GB" sz="1800" b="0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Dolnicar</a:t>
                      </a:r>
                      <a:r>
                        <a:rPr lang="en-GB" sz="18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2020).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706" marR="121706"/>
                </a:tc>
                <a:extLst>
                  <a:ext uri="{0D108BD9-81ED-4DB2-BD59-A6C34878D82A}">
                    <a16:rowId xmlns:a16="http://schemas.microsoft.com/office/drawing/2014/main" val="3583867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418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C7CEB-7001-4730-BBB3-C1F051613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Financial Feasibility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5B8B8-4A40-490B-8A35-CE6494D31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4875" y="724749"/>
            <a:ext cx="6225933" cy="96861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Estimated Budget:</a:t>
            </a:r>
            <a:r>
              <a:rPr lang="en-GB" dirty="0">
                <a:solidFill>
                  <a:schemeClr val="bg1"/>
                </a:solidFill>
              </a:rPr>
              <a:t> £11,500 (mid-range)</a:t>
            </a:r>
          </a:p>
          <a:p>
            <a:r>
              <a:rPr lang="en-US" b="1" dirty="0">
                <a:solidFill>
                  <a:schemeClr val="bg1"/>
                </a:solidFill>
              </a:rPr>
              <a:t>Celtic Connections: Financial Feasibility Overview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FD1A84-18DD-4E6D-851D-662D8B9144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7693" y="1875227"/>
            <a:ext cx="6076613" cy="481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34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BB848-FB2E-4588-B403-76D19DC73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SWOT Analysis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A735FC1-E201-4FD7-A64F-496EA9856D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440403"/>
              </p:ext>
            </p:extLst>
          </p:nvPr>
        </p:nvGraphicFramePr>
        <p:xfrm>
          <a:off x="828484" y="2754528"/>
          <a:ext cx="10818368" cy="3913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9184">
                  <a:extLst>
                    <a:ext uri="{9D8B030D-6E8A-4147-A177-3AD203B41FA5}">
                      <a16:colId xmlns:a16="http://schemas.microsoft.com/office/drawing/2014/main" val="1473996743"/>
                    </a:ext>
                  </a:extLst>
                </a:gridCol>
                <a:gridCol w="5409184">
                  <a:extLst>
                    <a:ext uri="{9D8B030D-6E8A-4147-A177-3AD203B41FA5}">
                      <a16:colId xmlns:a16="http://schemas.microsoft.com/office/drawing/2014/main" val="25929978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Strengths</a:t>
                      </a: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Authenticity, Welsh folk heritage focus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Strong institutional and community support </a:t>
                      </a:r>
                      <a:r>
                        <a:rPr lang="en-US" sz="18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(Cardiff, 2025).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Weaknesses</a:t>
                      </a: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Weather impact on outdoor elements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Parking limitations at heritage venue </a:t>
                      </a:r>
                      <a:r>
                        <a:rPr lang="en-GB" sz="18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(Sharath Kumar, 2023).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706" marR="121706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Opportunities</a:t>
                      </a: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Position Wales as cultural destination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Boost arts education, local tourism </a:t>
                      </a:r>
                      <a:r>
                        <a:rPr lang="en-GB" sz="18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(Cheng, 2021).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Threats</a:t>
                      </a: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Competing events and rising costs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Public transport disruptions possible </a:t>
                      </a:r>
                      <a:r>
                        <a:rPr lang="en-GB" sz="18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(Pappas, 2019).</a:t>
                      </a:r>
                      <a:endParaRPr lang="en-GB" sz="20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706" marR="121706"/>
                </a:tc>
                <a:extLst>
                  <a:ext uri="{0D108BD9-81ED-4DB2-BD59-A6C34878D82A}">
                    <a16:rowId xmlns:a16="http://schemas.microsoft.com/office/drawing/2014/main" val="3583867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553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8D007-EC52-48B1-8784-11E5EEC8A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Strategic Fit with Year of </a:t>
            </a:r>
            <a:r>
              <a:rPr lang="en-GB" dirty="0" err="1"/>
              <a:t>Croeso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0BAC6-269F-4530-90C8-D670432BF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662" y="2637865"/>
            <a:ext cx="6848524" cy="2763564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2000" dirty="0"/>
              <a:t>Focus on warm cultural welcome</a:t>
            </a:r>
          </a:p>
          <a:p>
            <a:pPr lvl="0"/>
            <a:r>
              <a:rPr lang="en-GB" sz="2000" dirty="0"/>
              <a:t>Multisensory heritage and art immersion</a:t>
            </a:r>
          </a:p>
          <a:p>
            <a:pPr lvl="0"/>
            <a:r>
              <a:rPr lang="en-GB" sz="2000" dirty="0"/>
              <a:t>Connects visitors to local communities (</a:t>
            </a:r>
            <a:r>
              <a:rPr lang="en-GB" sz="2000" dirty="0" err="1"/>
              <a:t>Cymraeg</a:t>
            </a:r>
            <a:r>
              <a:rPr lang="en-GB" sz="2000" dirty="0"/>
              <a:t>, 2024).</a:t>
            </a:r>
          </a:p>
          <a:p>
            <a:pPr lvl="0"/>
            <a:r>
              <a:rPr lang="en-GB" sz="2000" dirty="0"/>
              <a:t>Reflects Welsh identity and pride</a:t>
            </a:r>
          </a:p>
          <a:p>
            <a:pPr lvl="0"/>
            <a:r>
              <a:rPr lang="en-GB" sz="2000" dirty="0"/>
              <a:t>Strengthens youth and arts engagement (NEW, 2024).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2B9FC1-B804-4FFE-8303-911F765FE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110" y="2481664"/>
            <a:ext cx="5164943" cy="342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8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8F4B9-3E25-486E-913D-D95F3BEAE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93B13-0865-4227-A122-164CB8AA9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056" y="2637865"/>
            <a:ext cx="6848524" cy="2763564"/>
          </a:xfrm>
        </p:spPr>
        <p:txBody>
          <a:bodyPr>
            <a:normAutofit/>
          </a:bodyPr>
          <a:lstStyle/>
          <a:p>
            <a:pPr lvl="0"/>
            <a:r>
              <a:rPr lang="en-GB" sz="2000" dirty="0"/>
              <a:t>Visit Wales 2025: </a:t>
            </a:r>
            <a:r>
              <a:rPr lang="en-GB" sz="2000" dirty="0" err="1"/>
              <a:t>Croeso</a:t>
            </a:r>
            <a:r>
              <a:rPr lang="en-GB" sz="2000" dirty="0"/>
              <a:t> campaign</a:t>
            </a:r>
          </a:p>
          <a:p>
            <a:pPr lvl="0"/>
            <a:r>
              <a:rPr lang="en-GB" sz="2000" dirty="0"/>
              <a:t>High tourist interest in living heritage</a:t>
            </a:r>
          </a:p>
          <a:p>
            <a:pPr lvl="0"/>
            <a:r>
              <a:rPr lang="en-GB" sz="2000" dirty="0"/>
              <a:t>Support from cultural funding bodies (CMC, 2025).</a:t>
            </a:r>
          </a:p>
          <a:p>
            <a:pPr lvl="0"/>
            <a:r>
              <a:rPr lang="en-GB" sz="2000" dirty="0"/>
              <a:t>Feedback from previous heritage festivals</a:t>
            </a:r>
          </a:p>
          <a:p>
            <a:pPr lvl="0"/>
            <a:r>
              <a:rPr lang="en-GB" sz="2000" dirty="0"/>
              <a:t>Lack of consistent Celtic-themed event (</a:t>
            </a:r>
            <a:r>
              <a:rPr lang="en-GB" sz="2000" dirty="0" err="1"/>
              <a:t>Adeotravel</a:t>
            </a:r>
            <a:r>
              <a:rPr lang="en-GB" sz="2000" dirty="0"/>
              <a:t>, 2025).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7E0635-77BE-4F01-844B-E820435A49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592" y="2766735"/>
            <a:ext cx="4794496" cy="276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62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A3004-9C0F-44AE-9AD0-15D73E4B5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Feasibility Justification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5782C-A3FA-48D4-9509-8A0353D4D0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358" y="2180496"/>
            <a:ext cx="6848524" cy="3678303"/>
          </a:xfrm>
        </p:spPr>
        <p:txBody>
          <a:bodyPr>
            <a:normAutofit/>
          </a:bodyPr>
          <a:lstStyle/>
          <a:p>
            <a:pPr lvl="0"/>
            <a:r>
              <a:rPr lang="en-GB" sz="2000" dirty="0"/>
              <a:t>Aligns with Welsh cultural goals</a:t>
            </a:r>
          </a:p>
          <a:p>
            <a:pPr lvl="0"/>
            <a:r>
              <a:rPr lang="en-GB" sz="2000" dirty="0"/>
              <a:t>Professional venue with expert staff</a:t>
            </a:r>
          </a:p>
          <a:p>
            <a:pPr lvl="0"/>
            <a:r>
              <a:rPr lang="en-GB" sz="2000" dirty="0"/>
              <a:t>Accessible, well-structured, funded format</a:t>
            </a:r>
          </a:p>
          <a:p>
            <a:pPr lvl="0"/>
            <a:r>
              <a:rPr lang="en-GB" sz="2000" dirty="0"/>
              <a:t>Interest from educators and tourists</a:t>
            </a:r>
          </a:p>
          <a:p>
            <a:r>
              <a:rPr lang="en-GB" sz="2000" dirty="0"/>
              <a:t>Engaging for families, schools, creatives (</a:t>
            </a:r>
            <a:r>
              <a:rPr lang="en-GB" sz="2000" dirty="0" err="1"/>
              <a:t>Dramaticheart</a:t>
            </a:r>
            <a:r>
              <a:rPr lang="en-GB" sz="2000" dirty="0"/>
              <a:t>, 2025).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A63A05-0F75-4640-94BB-C58363204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8444" y="1970601"/>
            <a:ext cx="35242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04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F30CE-6062-46B4-BE33-6E16BA909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Measurable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C1273-8390-46B2-ADAE-07BB4D0FB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815" y="2180496"/>
            <a:ext cx="6848524" cy="3678303"/>
          </a:xfrm>
        </p:spPr>
        <p:txBody>
          <a:bodyPr>
            <a:normAutofit/>
          </a:bodyPr>
          <a:lstStyle/>
          <a:p>
            <a:pPr lvl="0"/>
            <a:r>
              <a:rPr lang="en-GB" sz="2000" dirty="0"/>
              <a:t>Visitor feedback and satisfaction surveys</a:t>
            </a:r>
          </a:p>
          <a:p>
            <a:pPr lvl="0"/>
            <a:r>
              <a:rPr lang="en-GB" sz="2000" dirty="0"/>
              <a:t>Media coverage and online impressions</a:t>
            </a:r>
          </a:p>
          <a:p>
            <a:pPr lvl="0"/>
            <a:r>
              <a:rPr lang="en-GB" sz="2000" dirty="0"/>
              <a:t>Engagement metrics from schools and partners (Salon, 2023)</a:t>
            </a:r>
          </a:p>
          <a:p>
            <a:pPr lvl="0"/>
            <a:r>
              <a:rPr lang="en-GB" sz="2000" dirty="0"/>
              <a:t>Artist and vendor participation rates</a:t>
            </a:r>
          </a:p>
          <a:p>
            <a:r>
              <a:rPr lang="en-GB" sz="2000" dirty="0"/>
              <a:t>Social media tags and mentions tracked (IBIS, 2024)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7C7EE7-F798-4A50-8503-D8893A4C2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4682" y="2128934"/>
            <a:ext cx="3286125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75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83F4F-8592-4247-B371-F105F78AE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29573-265B-440C-9203-5E929A21E3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2800" dirty="0"/>
              <a:t>Phase 1: Planning and Outreach (May–June)</a:t>
            </a:r>
          </a:p>
          <a:p>
            <a:pPr lvl="0"/>
            <a:r>
              <a:rPr lang="en-GB" sz="2800" dirty="0"/>
              <a:t>Phase 2: Marketing &amp; Booking (July–Aug)</a:t>
            </a:r>
          </a:p>
          <a:p>
            <a:pPr lvl="0"/>
            <a:r>
              <a:rPr lang="en-GB" sz="2800" dirty="0"/>
              <a:t>Phase 3: Delivery &amp; Operations (Sep)</a:t>
            </a:r>
          </a:p>
          <a:p>
            <a:pPr lvl="0"/>
            <a:r>
              <a:rPr lang="en-GB" sz="2800" dirty="0"/>
              <a:t>Phase 4: Evaluation &amp; Reports (Sep)</a:t>
            </a:r>
          </a:p>
        </p:txBody>
      </p:sp>
    </p:spTree>
    <p:extLst>
      <p:ext uri="{BB962C8B-B14F-4D97-AF65-F5344CB8AC3E}">
        <p14:creationId xmlns:p14="http://schemas.microsoft.com/office/powerpoint/2010/main" val="307908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9212D-5EEA-446C-93A1-A70458335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4CC7747-62EB-49F4-853A-B8F7F5449A6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81192" y="1883924"/>
            <a:ext cx="11173486" cy="4695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8528" tIns="952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Adeotravel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(2025)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Year of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https://adeotravel.com/partners/year-of-croeso/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11 May 2025].</a:t>
            </a:r>
            <a:endParaRPr lang="en-GB" altLang="en-US" sz="1000" dirty="0">
              <a:solidFill>
                <a:schemeClr val="tx1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Ali, A.,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Rasoolimanesh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S.M. and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Cobanoglu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C. (2020) 'Technology in tourism and hospitality to achieve sustainable development goals (SDGs)'.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Hospitality and Tourism Technology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pp. 177-181.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https://shura.shu.ac.uk/26757/9/Ali_TechnologyTourismHospitality%28AM%29.pdf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27 January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Cardiff (2025)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Year of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Wales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https://traveltrade.visitwales.com/useful-information/toolkit/year-of-croeso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9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Cheng, Y. (2021) ', February. Analysis on the Opportunities and Challenges of Unilever’s Differentiated Competition by Using SWOT and PEST. In 6th International Conference on Economics, Management, Law and Education (EMLE 2020)'.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Atlantis Press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pp. 280-284.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CMC (2025)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Year of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Weather-Proofing Fund for Tourism Attractions 2025-2026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https://cardiffmusiccity.wales/2025/05/07/year-of-croeso-weather-proofing-fund-for-tourism-attractions-2025-2026/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12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Cymraeg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(2024)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bawb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A warm Welsh ‘Welcome!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https://www.gov.wales/croeso-i-bawb-warm-welsh-welcome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8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Cymru (2025)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Gwerin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Ifainc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Project aims to ensure Welsh folk traditions flourish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https://nation.cymru/culture/gwerin-ifainc-project-aims-to-ensure-welsh-folk-traditions-flourish/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9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Dolnicar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S. (2020) 'Market segmentation analysis in tourism: a perspective paper'.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Tourism Review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pp. 45-48.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Dramaticheart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(2025)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2025: Join us for the Year of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https://dramaticheart.wales/blog/2025-join-us-for-the-year-of-croeso/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12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Dwivedi, Y.K.,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Ismagilova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E., Hughes, D.L. and Carlson, J. (2021) 'Setting the Future of Digital and Social Media Marketing research: Perspectives and Research Propositions'.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Information Management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pp. 1–37.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Gómez, M.A. and Martínez-Ruiz, M.P. (2021) 'The impact of COVID-19 on hotel marketing and communication strategies'.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Hospitality and Tourism Management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pp. 227-233.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IBIS (2024)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Festivals in the UK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https://my.ibisworld.com/uk/en/industry-specialized/SP0.087/key-success-factors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12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LCWG (2025)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Light Springs through the Dark: A Vision for Culture in Wales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https://www.gov.wales/sites/default/files/publications/2019-06/arts-and-culture-vision-statement-light-springs-through-the-dark.pdf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10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Michelle, L. (2025)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High-Value Customer? [+How To Retain Them]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https://thecmo.com/marketing-strategy/high-value-customers/#:~:text=Improved%20customer%20lifetime%20value%20(CLV,term%20engagement%2C%20often%20fostering%20community.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4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Arpil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NEW (2024)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 marks the Year of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in Wales.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2"/>
              </a:rPr>
              <a:t>https://www.northeastwales.wales/2025-marks-the-year-of-croeso-in-wales/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10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Pappas, N. (2019) 'Tourism </a:t>
            </a: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Managemen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Tourism Management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pp. 12-22.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Salon, P. (2023)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Importance of a Project Management Timeline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3"/>
              </a:rPr>
              <a:t>https://pamsalon.medium.com/the-importance-of-a-project-management-timeline-af3c086f987e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12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Sharath Kumar, P.K.B. (2023) 'SWOT ANALYSIS'.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Advanced Research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pp. 744-748.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Travel Trade (2025)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Year of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Campaign Toolkit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4"/>
              </a:rPr>
              <a:t>https://traveltrade.visitwales.com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7 May 2025].</a:t>
            </a:r>
            <a:endParaRPr kumimoji="0" lang="en-GB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5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Visitwales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(2025) </a:t>
            </a:r>
            <a:r>
              <a:rPr kumimoji="0" lang="en-US" alt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2025: Year of </a:t>
            </a:r>
            <a:r>
              <a:rPr kumimoji="0" lang="en-US" altLang="en-US" sz="105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 Available at: 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5"/>
              </a:rPr>
              <a:t>https://industry.visitwales.com/get-involved/visit-wales-themed-year-campaigns/year-croeso</a:t>
            </a:r>
            <a:r>
              <a:rPr kumimoji="0" lang="en-US" alt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10 May 2025].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14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36</TotalTime>
  <Words>1373</Words>
  <Application>Microsoft Office PowerPoint</Application>
  <PresentationFormat>Widescreen</PresentationFormat>
  <Paragraphs>112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Gill Sans MT</vt:lpstr>
      <vt:lpstr>Times New Roman</vt:lpstr>
      <vt:lpstr>Wingdings</vt:lpstr>
      <vt:lpstr>Wingdings 2</vt:lpstr>
      <vt:lpstr>Dividend</vt:lpstr>
      <vt:lpstr>AI ACKNOWLEDGEMENT</vt:lpstr>
      <vt:lpstr>Celtic Connections: Welsh Heritage and Arts Festival</vt:lpstr>
      <vt:lpstr>Introduction</vt:lpstr>
      <vt:lpstr>Content and Context in Events</vt:lpstr>
      <vt:lpstr>Market Factors</vt:lpstr>
      <vt:lpstr>Operational Factors</vt:lpstr>
      <vt:lpstr>Financial Feasibility</vt:lpstr>
      <vt:lpstr>SWOT Analysis</vt:lpstr>
      <vt:lpstr>Strategic Fit with Year of Croeso</vt:lpstr>
      <vt:lpstr>Background Research</vt:lpstr>
      <vt:lpstr>Feasibility Justification</vt:lpstr>
      <vt:lpstr>Measurable Outcomes</vt:lpstr>
      <vt:lpstr>Timeline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Celtic Connections: Welsh Heritage and Arts Festival</dc:title>
  <dc:creator>2238616@student.uwtsd.ac.uk</dc:creator>
  <cp:lastModifiedBy>Moryom Qureshi</cp:lastModifiedBy>
  <cp:revision>51</cp:revision>
  <dcterms:created xsi:type="dcterms:W3CDTF">2025-05-13T17:26:55Z</dcterms:created>
  <dcterms:modified xsi:type="dcterms:W3CDTF">2025-05-16T10:57:50Z</dcterms:modified>
</cp:coreProperties>
</file>