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8" r:id="rId2"/>
    <p:sldId id="259" r:id="rId3"/>
    <p:sldId id="256" r:id="rId4"/>
    <p:sldId id="257"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8" r:id="rId22"/>
    <p:sldId id="279" r:id="rId23"/>
    <p:sldId id="280" r:id="rId24"/>
    <p:sldId id="281" r:id="rId25"/>
    <p:sldId id="282" r:id="rId26"/>
    <p:sldId id="283" r:id="rId27"/>
    <p:sldId id="312" r:id="rId28"/>
    <p:sldId id="284" r:id="rId29"/>
    <p:sldId id="415" r:id="rId30"/>
    <p:sldId id="416" r:id="rId31"/>
    <p:sldId id="418" r:id="rId32"/>
    <p:sldId id="417" r:id="rId33"/>
    <p:sldId id="414" r:id="rId34"/>
    <p:sldId id="299" r:id="rId35"/>
    <p:sldId id="298" r:id="rId36"/>
    <p:sldId id="308" r:id="rId37"/>
    <p:sldId id="311" r:id="rId38"/>
    <p:sldId id="277" r:id="rId39"/>
    <p:sldId id="26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4660"/>
  </p:normalViewPr>
  <p:slideViewPr>
    <p:cSldViewPr snapToGrid="0">
      <p:cViewPr varScale="1">
        <p:scale>
          <a:sx n="114" d="100"/>
          <a:sy n="114" d="100"/>
        </p:scale>
        <p:origin x="49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EA12A-6CAE-4687-9699-33E3711A5C32}" type="doc">
      <dgm:prSet loTypeId="urn:microsoft.com/office/officeart/2005/8/layout/vList5" loCatId="list" qsTypeId="urn:microsoft.com/office/officeart/2005/8/quickstyle/simple1" qsCatId="simple" csTypeId="urn:microsoft.com/office/officeart/2005/8/colors/accent5_2" csCatId="accent5"/>
      <dgm:spPr/>
      <dgm:t>
        <a:bodyPr/>
        <a:lstStyle/>
        <a:p>
          <a:endParaRPr lang="en-US"/>
        </a:p>
      </dgm:t>
    </dgm:pt>
    <dgm:pt modelId="{64785AC8-09DC-4692-A329-29594794FE7B}">
      <dgm:prSet/>
      <dgm:spPr/>
      <dgm:t>
        <a:bodyPr/>
        <a:lstStyle/>
        <a:p>
          <a:r>
            <a:rPr lang="en-US"/>
            <a:t>Identify</a:t>
          </a:r>
        </a:p>
      </dgm:t>
    </dgm:pt>
    <dgm:pt modelId="{C693F43E-BB93-44C6-8420-D4317B2C05D3}" type="parTrans" cxnId="{C55AC037-7ED0-47B0-A138-585BFB28FD01}">
      <dgm:prSet/>
      <dgm:spPr/>
      <dgm:t>
        <a:bodyPr/>
        <a:lstStyle/>
        <a:p>
          <a:endParaRPr lang="en-US"/>
        </a:p>
      </dgm:t>
    </dgm:pt>
    <dgm:pt modelId="{F442EB6D-413D-411E-8894-A50FD4A1F845}" type="sibTrans" cxnId="{C55AC037-7ED0-47B0-A138-585BFB28FD01}">
      <dgm:prSet/>
      <dgm:spPr/>
      <dgm:t>
        <a:bodyPr/>
        <a:lstStyle/>
        <a:p>
          <a:endParaRPr lang="en-US"/>
        </a:p>
      </dgm:t>
    </dgm:pt>
    <dgm:pt modelId="{D89C4E97-E746-418A-8754-F3E16BA056F7}">
      <dgm:prSet custT="1"/>
      <dgm:spPr/>
      <dgm:t>
        <a:bodyPr/>
        <a:lstStyle/>
        <a:p>
          <a:r>
            <a:rPr lang="en-US" sz="1800" dirty="0"/>
            <a:t>Identify; define and measure the health problem of interest; </a:t>
          </a:r>
        </a:p>
      </dgm:t>
    </dgm:pt>
    <dgm:pt modelId="{2DB679E9-9D5E-4C52-81A3-546FAF023305}" type="parTrans" cxnId="{AEECBE89-A78B-4CBE-BF02-434998E0B281}">
      <dgm:prSet/>
      <dgm:spPr/>
      <dgm:t>
        <a:bodyPr/>
        <a:lstStyle/>
        <a:p>
          <a:endParaRPr lang="en-US"/>
        </a:p>
      </dgm:t>
    </dgm:pt>
    <dgm:pt modelId="{3D4991AD-8125-4EDC-ABA5-865B8D63B660}" type="sibTrans" cxnId="{AEECBE89-A78B-4CBE-BF02-434998E0B281}">
      <dgm:prSet/>
      <dgm:spPr/>
      <dgm:t>
        <a:bodyPr/>
        <a:lstStyle/>
        <a:p>
          <a:endParaRPr lang="en-US"/>
        </a:p>
      </dgm:t>
    </dgm:pt>
    <dgm:pt modelId="{C0F7E1A7-4B46-4C3D-A3AF-1264CC49EBCD}">
      <dgm:prSet/>
      <dgm:spPr/>
      <dgm:t>
        <a:bodyPr/>
        <a:lstStyle/>
        <a:p>
          <a:r>
            <a:rPr lang="en-US"/>
            <a:t>Collect and compile</a:t>
          </a:r>
        </a:p>
      </dgm:t>
    </dgm:pt>
    <dgm:pt modelId="{507215D3-068F-4A4D-9B0A-50DA859C944A}" type="parTrans" cxnId="{3527C172-E5D3-492D-BECA-2F4FA883EE5B}">
      <dgm:prSet/>
      <dgm:spPr/>
      <dgm:t>
        <a:bodyPr/>
        <a:lstStyle/>
        <a:p>
          <a:endParaRPr lang="en-US"/>
        </a:p>
      </dgm:t>
    </dgm:pt>
    <dgm:pt modelId="{C9075DE1-A55B-455F-B39C-60F2B8BA2327}" type="sibTrans" cxnId="{3527C172-E5D3-492D-BECA-2F4FA883EE5B}">
      <dgm:prSet/>
      <dgm:spPr/>
      <dgm:t>
        <a:bodyPr/>
        <a:lstStyle/>
        <a:p>
          <a:endParaRPr lang="en-US"/>
        </a:p>
      </dgm:t>
    </dgm:pt>
    <dgm:pt modelId="{D4B9E672-41F1-4B04-9927-C7B9F0ADF3C4}">
      <dgm:prSet custT="1"/>
      <dgm:spPr/>
      <dgm:t>
        <a:bodyPr/>
        <a:lstStyle/>
        <a:p>
          <a:r>
            <a:rPr lang="en-US" sz="1800" dirty="0"/>
            <a:t>Collect and compile data about the problem (and if possible, factors that influence it) </a:t>
          </a:r>
        </a:p>
      </dgm:t>
    </dgm:pt>
    <dgm:pt modelId="{DD5A32E0-4C20-4A9D-9D97-86A1794D2E9C}" type="parTrans" cxnId="{8DB76BD7-9A65-4861-9AC5-C217789CCF49}">
      <dgm:prSet/>
      <dgm:spPr/>
      <dgm:t>
        <a:bodyPr/>
        <a:lstStyle/>
        <a:p>
          <a:endParaRPr lang="en-US"/>
        </a:p>
      </dgm:t>
    </dgm:pt>
    <dgm:pt modelId="{011A3243-E1F6-43FE-ABD7-0BCF3E43C5C2}" type="sibTrans" cxnId="{8DB76BD7-9A65-4861-9AC5-C217789CCF49}">
      <dgm:prSet/>
      <dgm:spPr/>
      <dgm:t>
        <a:bodyPr/>
        <a:lstStyle/>
        <a:p>
          <a:endParaRPr lang="en-US"/>
        </a:p>
      </dgm:t>
    </dgm:pt>
    <dgm:pt modelId="{E25F97FC-A72A-4FC6-8688-E2595BA7A0D1}">
      <dgm:prSet/>
      <dgm:spPr/>
      <dgm:t>
        <a:bodyPr/>
        <a:lstStyle/>
        <a:p>
          <a:r>
            <a:rPr lang="en-US"/>
            <a:t>Analyze and interpret</a:t>
          </a:r>
        </a:p>
      </dgm:t>
    </dgm:pt>
    <dgm:pt modelId="{09FAEEA7-E0A9-466E-9ED8-CD685AE14D1A}" type="parTrans" cxnId="{E67EFF16-2177-454E-B86C-8A6411D58C88}">
      <dgm:prSet/>
      <dgm:spPr/>
      <dgm:t>
        <a:bodyPr/>
        <a:lstStyle/>
        <a:p>
          <a:endParaRPr lang="en-US"/>
        </a:p>
      </dgm:t>
    </dgm:pt>
    <dgm:pt modelId="{9F493257-56A4-4F29-B5F8-8E5D9E169968}" type="sibTrans" cxnId="{E67EFF16-2177-454E-B86C-8A6411D58C88}">
      <dgm:prSet/>
      <dgm:spPr/>
      <dgm:t>
        <a:bodyPr/>
        <a:lstStyle/>
        <a:p>
          <a:endParaRPr lang="en-US"/>
        </a:p>
      </dgm:t>
    </dgm:pt>
    <dgm:pt modelId="{CE565F73-C71C-4177-8643-696EBD8DD591}">
      <dgm:prSet custT="1"/>
      <dgm:spPr/>
      <dgm:t>
        <a:bodyPr/>
        <a:lstStyle/>
        <a:p>
          <a:r>
            <a:rPr lang="en-US" sz="1800" dirty="0"/>
            <a:t>Analyze and interpret these data </a:t>
          </a:r>
        </a:p>
      </dgm:t>
    </dgm:pt>
    <dgm:pt modelId="{DB703DC0-C2F3-42F9-9FD7-D873BDB116B1}" type="parTrans" cxnId="{B0A6FF64-B70F-4398-941C-540BDC68CFB3}">
      <dgm:prSet/>
      <dgm:spPr/>
      <dgm:t>
        <a:bodyPr/>
        <a:lstStyle/>
        <a:p>
          <a:endParaRPr lang="en-US"/>
        </a:p>
      </dgm:t>
    </dgm:pt>
    <dgm:pt modelId="{82D57937-0F78-4F1B-B02C-3DF3CCE13E98}" type="sibTrans" cxnId="{B0A6FF64-B70F-4398-941C-540BDC68CFB3}">
      <dgm:prSet/>
      <dgm:spPr/>
      <dgm:t>
        <a:bodyPr/>
        <a:lstStyle/>
        <a:p>
          <a:endParaRPr lang="en-US"/>
        </a:p>
      </dgm:t>
    </dgm:pt>
    <dgm:pt modelId="{FC04094A-0C96-4A0B-81B1-B627C3FF9D05}">
      <dgm:prSet/>
      <dgm:spPr/>
      <dgm:t>
        <a:bodyPr/>
        <a:lstStyle/>
        <a:p>
          <a:r>
            <a:rPr lang="en-US"/>
            <a:t>Provide</a:t>
          </a:r>
        </a:p>
      </dgm:t>
    </dgm:pt>
    <dgm:pt modelId="{6378960D-334C-400A-B076-A043913684A3}" type="parTrans" cxnId="{1E3CC85F-1FF6-4415-9DB6-881B1952836F}">
      <dgm:prSet/>
      <dgm:spPr/>
      <dgm:t>
        <a:bodyPr/>
        <a:lstStyle/>
        <a:p>
          <a:endParaRPr lang="en-US"/>
        </a:p>
      </dgm:t>
    </dgm:pt>
    <dgm:pt modelId="{A1029A35-B3C3-44D5-B1CD-EAD696DB8446}" type="sibTrans" cxnId="{1E3CC85F-1FF6-4415-9DB6-881B1952836F}">
      <dgm:prSet/>
      <dgm:spPr/>
      <dgm:t>
        <a:bodyPr/>
        <a:lstStyle/>
        <a:p>
          <a:endParaRPr lang="en-US"/>
        </a:p>
      </dgm:t>
    </dgm:pt>
    <dgm:pt modelId="{B5BF7FAE-0859-4185-BA6A-A1CC93940AAD}">
      <dgm:prSet custT="1"/>
      <dgm:spPr/>
      <dgm:t>
        <a:bodyPr/>
        <a:lstStyle/>
        <a:p>
          <a:r>
            <a:rPr lang="en-US" sz="1800" dirty="0"/>
            <a:t>Provide these data and their interpretation to those responsible for controlling the health problem </a:t>
          </a:r>
        </a:p>
      </dgm:t>
    </dgm:pt>
    <dgm:pt modelId="{911BC8DE-9678-471E-8AA3-B2183173D620}" type="parTrans" cxnId="{DD4FC868-A4CD-4CEA-AE27-82F403015B15}">
      <dgm:prSet/>
      <dgm:spPr/>
      <dgm:t>
        <a:bodyPr/>
        <a:lstStyle/>
        <a:p>
          <a:endParaRPr lang="en-US"/>
        </a:p>
      </dgm:t>
    </dgm:pt>
    <dgm:pt modelId="{12847C84-0D82-4460-A309-4BC3C47AE3CA}" type="sibTrans" cxnId="{DD4FC868-A4CD-4CEA-AE27-82F403015B15}">
      <dgm:prSet/>
      <dgm:spPr/>
      <dgm:t>
        <a:bodyPr/>
        <a:lstStyle/>
        <a:p>
          <a:endParaRPr lang="en-US"/>
        </a:p>
      </dgm:t>
    </dgm:pt>
    <dgm:pt modelId="{31CDCAE6-EF34-4AF2-B8C7-F407C0F7D4A6}">
      <dgm:prSet/>
      <dgm:spPr/>
      <dgm:t>
        <a:bodyPr/>
        <a:lstStyle/>
        <a:p>
          <a:r>
            <a:rPr lang="en-US"/>
            <a:t>Monitor</a:t>
          </a:r>
        </a:p>
      </dgm:t>
    </dgm:pt>
    <dgm:pt modelId="{52560BB1-803B-457C-B383-6937A2798B0A}" type="parTrans" cxnId="{6EA6EA7C-44ED-44E6-84B6-0592EA8ED241}">
      <dgm:prSet/>
      <dgm:spPr/>
      <dgm:t>
        <a:bodyPr/>
        <a:lstStyle/>
        <a:p>
          <a:endParaRPr lang="en-US"/>
        </a:p>
      </dgm:t>
    </dgm:pt>
    <dgm:pt modelId="{86111EA6-1D53-4DFF-A8AF-753979CC1E68}" type="sibTrans" cxnId="{6EA6EA7C-44ED-44E6-84B6-0592EA8ED241}">
      <dgm:prSet/>
      <dgm:spPr/>
      <dgm:t>
        <a:bodyPr/>
        <a:lstStyle/>
        <a:p>
          <a:endParaRPr lang="en-US"/>
        </a:p>
      </dgm:t>
    </dgm:pt>
    <dgm:pt modelId="{159B4B07-B860-4681-8194-E6EAF8373E2B}">
      <dgm:prSet custT="1"/>
      <dgm:spPr/>
      <dgm:t>
        <a:bodyPr/>
        <a:lstStyle/>
        <a:p>
          <a:r>
            <a:rPr lang="en-US" sz="1800" dirty="0"/>
            <a:t>Monitor and periodically evaluate the usefulness and quality of surveillance to improve it for future use. N.B surveillance of a problem does not include actions to control the problem.</a:t>
          </a:r>
        </a:p>
      </dgm:t>
    </dgm:pt>
    <dgm:pt modelId="{65EF440F-F349-49D5-AFC6-3328F4B80BD8}" type="parTrans" cxnId="{BEB4F018-5BEC-420D-84D3-99EFB62DAC08}">
      <dgm:prSet/>
      <dgm:spPr/>
      <dgm:t>
        <a:bodyPr/>
        <a:lstStyle/>
        <a:p>
          <a:endParaRPr lang="en-US"/>
        </a:p>
      </dgm:t>
    </dgm:pt>
    <dgm:pt modelId="{0EB648F8-B851-46B0-A7E8-D2948ED172FC}" type="sibTrans" cxnId="{BEB4F018-5BEC-420D-84D3-99EFB62DAC08}">
      <dgm:prSet/>
      <dgm:spPr/>
      <dgm:t>
        <a:bodyPr/>
        <a:lstStyle/>
        <a:p>
          <a:endParaRPr lang="en-US"/>
        </a:p>
      </dgm:t>
    </dgm:pt>
    <dgm:pt modelId="{58F92363-610E-4A09-96C4-E0F0B24E7487}" type="pres">
      <dgm:prSet presAssocID="{D6CEA12A-6CAE-4687-9699-33E3711A5C32}" presName="Name0" presStyleCnt="0">
        <dgm:presLayoutVars>
          <dgm:dir/>
          <dgm:animLvl val="lvl"/>
          <dgm:resizeHandles val="exact"/>
        </dgm:presLayoutVars>
      </dgm:prSet>
      <dgm:spPr/>
    </dgm:pt>
    <dgm:pt modelId="{AA2CF9A2-4618-4C28-A2EE-75567FB40C29}" type="pres">
      <dgm:prSet presAssocID="{64785AC8-09DC-4692-A329-29594794FE7B}" presName="linNode" presStyleCnt="0"/>
      <dgm:spPr/>
    </dgm:pt>
    <dgm:pt modelId="{0A9CCA7C-A6C8-4B1E-9743-E7201689F649}" type="pres">
      <dgm:prSet presAssocID="{64785AC8-09DC-4692-A329-29594794FE7B}" presName="parentText" presStyleLbl="node1" presStyleIdx="0" presStyleCnt="5">
        <dgm:presLayoutVars>
          <dgm:chMax val="1"/>
          <dgm:bulletEnabled val="1"/>
        </dgm:presLayoutVars>
      </dgm:prSet>
      <dgm:spPr/>
    </dgm:pt>
    <dgm:pt modelId="{A185A2D2-3191-4D5F-8483-8C08185FC869}" type="pres">
      <dgm:prSet presAssocID="{64785AC8-09DC-4692-A329-29594794FE7B}" presName="descendantText" presStyleLbl="alignAccFollowNode1" presStyleIdx="0" presStyleCnt="5">
        <dgm:presLayoutVars>
          <dgm:bulletEnabled val="1"/>
        </dgm:presLayoutVars>
      </dgm:prSet>
      <dgm:spPr/>
    </dgm:pt>
    <dgm:pt modelId="{BBB1D14B-2FA7-4803-A5C6-A704DD60BE03}" type="pres">
      <dgm:prSet presAssocID="{F442EB6D-413D-411E-8894-A50FD4A1F845}" presName="sp" presStyleCnt="0"/>
      <dgm:spPr/>
    </dgm:pt>
    <dgm:pt modelId="{98B5BE1F-FBD0-48D2-8A69-41164D43B887}" type="pres">
      <dgm:prSet presAssocID="{C0F7E1A7-4B46-4C3D-A3AF-1264CC49EBCD}" presName="linNode" presStyleCnt="0"/>
      <dgm:spPr/>
    </dgm:pt>
    <dgm:pt modelId="{5E887A9A-A24D-4882-B154-0347DCD18160}" type="pres">
      <dgm:prSet presAssocID="{C0F7E1A7-4B46-4C3D-A3AF-1264CC49EBCD}" presName="parentText" presStyleLbl="node1" presStyleIdx="1" presStyleCnt="5">
        <dgm:presLayoutVars>
          <dgm:chMax val="1"/>
          <dgm:bulletEnabled val="1"/>
        </dgm:presLayoutVars>
      </dgm:prSet>
      <dgm:spPr/>
    </dgm:pt>
    <dgm:pt modelId="{8B1625EF-9E5E-4F30-9C7D-4F2890E6EEEF}" type="pres">
      <dgm:prSet presAssocID="{C0F7E1A7-4B46-4C3D-A3AF-1264CC49EBCD}" presName="descendantText" presStyleLbl="alignAccFollowNode1" presStyleIdx="1" presStyleCnt="5">
        <dgm:presLayoutVars>
          <dgm:bulletEnabled val="1"/>
        </dgm:presLayoutVars>
      </dgm:prSet>
      <dgm:spPr/>
    </dgm:pt>
    <dgm:pt modelId="{1CA59732-0A02-4FBF-98E2-7021AAAA853B}" type="pres">
      <dgm:prSet presAssocID="{C9075DE1-A55B-455F-B39C-60F2B8BA2327}" presName="sp" presStyleCnt="0"/>
      <dgm:spPr/>
    </dgm:pt>
    <dgm:pt modelId="{4865DEA4-CD30-49F0-AE0E-4876F3017C84}" type="pres">
      <dgm:prSet presAssocID="{E25F97FC-A72A-4FC6-8688-E2595BA7A0D1}" presName="linNode" presStyleCnt="0"/>
      <dgm:spPr/>
    </dgm:pt>
    <dgm:pt modelId="{7ED4E5DA-F7EF-4C9F-99AC-B2274260C756}" type="pres">
      <dgm:prSet presAssocID="{E25F97FC-A72A-4FC6-8688-E2595BA7A0D1}" presName="parentText" presStyleLbl="node1" presStyleIdx="2" presStyleCnt="5">
        <dgm:presLayoutVars>
          <dgm:chMax val="1"/>
          <dgm:bulletEnabled val="1"/>
        </dgm:presLayoutVars>
      </dgm:prSet>
      <dgm:spPr/>
    </dgm:pt>
    <dgm:pt modelId="{8CD606D3-2621-47A1-9C02-00C3390C5932}" type="pres">
      <dgm:prSet presAssocID="{E25F97FC-A72A-4FC6-8688-E2595BA7A0D1}" presName="descendantText" presStyleLbl="alignAccFollowNode1" presStyleIdx="2" presStyleCnt="5" custLinFactNeighborX="0" custLinFactNeighborY="-1395">
        <dgm:presLayoutVars>
          <dgm:bulletEnabled val="1"/>
        </dgm:presLayoutVars>
      </dgm:prSet>
      <dgm:spPr/>
    </dgm:pt>
    <dgm:pt modelId="{CC3B318A-E56C-49C4-B34D-7D5E0116AFE7}" type="pres">
      <dgm:prSet presAssocID="{9F493257-56A4-4F29-B5F8-8E5D9E169968}" presName="sp" presStyleCnt="0"/>
      <dgm:spPr/>
    </dgm:pt>
    <dgm:pt modelId="{4B5FA3E8-8325-43E1-A47E-01D63E401A57}" type="pres">
      <dgm:prSet presAssocID="{FC04094A-0C96-4A0B-81B1-B627C3FF9D05}" presName="linNode" presStyleCnt="0"/>
      <dgm:spPr/>
    </dgm:pt>
    <dgm:pt modelId="{DA82D839-6A68-4DF7-A0E4-4EE39015DE0F}" type="pres">
      <dgm:prSet presAssocID="{FC04094A-0C96-4A0B-81B1-B627C3FF9D05}" presName="parentText" presStyleLbl="node1" presStyleIdx="3" presStyleCnt="5">
        <dgm:presLayoutVars>
          <dgm:chMax val="1"/>
          <dgm:bulletEnabled val="1"/>
        </dgm:presLayoutVars>
      </dgm:prSet>
      <dgm:spPr/>
    </dgm:pt>
    <dgm:pt modelId="{193EA40D-B9E4-4EF0-866B-1D8E59612744}" type="pres">
      <dgm:prSet presAssocID="{FC04094A-0C96-4A0B-81B1-B627C3FF9D05}" presName="descendantText" presStyleLbl="alignAccFollowNode1" presStyleIdx="3" presStyleCnt="5">
        <dgm:presLayoutVars>
          <dgm:bulletEnabled val="1"/>
        </dgm:presLayoutVars>
      </dgm:prSet>
      <dgm:spPr/>
    </dgm:pt>
    <dgm:pt modelId="{50967BB5-97BB-4CB3-B249-2480AB1BC665}" type="pres">
      <dgm:prSet presAssocID="{A1029A35-B3C3-44D5-B1CD-EAD696DB8446}" presName="sp" presStyleCnt="0"/>
      <dgm:spPr/>
    </dgm:pt>
    <dgm:pt modelId="{6D8A2E0B-8447-425C-921B-E243538F328A}" type="pres">
      <dgm:prSet presAssocID="{31CDCAE6-EF34-4AF2-B8C7-F407C0F7D4A6}" presName="linNode" presStyleCnt="0"/>
      <dgm:spPr/>
    </dgm:pt>
    <dgm:pt modelId="{29C4F727-98FC-4D0E-8F9D-3BDB7308582D}" type="pres">
      <dgm:prSet presAssocID="{31CDCAE6-EF34-4AF2-B8C7-F407C0F7D4A6}" presName="parentText" presStyleLbl="node1" presStyleIdx="4" presStyleCnt="5">
        <dgm:presLayoutVars>
          <dgm:chMax val="1"/>
          <dgm:bulletEnabled val="1"/>
        </dgm:presLayoutVars>
      </dgm:prSet>
      <dgm:spPr/>
    </dgm:pt>
    <dgm:pt modelId="{310F611C-820F-4296-AFBD-742C03456251}" type="pres">
      <dgm:prSet presAssocID="{31CDCAE6-EF34-4AF2-B8C7-F407C0F7D4A6}" presName="descendantText" presStyleLbl="alignAccFollowNode1" presStyleIdx="4" presStyleCnt="5">
        <dgm:presLayoutVars>
          <dgm:bulletEnabled val="1"/>
        </dgm:presLayoutVars>
      </dgm:prSet>
      <dgm:spPr/>
    </dgm:pt>
  </dgm:ptLst>
  <dgm:cxnLst>
    <dgm:cxn modelId="{72293400-D913-4F54-8C51-E0B8022F01DB}" type="presOf" srcId="{CE565F73-C71C-4177-8643-696EBD8DD591}" destId="{8CD606D3-2621-47A1-9C02-00C3390C5932}" srcOrd="0" destOrd="0" presId="urn:microsoft.com/office/officeart/2005/8/layout/vList5"/>
    <dgm:cxn modelId="{2DCBD805-8785-41E4-ADF3-3961D6D3D11C}" type="presOf" srcId="{D4B9E672-41F1-4B04-9927-C7B9F0ADF3C4}" destId="{8B1625EF-9E5E-4F30-9C7D-4F2890E6EEEF}" srcOrd="0" destOrd="0" presId="urn:microsoft.com/office/officeart/2005/8/layout/vList5"/>
    <dgm:cxn modelId="{03DCD70D-4EC9-43FD-AA43-B131B92E5874}" type="presOf" srcId="{D6CEA12A-6CAE-4687-9699-33E3711A5C32}" destId="{58F92363-610E-4A09-96C4-E0F0B24E7487}" srcOrd="0" destOrd="0" presId="urn:microsoft.com/office/officeart/2005/8/layout/vList5"/>
    <dgm:cxn modelId="{E67EFF16-2177-454E-B86C-8A6411D58C88}" srcId="{D6CEA12A-6CAE-4687-9699-33E3711A5C32}" destId="{E25F97FC-A72A-4FC6-8688-E2595BA7A0D1}" srcOrd="2" destOrd="0" parTransId="{09FAEEA7-E0A9-466E-9ED8-CD685AE14D1A}" sibTransId="{9F493257-56A4-4F29-B5F8-8E5D9E169968}"/>
    <dgm:cxn modelId="{BEB4F018-5BEC-420D-84D3-99EFB62DAC08}" srcId="{31CDCAE6-EF34-4AF2-B8C7-F407C0F7D4A6}" destId="{159B4B07-B860-4681-8194-E6EAF8373E2B}" srcOrd="0" destOrd="0" parTransId="{65EF440F-F349-49D5-AFC6-3328F4B80BD8}" sibTransId="{0EB648F8-B851-46B0-A7E8-D2948ED172FC}"/>
    <dgm:cxn modelId="{B30E0828-7C8A-4457-B91F-E1FC89CBF63E}" type="presOf" srcId="{159B4B07-B860-4681-8194-E6EAF8373E2B}" destId="{310F611C-820F-4296-AFBD-742C03456251}" srcOrd="0" destOrd="0" presId="urn:microsoft.com/office/officeart/2005/8/layout/vList5"/>
    <dgm:cxn modelId="{C55AC037-7ED0-47B0-A138-585BFB28FD01}" srcId="{D6CEA12A-6CAE-4687-9699-33E3711A5C32}" destId="{64785AC8-09DC-4692-A329-29594794FE7B}" srcOrd="0" destOrd="0" parTransId="{C693F43E-BB93-44C6-8420-D4317B2C05D3}" sibTransId="{F442EB6D-413D-411E-8894-A50FD4A1F845}"/>
    <dgm:cxn modelId="{BA43E15C-980B-4143-87C6-91630C6009DE}" type="presOf" srcId="{C0F7E1A7-4B46-4C3D-A3AF-1264CC49EBCD}" destId="{5E887A9A-A24D-4882-B154-0347DCD18160}" srcOrd="0" destOrd="0" presId="urn:microsoft.com/office/officeart/2005/8/layout/vList5"/>
    <dgm:cxn modelId="{BA8A255E-C93E-4D87-A2C0-83DDBDA1EB80}" type="presOf" srcId="{D89C4E97-E746-418A-8754-F3E16BA056F7}" destId="{A185A2D2-3191-4D5F-8483-8C08185FC869}" srcOrd="0" destOrd="0" presId="urn:microsoft.com/office/officeart/2005/8/layout/vList5"/>
    <dgm:cxn modelId="{1E3CC85F-1FF6-4415-9DB6-881B1952836F}" srcId="{D6CEA12A-6CAE-4687-9699-33E3711A5C32}" destId="{FC04094A-0C96-4A0B-81B1-B627C3FF9D05}" srcOrd="3" destOrd="0" parTransId="{6378960D-334C-400A-B076-A043913684A3}" sibTransId="{A1029A35-B3C3-44D5-B1CD-EAD696DB8446}"/>
    <dgm:cxn modelId="{B0A6FF64-B70F-4398-941C-540BDC68CFB3}" srcId="{E25F97FC-A72A-4FC6-8688-E2595BA7A0D1}" destId="{CE565F73-C71C-4177-8643-696EBD8DD591}" srcOrd="0" destOrd="0" parTransId="{DB703DC0-C2F3-42F9-9FD7-D873BDB116B1}" sibTransId="{82D57937-0F78-4F1B-B02C-3DF3CCE13E98}"/>
    <dgm:cxn modelId="{DD4FC868-A4CD-4CEA-AE27-82F403015B15}" srcId="{FC04094A-0C96-4A0B-81B1-B627C3FF9D05}" destId="{B5BF7FAE-0859-4185-BA6A-A1CC93940AAD}" srcOrd="0" destOrd="0" parTransId="{911BC8DE-9678-471E-8AA3-B2183173D620}" sibTransId="{12847C84-0D82-4460-A309-4BC3C47AE3CA}"/>
    <dgm:cxn modelId="{1C6DF951-FAAD-4E7D-863D-67047570CBD1}" type="presOf" srcId="{31CDCAE6-EF34-4AF2-B8C7-F407C0F7D4A6}" destId="{29C4F727-98FC-4D0E-8F9D-3BDB7308582D}" srcOrd="0" destOrd="0" presId="urn:microsoft.com/office/officeart/2005/8/layout/vList5"/>
    <dgm:cxn modelId="{3527C172-E5D3-492D-BECA-2F4FA883EE5B}" srcId="{D6CEA12A-6CAE-4687-9699-33E3711A5C32}" destId="{C0F7E1A7-4B46-4C3D-A3AF-1264CC49EBCD}" srcOrd="1" destOrd="0" parTransId="{507215D3-068F-4A4D-9B0A-50DA859C944A}" sibTransId="{C9075DE1-A55B-455F-B39C-60F2B8BA2327}"/>
    <dgm:cxn modelId="{6EA6EA7C-44ED-44E6-84B6-0592EA8ED241}" srcId="{D6CEA12A-6CAE-4687-9699-33E3711A5C32}" destId="{31CDCAE6-EF34-4AF2-B8C7-F407C0F7D4A6}" srcOrd="4" destOrd="0" parTransId="{52560BB1-803B-457C-B383-6937A2798B0A}" sibTransId="{86111EA6-1D53-4DFF-A8AF-753979CC1E68}"/>
    <dgm:cxn modelId="{AEECBE89-A78B-4CBE-BF02-434998E0B281}" srcId="{64785AC8-09DC-4692-A329-29594794FE7B}" destId="{D89C4E97-E746-418A-8754-F3E16BA056F7}" srcOrd="0" destOrd="0" parTransId="{2DB679E9-9D5E-4C52-81A3-546FAF023305}" sibTransId="{3D4991AD-8125-4EDC-ABA5-865B8D63B660}"/>
    <dgm:cxn modelId="{7D542298-6AD8-4F3B-935E-2FFBA86527E1}" type="presOf" srcId="{B5BF7FAE-0859-4185-BA6A-A1CC93940AAD}" destId="{193EA40D-B9E4-4EF0-866B-1D8E59612744}" srcOrd="0" destOrd="0" presId="urn:microsoft.com/office/officeart/2005/8/layout/vList5"/>
    <dgm:cxn modelId="{DAB64FB3-16CB-49EC-A7BB-0B32B62DB3C3}" type="presOf" srcId="{64785AC8-09DC-4692-A329-29594794FE7B}" destId="{0A9CCA7C-A6C8-4B1E-9743-E7201689F649}" srcOrd="0" destOrd="0" presId="urn:microsoft.com/office/officeart/2005/8/layout/vList5"/>
    <dgm:cxn modelId="{91640CCD-3EF7-4FA1-9D34-C8082E9AC596}" type="presOf" srcId="{FC04094A-0C96-4A0B-81B1-B627C3FF9D05}" destId="{DA82D839-6A68-4DF7-A0E4-4EE39015DE0F}" srcOrd="0" destOrd="0" presId="urn:microsoft.com/office/officeart/2005/8/layout/vList5"/>
    <dgm:cxn modelId="{9FC076CF-DE2A-4E32-86C0-688E02CDF482}" type="presOf" srcId="{E25F97FC-A72A-4FC6-8688-E2595BA7A0D1}" destId="{7ED4E5DA-F7EF-4C9F-99AC-B2274260C756}" srcOrd="0" destOrd="0" presId="urn:microsoft.com/office/officeart/2005/8/layout/vList5"/>
    <dgm:cxn modelId="{8DB76BD7-9A65-4861-9AC5-C217789CCF49}" srcId="{C0F7E1A7-4B46-4C3D-A3AF-1264CC49EBCD}" destId="{D4B9E672-41F1-4B04-9927-C7B9F0ADF3C4}" srcOrd="0" destOrd="0" parTransId="{DD5A32E0-4C20-4A9D-9D97-86A1794D2E9C}" sibTransId="{011A3243-E1F6-43FE-ABD7-0BCF3E43C5C2}"/>
    <dgm:cxn modelId="{6FF75744-22F9-4E24-9ED0-578AC2C4AEAF}" type="presParOf" srcId="{58F92363-610E-4A09-96C4-E0F0B24E7487}" destId="{AA2CF9A2-4618-4C28-A2EE-75567FB40C29}" srcOrd="0" destOrd="0" presId="urn:microsoft.com/office/officeart/2005/8/layout/vList5"/>
    <dgm:cxn modelId="{462D8A92-6D99-4EDF-9B1A-EE7E6DBA958B}" type="presParOf" srcId="{AA2CF9A2-4618-4C28-A2EE-75567FB40C29}" destId="{0A9CCA7C-A6C8-4B1E-9743-E7201689F649}" srcOrd="0" destOrd="0" presId="urn:microsoft.com/office/officeart/2005/8/layout/vList5"/>
    <dgm:cxn modelId="{F17C68EF-3941-4696-BDF7-7B262A88F997}" type="presParOf" srcId="{AA2CF9A2-4618-4C28-A2EE-75567FB40C29}" destId="{A185A2D2-3191-4D5F-8483-8C08185FC869}" srcOrd="1" destOrd="0" presId="urn:microsoft.com/office/officeart/2005/8/layout/vList5"/>
    <dgm:cxn modelId="{CF15C078-9C6E-46D7-AC3C-88BD1B7455BA}" type="presParOf" srcId="{58F92363-610E-4A09-96C4-E0F0B24E7487}" destId="{BBB1D14B-2FA7-4803-A5C6-A704DD60BE03}" srcOrd="1" destOrd="0" presId="urn:microsoft.com/office/officeart/2005/8/layout/vList5"/>
    <dgm:cxn modelId="{557123E8-4B35-444F-A1C4-EAD3149EFBF1}" type="presParOf" srcId="{58F92363-610E-4A09-96C4-E0F0B24E7487}" destId="{98B5BE1F-FBD0-48D2-8A69-41164D43B887}" srcOrd="2" destOrd="0" presId="urn:microsoft.com/office/officeart/2005/8/layout/vList5"/>
    <dgm:cxn modelId="{959D958B-3A5E-44AF-922B-F93B2D0C7EC2}" type="presParOf" srcId="{98B5BE1F-FBD0-48D2-8A69-41164D43B887}" destId="{5E887A9A-A24D-4882-B154-0347DCD18160}" srcOrd="0" destOrd="0" presId="urn:microsoft.com/office/officeart/2005/8/layout/vList5"/>
    <dgm:cxn modelId="{6AFD2AF3-7106-4A32-AB0A-CE7C289CB5BF}" type="presParOf" srcId="{98B5BE1F-FBD0-48D2-8A69-41164D43B887}" destId="{8B1625EF-9E5E-4F30-9C7D-4F2890E6EEEF}" srcOrd="1" destOrd="0" presId="urn:microsoft.com/office/officeart/2005/8/layout/vList5"/>
    <dgm:cxn modelId="{3B6D9463-A5FE-44AC-A4C5-4669FBCA4CE3}" type="presParOf" srcId="{58F92363-610E-4A09-96C4-E0F0B24E7487}" destId="{1CA59732-0A02-4FBF-98E2-7021AAAA853B}" srcOrd="3" destOrd="0" presId="urn:microsoft.com/office/officeart/2005/8/layout/vList5"/>
    <dgm:cxn modelId="{E2617ACF-701D-4F41-98F5-150559D8F860}" type="presParOf" srcId="{58F92363-610E-4A09-96C4-E0F0B24E7487}" destId="{4865DEA4-CD30-49F0-AE0E-4876F3017C84}" srcOrd="4" destOrd="0" presId="urn:microsoft.com/office/officeart/2005/8/layout/vList5"/>
    <dgm:cxn modelId="{17F95AC5-F701-417E-82F7-B54EBF178A93}" type="presParOf" srcId="{4865DEA4-CD30-49F0-AE0E-4876F3017C84}" destId="{7ED4E5DA-F7EF-4C9F-99AC-B2274260C756}" srcOrd="0" destOrd="0" presId="urn:microsoft.com/office/officeart/2005/8/layout/vList5"/>
    <dgm:cxn modelId="{0463A968-122D-467F-9AFC-D0F6F66D53B3}" type="presParOf" srcId="{4865DEA4-CD30-49F0-AE0E-4876F3017C84}" destId="{8CD606D3-2621-47A1-9C02-00C3390C5932}" srcOrd="1" destOrd="0" presId="urn:microsoft.com/office/officeart/2005/8/layout/vList5"/>
    <dgm:cxn modelId="{7774BEEC-0499-4E68-9476-4F07C0DB4A9F}" type="presParOf" srcId="{58F92363-610E-4A09-96C4-E0F0B24E7487}" destId="{CC3B318A-E56C-49C4-B34D-7D5E0116AFE7}" srcOrd="5" destOrd="0" presId="urn:microsoft.com/office/officeart/2005/8/layout/vList5"/>
    <dgm:cxn modelId="{56AE2F2D-D714-4AD2-BF14-414E31630071}" type="presParOf" srcId="{58F92363-610E-4A09-96C4-E0F0B24E7487}" destId="{4B5FA3E8-8325-43E1-A47E-01D63E401A57}" srcOrd="6" destOrd="0" presId="urn:microsoft.com/office/officeart/2005/8/layout/vList5"/>
    <dgm:cxn modelId="{489C82C1-BA6F-4506-84B3-DAF25393A377}" type="presParOf" srcId="{4B5FA3E8-8325-43E1-A47E-01D63E401A57}" destId="{DA82D839-6A68-4DF7-A0E4-4EE39015DE0F}" srcOrd="0" destOrd="0" presId="urn:microsoft.com/office/officeart/2005/8/layout/vList5"/>
    <dgm:cxn modelId="{E6C7E122-26DD-474B-B6B7-92F9873B3863}" type="presParOf" srcId="{4B5FA3E8-8325-43E1-A47E-01D63E401A57}" destId="{193EA40D-B9E4-4EF0-866B-1D8E59612744}" srcOrd="1" destOrd="0" presId="urn:microsoft.com/office/officeart/2005/8/layout/vList5"/>
    <dgm:cxn modelId="{8B65B18B-85C5-404F-8A32-E931F9479BB0}" type="presParOf" srcId="{58F92363-610E-4A09-96C4-E0F0B24E7487}" destId="{50967BB5-97BB-4CB3-B249-2480AB1BC665}" srcOrd="7" destOrd="0" presId="urn:microsoft.com/office/officeart/2005/8/layout/vList5"/>
    <dgm:cxn modelId="{44D252B0-4E9F-43DC-ACF7-88657363339D}" type="presParOf" srcId="{58F92363-610E-4A09-96C4-E0F0B24E7487}" destId="{6D8A2E0B-8447-425C-921B-E243538F328A}" srcOrd="8" destOrd="0" presId="urn:microsoft.com/office/officeart/2005/8/layout/vList5"/>
    <dgm:cxn modelId="{02F493C1-E761-4BFE-8E28-6BD4C534BF0A}" type="presParOf" srcId="{6D8A2E0B-8447-425C-921B-E243538F328A}" destId="{29C4F727-98FC-4D0E-8F9D-3BDB7308582D}" srcOrd="0" destOrd="0" presId="urn:microsoft.com/office/officeart/2005/8/layout/vList5"/>
    <dgm:cxn modelId="{30190DE0-1A92-46F1-99C9-789F52F8DCD2}" type="presParOf" srcId="{6D8A2E0B-8447-425C-921B-E243538F328A}" destId="{310F611C-820F-4296-AFBD-742C0345625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AD72E7-3905-44DC-B26F-5B4EC1572D23}"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2203E7AE-2120-4A9E-B8F8-84E582F5CC2E}">
      <dgm:prSet/>
      <dgm:spPr/>
      <dgm:t>
        <a:bodyPr/>
        <a:lstStyle/>
        <a:p>
          <a:r>
            <a:rPr lang="en-US"/>
            <a:t>Analyzing</a:t>
          </a:r>
        </a:p>
      </dgm:t>
    </dgm:pt>
    <dgm:pt modelId="{41F9E901-7B13-462E-8424-4492372E0B9C}" type="parTrans" cxnId="{116C0640-6741-4B0F-B6C0-7F1C2AE8D079}">
      <dgm:prSet/>
      <dgm:spPr/>
      <dgm:t>
        <a:bodyPr/>
        <a:lstStyle/>
        <a:p>
          <a:endParaRPr lang="en-US"/>
        </a:p>
      </dgm:t>
    </dgm:pt>
    <dgm:pt modelId="{49330D77-7E70-46B3-849A-68360F76DC82}" type="sibTrans" cxnId="{116C0640-6741-4B0F-B6C0-7F1C2AE8D079}">
      <dgm:prSet/>
      <dgm:spPr/>
      <dgm:t>
        <a:bodyPr/>
        <a:lstStyle/>
        <a:p>
          <a:endParaRPr lang="en-US"/>
        </a:p>
      </dgm:t>
    </dgm:pt>
    <dgm:pt modelId="{E7587324-9ECA-40F8-9B65-29EE1B08B661}">
      <dgm:prSet/>
      <dgm:spPr/>
      <dgm:t>
        <a:bodyPr/>
        <a:lstStyle/>
        <a:p>
          <a:r>
            <a:rPr lang="en-US"/>
            <a:t>Analyzing by time </a:t>
          </a:r>
        </a:p>
      </dgm:t>
    </dgm:pt>
    <dgm:pt modelId="{C14E6449-2CCA-4F66-9F47-BFFF6F60533E}" type="parTrans" cxnId="{9D6A6486-9D8D-4454-ACEE-6E8F8F05ED57}">
      <dgm:prSet/>
      <dgm:spPr/>
      <dgm:t>
        <a:bodyPr/>
        <a:lstStyle/>
        <a:p>
          <a:endParaRPr lang="en-US"/>
        </a:p>
      </dgm:t>
    </dgm:pt>
    <dgm:pt modelId="{5F85E1F1-21FC-42FF-A3B0-882342951864}" type="sibTrans" cxnId="{9D6A6486-9D8D-4454-ACEE-6E8F8F05ED57}">
      <dgm:prSet/>
      <dgm:spPr/>
      <dgm:t>
        <a:bodyPr/>
        <a:lstStyle/>
        <a:p>
          <a:endParaRPr lang="en-US"/>
        </a:p>
      </dgm:t>
    </dgm:pt>
    <dgm:pt modelId="{64B2206E-554B-44D7-948A-DFC7260F8F57}">
      <dgm:prSet/>
      <dgm:spPr/>
      <dgm:t>
        <a:bodyPr/>
        <a:lstStyle/>
        <a:p>
          <a:r>
            <a:rPr lang="en-US"/>
            <a:t>Analyzing</a:t>
          </a:r>
        </a:p>
      </dgm:t>
    </dgm:pt>
    <dgm:pt modelId="{81204E1D-FE1A-49EB-A653-749797706986}" type="parTrans" cxnId="{2D96EC18-FE2E-46FE-BF68-59701E9B1B9E}">
      <dgm:prSet/>
      <dgm:spPr/>
      <dgm:t>
        <a:bodyPr/>
        <a:lstStyle/>
        <a:p>
          <a:endParaRPr lang="en-US"/>
        </a:p>
      </dgm:t>
    </dgm:pt>
    <dgm:pt modelId="{2CBB0752-8871-4028-A276-52BA5F57238B}" type="sibTrans" cxnId="{2D96EC18-FE2E-46FE-BF68-59701E9B1B9E}">
      <dgm:prSet/>
      <dgm:spPr/>
      <dgm:t>
        <a:bodyPr/>
        <a:lstStyle/>
        <a:p>
          <a:endParaRPr lang="en-US"/>
        </a:p>
      </dgm:t>
    </dgm:pt>
    <dgm:pt modelId="{AA834FB6-3D26-4DAE-81A5-B926899A260D}">
      <dgm:prSet/>
      <dgm:spPr/>
      <dgm:t>
        <a:bodyPr/>
        <a:lstStyle/>
        <a:p>
          <a:r>
            <a:rPr lang="en-US"/>
            <a:t>Analyzing by place- demonstrates where potential inequalities lie. </a:t>
          </a:r>
        </a:p>
      </dgm:t>
    </dgm:pt>
    <dgm:pt modelId="{C497B376-B996-4DEF-9BC0-48C73764D7FA}" type="parTrans" cxnId="{D1847C4D-8100-495F-97BE-FA3BB21C9828}">
      <dgm:prSet/>
      <dgm:spPr/>
      <dgm:t>
        <a:bodyPr/>
        <a:lstStyle/>
        <a:p>
          <a:endParaRPr lang="en-US"/>
        </a:p>
      </dgm:t>
    </dgm:pt>
    <dgm:pt modelId="{79C6BB51-E106-4301-9A7A-E006A7E1E5A1}" type="sibTrans" cxnId="{D1847C4D-8100-495F-97BE-FA3BB21C9828}">
      <dgm:prSet/>
      <dgm:spPr/>
      <dgm:t>
        <a:bodyPr/>
        <a:lstStyle/>
        <a:p>
          <a:endParaRPr lang="en-US"/>
        </a:p>
      </dgm:t>
    </dgm:pt>
    <dgm:pt modelId="{E7AE3FC4-01E1-43C5-AC0F-463EC7CD8603}">
      <dgm:prSet/>
      <dgm:spPr/>
      <dgm:t>
        <a:bodyPr/>
        <a:lstStyle/>
        <a:p>
          <a:r>
            <a:rPr lang="en-US"/>
            <a:t>Analyzing</a:t>
          </a:r>
        </a:p>
      </dgm:t>
    </dgm:pt>
    <dgm:pt modelId="{74ED8A2D-D238-4A13-A40D-36369B35E6B6}" type="parTrans" cxnId="{AF64C24B-9365-4884-A0F8-F4F27406EB94}">
      <dgm:prSet/>
      <dgm:spPr/>
      <dgm:t>
        <a:bodyPr/>
        <a:lstStyle/>
        <a:p>
          <a:endParaRPr lang="en-US"/>
        </a:p>
      </dgm:t>
    </dgm:pt>
    <dgm:pt modelId="{47A5A654-3402-4AC1-B786-2FFCBED22BE2}" type="sibTrans" cxnId="{AF64C24B-9365-4884-A0F8-F4F27406EB94}">
      <dgm:prSet/>
      <dgm:spPr/>
      <dgm:t>
        <a:bodyPr/>
        <a:lstStyle/>
        <a:p>
          <a:endParaRPr lang="en-US"/>
        </a:p>
      </dgm:t>
    </dgm:pt>
    <dgm:pt modelId="{59DDA065-B511-4C2C-8DDA-FB9727839BB8}">
      <dgm:prSet/>
      <dgm:spPr/>
      <dgm:t>
        <a:bodyPr/>
        <a:lstStyle/>
        <a:p>
          <a:r>
            <a:rPr lang="en-US"/>
            <a:t>Analyzing by person e.g. this showed that more men than women die of COVID </a:t>
          </a:r>
        </a:p>
      </dgm:t>
    </dgm:pt>
    <dgm:pt modelId="{94102B1C-2D19-4C0B-8EA5-86EFD7AA43B6}" type="parTrans" cxnId="{B491D198-8A23-4D63-9F7B-EDA49F8F3E2C}">
      <dgm:prSet/>
      <dgm:spPr/>
      <dgm:t>
        <a:bodyPr/>
        <a:lstStyle/>
        <a:p>
          <a:endParaRPr lang="en-US"/>
        </a:p>
      </dgm:t>
    </dgm:pt>
    <dgm:pt modelId="{5C00A9FA-5A50-4876-881A-1413C4F4EFC0}" type="sibTrans" cxnId="{B491D198-8A23-4D63-9F7B-EDA49F8F3E2C}">
      <dgm:prSet/>
      <dgm:spPr/>
      <dgm:t>
        <a:bodyPr/>
        <a:lstStyle/>
        <a:p>
          <a:endParaRPr lang="en-US"/>
        </a:p>
      </dgm:t>
    </dgm:pt>
    <dgm:pt modelId="{445712DC-1B3B-411C-9E9D-7E35AB684643}" type="pres">
      <dgm:prSet presAssocID="{F9AD72E7-3905-44DC-B26F-5B4EC1572D23}" presName="Name0" presStyleCnt="0">
        <dgm:presLayoutVars>
          <dgm:dir/>
          <dgm:animLvl val="lvl"/>
          <dgm:resizeHandles val="exact"/>
        </dgm:presLayoutVars>
      </dgm:prSet>
      <dgm:spPr/>
    </dgm:pt>
    <dgm:pt modelId="{4925F125-24F8-4578-BD4E-5F6DD2E09CA7}" type="pres">
      <dgm:prSet presAssocID="{2203E7AE-2120-4A9E-B8F8-84E582F5CC2E}" presName="linNode" presStyleCnt="0"/>
      <dgm:spPr/>
    </dgm:pt>
    <dgm:pt modelId="{576C06AB-F88A-4B24-8E49-90158DCBEDEC}" type="pres">
      <dgm:prSet presAssocID="{2203E7AE-2120-4A9E-B8F8-84E582F5CC2E}" presName="parentText" presStyleLbl="alignNode1" presStyleIdx="0" presStyleCnt="3">
        <dgm:presLayoutVars>
          <dgm:chMax val="1"/>
          <dgm:bulletEnabled/>
        </dgm:presLayoutVars>
      </dgm:prSet>
      <dgm:spPr/>
    </dgm:pt>
    <dgm:pt modelId="{6E09F228-BBEB-440F-A445-35AD19AC44E5}" type="pres">
      <dgm:prSet presAssocID="{2203E7AE-2120-4A9E-B8F8-84E582F5CC2E}" presName="descendantText" presStyleLbl="alignAccFollowNode1" presStyleIdx="0" presStyleCnt="3">
        <dgm:presLayoutVars>
          <dgm:bulletEnabled/>
        </dgm:presLayoutVars>
      </dgm:prSet>
      <dgm:spPr/>
    </dgm:pt>
    <dgm:pt modelId="{67536B5B-0CF3-4DBD-BBAD-9D591E8FFA75}" type="pres">
      <dgm:prSet presAssocID="{49330D77-7E70-46B3-849A-68360F76DC82}" presName="sp" presStyleCnt="0"/>
      <dgm:spPr/>
    </dgm:pt>
    <dgm:pt modelId="{7A4E0299-3336-4786-BE6D-226F8CC66DF2}" type="pres">
      <dgm:prSet presAssocID="{64B2206E-554B-44D7-948A-DFC7260F8F57}" presName="linNode" presStyleCnt="0"/>
      <dgm:spPr/>
    </dgm:pt>
    <dgm:pt modelId="{B4A58F25-24EF-4D88-BFC0-5990FE19266F}" type="pres">
      <dgm:prSet presAssocID="{64B2206E-554B-44D7-948A-DFC7260F8F57}" presName="parentText" presStyleLbl="alignNode1" presStyleIdx="1" presStyleCnt="3">
        <dgm:presLayoutVars>
          <dgm:chMax val="1"/>
          <dgm:bulletEnabled/>
        </dgm:presLayoutVars>
      </dgm:prSet>
      <dgm:spPr/>
    </dgm:pt>
    <dgm:pt modelId="{3EDAF97A-CE3E-4C4A-9A2D-E88298A132A9}" type="pres">
      <dgm:prSet presAssocID="{64B2206E-554B-44D7-948A-DFC7260F8F57}" presName="descendantText" presStyleLbl="alignAccFollowNode1" presStyleIdx="1" presStyleCnt="3">
        <dgm:presLayoutVars>
          <dgm:bulletEnabled/>
        </dgm:presLayoutVars>
      </dgm:prSet>
      <dgm:spPr/>
    </dgm:pt>
    <dgm:pt modelId="{5D243381-DB83-4B83-8262-354B88FE6137}" type="pres">
      <dgm:prSet presAssocID="{2CBB0752-8871-4028-A276-52BA5F57238B}" presName="sp" presStyleCnt="0"/>
      <dgm:spPr/>
    </dgm:pt>
    <dgm:pt modelId="{47079FE5-0DD3-4341-B8F1-038F6AB9670D}" type="pres">
      <dgm:prSet presAssocID="{E7AE3FC4-01E1-43C5-AC0F-463EC7CD8603}" presName="linNode" presStyleCnt="0"/>
      <dgm:spPr/>
    </dgm:pt>
    <dgm:pt modelId="{750877F7-8EC6-4806-AA5C-5EDAA51163D3}" type="pres">
      <dgm:prSet presAssocID="{E7AE3FC4-01E1-43C5-AC0F-463EC7CD8603}" presName="parentText" presStyleLbl="alignNode1" presStyleIdx="2" presStyleCnt="3">
        <dgm:presLayoutVars>
          <dgm:chMax val="1"/>
          <dgm:bulletEnabled/>
        </dgm:presLayoutVars>
      </dgm:prSet>
      <dgm:spPr/>
    </dgm:pt>
    <dgm:pt modelId="{C5F37083-1287-460E-B187-27D9CEFC6A3F}" type="pres">
      <dgm:prSet presAssocID="{E7AE3FC4-01E1-43C5-AC0F-463EC7CD8603}" presName="descendantText" presStyleLbl="alignAccFollowNode1" presStyleIdx="2" presStyleCnt="3">
        <dgm:presLayoutVars>
          <dgm:bulletEnabled/>
        </dgm:presLayoutVars>
      </dgm:prSet>
      <dgm:spPr/>
    </dgm:pt>
  </dgm:ptLst>
  <dgm:cxnLst>
    <dgm:cxn modelId="{2D96EC18-FE2E-46FE-BF68-59701E9B1B9E}" srcId="{F9AD72E7-3905-44DC-B26F-5B4EC1572D23}" destId="{64B2206E-554B-44D7-948A-DFC7260F8F57}" srcOrd="1" destOrd="0" parTransId="{81204E1D-FE1A-49EB-A653-749797706986}" sibTransId="{2CBB0752-8871-4028-A276-52BA5F57238B}"/>
    <dgm:cxn modelId="{39DDC519-006C-450E-8158-33425DB99CD5}" type="presOf" srcId="{64B2206E-554B-44D7-948A-DFC7260F8F57}" destId="{B4A58F25-24EF-4D88-BFC0-5990FE19266F}" srcOrd="0" destOrd="0" presId="urn:microsoft.com/office/officeart/2016/7/layout/VerticalSolidActionList"/>
    <dgm:cxn modelId="{A2248C2A-9136-4440-92A1-145583C59D0F}" type="presOf" srcId="{E7AE3FC4-01E1-43C5-AC0F-463EC7CD8603}" destId="{750877F7-8EC6-4806-AA5C-5EDAA51163D3}" srcOrd="0" destOrd="0" presId="urn:microsoft.com/office/officeart/2016/7/layout/VerticalSolidActionList"/>
    <dgm:cxn modelId="{25D54534-5799-49C8-AC8D-120B9157AF2F}" type="presOf" srcId="{AA834FB6-3D26-4DAE-81A5-B926899A260D}" destId="{3EDAF97A-CE3E-4C4A-9A2D-E88298A132A9}" srcOrd="0" destOrd="0" presId="urn:microsoft.com/office/officeart/2016/7/layout/VerticalSolidActionList"/>
    <dgm:cxn modelId="{116C0640-6741-4B0F-B6C0-7F1C2AE8D079}" srcId="{F9AD72E7-3905-44DC-B26F-5B4EC1572D23}" destId="{2203E7AE-2120-4A9E-B8F8-84E582F5CC2E}" srcOrd="0" destOrd="0" parTransId="{41F9E901-7B13-462E-8424-4492372E0B9C}" sibTransId="{49330D77-7E70-46B3-849A-68360F76DC82}"/>
    <dgm:cxn modelId="{92B87460-C316-43CE-AA94-0838D3966494}" type="presOf" srcId="{E7587324-9ECA-40F8-9B65-29EE1B08B661}" destId="{6E09F228-BBEB-440F-A445-35AD19AC44E5}" srcOrd="0" destOrd="0" presId="urn:microsoft.com/office/officeart/2016/7/layout/VerticalSolidActionList"/>
    <dgm:cxn modelId="{3B5FBD46-514B-42F4-8162-24213DA67A13}" type="presOf" srcId="{F9AD72E7-3905-44DC-B26F-5B4EC1572D23}" destId="{445712DC-1B3B-411C-9E9D-7E35AB684643}" srcOrd="0" destOrd="0" presId="urn:microsoft.com/office/officeart/2016/7/layout/VerticalSolidActionList"/>
    <dgm:cxn modelId="{AF64C24B-9365-4884-A0F8-F4F27406EB94}" srcId="{F9AD72E7-3905-44DC-B26F-5B4EC1572D23}" destId="{E7AE3FC4-01E1-43C5-AC0F-463EC7CD8603}" srcOrd="2" destOrd="0" parTransId="{74ED8A2D-D238-4A13-A40D-36369B35E6B6}" sibTransId="{47A5A654-3402-4AC1-B786-2FFCBED22BE2}"/>
    <dgm:cxn modelId="{D1847C4D-8100-495F-97BE-FA3BB21C9828}" srcId="{64B2206E-554B-44D7-948A-DFC7260F8F57}" destId="{AA834FB6-3D26-4DAE-81A5-B926899A260D}" srcOrd="0" destOrd="0" parTransId="{C497B376-B996-4DEF-9BC0-48C73764D7FA}" sibTransId="{79C6BB51-E106-4301-9A7A-E006A7E1E5A1}"/>
    <dgm:cxn modelId="{9D6A6486-9D8D-4454-ACEE-6E8F8F05ED57}" srcId="{2203E7AE-2120-4A9E-B8F8-84E582F5CC2E}" destId="{E7587324-9ECA-40F8-9B65-29EE1B08B661}" srcOrd="0" destOrd="0" parTransId="{C14E6449-2CCA-4F66-9F47-BFFF6F60533E}" sibTransId="{5F85E1F1-21FC-42FF-A3B0-882342951864}"/>
    <dgm:cxn modelId="{9E3C7792-2E8E-401C-B2CD-7C7236CBB3F2}" type="presOf" srcId="{59DDA065-B511-4C2C-8DDA-FB9727839BB8}" destId="{C5F37083-1287-460E-B187-27D9CEFC6A3F}" srcOrd="0" destOrd="0" presId="urn:microsoft.com/office/officeart/2016/7/layout/VerticalSolidActionList"/>
    <dgm:cxn modelId="{B491D198-8A23-4D63-9F7B-EDA49F8F3E2C}" srcId="{E7AE3FC4-01E1-43C5-AC0F-463EC7CD8603}" destId="{59DDA065-B511-4C2C-8DDA-FB9727839BB8}" srcOrd="0" destOrd="0" parTransId="{94102B1C-2D19-4C0B-8EA5-86EFD7AA43B6}" sibTransId="{5C00A9FA-5A50-4876-881A-1413C4F4EFC0}"/>
    <dgm:cxn modelId="{AB0488AA-CECC-4AFC-89E8-B4BF24A83DB3}" type="presOf" srcId="{2203E7AE-2120-4A9E-B8F8-84E582F5CC2E}" destId="{576C06AB-F88A-4B24-8E49-90158DCBEDEC}" srcOrd="0" destOrd="0" presId="urn:microsoft.com/office/officeart/2016/7/layout/VerticalSolidActionList"/>
    <dgm:cxn modelId="{EB22DE08-1D08-41D1-8389-D30D92E2DA6F}" type="presParOf" srcId="{445712DC-1B3B-411C-9E9D-7E35AB684643}" destId="{4925F125-24F8-4578-BD4E-5F6DD2E09CA7}" srcOrd="0" destOrd="0" presId="urn:microsoft.com/office/officeart/2016/7/layout/VerticalSolidActionList"/>
    <dgm:cxn modelId="{D149C76E-2E83-4A42-BA14-C832DCE83DF8}" type="presParOf" srcId="{4925F125-24F8-4578-BD4E-5F6DD2E09CA7}" destId="{576C06AB-F88A-4B24-8E49-90158DCBEDEC}" srcOrd="0" destOrd="0" presId="urn:microsoft.com/office/officeart/2016/7/layout/VerticalSolidActionList"/>
    <dgm:cxn modelId="{57F386FC-A311-4AF7-94A4-52DD63B16A13}" type="presParOf" srcId="{4925F125-24F8-4578-BD4E-5F6DD2E09CA7}" destId="{6E09F228-BBEB-440F-A445-35AD19AC44E5}" srcOrd="1" destOrd="0" presId="urn:microsoft.com/office/officeart/2016/7/layout/VerticalSolidActionList"/>
    <dgm:cxn modelId="{9D024FEF-3AE6-42BC-A9FA-726C39807DAB}" type="presParOf" srcId="{445712DC-1B3B-411C-9E9D-7E35AB684643}" destId="{67536B5B-0CF3-4DBD-BBAD-9D591E8FFA75}" srcOrd="1" destOrd="0" presId="urn:microsoft.com/office/officeart/2016/7/layout/VerticalSolidActionList"/>
    <dgm:cxn modelId="{F8A322D4-C78D-4EA9-8EFA-9EAC4AFB6ABA}" type="presParOf" srcId="{445712DC-1B3B-411C-9E9D-7E35AB684643}" destId="{7A4E0299-3336-4786-BE6D-226F8CC66DF2}" srcOrd="2" destOrd="0" presId="urn:microsoft.com/office/officeart/2016/7/layout/VerticalSolidActionList"/>
    <dgm:cxn modelId="{04301C24-9E56-41C9-B732-1BB7616A17B0}" type="presParOf" srcId="{7A4E0299-3336-4786-BE6D-226F8CC66DF2}" destId="{B4A58F25-24EF-4D88-BFC0-5990FE19266F}" srcOrd="0" destOrd="0" presId="urn:microsoft.com/office/officeart/2016/7/layout/VerticalSolidActionList"/>
    <dgm:cxn modelId="{11458523-7F41-4AC1-A855-C35718560BF9}" type="presParOf" srcId="{7A4E0299-3336-4786-BE6D-226F8CC66DF2}" destId="{3EDAF97A-CE3E-4C4A-9A2D-E88298A132A9}" srcOrd="1" destOrd="0" presId="urn:microsoft.com/office/officeart/2016/7/layout/VerticalSolidActionList"/>
    <dgm:cxn modelId="{ED3EDB3F-F92A-43F9-A498-7A56B782EAD6}" type="presParOf" srcId="{445712DC-1B3B-411C-9E9D-7E35AB684643}" destId="{5D243381-DB83-4B83-8262-354B88FE6137}" srcOrd="3" destOrd="0" presId="urn:microsoft.com/office/officeart/2016/7/layout/VerticalSolidActionList"/>
    <dgm:cxn modelId="{2D4D9C5E-B689-4CAA-BB3F-A6180CB29AAB}" type="presParOf" srcId="{445712DC-1B3B-411C-9E9D-7E35AB684643}" destId="{47079FE5-0DD3-4341-B8F1-038F6AB9670D}" srcOrd="4" destOrd="0" presId="urn:microsoft.com/office/officeart/2016/7/layout/VerticalSolidActionList"/>
    <dgm:cxn modelId="{9B3F577F-1E59-4385-909D-3A5D2F4C63AD}" type="presParOf" srcId="{47079FE5-0DD3-4341-B8F1-038F6AB9670D}" destId="{750877F7-8EC6-4806-AA5C-5EDAA51163D3}" srcOrd="0" destOrd="0" presId="urn:microsoft.com/office/officeart/2016/7/layout/VerticalSolidActionList"/>
    <dgm:cxn modelId="{2C6D0B77-E934-47A6-BF87-5634F6FD9A71}" type="presParOf" srcId="{47079FE5-0DD3-4341-B8F1-038F6AB9670D}" destId="{C5F37083-1287-460E-B187-27D9CEFC6A3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A2D2-3191-4D5F-8483-8C08185FC869}">
      <dsp:nvSpPr>
        <dsp:cNvPr id="0" name=""/>
        <dsp:cNvSpPr/>
      </dsp:nvSpPr>
      <dsp:spPr>
        <a:xfrm rot="5400000">
          <a:off x="6816183" y="-2945049"/>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Identify; define and measure the health problem of interest; </a:t>
          </a:r>
        </a:p>
      </dsp:txBody>
      <dsp:txXfrm rot="-5400000">
        <a:off x="3785615" y="118169"/>
        <a:ext cx="6697334" cy="603548"/>
      </dsp:txXfrm>
    </dsp:sp>
    <dsp:sp modelId="{0A9CCA7C-A6C8-4B1E-9743-E7201689F649}">
      <dsp:nvSpPr>
        <dsp:cNvPr id="0" name=""/>
        <dsp:cNvSpPr/>
      </dsp:nvSpPr>
      <dsp:spPr>
        <a:xfrm>
          <a:off x="0" y="1912"/>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Identify</a:t>
          </a:r>
        </a:p>
      </dsp:txBody>
      <dsp:txXfrm>
        <a:off x="40813" y="42725"/>
        <a:ext cx="3703990" cy="754434"/>
      </dsp:txXfrm>
    </dsp:sp>
    <dsp:sp modelId="{8B1625EF-9E5E-4F30-9C7D-4F2890E6EEEF}">
      <dsp:nvSpPr>
        <dsp:cNvPr id="0" name=""/>
        <dsp:cNvSpPr/>
      </dsp:nvSpPr>
      <dsp:spPr>
        <a:xfrm rot="5400000">
          <a:off x="6816183" y="-2067186"/>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Collect and compile data about the problem (and if possible, factors that influence it) </a:t>
          </a:r>
        </a:p>
      </dsp:txBody>
      <dsp:txXfrm rot="-5400000">
        <a:off x="3785615" y="996032"/>
        <a:ext cx="6697334" cy="603548"/>
      </dsp:txXfrm>
    </dsp:sp>
    <dsp:sp modelId="{5E887A9A-A24D-4882-B154-0347DCD18160}">
      <dsp:nvSpPr>
        <dsp:cNvPr id="0" name=""/>
        <dsp:cNvSpPr/>
      </dsp:nvSpPr>
      <dsp:spPr>
        <a:xfrm>
          <a:off x="0" y="879775"/>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Collect and compile</a:t>
          </a:r>
        </a:p>
      </dsp:txBody>
      <dsp:txXfrm>
        <a:off x="40813" y="920588"/>
        <a:ext cx="3703990" cy="754434"/>
      </dsp:txXfrm>
    </dsp:sp>
    <dsp:sp modelId="{8CD606D3-2621-47A1-9C02-00C3390C5932}">
      <dsp:nvSpPr>
        <dsp:cNvPr id="0" name=""/>
        <dsp:cNvSpPr/>
      </dsp:nvSpPr>
      <dsp:spPr>
        <a:xfrm rot="5400000">
          <a:off x="6816183" y="-1198653"/>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Analyze and interpret these data </a:t>
          </a:r>
        </a:p>
      </dsp:txBody>
      <dsp:txXfrm rot="-5400000">
        <a:off x="3785615" y="1864565"/>
        <a:ext cx="6697334" cy="603548"/>
      </dsp:txXfrm>
    </dsp:sp>
    <dsp:sp modelId="{7ED4E5DA-F7EF-4C9F-99AC-B2274260C756}">
      <dsp:nvSpPr>
        <dsp:cNvPr id="0" name=""/>
        <dsp:cNvSpPr/>
      </dsp:nvSpPr>
      <dsp:spPr>
        <a:xfrm>
          <a:off x="0" y="1757638"/>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Analyze and interpret</a:t>
          </a:r>
        </a:p>
      </dsp:txBody>
      <dsp:txXfrm>
        <a:off x="40813" y="1798451"/>
        <a:ext cx="3703990" cy="754434"/>
      </dsp:txXfrm>
    </dsp:sp>
    <dsp:sp modelId="{193EA40D-B9E4-4EF0-866B-1D8E59612744}">
      <dsp:nvSpPr>
        <dsp:cNvPr id="0" name=""/>
        <dsp:cNvSpPr/>
      </dsp:nvSpPr>
      <dsp:spPr>
        <a:xfrm rot="5400000">
          <a:off x="6816183" y="-311459"/>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Provide these data and their interpretation to those responsible for controlling the health problem </a:t>
          </a:r>
        </a:p>
      </dsp:txBody>
      <dsp:txXfrm rot="-5400000">
        <a:off x="3785615" y="2751759"/>
        <a:ext cx="6697334" cy="603548"/>
      </dsp:txXfrm>
    </dsp:sp>
    <dsp:sp modelId="{DA82D839-6A68-4DF7-A0E4-4EE39015DE0F}">
      <dsp:nvSpPr>
        <dsp:cNvPr id="0" name=""/>
        <dsp:cNvSpPr/>
      </dsp:nvSpPr>
      <dsp:spPr>
        <a:xfrm>
          <a:off x="0" y="2635502"/>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Provide</a:t>
          </a:r>
        </a:p>
      </dsp:txBody>
      <dsp:txXfrm>
        <a:off x="40813" y="2676315"/>
        <a:ext cx="3703990" cy="754434"/>
      </dsp:txXfrm>
    </dsp:sp>
    <dsp:sp modelId="{310F611C-820F-4296-AFBD-742C03456251}">
      <dsp:nvSpPr>
        <dsp:cNvPr id="0" name=""/>
        <dsp:cNvSpPr/>
      </dsp:nvSpPr>
      <dsp:spPr>
        <a:xfrm rot="5400000">
          <a:off x="6816183" y="566403"/>
          <a:ext cx="668848" cy="672998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Monitor and periodically evaluate the usefulness and quality of surveillance to improve it for future use. N.B surveillance of a problem does not include actions to control the problem.</a:t>
          </a:r>
        </a:p>
      </dsp:txBody>
      <dsp:txXfrm rot="-5400000">
        <a:off x="3785615" y="3629621"/>
        <a:ext cx="6697334" cy="603548"/>
      </dsp:txXfrm>
    </dsp:sp>
    <dsp:sp modelId="{29C4F727-98FC-4D0E-8F9D-3BDB7308582D}">
      <dsp:nvSpPr>
        <dsp:cNvPr id="0" name=""/>
        <dsp:cNvSpPr/>
      </dsp:nvSpPr>
      <dsp:spPr>
        <a:xfrm>
          <a:off x="0" y="3513365"/>
          <a:ext cx="3785616" cy="836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Monitor</a:t>
          </a:r>
        </a:p>
      </dsp:txBody>
      <dsp:txXfrm>
        <a:off x="40813" y="3554178"/>
        <a:ext cx="3703990" cy="754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9F228-BBEB-440F-A445-35AD19AC44E5}">
      <dsp:nvSpPr>
        <dsp:cNvPr id="0" name=""/>
        <dsp:cNvSpPr/>
      </dsp:nvSpPr>
      <dsp:spPr>
        <a:xfrm>
          <a:off x="1273582" y="2001"/>
          <a:ext cx="5094330" cy="20517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time </a:t>
          </a:r>
        </a:p>
      </dsp:txBody>
      <dsp:txXfrm>
        <a:off x="1273582" y="2001"/>
        <a:ext cx="5094330" cy="2051797"/>
      </dsp:txXfrm>
    </dsp:sp>
    <dsp:sp modelId="{576C06AB-F88A-4B24-8E49-90158DCBEDEC}">
      <dsp:nvSpPr>
        <dsp:cNvPr id="0" name=""/>
        <dsp:cNvSpPr/>
      </dsp:nvSpPr>
      <dsp:spPr>
        <a:xfrm>
          <a:off x="0" y="2001"/>
          <a:ext cx="1273582" cy="20517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2001"/>
        <a:ext cx="1273582" cy="2051797"/>
      </dsp:txXfrm>
    </dsp:sp>
    <dsp:sp modelId="{3EDAF97A-CE3E-4C4A-9A2D-E88298A132A9}">
      <dsp:nvSpPr>
        <dsp:cNvPr id="0" name=""/>
        <dsp:cNvSpPr/>
      </dsp:nvSpPr>
      <dsp:spPr>
        <a:xfrm>
          <a:off x="1273582" y="2176907"/>
          <a:ext cx="5094330" cy="20517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place- demonstrates where potential inequalities lie. </a:t>
          </a:r>
        </a:p>
      </dsp:txBody>
      <dsp:txXfrm>
        <a:off x="1273582" y="2176907"/>
        <a:ext cx="5094330" cy="2051797"/>
      </dsp:txXfrm>
    </dsp:sp>
    <dsp:sp modelId="{B4A58F25-24EF-4D88-BFC0-5990FE19266F}">
      <dsp:nvSpPr>
        <dsp:cNvPr id="0" name=""/>
        <dsp:cNvSpPr/>
      </dsp:nvSpPr>
      <dsp:spPr>
        <a:xfrm>
          <a:off x="0" y="2176907"/>
          <a:ext cx="1273582" cy="20517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2176907"/>
        <a:ext cx="1273582" cy="2051797"/>
      </dsp:txXfrm>
    </dsp:sp>
    <dsp:sp modelId="{C5F37083-1287-460E-B187-27D9CEFC6A3F}">
      <dsp:nvSpPr>
        <dsp:cNvPr id="0" name=""/>
        <dsp:cNvSpPr/>
      </dsp:nvSpPr>
      <dsp:spPr>
        <a:xfrm>
          <a:off x="1273582" y="4351813"/>
          <a:ext cx="5094330" cy="20517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844" tIns="521157" rIns="98844" bIns="521157" numCol="1" spcCol="1270" anchor="ctr" anchorCtr="0">
          <a:noAutofit/>
        </a:bodyPr>
        <a:lstStyle/>
        <a:p>
          <a:pPr marL="0" lvl="0" indent="0" algn="l" defTabSz="844550">
            <a:lnSpc>
              <a:spcPct val="90000"/>
            </a:lnSpc>
            <a:spcBef>
              <a:spcPct val="0"/>
            </a:spcBef>
            <a:spcAft>
              <a:spcPct val="35000"/>
            </a:spcAft>
            <a:buNone/>
          </a:pPr>
          <a:r>
            <a:rPr lang="en-US" sz="1900" kern="1200"/>
            <a:t>Analyzing by person e.g. this showed that more men than women die of COVID </a:t>
          </a:r>
        </a:p>
      </dsp:txBody>
      <dsp:txXfrm>
        <a:off x="1273582" y="4351813"/>
        <a:ext cx="5094330" cy="2051797"/>
      </dsp:txXfrm>
    </dsp:sp>
    <dsp:sp modelId="{750877F7-8EC6-4806-AA5C-5EDAA51163D3}">
      <dsp:nvSpPr>
        <dsp:cNvPr id="0" name=""/>
        <dsp:cNvSpPr/>
      </dsp:nvSpPr>
      <dsp:spPr>
        <a:xfrm>
          <a:off x="0" y="4351813"/>
          <a:ext cx="1273582" cy="20517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394" tIns="202672" rIns="67394" bIns="202672" numCol="1" spcCol="1270" anchor="ctr" anchorCtr="0">
          <a:noAutofit/>
        </a:bodyPr>
        <a:lstStyle/>
        <a:p>
          <a:pPr marL="0" lvl="0" indent="0" algn="ctr" defTabSz="1022350">
            <a:lnSpc>
              <a:spcPct val="90000"/>
            </a:lnSpc>
            <a:spcBef>
              <a:spcPct val="0"/>
            </a:spcBef>
            <a:spcAft>
              <a:spcPct val="35000"/>
            </a:spcAft>
            <a:buNone/>
          </a:pPr>
          <a:r>
            <a:rPr lang="en-US" sz="2300" kern="1200"/>
            <a:t>Analyzing</a:t>
          </a:r>
        </a:p>
      </dsp:txBody>
      <dsp:txXfrm>
        <a:off x="0" y="4351813"/>
        <a:ext cx="1273582" cy="205179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5DF15-8F75-49FA-98FE-7C483F1DB674}" type="datetimeFigureOut">
              <a:rPr lang="en-GB" smtClean="0"/>
              <a:t>04/02/2021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BE9483-4365-425F-9C3B-C386ECE64405}" type="slidenum">
              <a:rPr lang="en-GB" smtClean="0"/>
              <a:t>‹#›</a:t>
            </a:fld>
            <a:endParaRPr lang="en-GB"/>
          </a:p>
        </p:txBody>
      </p:sp>
    </p:spTree>
    <p:extLst>
      <p:ext uri="{BB962C8B-B14F-4D97-AF65-F5344CB8AC3E}">
        <p14:creationId xmlns:p14="http://schemas.microsoft.com/office/powerpoint/2010/main" val="1235781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Identified risk factors for the three</a:t>
            </a:r>
            <a:r>
              <a:rPr lang="en-GB" b="0" baseline="0" dirty="0"/>
              <a:t> causes with the largest number of</a:t>
            </a:r>
            <a:r>
              <a:rPr lang="en-GB" b="0" dirty="0"/>
              <a:t> Disability</a:t>
            </a:r>
            <a:r>
              <a:rPr lang="en-GB" b="0" baseline="0" dirty="0"/>
              <a:t> </a:t>
            </a:r>
            <a:r>
              <a:rPr lang="en-GB" b="0" dirty="0"/>
              <a:t>Adjusted Life Years (DALYs) for persons all ages.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DALYs are the sum of Years of Life Lost (YLLs) and Years Lived with Disability (YLDs). DALYs are also defined as years of healthy life lost.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DALYs to the risk factors based on the conditions they are known to be associated with, there can therefore be a lag period between the occurrence of the risk factors and the manifestation of the health impact which can be considerable in some cases.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dirty="0"/>
          </a:p>
        </p:txBody>
      </p:sp>
    </p:spTree>
    <p:extLst>
      <p:ext uri="{BB962C8B-B14F-4D97-AF65-F5344CB8AC3E}">
        <p14:creationId xmlns:p14="http://schemas.microsoft.com/office/powerpoint/2010/main" val="3025136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04424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86148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0556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The </a:t>
            </a:r>
            <a:r>
              <a:rPr lang="en-GB" b="0" baseline="0" dirty="0"/>
              <a:t>percentage of adults aged 16+ who self-reported to have a Body Mass Index (BMI) of 25+ by sex and 10-year age group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Wales </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3147115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 age-standardised</a:t>
            </a:r>
            <a:r>
              <a:rPr lang="en-GB" b="0" baseline="0" dirty="0"/>
              <a:t>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Deprivation is classified</a:t>
            </a:r>
            <a:r>
              <a:rPr lang="en-GB" b="0" baseline="0" dirty="0"/>
              <a:t> according to 2014 </a:t>
            </a:r>
            <a:r>
              <a:rPr lang="en-GB" b="0" dirty="0"/>
              <a:t>Welsh</a:t>
            </a:r>
            <a:r>
              <a:rPr lang="en-GB" b="0" baseline="0" dirty="0"/>
              <a:t> Index of Multiple Deprivation fifths.</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Not everyone living in an area classified as deprived is living in deprived circumstances, and conversely not everyone living in an area in the least deprived quintile is living in affluent circumstances.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National Survey for Wales (NSW), </a:t>
            </a:r>
            <a:r>
              <a:rPr lang="en-GB" b="0" baseline="0" dirty="0"/>
              <a:t>Welsh Government</a:t>
            </a:r>
          </a:p>
          <a:p>
            <a:pPr marL="171450" indent="-171450">
              <a:buFont typeface="Arial" panose="020B0604020202020204" pitchFamily="34" charset="0"/>
              <a:buChar char="•"/>
            </a:pPr>
            <a:r>
              <a:rPr lang="en-GB" b="0" baseline="0" dirty="0"/>
              <a:t>Welsh Index of Multiple Deprivation 2014, Welsh Government</a:t>
            </a:r>
          </a:p>
          <a:p>
            <a:pPr marL="171450" indent="-171450">
              <a:buFont typeface="Arial" panose="020B0604020202020204" pitchFamily="34" charset="0"/>
              <a:buChar char="•"/>
            </a:pPr>
            <a:r>
              <a:rPr lang="en-GB" b="0" baseline="0" dirty="0"/>
              <a:t>Wales by deprivation fifth</a:t>
            </a:r>
          </a:p>
          <a:p>
            <a:pPr marL="171450" indent="-171450">
              <a:buFont typeface="Arial" panose="020B0604020202020204" pitchFamily="34" charset="0"/>
              <a:buChar char="•"/>
            </a:pPr>
            <a:r>
              <a:rPr lang="en-GB" b="0" baseline="0" dirty="0"/>
              <a:t>2016/17</a:t>
            </a:r>
            <a:endParaRPr lang="en-GB" b="0" dirty="0"/>
          </a:p>
          <a:p>
            <a:endParaRPr lang="en-GB" dirty="0"/>
          </a:p>
          <a:p>
            <a:r>
              <a:rPr lang="en-GB" b="1" dirty="0"/>
              <a:t>Further</a:t>
            </a:r>
            <a:r>
              <a:rPr lang="en-GB" b="1" baseline="0" dirty="0"/>
              <a:t> information:</a:t>
            </a:r>
          </a:p>
          <a:p>
            <a:r>
              <a:rPr lang="en-GB" b="0" baseline="0" dirty="0"/>
              <a:t>Further information on the NSW be found here: https://gov.wales/statistics-and-research/national-survey/?tab=current&amp;lang=en</a:t>
            </a:r>
            <a:endParaRPr lang="en-GB" dirty="0"/>
          </a:p>
        </p:txBody>
      </p:sp>
    </p:spTree>
    <p:extLst>
      <p:ext uri="{BB962C8B-B14F-4D97-AF65-F5344CB8AC3E}">
        <p14:creationId xmlns:p14="http://schemas.microsoft.com/office/powerpoint/2010/main" val="515196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age-standardised percentage of adults aged 16+ who self-reported to have a Body Mass Index (BMI) of 25+</a:t>
            </a:r>
          </a:p>
          <a:p>
            <a:pPr marL="171450" indent="-171450">
              <a:buFont typeface="Arial" panose="020B0604020202020204" pitchFamily="34" charset="0"/>
              <a:buChar char="•"/>
            </a:pPr>
            <a:r>
              <a:rPr lang="en-GB" b="0" baseline="0" dirty="0"/>
              <a:t>Obese – The age-standardised percentage of adults aged 16+ who self-reported to have a BMI of 30+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endParaRPr lang="en-GB" b="1"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 to 2015</a:t>
            </a:r>
            <a:endParaRPr lang="en-GB" b="0" dirty="0"/>
          </a:p>
          <a:p>
            <a:endParaRPr lang="en-GB" dirty="0"/>
          </a:p>
          <a:p>
            <a:r>
              <a:rPr lang="en-GB" b="1" dirty="0"/>
              <a:t>Further</a:t>
            </a:r>
            <a:r>
              <a:rPr lang="en-GB" b="1" baseline="0" dirty="0"/>
              <a:t> information:</a:t>
            </a:r>
          </a:p>
          <a:p>
            <a:r>
              <a:rPr lang="en-GB" b="0" baseline="0" dirty="0"/>
              <a:t>Further information on the WHS be found here: https://gov.wales/statistics-and-research/welsh-health-survey/?lang=en</a:t>
            </a:r>
            <a:endParaRPr lang="en-GB" dirty="0"/>
          </a:p>
        </p:txBody>
      </p:sp>
    </p:spTree>
    <p:extLst>
      <p:ext uri="{BB962C8B-B14F-4D97-AF65-F5344CB8AC3E}">
        <p14:creationId xmlns:p14="http://schemas.microsoft.com/office/powerpoint/2010/main" val="1782494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dirty="0"/>
              <a:t>Overweight or obese - The</a:t>
            </a:r>
            <a:r>
              <a:rPr lang="en-GB" b="0" baseline="0" dirty="0"/>
              <a:t> percentage of adults aged 16+ who self-reported to have a Body Mass Index (BMI) of 25+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survey asked adults to report their height and their weight. In order to define overweight or obesity, a measurement is required which allows for differences in weight due to height. BMI is calculated as weight (kg) divided by squared height (m</a:t>
            </a:r>
            <a:r>
              <a:rPr lang="en-GB" baseline="30000" dirty="0"/>
              <a:t>2</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projection was calculated</a:t>
            </a:r>
            <a:r>
              <a:rPr lang="en-GB" baseline="0" dirty="0"/>
              <a:t> using an extrapolation method which examines historical trends and cycles, then uses mathematical techniques to extrapolate to the future.</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Height and weight are self-reported, and there is evidence to show that some people tend to under report weight and/or over report height resulting in an underestimation of the prevalence of overweight and obesity.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BMI does not distinguish between mass due to body fat and mass due to muscular physique, nor does it take account of the distribution of fat.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Ethnicity may affect BMI. </a:t>
            </a:r>
          </a:p>
          <a:p>
            <a:pPr marL="171450" indent="-171450">
              <a:buFont typeface="Arial" panose="020B0604020202020204" pitchFamily="34" charset="0"/>
              <a:buChar char="•"/>
            </a:pPr>
            <a:r>
              <a:rPr lang="en-GB" b="1" i="0" u="none" strike="noStrike" kern="1200" dirty="0">
                <a:solidFill>
                  <a:schemeClr val="tx1"/>
                </a:solidFill>
                <a:effectLst/>
              </a:rPr>
              <a:t>The overweight or obese prevalence projections are estimates. They are based on various assumptions which may or may not hold true in the future. Extreme caution must be taken when interpreting these results.</a:t>
            </a:r>
            <a:r>
              <a:rPr lang="en-GB" dirty="0"/>
              <a:t> </a:t>
            </a:r>
            <a:endParaRPr lang="en-GB" b="0" i="0" u="none" strike="noStrike" kern="1200" baseline="0" dirty="0">
              <a:solidFill>
                <a:schemeClr val="tx1"/>
              </a:solidFill>
              <a:ea typeface="ＭＳ Ｐゴシック" panose="020B0600070205080204" pitchFamily="34" charset="-128"/>
            </a:endParaRPr>
          </a:p>
          <a:p>
            <a:endParaRPr lang="en-GB" b="1" dirty="0"/>
          </a:p>
          <a:p>
            <a:r>
              <a:rPr lang="en-GB" b="1" dirty="0"/>
              <a:t>Data source, geography &amp; period:</a:t>
            </a:r>
          </a:p>
          <a:p>
            <a:pPr marL="171450" indent="-171450">
              <a:buFont typeface="Arial" panose="020B0604020202020204" pitchFamily="34" charset="0"/>
              <a:buChar char="•"/>
            </a:pPr>
            <a:r>
              <a:rPr lang="en-GB" b="0" dirty="0"/>
              <a:t>Welsh Health Survey (WHS), </a:t>
            </a:r>
            <a:r>
              <a:rPr lang="en-GB" b="0" baseline="0" dirty="0"/>
              <a:t>Welsh Government</a:t>
            </a:r>
          </a:p>
          <a:p>
            <a:pPr marL="171450" indent="-171450">
              <a:buFont typeface="Arial" panose="020B0604020202020204" pitchFamily="34" charset="0"/>
              <a:buChar char="•"/>
            </a:pPr>
            <a:r>
              <a:rPr lang="en-GB" b="0" baseline="0" dirty="0"/>
              <a:t>National Survey for Wales (NSW), Welsh Government</a:t>
            </a:r>
          </a:p>
          <a:p>
            <a:pPr marL="171450" indent="-171450">
              <a:buFont typeface="Arial" panose="020B0604020202020204" pitchFamily="34" charset="0"/>
              <a:buChar char="•"/>
            </a:pPr>
            <a:r>
              <a:rPr lang="en-GB" b="0" baseline="0" dirty="0"/>
              <a:t>2014-based population projections, Office for National Statistics</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2003/04-2005/06 to 2013-15 observed, 2016 to 2030 projected</a:t>
            </a:r>
            <a:endParaRPr lang="en-GB" b="0" dirty="0"/>
          </a:p>
          <a:p>
            <a:endParaRPr lang="en-GB" dirty="0"/>
          </a:p>
          <a:p>
            <a:r>
              <a:rPr lang="en-GB" b="1" dirty="0"/>
              <a:t>Further</a:t>
            </a:r>
            <a:r>
              <a:rPr lang="en-GB" b="1" baseline="0" dirty="0"/>
              <a:t> information:</a:t>
            </a:r>
          </a:p>
          <a:p>
            <a:r>
              <a:rPr lang="en-GB" b="0" baseline="0" dirty="0"/>
              <a:t>Further information on the WHS can be found here: https://gov.wales/statistics-and-research/welsh-health-survey/?lang=en</a:t>
            </a:r>
          </a:p>
          <a:p>
            <a:r>
              <a:rPr lang="en-GB" b="0" baseline="0" dirty="0"/>
              <a:t>Further information on the NSW can be found here: https://gov.wales/statistics-and-research/national-survey/?tab=current&amp;lang=en</a:t>
            </a:r>
          </a:p>
          <a:p>
            <a:r>
              <a:rPr lang="en-GB" b="0" baseline="0" dirty="0"/>
              <a:t>Full details of the projection method can be found here: http://www2.nphs.wales.nhs.uk:8080/PubHObservatoryProjDocs.nsf/85c50756737f79ac80256f2700534ea3/171d74db076b941a80258154003d9d3f/$FILE/WBFGProjections_TechnicalGuide_2017_v1.pdf</a:t>
            </a:r>
            <a:endParaRPr lang="en-GB" dirty="0"/>
          </a:p>
          <a:p>
            <a:endParaRPr lang="en-GB" dirty="0"/>
          </a:p>
        </p:txBody>
      </p:sp>
    </p:spTree>
    <p:extLst>
      <p:ext uri="{BB962C8B-B14F-4D97-AF65-F5344CB8AC3E}">
        <p14:creationId xmlns:p14="http://schemas.microsoft.com/office/powerpoint/2010/main" val="163514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Top 20 identified risk factors for Years Lived with Disability (YLDs) for persons all ages</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YLDs are calculated by multiplying the prevalence of a disorder by the short- or long-term loss of health associated with that disability (the disability weight)</a:t>
            </a:r>
            <a:r>
              <a:rPr lang="en-GB" b="0" baseline="30000" dirty="0"/>
              <a:t>1</a:t>
            </a:r>
            <a:r>
              <a:rPr lang="en-GB" b="0" baseline="0"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kern="1200" baseline="0" dirty="0">
                <a:solidFill>
                  <a:schemeClr val="tx1"/>
                </a:solidFill>
                <a:ea typeface="ＭＳ Ｐゴシック" panose="020B0600070205080204" pitchFamily="34" charset="-128"/>
              </a:rPr>
              <a:t>The Global Burden of Disease Study 2016 (GBD 2016) provides internationally comparable burden of diseases estimates. </a:t>
            </a: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r>
              <a:rPr lang="en-GB" b="1" dirty="0"/>
              <a:t>Caveats:</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report provides modelled estimates not direct measurements and the results should therefore not be compared to any direct measures reported for Wales.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Uncertainty in any of the raw data or parameters used in the model will result in imprecision in the estimates themselves.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rankings provided are only an indication of the relative contribution of different risk factors to the burden of disease and the certainty of the ranking will depend on the strength of underlying evidence. </a:t>
            </a:r>
          </a:p>
          <a:p>
            <a:pPr marL="171450" indent="-171450">
              <a:buFont typeface="Arial" panose="020B0604020202020204" pitchFamily="34" charset="0"/>
              <a:buChar char="•"/>
            </a:pPr>
            <a:r>
              <a:rPr lang="en-GB" b="0" i="0" u="none" strike="noStrike" kern="1200" baseline="0" dirty="0">
                <a:solidFill>
                  <a:schemeClr val="tx1"/>
                </a:solidFill>
                <a:ea typeface="ＭＳ Ｐゴシック" panose="020B0600070205080204" pitchFamily="34" charset="-128"/>
              </a:rPr>
              <a:t>The method used attributes YLDs to the risk factors based on the conditions they are known to be associated with, there can therefore be a lag period between the occurrence of the risk factors and the manifestation of the health impact which can be considerable in some cases.</a:t>
            </a:r>
            <a:endParaRPr lang="en-GB" b="1" dirty="0"/>
          </a:p>
          <a:p>
            <a:endParaRPr lang="en-GB" b="1" dirty="0"/>
          </a:p>
          <a:p>
            <a:r>
              <a:rPr lang="en-GB" b="1" dirty="0"/>
              <a:t>Data source, geography &amp; period:</a:t>
            </a:r>
          </a:p>
          <a:p>
            <a:pPr marL="171450" indent="-171450">
              <a:buFont typeface="Arial" panose="020B0604020202020204" pitchFamily="34" charset="0"/>
              <a:buChar char="•"/>
            </a:pPr>
            <a:r>
              <a:rPr lang="en-GB" b="0" dirty="0"/>
              <a:t>Global Health Data Exchange, Institute for Health Metrics and Evaluation</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2016</a:t>
            </a:r>
            <a:endParaRPr lang="en-GB" b="0" dirty="0"/>
          </a:p>
          <a:p>
            <a:endParaRPr lang="en-GB" dirty="0"/>
          </a:p>
          <a:p>
            <a:r>
              <a:rPr lang="en-GB" b="1" dirty="0"/>
              <a:t>Further</a:t>
            </a:r>
            <a:r>
              <a:rPr lang="en-GB" b="1" baseline="0" dirty="0"/>
              <a:t> information:</a:t>
            </a:r>
          </a:p>
          <a:p>
            <a:r>
              <a:rPr lang="en-GB" b="0" baseline="0" dirty="0"/>
              <a:t>Further information on the GBD be found here: http://www.healthdata.org/gbd</a:t>
            </a:r>
            <a:endParaRPr lang="en-GB" b="0" dirty="0"/>
          </a:p>
          <a:p>
            <a:endParaRPr lang="en-GB" b="1" dirty="0"/>
          </a:p>
          <a:p>
            <a:r>
              <a:rPr lang="en-GB" b="1" dirty="0"/>
              <a:t>References:</a:t>
            </a:r>
          </a:p>
          <a:p>
            <a:r>
              <a:rPr lang="en-GB" b="0" dirty="0"/>
              <a:t>1. US Burden of Disease Collaborators. The state of US health, 1990-2010: burden of diseases, injuries, and risk factors. JAMA, 310(6): 591-608, 2013</a:t>
            </a:r>
          </a:p>
        </p:txBody>
      </p:sp>
    </p:spTree>
    <p:extLst>
      <p:ext uri="{BB962C8B-B14F-4D97-AF65-F5344CB8AC3E}">
        <p14:creationId xmlns:p14="http://schemas.microsoft.com/office/powerpoint/2010/main" val="3615071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BE14-D766-4AC4-8F18-9E3B075939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B64558-A901-419B-A37B-C75EF4464A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C4698D-733F-497A-B7BE-8B6C098BF2C6}"/>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6CE9086E-B723-49C2-9C76-08CF1204E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F1D032-E9BF-434A-BECC-A3E249F55BD2}"/>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375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1663C-6DDA-4631-8DE4-757F20D0C1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CBF18B-D678-4323-AB20-82DB35122F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BABDC7-68F4-46E8-9A7E-BD51BBA2E076}"/>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F016854D-DC3F-45E4-A3BD-DCCC99CB7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415FE-D146-4C31-A86B-AB9F99710353}"/>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568296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AAE2F-6409-4083-9498-F1FFE0560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8EBE68-A9DA-46C8-ABE4-620E61BA78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CA41F5-6320-405C-BC7E-5E639E0937FA}"/>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BCB66E53-DDB2-4443-96FC-5AF86BE574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4D5501-B145-4E88-BB8E-1F0C5A5E6717}"/>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329558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532A-E4F8-491F-8D59-143100CE96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F4C34-0FF9-43D9-9908-343BA513AE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DA9A4D-B5C1-4F6E-AD50-133801B919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AB2471-7163-49BD-AD1C-12C425F96E70}"/>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6" name="Footer Placeholder 5">
            <a:extLst>
              <a:ext uri="{FF2B5EF4-FFF2-40B4-BE49-F238E27FC236}">
                <a16:creationId xmlns:a16="http://schemas.microsoft.com/office/drawing/2014/main" id="{B180BA10-6D02-48EB-A14F-831369E5E9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6E32B-8D9C-45BB-A490-41C64255BA89}"/>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81521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1248C-2959-4288-907E-4B6A26092C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94E2C-1279-4150-9455-4478848DB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3648B7-BC59-4CCE-9A73-C0D961E11F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C8923-D077-4394-8B03-1CF7901D7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4A2CC8-CFAB-4C51-A5A1-AE884121E0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4C2936-3E4C-4D6E-9255-29DC0D7F55D9}"/>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8" name="Footer Placeholder 7">
            <a:extLst>
              <a:ext uri="{FF2B5EF4-FFF2-40B4-BE49-F238E27FC236}">
                <a16:creationId xmlns:a16="http://schemas.microsoft.com/office/drawing/2014/main" id="{6228C9B2-1D31-4D45-B295-FEFD6C59AA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6A8049-28DE-473E-9DA0-570E92FCC631}"/>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1155756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1186F-2854-4B9F-8E16-00EDA22D84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A2E5CC-91F2-4AD0-A7E1-953CC7DD68C7}"/>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4" name="Footer Placeholder 3">
            <a:extLst>
              <a:ext uri="{FF2B5EF4-FFF2-40B4-BE49-F238E27FC236}">
                <a16:creationId xmlns:a16="http://schemas.microsoft.com/office/drawing/2014/main" id="{5AA689B1-370E-4E2D-A4E9-FE037E55AF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264303-65E5-4FEA-87EE-E46C2851B3B6}"/>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941822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758776-5181-4CDE-946F-9BB5D999FE4A}"/>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3" name="Footer Placeholder 2">
            <a:extLst>
              <a:ext uri="{FF2B5EF4-FFF2-40B4-BE49-F238E27FC236}">
                <a16:creationId xmlns:a16="http://schemas.microsoft.com/office/drawing/2014/main" id="{BFF7E793-2B33-46B9-B38D-2E07D22254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D620D3-303E-4B58-B526-8B109D0E43C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87494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C64A-18D1-4EB0-A766-5D3EA90D3C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F96045-DC92-4CD5-AA3F-DEC9551D81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2A8B86-AA41-49F7-889E-49E8094E1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24C1F-5C4B-4F62-88CE-E37A071008E2}"/>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6" name="Footer Placeholder 5">
            <a:extLst>
              <a:ext uri="{FF2B5EF4-FFF2-40B4-BE49-F238E27FC236}">
                <a16:creationId xmlns:a16="http://schemas.microsoft.com/office/drawing/2014/main" id="{992EB8C6-E7A8-4673-8600-FCF9B4A16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CCC3FA-7CE7-4E09-946E-F48735A6E13D}"/>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50165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E6AD3-1CEE-4BE0-911D-0AA8464F0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E85E89-2AFB-440F-A63E-31537BBCA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7BAE51-875C-4C32-B784-AC7A70AE9C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2005B-B121-4184-B3F3-1C05A178A1F3}"/>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6" name="Footer Placeholder 5">
            <a:extLst>
              <a:ext uri="{FF2B5EF4-FFF2-40B4-BE49-F238E27FC236}">
                <a16:creationId xmlns:a16="http://schemas.microsoft.com/office/drawing/2014/main" id="{1685CB40-6CE3-47E0-A14D-7946AC4D9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D9F8E-17A9-4537-B279-98F96AAC12C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64113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D6F1-8BD2-4635-A9DB-0E3A5B21F5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B7F5D-BD0A-4BCA-B112-A70B26C048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5279A2-5731-4504-87F7-A9CF1AA55C59}"/>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A9660565-FF16-47FE-BCD7-3AAA30F61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A01EC-6B27-472F-9BA5-299E4653732A}"/>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4109531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DA2C2-C044-471F-9FAB-31F9241F92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091CE9-CD2D-4AC8-A280-556D85AE71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26928-B59C-4EAD-B82C-D5DC8BD07EAC}"/>
              </a:ext>
            </a:extLst>
          </p:cNvPr>
          <p:cNvSpPr>
            <a:spLocks noGrp="1"/>
          </p:cNvSpPr>
          <p:nvPr>
            <p:ph type="dt" sz="half" idx="10"/>
          </p:nvPr>
        </p:nvSpPr>
        <p:spPr/>
        <p:txBody>
          <a:body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199DF1CF-32D5-4E63-88EF-C9938DA87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33E7A-917A-4961-B7B0-59FAC7F83C70}"/>
              </a:ext>
            </a:extLst>
          </p:cNvPr>
          <p:cNvSpPr>
            <a:spLocks noGrp="1"/>
          </p:cNvSpPr>
          <p:nvPr>
            <p:ph type="sldNum" sz="quarter" idx="12"/>
          </p:nvPr>
        </p:nvSpPr>
        <p:spPr/>
        <p:txBody>
          <a:bodyPr/>
          <a:lstStyle/>
          <a:p>
            <a:fld id="{89BFE988-6617-432D-BAF1-6620B28BE06A}" type="slidenum">
              <a:rPr lang="en-GB" smtClean="0"/>
              <a:t>‹#›</a:t>
            </a:fld>
            <a:endParaRPr lang="en-GB"/>
          </a:p>
        </p:txBody>
      </p:sp>
    </p:spTree>
    <p:extLst>
      <p:ext uri="{BB962C8B-B14F-4D97-AF65-F5344CB8AC3E}">
        <p14:creationId xmlns:p14="http://schemas.microsoft.com/office/powerpoint/2010/main" val="2893113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5963551"/>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7" name="Text Placeholder 4"/>
          <p:cNvSpPr>
            <a:spLocks noGrp="1"/>
          </p:cNvSpPr>
          <p:nvPr>
            <p:ph type="body" sz="quarter" idx="16" hasCustomPrompt="1"/>
          </p:nvPr>
        </p:nvSpPr>
        <p:spPr>
          <a:xfrm>
            <a:off x="715961" y="1620679"/>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
        <p:nvSpPr>
          <p:cNvPr id="9" name="Rectangle 8"/>
          <p:cNvSpPr/>
          <p:nvPr userDrawn="1"/>
        </p:nvSpPr>
        <p:spPr>
          <a:xfrm>
            <a:off x="-1" y="0"/>
            <a:ext cx="12192000" cy="1245889"/>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lIns="180000" rtlCol="0" anchor="ctr"/>
          <a:lstStyle/>
          <a:p>
            <a:pPr algn="ctr"/>
            <a:endParaRPr lang="en-US" dirty="0"/>
          </a:p>
        </p:txBody>
      </p:sp>
      <p:sp>
        <p:nvSpPr>
          <p:cNvPr id="12" name="Text Placeholder 4"/>
          <p:cNvSpPr>
            <a:spLocks noGrp="1"/>
          </p:cNvSpPr>
          <p:nvPr>
            <p:ph type="body" sz="quarter" idx="15" hasCustomPrompt="1"/>
          </p:nvPr>
        </p:nvSpPr>
        <p:spPr>
          <a:xfrm>
            <a:off x="0" y="-1"/>
            <a:ext cx="12191999" cy="1245890"/>
          </a:xfrm>
          <a:prstGeom prst="rect">
            <a:avLst/>
          </a:prstGeom>
        </p:spPr>
        <p:txBody>
          <a:bodyPr lIns="72000" tIns="36000" rIns="72000" bIns="36000"/>
          <a:lstStyle>
            <a:lvl1pPr marL="0" indent="0">
              <a:buNone/>
              <a:defRPr sz="2600" b="1" i="0">
                <a:solidFill>
                  <a:schemeClr val="bg1"/>
                </a:solidFill>
                <a:latin typeface="Ubuntu" charset="0"/>
                <a:ea typeface="Ubuntu" charset="0"/>
                <a:cs typeface="Ubuntu" charset="0"/>
              </a:defRPr>
            </a:lvl1pPr>
          </a:lstStyle>
          <a:p>
            <a:pPr lvl="0"/>
            <a:r>
              <a:rPr lang="en-US" dirty="0"/>
              <a:t>1 Column Text Slide Heading</a:t>
            </a:r>
          </a:p>
        </p:txBody>
      </p:sp>
      <p:sp>
        <p:nvSpPr>
          <p:cNvPr id="11" name="Slide Number Placeholder 1"/>
          <p:cNvSpPr>
            <a:spLocks noGrp="1"/>
          </p:cNvSpPr>
          <p:nvPr>
            <p:ph type="sldNum" sz="quarter" idx="4"/>
          </p:nvPr>
        </p:nvSpPr>
        <p:spPr>
          <a:xfrm>
            <a:off x="4724398" y="6232987"/>
            <a:ext cx="2743200" cy="365125"/>
          </a:xfrm>
          <a:prstGeom prst="rect">
            <a:avLst/>
          </a:prstGeom>
        </p:spPr>
        <p:txBody>
          <a:bodyPr vert="horz" lIns="91440" tIns="45720" rIns="91440" bIns="45720" rtlCol="0" anchor="ctr"/>
          <a:lstStyle>
            <a:lvl1pPr algn="ctr">
              <a:defRPr sz="2000" b="1">
                <a:solidFill>
                  <a:schemeClr val="bg1"/>
                </a:solidFill>
                <a:latin typeface="Ubuntu"/>
              </a:defRPr>
            </a:lvl1pPr>
          </a:lstStyle>
          <a:p>
            <a:fld id="{9490A907-ADB8-4C17-B17B-3D619D329AB8}" type="slidenum">
              <a:rPr lang="en-GB" smtClean="0"/>
              <a:pPr/>
              <a:t>‹#›</a:t>
            </a:fld>
            <a:endParaRPr lang="en-GB" dirty="0"/>
          </a:p>
        </p:txBody>
      </p:sp>
      <p:pic>
        <p:nvPicPr>
          <p:cNvPr id="6" name="Picture 5"/>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extLst>
      <p:ext uri="{BB962C8B-B14F-4D97-AF65-F5344CB8AC3E}">
        <p14:creationId xmlns:p14="http://schemas.microsoft.com/office/powerpoint/2010/main" val="733037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CC67D-B798-4176-BD83-34BF2EF41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C37507-5FE3-474B-B908-3E0D8B60B8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45E76-7942-427E-8731-D52011183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2E14C-2D96-457D-AC04-E940C844D8E6}" type="datetimeFigureOut">
              <a:rPr lang="en-GB" smtClean="0"/>
              <a:t>04/02/2021</a:t>
            </a:fld>
            <a:endParaRPr lang="en-GB"/>
          </a:p>
        </p:txBody>
      </p:sp>
      <p:sp>
        <p:nvSpPr>
          <p:cNvPr id="5" name="Footer Placeholder 4">
            <a:extLst>
              <a:ext uri="{FF2B5EF4-FFF2-40B4-BE49-F238E27FC236}">
                <a16:creationId xmlns:a16="http://schemas.microsoft.com/office/drawing/2014/main" id="{7BAA8C01-99D2-4E1D-B093-ACBF6DEA0D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23D46C-22C6-426A-B789-3FC2C9E36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FE988-6617-432D-BAF1-6620B28BE06A}" type="slidenum">
              <a:rPr lang="en-GB" smtClean="0"/>
              <a:t>‹#›</a:t>
            </a:fld>
            <a:endParaRPr lang="en-GB"/>
          </a:p>
        </p:txBody>
      </p:sp>
    </p:spTree>
    <p:extLst>
      <p:ext uri="{BB962C8B-B14F-4D97-AF65-F5344CB8AC3E}">
        <p14:creationId xmlns:p14="http://schemas.microsoft.com/office/powerpoint/2010/main" val="3513487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ew.wales.gov.uk/topics/statistics/theme/health/?lang=en" TargetMode="External"/><Relationship Id="rId7" Type="http://schemas.openxmlformats.org/officeDocument/2006/relationships/hyperlink" Target="https://statswales.wales.gov.uk/Catalogue" TargetMode="External"/><Relationship Id="rId2" Type="http://schemas.openxmlformats.org/officeDocument/2006/relationships/hyperlink" Target="http://new.wales.gov.uk/topics/statistics/;jsessionid=bCPnJLhd6hcqXNp0YgpzfGvypPhmrw7V4l1zh7hZlLPM4gGmYRCm!335850833?lang=en" TargetMode="External"/><Relationship Id="rId1" Type="http://schemas.openxmlformats.org/officeDocument/2006/relationships/slideLayout" Target="../slideLayouts/slideLayout2.xml"/><Relationship Id="rId6" Type="http://schemas.openxmlformats.org/officeDocument/2006/relationships/hyperlink" Target="http://new.wales.gov.uk/topics/statistics/publications/healthtrends11/?lang=en" TargetMode="External"/><Relationship Id="rId5" Type="http://schemas.openxmlformats.org/officeDocument/2006/relationships/hyperlink" Target="http://wales.gov.uk/topics/statistics/headlines/health2010/?lang=en" TargetMode="External"/><Relationship Id="rId4" Type="http://schemas.openxmlformats.org/officeDocument/2006/relationships/hyperlink" Target="http://wales.gov.uk/topics/statistics/theme/health/public-health/?lang=e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3IpE8dE4cVc?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gov.wales/diabetes-delivery-plan-2016-202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BXxJrMxGZc?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hyperlink" Target="http://www.publichealthwalesobservatory.wales.nhs.uk/obesityinwal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overnment/publications/public-health-england-approach-to-surveillance/public-health-england-approach-to-surveillance" TargetMode="External"/><Relationship Id="rId7" Type="http://schemas.openxmlformats.org/officeDocument/2006/relationships/hyperlink" Target="http://www.wales.nhs.uk/sites3/page.cfm?orgId=457&amp;pid=32261"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www.wales.nhs.uk/sites3/page.cfm?orgid=457&amp;pid=25444#e" TargetMode="External"/><Relationship Id="rId5" Type="http://schemas.openxmlformats.org/officeDocument/2006/relationships/hyperlink" Target="http://www.wales.nhs.uk/statisticsanddata/sourcesofdata" TargetMode="External"/><Relationship Id="rId4" Type="http://schemas.openxmlformats.org/officeDocument/2006/relationships/hyperlink" Target="https://assets.publishing.service.gov.uk/government/uploads/system/uploads/attachment_data/file/213339/Towards-a-Public-Health-Surveillance-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01141124-FF12-4F22-A356-6523BEC0D624}"/>
              </a:ext>
            </a:extLst>
          </p:cNvPr>
          <p:cNvSpPr>
            <a:spLocks noGrp="1"/>
          </p:cNvSpPr>
          <p:nvPr>
            <p:ph type="title"/>
          </p:nvPr>
        </p:nvSpPr>
        <p:spPr>
          <a:xfrm>
            <a:off x="804998" y="798445"/>
            <a:ext cx="4803636" cy="1311664"/>
          </a:xfrm>
        </p:spPr>
        <p:txBody>
          <a:bodyPr>
            <a:normAutofit/>
          </a:bodyPr>
          <a:lstStyle/>
          <a:p>
            <a:r>
              <a:rPr lang="en-GB">
                <a:solidFill>
                  <a:srgbClr val="000000"/>
                </a:solidFill>
              </a:rPr>
              <a:t>Objectives </a:t>
            </a:r>
          </a:p>
        </p:txBody>
      </p:sp>
      <p:sp>
        <p:nvSpPr>
          <p:cNvPr id="3" name="Content Placeholder 2">
            <a:extLst>
              <a:ext uri="{FF2B5EF4-FFF2-40B4-BE49-F238E27FC236}">
                <a16:creationId xmlns:a16="http://schemas.microsoft.com/office/drawing/2014/main" id="{57950954-7EA4-408E-BA51-FDA94C726D06}"/>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After studying this lesson you will be able to: </a:t>
            </a:r>
          </a:p>
          <a:p>
            <a:r>
              <a:rPr lang="en-US" sz="2000" dirty="0">
                <a:solidFill>
                  <a:srgbClr val="000000"/>
                </a:solidFill>
              </a:rPr>
              <a:t> Define public health surveillance and its main components (activities) </a:t>
            </a:r>
          </a:p>
          <a:p>
            <a:r>
              <a:rPr lang="en-US" sz="2000" dirty="0">
                <a:solidFill>
                  <a:srgbClr val="000000"/>
                </a:solidFill>
              </a:rPr>
              <a:t> List the main uses of surveillance data </a:t>
            </a:r>
          </a:p>
          <a:p>
            <a:r>
              <a:rPr lang="en-US" sz="2000" dirty="0">
                <a:solidFill>
                  <a:srgbClr val="000000"/>
                </a:solidFill>
              </a:rPr>
              <a:t> Describe sources for data that can be used for public health surveillance </a:t>
            </a:r>
          </a:p>
          <a:p>
            <a:r>
              <a:rPr lang="en-US" sz="2000" dirty="0">
                <a:solidFill>
                  <a:srgbClr val="000000"/>
                </a:solidFill>
              </a:rPr>
              <a:t> Describe the flow of information for reportable diseases</a:t>
            </a:r>
            <a:endParaRPr lang="en-GB" sz="2000" dirty="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F6830A85-11A4-4DE5-A45F-85B141F239B6}"/>
              </a:ext>
            </a:extLst>
          </p:cNvPr>
          <p:cNvPicPr>
            <a:picLocks noChangeAspect="1"/>
          </p:cNvPicPr>
          <p:nvPr/>
        </p:nvPicPr>
        <p:blipFill rotWithShape="1">
          <a:blip r:embed="rId3"/>
          <a:srcRect l="27857" r="14137"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8903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18D9608-A338-4F1E-9202-5E4C93EA0458}"/>
              </a:ext>
            </a:extLst>
          </p:cNvPr>
          <p:cNvSpPr>
            <a:spLocks noGrp="1"/>
          </p:cNvSpPr>
          <p:nvPr>
            <p:ph type="title"/>
          </p:nvPr>
        </p:nvSpPr>
        <p:spPr>
          <a:xfrm>
            <a:off x="804998" y="798445"/>
            <a:ext cx="4803636" cy="1311664"/>
          </a:xfrm>
        </p:spPr>
        <p:txBody>
          <a:bodyPr>
            <a:normAutofit/>
          </a:bodyPr>
          <a:lstStyle/>
          <a:p>
            <a:r>
              <a:rPr lang="en-GB">
                <a:solidFill>
                  <a:srgbClr val="000000"/>
                </a:solidFill>
              </a:rPr>
              <a:t>What is public health surveillance?</a:t>
            </a:r>
          </a:p>
        </p:txBody>
      </p:sp>
      <p:sp>
        <p:nvSpPr>
          <p:cNvPr id="3" name="Content Placeholder 2">
            <a:extLst>
              <a:ext uri="{FF2B5EF4-FFF2-40B4-BE49-F238E27FC236}">
                <a16:creationId xmlns:a16="http://schemas.microsoft.com/office/drawing/2014/main" id="{B7DF8D7F-2F54-4B46-8437-1CEAC602420B}"/>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Ongoing, systematic collection, analysis, and interpretation of health-related data essential to the planning, implementation, and evaluation of public health practice,  with the timely dissemination of these data to those responsible for prevention and control</a:t>
            </a:r>
            <a:endParaRPr lang="en-GB" sz="2000" dirty="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3E8BF7F-AB26-4AE4-AF12-9E52F6DE96DD}"/>
              </a:ext>
            </a:extLst>
          </p:cNvPr>
          <p:cNvPicPr>
            <a:picLocks noChangeAspect="1"/>
          </p:cNvPicPr>
          <p:nvPr/>
        </p:nvPicPr>
        <p:blipFill rotWithShape="1">
          <a:blip r:embed="rId3"/>
          <a:srcRect l="5715" r="36280"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00649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ADE21E-EFEA-4776-B6FD-65CB71ABA64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Sources of data</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a:extLst>
              <a:ext uri="{FF2B5EF4-FFF2-40B4-BE49-F238E27FC236}">
                <a16:creationId xmlns:a16="http://schemas.microsoft.com/office/drawing/2014/main" id="{BC93DE69-B2A6-41A3-8F9C-0F6124FD0283}"/>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Data on health in Wales is provided by a variety of different bodies for different purposes.</a:t>
            </a:r>
          </a:p>
          <a:p>
            <a:r>
              <a:rPr lang="en-GB" sz="2000" dirty="0">
                <a:solidFill>
                  <a:schemeClr val="tx1">
                    <a:alpha val="80000"/>
                  </a:schemeClr>
                </a:solidFill>
              </a:rPr>
              <a:t>Pause for thought where do you think we gain health informatics from what sources? </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078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F71C-00A1-4625-87D6-5E2FF150122B}"/>
              </a:ext>
            </a:extLst>
          </p:cNvPr>
          <p:cNvSpPr>
            <a:spLocks noGrp="1"/>
          </p:cNvSpPr>
          <p:nvPr>
            <p:ph type="title"/>
          </p:nvPr>
        </p:nvSpPr>
        <p:spPr/>
        <p:txBody>
          <a:bodyPr/>
          <a:lstStyle/>
          <a:p>
            <a:r>
              <a:rPr lang="en-US" b="0" i="0" dirty="0">
                <a:solidFill>
                  <a:srgbClr val="0D6D91"/>
                </a:solidFill>
                <a:effectLst/>
                <a:latin typeface="Lucida Sans Unicode" panose="020B0602030504020204" pitchFamily="34" charset="0"/>
              </a:rPr>
              <a:t>Welsh Government</a:t>
            </a:r>
            <a:endParaRPr lang="en-GB" dirty="0"/>
          </a:p>
        </p:txBody>
      </p:sp>
      <p:sp>
        <p:nvSpPr>
          <p:cNvPr id="3" name="Content Placeholder 2">
            <a:extLst>
              <a:ext uri="{FF2B5EF4-FFF2-40B4-BE49-F238E27FC236}">
                <a16:creationId xmlns:a16="http://schemas.microsoft.com/office/drawing/2014/main" id="{8C9425C5-4AE1-4FEF-BBD6-7A7C47DAB84C}"/>
              </a:ext>
            </a:extLst>
          </p:cNvPr>
          <p:cNvSpPr>
            <a:spLocks noGrp="1"/>
          </p:cNvSpPr>
          <p:nvPr>
            <p:ph idx="1"/>
          </p:nvPr>
        </p:nvSpPr>
        <p:spPr/>
        <p:txBody>
          <a:bodyPr>
            <a:normAutofit fontScale="70000" lnSpcReduction="20000"/>
          </a:bodyPr>
          <a:lstStyle/>
          <a:p>
            <a:pPr algn="l"/>
            <a:r>
              <a:rPr lang="en-US" b="0" i="0" dirty="0">
                <a:solidFill>
                  <a:srgbClr val="000000"/>
                </a:solidFill>
                <a:effectLst/>
                <a:latin typeface="Lucida Sans Unicode" panose="020B0602030504020204" pitchFamily="34" charset="0"/>
              </a:rPr>
              <a:t>The Statistics Directorate produce health and social care data including about the health of the public including births, deaths and conceptions; workload (or activity) of hospitals; primary and community health; mental health services; the performance of the NHS and the NHS Workforce and NHS Finance. Information can also be accessed through the Government’s health and care statistical publications by month of publication and a wide range of data can be accessed by the </a:t>
            </a:r>
            <a:r>
              <a:rPr lang="en-US" b="0" i="0" dirty="0" err="1">
                <a:solidFill>
                  <a:srgbClr val="000000"/>
                </a:solidFill>
                <a:effectLst/>
                <a:latin typeface="Lucida Sans Unicode" panose="020B0602030504020204" pitchFamily="34" charset="0"/>
              </a:rPr>
              <a:t>StatsWales</a:t>
            </a:r>
            <a:r>
              <a:rPr lang="en-US" b="0" i="0" dirty="0">
                <a:solidFill>
                  <a:srgbClr val="000000"/>
                </a:solidFill>
                <a:effectLst/>
                <a:latin typeface="Lucida Sans Unicode" panose="020B0602030504020204" pitchFamily="34" charset="0"/>
              </a:rPr>
              <a:t> service (information on using </a:t>
            </a:r>
            <a:r>
              <a:rPr lang="en-US" b="0" i="0" dirty="0" err="1">
                <a:solidFill>
                  <a:srgbClr val="000000"/>
                </a:solidFill>
                <a:effectLst/>
                <a:latin typeface="Lucida Sans Unicode" panose="020B0602030504020204" pitchFamily="34" charset="0"/>
              </a:rPr>
              <a:t>StatsWales</a:t>
            </a:r>
            <a:r>
              <a:rPr lang="en-US" b="0" i="0" dirty="0">
                <a:solidFill>
                  <a:srgbClr val="000000"/>
                </a:solidFill>
                <a:effectLst/>
                <a:latin typeface="Lucida Sans Unicode" panose="020B0602030504020204" pitchFamily="34" charset="0"/>
              </a:rPr>
              <a:t>).</a:t>
            </a:r>
          </a:p>
          <a:p>
            <a:pPr algn="l"/>
            <a:r>
              <a:rPr lang="en-US" b="0" i="0" dirty="0">
                <a:solidFill>
                  <a:srgbClr val="000000"/>
                </a:solidFill>
                <a:effectLst/>
                <a:latin typeface="Lucida Sans Unicode" panose="020B0602030504020204" pitchFamily="34" charset="0"/>
              </a:rPr>
              <a:t> </a:t>
            </a: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2"/>
              </a:rPr>
              <a:t>Statistics Directorate</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3"/>
              </a:rPr>
              <a:t>Health and social care data</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4"/>
              </a:rPr>
              <a:t>Health of the public</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5"/>
              </a:rPr>
              <a:t>Health and care statistical publications</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a:solidFill>
                  <a:srgbClr val="0E78AB"/>
                </a:solidFill>
                <a:effectLst/>
                <a:latin typeface="Lucida Sans Unicode" panose="020B0602030504020204" pitchFamily="34" charset="0"/>
                <a:hlinkClick r:id="rId6"/>
              </a:rPr>
              <a:t>Health Trends in Wales 2011</a:t>
            </a:r>
            <a:endParaRPr lang="en-US" b="0" i="0" dirty="0">
              <a:solidFill>
                <a:srgbClr val="000000"/>
              </a:solidFill>
              <a:effectLst/>
              <a:latin typeface="Lucida Sans Unicode" panose="020B0602030504020204" pitchFamily="34" charset="0"/>
            </a:endParaRPr>
          </a:p>
          <a:p>
            <a:pPr algn="l">
              <a:buFont typeface="Arial" panose="020B0604020202020204" pitchFamily="34" charset="0"/>
              <a:buChar char="•"/>
            </a:pPr>
            <a:r>
              <a:rPr lang="en-US" b="0" i="0" u="none" strike="noStrike" dirty="0" err="1">
                <a:solidFill>
                  <a:srgbClr val="0E78AB"/>
                </a:solidFill>
                <a:effectLst/>
                <a:latin typeface="Lucida Sans Unicode" panose="020B0602030504020204" pitchFamily="34" charset="0"/>
                <a:hlinkClick r:id="rId7"/>
              </a:rPr>
              <a:t>StatsWales</a:t>
            </a:r>
            <a:endParaRPr lang="en-US" b="0" i="0" dirty="0">
              <a:solidFill>
                <a:srgbClr val="000000"/>
              </a:solidFill>
              <a:effectLst/>
              <a:latin typeface="Lucida Sans Unicode" panose="020B0602030504020204" pitchFamily="34" charset="0"/>
            </a:endParaRPr>
          </a:p>
          <a:p>
            <a:pPr marL="0" indent="0">
              <a:buNone/>
            </a:pPr>
            <a:endParaRPr lang="en-GB" dirty="0"/>
          </a:p>
        </p:txBody>
      </p:sp>
    </p:spTree>
    <p:extLst>
      <p:ext uri="{BB962C8B-B14F-4D97-AF65-F5344CB8AC3E}">
        <p14:creationId xmlns:p14="http://schemas.microsoft.com/office/powerpoint/2010/main" val="365156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277BE73-08B7-4137-A6D1-1F67A244A75E}"/>
              </a:ext>
            </a:extLst>
          </p:cNvPr>
          <p:cNvPicPr>
            <a:picLocks noChangeAspect="1"/>
          </p:cNvPicPr>
          <p:nvPr/>
        </p:nvPicPr>
        <p:blipFill rotWithShape="1">
          <a:blip r:embed="rId2">
            <a:duotone>
              <a:prstClr val="black"/>
              <a:schemeClr val="tx2">
                <a:tint val="45000"/>
                <a:satMod val="400000"/>
              </a:schemeClr>
            </a:duotone>
            <a:alphaModFix amt="25000"/>
          </a:blip>
          <a:srcRect t="17391" b="17391"/>
          <a:stretch/>
        </p:blipFill>
        <p:spPr>
          <a:xfrm>
            <a:off x="20" y="10"/>
            <a:ext cx="12191980" cy="6857990"/>
          </a:xfrm>
          <a:prstGeom prst="rect">
            <a:avLst/>
          </a:prstGeom>
        </p:spPr>
      </p:pic>
      <p:sp>
        <p:nvSpPr>
          <p:cNvPr id="2" name="Title 1">
            <a:extLst>
              <a:ext uri="{FF2B5EF4-FFF2-40B4-BE49-F238E27FC236}">
                <a16:creationId xmlns:a16="http://schemas.microsoft.com/office/drawing/2014/main" id="{057DD773-0008-43E8-8174-1BF877BB4C73}"/>
              </a:ext>
            </a:extLst>
          </p:cNvPr>
          <p:cNvSpPr>
            <a:spLocks noGrp="1"/>
          </p:cNvSpPr>
          <p:nvPr>
            <p:ph type="title"/>
          </p:nvPr>
        </p:nvSpPr>
        <p:spPr>
          <a:xfrm>
            <a:off x="838200" y="365125"/>
            <a:ext cx="10515600" cy="1325563"/>
          </a:xfrm>
        </p:spPr>
        <p:txBody>
          <a:bodyPr>
            <a:normAutofit/>
          </a:bodyPr>
          <a:lstStyle/>
          <a:p>
            <a:r>
              <a:rPr lang="en-GB" dirty="0"/>
              <a:t>Essential activities of surveillance </a:t>
            </a:r>
          </a:p>
        </p:txBody>
      </p:sp>
      <p:graphicFrame>
        <p:nvGraphicFramePr>
          <p:cNvPr id="5" name="Content Placeholder 2">
            <a:extLst>
              <a:ext uri="{FF2B5EF4-FFF2-40B4-BE49-F238E27FC236}">
                <a16:creationId xmlns:a16="http://schemas.microsoft.com/office/drawing/2014/main" id="{A1C0E470-328E-4A17-BB6B-6E40A6C7ED43}"/>
              </a:ext>
            </a:extLst>
          </p:cNvPr>
          <p:cNvGraphicFramePr>
            <a:graphicFrameLocks noGrp="1"/>
          </p:cNvGraphicFramePr>
          <p:nvPr>
            <p:ph idx="1"/>
            <p:extLst>
              <p:ext uri="{D42A27DB-BD31-4B8C-83A1-F6EECF244321}">
                <p14:modId xmlns:p14="http://schemas.microsoft.com/office/powerpoint/2010/main" val="27330727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23522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17BA-3082-4732-9436-4D50330AA8EC}"/>
              </a:ext>
            </a:extLst>
          </p:cNvPr>
          <p:cNvSpPr>
            <a:spLocks noGrp="1"/>
          </p:cNvSpPr>
          <p:nvPr>
            <p:ph type="title"/>
          </p:nvPr>
        </p:nvSpPr>
        <p:spPr/>
        <p:txBody>
          <a:bodyPr/>
          <a:lstStyle/>
          <a:p>
            <a:r>
              <a:rPr lang="en-GB" dirty="0"/>
              <a:t>Surveillance is information to take action on </a:t>
            </a:r>
          </a:p>
        </p:txBody>
      </p:sp>
      <p:pic>
        <p:nvPicPr>
          <p:cNvPr id="4" name="Online Media 3" title="Public Health Surveillance – a brief overview">
            <a:hlinkClick r:id="" action="ppaction://media"/>
            <a:extLst>
              <a:ext uri="{FF2B5EF4-FFF2-40B4-BE49-F238E27FC236}">
                <a16:creationId xmlns:a16="http://schemas.microsoft.com/office/drawing/2014/main" id="{900C8487-CD43-462A-AA7D-F44889E2A16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7169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9DEC-DA78-4D4C-B464-C1ECAA5B4119}"/>
              </a:ext>
            </a:extLst>
          </p:cNvPr>
          <p:cNvSpPr>
            <a:spLocks noGrp="1"/>
          </p:cNvSpPr>
          <p:nvPr>
            <p:ph type="title"/>
          </p:nvPr>
        </p:nvSpPr>
        <p:spPr/>
        <p:txBody>
          <a:bodyPr/>
          <a:lstStyle/>
          <a:p>
            <a:r>
              <a:rPr lang="en-GB" dirty="0"/>
              <a:t>Information loop of public surveillance </a:t>
            </a:r>
          </a:p>
        </p:txBody>
      </p:sp>
      <p:pic>
        <p:nvPicPr>
          <p:cNvPr id="1026" name="Picture 2" descr="See the source image">
            <a:extLst>
              <a:ext uri="{FF2B5EF4-FFF2-40B4-BE49-F238E27FC236}">
                <a16:creationId xmlns:a16="http://schemas.microsoft.com/office/drawing/2014/main" id="{D9A29283-336A-4C02-A855-CA3D0DE477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971800" y="2096294"/>
            <a:ext cx="62484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404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DE30-A0A7-4E9E-BCEB-9F935E123EC3}"/>
              </a:ext>
            </a:extLst>
          </p:cNvPr>
          <p:cNvSpPr>
            <a:spLocks noGrp="1"/>
          </p:cNvSpPr>
          <p:nvPr>
            <p:ph type="title"/>
          </p:nvPr>
        </p:nvSpPr>
        <p:spPr/>
        <p:txBody>
          <a:bodyPr/>
          <a:lstStyle/>
          <a:p>
            <a:r>
              <a:rPr lang="en-GB" dirty="0"/>
              <a:t>Main Components of Public Health Surveillance </a:t>
            </a:r>
          </a:p>
        </p:txBody>
      </p:sp>
      <p:pic>
        <p:nvPicPr>
          <p:cNvPr id="2050" name="Picture 2" descr="See the source image">
            <a:extLst>
              <a:ext uri="{FF2B5EF4-FFF2-40B4-BE49-F238E27FC236}">
                <a16:creationId xmlns:a16="http://schemas.microsoft.com/office/drawing/2014/main" id="{CDC4B056-A836-4826-82CE-336CFC26C2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246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D7718E-687D-4C79-8B2A-D34E1279B836}"/>
              </a:ext>
            </a:extLst>
          </p:cNvPr>
          <p:cNvSpPr>
            <a:spLocks noGrp="1"/>
          </p:cNvSpPr>
          <p:nvPr>
            <p:ph type="title"/>
          </p:nvPr>
        </p:nvSpPr>
        <p:spPr>
          <a:xfrm>
            <a:off x="640079" y="2053641"/>
            <a:ext cx="3669161" cy="2760098"/>
          </a:xfrm>
        </p:spPr>
        <p:txBody>
          <a:bodyPr>
            <a:normAutofit/>
          </a:bodyPr>
          <a:lstStyle/>
          <a:p>
            <a:r>
              <a:rPr lang="en-GB">
                <a:solidFill>
                  <a:srgbClr val="FFFFFF"/>
                </a:solidFill>
              </a:rPr>
              <a:t>Main Components of Public Health Surveillance </a:t>
            </a:r>
          </a:p>
        </p:txBody>
      </p:sp>
      <p:sp>
        <p:nvSpPr>
          <p:cNvPr id="3" name="Content Placeholder 2">
            <a:extLst>
              <a:ext uri="{FF2B5EF4-FFF2-40B4-BE49-F238E27FC236}">
                <a16:creationId xmlns:a16="http://schemas.microsoft.com/office/drawing/2014/main" id="{04C97CB9-DFAB-4C0B-99E7-8232C581F579}"/>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The systematic collection and analysis, evaluation, of morbidity and mortality rates and other relevant data. </a:t>
            </a:r>
          </a:p>
          <a:p>
            <a:r>
              <a:rPr lang="en-GB" sz="2400" dirty="0">
                <a:solidFill>
                  <a:srgbClr val="000000"/>
                </a:solidFill>
              </a:rPr>
              <a:t>Timely and regular distribution of information regarding the trends and patterns of the disease  to those that need to know. </a:t>
            </a:r>
          </a:p>
          <a:p>
            <a:r>
              <a:rPr lang="en-GB" sz="2400" dirty="0">
                <a:solidFill>
                  <a:srgbClr val="000000"/>
                </a:solidFill>
              </a:rPr>
              <a:t>Utilization of the information for disease prevention and control measures </a:t>
            </a:r>
          </a:p>
          <a:p>
            <a:r>
              <a:rPr lang="en-GB" sz="2400" dirty="0">
                <a:solidFill>
                  <a:srgbClr val="000000"/>
                </a:solidFill>
              </a:rPr>
              <a:t>This is an ongoing system of continually collecting and reacting to data as it arises. </a:t>
            </a:r>
          </a:p>
          <a:p>
            <a:endParaRPr lang="en-GB" sz="2400" dirty="0">
              <a:solidFill>
                <a:srgbClr val="000000"/>
              </a:solidFill>
            </a:endParaRPr>
          </a:p>
        </p:txBody>
      </p:sp>
    </p:spTree>
    <p:extLst>
      <p:ext uri="{BB962C8B-B14F-4D97-AF65-F5344CB8AC3E}">
        <p14:creationId xmlns:p14="http://schemas.microsoft.com/office/powerpoint/2010/main" val="35383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1CA9495A-0455-417E-949A-AA451692C334}"/>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Purpose of public health surveillance. </a:t>
            </a:r>
          </a:p>
        </p:txBody>
      </p:sp>
      <p:sp>
        <p:nvSpPr>
          <p:cNvPr id="3" name="Content Placeholder 2">
            <a:extLst>
              <a:ext uri="{FF2B5EF4-FFF2-40B4-BE49-F238E27FC236}">
                <a16:creationId xmlns:a16="http://schemas.microsoft.com/office/drawing/2014/main" id="{2CE044C5-EB98-4CB2-8F53-C7163D458321}"/>
              </a:ext>
            </a:extLst>
          </p:cNvPr>
          <p:cNvSpPr>
            <a:spLocks noGrp="1"/>
          </p:cNvSpPr>
          <p:nvPr>
            <p:ph idx="1"/>
          </p:nvPr>
        </p:nvSpPr>
        <p:spPr>
          <a:xfrm>
            <a:off x="804997" y="2272143"/>
            <a:ext cx="4706803" cy="3788830"/>
          </a:xfrm>
        </p:spPr>
        <p:txBody>
          <a:bodyPr anchor="ctr">
            <a:normAutofit/>
          </a:bodyPr>
          <a:lstStyle/>
          <a:p>
            <a:r>
              <a:rPr lang="en-US" sz="2000">
                <a:solidFill>
                  <a:srgbClr val="000000"/>
                </a:solidFill>
              </a:rPr>
              <a:t>Public health surveillance provides and interprets data to facilitate the prevention and control of disease.</a:t>
            </a:r>
            <a:endParaRPr lang="en-GB" sz="2000">
              <a:solidFill>
                <a:srgbClr val="000000"/>
              </a:solidFill>
            </a:endParaRP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 up of a stethoscope&#10;&#10;Description automatically generated">
            <a:extLst>
              <a:ext uri="{FF2B5EF4-FFF2-40B4-BE49-F238E27FC236}">
                <a16:creationId xmlns:a16="http://schemas.microsoft.com/office/drawing/2014/main" id="{1CA63145-D867-40DF-91BC-AC75C78866F4}"/>
              </a:ext>
            </a:extLst>
          </p:cNvPr>
          <p:cNvPicPr>
            <a:picLocks noChangeAspect="1"/>
          </p:cNvPicPr>
          <p:nvPr/>
        </p:nvPicPr>
        <p:blipFill rotWithShape="1">
          <a:blip r:embed="rId3"/>
          <a:srcRect l="23760" r="18234"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4290418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D33E204-B851-4F74-8BEE-49564AB96F9E}"/>
              </a:ext>
            </a:extLst>
          </p:cNvPr>
          <p:cNvSpPr>
            <a:spLocks noGrp="1"/>
          </p:cNvSpPr>
          <p:nvPr>
            <p:ph type="title"/>
          </p:nvPr>
        </p:nvSpPr>
        <p:spPr>
          <a:xfrm>
            <a:off x="640079" y="2053641"/>
            <a:ext cx="3669161" cy="2760098"/>
          </a:xfrm>
        </p:spPr>
        <p:txBody>
          <a:bodyPr>
            <a:normAutofit/>
          </a:bodyPr>
          <a:lstStyle/>
          <a:p>
            <a:r>
              <a:rPr lang="en-GB">
                <a:solidFill>
                  <a:srgbClr val="FFFFFF"/>
                </a:solidFill>
              </a:rPr>
              <a:t>Why conduct health surveillance </a:t>
            </a:r>
          </a:p>
        </p:txBody>
      </p:sp>
      <p:sp>
        <p:nvSpPr>
          <p:cNvPr id="3" name="Content Placeholder 2">
            <a:extLst>
              <a:ext uri="{FF2B5EF4-FFF2-40B4-BE49-F238E27FC236}">
                <a16:creationId xmlns:a16="http://schemas.microsoft.com/office/drawing/2014/main" id="{6D89342A-3C37-4797-B216-74AA780EA8AB}"/>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Assess and monitor public health problems </a:t>
            </a:r>
          </a:p>
          <a:p>
            <a:r>
              <a:rPr lang="en-US" sz="2400" dirty="0">
                <a:solidFill>
                  <a:srgbClr val="000000"/>
                </a:solidFill>
              </a:rPr>
              <a:t> Estimate magnitude of the problem </a:t>
            </a:r>
          </a:p>
          <a:p>
            <a:r>
              <a:rPr lang="en-US" sz="2400" dirty="0">
                <a:solidFill>
                  <a:srgbClr val="000000"/>
                </a:solidFill>
              </a:rPr>
              <a:t> Useful in setting priorities to facilitate planning </a:t>
            </a:r>
          </a:p>
          <a:p>
            <a:r>
              <a:rPr lang="en-US" sz="2400" dirty="0">
                <a:solidFill>
                  <a:srgbClr val="000000"/>
                </a:solidFill>
              </a:rPr>
              <a:t>Portray the natural history of a disease </a:t>
            </a:r>
          </a:p>
          <a:p>
            <a:r>
              <a:rPr lang="en-US" sz="2400" dirty="0">
                <a:solidFill>
                  <a:srgbClr val="000000"/>
                </a:solidFill>
              </a:rPr>
              <a:t> Detect epidemics/define a problem </a:t>
            </a:r>
          </a:p>
          <a:p>
            <a:r>
              <a:rPr lang="en-US" sz="2400" dirty="0">
                <a:solidFill>
                  <a:srgbClr val="000000"/>
                </a:solidFill>
              </a:rPr>
              <a:t> Generate hypotheses, stimulate research </a:t>
            </a:r>
          </a:p>
          <a:p>
            <a:r>
              <a:rPr lang="en-US" sz="2400" dirty="0">
                <a:solidFill>
                  <a:srgbClr val="000000"/>
                </a:solidFill>
              </a:rPr>
              <a:t> Evaluate programs, control measures </a:t>
            </a:r>
          </a:p>
          <a:p>
            <a:r>
              <a:rPr lang="en-US" sz="2400" dirty="0">
                <a:solidFill>
                  <a:srgbClr val="000000"/>
                </a:solidFill>
              </a:rPr>
              <a:t>Detect changes in health practices &amp; services</a:t>
            </a:r>
            <a:endParaRPr lang="en-GB" sz="2400" dirty="0">
              <a:solidFill>
                <a:srgbClr val="000000"/>
              </a:solidFill>
            </a:endParaRPr>
          </a:p>
        </p:txBody>
      </p:sp>
    </p:spTree>
    <p:extLst>
      <p:ext uri="{BB962C8B-B14F-4D97-AF65-F5344CB8AC3E}">
        <p14:creationId xmlns:p14="http://schemas.microsoft.com/office/powerpoint/2010/main" val="49475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A3A98-9F3E-4340-BEC6-48D02B99C7FF}"/>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Question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23E844B-100B-4830-B41A-280725CB3740}"/>
              </a:ext>
            </a:extLst>
          </p:cNvPr>
          <p:cNvSpPr>
            <a:spLocks noGrp="1"/>
          </p:cNvSpPr>
          <p:nvPr>
            <p:ph idx="1"/>
          </p:nvPr>
        </p:nvSpPr>
        <p:spPr>
          <a:xfrm>
            <a:off x="6297233" y="518400"/>
            <a:ext cx="4771607" cy="5837949"/>
          </a:xfrm>
        </p:spPr>
        <p:txBody>
          <a:bodyPr anchor="ctr">
            <a:normAutofit/>
          </a:bodyPr>
          <a:lstStyle/>
          <a:p>
            <a:r>
              <a:rPr lang="en-GB" dirty="0">
                <a:solidFill>
                  <a:schemeClr val="tx1">
                    <a:alpha val="80000"/>
                  </a:schemeClr>
                </a:solidFill>
              </a:rPr>
              <a:t>What sort of surveillance has happened during COVID 19?</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594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D22F6E0-BFD1-4C6C-B186-AB51DED2D731}"/>
              </a:ext>
            </a:extLst>
          </p:cNvPr>
          <p:cNvSpPr>
            <a:spLocks noGrp="1"/>
          </p:cNvSpPr>
          <p:nvPr>
            <p:ph type="title"/>
          </p:nvPr>
        </p:nvSpPr>
        <p:spPr>
          <a:xfrm>
            <a:off x="640079" y="2053641"/>
            <a:ext cx="3669161" cy="2760098"/>
          </a:xfrm>
        </p:spPr>
        <p:txBody>
          <a:bodyPr>
            <a:normAutofit/>
          </a:bodyPr>
          <a:lstStyle/>
          <a:p>
            <a:r>
              <a:rPr lang="en-GB">
                <a:solidFill>
                  <a:srgbClr val="FFFFFF"/>
                </a:solidFill>
              </a:rPr>
              <a:t>Identifying health problems for surveillance</a:t>
            </a:r>
          </a:p>
        </p:txBody>
      </p:sp>
      <p:sp>
        <p:nvSpPr>
          <p:cNvPr id="3" name="Content Placeholder 2">
            <a:extLst>
              <a:ext uri="{FF2B5EF4-FFF2-40B4-BE49-F238E27FC236}">
                <a16:creationId xmlns:a16="http://schemas.microsoft.com/office/drawing/2014/main" id="{B39F7D43-AA59-4093-BF68-E75A9C13AFED}"/>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Selecting a Health Problem for Surveillance:</a:t>
            </a:r>
          </a:p>
          <a:p>
            <a:r>
              <a:rPr lang="en-US" sz="2400" dirty="0">
                <a:solidFill>
                  <a:srgbClr val="000000"/>
                </a:solidFill>
              </a:rPr>
              <a:t> Conducting surveillance for a health problem consumes time and resources. </a:t>
            </a:r>
          </a:p>
          <a:p>
            <a:r>
              <a:rPr lang="en-US" sz="2400" dirty="0">
                <a:solidFill>
                  <a:srgbClr val="000000"/>
                </a:solidFill>
              </a:rPr>
              <a:t>It is important to select and prioritize health problems for surveillance</a:t>
            </a:r>
            <a:endParaRPr lang="en-GB" sz="2400" dirty="0">
              <a:solidFill>
                <a:srgbClr val="000000"/>
              </a:solidFill>
            </a:endParaRPr>
          </a:p>
        </p:txBody>
      </p:sp>
    </p:spTree>
    <p:extLst>
      <p:ext uri="{BB962C8B-B14F-4D97-AF65-F5344CB8AC3E}">
        <p14:creationId xmlns:p14="http://schemas.microsoft.com/office/powerpoint/2010/main" val="1456787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37595-F5F2-4A13-ADFE-3E245CAFF04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Criteria for selecting and prioritizing health problems for surveillance.</a:t>
            </a:r>
          </a:p>
        </p:txBody>
      </p:sp>
      <p:sp>
        <p:nvSpPr>
          <p:cNvPr id="3" name="Content Placeholder 2">
            <a:extLst>
              <a:ext uri="{FF2B5EF4-FFF2-40B4-BE49-F238E27FC236}">
                <a16:creationId xmlns:a16="http://schemas.microsoft.com/office/drawing/2014/main" id="{5D2AC228-004B-494F-81C3-E78BF79134D3}"/>
              </a:ext>
            </a:extLst>
          </p:cNvPr>
          <p:cNvSpPr>
            <a:spLocks noGrp="1"/>
          </p:cNvSpPr>
          <p:nvPr>
            <p:ph idx="1"/>
          </p:nvPr>
        </p:nvSpPr>
        <p:spPr>
          <a:xfrm>
            <a:off x="4810259" y="649480"/>
            <a:ext cx="6555347" cy="5546047"/>
          </a:xfrm>
        </p:spPr>
        <p:txBody>
          <a:bodyPr anchor="ctr">
            <a:normAutofit/>
          </a:bodyPr>
          <a:lstStyle/>
          <a:p>
            <a:r>
              <a:rPr lang="en-US" sz="2000" dirty="0"/>
              <a:t>Public health importance of the problem: </a:t>
            </a:r>
          </a:p>
          <a:p>
            <a:r>
              <a:rPr lang="en-US" sz="2000" dirty="0"/>
              <a:t>Incidence, prevalence</a:t>
            </a:r>
          </a:p>
          <a:p>
            <a:r>
              <a:rPr lang="en-US" sz="2000" dirty="0"/>
              <a:t>Severity, sequela, disabilities</a:t>
            </a:r>
          </a:p>
          <a:p>
            <a:r>
              <a:rPr lang="en-US" sz="2000" dirty="0"/>
              <a:t>Mortality caused by the problem.</a:t>
            </a:r>
          </a:p>
          <a:p>
            <a:r>
              <a:rPr lang="en-US" sz="2000" dirty="0"/>
              <a:t>Socioeconomic impact</a:t>
            </a:r>
          </a:p>
          <a:p>
            <a:r>
              <a:rPr lang="en-US" sz="2000" dirty="0"/>
              <a:t>Communicability</a:t>
            </a:r>
          </a:p>
          <a:p>
            <a:r>
              <a:rPr lang="en-US" sz="2000" dirty="0"/>
              <a:t>Potential for an outbreak, </a:t>
            </a:r>
          </a:p>
          <a:p>
            <a:r>
              <a:rPr lang="en-US" sz="2000" dirty="0"/>
              <a:t>Public perception and concern</a:t>
            </a:r>
          </a:p>
          <a:p>
            <a:r>
              <a:rPr lang="en-US" sz="2000" dirty="0"/>
              <a:t>Global Impact</a:t>
            </a:r>
            <a:endParaRPr lang="en-GB" sz="2000" dirty="0"/>
          </a:p>
        </p:txBody>
      </p:sp>
    </p:spTree>
    <p:extLst>
      <p:ext uri="{BB962C8B-B14F-4D97-AF65-F5344CB8AC3E}">
        <p14:creationId xmlns:p14="http://schemas.microsoft.com/office/powerpoint/2010/main" val="94580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446B418-143F-4857-9B48-1D2DF1509F42}"/>
              </a:ext>
            </a:extLst>
          </p:cNvPr>
          <p:cNvSpPr>
            <a:spLocks noGrp="1"/>
          </p:cNvSpPr>
          <p:nvPr>
            <p:ph type="title"/>
          </p:nvPr>
        </p:nvSpPr>
        <p:spPr>
          <a:xfrm>
            <a:off x="5355848" y="555128"/>
            <a:ext cx="5465463" cy="2226440"/>
          </a:xfrm>
        </p:spPr>
        <p:txBody>
          <a:bodyPr anchor="b">
            <a:normAutofit/>
          </a:bodyPr>
          <a:lstStyle/>
          <a:p>
            <a:pPr algn="ctr"/>
            <a:r>
              <a:rPr lang="en-GB" sz="3000"/>
              <a:t>Criteria for selecting and prioritizing health problems Criteria for selecting and prioritizing health problems for surveillance.for surveillance.</a:t>
            </a:r>
          </a:p>
        </p:txBody>
      </p:sp>
      <p:sp>
        <p:nvSpPr>
          <p:cNvPr id="3" name="Content Placeholder 2">
            <a:extLst>
              <a:ext uri="{FF2B5EF4-FFF2-40B4-BE49-F238E27FC236}">
                <a16:creationId xmlns:a16="http://schemas.microsoft.com/office/drawing/2014/main" id="{DB841C44-A84E-4622-BA03-EF8FA108CDBC}"/>
              </a:ext>
            </a:extLst>
          </p:cNvPr>
          <p:cNvSpPr>
            <a:spLocks noGrp="1"/>
          </p:cNvSpPr>
          <p:nvPr>
            <p:ph idx="1"/>
          </p:nvPr>
        </p:nvSpPr>
        <p:spPr>
          <a:xfrm>
            <a:off x="5355848" y="2959729"/>
            <a:ext cx="5465463" cy="3341075"/>
          </a:xfrm>
        </p:spPr>
        <p:txBody>
          <a:bodyPr anchor="t">
            <a:normAutofit/>
          </a:bodyPr>
          <a:lstStyle/>
          <a:p>
            <a:r>
              <a:rPr lang="en-US" sz="1800"/>
              <a:t>Ability to prevent, control, or treat the health problem and preventability </a:t>
            </a:r>
          </a:p>
          <a:p>
            <a:r>
              <a:rPr lang="en-US" sz="1800"/>
              <a:t>Availability of control measures and treatment.</a:t>
            </a:r>
          </a:p>
          <a:p>
            <a:r>
              <a:rPr lang="en-US" sz="1800"/>
              <a:t>Capacity of health system to implement control measures for the health problem: </a:t>
            </a:r>
          </a:p>
          <a:p>
            <a:r>
              <a:rPr lang="en-US" sz="1800"/>
              <a:t>Immediate response </a:t>
            </a:r>
          </a:p>
          <a:p>
            <a:r>
              <a:rPr lang="en-US" sz="1800"/>
              <a:t>Availability of resources</a:t>
            </a:r>
            <a:endParaRPr lang="en-GB" sz="1800"/>
          </a:p>
        </p:txBody>
      </p:sp>
    </p:spTree>
    <p:extLst>
      <p:ext uri="{BB962C8B-B14F-4D97-AF65-F5344CB8AC3E}">
        <p14:creationId xmlns:p14="http://schemas.microsoft.com/office/powerpoint/2010/main" val="1237725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59ED0D6-D8C1-41B5-9702-6205A1988B2D}"/>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rPr>
              <a:t>Sources for gathering health data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08FAC73-365D-4D1C-95D4-CD60EDEFD7BC}"/>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Individual Persons </a:t>
            </a:r>
          </a:p>
          <a:p>
            <a:r>
              <a:rPr lang="en-US" sz="2000">
                <a:solidFill>
                  <a:schemeClr val="tx1">
                    <a:alpha val="80000"/>
                  </a:schemeClr>
                </a:solidFill>
              </a:rPr>
              <a:t>Health-care providers, facilities, records, doctors in primary and secondary care, records outpatient records and laboratory results. </a:t>
            </a:r>
          </a:p>
          <a:p>
            <a:r>
              <a:rPr lang="en-US" sz="2000">
                <a:solidFill>
                  <a:schemeClr val="tx1">
                    <a:alpha val="80000"/>
                  </a:schemeClr>
                </a:solidFill>
              </a:rPr>
              <a:t>Environmental monitoring: Air,  Water, Animal vectors.</a:t>
            </a:r>
          </a:p>
          <a:p>
            <a:r>
              <a:rPr lang="en-GB" sz="2000">
                <a:solidFill>
                  <a:schemeClr val="tx1">
                    <a:alpha val="80000"/>
                  </a:schemeClr>
                </a:solidFill>
              </a:rPr>
              <a:t>Surveys </a:t>
            </a:r>
          </a:p>
          <a:p>
            <a:r>
              <a:rPr lang="en-GB" sz="2000">
                <a:solidFill>
                  <a:schemeClr val="tx1">
                    <a:alpha val="80000"/>
                  </a:schemeClr>
                </a:solidFill>
              </a:rPr>
              <a:t>Notifications </a:t>
            </a:r>
          </a:p>
          <a:p>
            <a:r>
              <a:rPr lang="en-GB" sz="2000">
                <a:solidFill>
                  <a:schemeClr val="tx1">
                    <a:alpha val="80000"/>
                  </a:schemeClr>
                </a:solidFill>
              </a:rPr>
              <a:t>ONS</a:t>
            </a: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3301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82F7467-90C1-435B-B1E0-D0A6D588578E}"/>
              </a:ext>
            </a:extLst>
          </p:cNvPr>
          <p:cNvSpPr>
            <a:spLocks noGrp="1"/>
          </p:cNvSpPr>
          <p:nvPr>
            <p:ph type="title"/>
          </p:nvPr>
        </p:nvSpPr>
        <p:spPr>
          <a:xfrm>
            <a:off x="640079" y="2053641"/>
            <a:ext cx="3669161" cy="2760098"/>
          </a:xfrm>
        </p:spPr>
        <p:txBody>
          <a:bodyPr>
            <a:normAutofit/>
          </a:bodyPr>
          <a:lstStyle/>
          <a:p>
            <a:r>
              <a:rPr lang="en-GB">
                <a:solidFill>
                  <a:srgbClr val="FFFFFF"/>
                </a:solidFill>
              </a:rPr>
              <a:t>Registries </a:t>
            </a:r>
          </a:p>
        </p:txBody>
      </p:sp>
      <p:sp>
        <p:nvSpPr>
          <p:cNvPr id="3" name="Content Placeholder 2">
            <a:extLst>
              <a:ext uri="{FF2B5EF4-FFF2-40B4-BE49-F238E27FC236}">
                <a16:creationId xmlns:a16="http://schemas.microsoft.com/office/drawing/2014/main" id="{B7D4BE60-9EFA-43DB-A0B5-41C96C6263A1}"/>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Registries births and deaths.</a:t>
            </a:r>
          </a:p>
          <a:p>
            <a:r>
              <a:rPr lang="en-US" sz="2400" dirty="0">
                <a:solidFill>
                  <a:srgbClr val="000000"/>
                </a:solidFill>
              </a:rPr>
              <a:t>A disease registry (e.g., a cancer registry) tracks a person with disease over time and usually includes diagnostic, treatment, and outcome information. </a:t>
            </a:r>
          </a:p>
          <a:p>
            <a:pPr algn="l"/>
            <a:r>
              <a:rPr lang="en-US" sz="1600" b="1" i="0" dirty="0">
                <a:effectLst/>
                <a:latin typeface="Verdana" panose="020B0604030504040204" pitchFamily="34" charset="0"/>
              </a:rPr>
              <a:t>Other examples of registries:</a:t>
            </a:r>
            <a:endParaRPr lang="en-US" sz="1600" b="0" i="0" dirty="0">
              <a:effectLst/>
              <a:latin typeface="Verdana" panose="020B0604030504040204" pitchFamily="34" charset="0"/>
            </a:endParaRPr>
          </a:p>
          <a:p>
            <a:pPr algn="l">
              <a:buFont typeface="Arial" panose="020B0604020202020204" pitchFamily="34" charset="0"/>
              <a:buChar char="•"/>
            </a:pPr>
            <a:r>
              <a:rPr lang="en-US" sz="1600" b="0" i="0" dirty="0">
                <a:effectLst/>
                <a:latin typeface="Verdana" panose="020B0604030504040204" pitchFamily="34" charset="0"/>
              </a:rPr>
              <a:t>Congenital anomalies</a:t>
            </a:r>
          </a:p>
          <a:p>
            <a:pPr algn="l">
              <a:buFont typeface="Arial" panose="020B0604020202020204" pitchFamily="34" charset="0"/>
              <a:buChar char="•"/>
            </a:pPr>
            <a:r>
              <a:rPr lang="en-US" sz="1600" b="0" i="0" dirty="0">
                <a:effectLst/>
                <a:latin typeface="Verdana" panose="020B0604030504040204" pitchFamily="34" charset="0"/>
              </a:rPr>
              <a:t>Industrial diseases</a:t>
            </a:r>
          </a:p>
          <a:p>
            <a:pPr algn="l">
              <a:buFont typeface="Arial" panose="020B0604020202020204" pitchFamily="34" charset="0"/>
              <a:buChar char="•"/>
            </a:pPr>
            <a:r>
              <a:rPr lang="en-US" sz="1600" b="0" i="0" dirty="0">
                <a:effectLst/>
                <a:latin typeface="Verdana" panose="020B0604030504040204" pitchFamily="34" charset="0"/>
              </a:rPr>
              <a:t>Diabetes</a:t>
            </a:r>
          </a:p>
          <a:p>
            <a:pPr algn="l">
              <a:buFont typeface="Arial" panose="020B0604020202020204" pitchFamily="34" charset="0"/>
              <a:buChar char="•"/>
            </a:pPr>
            <a:r>
              <a:rPr lang="en-US" sz="1600" b="0" i="0" dirty="0">
                <a:effectLst/>
                <a:latin typeface="Verdana" panose="020B0604030504040204" pitchFamily="34" charset="0"/>
              </a:rPr>
              <a:t>Renal diseases</a:t>
            </a:r>
          </a:p>
          <a:p>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2652892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3CF2E19-F3CB-4977-9F4C-40C5F07C7811}"/>
              </a:ext>
            </a:extLst>
          </p:cNvPr>
          <p:cNvSpPr>
            <a:spLocks noGrp="1"/>
          </p:cNvSpPr>
          <p:nvPr>
            <p:ph type="title"/>
          </p:nvPr>
        </p:nvSpPr>
        <p:spPr>
          <a:xfrm>
            <a:off x="5355848" y="555128"/>
            <a:ext cx="5465463" cy="2226440"/>
          </a:xfrm>
        </p:spPr>
        <p:txBody>
          <a:bodyPr anchor="b">
            <a:normAutofit/>
          </a:bodyPr>
          <a:lstStyle/>
          <a:p>
            <a:pPr algn="ctr"/>
            <a:r>
              <a:rPr lang="en-GB" sz="4800"/>
              <a:t>Surveillance data collected </a:t>
            </a:r>
          </a:p>
        </p:txBody>
      </p:sp>
      <p:sp>
        <p:nvSpPr>
          <p:cNvPr id="3" name="Content Placeholder 2">
            <a:extLst>
              <a:ext uri="{FF2B5EF4-FFF2-40B4-BE49-F238E27FC236}">
                <a16:creationId xmlns:a16="http://schemas.microsoft.com/office/drawing/2014/main" id="{57D7AF4E-AA1B-4E0D-9304-DC8C9CFB966D}"/>
              </a:ext>
            </a:extLst>
          </p:cNvPr>
          <p:cNvSpPr>
            <a:spLocks noGrp="1"/>
          </p:cNvSpPr>
          <p:nvPr>
            <p:ph idx="1"/>
          </p:nvPr>
        </p:nvSpPr>
        <p:spPr>
          <a:xfrm>
            <a:off x="5355848" y="2959729"/>
            <a:ext cx="5465463" cy="3341075"/>
          </a:xfrm>
        </p:spPr>
        <p:txBody>
          <a:bodyPr anchor="t">
            <a:normAutofit/>
          </a:bodyPr>
          <a:lstStyle/>
          <a:p>
            <a:r>
              <a:rPr lang="en-US" sz="1800"/>
              <a:t>Vital events, births, deaths, marriages, divorce.</a:t>
            </a:r>
          </a:p>
          <a:p>
            <a:r>
              <a:rPr lang="en-US" sz="1800"/>
              <a:t> Morbidity data; infections diseases, noncommunicable diseases, birth defects, injuries.</a:t>
            </a:r>
          </a:p>
          <a:p>
            <a:r>
              <a:rPr lang="en-US" sz="1800"/>
              <a:t>Mortality data </a:t>
            </a:r>
            <a:endParaRPr lang="en-GB" sz="1800"/>
          </a:p>
        </p:txBody>
      </p:sp>
    </p:spTree>
    <p:extLst>
      <p:ext uri="{BB962C8B-B14F-4D97-AF65-F5344CB8AC3E}">
        <p14:creationId xmlns:p14="http://schemas.microsoft.com/office/powerpoint/2010/main" val="147634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23DF2C0-9182-4D12-99C2-5625FFCEC3B7}"/>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Analysing and interpreting data. </a:t>
            </a:r>
          </a:p>
        </p:txBody>
      </p:sp>
      <p:graphicFrame>
        <p:nvGraphicFramePr>
          <p:cNvPr id="5" name="Content Placeholder 2">
            <a:extLst>
              <a:ext uri="{FF2B5EF4-FFF2-40B4-BE49-F238E27FC236}">
                <a16:creationId xmlns:a16="http://schemas.microsoft.com/office/drawing/2014/main" id="{041B3F08-3F69-46EE-9DB7-1890C44D5D97}"/>
              </a:ext>
            </a:extLst>
          </p:cNvPr>
          <p:cNvGraphicFramePr>
            <a:graphicFrameLocks noGrp="1"/>
          </p:cNvGraphicFramePr>
          <p:nvPr>
            <p:ph idx="1"/>
            <p:extLst>
              <p:ext uri="{D42A27DB-BD31-4B8C-83A1-F6EECF244321}">
                <p14:modId xmlns:p14="http://schemas.microsoft.com/office/powerpoint/2010/main" val="207152543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385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C45C64-5516-4D49-AE50-C0047F78DE7E}"/>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Changes in surveillance pattens </a:t>
            </a:r>
          </a:p>
        </p:txBody>
      </p:sp>
      <p:sp>
        <p:nvSpPr>
          <p:cNvPr id="3" name="Content Placeholder 2">
            <a:extLst>
              <a:ext uri="{FF2B5EF4-FFF2-40B4-BE49-F238E27FC236}">
                <a16:creationId xmlns:a16="http://schemas.microsoft.com/office/drawing/2014/main" id="{8DD3B048-3BCB-414B-938B-375DE017EECA}"/>
              </a:ext>
            </a:extLst>
          </p:cNvPr>
          <p:cNvSpPr>
            <a:spLocks noGrp="1"/>
          </p:cNvSpPr>
          <p:nvPr>
            <p:ph idx="1"/>
          </p:nvPr>
        </p:nvSpPr>
        <p:spPr>
          <a:xfrm>
            <a:off x="6412302" y="891713"/>
            <a:ext cx="4584882" cy="5160790"/>
          </a:xfrm>
        </p:spPr>
        <p:txBody>
          <a:bodyPr anchor="ctr">
            <a:normAutofit/>
          </a:bodyPr>
          <a:lstStyle/>
          <a:p>
            <a:r>
              <a:rPr lang="en-US" sz="1800">
                <a:solidFill>
                  <a:schemeClr val="bg1"/>
                </a:solidFill>
              </a:rPr>
              <a:t>Changes in case definition (e.g., AIDS in 1993). </a:t>
            </a:r>
          </a:p>
          <a:p>
            <a:r>
              <a:rPr lang="en-US" sz="1800">
                <a:solidFill>
                  <a:schemeClr val="bg1"/>
                </a:solidFill>
              </a:rPr>
              <a:t> Increased health-seeking behavior (e.g., media publicity prompts persons with symptoms to seek medical care)</a:t>
            </a:r>
          </a:p>
          <a:p>
            <a:r>
              <a:rPr lang="en-US" sz="1800">
                <a:solidFill>
                  <a:schemeClr val="bg1"/>
                </a:solidFill>
              </a:rPr>
              <a:t> Increase in diagnosis. </a:t>
            </a:r>
          </a:p>
          <a:p>
            <a:r>
              <a:rPr lang="en-US" sz="1800">
                <a:solidFill>
                  <a:schemeClr val="bg1"/>
                </a:solidFill>
              </a:rPr>
              <a:t> New laboratory test or diagnostic procedure.</a:t>
            </a:r>
          </a:p>
          <a:p>
            <a:r>
              <a:rPr lang="en-US" sz="1800">
                <a:solidFill>
                  <a:schemeClr val="bg1"/>
                </a:solidFill>
              </a:rPr>
              <a:t>Increase in reporting (i.e., improved awareness of reporting).</a:t>
            </a:r>
          </a:p>
          <a:p>
            <a:r>
              <a:rPr lang="en-US" sz="1800">
                <a:solidFill>
                  <a:schemeClr val="bg1"/>
                </a:solidFill>
              </a:rPr>
              <a:t> Outbreak of similar disease.</a:t>
            </a:r>
            <a:endParaRPr lang="en-GB" sz="1800">
              <a:solidFill>
                <a:schemeClr val="bg1"/>
              </a:solidFill>
            </a:endParaRPr>
          </a:p>
        </p:txBody>
      </p:sp>
    </p:spTree>
    <p:extLst>
      <p:ext uri="{BB962C8B-B14F-4D97-AF65-F5344CB8AC3E}">
        <p14:creationId xmlns:p14="http://schemas.microsoft.com/office/powerpoint/2010/main" val="3185241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A0401-6831-437E-92F0-1915D3EC5BF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Surveillance for prevalence of diabetes </a:t>
            </a:r>
          </a:p>
        </p:txBody>
      </p:sp>
      <p:sp>
        <p:nvSpPr>
          <p:cNvPr id="3" name="Content Placeholder 2">
            <a:extLst>
              <a:ext uri="{FF2B5EF4-FFF2-40B4-BE49-F238E27FC236}">
                <a16:creationId xmlns:a16="http://schemas.microsoft.com/office/drawing/2014/main" id="{CE465B1F-FBC1-4DA1-AF6B-998646103009}"/>
              </a:ext>
            </a:extLst>
          </p:cNvPr>
          <p:cNvSpPr>
            <a:spLocks noGrp="1"/>
          </p:cNvSpPr>
          <p:nvPr>
            <p:ph idx="1"/>
          </p:nvPr>
        </p:nvSpPr>
        <p:spPr>
          <a:xfrm>
            <a:off x="4810259" y="649480"/>
            <a:ext cx="6555347" cy="5546047"/>
          </a:xfrm>
        </p:spPr>
        <p:txBody>
          <a:bodyPr anchor="ctr">
            <a:normAutofit/>
          </a:bodyPr>
          <a:lstStyle/>
          <a:p>
            <a:r>
              <a:rPr lang="en-US" sz="2000" dirty="0"/>
              <a:t>It is estimated that 3.8 million people aged 16 years and over in England have diabetes (diagnosed and undiagnosed). This is equal to 8.6% of the population of this age group. </a:t>
            </a:r>
          </a:p>
          <a:p>
            <a:r>
              <a:rPr lang="en-US" sz="2000" dirty="0"/>
              <a:t>Diabetes prevalence is higher in men than in women, 9.6% versus 7.6%</a:t>
            </a:r>
          </a:p>
          <a:p>
            <a:r>
              <a:rPr lang="en-US" sz="2000" dirty="0"/>
              <a:t>Prevalence is higher in people from South Asian and black ethnic groups compared with people from white, mixed or other ethnic groups, 15.2% versus 8.0%.</a:t>
            </a:r>
            <a:endParaRPr lang="en-GB" sz="2000" dirty="0"/>
          </a:p>
        </p:txBody>
      </p:sp>
    </p:spTree>
    <p:extLst>
      <p:ext uri="{BB962C8B-B14F-4D97-AF65-F5344CB8AC3E}">
        <p14:creationId xmlns:p14="http://schemas.microsoft.com/office/powerpoint/2010/main" val="3891600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07FF8-CB05-4600-AB2D-E620174B2B2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Surveillance data </a:t>
            </a:r>
          </a:p>
        </p:txBody>
      </p:sp>
      <p:sp>
        <p:nvSpPr>
          <p:cNvPr id="3" name="Content Placeholder 2">
            <a:extLst>
              <a:ext uri="{FF2B5EF4-FFF2-40B4-BE49-F238E27FC236}">
                <a16:creationId xmlns:a16="http://schemas.microsoft.com/office/drawing/2014/main" id="{A0F8F6B1-F6D3-4209-9960-09DCDDD246EF}"/>
              </a:ext>
            </a:extLst>
          </p:cNvPr>
          <p:cNvSpPr>
            <a:spLocks noGrp="1"/>
          </p:cNvSpPr>
          <p:nvPr>
            <p:ph idx="1"/>
          </p:nvPr>
        </p:nvSpPr>
        <p:spPr>
          <a:xfrm>
            <a:off x="4810259" y="649480"/>
            <a:ext cx="6555347" cy="5546047"/>
          </a:xfrm>
        </p:spPr>
        <p:txBody>
          <a:bodyPr anchor="ctr">
            <a:normAutofit/>
          </a:bodyPr>
          <a:lstStyle/>
          <a:p>
            <a:r>
              <a:rPr lang="en-US" sz="2000" dirty="0"/>
              <a:t>There is a clear association between increasing age and higher diabetes prevalence, from 9.0% aged 45 to 54 to 23.8% aged 75 years and over.</a:t>
            </a:r>
          </a:p>
          <a:p>
            <a:r>
              <a:rPr lang="en-US" sz="2000" dirty="0"/>
              <a:t>It is estimated that there are 940,000 people with diabetes that are undiagnosed. </a:t>
            </a:r>
          </a:p>
          <a:p>
            <a:r>
              <a:rPr lang="en-US" sz="2000" dirty="0"/>
              <a:t>By 2035, diabetes prevalence is expected to increase to 4.9 million or 9.7%.</a:t>
            </a:r>
            <a:endParaRPr lang="en-GB" sz="2000" dirty="0"/>
          </a:p>
        </p:txBody>
      </p:sp>
    </p:spTree>
    <p:extLst>
      <p:ext uri="{BB962C8B-B14F-4D97-AF65-F5344CB8AC3E}">
        <p14:creationId xmlns:p14="http://schemas.microsoft.com/office/powerpoint/2010/main" val="397390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D3622-C447-442C-B113-D6230672019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 why put a focus on diabetes? </a:t>
            </a:r>
          </a:p>
        </p:txBody>
      </p:sp>
      <p:sp>
        <p:nvSpPr>
          <p:cNvPr id="3" name="Content Placeholder 2">
            <a:extLst>
              <a:ext uri="{FF2B5EF4-FFF2-40B4-BE49-F238E27FC236}">
                <a16:creationId xmlns:a16="http://schemas.microsoft.com/office/drawing/2014/main" id="{CBEA3CF5-AEEA-43D8-9622-5E252012E906}"/>
              </a:ext>
            </a:extLst>
          </p:cNvPr>
          <p:cNvSpPr>
            <a:spLocks noGrp="1"/>
          </p:cNvSpPr>
          <p:nvPr>
            <p:ph idx="1"/>
          </p:nvPr>
        </p:nvSpPr>
        <p:spPr>
          <a:xfrm>
            <a:off x="4810259" y="649480"/>
            <a:ext cx="6555347" cy="5546047"/>
          </a:xfrm>
        </p:spPr>
        <p:txBody>
          <a:bodyPr anchor="ctr">
            <a:normAutofit/>
          </a:bodyPr>
          <a:lstStyle/>
          <a:p>
            <a:r>
              <a:rPr lang="en-US" sz="2000" b="0" i="0" dirty="0">
                <a:effectLst/>
                <a:latin typeface="ReithSans"/>
              </a:rPr>
              <a:t>It has been widely asserted the bills for diabetes care swallow up a 10th of the NHS budget.</a:t>
            </a:r>
          </a:p>
          <a:p>
            <a:r>
              <a:rPr lang="en-US" sz="2000" b="0" i="0" dirty="0">
                <a:effectLst/>
                <a:latin typeface="ReithSans"/>
              </a:rPr>
              <a:t>Total health spending in England in the 2018-19 financial year was £129bn, in Scotland £13bn and about £7bn in Wales.</a:t>
            </a:r>
            <a:endParaRPr lang="en-US" sz="2000" dirty="0">
              <a:latin typeface="ReithSans"/>
            </a:endParaRPr>
          </a:p>
          <a:p>
            <a:endParaRPr lang="en-GB" sz="2000" dirty="0"/>
          </a:p>
        </p:txBody>
      </p:sp>
    </p:spTree>
    <p:extLst>
      <p:ext uri="{BB962C8B-B14F-4D97-AF65-F5344CB8AC3E}">
        <p14:creationId xmlns:p14="http://schemas.microsoft.com/office/powerpoint/2010/main" val="1093191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A79CF-8BE2-48DA-9DE2-2A2A9C2C3A0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happens next? </a:t>
            </a:r>
          </a:p>
        </p:txBody>
      </p:sp>
      <p:sp>
        <p:nvSpPr>
          <p:cNvPr id="3" name="Content Placeholder 2">
            <a:extLst>
              <a:ext uri="{FF2B5EF4-FFF2-40B4-BE49-F238E27FC236}">
                <a16:creationId xmlns:a16="http://schemas.microsoft.com/office/drawing/2014/main" id="{6171B88A-3D23-47DF-8E5E-14C48B10A30E}"/>
              </a:ext>
            </a:extLst>
          </p:cNvPr>
          <p:cNvSpPr>
            <a:spLocks noGrp="1"/>
          </p:cNvSpPr>
          <p:nvPr>
            <p:ph idx="1"/>
          </p:nvPr>
        </p:nvSpPr>
        <p:spPr>
          <a:xfrm>
            <a:off x="4810259" y="649480"/>
            <a:ext cx="6555347" cy="5546047"/>
          </a:xfrm>
        </p:spPr>
        <p:txBody>
          <a:bodyPr anchor="ctr">
            <a:normAutofit/>
          </a:bodyPr>
          <a:lstStyle/>
          <a:p>
            <a:r>
              <a:rPr lang="en-US" sz="2000" dirty="0">
                <a:hlinkClick r:id="rId2"/>
              </a:rPr>
              <a:t>Diabetes delivery plan 2016 to 2020 | GOV.WALES</a:t>
            </a:r>
            <a:endParaRPr lang="en-US" sz="2000" dirty="0"/>
          </a:p>
          <a:p>
            <a:r>
              <a:rPr lang="en-US" sz="2000" dirty="0"/>
              <a:t>The plan lays out how people can reduce their risk of getting diabetes.</a:t>
            </a:r>
          </a:p>
          <a:p>
            <a:r>
              <a:rPr lang="en-US" sz="2000" dirty="0"/>
              <a:t>However, what is the underlying cause of diabetes?</a:t>
            </a:r>
            <a:endParaRPr lang="en-GB" sz="2000" dirty="0"/>
          </a:p>
        </p:txBody>
      </p:sp>
    </p:spTree>
    <p:extLst>
      <p:ext uri="{BB962C8B-B14F-4D97-AF65-F5344CB8AC3E}">
        <p14:creationId xmlns:p14="http://schemas.microsoft.com/office/powerpoint/2010/main" val="2166941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D041-79C6-4137-BC34-73902DB02670}"/>
              </a:ext>
            </a:extLst>
          </p:cNvPr>
          <p:cNvSpPr>
            <a:spLocks noGrp="1"/>
          </p:cNvSpPr>
          <p:nvPr>
            <p:ph type="title"/>
          </p:nvPr>
        </p:nvSpPr>
        <p:spPr/>
        <p:txBody>
          <a:bodyPr/>
          <a:lstStyle/>
          <a:p>
            <a:r>
              <a:rPr lang="en-GB" dirty="0"/>
              <a:t>What is the biggest pandemic apart from COVID? </a:t>
            </a:r>
          </a:p>
        </p:txBody>
      </p:sp>
      <p:pic>
        <p:nvPicPr>
          <p:cNvPr id="4" name="Online Media 3" title="A big fat crisis -- stopping the real causes of the obesity epidemic | Deborah Cohen | TEDxUCRSalon">
            <a:hlinkClick r:id="" action="ppaction://media"/>
            <a:extLst>
              <a:ext uri="{FF2B5EF4-FFF2-40B4-BE49-F238E27FC236}">
                <a16:creationId xmlns:a16="http://schemas.microsoft.com/office/drawing/2014/main" id="{AED50C1F-BCEE-4047-A19F-440D287F15D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601538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E1423F7-8647-4F47-B29D-DFC859FB70E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How many diseases do you think we could prevent by preventing obesity?</a:t>
            </a:r>
          </a:p>
        </p:txBody>
      </p:sp>
    </p:spTree>
    <p:extLst>
      <p:ext uri="{BB962C8B-B14F-4D97-AF65-F5344CB8AC3E}">
        <p14:creationId xmlns:p14="http://schemas.microsoft.com/office/powerpoint/2010/main" val="140023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High BMI contributes 9% of the known risk factors for cardiovascular disease (CVD), neoplasms and chronic respiratory diseases. The majority of known risk factors for CVD are linked to diet and obesity.</a:t>
            </a:r>
          </a:p>
        </p:txBody>
      </p:sp>
      <p:grpSp>
        <p:nvGrpSpPr>
          <p:cNvPr id="2" name="Group 1"/>
          <p:cNvGrpSpPr/>
          <p:nvPr/>
        </p:nvGrpSpPr>
        <p:grpSpPr>
          <a:xfrm>
            <a:off x="730135" y="1568577"/>
            <a:ext cx="10731728" cy="3710456"/>
            <a:chOff x="730135" y="1728072"/>
            <a:chExt cx="10731728" cy="3710456"/>
          </a:xfrm>
        </p:grpSpPr>
        <p:sp>
          <p:nvSpPr>
            <p:cNvPr id="6" name="TextBox 5"/>
            <p:cNvSpPr txBox="1"/>
            <p:nvPr/>
          </p:nvSpPr>
          <p:spPr>
            <a:xfrm>
              <a:off x="1235459" y="5176918"/>
              <a:ext cx="9721080" cy="261610"/>
            </a:xfrm>
            <a:prstGeom prst="rect">
              <a:avLst/>
            </a:prstGeom>
            <a:noFill/>
          </p:spPr>
          <p:txBody>
            <a:bodyPr wrap="square" rtlCol="0">
              <a:spAutoFit/>
            </a:bodyPr>
            <a:lstStyle/>
            <a:p>
              <a:r>
                <a:rPr lang="en-GB" sz="1100" b="1" dirty="0">
                  <a:latin typeface="+mn-lt"/>
                </a:rPr>
                <a:t>Please note: </a:t>
              </a:r>
              <a:r>
                <a:rPr lang="en-GB" sz="1100" dirty="0">
                  <a:latin typeface="+mn-lt"/>
                </a:rPr>
                <a:t>The total number and proportion of DALYs that can be attributed to known risk factors varies substantially by cause.</a:t>
              </a:r>
            </a:p>
          </p:txBody>
        </p:sp>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30135" y="1728072"/>
              <a:ext cx="10731728" cy="3448800"/>
            </a:xfrm>
            <a:prstGeom prst="rect">
              <a:avLst/>
            </a:prstGeom>
          </p:spPr>
        </p:pic>
      </p:grpSp>
      <p:sp>
        <p:nvSpPr>
          <p:cNvPr id="5" name="Slide Number Placeholder 4"/>
          <p:cNvSpPr>
            <a:spLocks noGrp="1"/>
          </p:cNvSpPr>
          <p:nvPr>
            <p:ph type="sldNum" sz="quarter" idx="4"/>
          </p:nvPr>
        </p:nvSpPr>
        <p:spPr/>
        <p:txBody>
          <a:bodyPr/>
          <a:lstStyle/>
          <a:p>
            <a:fld id="{9490A907-ADB8-4C17-B17B-3D619D329AB8}" type="slidenum">
              <a:rPr lang="en-GB" smtClean="0"/>
              <a:t>27</a:t>
            </a:fld>
            <a:endParaRPr lang="en-GB" dirty="0"/>
          </a:p>
        </p:txBody>
      </p:sp>
      <p:sp>
        <p:nvSpPr>
          <p:cNvPr id="8"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3551259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4114-8B63-4167-A6B1-70322AC0744D}"/>
              </a:ext>
            </a:extLst>
          </p:cNvPr>
          <p:cNvSpPr>
            <a:spLocks noGrp="1"/>
          </p:cNvSpPr>
          <p:nvPr>
            <p:ph type="title"/>
          </p:nvPr>
        </p:nvSpPr>
        <p:spPr/>
        <p:txBody>
          <a:bodyPr/>
          <a:lstStyle/>
          <a:p>
            <a:r>
              <a:rPr lang="en-GB" dirty="0"/>
              <a:t>Statistic for obesity in Wales </a:t>
            </a:r>
          </a:p>
        </p:txBody>
      </p:sp>
      <p:sp>
        <p:nvSpPr>
          <p:cNvPr id="3" name="Content Placeholder 2">
            <a:extLst>
              <a:ext uri="{FF2B5EF4-FFF2-40B4-BE49-F238E27FC236}">
                <a16:creationId xmlns:a16="http://schemas.microsoft.com/office/drawing/2014/main" id="{26CB2905-F112-49FA-9C6B-24C8A1CE4D61}"/>
              </a:ext>
            </a:extLst>
          </p:cNvPr>
          <p:cNvSpPr>
            <a:spLocks noGrp="1"/>
          </p:cNvSpPr>
          <p:nvPr>
            <p:ph idx="1"/>
          </p:nvPr>
        </p:nvSpPr>
        <p:spPr/>
        <p:txBody>
          <a:bodyPr/>
          <a:lstStyle/>
          <a:p>
            <a:r>
              <a:rPr lang="en-US" dirty="0">
                <a:hlinkClick r:id="rId2"/>
              </a:rPr>
              <a:t>Public Health Wales Observatory | Obesity in Wales (2019)</a:t>
            </a:r>
            <a:endParaRPr lang="en-US" dirty="0"/>
          </a:p>
          <a:p>
            <a:endParaRPr lang="en-US" dirty="0"/>
          </a:p>
          <a:p>
            <a:endParaRPr lang="en-GB" dirty="0"/>
          </a:p>
        </p:txBody>
      </p:sp>
    </p:spTree>
    <p:extLst>
      <p:ext uri="{BB962C8B-B14F-4D97-AF65-F5344CB8AC3E}">
        <p14:creationId xmlns:p14="http://schemas.microsoft.com/office/powerpoint/2010/main" val="1089843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(1)</a:t>
            </a:r>
          </a:p>
        </p:txBody>
      </p:sp>
      <p:sp>
        <p:nvSpPr>
          <p:cNvPr id="5" name="Slide Number Placeholder 4"/>
          <p:cNvSpPr>
            <a:spLocks noGrp="1"/>
          </p:cNvSpPr>
          <p:nvPr>
            <p:ph type="sldNum" sz="quarter" idx="4"/>
          </p:nvPr>
        </p:nvSpPr>
        <p:spPr/>
        <p:txBody>
          <a:bodyPr/>
          <a:lstStyle/>
          <a:p>
            <a:fld id="{9490A907-ADB8-4C17-B17B-3D619D329AB8}" type="slidenum">
              <a:rPr lang="en-GB" smtClean="0"/>
              <a:t>29</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Prevalence and burden of disease</a:t>
            </a:r>
          </a:p>
          <a:p>
            <a:pPr lvl="0"/>
            <a:r>
              <a:rPr lang="en-GB" sz="1600" dirty="0">
                <a:latin typeface="Ubuntu"/>
              </a:rPr>
              <a:t>Over a quarter of children in Wales are overweight or obese, including 12.4% who are obese. There has been little change in the prevalence since 2012/13 although there has been an increase in the most recent period.</a:t>
            </a:r>
          </a:p>
          <a:p>
            <a:pPr lvl="0"/>
            <a:r>
              <a:rPr lang="en-GB" sz="1600" dirty="0">
                <a:latin typeface="Ubuntu"/>
              </a:rPr>
              <a:t>Wales has a higher percentage of adolescents self-reporting to be overweight or obese compared to England, 10% higher among boys and 6% higher among girls.</a:t>
            </a:r>
          </a:p>
          <a:p>
            <a:pPr lvl="0"/>
            <a:r>
              <a:rPr lang="en-GB" sz="1600" dirty="0">
                <a:latin typeface="Ubuntu"/>
              </a:rPr>
              <a:t>Almost 60% of adults in Wales are currently overweight or obese, of which 24% are obese. There is evidence of an upward trend in recent years.</a:t>
            </a:r>
          </a:p>
          <a:p>
            <a:pPr lvl="0"/>
            <a:r>
              <a:rPr lang="en-GB" sz="1600" dirty="0">
                <a:latin typeface="Ubuntu"/>
              </a:rPr>
              <a:t>It is estimated that the percentage of adults who are overweight or obese will increase to around 64% by 2030 if the current pattern continues. </a:t>
            </a:r>
          </a:p>
          <a:p>
            <a:pPr lvl="0"/>
            <a:r>
              <a:rPr lang="en-GB" sz="1600" dirty="0">
                <a:latin typeface="Ubuntu"/>
              </a:rPr>
              <a:t>The prevalence of obesity in 4-5 year olds is 6% higher in those living in the most deprived areas in Wales compared to the least deprived; this rises to a 13% difference in adults.</a:t>
            </a:r>
          </a:p>
          <a:p>
            <a:pPr lvl="0"/>
            <a:r>
              <a:rPr lang="en-GB" sz="1600" dirty="0">
                <a:latin typeface="Ubuntu"/>
              </a:rPr>
              <a:t>High BMI is one of the top three leading risk factors for Disability-Adjusted Life Years (DALYs), 1.6 times the contribution of alcohol use.</a:t>
            </a:r>
          </a:p>
          <a:p>
            <a:pPr lvl="0"/>
            <a:r>
              <a:rPr lang="en-GB" sz="1600" dirty="0">
                <a:latin typeface="Ubuntu"/>
              </a:rPr>
              <a:t>High BMI is the leading risk factor for Years Lived with Disability (YLD). The top three risk factors are directly linked to diet and obesity.</a:t>
            </a:r>
          </a:p>
          <a:p>
            <a:pPr marL="0" indent="0">
              <a:buNone/>
            </a:pPr>
            <a:endParaRPr lang="en-GB" sz="1600" dirty="0">
              <a:latin typeface="Ubuntu"/>
            </a:endParaRPr>
          </a:p>
          <a:p>
            <a:pPr>
              <a:buFont typeface="Arial" panose="020B0604020202020204" pitchFamily="34" charset="0"/>
              <a:buChar char="•"/>
            </a:pPr>
            <a:endParaRPr lang="en-GB" sz="1600" dirty="0">
              <a:latin typeface="Ubuntu"/>
            </a:endParaRPr>
          </a:p>
        </p:txBody>
      </p:sp>
    </p:spTree>
    <p:extLst>
      <p:ext uri="{BB962C8B-B14F-4D97-AF65-F5344CB8AC3E}">
        <p14:creationId xmlns:p14="http://schemas.microsoft.com/office/powerpoint/2010/main" val="2671807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(2)</a:t>
            </a:r>
          </a:p>
        </p:txBody>
      </p:sp>
      <p:sp>
        <p:nvSpPr>
          <p:cNvPr id="5" name="Slide Number Placeholder 4"/>
          <p:cNvSpPr>
            <a:spLocks noGrp="1"/>
          </p:cNvSpPr>
          <p:nvPr>
            <p:ph type="sldNum" sz="quarter" idx="4"/>
          </p:nvPr>
        </p:nvSpPr>
        <p:spPr/>
        <p:txBody>
          <a:bodyPr/>
          <a:lstStyle/>
          <a:p>
            <a:fld id="{9490A907-ADB8-4C17-B17B-3D619D329AB8}" type="slidenum">
              <a:rPr lang="en-GB" smtClean="0"/>
              <a:t>30</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Food and drink environment</a:t>
            </a:r>
          </a:p>
          <a:p>
            <a:pPr lvl="0"/>
            <a:r>
              <a:rPr lang="en-GB" sz="1600" dirty="0">
                <a:latin typeface="Ubuntu"/>
              </a:rPr>
              <a:t>The prevalence of obesity is 7% higher in adults eating no portions of fruit or veg compared to those eating five or more portions of fruit or veg.</a:t>
            </a:r>
          </a:p>
          <a:p>
            <a:pPr lvl="0"/>
            <a:r>
              <a:rPr lang="en-GB" sz="1600" dirty="0">
                <a:latin typeface="Ubuntu"/>
              </a:rPr>
              <a:t>Less than a third of adolescents in Wales report to eat a portion of vegetables once a day. Less than a quarter of adults in Wales report to eat five portions of fruit and vegetables a day.</a:t>
            </a:r>
          </a:p>
          <a:p>
            <a:pPr lvl="0"/>
            <a:r>
              <a:rPr lang="en-GB" sz="1600" dirty="0">
                <a:latin typeface="Ubuntu"/>
              </a:rPr>
              <a:t>Nearly 10% of adults prepare food themselves less than once a week; over 20% reported that they ate ready meals at least once a week. </a:t>
            </a:r>
          </a:p>
          <a:p>
            <a:pPr lvl="0"/>
            <a:r>
              <a:rPr lang="en-GB" sz="1600" dirty="0">
                <a:latin typeface="Ubuntu"/>
              </a:rPr>
              <a:t>Welsh residents spent 18% less on fruit and vegetables in 2015-17 compared to 2006-08.</a:t>
            </a:r>
          </a:p>
          <a:p>
            <a:pPr lvl="0"/>
            <a:r>
              <a:rPr lang="en-GB" sz="1600" dirty="0">
                <a:latin typeface="Ubuntu"/>
              </a:rPr>
              <a:t>One in ten Welsh residents reported that they could not always afford to eat a balanced diet.</a:t>
            </a:r>
          </a:p>
          <a:p>
            <a:pPr lvl="0"/>
            <a:r>
              <a:rPr lang="en-GB" sz="1600" dirty="0">
                <a:latin typeface="Ubuntu"/>
              </a:rPr>
              <a:t>One in twenty Welsh residents often worried that they would run out of food before having enough money to buy more. </a:t>
            </a:r>
          </a:p>
          <a:p>
            <a:pPr lvl="0"/>
            <a:r>
              <a:rPr lang="en-GB" sz="1600" dirty="0">
                <a:latin typeface="Ubuntu"/>
              </a:rPr>
              <a:t>Around one in five adults in Wales report to drink above guidelines, with higher rates in the less deprived areas. </a:t>
            </a:r>
          </a:p>
          <a:p>
            <a:pPr lvl="0"/>
            <a:r>
              <a:rPr lang="en-GB" sz="1600" dirty="0">
                <a:latin typeface="Ubuntu"/>
              </a:rPr>
              <a:t>Overweight/obesity is not associated with drinking above the recommended guidelines of alcohol but is significantly associated with high risk drinking.</a:t>
            </a:r>
          </a:p>
        </p:txBody>
      </p:sp>
    </p:spTree>
    <p:extLst>
      <p:ext uri="{BB962C8B-B14F-4D97-AF65-F5344CB8AC3E}">
        <p14:creationId xmlns:p14="http://schemas.microsoft.com/office/powerpoint/2010/main" val="293133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Key messages (3)</a:t>
            </a:r>
          </a:p>
        </p:txBody>
      </p:sp>
      <p:sp>
        <p:nvSpPr>
          <p:cNvPr id="5" name="Slide Number Placeholder 4"/>
          <p:cNvSpPr>
            <a:spLocks noGrp="1"/>
          </p:cNvSpPr>
          <p:nvPr>
            <p:ph type="sldNum" sz="quarter" idx="4"/>
          </p:nvPr>
        </p:nvSpPr>
        <p:spPr/>
        <p:txBody>
          <a:bodyPr/>
          <a:lstStyle/>
          <a:p>
            <a:fld id="{9490A907-ADB8-4C17-B17B-3D619D329AB8}" type="slidenum">
              <a:rPr lang="en-GB" smtClean="0"/>
              <a:t>31</a:t>
            </a:fld>
            <a:endParaRPr lang="en-GB" dirty="0"/>
          </a:p>
        </p:txBody>
      </p:sp>
      <p:sp>
        <p:nvSpPr>
          <p:cNvPr id="6"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416316"/>
            <a:ext cx="11865483" cy="4406253"/>
          </a:xfrm>
          <a:prstGeom prst="rect">
            <a:avLst/>
          </a:prstGeom>
        </p:spPr>
        <p:txBody>
          <a:bodyPr/>
          <a:lstStyle/>
          <a:p>
            <a:pPr marL="0" lvl="0" indent="0">
              <a:buNone/>
            </a:pPr>
            <a:r>
              <a:rPr lang="en-GB" sz="1800" b="1" dirty="0">
                <a:solidFill>
                  <a:srgbClr val="28B8CE"/>
                </a:solidFill>
                <a:latin typeface="Ubuntu"/>
              </a:rPr>
              <a:t>Physical activity</a:t>
            </a:r>
            <a:endParaRPr lang="en-GB" sz="1600" b="1" dirty="0">
              <a:solidFill>
                <a:srgbClr val="28B8CE"/>
              </a:solidFill>
              <a:latin typeface="Ubuntu"/>
            </a:endParaRPr>
          </a:p>
          <a:p>
            <a:r>
              <a:rPr lang="en-GB" sz="1600" dirty="0">
                <a:latin typeface="Ubuntu"/>
              </a:rPr>
              <a:t>The prevalence of obesity is significantly lower amongst those reporting to meet physical activity guidelines.</a:t>
            </a:r>
          </a:p>
          <a:p>
            <a:pPr lvl="0"/>
            <a:r>
              <a:rPr lang="en-GB" sz="1600" dirty="0">
                <a:latin typeface="Ubuntu"/>
              </a:rPr>
              <a:t>Less than twenty percent of adolescents are physically active for 60 minutes every day; the rate in girls is half that of boys.</a:t>
            </a:r>
          </a:p>
          <a:p>
            <a:pPr lvl="0"/>
            <a:r>
              <a:rPr lang="en-GB" sz="1600" dirty="0">
                <a:latin typeface="Ubuntu"/>
              </a:rPr>
              <a:t>54% of adults undertake the recommended 150 minutes of physical activity per week; however, the rate for females is lower than that of males across all ages.</a:t>
            </a:r>
          </a:p>
          <a:p>
            <a:pPr lvl="0"/>
            <a:r>
              <a:rPr lang="en-GB" sz="1600" dirty="0">
                <a:latin typeface="Ubuntu"/>
              </a:rPr>
              <a:t>The percentage of adults meeting physical activity guidelines is 15% higher in the least deprived areas compared to the most deprived areas. </a:t>
            </a:r>
          </a:p>
        </p:txBody>
      </p:sp>
    </p:spTree>
    <p:extLst>
      <p:ext uri="{BB962C8B-B14F-4D97-AF65-F5344CB8AC3E}">
        <p14:creationId xmlns:p14="http://schemas.microsoft.com/office/powerpoint/2010/main" val="2290064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B002DC-5E9A-4EAB-B3E7-C9AB96DED0D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 y="833362"/>
            <a:ext cx="11277600" cy="5191276"/>
          </a:xfrm>
          <a:prstGeom prst="rect">
            <a:avLst/>
          </a:prstGeom>
        </p:spPr>
      </p:pic>
    </p:spTree>
    <p:extLst>
      <p:ext uri="{BB962C8B-B14F-4D97-AF65-F5344CB8AC3E}">
        <p14:creationId xmlns:p14="http://schemas.microsoft.com/office/powerpoint/2010/main" val="2996407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percentage of adults reporting to be overweight or obese is higher in men than women for each age group.</a:t>
            </a:r>
          </a:p>
        </p:txBody>
      </p:sp>
      <p:sp>
        <p:nvSpPr>
          <p:cNvPr id="5" name="Slide Number Placeholder 4"/>
          <p:cNvSpPr>
            <a:spLocks noGrp="1"/>
          </p:cNvSpPr>
          <p:nvPr>
            <p:ph type="sldNum" sz="quarter" idx="4"/>
          </p:nvPr>
        </p:nvSpPr>
        <p:spPr/>
        <p:txBody>
          <a:bodyPr/>
          <a:lstStyle/>
          <a:p>
            <a:fld id="{9490A907-ADB8-4C17-B17B-3D619D329AB8}" type="slidenum">
              <a:rPr lang="en-GB" smtClean="0"/>
              <a:t>33</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26384" y="1249680"/>
            <a:ext cx="6939228" cy="4680000"/>
          </a:xfrm>
          <a:prstGeom prst="rect">
            <a:avLst/>
          </a:prstGeom>
        </p:spPr>
      </p:pic>
    </p:spTree>
    <p:extLst>
      <p:ext uri="{BB962C8B-B14F-4D97-AF65-F5344CB8AC3E}">
        <p14:creationId xmlns:p14="http://schemas.microsoft.com/office/powerpoint/2010/main" val="25194661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0"/>
            <a:ext cx="12192000" cy="1249680"/>
          </a:xfrm>
        </p:spPr>
        <p:txBody>
          <a:bodyPr/>
          <a:lstStyle/>
          <a:p>
            <a:r>
              <a:rPr lang="en-GB" dirty="0"/>
              <a:t>The prevalence of overweight or obese, and obese adults increases with deprivation. There is a 12% difference in the prevalence between the most and least deprived areas in Wales.</a:t>
            </a:r>
          </a:p>
        </p:txBody>
      </p:sp>
      <p:sp>
        <p:nvSpPr>
          <p:cNvPr id="5" name="Slide Number Placeholder 4"/>
          <p:cNvSpPr>
            <a:spLocks noGrp="1"/>
          </p:cNvSpPr>
          <p:nvPr>
            <p:ph type="sldNum" sz="quarter" idx="4"/>
          </p:nvPr>
        </p:nvSpPr>
        <p:spPr/>
        <p:txBody>
          <a:bodyPr/>
          <a:lstStyle/>
          <a:p>
            <a:fld id="{9490A907-ADB8-4C17-B17B-3D619D329AB8}" type="slidenum">
              <a:rPr lang="en-GB" smtClean="0"/>
              <a:t>34</a:t>
            </a:fld>
            <a:endParaRPr lang="en-GB" dirty="0"/>
          </a:p>
        </p:txBody>
      </p:sp>
      <p:sp>
        <p:nvSpPr>
          <p:cNvPr id="6"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95349" y="1441449"/>
            <a:ext cx="9450000" cy="4384214"/>
          </a:xfrm>
          <a:prstGeom prst="rect">
            <a:avLst/>
          </a:prstGeom>
        </p:spPr>
      </p:pic>
    </p:spTree>
    <p:extLst>
      <p:ext uri="{BB962C8B-B14F-4D97-AF65-F5344CB8AC3E}">
        <p14:creationId xmlns:p14="http://schemas.microsoft.com/office/powerpoint/2010/main" val="14737812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1"/>
            <a:ext cx="12191999" cy="1245890"/>
          </a:xfrm>
        </p:spPr>
        <p:txBody>
          <a:bodyPr/>
          <a:lstStyle/>
          <a:p>
            <a:r>
              <a:rPr lang="en-GB" dirty="0"/>
              <a:t>The historic trend shows an increase in the percentage of overweight or obese adults from 54.0% in 2003/04 to 59.6% in 2015. There has been a similar increase in obesity from 17.8% to 23.6% over the same period.</a:t>
            </a:r>
          </a:p>
        </p:txBody>
      </p:sp>
      <p:sp>
        <p:nvSpPr>
          <p:cNvPr id="3" name="Slide Number Placeholder 2"/>
          <p:cNvSpPr>
            <a:spLocks noGrp="1"/>
          </p:cNvSpPr>
          <p:nvPr>
            <p:ph type="sldNum" sz="quarter" idx="4"/>
          </p:nvPr>
        </p:nvSpPr>
        <p:spPr/>
        <p:txBody>
          <a:bodyPr/>
          <a:lstStyle/>
          <a:p>
            <a:fld id="{9490A907-ADB8-4C17-B17B-3D619D329AB8}" type="slidenum">
              <a:rPr lang="en-GB" smtClean="0"/>
              <a:t>35</a:t>
            </a:fld>
            <a:endParaRPr lang="en-GB" dirty="0"/>
          </a:p>
        </p:txBody>
      </p:sp>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543049"/>
            <a:ext cx="9000000" cy="4144897"/>
          </a:xfrm>
          <a:prstGeom prst="rect">
            <a:avLst/>
          </a:prstGeom>
        </p:spPr>
      </p:pic>
    </p:spTree>
    <p:extLst>
      <p:ext uri="{BB962C8B-B14F-4D97-AF65-F5344CB8AC3E}">
        <p14:creationId xmlns:p14="http://schemas.microsoft.com/office/powerpoint/2010/main" val="3980536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0" y="22513"/>
            <a:ext cx="12192000" cy="1206212"/>
          </a:xfrm>
        </p:spPr>
        <p:txBody>
          <a:bodyPr/>
          <a:lstStyle/>
          <a:p>
            <a:r>
              <a:rPr lang="en-GB" dirty="0"/>
              <a:t>It is estimated that the percentage of adults who are overweight or obese will increase to around 64% by 2030 if the current pattern continues. </a:t>
            </a:r>
          </a:p>
        </p:txBody>
      </p:sp>
      <p:sp>
        <p:nvSpPr>
          <p:cNvPr id="3" name="Slide Number Placeholder 2"/>
          <p:cNvSpPr>
            <a:spLocks noGrp="1"/>
          </p:cNvSpPr>
          <p:nvPr>
            <p:ph type="sldNum" sz="quarter" idx="4"/>
          </p:nvPr>
        </p:nvSpPr>
        <p:spPr/>
        <p:txBody>
          <a:bodyPr/>
          <a:lstStyle/>
          <a:p>
            <a:fld id="{9490A907-ADB8-4C17-B17B-3D619D329AB8}" type="slidenum">
              <a:rPr lang="en-GB" smtClean="0"/>
              <a:t>36</a:t>
            </a:fld>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95998" y="1276350"/>
            <a:ext cx="9000000" cy="4678493"/>
          </a:xfrm>
          <a:prstGeom prst="rect">
            <a:avLst/>
          </a:prstGeom>
        </p:spPr>
      </p:pic>
      <p:sp>
        <p:nvSpPr>
          <p:cNvPr id="8" name="Content Placeholder 1"/>
          <p:cNvSpPr txBox="1">
            <a:spLocks/>
          </p:cNvSpPr>
          <p:nvPr/>
        </p:nvSpPr>
        <p:spPr>
          <a:xfrm>
            <a:off x="266112" y="6290899"/>
            <a:ext cx="4115388"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800" b="1" dirty="0">
                <a:solidFill>
                  <a:schemeClr val="bg1"/>
                </a:solidFill>
                <a:latin typeface="Ubuntu"/>
              </a:rPr>
              <a:t>Overweight and obesity prevalence</a:t>
            </a:r>
          </a:p>
        </p:txBody>
      </p:sp>
    </p:spTree>
    <p:extLst>
      <p:ext uri="{BB962C8B-B14F-4D97-AF65-F5344CB8AC3E}">
        <p14:creationId xmlns:p14="http://schemas.microsoft.com/office/powerpoint/2010/main" val="1022023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Having a high BMI is the leading risk factor for Years Lived with Disability (YLD). The top three risk factors are directly linked to diet and obesity.</a:t>
            </a:r>
          </a:p>
        </p:txBody>
      </p:sp>
      <p:sp>
        <p:nvSpPr>
          <p:cNvPr id="5" name="Slide Number Placeholder 4"/>
          <p:cNvSpPr>
            <a:spLocks noGrp="1"/>
          </p:cNvSpPr>
          <p:nvPr>
            <p:ph type="sldNum" sz="quarter" idx="4"/>
          </p:nvPr>
        </p:nvSpPr>
        <p:spPr/>
        <p:txBody>
          <a:bodyPr/>
          <a:lstStyle/>
          <a:p>
            <a:fld id="{9490A907-ADB8-4C17-B17B-3D619D329AB8}" type="slidenum">
              <a:rPr lang="en-GB" smtClean="0"/>
              <a:t>37</a:t>
            </a:fld>
            <a:endParaRPr lang="en-GB" dirty="0"/>
          </a:p>
        </p:txBody>
      </p:sp>
      <p:pic>
        <p:nvPicPr>
          <p:cNvPr id="10" name="Picture 9"/>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74472" y="1246029"/>
            <a:ext cx="7043052" cy="4716622"/>
          </a:xfrm>
          <a:prstGeom prst="rect">
            <a:avLst/>
          </a:prstGeom>
        </p:spPr>
      </p:pic>
      <p:sp>
        <p:nvSpPr>
          <p:cNvPr id="7" name="Content Placeholder 1"/>
          <p:cNvSpPr txBox="1">
            <a:spLocks/>
          </p:cNvSpPr>
          <p:nvPr/>
        </p:nvSpPr>
        <p:spPr>
          <a:xfrm>
            <a:off x="266112" y="6290899"/>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Burden of disease</a:t>
            </a:r>
          </a:p>
        </p:txBody>
      </p:sp>
    </p:spTree>
    <p:extLst>
      <p:ext uri="{BB962C8B-B14F-4D97-AF65-F5344CB8AC3E}">
        <p14:creationId xmlns:p14="http://schemas.microsoft.com/office/powerpoint/2010/main" val="1094516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066947-D179-4BEA-8C42-105A3B818C9F}"/>
              </a:ext>
            </a:extLst>
          </p:cNvPr>
          <p:cNvSpPr>
            <a:spLocks noGrp="1"/>
          </p:cNvSpPr>
          <p:nvPr>
            <p:ph type="title"/>
          </p:nvPr>
        </p:nvSpPr>
        <p:spPr>
          <a:xfrm>
            <a:off x="640079" y="2053641"/>
            <a:ext cx="3669161" cy="2760098"/>
          </a:xfrm>
        </p:spPr>
        <p:txBody>
          <a:bodyPr>
            <a:normAutofit/>
          </a:bodyPr>
          <a:lstStyle/>
          <a:p>
            <a:r>
              <a:rPr lang="en-GB">
                <a:solidFill>
                  <a:srgbClr val="FFFFFF"/>
                </a:solidFill>
              </a:rPr>
              <a:t>Class task</a:t>
            </a:r>
          </a:p>
        </p:txBody>
      </p:sp>
      <p:sp>
        <p:nvSpPr>
          <p:cNvPr id="3" name="Content Placeholder 2">
            <a:extLst>
              <a:ext uri="{FF2B5EF4-FFF2-40B4-BE49-F238E27FC236}">
                <a16:creationId xmlns:a16="http://schemas.microsoft.com/office/drawing/2014/main" id="{52853391-3D5E-4BBC-A117-63B21FB3A29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Working in groups in your breakout rooms please research one of the following diseases discuss current rates, past rises in cases and where the surveillance data comes from and what strategies have been put into place to tackle</a:t>
            </a:r>
          </a:p>
          <a:p>
            <a:r>
              <a:rPr lang="en-GB" sz="2400">
                <a:solidFill>
                  <a:srgbClr val="000000"/>
                </a:solidFill>
              </a:rPr>
              <a:t>Group 1 Measles </a:t>
            </a:r>
            <a:endParaRPr lang="en-GB" sz="2400" dirty="0">
              <a:solidFill>
                <a:srgbClr val="000000"/>
              </a:solidFill>
            </a:endParaRPr>
          </a:p>
          <a:p>
            <a:r>
              <a:rPr lang="en-GB" sz="2400" dirty="0">
                <a:solidFill>
                  <a:srgbClr val="000000"/>
                </a:solidFill>
              </a:rPr>
              <a:t>Group 2 Tuberculosis TB</a:t>
            </a:r>
          </a:p>
          <a:p>
            <a:r>
              <a:rPr lang="en-GB" sz="2400" dirty="0">
                <a:solidFill>
                  <a:srgbClr val="000000"/>
                </a:solidFill>
              </a:rPr>
              <a:t>Group 3 Influenza </a:t>
            </a:r>
          </a:p>
          <a:p>
            <a:r>
              <a:rPr lang="en-GB" sz="2400" i="0" dirty="0">
                <a:solidFill>
                  <a:srgbClr val="000000"/>
                </a:solidFill>
                <a:effectLst/>
                <a:latin typeface="Arial" panose="020B0604020202020204" pitchFamily="34" charset="0"/>
              </a:rPr>
              <a:t>Group 4 Meningitis and meningococcal disease</a:t>
            </a:r>
          </a:p>
          <a:p>
            <a:endParaRPr lang="en-GB" sz="2400" dirty="0">
              <a:solidFill>
                <a:srgbClr val="000000"/>
              </a:solidFill>
            </a:endParaRPr>
          </a:p>
        </p:txBody>
      </p:sp>
    </p:spTree>
    <p:extLst>
      <p:ext uri="{BB962C8B-B14F-4D97-AF65-F5344CB8AC3E}">
        <p14:creationId xmlns:p14="http://schemas.microsoft.com/office/powerpoint/2010/main" val="36107636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11D0AEA-F044-42CB-818A-A043F598C1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Further resources. </a:t>
            </a:r>
          </a:p>
        </p:txBody>
      </p:sp>
      <p:sp>
        <p:nvSpPr>
          <p:cNvPr id="3" name="Content Placeholder 2">
            <a:extLst>
              <a:ext uri="{FF2B5EF4-FFF2-40B4-BE49-F238E27FC236}">
                <a16:creationId xmlns:a16="http://schemas.microsoft.com/office/drawing/2014/main" id="{A8BFDC8A-0012-422D-9432-EEE7CEBE505B}"/>
              </a:ext>
            </a:extLst>
          </p:cNvPr>
          <p:cNvSpPr>
            <a:spLocks noGrp="1"/>
          </p:cNvSpPr>
          <p:nvPr>
            <p:ph idx="1"/>
          </p:nvPr>
        </p:nvSpPr>
        <p:spPr>
          <a:xfrm>
            <a:off x="6090574" y="801866"/>
            <a:ext cx="5306084" cy="5230634"/>
          </a:xfrm>
        </p:spPr>
        <p:txBody>
          <a:bodyPr anchor="ctr">
            <a:normAutofit/>
          </a:bodyPr>
          <a:lstStyle/>
          <a:p>
            <a:r>
              <a:rPr lang="en-US" sz="2000" dirty="0">
                <a:solidFill>
                  <a:srgbClr val="000000"/>
                </a:solidFill>
                <a:hlinkClick r:id="rId3"/>
              </a:rPr>
              <a:t>Public Health England: approach to surveillance - GOV.UK (www.gov.uk)</a:t>
            </a:r>
            <a:endParaRPr lang="en-US" sz="2000" dirty="0">
              <a:solidFill>
                <a:srgbClr val="000000"/>
              </a:solidFill>
            </a:endParaRPr>
          </a:p>
          <a:p>
            <a:r>
              <a:rPr lang="en-US" sz="2000" dirty="0">
                <a:solidFill>
                  <a:srgbClr val="000000"/>
                </a:solidFill>
                <a:hlinkClick r:id="rId4"/>
              </a:rPr>
              <a:t>Public Health Surveillance: Towards a Public Health Surveillance Strategy for England (publishing.service.gov.uk)</a:t>
            </a:r>
            <a:endParaRPr lang="en-US" sz="2000" dirty="0">
              <a:solidFill>
                <a:srgbClr val="000000"/>
              </a:solidFill>
            </a:endParaRPr>
          </a:p>
          <a:p>
            <a:r>
              <a:rPr lang="en-US" sz="2000" dirty="0">
                <a:solidFill>
                  <a:srgbClr val="000000"/>
                </a:solidFill>
                <a:hlinkClick r:id="rId5"/>
              </a:rPr>
              <a:t>Health in Wales | Sources of Data</a:t>
            </a:r>
            <a:endParaRPr lang="en-US" sz="2000" dirty="0">
              <a:solidFill>
                <a:srgbClr val="000000"/>
              </a:solidFill>
            </a:endParaRPr>
          </a:p>
          <a:p>
            <a:r>
              <a:rPr lang="en-US" sz="2000" dirty="0">
                <a:hlinkClick r:id="rId6"/>
              </a:rPr>
              <a:t>Public Health Wales Health Protection Division – Measles</a:t>
            </a:r>
            <a:endParaRPr lang="en-US" sz="2000" dirty="0"/>
          </a:p>
          <a:p>
            <a:r>
              <a:rPr lang="en-US" sz="2000" dirty="0">
                <a:hlinkClick r:id="rId7"/>
              </a:rPr>
              <a:t>Public Health Wales Health Protection Division - Meningitis and meningococcal disease</a:t>
            </a:r>
            <a:endParaRPr lang="en-GB" sz="2000" dirty="0">
              <a:solidFill>
                <a:srgbClr val="000000"/>
              </a:solidFill>
            </a:endParaRPr>
          </a:p>
        </p:txBody>
      </p:sp>
    </p:spTree>
    <p:extLst>
      <p:ext uri="{BB962C8B-B14F-4D97-AF65-F5344CB8AC3E}">
        <p14:creationId xmlns:p14="http://schemas.microsoft.com/office/powerpoint/2010/main" val="2608788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3637</Words>
  <Application>Microsoft Office PowerPoint</Application>
  <PresentationFormat>Widescreen</PresentationFormat>
  <Paragraphs>300</Paragraphs>
  <Slides>39</Slides>
  <Notes>9</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Arial</vt:lpstr>
      <vt:lpstr>Calibri</vt:lpstr>
      <vt:lpstr>Calibri Light</vt:lpstr>
      <vt:lpstr>Courier New</vt:lpstr>
      <vt:lpstr>Lucida Sans Unicode</vt:lpstr>
      <vt:lpstr>ReithSans</vt:lpstr>
      <vt:lpstr>Ubuntu</vt:lpstr>
      <vt:lpstr>Verdana</vt:lpstr>
      <vt:lpstr>Office Theme</vt:lpstr>
      <vt:lpstr>Objectives </vt:lpstr>
      <vt:lpstr>What is public health surveillance?</vt:lpstr>
      <vt:lpstr>Sources of data</vt:lpstr>
      <vt:lpstr>Welsh Government</vt:lpstr>
      <vt:lpstr>Essential activities of surveillance </vt:lpstr>
      <vt:lpstr>Surveillance is information to take action on </vt:lpstr>
      <vt:lpstr>Information loop of public surveillance </vt:lpstr>
      <vt:lpstr>Main Components of Public Health Surveillance </vt:lpstr>
      <vt:lpstr>Main Components of Public Health Surveillance </vt:lpstr>
      <vt:lpstr>Purpose of public health surveillance. </vt:lpstr>
      <vt:lpstr>Why conduct health surveillance </vt:lpstr>
      <vt:lpstr>Question </vt:lpstr>
      <vt:lpstr>Identifying health problems for surveillance</vt:lpstr>
      <vt:lpstr>Criteria for selecting and prioritizing health problems for surveillance.</vt:lpstr>
      <vt:lpstr>Criteria for selecting and prioritizing health problems Criteria for selecting and prioritizing health problems for surveillance.for surveillance.</vt:lpstr>
      <vt:lpstr>Sources for gathering health data </vt:lpstr>
      <vt:lpstr>Registries </vt:lpstr>
      <vt:lpstr>Surveillance data collected </vt:lpstr>
      <vt:lpstr>Analysing and interpreting data. </vt:lpstr>
      <vt:lpstr>Changes in surveillance pattens </vt:lpstr>
      <vt:lpstr>Surveillance for prevalence of diabetes </vt:lpstr>
      <vt:lpstr>Surveillance data </vt:lpstr>
      <vt:lpstr>So why put a focus on diabetes? </vt:lpstr>
      <vt:lpstr>What happens next? </vt:lpstr>
      <vt:lpstr>What is the biggest pandemic apart from COVID? </vt:lpstr>
      <vt:lpstr>How many diseases do you think we could prevent by preventing obesity?</vt:lpstr>
      <vt:lpstr>PowerPoint Presentation</vt:lpstr>
      <vt:lpstr>Statistic for obesity in Wales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task</vt:lpstr>
      <vt:lpstr>Further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dc:title>
  <dc:creator>Felicity Page</dc:creator>
  <cp:lastModifiedBy>Felicity Page</cp:lastModifiedBy>
  <cp:revision>2</cp:revision>
  <dcterms:created xsi:type="dcterms:W3CDTF">2021-01-14T11:49:39Z</dcterms:created>
  <dcterms:modified xsi:type="dcterms:W3CDTF">2021-02-04T10:13:12Z</dcterms:modified>
</cp:coreProperties>
</file>