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5"/>
  </p:notesMasterIdLst>
  <p:handoutMasterIdLst>
    <p:handoutMasterId r:id="rId16"/>
  </p:handoutMasterIdLst>
  <p:sldIdLst>
    <p:sldId id="264" r:id="rId5"/>
    <p:sldId id="276" r:id="rId6"/>
    <p:sldId id="282" r:id="rId7"/>
    <p:sldId id="281" r:id="rId8"/>
    <p:sldId id="266" r:id="rId9"/>
    <p:sldId id="268" r:id="rId10"/>
    <p:sldId id="274" r:id="rId11"/>
    <p:sldId id="279" r:id="rId12"/>
    <p:sldId id="269" r:id="rId13"/>
    <p:sldId id="270" r:id="rId14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chel Thomas" initials="RT" lastIdx="0" clrIdx="0">
    <p:extLst>
      <p:ext uri="{19B8F6BF-5375-455C-9EA6-DF929625EA0E}">
        <p15:presenceInfo xmlns:p15="http://schemas.microsoft.com/office/powerpoint/2012/main" userId="03591564b75b5a0d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9999FF"/>
    <a:srgbClr val="FF99CC"/>
    <a:srgbClr val="F391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280" autoAdjust="0"/>
  </p:normalViewPr>
  <p:slideViewPr>
    <p:cSldViewPr showGuides="1">
      <p:cViewPr varScale="1">
        <p:scale>
          <a:sx n="65" d="100"/>
          <a:sy n="65" d="100"/>
        </p:scale>
        <p:origin x="102" y="40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Time</a:t>
            </a:r>
            <a:r>
              <a:rPr lang="en-US" baseline="0" dirty="0"/>
              <a:t> spent</a:t>
            </a:r>
            <a:endParaRPr lang="en-US" dirty="0"/>
          </a:p>
        </c:rich>
      </c:tx>
      <c:layout>
        <c:manualLayout>
          <c:xMode val="edge"/>
          <c:yMode val="edge"/>
          <c:x val="0.63459820564827918"/>
          <c:y val="3.516540477319144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B0B1-4EC7-A96F-0EED594D8EB7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E4E3-4812-86F4-926F5466E475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E4E3-4812-86F4-926F5466E475}"/>
              </c:ext>
            </c:extLst>
          </c:dPt>
          <c:dPt>
            <c:idx val="3"/>
            <c:bubble3D val="0"/>
            <c:explosion val="9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B0B1-4EC7-A96F-0EED594D8EB7}"/>
              </c:ext>
            </c:extLst>
          </c:dPt>
          <c:cat>
            <c:strRef>
              <c:f>Sheet1!$A$2:$A$5</c:f>
              <c:strCache>
                <c:ptCount val="4"/>
                <c:pt idx="0">
                  <c:v>1st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</c:v>
                </c:pt>
                <c:pt idx="3">
                  <c:v>3.5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0B1-4EC7-A96F-0EED594D8EB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Column1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E4E3-4812-86F4-926F5466E475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E4E3-4812-86F4-926F5466E475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E4E3-4812-86F4-926F5466E475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F-E4E3-4812-86F4-926F5466E475}"/>
              </c:ext>
            </c:extLst>
          </c:dPt>
          <c:cat>
            <c:strRef>
              <c:f>Sheet1!$A$2:$A$5</c:f>
              <c:strCache>
                <c:ptCount val="4"/>
                <c:pt idx="0">
                  <c:v>1st Qtr</c:v>
                </c:pt>
                <c:pt idx="3">
                  <c:v>4th Qtr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0B1-4EC7-A96F-0EED594D8E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cap="all" spc="15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Reflective</a:t>
            </a:r>
            <a:r>
              <a:rPr lang="en-GB" baseline="0" dirty="0"/>
              <a:t> report from microteaching  </a:t>
            </a:r>
            <a:endParaRPr lang="en-GB" dirty="0"/>
          </a:p>
        </c:rich>
      </c:tx>
      <c:layout>
        <c:manualLayout>
          <c:xMode val="edge"/>
          <c:yMode val="edge"/>
          <c:x val="0.10894126843049182"/>
          <c:y val="3.129141213712326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cap="all" spc="150" baseline="0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level of difficulty</c:v>
                </c:pt>
              </c:strCache>
            </c:strRef>
          </c:tx>
          <c:spPr>
            <a:pattFill prst="narHorz">
              <a:fgClr>
                <a:schemeClr val="accent1"/>
              </a:fgClr>
              <a:bgClr>
                <a:schemeClr val="accent1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1"/>
              </a:innerShdw>
            </a:effectLst>
          </c:spPr>
          <c:invertIfNegative val="0"/>
          <c:cat>
            <c:strRef>
              <c:f>Sheet1!$A$2:$A$5</c:f>
              <c:strCache>
                <c:ptCount val="4"/>
                <c:pt idx="0">
                  <c:v>Teachers</c:v>
                </c:pt>
                <c:pt idx="1">
                  <c:v>Group A</c:v>
                </c:pt>
                <c:pt idx="2">
                  <c:v>Group B</c:v>
                </c:pt>
                <c:pt idx="3">
                  <c:v>Group C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</c:v>
                </c:pt>
                <c:pt idx="1">
                  <c:v>9</c:v>
                </c:pt>
                <c:pt idx="2">
                  <c:v>3</c:v>
                </c:pt>
                <c:pt idx="3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77C-4394-B335-1E847B6E611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creativity </c:v>
                </c:pt>
              </c:strCache>
            </c:strRef>
          </c:tx>
          <c:spPr>
            <a:pattFill prst="narHorz">
              <a:fgClr>
                <a:schemeClr val="accent2"/>
              </a:fgClr>
              <a:bgClr>
                <a:schemeClr val="accent2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2"/>
              </a:innerShdw>
            </a:effectLst>
          </c:spPr>
          <c:invertIfNegative val="0"/>
          <c:cat>
            <c:strRef>
              <c:f>Sheet1!$A$2:$A$5</c:f>
              <c:strCache>
                <c:ptCount val="4"/>
                <c:pt idx="0">
                  <c:v>Teachers</c:v>
                </c:pt>
                <c:pt idx="1">
                  <c:v>Group A</c:v>
                </c:pt>
                <c:pt idx="2">
                  <c:v>Group B</c:v>
                </c:pt>
                <c:pt idx="3">
                  <c:v>Group C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17</c:v>
                </c:pt>
                <c:pt idx="1">
                  <c:v>19</c:v>
                </c:pt>
                <c:pt idx="2">
                  <c:v>19</c:v>
                </c:pt>
                <c:pt idx="3">
                  <c:v>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77C-4394-B335-1E847B6E6110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suitabilty</c:v>
                </c:pt>
              </c:strCache>
            </c:strRef>
          </c:tx>
          <c:spPr>
            <a:pattFill prst="narHorz">
              <a:fgClr>
                <a:schemeClr val="accent3"/>
              </a:fgClr>
              <a:bgClr>
                <a:schemeClr val="accent3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3"/>
              </a:innerShdw>
            </a:effectLst>
          </c:spPr>
          <c:invertIfNegative val="0"/>
          <c:cat>
            <c:strRef>
              <c:f>Sheet1!$A$2:$A$5</c:f>
              <c:strCache>
                <c:ptCount val="4"/>
                <c:pt idx="0">
                  <c:v>Teachers</c:v>
                </c:pt>
                <c:pt idx="1">
                  <c:v>Group A</c:v>
                </c:pt>
                <c:pt idx="2">
                  <c:v>Group B</c:v>
                </c:pt>
                <c:pt idx="3">
                  <c:v>Group C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13</c:v>
                </c:pt>
                <c:pt idx="1">
                  <c:v>4</c:v>
                </c:pt>
                <c:pt idx="2">
                  <c:v>11</c:v>
                </c:pt>
                <c:pt idx="3">
                  <c:v>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577C-4394-B335-1E847B6E611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45873872"/>
        <c:axId val="345880432"/>
      </c:barChart>
      <c:catAx>
        <c:axId val="3458738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45880432"/>
        <c:crosses val="autoZero"/>
        <c:auto val="1"/>
        <c:lblAlgn val="ctr"/>
        <c:lblOffset val="100"/>
        <c:noMultiLvlLbl val="0"/>
      </c:catAx>
      <c:valAx>
        <c:axId val="345880432"/>
        <c:scaling>
          <c:orientation val="minMax"/>
        </c:scaling>
        <c:delete val="0"/>
        <c:axPos val="l"/>
        <c:majorGridlines>
          <c:spPr>
            <a:ln>
              <a:solidFill>
                <a:schemeClr val="tx1">
                  <a:lumMod val="15000"/>
                  <a:lumOff val="85000"/>
                </a:schemeClr>
              </a:solidFill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458738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9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b="1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9050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>
      <cs:styleClr val="auto"/>
    </cs:effectRef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>
  <cs:dataPoint3D>
    <cs:lnRef idx="0">
      <cs:styleClr val="auto"/>
    </cs:lnRef>
    <cs:fillRef idx="0">
      <cs:styleClr val="auto"/>
    </cs:fillRef>
    <cs:effectRef idx="0"/>
    <cs:fontRef idx="minor">
      <a:schemeClr val="tx1"/>
    </cs:fontRef>
    <cs:spPr>
      <a:pattFill prst="ltDnDiag">
        <a:fgClr>
          <a:schemeClr val="phClr"/>
        </a:fgClr>
        <a:bgClr>
          <a:schemeClr val="phClr">
            <a:lumMod val="20000"/>
            <a:lumOff val="80000"/>
          </a:schemeClr>
        </a:bgClr>
      </a:pattFill>
      <a:ln>
        <a:solidFill>
          <a:schemeClr val="phClr"/>
        </a:solidFill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ln w="19050" cap="flat" cmpd="sng" algn="ctr">
        <a:solidFill>
          <a:schemeClr val="tx1">
            <a:lumMod val="25000"/>
            <a:lumOff val="75000"/>
          </a:schemeClr>
        </a:solidFill>
        <a:round/>
      </a:ln>
    </cs:spPr>
  </cs:floor>
  <cs:gridlineMajor>
    <cs:lnRef idx="0"/>
    <cs:fillRef idx="0"/>
    <cs:effectRef idx="0"/>
    <cs:fontRef idx="minor">
      <a:schemeClr val="dk1"/>
    </cs:fontRef>
    <cs:spPr>
      <a:ln>
        <a:solidFill>
          <a:schemeClr val="tx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2200" b="1" kern="1200" cap="all" spc="1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119837-5B71-4D44-BB01-DB0B084933C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77D14C5-CED9-4CFC-B338-DFB0C8090B9F}">
      <dgm:prSet phldrT="[Text]"/>
      <dgm:spPr/>
      <dgm:t>
        <a:bodyPr/>
        <a:lstStyle/>
        <a:p>
          <a:r>
            <a:rPr lang="en-US" dirty="0"/>
            <a:t>Group A </a:t>
          </a:r>
        </a:p>
      </dgm:t>
      <dgm:extLst>
        <a:ext uri="{E40237B7-FDA0-4F09-8148-C483321AD2D9}">
          <dgm14:cNvPr xmlns:dgm14="http://schemas.microsoft.com/office/drawing/2010/diagram" id="0" name="" descr="Vertical bullet list showing 3 groups arranged one below the other and bullet points are present under each group."/>
        </a:ext>
      </dgm:extLst>
    </dgm:pt>
    <dgm:pt modelId="{92DFCBC7-BC14-4697-8ECD-BF0D5B1EDA3B}" type="parTrans" cxnId="{7D461F02-AB37-447A-AC6B-D31C4D2EC6A9}">
      <dgm:prSet/>
      <dgm:spPr/>
      <dgm:t>
        <a:bodyPr/>
        <a:lstStyle/>
        <a:p>
          <a:endParaRPr lang="en-US"/>
        </a:p>
      </dgm:t>
    </dgm:pt>
    <dgm:pt modelId="{87E3C0DB-7BEE-424E-8E11-B838D238D595}" type="sibTrans" cxnId="{7D461F02-AB37-447A-AC6B-D31C4D2EC6A9}">
      <dgm:prSet/>
      <dgm:spPr/>
      <dgm:t>
        <a:bodyPr/>
        <a:lstStyle/>
        <a:p>
          <a:endParaRPr lang="en-US"/>
        </a:p>
      </dgm:t>
    </dgm:pt>
    <dgm:pt modelId="{C111C18A-FD96-4E63-821A-54D70D8DC65F}">
      <dgm:prSet phldrT="[Text]" custT="1"/>
      <dgm:spPr/>
      <dgm:t>
        <a:bodyPr/>
        <a:lstStyle/>
        <a:p>
          <a:r>
            <a:rPr lang="en-US" sz="1800" dirty="0"/>
            <a:t>Activity 1: struggled with discussing ideas in activity one. They needed encouragement with their ideas.    </a:t>
          </a:r>
        </a:p>
      </dgm:t>
    </dgm:pt>
    <dgm:pt modelId="{83BE74EF-FAB4-45A2-BBED-7CD5259AB210}" type="parTrans" cxnId="{FFD8B471-C98F-4DB5-8DE3-2AB7E896ADD5}">
      <dgm:prSet/>
      <dgm:spPr/>
      <dgm:t>
        <a:bodyPr/>
        <a:lstStyle/>
        <a:p>
          <a:endParaRPr lang="en-US"/>
        </a:p>
      </dgm:t>
    </dgm:pt>
    <dgm:pt modelId="{B4F34DE2-2DAE-4F88-8C78-BD8892EBF4FF}" type="sibTrans" cxnId="{FFD8B471-C98F-4DB5-8DE3-2AB7E896ADD5}">
      <dgm:prSet/>
      <dgm:spPr/>
      <dgm:t>
        <a:bodyPr/>
        <a:lstStyle/>
        <a:p>
          <a:endParaRPr lang="en-US"/>
        </a:p>
      </dgm:t>
    </dgm:pt>
    <dgm:pt modelId="{33EAD35F-38F2-4CB7-9A6D-B04FFD8A51FD}">
      <dgm:prSet phldrT="[Text]" custT="1"/>
      <dgm:spPr/>
      <dgm:t>
        <a:bodyPr/>
        <a:lstStyle/>
        <a:p>
          <a:r>
            <a:rPr lang="en-US" sz="1800" dirty="0"/>
            <a:t>Activity 2: Enjoyed getting stuck in with creating habitats, and took their time with the task. </a:t>
          </a:r>
        </a:p>
      </dgm:t>
    </dgm:pt>
    <dgm:pt modelId="{81FE7DB1-4BFC-4407-80A9-E5514E94C61D}" type="parTrans" cxnId="{FAC3D40F-8E66-452D-9CA4-C2871F2D10EF}">
      <dgm:prSet/>
      <dgm:spPr/>
      <dgm:t>
        <a:bodyPr/>
        <a:lstStyle/>
        <a:p>
          <a:endParaRPr lang="en-US"/>
        </a:p>
      </dgm:t>
    </dgm:pt>
    <dgm:pt modelId="{4B66B839-1910-459B-92B2-14846EBA7A70}" type="sibTrans" cxnId="{FAC3D40F-8E66-452D-9CA4-C2871F2D10EF}">
      <dgm:prSet/>
      <dgm:spPr/>
      <dgm:t>
        <a:bodyPr/>
        <a:lstStyle/>
        <a:p>
          <a:endParaRPr lang="en-US"/>
        </a:p>
      </dgm:t>
    </dgm:pt>
    <dgm:pt modelId="{3C67E77D-62FA-499D-B5E6-E79A091C5267}">
      <dgm:prSet phldrT="[Text]"/>
      <dgm:spPr/>
      <dgm:t>
        <a:bodyPr/>
        <a:lstStyle/>
        <a:p>
          <a:r>
            <a:rPr lang="en-US" dirty="0"/>
            <a:t>Group B</a:t>
          </a:r>
        </a:p>
      </dgm:t>
      <dgm:extLst>
        <a:ext uri="{E40237B7-FDA0-4F09-8148-C483321AD2D9}">
          <dgm14:cNvPr xmlns:dgm14="http://schemas.microsoft.com/office/drawing/2010/diagram" id="0" name="" descr="Vertical bullet list showing 3 groups arranged one below the other and bullet points are present under each group."/>
        </a:ext>
      </dgm:extLst>
    </dgm:pt>
    <dgm:pt modelId="{5337D229-E330-4525-B0FA-14EC5A80604A}" type="parTrans" cxnId="{32AA6160-4426-4C4D-93AE-E2F474E37AD9}">
      <dgm:prSet/>
      <dgm:spPr/>
      <dgm:t>
        <a:bodyPr/>
        <a:lstStyle/>
        <a:p>
          <a:endParaRPr lang="en-US"/>
        </a:p>
      </dgm:t>
    </dgm:pt>
    <dgm:pt modelId="{C056AC5D-B04E-4376-A1CB-3EAB7BE5AF5B}" type="sibTrans" cxnId="{32AA6160-4426-4C4D-93AE-E2F474E37AD9}">
      <dgm:prSet/>
      <dgm:spPr/>
      <dgm:t>
        <a:bodyPr/>
        <a:lstStyle/>
        <a:p>
          <a:endParaRPr lang="en-US"/>
        </a:p>
      </dgm:t>
    </dgm:pt>
    <dgm:pt modelId="{D6510970-8F9C-4B45-A0F3-6ACB9AA76D40}">
      <dgm:prSet phldrT="[Text]" custT="1"/>
      <dgm:spPr/>
      <dgm:t>
        <a:bodyPr/>
        <a:lstStyle/>
        <a:p>
          <a:r>
            <a:rPr lang="en-US" sz="1800" dirty="0"/>
            <a:t>Activity 1: Maintained good attention to the task and worked well as group, communicating similar ideas. 	</a:t>
          </a:r>
        </a:p>
      </dgm:t>
    </dgm:pt>
    <dgm:pt modelId="{7A9FC291-2B6A-4475-8B09-917F9F09E3AB}" type="parTrans" cxnId="{C6E7222A-5F84-456A-9806-D51868FAF8A9}">
      <dgm:prSet/>
      <dgm:spPr/>
      <dgm:t>
        <a:bodyPr/>
        <a:lstStyle/>
        <a:p>
          <a:endParaRPr lang="en-US"/>
        </a:p>
      </dgm:t>
    </dgm:pt>
    <dgm:pt modelId="{4B87F32C-3630-48F2-9114-4262C0BEEA9E}" type="sibTrans" cxnId="{C6E7222A-5F84-456A-9806-D51868FAF8A9}">
      <dgm:prSet/>
      <dgm:spPr/>
      <dgm:t>
        <a:bodyPr/>
        <a:lstStyle/>
        <a:p>
          <a:endParaRPr lang="en-US"/>
        </a:p>
      </dgm:t>
    </dgm:pt>
    <dgm:pt modelId="{709ED9DC-E391-4C6C-B788-93F1C2EFB6FD}">
      <dgm:prSet phldrT="[Text]" custT="1"/>
      <dgm:spPr/>
      <dgm:t>
        <a:bodyPr/>
        <a:lstStyle/>
        <a:p>
          <a:r>
            <a:rPr lang="en-US" sz="1800" dirty="0"/>
            <a:t>Activity 2: Very active during this task. Demonstrated their ability to complete the task at a good level. </a:t>
          </a:r>
        </a:p>
      </dgm:t>
    </dgm:pt>
    <dgm:pt modelId="{B5FA6CF0-E0A0-46A0-93C9-B722B31A8A9C}" type="parTrans" cxnId="{78E3C3B3-FD19-41A6-A9CC-BB3375A6FF81}">
      <dgm:prSet/>
      <dgm:spPr/>
      <dgm:t>
        <a:bodyPr/>
        <a:lstStyle/>
        <a:p>
          <a:endParaRPr lang="en-US"/>
        </a:p>
      </dgm:t>
    </dgm:pt>
    <dgm:pt modelId="{F3C03C29-D7FF-4D61-8D75-8B75B2F589EC}" type="sibTrans" cxnId="{78E3C3B3-FD19-41A6-A9CC-BB3375A6FF81}">
      <dgm:prSet/>
      <dgm:spPr/>
      <dgm:t>
        <a:bodyPr/>
        <a:lstStyle/>
        <a:p>
          <a:endParaRPr lang="en-US"/>
        </a:p>
      </dgm:t>
    </dgm:pt>
    <dgm:pt modelId="{CC6B7442-0B72-4EF2-9F13-1325B51AFF9F}">
      <dgm:prSet phldrT="[Text]"/>
      <dgm:spPr/>
      <dgm:t>
        <a:bodyPr/>
        <a:lstStyle/>
        <a:p>
          <a:r>
            <a:rPr lang="en-US" dirty="0"/>
            <a:t>Group C</a:t>
          </a:r>
        </a:p>
      </dgm:t>
    </dgm:pt>
    <dgm:pt modelId="{E3D139E0-5DC2-4F8E-9F8F-B3F0EBCD4689}" type="parTrans" cxnId="{102D6D4D-90C9-40F4-A001-35DCC329B127}">
      <dgm:prSet/>
      <dgm:spPr/>
      <dgm:t>
        <a:bodyPr/>
        <a:lstStyle/>
        <a:p>
          <a:endParaRPr lang="en-US"/>
        </a:p>
      </dgm:t>
    </dgm:pt>
    <dgm:pt modelId="{FF80E1BA-0D6F-4EE8-9640-892A5897DBCD}" type="sibTrans" cxnId="{102D6D4D-90C9-40F4-A001-35DCC329B127}">
      <dgm:prSet/>
      <dgm:spPr/>
      <dgm:t>
        <a:bodyPr/>
        <a:lstStyle/>
        <a:p>
          <a:endParaRPr lang="en-US"/>
        </a:p>
      </dgm:t>
    </dgm:pt>
    <dgm:pt modelId="{FE0A3CAE-D039-42F2-AF12-1E6F6793A633}">
      <dgm:prSet phldrT="[Text]" custT="1"/>
      <dgm:spPr/>
      <dgm:t>
        <a:bodyPr/>
        <a:lstStyle/>
        <a:p>
          <a:r>
            <a:rPr lang="en-US" sz="1600" dirty="0"/>
            <a:t>Activity 1: Thoroughly enjoyed the competitive aspect of this activity and were keen to project their ideas.</a:t>
          </a:r>
        </a:p>
      </dgm:t>
    </dgm:pt>
    <dgm:pt modelId="{7E2ED2D1-AFF4-4DED-BB53-30A310825CE2}" type="parTrans" cxnId="{A6FB3C49-AB75-4315-BB6B-886AA454F16F}">
      <dgm:prSet/>
      <dgm:spPr/>
      <dgm:t>
        <a:bodyPr/>
        <a:lstStyle/>
        <a:p>
          <a:endParaRPr lang="en-US"/>
        </a:p>
      </dgm:t>
    </dgm:pt>
    <dgm:pt modelId="{417BDEF2-191B-4000-BDE8-D3D22A51FCF3}" type="sibTrans" cxnId="{A6FB3C49-AB75-4315-BB6B-886AA454F16F}">
      <dgm:prSet/>
      <dgm:spPr/>
      <dgm:t>
        <a:bodyPr/>
        <a:lstStyle/>
        <a:p>
          <a:endParaRPr lang="en-US"/>
        </a:p>
      </dgm:t>
    </dgm:pt>
    <dgm:pt modelId="{FB8A149C-AC11-4F61-97CD-1A41267C63D8}">
      <dgm:prSet phldrT="[Text]" custT="1"/>
      <dgm:spPr/>
      <dgm:t>
        <a:bodyPr/>
        <a:lstStyle/>
        <a:p>
          <a:r>
            <a:rPr lang="en-US" sz="1600" dirty="0"/>
            <a:t>Activity 2: Worked mostly independently on the task. There was little communication between the pupils in this group as they seemed to concentrate on building their habitat.   </a:t>
          </a:r>
        </a:p>
      </dgm:t>
    </dgm:pt>
    <dgm:pt modelId="{2B172237-782C-4664-8D52-EACBEC7744A6}" type="parTrans" cxnId="{9246E29A-7562-4CED-BDBD-C21BB540825E}">
      <dgm:prSet/>
      <dgm:spPr/>
      <dgm:t>
        <a:bodyPr/>
        <a:lstStyle/>
        <a:p>
          <a:endParaRPr lang="en-GB"/>
        </a:p>
      </dgm:t>
    </dgm:pt>
    <dgm:pt modelId="{AD7143B2-AF7E-41DB-9602-D4E1058B4BE7}" type="sibTrans" cxnId="{9246E29A-7562-4CED-BDBD-C21BB540825E}">
      <dgm:prSet/>
      <dgm:spPr/>
      <dgm:t>
        <a:bodyPr/>
        <a:lstStyle/>
        <a:p>
          <a:endParaRPr lang="en-GB"/>
        </a:p>
      </dgm:t>
    </dgm:pt>
    <dgm:pt modelId="{ED5DCCC5-BCA8-4491-AA37-BAF153ECA184}" type="pres">
      <dgm:prSet presAssocID="{90119837-5B71-4D44-BB01-DB0B084933C8}" presName="linear" presStyleCnt="0">
        <dgm:presLayoutVars>
          <dgm:animLvl val="lvl"/>
          <dgm:resizeHandles val="exact"/>
        </dgm:presLayoutVars>
      </dgm:prSet>
      <dgm:spPr/>
    </dgm:pt>
    <dgm:pt modelId="{A9DD881E-A532-414B-870C-8ADE2076F78C}" type="pres">
      <dgm:prSet presAssocID="{477D14C5-CED9-4CFC-B338-DFB0C8090B9F}" presName="parentText" presStyleLbl="node1" presStyleIdx="0" presStyleCnt="3" custLinFactNeighborX="430" custLinFactNeighborY="-3506">
        <dgm:presLayoutVars>
          <dgm:chMax val="0"/>
          <dgm:bulletEnabled val="1"/>
        </dgm:presLayoutVars>
      </dgm:prSet>
      <dgm:spPr/>
    </dgm:pt>
    <dgm:pt modelId="{CD5F6E02-AD43-4E7A-935B-DDF5D6C74800}" type="pres">
      <dgm:prSet presAssocID="{477D14C5-CED9-4CFC-B338-DFB0C8090B9F}" presName="childText" presStyleLbl="revTx" presStyleIdx="0" presStyleCnt="3">
        <dgm:presLayoutVars>
          <dgm:bulletEnabled val="1"/>
        </dgm:presLayoutVars>
      </dgm:prSet>
      <dgm:spPr/>
    </dgm:pt>
    <dgm:pt modelId="{81203336-F3DE-4B3A-BCF4-0F68C23AC2BB}" type="pres">
      <dgm:prSet presAssocID="{3C67E77D-62FA-499D-B5E6-E79A091C526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82956A5-ADC8-4959-B856-589B9D9B9635}" type="pres">
      <dgm:prSet presAssocID="{3C67E77D-62FA-499D-B5E6-E79A091C5267}" presName="childText" presStyleLbl="revTx" presStyleIdx="1" presStyleCnt="3" custScaleY="103711">
        <dgm:presLayoutVars>
          <dgm:bulletEnabled val="1"/>
        </dgm:presLayoutVars>
      </dgm:prSet>
      <dgm:spPr/>
    </dgm:pt>
    <dgm:pt modelId="{D64CB5D5-837D-47FC-9E42-A26D800BC695}" type="pres">
      <dgm:prSet presAssocID="{CC6B7442-0B72-4EF2-9F13-1325B51AFF9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8B7B17B-8600-44B0-B235-389E5D71D804}" type="pres">
      <dgm:prSet presAssocID="{CC6B7442-0B72-4EF2-9F13-1325B51AFF9F}" presName="childText" presStyleLbl="revTx" presStyleIdx="2" presStyleCnt="3" custScaleY="195314">
        <dgm:presLayoutVars>
          <dgm:bulletEnabled val="1"/>
        </dgm:presLayoutVars>
      </dgm:prSet>
      <dgm:spPr/>
    </dgm:pt>
  </dgm:ptLst>
  <dgm:cxnLst>
    <dgm:cxn modelId="{7D461F02-AB37-447A-AC6B-D31C4D2EC6A9}" srcId="{90119837-5B71-4D44-BB01-DB0B084933C8}" destId="{477D14C5-CED9-4CFC-B338-DFB0C8090B9F}" srcOrd="0" destOrd="0" parTransId="{92DFCBC7-BC14-4697-8ECD-BF0D5B1EDA3B}" sibTransId="{87E3C0DB-7BEE-424E-8E11-B838D238D595}"/>
    <dgm:cxn modelId="{FAC3D40F-8E66-452D-9CA4-C2871F2D10EF}" srcId="{477D14C5-CED9-4CFC-B338-DFB0C8090B9F}" destId="{33EAD35F-38F2-4CB7-9A6D-B04FFD8A51FD}" srcOrd="1" destOrd="0" parTransId="{81FE7DB1-4BFC-4407-80A9-E5514E94C61D}" sibTransId="{4B66B839-1910-459B-92B2-14846EBA7A70}"/>
    <dgm:cxn modelId="{C6E7222A-5F84-456A-9806-D51868FAF8A9}" srcId="{3C67E77D-62FA-499D-B5E6-E79A091C5267}" destId="{D6510970-8F9C-4B45-A0F3-6ACB9AA76D40}" srcOrd="0" destOrd="0" parTransId="{7A9FC291-2B6A-4475-8B09-917F9F09E3AB}" sibTransId="{4B87F32C-3630-48F2-9114-4262C0BEEA9E}"/>
    <dgm:cxn modelId="{32AA6160-4426-4C4D-93AE-E2F474E37AD9}" srcId="{90119837-5B71-4D44-BB01-DB0B084933C8}" destId="{3C67E77D-62FA-499D-B5E6-E79A091C5267}" srcOrd="1" destOrd="0" parTransId="{5337D229-E330-4525-B0FA-14EC5A80604A}" sibTransId="{C056AC5D-B04E-4376-A1CB-3EAB7BE5AF5B}"/>
    <dgm:cxn modelId="{A6FB3C49-AB75-4315-BB6B-886AA454F16F}" srcId="{CC6B7442-0B72-4EF2-9F13-1325B51AFF9F}" destId="{FE0A3CAE-D039-42F2-AF12-1E6F6793A633}" srcOrd="0" destOrd="0" parTransId="{7E2ED2D1-AFF4-4DED-BB53-30A310825CE2}" sibTransId="{417BDEF2-191B-4000-BDE8-D3D22A51FCF3}"/>
    <dgm:cxn modelId="{0F1F224B-6995-4D7E-B65E-FDD2121E7EA2}" type="presOf" srcId="{FE0A3CAE-D039-42F2-AF12-1E6F6793A633}" destId="{08B7B17B-8600-44B0-B235-389E5D71D804}" srcOrd="0" destOrd="0" presId="urn:microsoft.com/office/officeart/2005/8/layout/vList2"/>
    <dgm:cxn modelId="{102D6D4D-90C9-40F4-A001-35DCC329B127}" srcId="{90119837-5B71-4D44-BB01-DB0B084933C8}" destId="{CC6B7442-0B72-4EF2-9F13-1325B51AFF9F}" srcOrd="2" destOrd="0" parTransId="{E3D139E0-5DC2-4F8E-9F8F-B3F0EBCD4689}" sibTransId="{FF80E1BA-0D6F-4EE8-9640-892A5897DBCD}"/>
    <dgm:cxn modelId="{5BDE416F-F97E-4F73-BE1A-C12EA4F60682}" type="presOf" srcId="{90119837-5B71-4D44-BB01-DB0B084933C8}" destId="{ED5DCCC5-BCA8-4491-AA37-BAF153ECA184}" srcOrd="0" destOrd="0" presId="urn:microsoft.com/office/officeart/2005/8/layout/vList2"/>
    <dgm:cxn modelId="{FFD8B471-C98F-4DB5-8DE3-2AB7E896ADD5}" srcId="{477D14C5-CED9-4CFC-B338-DFB0C8090B9F}" destId="{C111C18A-FD96-4E63-821A-54D70D8DC65F}" srcOrd="0" destOrd="0" parTransId="{83BE74EF-FAB4-45A2-BBED-7CD5259AB210}" sibTransId="{B4F34DE2-2DAE-4F88-8C78-BD8892EBF4FF}"/>
    <dgm:cxn modelId="{594ECC8D-94FA-41B7-9F5F-6B7A67E36EF5}" type="presOf" srcId="{C111C18A-FD96-4E63-821A-54D70D8DC65F}" destId="{CD5F6E02-AD43-4E7A-935B-DDF5D6C74800}" srcOrd="0" destOrd="0" presId="urn:microsoft.com/office/officeart/2005/8/layout/vList2"/>
    <dgm:cxn modelId="{3656B090-A676-4E00-8A74-815942300152}" type="presOf" srcId="{709ED9DC-E391-4C6C-B788-93F1C2EFB6FD}" destId="{782956A5-ADC8-4959-B856-589B9D9B9635}" srcOrd="0" destOrd="1" presId="urn:microsoft.com/office/officeart/2005/8/layout/vList2"/>
    <dgm:cxn modelId="{8D0A4494-246A-45A7-AB6A-CDBC9E33ECD3}" type="presOf" srcId="{477D14C5-CED9-4CFC-B338-DFB0C8090B9F}" destId="{A9DD881E-A532-414B-870C-8ADE2076F78C}" srcOrd="0" destOrd="0" presId="urn:microsoft.com/office/officeart/2005/8/layout/vList2"/>
    <dgm:cxn modelId="{9246E29A-7562-4CED-BDBD-C21BB540825E}" srcId="{CC6B7442-0B72-4EF2-9F13-1325B51AFF9F}" destId="{FB8A149C-AC11-4F61-97CD-1A41267C63D8}" srcOrd="1" destOrd="0" parTransId="{2B172237-782C-4664-8D52-EACBEC7744A6}" sibTransId="{AD7143B2-AF7E-41DB-9602-D4E1058B4BE7}"/>
    <dgm:cxn modelId="{024B9DB0-524C-4564-B0BB-7195F783353E}" type="presOf" srcId="{FB8A149C-AC11-4F61-97CD-1A41267C63D8}" destId="{08B7B17B-8600-44B0-B235-389E5D71D804}" srcOrd="0" destOrd="1" presId="urn:microsoft.com/office/officeart/2005/8/layout/vList2"/>
    <dgm:cxn modelId="{139D5BB1-09CB-45F8-9347-D7764258A754}" type="presOf" srcId="{CC6B7442-0B72-4EF2-9F13-1325B51AFF9F}" destId="{D64CB5D5-837D-47FC-9E42-A26D800BC695}" srcOrd="0" destOrd="0" presId="urn:microsoft.com/office/officeart/2005/8/layout/vList2"/>
    <dgm:cxn modelId="{78E3C3B3-FD19-41A6-A9CC-BB3375A6FF81}" srcId="{3C67E77D-62FA-499D-B5E6-E79A091C5267}" destId="{709ED9DC-E391-4C6C-B788-93F1C2EFB6FD}" srcOrd="1" destOrd="0" parTransId="{B5FA6CF0-E0A0-46A0-93C9-B722B31A8A9C}" sibTransId="{F3C03C29-D7FF-4D61-8D75-8B75B2F589EC}"/>
    <dgm:cxn modelId="{96956FBE-70C8-4F89-BD0B-33093C0F439D}" type="presOf" srcId="{3C67E77D-62FA-499D-B5E6-E79A091C5267}" destId="{81203336-F3DE-4B3A-BCF4-0F68C23AC2BB}" srcOrd="0" destOrd="0" presId="urn:microsoft.com/office/officeart/2005/8/layout/vList2"/>
    <dgm:cxn modelId="{109ECBC1-64DC-48B7-847D-6354B293D099}" type="presOf" srcId="{33EAD35F-38F2-4CB7-9A6D-B04FFD8A51FD}" destId="{CD5F6E02-AD43-4E7A-935B-DDF5D6C74800}" srcOrd="0" destOrd="1" presId="urn:microsoft.com/office/officeart/2005/8/layout/vList2"/>
    <dgm:cxn modelId="{A55A44F5-7713-43BE-A80C-9D7C49E6D5AD}" type="presOf" srcId="{D6510970-8F9C-4B45-A0F3-6ACB9AA76D40}" destId="{782956A5-ADC8-4959-B856-589B9D9B9635}" srcOrd="0" destOrd="0" presId="urn:microsoft.com/office/officeart/2005/8/layout/vList2"/>
    <dgm:cxn modelId="{0910C0A3-A67A-496C-8A74-C4E35FED4675}" type="presParOf" srcId="{ED5DCCC5-BCA8-4491-AA37-BAF153ECA184}" destId="{A9DD881E-A532-414B-870C-8ADE2076F78C}" srcOrd="0" destOrd="0" presId="urn:microsoft.com/office/officeart/2005/8/layout/vList2"/>
    <dgm:cxn modelId="{9334B2F5-7FCF-4B1F-B6AA-DB249F4421A1}" type="presParOf" srcId="{ED5DCCC5-BCA8-4491-AA37-BAF153ECA184}" destId="{CD5F6E02-AD43-4E7A-935B-DDF5D6C74800}" srcOrd="1" destOrd="0" presId="urn:microsoft.com/office/officeart/2005/8/layout/vList2"/>
    <dgm:cxn modelId="{4F4F04E9-8CC4-46EA-94F2-D97F126F4DA5}" type="presParOf" srcId="{ED5DCCC5-BCA8-4491-AA37-BAF153ECA184}" destId="{81203336-F3DE-4B3A-BCF4-0F68C23AC2BB}" srcOrd="2" destOrd="0" presId="urn:microsoft.com/office/officeart/2005/8/layout/vList2"/>
    <dgm:cxn modelId="{9E10C16C-1E52-4EC3-8CA1-A7C07C605948}" type="presParOf" srcId="{ED5DCCC5-BCA8-4491-AA37-BAF153ECA184}" destId="{782956A5-ADC8-4959-B856-589B9D9B9635}" srcOrd="3" destOrd="0" presId="urn:microsoft.com/office/officeart/2005/8/layout/vList2"/>
    <dgm:cxn modelId="{8E5B4048-9D19-4E76-9DF1-CC741CEADF9A}" type="presParOf" srcId="{ED5DCCC5-BCA8-4491-AA37-BAF153ECA184}" destId="{D64CB5D5-837D-47FC-9E42-A26D800BC695}" srcOrd="4" destOrd="0" presId="urn:microsoft.com/office/officeart/2005/8/layout/vList2"/>
    <dgm:cxn modelId="{3160F1A4-3C45-478F-BAAB-DEF3A5444A4A}" type="presParOf" srcId="{ED5DCCC5-BCA8-4491-AA37-BAF153ECA184}" destId="{08B7B17B-8600-44B0-B235-389E5D71D804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DD881E-A532-414B-870C-8ADE2076F78C}">
      <dsp:nvSpPr>
        <dsp:cNvPr id="0" name=""/>
        <dsp:cNvSpPr/>
      </dsp:nvSpPr>
      <dsp:spPr>
        <a:xfrm>
          <a:off x="0" y="0"/>
          <a:ext cx="693550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Group A </a:t>
          </a:r>
        </a:p>
      </dsp:txBody>
      <dsp:txXfrm>
        <a:off x="29271" y="29271"/>
        <a:ext cx="6876965" cy="541083"/>
      </dsp:txXfrm>
    </dsp:sp>
    <dsp:sp modelId="{CD5F6E02-AD43-4E7A-935B-DDF5D6C74800}">
      <dsp:nvSpPr>
        <dsp:cNvPr id="0" name=""/>
        <dsp:cNvSpPr/>
      </dsp:nvSpPr>
      <dsp:spPr>
        <a:xfrm>
          <a:off x="0" y="631883"/>
          <a:ext cx="6935507" cy="1112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202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/>
            <a:t>Activity 1: struggled with discussing ideas in activity one. They needed encouragement with their ideas.   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/>
            <a:t>Activity 2: Enjoyed getting stuck in with creating habitats, and took their time with the task. </a:t>
          </a:r>
        </a:p>
      </dsp:txBody>
      <dsp:txXfrm>
        <a:off x="0" y="631883"/>
        <a:ext cx="6935507" cy="1112625"/>
      </dsp:txXfrm>
    </dsp:sp>
    <dsp:sp modelId="{81203336-F3DE-4B3A-BCF4-0F68C23AC2BB}">
      <dsp:nvSpPr>
        <dsp:cNvPr id="0" name=""/>
        <dsp:cNvSpPr/>
      </dsp:nvSpPr>
      <dsp:spPr>
        <a:xfrm>
          <a:off x="0" y="1744508"/>
          <a:ext cx="693550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Group B</a:t>
          </a:r>
        </a:p>
      </dsp:txBody>
      <dsp:txXfrm>
        <a:off x="29271" y="1773779"/>
        <a:ext cx="6876965" cy="541083"/>
      </dsp:txXfrm>
    </dsp:sp>
    <dsp:sp modelId="{782956A5-ADC8-4959-B856-589B9D9B9635}">
      <dsp:nvSpPr>
        <dsp:cNvPr id="0" name=""/>
        <dsp:cNvSpPr/>
      </dsp:nvSpPr>
      <dsp:spPr>
        <a:xfrm>
          <a:off x="0" y="2344133"/>
          <a:ext cx="6935507" cy="1153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202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/>
            <a:t>Activity 1: Maintained good attention to the task and worked well as group, communicating similar ideas. 	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/>
            <a:t>Activity 2: Very active during this task. Demonstrated their ability to complete the task at a good level. </a:t>
          </a:r>
        </a:p>
      </dsp:txBody>
      <dsp:txXfrm>
        <a:off x="0" y="2344133"/>
        <a:ext cx="6935507" cy="1153914"/>
      </dsp:txXfrm>
    </dsp:sp>
    <dsp:sp modelId="{D64CB5D5-837D-47FC-9E42-A26D800BC695}">
      <dsp:nvSpPr>
        <dsp:cNvPr id="0" name=""/>
        <dsp:cNvSpPr/>
      </dsp:nvSpPr>
      <dsp:spPr>
        <a:xfrm>
          <a:off x="0" y="3498048"/>
          <a:ext cx="693550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Group C</a:t>
          </a:r>
        </a:p>
      </dsp:txBody>
      <dsp:txXfrm>
        <a:off x="29271" y="3527319"/>
        <a:ext cx="6876965" cy="541083"/>
      </dsp:txXfrm>
    </dsp:sp>
    <dsp:sp modelId="{08B7B17B-8600-44B0-B235-389E5D71D804}">
      <dsp:nvSpPr>
        <dsp:cNvPr id="0" name=""/>
        <dsp:cNvSpPr/>
      </dsp:nvSpPr>
      <dsp:spPr>
        <a:xfrm>
          <a:off x="0" y="4097673"/>
          <a:ext cx="6935507" cy="2375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202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Activity 1: Thoroughly enjoyed the competitive aspect of this activity and were keen to project their ideas.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/>
            <a:t>Activity 2: Worked mostly independently on the task. There was little communication between the pupils in this group as they seemed to concentrate on building their habitat.   </a:t>
          </a:r>
        </a:p>
      </dsp:txBody>
      <dsp:txXfrm>
        <a:off x="0" y="4097673"/>
        <a:ext cx="6935507" cy="23752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0.29748</cdr:x>
      <cdr:y>0.62671</cdr:y>
    </cdr:from>
    <cdr:to>
      <cdr:x>0.75302</cdr:x>
      <cdr:y>0.78622</cdr:y>
    </cdr:to>
    <cdr:sp macro="" textlink="">
      <cdr:nvSpPr>
        <cdr:cNvPr id="2" name="TextBox 1">
          <a:extLst xmlns:a="http://schemas.openxmlformats.org/drawingml/2006/main">
            <a:ext uri="{FF2B5EF4-FFF2-40B4-BE49-F238E27FC236}">
              <a16:creationId xmlns:a16="http://schemas.microsoft.com/office/drawing/2014/main" id="{E39499E7-2473-4F87-A264-E2CB726DB652}"/>
            </a:ext>
          </a:extLst>
        </cdr:cNvPr>
        <cdr:cNvSpPr txBox="1"/>
      </cdr:nvSpPr>
      <cdr:spPr>
        <a:xfrm xmlns:a="http://schemas.openxmlformats.org/drawingml/2006/main">
          <a:off x="2160240" y="3395048"/>
          <a:ext cx="3308043" cy="86409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n-GB" sz="1100" dirty="0"/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1/24/2018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1/24/2018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1/24/2018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1/24/2018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1/24/2018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1/24/2018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1/24/2018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1/24/2018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1/24/2018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1/24/2018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1/24/2018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1/24/2018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chart" Target="../charts/char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.uk/search?q=ladybird+egg+carton&amp;tbm=isch&amp;tbo=u&amp;source=univ&amp;sa=X&amp;ved=0ahUKEwip8vms1OTYAhXFJ8AKHXgoD5IQsAQIJg&amp;biw=1366&amp;bih=662#imgdii=ygtiP3PDdIqufM:&amp;imgrc=gv_Nz5EgP3DgYM" TargetMode="External"/><Relationship Id="rId13" Type="http://schemas.openxmlformats.org/officeDocument/2006/relationships/hyperlink" Target="http://bropedr.ceredigion.sch.uk/wp-content/uploads/2015/06/YBP_Prosbectws-Iau.pdf" TargetMode="External"/><Relationship Id="rId3" Type="http://schemas.openxmlformats.org/officeDocument/2006/relationships/hyperlink" Target="https://www.istockphoto.com/gb/photo/hand-drawn-stick-figures-surround-world-map-gm471626309-25713361" TargetMode="External"/><Relationship Id="rId7" Type="http://schemas.openxmlformats.org/officeDocument/2006/relationships/hyperlink" Target="http://learning.gov.wales/docs/learningwales/publications/140624-science-in-the-national-curriculum-en.pdf" TargetMode="External"/><Relationship Id="rId12" Type="http://schemas.openxmlformats.org/officeDocument/2006/relationships/hyperlink" Target="http://bropedr.ceredigion.sch.uk/school/phases/#1439905142645-c8a45293-e45d" TargetMode="External"/><Relationship Id="rId2" Type="http://schemas.openxmlformats.org/officeDocument/2006/relationships/hyperlink" Target="https://www.pinterest.co.uk/pin/313633561544173711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ogle.co.uk/search?q=ladybird+egg+carton&amp;tbm=isch&amp;tbo=u&amp;source=univ&amp;sa=X&amp;ved=0ahUKEwip8vms1OTYAhXFJ8AKHXgoD5IQsAQIJg&amp;biw=1366&amp;bih=662#imgdii=8awARCfHilddeM:&amp;imgrc=gv_Nz5EgP3DgYM" TargetMode="External"/><Relationship Id="rId11" Type="http://schemas.openxmlformats.org/officeDocument/2006/relationships/hyperlink" Target="https://www.hoddereducation.co.uk/getmedia/17883c9c-3cf8-4c1a-9a58-8de37f5ed2a1/CHAPTER-22.aspx" TargetMode="External"/><Relationship Id="rId5" Type="http://schemas.openxmlformats.org/officeDocument/2006/relationships/hyperlink" Target="https://www.pinterest.co.uk/pin/450008187738724807/" TargetMode="External"/><Relationship Id="rId15" Type="http://schemas.openxmlformats.org/officeDocument/2006/relationships/hyperlink" Target="http://www.gettingpractical.org.uk/documents/EmmaWoodleyarticle.pdf" TargetMode="External"/><Relationship Id="rId10" Type="http://schemas.openxmlformats.org/officeDocument/2006/relationships/hyperlink" Target="https://www.forestry.gov.uk/forestry/infd-9qmg5h" TargetMode="External"/><Relationship Id="rId4" Type="http://schemas.openxmlformats.org/officeDocument/2006/relationships/hyperlink" Target="https://www.pinterest.co.uk/pin/405816616398300849/" TargetMode="External"/><Relationship Id="rId9" Type="http://schemas.openxmlformats.org/officeDocument/2006/relationships/hyperlink" Target="https://www.forestry.gov.uk/pdf/Arts_Material_LessonPlan.pdf/$FILE/Arts_Material_LessonPlan.pdf" TargetMode="External"/><Relationship Id="rId14" Type="http://schemas.openxmlformats.org/officeDocument/2006/relationships/hyperlink" Target="https://www.bbc.co.uk/education/clips/z2bygk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38628" y="5877272"/>
            <a:ext cx="4056246" cy="678780"/>
          </a:xfrm>
        </p:spPr>
        <p:txBody>
          <a:bodyPr>
            <a:normAutofit/>
          </a:bodyPr>
          <a:lstStyle/>
          <a:p>
            <a:r>
              <a:rPr lang="en-US" sz="2000" dirty="0"/>
              <a:t>By Rachel Thomas- 1502363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FD2A4A0-0B8B-4F26-A917-241999237D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70276" y="188640"/>
            <a:ext cx="6882688" cy="2535808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Teaching Observation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4D09D1-2F46-4F74-938A-80153A5A3B26}"/>
              </a:ext>
            </a:extLst>
          </p:cNvPr>
          <p:cNvSpPr txBox="1"/>
          <p:nvPr/>
        </p:nvSpPr>
        <p:spPr>
          <a:xfrm>
            <a:off x="7765760" y="3499804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>
                    <a:lumMod val="85000"/>
                    <a:lumOff val="15000"/>
                  </a:schemeClr>
                </a:solidFill>
              </a:rPr>
              <a:t>Bro Pedr Primary School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958FC08-F4C2-42A9-806F-BC31B4040C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7714" y="4016938"/>
            <a:ext cx="2486025" cy="12842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705725B-AC2E-42E3-AC88-70C2764C7D2E}"/>
              </a:ext>
            </a:extLst>
          </p:cNvPr>
          <p:cNvSpPr txBox="1"/>
          <p:nvPr/>
        </p:nvSpPr>
        <p:spPr>
          <a:xfrm>
            <a:off x="11350996" y="4941168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(9)</a:t>
            </a:r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MosiaicBubbles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483DC61-4114-459F-9698-B05FFFF6AC37}"/>
              </a:ext>
            </a:extLst>
          </p:cNvPr>
          <p:cNvSpPr/>
          <p:nvPr/>
        </p:nvSpPr>
        <p:spPr>
          <a:xfrm>
            <a:off x="383080" y="1443658"/>
            <a:ext cx="4703221" cy="443382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549796" y="76200"/>
            <a:ext cx="10157354" cy="1192560"/>
          </a:xfrm>
        </p:spPr>
        <p:txBody>
          <a:bodyPr/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Introduction- My experience 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261764" y="1700808"/>
            <a:ext cx="4824537" cy="4680520"/>
          </a:xfrm>
        </p:spPr>
        <p:txBody>
          <a:bodyPr/>
          <a:lstStyle/>
          <a:p>
            <a:r>
              <a:rPr lang="en-US" dirty="0"/>
              <a:t> Placement: Bro Pedr Primary school </a:t>
            </a:r>
          </a:p>
          <a:p>
            <a:r>
              <a:rPr lang="en-US" dirty="0"/>
              <a:t>Observed and worked with different ages groups.</a:t>
            </a:r>
          </a:p>
          <a:p>
            <a:r>
              <a:rPr lang="en-US" dirty="0"/>
              <a:t>Followed a group of pupils within the year 3 class.</a:t>
            </a:r>
          </a:p>
          <a:p>
            <a:r>
              <a:rPr lang="en-US" dirty="0"/>
              <a:t>Got involved in school activities.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98F7F4D7-9042-4111-8633-0F4FF00A1D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7167072"/>
              </p:ext>
            </p:extLst>
          </p:nvPr>
        </p:nvGraphicFramePr>
        <p:xfrm>
          <a:off x="7102524" y="2276872"/>
          <a:ext cx="4680520" cy="443382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BB409D73-E253-4CB9-89FB-755DA5F639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4732" y="76200"/>
            <a:ext cx="3135048" cy="220067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C8F6FF5-F7E0-4767-B15C-903F38D484CC}"/>
              </a:ext>
            </a:extLst>
          </p:cNvPr>
          <p:cNvSpPr txBox="1"/>
          <p:nvPr/>
        </p:nvSpPr>
        <p:spPr>
          <a:xfrm>
            <a:off x="11334345" y="1815207"/>
            <a:ext cx="5927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(9)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00D1FA-D41D-45B3-A90C-5550BFDF9491}"/>
              </a:ext>
            </a:extLst>
          </p:cNvPr>
          <p:cNvSpPr txBox="1"/>
          <p:nvPr/>
        </p:nvSpPr>
        <p:spPr>
          <a:xfrm>
            <a:off x="6094412" y="2315270"/>
            <a:ext cx="26675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Observational notetaking.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Helping out with activities in the classroom.  </a:t>
            </a:r>
          </a:p>
        </p:txBody>
      </p:sp>
    </p:spTree>
    <p:extLst>
      <p:ext uri="{BB962C8B-B14F-4D97-AF65-F5344CB8AC3E}">
        <p14:creationId xmlns:p14="http://schemas.microsoft.com/office/powerpoint/2010/main" val="711182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CCDA2-7066-4731-81F6-B899DC75C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780" y="-442509"/>
            <a:ext cx="10157354" cy="1397000"/>
          </a:xfrm>
        </p:spPr>
        <p:txBody>
          <a:bodyPr>
            <a:normAutofit/>
          </a:bodyPr>
          <a:lstStyle/>
          <a:p>
            <a:r>
              <a:rPr lang="en-GB" sz="4800" dirty="0"/>
              <a:t>Planning my lesson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6A4FF8-B120-4AF5-AD85-B17AB7DACE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231" t="16375" r="24597" b="75219"/>
          <a:stretch/>
        </p:blipFill>
        <p:spPr>
          <a:xfrm>
            <a:off x="7102523" y="255991"/>
            <a:ext cx="4902664" cy="5760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F898A3F-0104-4DED-BF9C-8A3DCA00C1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639" t="46848" r="26961" b="44746"/>
          <a:stretch/>
        </p:blipFill>
        <p:spPr>
          <a:xfrm>
            <a:off x="7102523" y="832055"/>
            <a:ext cx="4896543" cy="5760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775E42B-0D8A-4F07-8561-1850CDC16BB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049" t="17426" r="23416" b="27934"/>
          <a:stretch/>
        </p:blipFill>
        <p:spPr>
          <a:xfrm>
            <a:off x="7102522" y="1435424"/>
            <a:ext cx="4896543" cy="3577752"/>
          </a:xfrm>
          <a:prstGeom prst="rect">
            <a:avLst/>
          </a:prstGeom>
        </p:spPr>
      </p:pic>
      <p:sp>
        <p:nvSpPr>
          <p:cNvPr id="9" name="Cloud 8">
            <a:extLst>
              <a:ext uri="{FF2B5EF4-FFF2-40B4-BE49-F238E27FC236}">
                <a16:creationId xmlns:a16="http://schemas.microsoft.com/office/drawing/2014/main" id="{3A44DA2F-266D-435C-AE2E-62E0D2C25112}"/>
              </a:ext>
            </a:extLst>
          </p:cNvPr>
          <p:cNvSpPr/>
          <p:nvPr/>
        </p:nvSpPr>
        <p:spPr>
          <a:xfrm>
            <a:off x="2057740" y="2797647"/>
            <a:ext cx="2415871" cy="156745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98CE9279-781C-40AE-97DB-517D909648CB}"/>
              </a:ext>
            </a:extLst>
          </p:cNvPr>
          <p:cNvSpPr/>
          <p:nvPr/>
        </p:nvSpPr>
        <p:spPr>
          <a:xfrm>
            <a:off x="3034072" y="4359970"/>
            <a:ext cx="360040" cy="9412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58D8474F-0340-443E-8224-B7FCA0D41D13}"/>
              </a:ext>
            </a:extLst>
          </p:cNvPr>
          <p:cNvSpPr/>
          <p:nvPr/>
        </p:nvSpPr>
        <p:spPr>
          <a:xfrm>
            <a:off x="4473611" y="3380708"/>
            <a:ext cx="681618" cy="40133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3342AA0A-18F8-4CDD-871E-CFDE65F2F57B}"/>
              </a:ext>
            </a:extLst>
          </p:cNvPr>
          <p:cNvSpPr/>
          <p:nvPr/>
        </p:nvSpPr>
        <p:spPr>
          <a:xfrm rot="12937580">
            <a:off x="1574036" y="2896950"/>
            <a:ext cx="81173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Left-Up 12">
            <a:extLst>
              <a:ext uri="{FF2B5EF4-FFF2-40B4-BE49-F238E27FC236}">
                <a16:creationId xmlns:a16="http://schemas.microsoft.com/office/drawing/2014/main" id="{DB32A6AB-40DB-49A6-97FF-1A18D2899D0C}"/>
              </a:ext>
            </a:extLst>
          </p:cNvPr>
          <p:cNvSpPr/>
          <p:nvPr/>
        </p:nvSpPr>
        <p:spPr>
          <a:xfrm>
            <a:off x="5986398" y="5013176"/>
            <a:ext cx="1908214" cy="756084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E5EAE58-4D49-41B3-8CCB-E79987C33A39}"/>
              </a:ext>
            </a:extLst>
          </p:cNvPr>
          <p:cNvSpPr/>
          <p:nvPr/>
        </p:nvSpPr>
        <p:spPr>
          <a:xfrm>
            <a:off x="549795" y="954491"/>
            <a:ext cx="3942127" cy="16824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/>
              <a:t>Be able to provide opportunities</a:t>
            </a:r>
          </a:p>
          <a:p>
            <a:pPr algn="ctr"/>
            <a:r>
              <a:rPr lang="en-GB" sz="1800" dirty="0"/>
              <a:t>for young children to develop their</a:t>
            </a:r>
          </a:p>
          <a:p>
            <a:pPr algn="ctr"/>
            <a:r>
              <a:rPr lang="en-GB" sz="1800" dirty="0"/>
              <a:t>creativity and creative learning that involved team building and group work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7939CB-A877-4DDC-843F-85A91F862634}"/>
              </a:ext>
            </a:extLst>
          </p:cNvPr>
          <p:cNvSpPr/>
          <p:nvPr/>
        </p:nvSpPr>
        <p:spPr>
          <a:xfrm>
            <a:off x="5230316" y="1268760"/>
            <a:ext cx="1853895" cy="3744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9D41072-BFEB-45F3-B447-9F7324266C55}"/>
              </a:ext>
            </a:extLst>
          </p:cNvPr>
          <p:cNvSpPr/>
          <p:nvPr/>
        </p:nvSpPr>
        <p:spPr>
          <a:xfrm>
            <a:off x="1438363" y="5370606"/>
            <a:ext cx="4368017" cy="1397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52B355D-87B0-450F-99D5-650B2E2AECC9}"/>
              </a:ext>
            </a:extLst>
          </p:cNvPr>
          <p:cNvSpPr txBox="1"/>
          <p:nvPr/>
        </p:nvSpPr>
        <p:spPr>
          <a:xfrm>
            <a:off x="11423004" y="255991"/>
            <a:ext cx="720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(6)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A3477C6-4723-445D-B25B-D9E092322C58}"/>
              </a:ext>
            </a:extLst>
          </p:cNvPr>
          <p:cNvSpPr txBox="1"/>
          <p:nvPr/>
        </p:nvSpPr>
        <p:spPr>
          <a:xfrm>
            <a:off x="5293534" y="1497648"/>
            <a:ext cx="185389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engage with the pupils’ creativity as well as providing a clear understanding of the environment around them.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D60FDEA-39EB-4612-BE4D-0F3DA2C5C4BF}"/>
              </a:ext>
            </a:extLst>
          </p:cNvPr>
          <p:cNvSpPr txBox="1"/>
          <p:nvPr/>
        </p:nvSpPr>
        <p:spPr>
          <a:xfrm>
            <a:off x="1621126" y="5363621"/>
            <a:ext cx="36724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Inspired by Forest school learning and methods of teaching.  </a:t>
            </a:r>
          </a:p>
          <a:p>
            <a:r>
              <a:rPr lang="en-GB" sz="1800" dirty="0">
                <a:solidFill>
                  <a:schemeClr val="bg1"/>
                </a:solidFill>
              </a:rPr>
              <a:t>Support the learning needs of the class. </a:t>
            </a:r>
          </a:p>
        </p:txBody>
      </p:sp>
    </p:spTree>
    <p:extLst>
      <p:ext uri="{BB962C8B-B14F-4D97-AF65-F5344CB8AC3E}">
        <p14:creationId xmlns:p14="http://schemas.microsoft.com/office/powerpoint/2010/main" val="3338538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A7302-6877-45B9-AD3F-462E63F6B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 chose to look at habitats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BDEFC-0024-4ED2-875C-B0B5ECDD3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309" y="1701800"/>
            <a:ext cx="10157354" cy="50800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Bro Pedr is an artistic School, so I wanted to incorporate their creative learning methods within my teaching session. </a:t>
            </a:r>
          </a:p>
          <a:p>
            <a:r>
              <a:rPr lang="en-GB" dirty="0"/>
              <a:t>Keen interest in the environment and past experience working with the Events and Learning Officer, creating activities for 5-11year olds at Dinefwr National Trust. So, I wanted to incorporate an engaging and creative learning environment for the students. </a:t>
            </a:r>
          </a:p>
          <a:p>
            <a:r>
              <a:rPr lang="en-GB" dirty="0"/>
              <a:t>As part of the National Curriculum for Key Stage 2 pupils, the Science programme looks into the environment and explores the regions of habitats and ecosystems.</a:t>
            </a:r>
          </a:p>
          <a:p>
            <a:r>
              <a:rPr lang="en-GB" dirty="0"/>
              <a:t>During my experience I found that majority of the pupils didn’t know the particular names of habitats that belonged to certain animals. So, I wanted to expand this lack of knowledge and understanding.  </a:t>
            </a:r>
          </a:p>
        </p:txBody>
      </p:sp>
    </p:spTree>
    <p:extLst>
      <p:ext uri="{BB962C8B-B14F-4D97-AF65-F5344CB8AC3E}">
        <p14:creationId xmlns:p14="http://schemas.microsoft.com/office/powerpoint/2010/main" val="1551363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763F448-0216-49B3-91DF-105FC886F5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1523" y="35883"/>
            <a:ext cx="1515469" cy="1351391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1804" y="172975"/>
            <a:ext cx="6911951" cy="951770"/>
          </a:xfrm>
        </p:spPr>
        <p:txBody>
          <a:bodyPr>
            <a:normAutofit/>
          </a:bodyPr>
          <a:lstStyle/>
          <a:p>
            <a:r>
              <a:rPr lang="en-US" sz="3200" dirty="0"/>
              <a:t>  Microteaching- Science lesson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F54F2A4-D924-4944-A514-26C73F816C6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845"/>
          <a:stretch/>
        </p:blipFill>
        <p:spPr>
          <a:xfrm>
            <a:off x="4428670" y="3394295"/>
            <a:ext cx="3913775" cy="288741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BD93D53-E010-471A-A8BD-80CBBF0AEF65}"/>
              </a:ext>
            </a:extLst>
          </p:cNvPr>
          <p:cNvSpPr txBox="1"/>
          <p:nvPr/>
        </p:nvSpPr>
        <p:spPr>
          <a:xfrm>
            <a:off x="7763080" y="5789443"/>
            <a:ext cx="5793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(1)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8911CDD-5EB8-4C58-B5A4-78432AF68F43}"/>
              </a:ext>
            </a:extLst>
          </p:cNvPr>
          <p:cNvSpPr txBox="1"/>
          <p:nvPr/>
        </p:nvSpPr>
        <p:spPr>
          <a:xfrm>
            <a:off x="8053693" y="939509"/>
            <a:ext cx="5775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(2)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8AB5089-89CA-424F-9A04-960A20E14782}"/>
              </a:ext>
            </a:extLst>
          </p:cNvPr>
          <p:cNvSpPr/>
          <p:nvPr/>
        </p:nvSpPr>
        <p:spPr>
          <a:xfrm>
            <a:off x="449725" y="1179169"/>
            <a:ext cx="7343999" cy="2050073"/>
          </a:xfrm>
          <a:prstGeom prst="roundRect">
            <a:avLst/>
          </a:prstGeom>
          <a:solidFill>
            <a:srgbClr val="9999FF"/>
          </a:solidFill>
          <a:ln w="28575">
            <a:solidFill>
              <a:schemeClr val="tx1">
                <a:lumMod val="5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E7F8946-A2DD-4DBB-A60F-59C5FF5E7155}"/>
              </a:ext>
            </a:extLst>
          </p:cNvPr>
          <p:cNvSpPr txBox="1"/>
          <p:nvPr/>
        </p:nvSpPr>
        <p:spPr>
          <a:xfrm>
            <a:off x="527291" y="1194160"/>
            <a:ext cx="69119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Curriculum Links:</a:t>
            </a:r>
          </a:p>
          <a:p>
            <a:r>
              <a:rPr lang="en-GB" b="1" dirty="0">
                <a:solidFill>
                  <a:schemeClr val="tx2"/>
                </a:solidFill>
              </a:rPr>
              <a:t>Art: </a:t>
            </a:r>
            <a:r>
              <a:rPr lang="en-GB" sz="1600" dirty="0">
                <a:solidFill>
                  <a:schemeClr val="tx2"/>
                </a:solidFill>
              </a:rPr>
              <a:t>Using a range of materials creativity. Using Sculpture to develop and share ideas and imagination; Using colour, textures, shape and form in the development of artwork. </a:t>
            </a:r>
            <a:r>
              <a:rPr lang="en-GB" sz="1600" b="1" dirty="0">
                <a:solidFill>
                  <a:schemeClr val="tx2"/>
                </a:solidFill>
              </a:rPr>
              <a:t> </a:t>
            </a:r>
          </a:p>
          <a:p>
            <a:r>
              <a:rPr lang="en-GB" b="1" dirty="0">
                <a:solidFill>
                  <a:schemeClr val="tx2"/>
                </a:solidFill>
              </a:rPr>
              <a:t>Science:</a:t>
            </a:r>
            <a:r>
              <a:rPr lang="en-GB" sz="1600" b="1" dirty="0">
                <a:solidFill>
                  <a:schemeClr val="tx2"/>
                </a:solidFill>
              </a:rPr>
              <a:t> </a:t>
            </a:r>
            <a:r>
              <a:rPr lang="en-GB" sz="1600" dirty="0">
                <a:solidFill>
                  <a:schemeClr val="tx2"/>
                </a:solidFill>
              </a:rPr>
              <a:t>Looking at the definition of a habitat and sub topics including ecosystems and the environment. </a:t>
            </a:r>
            <a:r>
              <a:rPr lang="en-GB" b="1" dirty="0">
                <a:solidFill>
                  <a:schemeClr val="tx2"/>
                </a:solidFill>
              </a:rPr>
              <a:t> 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FB607629-AA21-4CEF-B821-398546134E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240" y="3398553"/>
            <a:ext cx="3767665" cy="288741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F96B0BDF-BF82-45B9-BBF8-3AF03195220B}"/>
              </a:ext>
            </a:extLst>
          </p:cNvPr>
          <p:cNvSpPr txBox="1"/>
          <p:nvPr/>
        </p:nvSpPr>
        <p:spPr>
          <a:xfrm>
            <a:off x="449725" y="5736721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(3)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6F301C-76B2-4CAB-9D7B-57DF483434AA}"/>
              </a:ext>
            </a:extLst>
          </p:cNvPr>
          <p:cNvSpPr txBox="1"/>
          <p:nvPr/>
        </p:nvSpPr>
        <p:spPr>
          <a:xfrm>
            <a:off x="7137700" y="2705605"/>
            <a:ext cx="6915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(8)</a:t>
            </a:r>
          </a:p>
        </p:txBody>
      </p:sp>
    </p:spTree>
    <p:extLst>
      <p:ext uri="{BB962C8B-B14F-4D97-AF65-F5344CB8AC3E}">
        <p14:creationId xmlns:p14="http://schemas.microsoft.com/office/powerpoint/2010/main" val="199769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6260" y="-626887"/>
            <a:ext cx="6840762" cy="1397000"/>
          </a:xfrm>
        </p:spPr>
        <p:txBody>
          <a:bodyPr/>
          <a:lstStyle/>
          <a:p>
            <a:r>
              <a:rPr lang="en-US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Lesson: Habitats 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4520520" y="910661"/>
            <a:ext cx="6768753" cy="850317"/>
          </a:xfrm>
        </p:spPr>
        <p:txBody>
          <a:bodyPr/>
          <a:lstStyle/>
          <a:p>
            <a:r>
              <a:rPr lang="en-US" dirty="0">
                <a:solidFill>
                  <a:srgbClr val="FF0066"/>
                </a:solidFill>
              </a:rPr>
              <a:t>Learning Objectives &amp; Key learning Outcomes 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4"/>
          </p:nvPr>
        </p:nvSpPr>
        <p:spPr>
          <a:xfrm>
            <a:off x="4150197" y="2012303"/>
            <a:ext cx="7740860" cy="4930757"/>
          </a:xfrm>
        </p:spPr>
        <p:txBody>
          <a:bodyPr>
            <a:normAutofit fontScale="92500" lnSpcReduction="10000"/>
          </a:bodyPr>
          <a:lstStyle/>
          <a:p>
            <a:r>
              <a:rPr lang="en-US" sz="1600" dirty="0"/>
              <a:t>Insight into understanding ecosystems </a:t>
            </a:r>
          </a:p>
          <a:p>
            <a:r>
              <a:rPr lang="en-US" sz="1600" dirty="0"/>
              <a:t>Be able to understand and learn more about the environment around them.  </a:t>
            </a:r>
          </a:p>
          <a:p>
            <a:r>
              <a:rPr lang="en-US" sz="1600" dirty="0"/>
              <a:t>Through knowledge about habitats and what conditions are needed for living things to survive and reproduce. </a:t>
            </a:r>
          </a:p>
          <a:p>
            <a:r>
              <a:rPr lang="en-GB" sz="1600" dirty="0"/>
              <a:t>•To learn about the different habitats found in your garden. </a:t>
            </a:r>
          </a:p>
          <a:p>
            <a:r>
              <a:rPr lang="en-GB" sz="1600" dirty="0"/>
              <a:t>•To understand which animal lives in each habitat. </a:t>
            </a:r>
          </a:p>
          <a:p>
            <a:r>
              <a:rPr lang="en-GB" sz="1600" dirty="0"/>
              <a:t>creatures of the fields. </a:t>
            </a:r>
          </a:p>
          <a:p>
            <a:r>
              <a:rPr lang="en-GB" sz="1600" dirty="0"/>
              <a:t>creatures of the woods.</a:t>
            </a:r>
          </a:p>
          <a:p>
            <a:r>
              <a:rPr lang="en-GB" sz="1600" dirty="0"/>
              <a:t>creatures on the pond. </a:t>
            </a:r>
          </a:p>
          <a:p>
            <a:r>
              <a:rPr lang="en-GB" sz="1600" dirty="0"/>
              <a:t>•Take their learning home.  I want the pupils to be able to recognise which animal habitats are on their doorstep.  </a:t>
            </a:r>
          </a:p>
          <a:p>
            <a:r>
              <a:rPr lang="en-GB" sz="1600" dirty="0"/>
              <a:t>•To know what materials are needed to make a habitat according to different animals. </a:t>
            </a:r>
          </a:p>
          <a:p>
            <a:endParaRPr lang="en-GB" sz="1600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84CF50-5A86-451F-8D91-BBEA33E752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1" y="150912"/>
            <a:ext cx="4104455" cy="65184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1E079BC-57BE-42C2-AE64-580BF80FECB4}"/>
              </a:ext>
            </a:extLst>
          </p:cNvPr>
          <p:cNvSpPr txBox="1"/>
          <p:nvPr/>
        </p:nvSpPr>
        <p:spPr>
          <a:xfrm>
            <a:off x="4150196" y="6150117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(4)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596F985-33A9-4D18-B3C3-6D69E1342C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3203" y="47999"/>
            <a:ext cx="2139881" cy="21618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5D33D82-25C5-436A-8128-4615F5A457BB}"/>
              </a:ext>
            </a:extLst>
          </p:cNvPr>
          <p:cNvSpPr txBox="1"/>
          <p:nvPr/>
        </p:nvSpPr>
        <p:spPr>
          <a:xfrm>
            <a:off x="10270876" y="170080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(5)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3B80DB-F108-40E6-AC23-946B8240C3E1}"/>
              </a:ext>
            </a:extLst>
          </p:cNvPr>
          <p:cNvSpPr txBox="1"/>
          <p:nvPr/>
        </p:nvSpPr>
        <p:spPr>
          <a:xfrm>
            <a:off x="45740" y="6099004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(4)</a:t>
            </a:r>
          </a:p>
        </p:txBody>
      </p:sp>
    </p:spTree>
    <p:extLst>
      <p:ext uri="{BB962C8B-B14F-4D97-AF65-F5344CB8AC3E}">
        <p14:creationId xmlns:p14="http://schemas.microsoft.com/office/powerpoint/2010/main" val="3296948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PowerPoint Slides from Microteaching – slides 6 and 7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8A1A767-F758-4901-95A6-672DA6938E6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767" r="3767"/>
          <a:stretch>
            <a:fillRect/>
          </a:stretch>
        </p:blipFill>
        <p:spPr>
          <a:xfrm>
            <a:off x="167913" y="840160"/>
            <a:ext cx="5904655" cy="3960440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15920" y="5562600"/>
            <a:ext cx="7313295" cy="1295400"/>
          </a:xfrm>
        </p:spPr>
        <p:txBody>
          <a:bodyPr>
            <a:normAutofit/>
          </a:bodyPr>
          <a:lstStyle/>
          <a:p>
            <a:r>
              <a:rPr lang="en-US" dirty="0"/>
              <a:t> These slides show a lot of colour, and creative images that would help focus the pupils attention. </a:t>
            </a:r>
          </a:p>
          <a:p>
            <a:r>
              <a:rPr lang="en-US" dirty="0"/>
              <a:t>I wanted to ensure that I didn’t create a lot of writing on this PowerPoint because I sought to create a discussion amongst the pupils and open up their imagination, by providing them with thoughts and ideas.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338BB9-2D74-4952-88EE-08AFC16E16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6296" y="840160"/>
            <a:ext cx="5544616" cy="3960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302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Assessment of the Microteaching session  </a:t>
            </a:r>
          </a:p>
        </p:txBody>
      </p:sp>
      <p:graphicFrame>
        <p:nvGraphicFramePr>
          <p:cNvPr id="4" name="Content Placeholder 3" descr="Vertical bullet list showing 3 groups arranged one below the other and bullet points are present under each group.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020182449"/>
              </p:ext>
            </p:extLst>
          </p:nvPr>
        </p:nvGraphicFramePr>
        <p:xfrm>
          <a:off x="420173" y="1316294"/>
          <a:ext cx="6935507" cy="65051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E1B13C1-D36A-4CD3-8DD9-63C3CB7938C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31529" y="1316294"/>
            <a:ext cx="3843133" cy="546550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E75D090-1A45-40AC-B829-1DF6D0C39E58}"/>
              </a:ext>
            </a:extLst>
          </p:cNvPr>
          <p:cNvSpPr txBox="1"/>
          <p:nvPr/>
        </p:nvSpPr>
        <p:spPr>
          <a:xfrm>
            <a:off x="10702924" y="6320135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(7)</a:t>
            </a:r>
          </a:p>
        </p:txBody>
      </p:sp>
    </p:spTree>
    <p:extLst>
      <p:ext uri="{BB962C8B-B14F-4D97-AF65-F5344CB8AC3E}">
        <p14:creationId xmlns:p14="http://schemas.microsoft.com/office/powerpoint/2010/main" val="13403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826468" y="-171400"/>
            <a:ext cx="11927061" cy="1628800"/>
          </a:xfrm>
        </p:spPr>
        <p:txBody>
          <a:bodyPr/>
          <a:lstStyle/>
          <a:p>
            <a:pPr algn="ctr"/>
            <a:r>
              <a:rPr lang="en-US" dirty="0"/>
              <a:t>Conclusive Results: </a:t>
            </a:r>
            <a:br>
              <a:rPr lang="en-US" dirty="0"/>
            </a:br>
            <a:r>
              <a:rPr lang="en-US" dirty="0"/>
              <a:t>feedback and reflection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7AD7AB-CFFC-4284-BFEA-FF0289BD86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49" t="20616" r="43287" b="6881"/>
          <a:stretch/>
        </p:blipFill>
        <p:spPr>
          <a:xfrm>
            <a:off x="7769551" y="188640"/>
            <a:ext cx="4176464" cy="6480720"/>
          </a:xfrm>
          <a:prstGeom prst="rect">
            <a:avLst/>
          </a:prstGeom>
        </p:spPr>
      </p:pic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419DF149-23DE-4F64-B404-53E9320219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61671146"/>
              </p:ext>
            </p:extLst>
          </p:nvPr>
        </p:nvGraphicFramePr>
        <p:xfrm>
          <a:off x="4078188" y="1747425"/>
          <a:ext cx="3528392" cy="48245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0" name="Rectangle 9">
            <a:extLst>
              <a:ext uri="{FF2B5EF4-FFF2-40B4-BE49-F238E27FC236}">
                <a16:creationId xmlns:a16="http://schemas.microsoft.com/office/drawing/2014/main" id="{41156E0F-BE7C-46F0-AD64-1947663EE9FB}"/>
              </a:ext>
            </a:extLst>
          </p:cNvPr>
          <p:cNvSpPr/>
          <p:nvPr/>
        </p:nvSpPr>
        <p:spPr>
          <a:xfrm>
            <a:off x="477788" y="1844824"/>
            <a:ext cx="3528392" cy="482453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2DEA46E-4084-4D00-B4D1-05042F7FE405}"/>
              </a:ext>
            </a:extLst>
          </p:cNvPr>
          <p:cNvSpPr txBox="1"/>
          <p:nvPr/>
        </p:nvSpPr>
        <p:spPr>
          <a:xfrm>
            <a:off x="837828" y="1844824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Points to consider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015174D-C24D-4DB0-9E80-3BFA38919A5E}"/>
              </a:ext>
            </a:extLst>
          </p:cNvPr>
          <p:cNvSpPr txBox="1"/>
          <p:nvPr/>
        </p:nvSpPr>
        <p:spPr>
          <a:xfrm>
            <a:off x="532947" y="1844824"/>
            <a:ext cx="346375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endParaRPr lang="en-GB" sz="1800" i="1" dirty="0"/>
          </a:p>
          <a:p>
            <a:r>
              <a:rPr lang="en-GB" sz="1800" dirty="0"/>
              <a:t>Show </a:t>
            </a:r>
            <a:r>
              <a:rPr lang="en-GB" sz="1800" i="1" dirty="0"/>
              <a:t>‘more confidence in her microteaching session and perhaps next time Rachel could look at discussing hibernation and mammals that are nocturnal.’</a:t>
            </a:r>
          </a:p>
          <a:p>
            <a:endParaRPr lang="en-GB" sz="18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Include an extension task for different groups.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Provide a more in-depth study for the more able learners.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Provide a literacy activity that encompasses the topic. </a:t>
            </a:r>
          </a:p>
        </p:txBody>
      </p:sp>
    </p:spTree>
    <p:extLst>
      <p:ext uri="{BB962C8B-B14F-4D97-AF65-F5344CB8AC3E}">
        <p14:creationId xmlns:p14="http://schemas.microsoft.com/office/powerpoint/2010/main" val="1653943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971579B-33E6-40EA-A5CD-2C316237D113}"/>
              </a:ext>
            </a:extLst>
          </p:cNvPr>
          <p:cNvSpPr txBox="1"/>
          <p:nvPr/>
        </p:nvSpPr>
        <p:spPr>
          <a:xfrm>
            <a:off x="117748" y="27285"/>
            <a:ext cx="11665296" cy="68788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References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100" dirty="0">
              <a:hlinkClick r:id="rId2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100" dirty="0">
                <a:hlinkClick r:id="rId2"/>
              </a:rPr>
              <a:t>(1) https://www.pinterest.co.uk/pin/313633561544173711/</a:t>
            </a:r>
            <a:r>
              <a:rPr lang="en-GB" sz="1100" dirty="0"/>
              <a:t> (Image of a children building a birds nest- Date Accessed: 15/01/2018)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100" dirty="0">
                <a:hlinkClick r:id="rId3"/>
              </a:rPr>
              <a:t>(2) https://www.istockphoto.com/gb/photo/hand-drawn-stick-figures-surround-world-map-gm471626309-25713361</a:t>
            </a:r>
            <a:r>
              <a:rPr lang="en-GB" sz="1100" dirty="0"/>
              <a:t> (Image of World Map- Date Accessed: 15/01/2018)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100" dirty="0"/>
              <a:t>(3) </a:t>
            </a:r>
            <a:r>
              <a:rPr lang="en-GB" sz="1100" dirty="0">
                <a:hlinkClick r:id="rId4"/>
              </a:rPr>
              <a:t>https://www.pinterest.co.uk/pin/405816616398300849/</a:t>
            </a:r>
            <a:r>
              <a:rPr lang="en-GB" sz="1100" dirty="0"/>
              <a:t> (image of grass and flowers in pots- Date Accessed: 15/01/2018)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100" dirty="0">
                <a:hlinkClick r:id="rId5"/>
              </a:rPr>
              <a:t>(4) https://www.pinterest.co.uk/pin/450008187738724807/</a:t>
            </a:r>
            <a:r>
              <a:rPr lang="en-GB" sz="1100" dirty="0"/>
              <a:t> (image of leaves in a tray- Date Accessed: 15/01/2018)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100" dirty="0"/>
              <a:t>(5)</a:t>
            </a:r>
            <a:r>
              <a:rPr lang="en-GB" sz="1100" dirty="0">
                <a:hlinkClick r:id="rId6"/>
              </a:rPr>
              <a:t>https://www.google.co.uk/search?q=ladybird+egg+carton&amp;tbm=isch&amp;tbo=u&amp;source=univ&amp;sa=X&amp;ved=0ahUKEwip8vms1OTYAhXFJ8AKHXgoD5IQsAQIJg&amp;biw=1366&amp;bih=662#imgdii=8awARCfHilddeM:&amp;imgrc=gv_Nz5EgP3DgYM</a:t>
            </a:r>
            <a:r>
              <a:rPr lang="en-GB" sz="1100" dirty="0"/>
              <a:t>: ( image of a ant- Date Accessed: 15/01/2018)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100" dirty="0"/>
              <a:t>(6) </a:t>
            </a:r>
            <a:r>
              <a:rPr lang="en-GB" sz="1100" dirty="0">
                <a:hlinkClick r:id="rId7"/>
              </a:rPr>
              <a:t>http://learning.gov.wales/docs/learningwales/publications/140624-science-in-the-national-curriculum-en.pdf</a:t>
            </a:r>
            <a:r>
              <a:rPr lang="en-GB" sz="1100" dirty="0"/>
              <a:t> (Screenshot taken from the National Curriculum of Wales- Science. Date Accessed: 15/01/2018)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100" dirty="0"/>
              <a:t>(7)</a:t>
            </a:r>
            <a:r>
              <a:rPr lang="en-GB" sz="1100" dirty="0">
                <a:hlinkClick r:id="rId8"/>
              </a:rPr>
              <a:t>https://www.google.co.uk/search?q=ladybird+egg+carton&amp;tbm=isch&amp;tbo=u&amp;source=univ&amp;sa=X&amp;ved=0ahUKEwip8vms1OTYAhXFJ8AKHXgoD5IQsAQIJg&amp;biw=1366&amp;bih=662#imgdii=ygtiP3PDdIqufM:&amp;imgrc=gv_Nz5EgP3DgYM</a:t>
            </a:r>
            <a:r>
              <a:rPr lang="en-GB" sz="1100" dirty="0"/>
              <a:t>: (Image of a caterpillar- Date Accessed: 15/01/2018)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100" dirty="0"/>
              <a:t>(8) </a:t>
            </a:r>
            <a:r>
              <a:rPr lang="en-GB" sz="1100" dirty="0">
                <a:hlinkClick r:id="rId9"/>
              </a:rPr>
              <a:t>https://www.forestry.gov.uk/pdf/Arts_Material_LessonPlan.pdf/$FILE/Arts_Material_LessonPlan.pdf</a:t>
            </a:r>
            <a:r>
              <a:rPr lang="en-GB" sz="1100" dirty="0"/>
              <a:t> (Date Accessed: 15/01/2018) </a:t>
            </a:r>
          </a:p>
          <a:p>
            <a:endParaRPr lang="en-GB" dirty="0"/>
          </a:p>
          <a:p>
            <a:r>
              <a:rPr lang="en-GB" u="sng" dirty="0"/>
              <a:t>Bibliography</a:t>
            </a:r>
          </a:p>
          <a:p>
            <a:r>
              <a:rPr lang="en-GB" dirty="0"/>
              <a:t> </a:t>
            </a:r>
            <a:r>
              <a:rPr lang="en-GB" sz="1200" dirty="0"/>
              <a:t>P. Alderson., ‘Young Children’s Rights’ (Jessica Kingsley Publishers, Second Edition, 2008). </a:t>
            </a:r>
          </a:p>
          <a:p>
            <a:r>
              <a:rPr lang="en-GB" sz="1200" dirty="0"/>
              <a:t>S. Bartlett., D. Burton ‘Education Studies Essential Issues’ (SAGE 2008). </a:t>
            </a:r>
          </a:p>
          <a:p>
            <a:r>
              <a:rPr lang="en-GB" sz="1200" dirty="0"/>
              <a:t>D. Burton., S. Bartlett ‘Key Issues for Education Researchers’ (SAGE, 2009). </a:t>
            </a:r>
          </a:p>
          <a:p>
            <a:r>
              <a:rPr lang="en-GB" sz="1200" dirty="0"/>
              <a:t>Hayes, D., ‘Primary Teaching Today: An Introduction’ (Abingdon, Routledge. 2009). </a:t>
            </a:r>
          </a:p>
          <a:p>
            <a:r>
              <a:rPr lang="en-GB" sz="1200" dirty="0"/>
              <a:t>Jeffery, B., ‘Creative learning in the Primary School’ (Routledge, 2008). </a:t>
            </a:r>
          </a:p>
          <a:p>
            <a:r>
              <a:rPr lang="en-GB" sz="1200" dirty="0">
                <a:hlinkClick r:id="rId10"/>
              </a:rPr>
              <a:t>https://www.forestry.gov.uk/forestry/infd-9qmg5h</a:t>
            </a:r>
            <a:r>
              <a:rPr lang="en-GB" sz="1200" dirty="0"/>
              <a:t> (Date Accessed: 20/12/2017)</a:t>
            </a:r>
          </a:p>
          <a:p>
            <a:r>
              <a:rPr lang="en-GB" sz="1200" dirty="0">
                <a:hlinkClick r:id="rId7"/>
              </a:rPr>
              <a:t>http://learning.gov.wales/docs/learningwales/publications/140624-science-in-the-national-curriculum-en.pdf</a:t>
            </a:r>
            <a:r>
              <a:rPr lang="en-GB" sz="1200" dirty="0"/>
              <a:t> (Date Accessed: 20/12/2017)</a:t>
            </a:r>
          </a:p>
          <a:p>
            <a:r>
              <a:rPr lang="en-GB" sz="1200" dirty="0">
                <a:hlinkClick r:id="rId11"/>
              </a:rPr>
              <a:t>https://www.hoddereducation.co.uk/getmedia/17883c9c-3cf8-4c1a-9a58-8de37f5ed2a1/CHAPTER-22.aspx</a:t>
            </a:r>
            <a:r>
              <a:rPr lang="en-GB" sz="1200" dirty="0"/>
              <a:t> (Date Accessed: 20/12/2017) </a:t>
            </a:r>
          </a:p>
          <a:p>
            <a:r>
              <a:rPr lang="en-GB" sz="1200" dirty="0">
                <a:hlinkClick r:id="rId12"/>
              </a:rPr>
              <a:t>http://bropedr.ceredigion.sch.uk/school/phases/#1439905142645-c8a45293-e45d</a:t>
            </a:r>
            <a:r>
              <a:rPr lang="en-GB" sz="1200" dirty="0"/>
              <a:t> (Date Accessed: 20/12/2017)</a:t>
            </a:r>
          </a:p>
          <a:p>
            <a:r>
              <a:rPr lang="en-GB" sz="1200" dirty="0">
                <a:hlinkClick r:id="rId13"/>
              </a:rPr>
              <a:t>http://bropedr.ceredigion.sch.uk//wp-content/uploads/2015/06/YBP_Prosbectws-Iau.pdf</a:t>
            </a:r>
            <a:r>
              <a:rPr lang="en-GB" sz="1200" dirty="0"/>
              <a:t> (Date Accessed: 20/12/2017) </a:t>
            </a:r>
          </a:p>
          <a:p>
            <a:r>
              <a:rPr lang="en-GB" sz="1200" dirty="0">
                <a:hlinkClick r:id="rId14"/>
              </a:rPr>
              <a:t>https://www.bbc.co.uk/education/clips/z2bygk7</a:t>
            </a:r>
            <a:r>
              <a:rPr lang="en-GB" sz="1200" dirty="0"/>
              <a:t> (Date Accessed: 20/12/2017)</a:t>
            </a:r>
          </a:p>
          <a:p>
            <a:r>
              <a:rPr lang="en-GB" sz="1200" dirty="0">
                <a:hlinkClick r:id="rId15"/>
              </a:rPr>
              <a:t>http://www.gettingpractical.org.uk/documents/EmmaWoodleyarticle.pdf</a:t>
            </a:r>
            <a:r>
              <a:rPr lang="en-GB" sz="1200" dirty="0"/>
              <a:t> (Date Accessed: 20/12/2017)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0984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F769AD3B-90E4-4F81-9CF2-8BD9F607FEC3}" vid="{18F656D2-BE2F-4155-8430-D393897A45F9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ocPublishedLinkedAssetsLookup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LocLastLocAttemptVersionTypeLookup xmlns="4873beb7-5857-4685-be1f-d57550cc96cc" xsi:nil="true"/>
    <DirectSourceMarket xmlns="4873beb7-5857-4685-be1f-d57550cc96cc" xsi:nil="true"/>
    <ThumbnailAssetId xmlns="4873beb7-5857-4685-be1f-d57550cc96cc" xsi:nil="true"/>
    <PrimaryImageGen xmlns="4873beb7-5857-4685-be1f-d57550cc96cc">false</PrimaryImageGen>
    <LocNewPublishedVersionLookup xmlns="4873beb7-5857-4685-be1f-d57550cc96cc" xsi:nil="true"/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LocOverallPublishStatusLookup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LocOverallLocStatusLookup xmlns="4873beb7-5857-4685-be1f-d57550cc96cc" xsi:nil="true"/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1345039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>The bookstacks present on most slides  make this a good choice for students, teachers, reading enthusiasts, and others in education. This presentation template contains multiple slide layouts in widescreen format (16x9) and includes a sample table and chart that you can easily  modify.</APDescription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2011-11-26T00:00:00+00:00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TemplateStatus xmlns="4873beb7-5857-4685-be1f-d57550cc96cc">Complete</TemplateStatus>
    <Downloads xmlns="4873beb7-5857-4685-be1f-d57550cc96cc">0</Downloads>
    <OOCacheId xmlns="4873beb7-5857-4685-be1f-d57550cc96cc" xsi:nil="true"/>
    <IsDeleted xmlns="4873beb7-5857-4685-be1f-d57550cc96cc">false</IsDeleted>
    <LocPublishedDependentAssetsLookup xmlns="4873beb7-5857-4685-be1f-d57550cc96cc" xsi:nil="true"/>
    <AssetExpire xmlns="4873beb7-5857-4685-be1f-d57550cc96cc">2029-05-12T07:00:00+00:00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EditorialTags xmlns="4873beb7-5857-4685-be1f-d57550cc96cc" xsi:nil="true"/>
    <SubmitterId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TP102787939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694216</LocLastLocAttemptVersionLookup>
    <LocProcessedForHandoffsLookup xmlns="4873beb7-5857-4685-be1f-d57550cc96cc" xsi:nil="true"/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LocOverallPreviewStatusLookup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 xsi:nil="true"/>
    <OutputCachingOn xmlns="4873beb7-5857-4685-be1f-d57550cc96cc">false</OutputCachingOn>
    <AverageRating xmlns="4873beb7-5857-4685-be1f-d57550cc96cc" xsi:nil="true"/>
    <APAuthor xmlns="4873beb7-5857-4685-be1f-d57550cc96cc">
      <UserInfo>
        <DisplayName>REDMOND\kristaa</DisplayName>
        <AccountId>136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LocProcessedForMarketsLookup xmlns="4873beb7-5857-4685-be1f-d57550cc96cc" xsi:nil="true"/>
    <TPLaunchHelpLinkType xmlns="4873beb7-5857-4685-be1f-d57550cc96cc">Template</TPLaunchHelpLinkType>
    <OriginalRelease xmlns="4873beb7-5857-4685-be1f-d57550cc96cc">15</OriginalRelease>
    <LocalizationTagsTaxHTField0 xmlns="4873beb7-5857-4685-be1f-d57550cc96cc">
      <Terms xmlns="http://schemas.microsoft.com/office/infopath/2007/PartnerControls"/>
    </LocalizationTagsTaxHTField0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LocOverallHandbackStatusLookup xmlns="4873beb7-5857-4685-be1f-d57550cc96cc" xsi:nil="true"/>
    <ShowIn xmlns="4873beb7-5857-4685-be1f-d57550cc96cc">Show everywhere</ShowIn>
    <UANotes xmlns="4873beb7-5857-4685-be1f-d57550cc96cc" xsi:nil="true"/>
    <InternalTagsTaxHTField0 xmlns="4873beb7-5857-4685-be1f-d57550cc96cc">
      <Terms xmlns="http://schemas.microsoft.com/office/infopath/2007/PartnerControls"/>
    </InternalTagsTaxHTField0>
    <CSXHash xmlns="4873beb7-5857-4685-be1f-d57550cc96cc" xsi:nil="true"/>
    <VoteCount xmlns="4873beb7-5857-4685-be1f-d57550cc96cc" xsi:nil="true"/>
    <LocMarketGroupTiers2 xmlns="4873beb7-5857-4685-be1f-d57550cc96c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301D382-32B0-43EE-932C-28906AF37617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4873beb7-5857-4685-be1f-d57550cc96cc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BB5C329-08A6-4E5E-AEF1-A97828C874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460</TotalTime>
  <Words>1315</Words>
  <Application>Microsoft Office PowerPoint</Application>
  <PresentationFormat>Custom</PresentationFormat>
  <Paragraphs>103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Books 16x9</vt:lpstr>
      <vt:lpstr>Teaching Observation</vt:lpstr>
      <vt:lpstr>Introduction- My experience  </vt:lpstr>
      <vt:lpstr>Planning my lesson </vt:lpstr>
      <vt:lpstr>Why I chose to look at habitats</vt:lpstr>
      <vt:lpstr>PowerPoint Presentation</vt:lpstr>
      <vt:lpstr>Lesson: Habitats </vt:lpstr>
      <vt:lpstr>PowerPoint Slides from Microteaching – slides 6 and 7</vt:lpstr>
      <vt:lpstr>My Assessment of the Microteaching session  </vt:lpstr>
      <vt:lpstr>Conclusive Results:  feedback and reflection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Teaching Observation</dc:title>
  <dc:creator>Rachel Thomas</dc:creator>
  <cp:lastModifiedBy>Rachel Thomas</cp:lastModifiedBy>
  <cp:revision>48</cp:revision>
  <dcterms:created xsi:type="dcterms:W3CDTF">2018-01-24T12:29:51Z</dcterms:created>
  <dcterms:modified xsi:type="dcterms:W3CDTF">2018-01-24T20:11:01Z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