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57" r:id="rId4"/>
    <p:sldId id="265" r:id="rId5"/>
    <p:sldId id="271" r:id="rId6"/>
    <p:sldId id="274" r:id="rId7"/>
    <p:sldId id="275" r:id="rId8"/>
    <p:sldId id="272" r:id="rId9"/>
    <p:sldId id="258" r:id="rId10"/>
    <p:sldId id="266" r:id="rId11"/>
    <p:sldId id="259" r:id="rId12"/>
    <p:sldId id="267" r:id="rId13"/>
    <p:sldId id="260" r:id="rId14"/>
    <p:sldId id="268" r:id="rId15"/>
    <p:sldId id="261" r:id="rId16"/>
    <p:sldId id="262" r:id="rId17"/>
    <p:sldId id="269" r:id="rId18"/>
    <p:sldId id="263" r:id="rId19"/>
    <p:sldId id="273" r:id="rId20"/>
    <p:sldId id="270"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94D0FB-7ACB-9682-91BC-55FEE7EAD03E}" v="11" dt="2021-04-30T11:12:54.374"/>
    <p1510:client id="{5062E575-141F-491F-80CB-F5A68DDFC0E8}" v="64" dt="2021-05-07T07:35:51.428"/>
    <p1510:client id="{6020F20B-8412-5D68-F977-DAC5B2544DD3}" v="662" dt="2021-04-30T11:42:26.063"/>
    <p1510:client id="{642F7310-DEBC-1257-B586-17610383DC2F}" v="39" dt="2021-04-30T11:45:41.716"/>
    <p1510:client id="{729D2D0A-AB90-1E7F-F4E8-B24D56ED6A01}" v="426" dt="2021-04-30T11:02:31.952"/>
    <p1510:client id="{99E30097-7FB2-ED9B-2993-4A3EFAD4F710}" v="2038" dt="2021-05-03T21:08:01.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5966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0671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172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5/7/2021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823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5/7/2021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70678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5/7/2021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3920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1047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65278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5/7/2021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1169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4119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066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8360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8451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5/7/2021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3776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5/7/2021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6531932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uk/maps/dir/Mwnt/Llangrannog+Beach,+B4321,+Llandysul+SA44+6SN/@52.1348605,-4.5904127,13z/data=!3m1!4b1!4m14!4m13!1m5!1m1!1s0x486f306413d88069:0xec5e4001c27cc7a2!2m2!1d-4.6352611!2d52.1361894!1m5!1m1!1s0x486f3c4e02a07a7d:0x398ccc91e4e983e1!2m2!1d-4.4719998!2d52.1603219!3e2" TargetMode="External"/><Relationship Id="rId2" Type="http://schemas.openxmlformats.org/officeDocument/2006/relationships/hyperlink" Target="https://www.alamy.com/stock-photo-mwnt-beach-near-cardigan-ceredigion-dyfed-wales-72276291.html" TargetMode="External"/><Relationship Id="rId1" Type="http://schemas.openxmlformats.org/officeDocument/2006/relationships/slideLayout" Target="../slideLayouts/slideLayout2.xml"/><Relationship Id="rId5" Type="http://schemas.openxmlformats.org/officeDocument/2006/relationships/hyperlink" Target="https://www.google.co.uk/maps/dir/Llangrannog+Beach,+B4321,+Llandysul+SA44+6SN/Cwmtydu+Cove+Car+Park,+Llandysul/@52.1713888,-4.4560461,14z/data=!3m1!4b1!4m14!4m13!1m5!1m1!1s0x486f3c4e02a07a7d:0x398ccc91e4e983e1!2m2!1d-4.4719998!2d52.1603219!1m5!1m1!1s0x486f1757da19af8f:0x549d9cc5eba750f9!2m2!1d-4.4068009!2d52.1914343!3e2" TargetMode="External"/><Relationship Id="rId4" Type="http://schemas.openxmlformats.org/officeDocument/2006/relationships/hyperlink" Target="https://www.thebeachguide.co.uk/south-wales/ceredigion/llangrannog.htm"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google.co.uk/maps/@52.2637472,-4.202155,3a,75y,339.81h,85.19t/data=!3m6!1e1!3m4!1shAUOG7iTaHP8MEOOoCRDSA!2e0!7i13312!8i6656" TargetMode="External"/><Relationship Id="rId3" Type="http://schemas.openxmlformats.org/officeDocument/2006/relationships/hyperlink" Target="http://wales-photos.co.uk/aberystwyth-from-constitution-hill-cardigan-bay/" TargetMode="External"/><Relationship Id="rId7" Type="http://schemas.openxmlformats.org/officeDocument/2006/relationships/hyperlink" Target="https://www.cambrian-news.co.uk/article.cfm?id=129896&amp;headline=New%20Cofiwch%20Dryweryn%20mural%20owner%20pledges%20to%20secure%20its%20future&amp;sectionIs=news&amp;searchyear=2019" TargetMode="External"/><Relationship Id="rId2" Type="http://schemas.openxmlformats.org/officeDocument/2006/relationships/hyperlink" Target="https://www.visitmidwales.co.uk/Aberystwyth-Constitution-Hill/details/?dms=3&amp;venue=1020790" TargetMode="External"/><Relationship Id="rId1" Type="http://schemas.openxmlformats.org/officeDocument/2006/relationships/slideLayout" Target="../slideLayouts/slideLayout7.xml"/><Relationship Id="rId6" Type="http://schemas.openxmlformats.org/officeDocument/2006/relationships/hyperlink" Target="http://wales-photos.co.uk/cwmtydu-beach-on-cardigan-bay/" TargetMode="External"/><Relationship Id="rId5" Type="http://schemas.openxmlformats.org/officeDocument/2006/relationships/hyperlink" Target="https://www.walkingbritain.co.uk/walk-photo-265608" TargetMode="External"/><Relationship Id="rId4" Type="http://schemas.openxmlformats.org/officeDocument/2006/relationships/hyperlink" Target="https://www.bing.com/images/search?view=detailV2&amp;ccid=HjRrHYbB&amp;id=9C6C65E354DC51FB9C0801419B5CE87138A4A63E&amp;thid=OIP.HjRrHYbBc8VyB_5-rytd-AHaFe&amp;mediaurl=https%3a%2f%2fc8.alamy.com%2fcomp%2fB5D7EN%2fsand-dunes-and-borth-beach-ynyslas-borth-dyfed-wales-europe-B5D7EN.jpg&amp;cdnurl=https%3a%2f%2fth.bing.com%2fth%2fid%2fR1e346b1d86c173c57207fe7eaf2b5df8%3frik%3dPqakOHHoXJtBAQ%26pid%3dImgRaw&amp;exph=961&amp;expw=1300&amp;q=wales+borth+beach+&amp;simid=608046452989507037&amp;ck=7B704F0DDB0AF7B0B91B9DFFEB1E475A&amp;selectedIndex=3&amp;FORM=IRPRST&amp;ajaxhis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3D9E3-2F4D-481D-8A06-FBCEA26B4548}"/>
              </a:ext>
            </a:extLst>
          </p:cNvPr>
          <p:cNvSpPr>
            <a:spLocks noGrp="1"/>
          </p:cNvSpPr>
          <p:nvPr>
            <p:ph type="ctrTitle"/>
          </p:nvPr>
        </p:nvSpPr>
        <p:spPr>
          <a:xfrm>
            <a:off x="718475" y="658807"/>
            <a:ext cx="8891690" cy="1035463"/>
          </a:xfrm>
        </p:spPr>
        <p:txBody>
          <a:bodyPr anchor="ctr">
            <a:normAutofit fontScale="90000"/>
          </a:bodyPr>
          <a:lstStyle/>
          <a:p>
            <a:r>
              <a:rPr lang="en-GB" sz="4000">
                <a:solidFill>
                  <a:srgbClr val="FFFFFF"/>
                </a:solidFill>
              </a:rPr>
              <a:t>A </a:t>
            </a:r>
            <a:r>
              <a:rPr lang="en-GB" sz="4000" dirty="0">
                <a:solidFill>
                  <a:srgbClr val="FFFFFF"/>
                </a:solidFill>
              </a:rPr>
              <a:t>three-day</a:t>
            </a:r>
            <a:r>
              <a:rPr lang="en-GB" sz="4000">
                <a:solidFill>
                  <a:srgbClr val="FFFFFF"/>
                </a:solidFill>
              </a:rPr>
              <a:t> sustainable journey </a:t>
            </a:r>
            <a:br>
              <a:rPr lang="en-GB" sz="4000" dirty="0"/>
            </a:br>
            <a:r>
              <a:rPr lang="en-GB" sz="4000">
                <a:solidFill>
                  <a:srgbClr val="FFFFFF"/>
                </a:solidFill>
              </a:rPr>
              <a:t>A Trip of Cardigan Bay</a:t>
            </a:r>
          </a:p>
        </p:txBody>
      </p:sp>
      <p:sp>
        <p:nvSpPr>
          <p:cNvPr id="3" name="Subtitle 2">
            <a:extLst>
              <a:ext uri="{FF2B5EF4-FFF2-40B4-BE49-F238E27FC236}">
                <a16:creationId xmlns:a16="http://schemas.microsoft.com/office/drawing/2014/main" id="{F2A95D04-9BE8-4D54-810C-678D0D2C6F2A}"/>
              </a:ext>
            </a:extLst>
          </p:cNvPr>
          <p:cNvSpPr>
            <a:spLocks noGrp="1"/>
          </p:cNvSpPr>
          <p:nvPr>
            <p:ph type="subTitle" idx="1"/>
          </p:nvPr>
        </p:nvSpPr>
        <p:spPr>
          <a:xfrm>
            <a:off x="722453" y="2836441"/>
            <a:ext cx="6594805" cy="1346397"/>
          </a:xfrm>
        </p:spPr>
        <p:txBody>
          <a:bodyPr anchor="b">
            <a:normAutofit/>
          </a:bodyPr>
          <a:lstStyle/>
          <a:p>
            <a:r>
              <a:rPr lang="en-GB" sz="1800">
                <a:solidFill>
                  <a:srgbClr val="FFFFFF"/>
                </a:solidFill>
              </a:rPr>
              <a:t>This three da adventure beings in Cardigan Band ending in Borth, visiting as many tourists places on the welsh coast. As well as litter picking as we go.</a:t>
            </a:r>
          </a:p>
        </p:txBody>
      </p:sp>
    </p:spTree>
    <p:extLst>
      <p:ext uri="{BB962C8B-B14F-4D97-AF65-F5344CB8AC3E}">
        <p14:creationId xmlns:p14="http://schemas.microsoft.com/office/powerpoint/2010/main" val="837038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151B-1685-401E-8063-BC61AF0B18CA}"/>
              </a:ext>
            </a:extLst>
          </p:cNvPr>
          <p:cNvSpPr>
            <a:spLocks noGrp="1"/>
          </p:cNvSpPr>
          <p:nvPr>
            <p:ph type="title"/>
          </p:nvPr>
        </p:nvSpPr>
        <p:spPr/>
        <p:txBody>
          <a:bodyPr/>
          <a:lstStyle/>
          <a:p>
            <a:r>
              <a:rPr lang="en-GB" dirty="0"/>
              <a:t>Cardigan</a:t>
            </a:r>
            <a:r>
              <a:rPr lang="en-GB"/>
              <a:t> bay</a:t>
            </a:r>
          </a:p>
        </p:txBody>
      </p:sp>
      <p:sp>
        <p:nvSpPr>
          <p:cNvPr id="3" name="Content Placeholder 2">
            <a:extLst>
              <a:ext uri="{FF2B5EF4-FFF2-40B4-BE49-F238E27FC236}">
                <a16:creationId xmlns:a16="http://schemas.microsoft.com/office/drawing/2014/main" id="{06FD1845-9537-4A44-9395-81735C63CE4F}"/>
              </a:ext>
            </a:extLst>
          </p:cNvPr>
          <p:cNvSpPr>
            <a:spLocks noGrp="1"/>
          </p:cNvSpPr>
          <p:nvPr>
            <p:ph idx="1"/>
          </p:nvPr>
        </p:nvSpPr>
        <p:spPr>
          <a:xfrm>
            <a:off x="838200" y="2108595"/>
            <a:ext cx="5682522" cy="3643931"/>
          </a:xfrm>
        </p:spPr>
        <p:txBody>
          <a:bodyPr>
            <a:normAutofit/>
          </a:bodyPr>
          <a:lstStyle/>
          <a:p>
            <a:r>
              <a:rPr lang="en-GB" sz="1400"/>
              <a:t>The walk, will be going through most of the </a:t>
            </a:r>
            <a:r>
              <a:rPr lang="en-GB" sz="1400" dirty="0"/>
              <a:t>tourist's</a:t>
            </a:r>
            <a:r>
              <a:rPr lang="en-GB" sz="1400"/>
              <a:t> spot across the welsh cost, walking down through a lot of the walking paths and across a lot of the beaches, starting in cardigan,  from </a:t>
            </a:r>
            <a:r>
              <a:rPr lang="en-GB" sz="1400" err="1"/>
              <a:t>Mwnt</a:t>
            </a:r>
            <a:r>
              <a:rPr lang="en-GB" sz="1400"/>
              <a:t> beach to be exact. </a:t>
            </a:r>
          </a:p>
          <a:p>
            <a:endParaRPr lang="en-GB" sz="1400"/>
          </a:p>
          <a:p>
            <a:endParaRPr lang="en-GB" sz="1400"/>
          </a:p>
          <a:p>
            <a:r>
              <a:rPr lang="en-GB" sz="1400"/>
              <a:t> as starting point walking down to get to Newquay, then following into Aberaeron, using the costal path to get to </a:t>
            </a:r>
            <a:r>
              <a:rPr lang="en-GB" sz="1400" err="1"/>
              <a:t>Llanon</a:t>
            </a:r>
            <a:r>
              <a:rPr lang="en-GB" sz="1400"/>
              <a:t>, from there we would take public footpaths that follow the cost line down to Aberystwyth,  from there climbing up </a:t>
            </a:r>
            <a:r>
              <a:rPr lang="en-GB" sz="1400" err="1"/>
              <a:t>uspyty</a:t>
            </a:r>
            <a:r>
              <a:rPr lang="en-GB" sz="1400"/>
              <a:t> hill before aiming towards Borth as a final destination.</a:t>
            </a:r>
          </a:p>
        </p:txBody>
      </p:sp>
      <p:sp>
        <p:nvSpPr>
          <p:cNvPr id="4" name="Date Placeholder 3">
            <a:extLst>
              <a:ext uri="{FF2B5EF4-FFF2-40B4-BE49-F238E27FC236}">
                <a16:creationId xmlns:a16="http://schemas.microsoft.com/office/drawing/2014/main" id="{0F8109AD-41FD-4EC6-B8FD-9ED82DD14CD3}"/>
              </a:ext>
            </a:extLst>
          </p:cNvPr>
          <p:cNvSpPr>
            <a:spLocks noGrp="1"/>
          </p:cNvSpPr>
          <p:nvPr>
            <p:ph type="dt" sz="half" idx="10"/>
          </p:nvPr>
        </p:nvSpPr>
        <p:spPr/>
        <p:txBody>
          <a:bodyPr/>
          <a:lstStyle/>
          <a:p>
            <a:fld id="{BE0A88F0-556B-4BB7-8AAB-D63AEB65C662}" type="datetime1">
              <a:rPr lang="en-US" smtClean="0"/>
              <a:t>5/7/2021</a:t>
            </a:fld>
            <a:endParaRPr lang="en-US"/>
          </a:p>
        </p:txBody>
      </p:sp>
      <p:sp>
        <p:nvSpPr>
          <p:cNvPr id="5" name="Footer Placeholder 4">
            <a:extLst>
              <a:ext uri="{FF2B5EF4-FFF2-40B4-BE49-F238E27FC236}">
                <a16:creationId xmlns:a16="http://schemas.microsoft.com/office/drawing/2014/main" id="{93CDA858-2F66-47D8-89E9-A0F85A2FE3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67818C-9EDE-4745-A02E-F8D47FDC9046}"/>
              </a:ext>
            </a:extLst>
          </p:cNvPr>
          <p:cNvSpPr>
            <a:spLocks noGrp="1"/>
          </p:cNvSpPr>
          <p:nvPr>
            <p:ph type="sldNum" sz="quarter" idx="12"/>
          </p:nvPr>
        </p:nvSpPr>
        <p:spPr/>
        <p:txBody>
          <a:bodyPr/>
          <a:lstStyle/>
          <a:p>
            <a:fld id="{81D2C36F-4504-47C0-B82F-A167342A2754}" type="slidenum">
              <a:rPr lang="en-US" smtClean="0"/>
              <a:t>2</a:t>
            </a:fld>
            <a:endParaRPr lang="en-US"/>
          </a:p>
        </p:txBody>
      </p:sp>
    </p:spTree>
    <p:extLst>
      <p:ext uri="{BB962C8B-B14F-4D97-AF65-F5344CB8AC3E}">
        <p14:creationId xmlns:p14="http://schemas.microsoft.com/office/powerpoint/2010/main" val="192703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5978-0874-413F-B265-3F437BB7C907}"/>
              </a:ext>
            </a:extLst>
          </p:cNvPr>
          <p:cNvSpPr>
            <a:spLocks noGrp="1"/>
          </p:cNvSpPr>
          <p:nvPr>
            <p:ph type="title"/>
          </p:nvPr>
        </p:nvSpPr>
        <p:spPr>
          <a:xfrm>
            <a:off x="838199" y="545914"/>
            <a:ext cx="9527275" cy="729988"/>
          </a:xfrm>
        </p:spPr>
        <p:txBody>
          <a:bodyPr anchor="ctr">
            <a:normAutofit/>
          </a:bodyPr>
          <a:lstStyle/>
          <a:p>
            <a:r>
              <a:rPr lang="en-GB"/>
              <a:t>Cardigan – </a:t>
            </a:r>
            <a:r>
              <a:rPr lang="en-GB" err="1"/>
              <a:t>Traeth</a:t>
            </a:r>
            <a:r>
              <a:rPr lang="en-GB"/>
              <a:t> </a:t>
            </a:r>
            <a:r>
              <a:rPr lang="en-GB" err="1"/>
              <a:t>Mwnt</a:t>
            </a:r>
            <a:endParaRPr lang="en-GB"/>
          </a:p>
        </p:txBody>
      </p:sp>
      <p:sp>
        <p:nvSpPr>
          <p:cNvPr id="3" name="Content Placeholder 2">
            <a:extLst>
              <a:ext uri="{FF2B5EF4-FFF2-40B4-BE49-F238E27FC236}">
                <a16:creationId xmlns:a16="http://schemas.microsoft.com/office/drawing/2014/main" id="{6AD850B8-A194-42E3-A883-624ABCC9759A}"/>
              </a:ext>
            </a:extLst>
          </p:cNvPr>
          <p:cNvSpPr>
            <a:spLocks noGrp="1"/>
          </p:cNvSpPr>
          <p:nvPr>
            <p:ph idx="1"/>
          </p:nvPr>
        </p:nvSpPr>
        <p:spPr>
          <a:xfrm>
            <a:off x="838200" y="2213658"/>
            <a:ext cx="3375210" cy="3767706"/>
          </a:xfrm>
        </p:spPr>
        <p:txBody>
          <a:bodyPr>
            <a:normAutofit/>
          </a:bodyPr>
          <a:lstStyle/>
          <a:p>
            <a:pPr>
              <a:lnSpc>
                <a:spcPct val="130000"/>
              </a:lnSpc>
            </a:pPr>
            <a:r>
              <a:rPr lang="en-GB" sz="1500"/>
              <a:t>This is where the journey will begin, as it is lovey beach but from personal experience the beach is normally covered in litter, so I thought we could start the journey with some litter picking before setting off on the journey. There is not many tourists attractions here which is another reason I think it’s a good place to begin. </a:t>
            </a:r>
          </a:p>
          <a:p>
            <a:pPr>
              <a:lnSpc>
                <a:spcPct val="130000"/>
              </a:lnSpc>
            </a:pPr>
            <a:endParaRPr lang="en-GB" sz="1500"/>
          </a:p>
        </p:txBody>
      </p:sp>
      <p:sp>
        <p:nvSpPr>
          <p:cNvPr id="4" name="Date Placeholder 3">
            <a:extLst>
              <a:ext uri="{FF2B5EF4-FFF2-40B4-BE49-F238E27FC236}">
                <a16:creationId xmlns:a16="http://schemas.microsoft.com/office/drawing/2014/main" id="{026BEAAD-4BEF-4BBE-94C7-71BD0F7F1AB1}"/>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C1A0CEF8-AFD7-4864-8198-21325D244C43}"/>
              </a:ext>
            </a:extLst>
          </p:cNvPr>
          <p:cNvSpPr>
            <a:spLocks noGrp="1"/>
          </p:cNvSpPr>
          <p:nvPr>
            <p:ph type="ftr" sz="quarter" idx="11"/>
          </p:nvPr>
        </p:nvSpPr>
        <p:spPr/>
        <p:txBody>
          <a:bodyPr>
            <a:normAutofit/>
          </a:bodyPr>
          <a:lstStyle/>
          <a:p>
            <a:r>
              <a:rPr lang="en-US"/>
              <a:t>Picture reference </a:t>
            </a:r>
          </a:p>
        </p:txBody>
      </p:sp>
      <p:sp>
        <p:nvSpPr>
          <p:cNvPr id="6" name="Slide Number Placeholder 5">
            <a:extLst>
              <a:ext uri="{FF2B5EF4-FFF2-40B4-BE49-F238E27FC236}">
                <a16:creationId xmlns:a16="http://schemas.microsoft.com/office/drawing/2014/main" id="{8A265601-2E07-438C-AEFB-47C826F6D4FC}"/>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3</a:t>
            </a:fld>
            <a:endParaRPr lang="en-US"/>
          </a:p>
        </p:txBody>
      </p:sp>
      <p:grpSp>
        <p:nvGrpSpPr>
          <p:cNvPr id="9" name="Group 8">
            <a:extLst>
              <a:ext uri="{FF2B5EF4-FFF2-40B4-BE49-F238E27FC236}">
                <a16:creationId xmlns:a16="http://schemas.microsoft.com/office/drawing/2014/main" id="{39DE6FF3-5F2A-4C75-9A82-5CEE79ED686C}"/>
              </a:ext>
            </a:extLst>
          </p:cNvPr>
          <p:cNvGrpSpPr/>
          <p:nvPr/>
        </p:nvGrpSpPr>
        <p:grpSpPr>
          <a:xfrm>
            <a:off x="5046001" y="1842503"/>
            <a:ext cx="5449391" cy="3729287"/>
            <a:chOff x="5046001" y="1842503"/>
            <a:chExt cx="5449391" cy="3729287"/>
          </a:xfrm>
        </p:grpSpPr>
        <p:pic>
          <p:nvPicPr>
            <p:cNvPr id="8" name="Picture 7" descr="A picture containing nature, water, outdoor, mountain&#10;&#10;Description automatically generated">
              <a:extLst>
                <a:ext uri="{FF2B5EF4-FFF2-40B4-BE49-F238E27FC236}">
                  <a16:creationId xmlns:a16="http://schemas.microsoft.com/office/drawing/2014/main" id="{42D6F431-7F78-4D14-9BCB-B60711EEEADE}"/>
                </a:ext>
              </a:extLst>
            </p:cNvPr>
            <p:cNvPicPr>
              <a:picLocks noChangeAspect="1"/>
            </p:cNvPicPr>
            <p:nvPr/>
          </p:nvPicPr>
          <p:blipFill rotWithShape="1">
            <a:blip r:embed="rId2">
              <a:extLst>
                <a:ext uri="{28A0092B-C50C-407E-A947-70E740481C1C}">
                  <a14:useLocalDpi xmlns:a14="http://schemas.microsoft.com/office/drawing/2010/main" val="0"/>
                </a:ext>
              </a:extLst>
            </a:blip>
            <a:srcRect r="2784" b="9484"/>
            <a:stretch/>
          </p:blipFill>
          <p:spPr>
            <a:xfrm>
              <a:off x="5046001" y="1842503"/>
              <a:ext cx="5449391" cy="3729287"/>
            </a:xfrm>
            <a:prstGeom prst="rect">
              <a:avLst/>
            </a:prstGeom>
          </p:spPr>
        </p:pic>
        <p:sp>
          <p:nvSpPr>
            <p:cNvPr id="7" name="TextBox 6">
              <a:extLst>
                <a:ext uri="{FF2B5EF4-FFF2-40B4-BE49-F238E27FC236}">
                  <a16:creationId xmlns:a16="http://schemas.microsoft.com/office/drawing/2014/main" id="{36C3D84E-C406-443A-BE2D-F2C24213C7F5}"/>
                </a:ext>
              </a:extLst>
            </p:cNvPr>
            <p:cNvSpPr txBox="1"/>
            <p:nvPr/>
          </p:nvSpPr>
          <p:spPr>
            <a:xfrm>
              <a:off x="5046999" y="1843261"/>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0000"/>
                  </a:solidFill>
                </a:rPr>
                <a:t>1</a:t>
              </a:r>
            </a:p>
          </p:txBody>
        </p:sp>
      </p:grpSp>
    </p:spTree>
    <p:extLst>
      <p:ext uri="{BB962C8B-B14F-4D97-AF65-F5344CB8AC3E}">
        <p14:creationId xmlns:p14="http://schemas.microsoft.com/office/powerpoint/2010/main" val="715872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91DA-C970-4259-9640-00FB234A2633}"/>
              </a:ext>
            </a:extLst>
          </p:cNvPr>
          <p:cNvSpPr>
            <a:spLocks noGrp="1"/>
          </p:cNvSpPr>
          <p:nvPr>
            <p:ph type="title"/>
          </p:nvPr>
        </p:nvSpPr>
        <p:spPr>
          <a:xfrm>
            <a:off x="641141" y="4529121"/>
            <a:ext cx="6209211" cy="1398067"/>
          </a:xfrm>
        </p:spPr>
        <p:txBody>
          <a:bodyPr vert="horz" lIns="91440" tIns="45720" rIns="91440" bIns="45720" rtlCol="0" anchor="b">
            <a:normAutofit fontScale="90000"/>
          </a:bodyPr>
          <a:lstStyle/>
          <a:p>
            <a:r>
              <a:rPr lang="en-US"/>
              <a:t>The travel from cardigan </a:t>
            </a:r>
            <a:r>
              <a:rPr lang="en-US" err="1"/>
              <a:t>Llangrannog</a:t>
            </a:r>
            <a:r>
              <a:rPr lang="en-US"/>
              <a:t> Beach  </a:t>
            </a:r>
          </a:p>
        </p:txBody>
      </p:sp>
      <p:pic>
        <p:nvPicPr>
          <p:cNvPr id="8" name="Content Placeholder 7">
            <a:extLst>
              <a:ext uri="{FF2B5EF4-FFF2-40B4-BE49-F238E27FC236}">
                <a16:creationId xmlns:a16="http://schemas.microsoft.com/office/drawing/2014/main" id="{7B633ABB-5403-4A29-A16F-72FD28516904}"/>
              </a:ext>
            </a:extLst>
          </p:cNvPr>
          <p:cNvPicPr>
            <a:picLocks noGrp="1" noChangeAspect="1"/>
          </p:cNvPicPr>
          <p:nvPr>
            <p:ph idx="1"/>
          </p:nvPr>
        </p:nvPicPr>
        <p:blipFill rotWithShape="1">
          <a:blip r:embed="rId2"/>
          <a:srcRect t="8000" r="25665" b="11789"/>
          <a:stretch/>
        </p:blipFill>
        <p:spPr>
          <a:xfrm>
            <a:off x="453731" y="323609"/>
            <a:ext cx="6216351" cy="4242907"/>
          </a:xfrm>
          <a:prstGeom prst="rect">
            <a:avLst/>
          </a:prstGeom>
        </p:spPr>
      </p:pic>
      <p:sp>
        <p:nvSpPr>
          <p:cNvPr id="4" name="Date Placeholder 3">
            <a:extLst>
              <a:ext uri="{FF2B5EF4-FFF2-40B4-BE49-F238E27FC236}">
                <a16:creationId xmlns:a16="http://schemas.microsoft.com/office/drawing/2014/main" id="{1BF8D5FB-D147-4038-A339-BD5E128D92D0}"/>
              </a:ext>
            </a:extLst>
          </p:cNvPr>
          <p:cNvSpPr>
            <a:spLocks noGrp="1"/>
          </p:cNvSpPr>
          <p:nvPr>
            <p:ph type="dt" sz="half" idx="10"/>
          </p:nvPr>
        </p:nvSpPr>
        <p:spPr>
          <a:xfrm>
            <a:off x="7510200" y="6140304"/>
            <a:ext cx="2946792" cy="299112"/>
          </a:xfrm>
        </p:spPr>
        <p:txBody>
          <a:bodyPr vert="horz" lIns="91440" tIns="45720" rIns="91440" bIns="45720" rtlCol="0" anchor="ctr">
            <a:normAutofit/>
          </a:bodyPr>
          <a:lstStyle/>
          <a:p>
            <a:pPr>
              <a:spcAft>
                <a:spcPts val="600"/>
              </a:spcAft>
            </a:pPr>
            <a:fld id="{BE0A88F0-556B-4BB7-8AAB-D63AEB65C662}" type="datetime1">
              <a:rPr lang="en-US"/>
              <a:pPr>
                <a:spcAft>
                  <a:spcPts val="600"/>
                </a:spcAft>
              </a:pPr>
              <a:t>5/7/2021</a:t>
            </a:fld>
            <a:endParaRPr lang="en-US"/>
          </a:p>
        </p:txBody>
      </p:sp>
      <p:sp>
        <p:nvSpPr>
          <p:cNvPr id="5" name="Footer Placeholder 4">
            <a:extLst>
              <a:ext uri="{FF2B5EF4-FFF2-40B4-BE49-F238E27FC236}">
                <a16:creationId xmlns:a16="http://schemas.microsoft.com/office/drawing/2014/main" id="{D2F5B8B8-D435-4F4A-8730-D9B994C34562}"/>
              </a:ext>
            </a:extLst>
          </p:cNvPr>
          <p:cNvSpPr>
            <a:spLocks noGrp="1"/>
          </p:cNvSpPr>
          <p:nvPr>
            <p:ph type="ftr" sz="quarter" idx="11"/>
          </p:nvPr>
        </p:nvSpPr>
        <p:spPr/>
        <p:txBody>
          <a:bodyPr vert="horz" lIns="91440" tIns="45720" rIns="91440" bIns="45720" rtlCol="0" anchor="ctr">
            <a:normAutofit/>
          </a:bodyPr>
          <a:lstStyle/>
          <a:p>
            <a:endParaRPr lang="en-US" sz="1050" b="1" kern="1200" cap="all" spc="300" baseline="0">
              <a:solidFill>
                <a:schemeClr val="accent1"/>
              </a:solidFill>
              <a:latin typeface="+mn-lt"/>
              <a:ea typeface="+mn-ea"/>
              <a:cs typeface="+mn-cs"/>
            </a:endParaRPr>
          </a:p>
        </p:txBody>
      </p:sp>
      <p:sp>
        <p:nvSpPr>
          <p:cNvPr id="6" name="Slide Number Placeholder 5">
            <a:extLst>
              <a:ext uri="{FF2B5EF4-FFF2-40B4-BE49-F238E27FC236}">
                <a16:creationId xmlns:a16="http://schemas.microsoft.com/office/drawing/2014/main" id="{6DD70FAD-2C85-460F-8826-0BFB6C31A46E}"/>
              </a:ext>
            </a:extLst>
          </p:cNvPr>
          <p:cNvSpPr>
            <a:spLocks noGrp="1"/>
          </p:cNvSpPr>
          <p:nvPr>
            <p:ph type="sldNum" sz="quarter" idx="12"/>
          </p:nvPr>
        </p:nvSpPr>
        <p:spPr/>
        <p:txBody>
          <a:bodyPr vert="horz" lIns="91440" tIns="45720" rIns="91440" bIns="45720" rtlCol="0" anchor="ctr">
            <a:normAutofit/>
          </a:bodyPr>
          <a:lstStyle/>
          <a:p>
            <a:pPr>
              <a:spcAft>
                <a:spcPts val="600"/>
              </a:spcAft>
            </a:pPr>
            <a:fld id="{81D2C36F-4504-47C0-B82F-A167342A2754}" type="slidenum">
              <a:rPr lang="en-US"/>
              <a:pPr>
                <a:spcAft>
                  <a:spcPts val="600"/>
                </a:spcAft>
              </a:pPr>
              <a:t>4</a:t>
            </a:fld>
            <a:endParaRPr lang="en-US"/>
          </a:p>
        </p:txBody>
      </p:sp>
      <p:sp>
        <p:nvSpPr>
          <p:cNvPr id="9" name="TextBox 8">
            <a:extLst>
              <a:ext uri="{FF2B5EF4-FFF2-40B4-BE49-F238E27FC236}">
                <a16:creationId xmlns:a16="http://schemas.microsoft.com/office/drawing/2014/main" id="{D8CE34A1-5AA4-4401-A457-0A27B56E0175}"/>
              </a:ext>
            </a:extLst>
          </p:cNvPr>
          <p:cNvSpPr txBox="1"/>
          <p:nvPr/>
        </p:nvSpPr>
        <p:spPr>
          <a:xfrm>
            <a:off x="8689507" y="2351657"/>
            <a:ext cx="3297975" cy="1384995"/>
          </a:xfrm>
          <a:prstGeom prst="rect">
            <a:avLst/>
          </a:prstGeom>
          <a:noFill/>
        </p:spPr>
        <p:txBody>
          <a:bodyPr wrap="square" rtlCol="0">
            <a:spAutoFit/>
          </a:bodyPr>
          <a:lstStyle/>
          <a:p>
            <a:r>
              <a:rPr lang="en-GB" sz="1400"/>
              <a:t>This is distance and time that google maps believes that it will take but </a:t>
            </a:r>
            <a:r>
              <a:rPr lang="en-GB" sz="1400" err="1"/>
              <a:t>im</a:t>
            </a:r>
            <a:r>
              <a:rPr lang="en-GB" sz="1400"/>
              <a:t> aware from local knowledge that there are more costal footpaths that will take some time off the time. But the first leg is a 10 miles walk is the half way point to knew quay</a:t>
            </a:r>
          </a:p>
        </p:txBody>
      </p:sp>
      <p:sp>
        <p:nvSpPr>
          <p:cNvPr id="3" name="TextBox 2">
            <a:extLst>
              <a:ext uri="{FF2B5EF4-FFF2-40B4-BE49-F238E27FC236}">
                <a16:creationId xmlns:a16="http://schemas.microsoft.com/office/drawing/2014/main" id="{7AE091DE-BE72-4E0A-A137-0F312415C70D}"/>
              </a:ext>
            </a:extLst>
          </p:cNvPr>
          <p:cNvSpPr txBox="1"/>
          <p:nvPr/>
        </p:nvSpPr>
        <p:spPr>
          <a:xfrm>
            <a:off x="11660481" y="138601"/>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a:t>
            </a:r>
          </a:p>
        </p:txBody>
      </p:sp>
      <p:sp>
        <p:nvSpPr>
          <p:cNvPr id="7" name="TextBox 6">
            <a:extLst>
              <a:ext uri="{FF2B5EF4-FFF2-40B4-BE49-F238E27FC236}">
                <a16:creationId xmlns:a16="http://schemas.microsoft.com/office/drawing/2014/main" id="{C9D8D486-9E81-485E-99DC-FDE83BDAEC99}"/>
              </a:ext>
            </a:extLst>
          </p:cNvPr>
          <p:cNvSpPr txBox="1"/>
          <p:nvPr/>
        </p:nvSpPr>
        <p:spPr>
          <a:xfrm>
            <a:off x="2332722" y="363757"/>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0000"/>
                </a:solidFill>
              </a:rPr>
              <a:t>2</a:t>
            </a:r>
          </a:p>
        </p:txBody>
      </p:sp>
    </p:spTree>
    <p:extLst>
      <p:ext uri="{BB962C8B-B14F-4D97-AF65-F5344CB8AC3E}">
        <p14:creationId xmlns:p14="http://schemas.microsoft.com/office/powerpoint/2010/main" val="2107215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3C49-34C0-4230-9308-85B7100A96E7}"/>
              </a:ext>
            </a:extLst>
          </p:cNvPr>
          <p:cNvSpPr>
            <a:spLocks noGrp="1"/>
          </p:cNvSpPr>
          <p:nvPr>
            <p:ph type="title"/>
          </p:nvPr>
        </p:nvSpPr>
        <p:spPr>
          <a:xfrm>
            <a:off x="718475" y="4818488"/>
            <a:ext cx="5377526" cy="1026499"/>
          </a:xfrm>
        </p:spPr>
        <p:txBody>
          <a:bodyPr anchor="b">
            <a:normAutofit/>
          </a:bodyPr>
          <a:lstStyle/>
          <a:p>
            <a:r>
              <a:rPr lang="en-US" err="1"/>
              <a:t>Llangrannog</a:t>
            </a:r>
            <a:r>
              <a:rPr lang="en-US"/>
              <a:t> Beach</a:t>
            </a:r>
            <a:endParaRPr lang="en-GB"/>
          </a:p>
        </p:txBody>
      </p:sp>
      <p:sp>
        <p:nvSpPr>
          <p:cNvPr id="3" name="Content Placeholder 2">
            <a:extLst>
              <a:ext uri="{FF2B5EF4-FFF2-40B4-BE49-F238E27FC236}">
                <a16:creationId xmlns:a16="http://schemas.microsoft.com/office/drawing/2014/main" id="{E3B5E079-2369-4A0A-A622-8365784F9050}"/>
              </a:ext>
            </a:extLst>
          </p:cNvPr>
          <p:cNvSpPr>
            <a:spLocks noGrp="1"/>
          </p:cNvSpPr>
          <p:nvPr>
            <p:ph idx="1"/>
          </p:nvPr>
        </p:nvSpPr>
        <p:spPr>
          <a:xfrm>
            <a:off x="6980832" y="838201"/>
            <a:ext cx="3321753" cy="4834504"/>
          </a:xfrm>
        </p:spPr>
        <p:txBody>
          <a:bodyPr anchor="t">
            <a:normAutofit/>
          </a:bodyPr>
          <a:lstStyle/>
          <a:p>
            <a:r>
              <a:rPr lang="en-GB"/>
              <a:t>This is a small village that that has a stunning beach where a lot of surfing, kayaking and plenty of water activates happen, this is somewhere that gets a lot of tourists and is filled with holiday home and B&amp;B’s which makes it quite the tourist attraction. It’s a beautiful little beach and stop that that be great to make.</a:t>
            </a:r>
          </a:p>
        </p:txBody>
      </p:sp>
      <p:sp>
        <p:nvSpPr>
          <p:cNvPr id="4" name="Date Placeholder 3">
            <a:extLst>
              <a:ext uri="{FF2B5EF4-FFF2-40B4-BE49-F238E27FC236}">
                <a16:creationId xmlns:a16="http://schemas.microsoft.com/office/drawing/2014/main" id="{2E862BA3-AEF1-4A43-8383-52C55BD41E9F}"/>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B13B6220-7D1D-46B2-85A9-D94A562E2CC6}"/>
              </a:ext>
            </a:extLst>
          </p:cNvPr>
          <p:cNvSpPr>
            <a:spLocks noGrp="1"/>
          </p:cNvSpPr>
          <p:nvPr>
            <p:ph type="ftr" sz="quarter" idx="11"/>
          </p:nvPr>
        </p:nvSpPr>
        <p:spPr/>
        <p:txBody>
          <a:bodyPr>
            <a:normAutofit/>
          </a:bodyPr>
          <a:lstStyle/>
          <a:p>
            <a:r>
              <a:rPr lang="en-US"/>
              <a:t>Logos of </a:t>
            </a:r>
            <a:r>
              <a:rPr lang="en-US" err="1"/>
              <a:t>organisations</a:t>
            </a:r>
            <a:r>
              <a:rPr lang="en-US"/>
              <a:t> doing those activities images of B&amp;B</a:t>
            </a:r>
          </a:p>
        </p:txBody>
      </p:sp>
      <p:sp>
        <p:nvSpPr>
          <p:cNvPr id="6" name="Slide Number Placeholder 5">
            <a:extLst>
              <a:ext uri="{FF2B5EF4-FFF2-40B4-BE49-F238E27FC236}">
                <a16:creationId xmlns:a16="http://schemas.microsoft.com/office/drawing/2014/main" id="{D4E4AD38-73B1-41AF-BD5B-56921A692B4C}"/>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5</a:t>
            </a:fld>
            <a:endParaRPr lang="en-US"/>
          </a:p>
        </p:txBody>
      </p:sp>
      <p:pic>
        <p:nvPicPr>
          <p:cNvPr id="8" name="Picture 7" descr="A picture containing outdoor, grass, sky, nature&#10;&#10;Description automatically generated">
            <a:extLst>
              <a:ext uri="{FF2B5EF4-FFF2-40B4-BE49-F238E27FC236}">
                <a16:creationId xmlns:a16="http://schemas.microsoft.com/office/drawing/2014/main" id="{841CD927-6F29-446E-A11A-41F760FDEDB5}"/>
              </a:ext>
            </a:extLst>
          </p:cNvPr>
          <p:cNvPicPr>
            <a:picLocks noChangeAspect="1"/>
          </p:cNvPicPr>
          <p:nvPr/>
        </p:nvPicPr>
        <p:blipFill rotWithShape="1">
          <a:blip r:embed="rId2">
            <a:extLst>
              <a:ext uri="{28A0092B-C50C-407E-A947-70E740481C1C}">
                <a14:useLocalDpi xmlns:a14="http://schemas.microsoft.com/office/drawing/2010/main" val="0"/>
              </a:ext>
            </a:extLst>
          </a:blip>
          <a:srcRect t="562" r="2" b="8083"/>
          <a:stretch/>
        </p:blipFill>
        <p:spPr>
          <a:xfrm>
            <a:off x="367744" y="334926"/>
            <a:ext cx="6072704" cy="4160871"/>
          </a:xfrm>
          <a:prstGeom prst="rect">
            <a:avLst/>
          </a:prstGeom>
        </p:spPr>
      </p:pic>
      <p:sp>
        <p:nvSpPr>
          <p:cNvPr id="7" name="TextBox 6">
            <a:extLst>
              <a:ext uri="{FF2B5EF4-FFF2-40B4-BE49-F238E27FC236}">
                <a16:creationId xmlns:a16="http://schemas.microsoft.com/office/drawing/2014/main" id="{93C11DBC-B930-404A-936C-6FF0029AE1AA}"/>
              </a:ext>
            </a:extLst>
          </p:cNvPr>
          <p:cNvSpPr txBox="1"/>
          <p:nvPr/>
        </p:nvSpPr>
        <p:spPr>
          <a:xfrm>
            <a:off x="5046999" y="1843261"/>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a:t>
            </a:r>
          </a:p>
        </p:txBody>
      </p:sp>
      <p:sp>
        <p:nvSpPr>
          <p:cNvPr id="9" name="TextBox 8">
            <a:extLst>
              <a:ext uri="{FF2B5EF4-FFF2-40B4-BE49-F238E27FC236}">
                <a16:creationId xmlns:a16="http://schemas.microsoft.com/office/drawing/2014/main" id="{ACF60420-AAC5-43FC-B99C-7DC072009F40}"/>
              </a:ext>
            </a:extLst>
          </p:cNvPr>
          <p:cNvSpPr txBox="1"/>
          <p:nvPr/>
        </p:nvSpPr>
        <p:spPr>
          <a:xfrm>
            <a:off x="374883" y="347071"/>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3</a:t>
            </a:r>
            <a:endParaRPr lang="en-GB"/>
          </a:p>
        </p:txBody>
      </p:sp>
    </p:spTree>
    <p:extLst>
      <p:ext uri="{BB962C8B-B14F-4D97-AF65-F5344CB8AC3E}">
        <p14:creationId xmlns:p14="http://schemas.microsoft.com/office/powerpoint/2010/main" val="726974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F59F0-F6CF-4ABE-AA34-33112FA97614}"/>
              </a:ext>
            </a:extLst>
          </p:cNvPr>
          <p:cNvSpPr>
            <a:spLocks noGrp="1"/>
          </p:cNvSpPr>
          <p:nvPr>
            <p:ph type="title"/>
          </p:nvPr>
        </p:nvSpPr>
        <p:spPr>
          <a:xfrm>
            <a:off x="1550142" y="324746"/>
            <a:ext cx="5403101" cy="1467293"/>
          </a:xfrm>
        </p:spPr>
        <p:txBody>
          <a:bodyPr anchor="b">
            <a:normAutofit fontScale="90000"/>
          </a:bodyPr>
          <a:lstStyle/>
          <a:p>
            <a:r>
              <a:rPr lang="en-GB"/>
              <a:t>Travel from </a:t>
            </a:r>
            <a:r>
              <a:rPr lang="en-GB" err="1"/>
              <a:t>Llangrannog</a:t>
            </a:r>
            <a:r>
              <a:rPr lang="en-GB"/>
              <a:t> to </a:t>
            </a:r>
            <a:r>
              <a:rPr lang="en-GB" err="1"/>
              <a:t>Cwmtydu</a:t>
            </a:r>
            <a:r>
              <a:rPr lang="en-GB"/>
              <a:t> beach </a:t>
            </a:r>
          </a:p>
        </p:txBody>
      </p:sp>
      <p:sp>
        <p:nvSpPr>
          <p:cNvPr id="4" name="Date Placeholder 3">
            <a:extLst>
              <a:ext uri="{FF2B5EF4-FFF2-40B4-BE49-F238E27FC236}">
                <a16:creationId xmlns:a16="http://schemas.microsoft.com/office/drawing/2014/main" id="{4515BA6A-4E16-4D5E-8A9C-7ACE5346D2DF}"/>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D61DD182-04E2-4A3E-97C8-31BC0C70B3F3}"/>
              </a:ext>
            </a:extLst>
          </p:cNvPr>
          <p:cNvSpPr>
            <a:spLocks noGrp="1"/>
          </p:cNvSpPr>
          <p:nvPr>
            <p:ph type="ftr" sz="quarter" idx="11"/>
          </p:nvPr>
        </p:nvSpPr>
        <p:spPr/>
        <p:txBody>
          <a:bodyPr>
            <a:normAutofit lnSpcReduction="10000"/>
          </a:bodyPr>
          <a:lstStyle/>
          <a:p>
            <a:r>
              <a:rPr lang="en-US">
                <a:ea typeface="+mn-lt"/>
                <a:cs typeface="+mn-lt"/>
              </a:rPr>
              <a:t>this is an hour and a half walk from </a:t>
            </a:r>
            <a:r>
              <a:rPr lang="en-US" err="1">
                <a:ea typeface="+mn-lt"/>
                <a:cs typeface="+mn-lt"/>
              </a:rPr>
              <a:t>llangrannog</a:t>
            </a:r>
            <a:r>
              <a:rPr lang="en-US">
                <a:ea typeface="+mn-lt"/>
                <a:cs typeface="+mn-lt"/>
              </a:rPr>
              <a:t> and will be a stop very close to </a:t>
            </a:r>
            <a:r>
              <a:rPr lang="en-US" err="1">
                <a:ea typeface="+mn-lt"/>
                <a:cs typeface="+mn-lt"/>
              </a:rPr>
              <a:t>newquay</a:t>
            </a:r>
            <a:r>
              <a:rPr lang="en-US">
                <a:ea typeface="+mn-lt"/>
                <a:cs typeface="+mn-lt"/>
              </a:rPr>
              <a:t> beach.  This a fairly difficult walk as it is a lot of up and down hills but not to far on distance compared to some of the previous journeys </a:t>
            </a:r>
            <a:endParaRPr lang="en-US"/>
          </a:p>
        </p:txBody>
      </p:sp>
      <p:sp>
        <p:nvSpPr>
          <p:cNvPr id="6" name="Slide Number Placeholder 5">
            <a:extLst>
              <a:ext uri="{FF2B5EF4-FFF2-40B4-BE49-F238E27FC236}">
                <a16:creationId xmlns:a16="http://schemas.microsoft.com/office/drawing/2014/main" id="{82620E88-F847-4712-8362-1782E38FD8CE}"/>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6</a:t>
            </a:fld>
            <a:endParaRPr lang="en-US"/>
          </a:p>
        </p:txBody>
      </p:sp>
      <p:grpSp>
        <p:nvGrpSpPr>
          <p:cNvPr id="7" name="Group 6">
            <a:extLst>
              <a:ext uri="{FF2B5EF4-FFF2-40B4-BE49-F238E27FC236}">
                <a16:creationId xmlns:a16="http://schemas.microsoft.com/office/drawing/2014/main" id="{4064C5D3-0EC4-406A-993D-B02D5010D08E}"/>
              </a:ext>
            </a:extLst>
          </p:cNvPr>
          <p:cNvGrpSpPr/>
          <p:nvPr/>
        </p:nvGrpSpPr>
        <p:grpSpPr>
          <a:xfrm>
            <a:off x="3048142" y="2160118"/>
            <a:ext cx="6530800" cy="3705020"/>
            <a:chOff x="3048142" y="2160118"/>
            <a:chExt cx="6530800" cy="3705020"/>
          </a:xfrm>
        </p:grpSpPr>
        <p:pic>
          <p:nvPicPr>
            <p:cNvPr id="10" name="Content Placeholder 9">
              <a:extLst>
                <a:ext uri="{FF2B5EF4-FFF2-40B4-BE49-F238E27FC236}">
                  <a16:creationId xmlns:a16="http://schemas.microsoft.com/office/drawing/2014/main" id="{C919D667-2B7F-40A3-8766-7E1AF35E8C4B}"/>
                </a:ext>
              </a:extLst>
            </p:cNvPr>
            <p:cNvPicPr>
              <a:picLocks noChangeAspect="1"/>
            </p:cNvPicPr>
            <p:nvPr/>
          </p:nvPicPr>
          <p:blipFill rotWithShape="1">
            <a:blip r:embed="rId2"/>
            <a:srcRect l="-473" t="8066" r="21149" b="12930"/>
            <a:stretch/>
          </p:blipFill>
          <p:spPr>
            <a:xfrm>
              <a:off x="3048142" y="2160118"/>
              <a:ext cx="6530800" cy="3705020"/>
            </a:xfrm>
            <a:prstGeom prst="rect">
              <a:avLst/>
            </a:prstGeom>
          </p:spPr>
        </p:pic>
        <p:sp>
          <p:nvSpPr>
            <p:cNvPr id="3" name="TextBox 2">
              <a:extLst>
                <a:ext uri="{FF2B5EF4-FFF2-40B4-BE49-F238E27FC236}">
                  <a16:creationId xmlns:a16="http://schemas.microsoft.com/office/drawing/2014/main" id="{D267DCF6-D29C-4846-8314-5FD4DD8BD8B7}"/>
                </a:ext>
              </a:extLst>
            </p:cNvPr>
            <p:cNvSpPr txBox="1"/>
            <p:nvPr/>
          </p:nvSpPr>
          <p:spPr>
            <a:xfrm>
              <a:off x="4874576" y="2204794"/>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4</a:t>
              </a:r>
            </a:p>
          </p:txBody>
        </p:sp>
      </p:grpSp>
    </p:spTree>
    <p:extLst>
      <p:ext uri="{BB962C8B-B14F-4D97-AF65-F5344CB8AC3E}">
        <p14:creationId xmlns:p14="http://schemas.microsoft.com/office/powerpoint/2010/main" val="1069259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C4653-A7C2-4E4D-9AB2-3772A7102A26}"/>
              </a:ext>
            </a:extLst>
          </p:cNvPr>
          <p:cNvSpPr>
            <a:spLocks noGrp="1"/>
          </p:cNvSpPr>
          <p:nvPr>
            <p:ph type="title"/>
          </p:nvPr>
        </p:nvSpPr>
        <p:spPr>
          <a:xfrm>
            <a:off x="810000" y="447188"/>
            <a:ext cx="10571998" cy="970450"/>
          </a:xfrm>
        </p:spPr>
        <p:txBody>
          <a:bodyPr>
            <a:normAutofit/>
          </a:bodyPr>
          <a:lstStyle/>
          <a:p>
            <a:r>
              <a:rPr lang="en-GB" err="1"/>
              <a:t>Cwmtydu</a:t>
            </a:r>
            <a:r>
              <a:rPr lang="en-GB"/>
              <a:t> Beach</a:t>
            </a:r>
          </a:p>
        </p:txBody>
      </p:sp>
      <p:sp>
        <p:nvSpPr>
          <p:cNvPr id="3" name="Content Placeholder 2">
            <a:extLst>
              <a:ext uri="{FF2B5EF4-FFF2-40B4-BE49-F238E27FC236}">
                <a16:creationId xmlns:a16="http://schemas.microsoft.com/office/drawing/2014/main" id="{E03EDB98-5064-4083-A574-E59FA8FA5E1C}"/>
              </a:ext>
            </a:extLst>
          </p:cNvPr>
          <p:cNvSpPr>
            <a:spLocks noGrp="1"/>
          </p:cNvSpPr>
          <p:nvPr>
            <p:ph idx="1"/>
          </p:nvPr>
        </p:nvSpPr>
        <p:spPr>
          <a:xfrm>
            <a:off x="810000" y="2413000"/>
            <a:ext cx="7052733" cy="3632200"/>
          </a:xfrm>
        </p:spPr>
        <p:txBody>
          <a:bodyPr>
            <a:normAutofit/>
          </a:bodyPr>
          <a:lstStyle/>
          <a:p>
            <a:r>
              <a:rPr lang="en-US"/>
              <a:t>This is a beach that I would love to shoe because , there is a beach right on the destination on google maps, however, there is a ‘secret beach’  only really known by locals. This is where you follow a footpath over a hill and find a little hidden beach within the mountains. </a:t>
            </a:r>
            <a:endParaRPr lang="en-GB"/>
          </a:p>
        </p:txBody>
      </p:sp>
      <p:pic>
        <p:nvPicPr>
          <p:cNvPr id="7" name="Picture 7" descr="A picture containing outdoor, water, sky, rock&#10;&#10;Description automatically generated">
            <a:extLst>
              <a:ext uri="{FF2B5EF4-FFF2-40B4-BE49-F238E27FC236}">
                <a16:creationId xmlns:a16="http://schemas.microsoft.com/office/drawing/2014/main" id="{C5D3314E-B409-4951-845F-54D90300F81F}"/>
              </a:ext>
            </a:extLst>
          </p:cNvPr>
          <p:cNvPicPr>
            <a:picLocks noChangeAspect="1"/>
          </p:cNvPicPr>
          <p:nvPr/>
        </p:nvPicPr>
        <p:blipFill rotWithShape="1">
          <a:blip r:embed="rId2"/>
          <a:srcRect t="10932" r="5" b="5"/>
          <a:stretch/>
        </p:blipFill>
        <p:spPr>
          <a:xfrm>
            <a:off x="8470370" y="2413000"/>
            <a:ext cx="2913062" cy="1731885"/>
          </a:xfrm>
          <a:prstGeom prst="roundRect">
            <a:avLst>
              <a:gd name="adj" fmla="val 5343"/>
            </a:avLst>
          </a:prstGeom>
          <a:ln>
            <a:solidFill>
              <a:schemeClr val="accent1"/>
            </a:solidFill>
          </a:ln>
          <a:effectLst/>
        </p:spPr>
      </p:pic>
      <p:sp>
        <p:nvSpPr>
          <p:cNvPr id="4" name="Date Placeholder 3">
            <a:extLst>
              <a:ext uri="{FF2B5EF4-FFF2-40B4-BE49-F238E27FC236}">
                <a16:creationId xmlns:a16="http://schemas.microsoft.com/office/drawing/2014/main" id="{C74086F5-2D7F-465F-A445-7CD8A7D75362}"/>
              </a:ext>
            </a:extLst>
          </p:cNvPr>
          <p:cNvSpPr>
            <a:spLocks noGrp="1"/>
          </p:cNvSpPr>
          <p:nvPr>
            <p:ph type="dt" sz="half" idx="10"/>
          </p:nvPr>
        </p:nvSpPr>
        <p:spPr>
          <a:xfrm>
            <a:off x="9334626" y="6041362"/>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ADB165AC-4C0E-4F64-A6B4-8B0EC06677DA}"/>
              </a:ext>
            </a:extLst>
          </p:cNvPr>
          <p:cNvSpPr>
            <a:spLocks noGrp="1"/>
          </p:cNvSpPr>
          <p:nvPr>
            <p:ph type="sldNum" sz="quarter" idx="12"/>
          </p:nvPr>
        </p:nvSpPr>
        <p:spPr>
          <a:xfrm>
            <a:off x="10678331" y="5915888"/>
            <a:ext cx="1062155" cy="490599"/>
          </a:xfrm>
        </p:spPr>
        <p:txBody>
          <a:bodyPr>
            <a:normAutofit/>
          </a:bodyPr>
          <a:lstStyle/>
          <a:p>
            <a:pPr>
              <a:spcAft>
                <a:spcPts val="600"/>
              </a:spcAft>
            </a:pPr>
            <a:fld id="{81D2C36F-4504-47C0-B82F-A167342A2754}" type="slidenum">
              <a:rPr lang="en-US" smtClean="0"/>
              <a:pPr>
                <a:spcAft>
                  <a:spcPts val="600"/>
                </a:spcAft>
              </a:pPr>
              <a:t>7</a:t>
            </a:fld>
            <a:endParaRPr lang="en-US"/>
          </a:p>
        </p:txBody>
      </p:sp>
      <p:pic>
        <p:nvPicPr>
          <p:cNvPr id="9" name="Picture 9" descr="A picture containing outdoor, sky, mountain, nature&#10;&#10;Description automatically generated">
            <a:extLst>
              <a:ext uri="{FF2B5EF4-FFF2-40B4-BE49-F238E27FC236}">
                <a16:creationId xmlns:a16="http://schemas.microsoft.com/office/drawing/2014/main" id="{FB3CC6C8-6F41-437B-89CD-A0CF9939CD8E}"/>
              </a:ext>
            </a:extLst>
          </p:cNvPr>
          <p:cNvPicPr>
            <a:picLocks noChangeAspect="1"/>
          </p:cNvPicPr>
          <p:nvPr/>
        </p:nvPicPr>
        <p:blipFill rotWithShape="1">
          <a:blip r:embed="rId3"/>
          <a:srcRect t="10077" r="5" b="525"/>
          <a:stretch/>
        </p:blipFill>
        <p:spPr>
          <a:xfrm>
            <a:off x="8470369" y="4309476"/>
            <a:ext cx="2913062" cy="1731885"/>
          </a:xfrm>
          <a:prstGeom prst="roundRect">
            <a:avLst>
              <a:gd name="adj" fmla="val 5832"/>
            </a:avLst>
          </a:prstGeom>
          <a:ln>
            <a:solidFill>
              <a:schemeClr val="accent1"/>
            </a:solidFill>
          </a:ln>
          <a:effectLst/>
        </p:spPr>
      </p:pic>
      <p:sp>
        <p:nvSpPr>
          <p:cNvPr id="10" name="TextBox 9">
            <a:extLst>
              <a:ext uri="{FF2B5EF4-FFF2-40B4-BE49-F238E27FC236}">
                <a16:creationId xmlns:a16="http://schemas.microsoft.com/office/drawing/2014/main" id="{38380C46-29EE-42FD-9C1C-98C1EA80226B}"/>
              </a:ext>
            </a:extLst>
          </p:cNvPr>
          <p:cNvSpPr txBox="1"/>
          <p:nvPr/>
        </p:nvSpPr>
        <p:spPr>
          <a:xfrm>
            <a:off x="8423275" y="240891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Secret</a:t>
            </a:r>
            <a:r>
              <a:rPr lang="en-US">
                <a:solidFill>
                  <a:schemeClr val="bg1"/>
                </a:solidFill>
              </a:rPr>
              <a:t> Beach</a:t>
            </a:r>
          </a:p>
        </p:txBody>
      </p:sp>
      <p:sp>
        <p:nvSpPr>
          <p:cNvPr id="11" name="TextBox 10">
            <a:extLst>
              <a:ext uri="{FF2B5EF4-FFF2-40B4-BE49-F238E27FC236}">
                <a16:creationId xmlns:a16="http://schemas.microsoft.com/office/drawing/2014/main" id="{D42B364B-3BD6-45E0-B214-ACB8F386E50B}"/>
              </a:ext>
            </a:extLst>
          </p:cNvPr>
          <p:cNvSpPr txBox="1"/>
          <p:nvPr/>
        </p:nvSpPr>
        <p:spPr>
          <a:xfrm>
            <a:off x="8466364" y="43116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Normal beach</a:t>
            </a:r>
          </a:p>
        </p:txBody>
      </p:sp>
    </p:spTree>
    <p:extLst>
      <p:ext uri="{BB962C8B-B14F-4D97-AF65-F5344CB8AC3E}">
        <p14:creationId xmlns:p14="http://schemas.microsoft.com/office/powerpoint/2010/main" val="3771254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5D980-1851-4095-85F5-8F35DBA5361B}"/>
              </a:ext>
            </a:extLst>
          </p:cNvPr>
          <p:cNvSpPr>
            <a:spLocks noGrp="1"/>
          </p:cNvSpPr>
          <p:nvPr>
            <p:ph type="title"/>
          </p:nvPr>
        </p:nvSpPr>
        <p:spPr>
          <a:xfrm>
            <a:off x="810000" y="447188"/>
            <a:ext cx="10571998" cy="970450"/>
          </a:xfrm>
        </p:spPr>
        <p:txBody>
          <a:bodyPr>
            <a:normAutofit/>
          </a:bodyPr>
          <a:lstStyle/>
          <a:p>
            <a:r>
              <a:rPr lang="en-GB" sz="3700"/>
              <a:t>Travel from Cwm Tydy beach to New quay </a:t>
            </a:r>
          </a:p>
        </p:txBody>
      </p:sp>
      <p:sp>
        <p:nvSpPr>
          <p:cNvPr id="33" name="Content Placeholder 11">
            <a:extLst>
              <a:ext uri="{FF2B5EF4-FFF2-40B4-BE49-F238E27FC236}">
                <a16:creationId xmlns:a16="http://schemas.microsoft.com/office/drawing/2014/main" id="{394C05EE-624A-4FCC-AC67-0ACDDFB22F65}"/>
              </a:ext>
            </a:extLst>
          </p:cNvPr>
          <p:cNvSpPr>
            <a:spLocks noGrp="1"/>
          </p:cNvSpPr>
          <p:nvPr>
            <p:ph idx="1"/>
          </p:nvPr>
        </p:nvSpPr>
        <p:spPr>
          <a:xfrm>
            <a:off x="818713" y="2413000"/>
            <a:ext cx="3835583" cy="3632200"/>
          </a:xfrm>
        </p:spPr>
        <p:txBody>
          <a:bodyPr>
            <a:normAutofit/>
          </a:bodyPr>
          <a:lstStyle/>
          <a:p>
            <a:r>
              <a:rPr lang="en-US" sz="1600"/>
              <a:t>This is another 1 hour walk from one beach to another and is probably between the two most eye-catching beaches,  this journey is mostly hilly part of the trip making this the hardest part of the journey in terms of difficulty.</a:t>
            </a:r>
          </a:p>
        </p:txBody>
      </p:sp>
      <p:sp>
        <p:nvSpPr>
          <p:cNvPr id="4" name="Date Placeholder 3">
            <a:extLst>
              <a:ext uri="{FF2B5EF4-FFF2-40B4-BE49-F238E27FC236}">
                <a16:creationId xmlns:a16="http://schemas.microsoft.com/office/drawing/2014/main" id="{BF8C92F4-6AB0-482B-9A82-D09609FEEBCD}"/>
              </a:ext>
            </a:extLst>
          </p:cNvPr>
          <p:cNvSpPr>
            <a:spLocks noGrp="1"/>
          </p:cNvSpPr>
          <p:nvPr>
            <p:ph type="dt" sz="half" idx="10"/>
          </p:nvPr>
        </p:nvSpPr>
        <p:spPr>
          <a:xfrm>
            <a:off x="8272473" y="6254812"/>
            <a:ext cx="2044573" cy="365125"/>
          </a:xfrm>
        </p:spPr>
        <p:txBody>
          <a:bodyPr>
            <a:normAutofit/>
          </a:bodyPr>
          <a:lstStyle/>
          <a:p>
            <a:pPr>
              <a:spcAft>
                <a:spcPts val="600"/>
              </a:spcAft>
            </a:pPr>
            <a:fld id="{BE0A88F0-556B-4BB7-8AAB-D63AEB65C662}" type="datetime1">
              <a:rPr lang="en-US"/>
              <a:pPr>
                <a:spcAft>
                  <a:spcPts val="600"/>
                </a:spcAft>
              </a:pPr>
              <a:t>5/7/2021</a:t>
            </a:fld>
            <a:endParaRPr lang="en-US"/>
          </a:p>
        </p:txBody>
      </p:sp>
      <p:sp>
        <p:nvSpPr>
          <p:cNvPr id="5" name="Footer Placeholder 4">
            <a:extLst>
              <a:ext uri="{FF2B5EF4-FFF2-40B4-BE49-F238E27FC236}">
                <a16:creationId xmlns:a16="http://schemas.microsoft.com/office/drawing/2014/main" id="{25D36C4D-1047-4139-8B27-3A0C9CF5846A}"/>
              </a:ext>
            </a:extLst>
          </p:cNvPr>
          <p:cNvSpPr>
            <a:spLocks noGrp="1"/>
          </p:cNvSpPr>
          <p:nvPr>
            <p:ph type="ftr" sz="quarter" idx="11"/>
          </p:nvPr>
        </p:nvSpPr>
        <p:spPr>
          <a:xfrm>
            <a:off x="810001" y="6254812"/>
            <a:ext cx="7462472"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6967C8ED-F74B-4F45-9DCE-57538798E0C8}"/>
              </a:ext>
            </a:extLst>
          </p:cNvPr>
          <p:cNvSpPr>
            <a:spLocks noGrp="1"/>
          </p:cNvSpPr>
          <p:nvPr>
            <p:ph type="sldNum" sz="quarter" idx="12"/>
          </p:nvPr>
        </p:nvSpPr>
        <p:spPr>
          <a:xfrm>
            <a:off x="10317045" y="6129338"/>
            <a:ext cx="1062155" cy="490599"/>
          </a:xfrm>
        </p:spPr>
        <p:txBody>
          <a:bodyPr>
            <a:normAutofit/>
          </a:bodyPr>
          <a:lstStyle/>
          <a:p>
            <a:pPr>
              <a:spcAft>
                <a:spcPts val="600"/>
              </a:spcAft>
            </a:pPr>
            <a:fld id="{81D2C36F-4504-47C0-B82F-A167342A2754}" type="slidenum">
              <a:rPr lang="en-US" smtClean="0"/>
              <a:pPr>
                <a:spcAft>
                  <a:spcPts val="600"/>
                </a:spcAft>
              </a:pPr>
              <a:t>8</a:t>
            </a:fld>
            <a:endParaRPr lang="en-US"/>
          </a:p>
        </p:txBody>
      </p:sp>
      <p:pic>
        <p:nvPicPr>
          <p:cNvPr id="3" name="Picture 6" descr="Graphical user interface&#10;&#10;Description automatically generated">
            <a:extLst>
              <a:ext uri="{FF2B5EF4-FFF2-40B4-BE49-F238E27FC236}">
                <a16:creationId xmlns:a16="http://schemas.microsoft.com/office/drawing/2014/main" id="{0E9CF1B9-56B7-42DB-A606-812A4E735398}"/>
              </a:ext>
            </a:extLst>
          </p:cNvPr>
          <p:cNvPicPr>
            <a:picLocks noChangeAspect="1"/>
          </p:cNvPicPr>
          <p:nvPr/>
        </p:nvPicPr>
        <p:blipFill rotWithShape="1">
          <a:blip r:embed="rId2"/>
          <a:srcRect l="-330" t="8187" r="330" b="6433"/>
          <a:stretch/>
        </p:blipFill>
        <p:spPr>
          <a:xfrm>
            <a:off x="5101851" y="2763781"/>
            <a:ext cx="6277349" cy="3014775"/>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447728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98FBF-3A11-4E99-A234-1503582DD87A}"/>
              </a:ext>
            </a:extLst>
          </p:cNvPr>
          <p:cNvSpPr>
            <a:spLocks noGrp="1"/>
          </p:cNvSpPr>
          <p:nvPr>
            <p:ph type="title"/>
          </p:nvPr>
        </p:nvSpPr>
        <p:spPr>
          <a:xfrm>
            <a:off x="810000" y="447188"/>
            <a:ext cx="10571998" cy="970450"/>
          </a:xfrm>
        </p:spPr>
        <p:txBody>
          <a:bodyPr>
            <a:normAutofit/>
          </a:bodyPr>
          <a:lstStyle/>
          <a:p>
            <a:r>
              <a:rPr lang="en-GB"/>
              <a:t>New quay </a:t>
            </a:r>
          </a:p>
        </p:txBody>
      </p:sp>
      <p:pic>
        <p:nvPicPr>
          <p:cNvPr id="7" name="Picture 7">
            <a:extLst>
              <a:ext uri="{FF2B5EF4-FFF2-40B4-BE49-F238E27FC236}">
                <a16:creationId xmlns:a16="http://schemas.microsoft.com/office/drawing/2014/main" id="{4452BE56-ED63-4131-A735-EE186642965B}"/>
              </a:ext>
            </a:extLst>
          </p:cNvPr>
          <p:cNvPicPr>
            <a:picLocks noChangeAspect="1"/>
          </p:cNvPicPr>
          <p:nvPr/>
        </p:nvPicPr>
        <p:blipFill rotWithShape="1">
          <a:blip r:embed="rId2"/>
          <a:srcRect t="17172" r="-1" b="1554"/>
          <a:stretch/>
        </p:blipFill>
        <p:spPr>
          <a:xfrm>
            <a:off x="960438" y="2413000"/>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DEF1F7EA-096E-48FD-99E2-F58A42EA9953}"/>
              </a:ext>
            </a:extLst>
          </p:cNvPr>
          <p:cNvSpPr>
            <a:spLocks noGrp="1"/>
          </p:cNvSpPr>
          <p:nvPr>
            <p:ph idx="1"/>
          </p:nvPr>
        </p:nvSpPr>
        <p:spPr>
          <a:xfrm>
            <a:off x="4330699" y="2413000"/>
            <a:ext cx="7052733" cy="3632200"/>
          </a:xfrm>
        </p:spPr>
        <p:txBody>
          <a:bodyPr>
            <a:normAutofit/>
          </a:bodyPr>
          <a:lstStyle/>
          <a:p>
            <a:r>
              <a:rPr lang="en-GB"/>
              <a:t>New quay is a good tourist attraction and one of </a:t>
            </a:r>
            <a:r>
              <a:rPr lang="en-GB" dirty="0"/>
              <a:t>the </a:t>
            </a:r>
            <a:r>
              <a:rPr lang="en-GB"/>
              <a:t>most beautiful spots the west </a:t>
            </a:r>
            <a:r>
              <a:rPr lang="en-GB" dirty="0"/>
              <a:t>coast </a:t>
            </a:r>
            <a:r>
              <a:rPr lang="en-GB"/>
              <a:t>in my own opinion. This is a spot where dolphin spotting is a huge attraction. Getting the ability to see this would a good experience, especially for people that don’t live near these kind of areas,</a:t>
            </a:r>
            <a:r>
              <a:rPr lang="en-GB" dirty="0"/>
              <a:t> </a:t>
            </a:r>
            <a:r>
              <a:rPr lang="en-GB"/>
              <a:t> you can walk the entire beach side walking around Quay West which in </a:t>
            </a:r>
            <a:r>
              <a:rPr lang="en-GB" dirty="0"/>
              <a:t>itself </a:t>
            </a:r>
            <a:r>
              <a:rPr lang="en-GB"/>
              <a:t>is amazing spot, along the walk there are quite a few caves that could be explored,</a:t>
            </a:r>
            <a:r>
              <a:rPr lang="en-GB" dirty="0"/>
              <a:t> </a:t>
            </a:r>
            <a:r>
              <a:rPr lang="en-GB"/>
              <a:t> this would be where </a:t>
            </a:r>
            <a:r>
              <a:rPr lang="en-GB" dirty="0"/>
              <a:t>I'd </a:t>
            </a:r>
            <a:r>
              <a:rPr lang="en-GB"/>
              <a:t>like to end the first day.</a:t>
            </a:r>
            <a:r>
              <a:rPr lang="en-GB" dirty="0"/>
              <a:t> </a:t>
            </a:r>
            <a:endParaRPr lang="en-GB"/>
          </a:p>
        </p:txBody>
      </p:sp>
      <p:sp>
        <p:nvSpPr>
          <p:cNvPr id="5" name="Footer Placeholder 4">
            <a:extLst>
              <a:ext uri="{FF2B5EF4-FFF2-40B4-BE49-F238E27FC236}">
                <a16:creationId xmlns:a16="http://schemas.microsoft.com/office/drawing/2014/main" id="{9CD06CB3-3104-402E-B15E-C6E857BC499F}"/>
              </a:ext>
            </a:extLst>
          </p:cNvPr>
          <p:cNvSpPr>
            <a:spLocks noGrp="1"/>
          </p:cNvSpPr>
          <p:nvPr>
            <p:ph type="ftr" sz="quarter" idx="11"/>
          </p:nvPr>
        </p:nvSpPr>
        <p:spPr>
          <a:xfrm>
            <a:off x="4330700" y="6041362"/>
            <a:ext cx="4765134" cy="365125"/>
          </a:xfrm>
        </p:spPr>
        <p:txBody>
          <a:bodyPr>
            <a:normAutofit/>
          </a:bodyPr>
          <a:lstStyle/>
          <a:p>
            <a:r>
              <a:rPr lang="en-US"/>
              <a:t>Image 9</a:t>
            </a:r>
          </a:p>
        </p:txBody>
      </p:sp>
      <p:sp>
        <p:nvSpPr>
          <p:cNvPr id="4" name="Date Placeholder 3">
            <a:extLst>
              <a:ext uri="{FF2B5EF4-FFF2-40B4-BE49-F238E27FC236}">
                <a16:creationId xmlns:a16="http://schemas.microsoft.com/office/drawing/2014/main" id="{9F375B07-7DC1-460B-98C8-E1694A2D4A20}"/>
              </a:ext>
            </a:extLst>
          </p:cNvPr>
          <p:cNvSpPr>
            <a:spLocks noGrp="1"/>
          </p:cNvSpPr>
          <p:nvPr>
            <p:ph type="dt" sz="half" idx="10"/>
          </p:nvPr>
        </p:nvSpPr>
        <p:spPr>
          <a:xfrm>
            <a:off x="9334626" y="6041362"/>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BB5181E1-88D8-4B9C-AAA3-CA6CF63C66B4}"/>
              </a:ext>
            </a:extLst>
          </p:cNvPr>
          <p:cNvSpPr>
            <a:spLocks noGrp="1"/>
          </p:cNvSpPr>
          <p:nvPr>
            <p:ph type="sldNum" sz="quarter" idx="12"/>
          </p:nvPr>
        </p:nvSpPr>
        <p:spPr>
          <a:xfrm>
            <a:off x="10678331" y="5915888"/>
            <a:ext cx="1062155" cy="490599"/>
          </a:xfrm>
        </p:spPr>
        <p:txBody>
          <a:bodyPr>
            <a:normAutofit/>
          </a:bodyPr>
          <a:lstStyle/>
          <a:p>
            <a:pPr>
              <a:spcAft>
                <a:spcPts val="600"/>
              </a:spcAft>
            </a:pPr>
            <a:fld id="{81D2C36F-4504-47C0-B82F-A167342A2754}" type="slidenum">
              <a:rPr lang="en-US" smtClean="0"/>
              <a:pPr>
                <a:spcAft>
                  <a:spcPts val="600"/>
                </a:spcAft>
              </a:pPr>
              <a:t>9</a:t>
            </a:fld>
            <a:endParaRPr lang="en-US"/>
          </a:p>
        </p:txBody>
      </p:sp>
      <p:sp>
        <p:nvSpPr>
          <p:cNvPr id="9" name="TextBox 8">
            <a:extLst>
              <a:ext uri="{FF2B5EF4-FFF2-40B4-BE49-F238E27FC236}">
                <a16:creationId xmlns:a16="http://schemas.microsoft.com/office/drawing/2014/main" id="{3A00D3CF-0296-4215-9D7E-C59C5E029121}"/>
              </a:ext>
            </a:extLst>
          </p:cNvPr>
          <p:cNvSpPr txBox="1"/>
          <p:nvPr/>
        </p:nvSpPr>
        <p:spPr>
          <a:xfrm>
            <a:off x="958897" y="2516268"/>
            <a:ext cx="268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9</a:t>
            </a:r>
            <a:endParaRPr lang="en-GB" dirty="0">
              <a:solidFill>
                <a:schemeClr val="bg1"/>
              </a:solidFill>
            </a:endParaRPr>
          </a:p>
        </p:txBody>
      </p:sp>
    </p:spTree>
    <p:extLst>
      <p:ext uri="{BB962C8B-B14F-4D97-AF65-F5344CB8AC3E}">
        <p14:creationId xmlns:p14="http://schemas.microsoft.com/office/powerpoint/2010/main" val="2940758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grpSp>
        <p:nvGrpSpPr>
          <p:cNvPr id="15" name="Group 14">
            <a:extLst>
              <a:ext uri="{FF2B5EF4-FFF2-40B4-BE49-F238E27FC236}">
                <a16:creationId xmlns:a16="http://schemas.microsoft.com/office/drawing/2014/main" id="{DE2DD4A6-DC96-421E-9E1C-7CD0D26814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0" y="4525094"/>
            <a:ext cx="12203151" cy="2344057"/>
            <a:chOff x="0" y="4525094"/>
            <a:chExt cx="12203151" cy="2344057"/>
          </a:xfrm>
        </p:grpSpPr>
        <p:sp>
          <p:nvSpPr>
            <p:cNvPr id="16" name="Freeform 9">
              <a:extLst>
                <a:ext uri="{FF2B5EF4-FFF2-40B4-BE49-F238E27FC236}">
                  <a16:creationId xmlns:a16="http://schemas.microsoft.com/office/drawing/2014/main" id="{5E6BB74D-E85C-4CCB-90CE-024600640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52808592-600C-4349-9F27-EC36C0BA4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B5E00D3B-1E29-4E11-BCD3-8E3A56F4B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BBD15FB-244C-40B4-BB2C-E76547822C6D}"/>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a:t>The travel from Newquay to Aberaeron </a:t>
            </a:r>
          </a:p>
        </p:txBody>
      </p:sp>
      <p:pic>
        <p:nvPicPr>
          <p:cNvPr id="8" name="Picture 8" descr="Graphical user interface, application&#10;&#10;Description automatically generated">
            <a:extLst>
              <a:ext uri="{FF2B5EF4-FFF2-40B4-BE49-F238E27FC236}">
                <a16:creationId xmlns:a16="http://schemas.microsoft.com/office/drawing/2014/main" id="{606DF56A-C591-4A60-9081-DA03E2A207AE}"/>
              </a:ext>
            </a:extLst>
          </p:cNvPr>
          <p:cNvPicPr>
            <a:picLocks noChangeAspect="1"/>
          </p:cNvPicPr>
          <p:nvPr/>
        </p:nvPicPr>
        <p:blipFill rotWithShape="1">
          <a:blip r:embed="rId2"/>
          <a:srcRect l="389" t="8128" r="-169" b="4464"/>
          <a:stretch/>
        </p:blipFill>
        <p:spPr>
          <a:xfrm>
            <a:off x="6407642" y="1301878"/>
            <a:ext cx="5364535" cy="2643384"/>
          </a:xfrm>
          <a:prstGeom prst="roundRect">
            <a:avLst>
              <a:gd name="adj" fmla="val 3876"/>
            </a:avLst>
          </a:prstGeom>
          <a:ln>
            <a:solidFill>
              <a:schemeClr val="accent1"/>
            </a:solidFill>
          </a:ln>
          <a:effectLst/>
        </p:spPr>
      </p:pic>
      <p:pic>
        <p:nvPicPr>
          <p:cNvPr id="7" name="Picture 7" descr="Application, map&#10;&#10;Description automatically generated">
            <a:extLst>
              <a:ext uri="{FF2B5EF4-FFF2-40B4-BE49-F238E27FC236}">
                <a16:creationId xmlns:a16="http://schemas.microsoft.com/office/drawing/2014/main" id="{BE4AD68B-E0F6-459D-9B43-F5A3752B8CE4}"/>
              </a:ext>
            </a:extLst>
          </p:cNvPr>
          <p:cNvPicPr>
            <a:picLocks noGrp="1" noChangeAspect="1"/>
          </p:cNvPicPr>
          <p:nvPr>
            <p:ph idx="1"/>
          </p:nvPr>
        </p:nvPicPr>
        <p:blipFill rotWithShape="1">
          <a:blip r:embed="rId3"/>
          <a:srcRect l="-169" t="8108" r="169" b="4805"/>
          <a:stretch/>
        </p:blipFill>
        <p:spPr>
          <a:xfrm>
            <a:off x="451480" y="1301273"/>
            <a:ext cx="5376374" cy="2633695"/>
          </a:xfrm>
          <a:prstGeom prst="roundRect">
            <a:avLst>
              <a:gd name="adj" fmla="val 3876"/>
            </a:avLst>
          </a:prstGeom>
          <a:ln>
            <a:solidFill>
              <a:schemeClr val="accent1"/>
            </a:solidFill>
          </a:ln>
          <a:effectLst/>
        </p:spPr>
      </p:pic>
      <p:sp>
        <p:nvSpPr>
          <p:cNvPr id="5" name="Footer Placeholder 4">
            <a:extLst>
              <a:ext uri="{FF2B5EF4-FFF2-40B4-BE49-F238E27FC236}">
                <a16:creationId xmlns:a16="http://schemas.microsoft.com/office/drawing/2014/main" id="{DA80A275-F494-4BB9-B216-0D277EAA982E}"/>
              </a:ext>
            </a:extLst>
          </p:cNvPr>
          <p:cNvSpPr>
            <a:spLocks noGrp="1"/>
          </p:cNvSpPr>
          <p:nvPr>
            <p:ph type="ftr" sz="quarter" idx="11"/>
          </p:nvPr>
        </p:nvSpPr>
        <p:spPr>
          <a:xfrm>
            <a:off x="451514" y="6041362"/>
            <a:ext cx="8644320" cy="365125"/>
          </a:xfrm>
        </p:spPr>
        <p:txBody>
          <a:bodyPr vert="horz" lIns="91440" tIns="45720" rIns="91440" bIns="45720" rtlCol="0" anchor="b">
            <a:normAutofit/>
          </a:bodyPr>
          <a:lstStyle/>
          <a:p>
            <a:endParaRPr lang="en-US" sz="900" kern="1200">
              <a:solidFill>
                <a:schemeClr val="tx1"/>
              </a:solidFill>
              <a:latin typeface="+mn-lt"/>
              <a:ea typeface="+mn-ea"/>
              <a:cs typeface="+mn-cs"/>
            </a:endParaRPr>
          </a:p>
        </p:txBody>
      </p:sp>
      <p:sp>
        <p:nvSpPr>
          <p:cNvPr id="4" name="Date Placeholder 3">
            <a:extLst>
              <a:ext uri="{FF2B5EF4-FFF2-40B4-BE49-F238E27FC236}">
                <a16:creationId xmlns:a16="http://schemas.microsoft.com/office/drawing/2014/main" id="{37504E9A-5491-4C46-8F6C-523AD0C830EB}"/>
              </a:ext>
            </a:extLst>
          </p:cNvPr>
          <p:cNvSpPr>
            <a:spLocks noGrp="1"/>
          </p:cNvSpPr>
          <p:nvPr>
            <p:ph type="dt" sz="half" idx="10"/>
          </p:nvPr>
        </p:nvSpPr>
        <p:spPr>
          <a:xfrm>
            <a:off x="9334626" y="6041362"/>
            <a:ext cx="1343706" cy="365125"/>
          </a:xfrm>
        </p:spPr>
        <p:txBody>
          <a:bodyPr vert="horz" lIns="91440" tIns="45720" rIns="91440" bIns="45720" rtlCol="0" anchor="b">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78D53842-5080-4C89-A479-1ADC09A84962}"/>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81D2C36F-4504-47C0-B82F-A167342A2754}" type="slidenum">
              <a:rPr lang="en-US" smtClean="0"/>
              <a:pPr>
                <a:spcAft>
                  <a:spcPts val="600"/>
                </a:spcAft>
              </a:pPr>
              <a:t>10</a:t>
            </a:fld>
            <a:endParaRPr lang="en-US"/>
          </a:p>
        </p:txBody>
      </p:sp>
      <p:sp>
        <p:nvSpPr>
          <p:cNvPr id="9" name="TextBox 8">
            <a:extLst>
              <a:ext uri="{FF2B5EF4-FFF2-40B4-BE49-F238E27FC236}">
                <a16:creationId xmlns:a16="http://schemas.microsoft.com/office/drawing/2014/main" id="{1D11B1AF-FEA1-4300-B565-A75EAC8FDC0A}"/>
              </a:ext>
            </a:extLst>
          </p:cNvPr>
          <p:cNvSpPr txBox="1"/>
          <p:nvPr/>
        </p:nvSpPr>
        <p:spPr>
          <a:xfrm>
            <a:off x="1123043" y="506185"/>
            <a:ext cx="42309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You are able to work this entire beach face up to Cei Bach beach is where we will leave the beach and take </a:t>
            </a:r>
            <a:r>
              <a:rPr lang="en-US" sz="1400"/>
              <a:t>more footpaths</a:t>
            </a:r>
            <a:endParaRPr lang="en-US" sz="1400" dirty="0"/>
          </a:p>
        </p:txBody>
      </p:sp>
      <p:sp>
        <p:nvSpPr>
          <p:cNvPr id="10" name="Arrow: Right 9">
            <a:extLst>
              <a:ext uri="{FF2B5EF4-FFF2-40B4-BE49-F238E27FC236}">
                <a16:creationId xmlns:a16="http://schemas.microsoft.com/office/drawing/2014/main" id="{79FE2929-9396-49DE-B19D-F3C6332BDF54}"/>
              </a:ext>
            </a:extLst>
          </p:cNvPr>
          <p:cNvSpPr/>
          <p:nvPr/>
        </p:nvSpPr>
        <p:spPr>
          <a:xfrm>
            <a:off x="1086957" y="2077701"/>
            <a:ext cx="979714" cy="4807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a:t>New Quay</a:t>
            </a:r>
            <a:endParaRPr lang="en-US" sz="1050" dirty="0"/>
          </a:p>
        </p:txBody>
      </p:sp>
      <p:sp>
        <p:nvSpPr>
          <p:cNvPr id="11" name="Arrow: Left 10">
            <a:extLst>
              <a:ext uri="{FF2B5EF4-FFF2-40B4-BE49-F238E27FC236}">
                <a16:creationId xmlns:a16="http://schemas.microsoft.com/office/drawing/2014/main" id="{10AA4A5C-4A21-46B3-AEE4-CFD8B820A328}"/>
              </a:ext>
            </a:extLst>
          </p:cNvPr>
          <p:cNvSpPr/>
          <p:nvPr/>
        </p:nvSpPr>
        <p:spPr>
          <a:xfrm>
            <a:off x="5611332" y="2356647"/>
            <a:ext cx="979714" cy="48078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a:t>Cei Bach</a:t>
            </a:r>
          </a:p>
        </p:txBody>
      </p:sp>
      <p:sp>
        <p:nvSpPr>
          <p:cNvPr id="12" name="TextBox 11">
            <a:extLst>
              <a:ext uri="{FF2B5EF4-FFF2-40B4-BE49-F238E27FC236}">
                <a16:creationId xmlns:a16="http://schemas.microsoft.com/office/drawing/2014/main" id="{7C062571-EA13-4B43-AA16-9E87D2ECA0F6}"/>
              </a:ext>
            </a:extLst>
          </p:cNvPr>
          <p:cNvSpPr txBox="1"/>
          <p:nvPr/>
        </p:nvSpPr>
        <p:spPr>
          <a:xfrm>
            <a:off x="6740524" y="472167"/>
            <a:ext cx="4103913"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This is the way google maps would belive you would have to </a:t>
            </a:r>
            <a:r>
              <a:rPr lang="en-US" sz="1400"/>
              <a:t>take but there are more public footpaths</a:t>
            </a:r>
            <a:r>
              <a:rPr lang="en-US" dirty="0"/>
              <a:t> </a:t>
            </a:r>
          </a:p>
        </p:txBody>
      </p:sp>
    </p:spTree>
    <p:extLst>
      <p:ext uri="{BB962C8B-B14F-4D97-AF65-F5344CB8AC3E}">
        <p14:creationId xmlns:p14="http://schemas.microsoft.com/office/powerpoint/2010/main" val="3570438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CE2A9-C438-4682-AB0C-788F40ACC0B2}"/>
              </a:ext>
            </a:extLst>
          </p:cNvPr>
          <p:cNvSpPr>
            <a:spLocks noGrp="1"/>
          </p:cNvSpPr>
          <p:nvPr>
            <p:ph type="title"/>
          </p:nvPr>
        </p:nvSpPr>
        <p:spPr>
          <a:xfrm>
            <a:off x="810000" y="447188"/>
            <a:ext cx="10571998" cy="970450"/>
          </a:xfrm>
        </p:spPr>
        <p:txBody>
          <a:bodyPr>
            <a:normAutofit/>
          </a:bodyPr>
          <a:lstStyle/>
          <a:p>
            <a:r>
              <a:rPr lang="en-GB"/>
              <a:t>Aberaeron </a:t>
            </a:r>
          </a:p>
        </p:txBody>
      </p:sp>
      <p:sp>
        <p:nvSpPr>
          <p:cNvPr id="3" name="Content Placeholder 2">
            <a:extLst>
              <a:ext uri="{FF2B5EF4-FFF2-40B4-BE49-F238E27FC236}">
                <a16:creationId xmlns:a16="http://schemas.microsoft.com/office/drawing/2014/main" id="{97C83792-6DAA-4BF3-B1B7-616BF1B824E4}"/>
              </a:ext>
            </a:extLst>
          </p:cNvPr>
          <p:cNvSpPr>
            <a:spLocks noGrp="1"/>
          </p:cNvSpPr>
          <p:nvPr>
            <p:ph idx="1"/>
          </p:nvPr>
        </p:nvSpPr>
        <p:spPr>
          <a:xfrm>
            <a:off x="818713" y="2413000"/>
            <a:ext cx="3835583" cy="3632200"/>
          </a:xfrm>
        </p:spPr>
        <p:txBody>
          <a:bodyPr>
            <a:normAutofit/>
          </a:bodyPr>
          <a:lstStyle/>
          <a:p>
            <a:r>
              <a:rPr lang="en-GB" sz="1600"/>
              <a:t>This is a place that becoming more and more of an attraction, this is mainly because of a few spots such as the harbour, and of community activities happen in the areas, there for this would be a good opportunity to explore,  some of things that happen in the town are a harbour ‘tug of war’ and a horse show in ‘the square’  this would only be short stop.</a:t>
            </a:r>
          </a:p>
        </p:txBody>
      </p:sp>
      <p:sp>
        <p:nvSpPr>
          <p:cNvPr id="4" name="Date Placeholder 3">
            <a:extLst>
              <a:ext uri="{FF2B5EF4-FFF2-40B4-BE49-F238E27FC236}">
                <a16:creationId xmlns:a16="http://schemas.microsoft.com/office/drawing/2014/main" id="{5B079CA3-B392-4279-AF64-55EA5ECC33E6}"/>
              </a:ext>
            </a:extLst>
          </p:cNvPr>
          <p:cNvSpPr>
            <a:spLocks noGrp="1"/>
          </p:cNvSpPr>
          <p:nvPr>
            <p:ph type="dt" sz="half" idx="10"/>
          </p:nvPr>
        </p:nvSpPr>
        <p:spPr>
          <a:xfrm>
            <a:off x="8272473" y="6254812"/>
            <a:ext cx="2044573"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69512919-05D2-4832-B7CE-366AE54E5A07}"/>
              </a:ext>
            </a:extLst>
          </p:cNvPr>
          <p:cNvSpPr>
            <a:spLocks noGrp="1"/>
          </p:cNvSpPr>
          <p:nvPr>
            <p:ph type="ftr" sz="quarter" idx="11"/>
          </p:nvPr>
        </p:nvSpPr>
        <p:spPr>
          <a:xfrm>
            <a:off x="810001" y="6254812"/>
            <a:ext cx="7462472"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74A65731-D129-4978-A30F-21C5BD632B98}"/>
              </a:ext>
            </a:extLst>
          </p:cNvPr>
          <p:cNvSpPr>
            <a:spLocks noGrp="1"/>
          </p:cNvSpPr>
          <p:nvPr>
            <p:ph type="sldNum" sz="quarter" idx="12"/>
          </p:nvPr>
        </p:nvSpPr>
        <p:spPr>
          <a:xfrm>
            <a:off x="10317045" y="6129338"/>
            <a:ext cx="1062155" cy="490599"/>
          </a:xfrm>
        </p:spPr>
        <p:txBody>
          <a:bodyPr>
            <a:normAutofit/>
          </a:bodyPr>
          <a:lstStyle/>
          <a:p>
            <a:pPr>
              <a:spcAft>
                <a:spcPts val="600"/>
              </a:spcAft>
            </a:pPr>
            <a:fld id="{81D2C36F-4504-47C0-B82F-A167342A2754}" type="slidenum">
              <a:rPr lang="en-US" smtClean="0"/>
              <a:pPr>
                <a:spcAft>
                  <a:spcPts val="600"/>
                </a:spcAft>
              </a:pPr>
              <a:t>11</a:t>
            </a:fld>
            <a:endParaRPr lang="en-US"/>
          </a:p>
        </p:txBody>
      </p:sp>
      <p:pic>
        <p:nvPicPr>
          <p:cNvPr id="7" name="Picture 7">
            <a:extLst>
              <a:ext uri="{FF2B5EF4-FFF2-40B4-BE49-F238E27FC236}">
                <a16:creationId xmlns:a16="http://schemas.microsoft.com/office/drawing/2014/main" id="{B1DD630A-071D-4054-B0D9-C1EF9126F640}"/>
              </a:ext>
            </a:extLst>
          </p:cNvPr>
          <p:cNvPicPr>
            <a:picLocks noChangeAspect="1"/>
          </p:cNvPicPr>
          <p:nvPr/>
        </p:nvPicPr>
        <p:blipFill>
          <a:blip r:embed="rId2"/>
          <a:stretch>
            <a:fillRect/>
          </a:stretch>
        </p:blipFill>
        <p:spPr>
          <a:xfrm>
            <a:off x="5762967" y="2413000"/>
            <a:ext cx="4955117"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370207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A1D20-9B35-4AAE-BAF6-290028917360}"/>
              </a:ext>
            </a:extLst>
          </p:cNvPr>
          <p:cNvSpPr>
            <a:spLocks noGrp="1"/>
          </p:cNvSpPr>
          <p:nvPr>
            <p:ph type="title"/>
          </p:nvPr>
        </p:nvSpPr>
        <p:spPr>
          <a:xfrm>
            <a:off x="810000" y="447188"/>
            <a:ext cx="10571998" cy="970450"/>
          </a:xfrm>
        </p:spPr>
        <p:txBody>
          <a:bodyPr>
            <a:normAutofit/>
          </a:bodyPr>
          <a:lstStyle/>
          <a:p>
            <a:r>
              <a:rPr lang="en-GB"/>
              <a:t>Travel from Aberaeron to Llanon</a:t>
            </a:r>
          </a:p>
        </p:txBody>
      </p:sp>
      <p:sp>
        <p:nvSpPr>
          <p:cNvPr id="3" name="Content Placeholder 2">
            <a:extLst>
              <a:ext uri="{FF2B5EF4-FFF2-40B4-BE49-F238E27FC236}">
                <a16:creationId xmlns:a16="http://schemas.microsoft.com/office/drawing/2014/main" id="{C1125CEA-607A-42F7-BF71-6CC8CC1DD3D7}"/>
              </a:ext>
            </a:extLst>
          </p:cNvPr>
          <p:cNvSpPr>
            <a:spLocks noGrp="1"/>
          </p:cNvSpPr>
          <p:nvPr>
            <p:ph idx="1"/>
          </p:nvPr>
        </p:nvSpPr>
        <p:spPr>
          <a:xfrm>
            <a:off x="818713" y="2413000"/>
            <a:ext cx="7199220" cy="3632200"/>
          </a:xfrm>
        </p:spPr>
        <p:txBody>
          <a:bodyPr>
            <a:normAutofit/>
          </a:bodyPr>
          <a:lstStyle/>
          <a:p>
            <a:r>
              <a:rPr lang="en-GB"/>
              <a:t>This part of the journey is the longest in terms of the number of hills. but is mostly flat terrain, through the most fields. And almost entirely footpaths the follow around the coast.   </a:t>
            </a:r>
            <a:endParaRPr lang="en-US"/>
          </a:p>
          <a:p>
            <a:r>
              <a:rPr lang="en-GB"/>
              <a:t>This part would be a longer walk across the beach but will also be costal paths and foot paths through fields </a:t>
            </a:r>
          </a:p>
          <a:p>
            <a:r>
              <a:rPr lang="en-GB"/>
              <a:t>The second picture is a picture of the view from the fields that would be walked through </a:t>
            </a:r>
            <a:endParaRPr lang="en-GB" dirty="0"/>
          </a:p>
          <a:p>
            <a:endParaRPr lang="en-GB"/>
          </a:p>
        </p:txBody>
      </p:sp>
      <p:pic>
        <p:nvPicPr>
          <p:cNvPr id="7" name="Picture 7" descr="Graphical user interface, application&#10;&#10;Description automatically generated">
            <a:extLst>
              <a:ext uri="{FF2B5EF4-FFF2-40B4-BE49-F238E27FC236}">
                <a16:creationId xmlns:a16="http://schemas.microsoft.com/office/drawing/2014/main" id="{8530B43C-85E0-400B-96F2-3FEA059E91C3}"/>
              </a:ext>
            </a:extLst>
          </p:cNvPr>
          <p:cNvPicPr>
            <a:picLocks noChangeAspect="1"/>
          </p:cNvPicPr>
          <p:nvPr/>
        </p:nvPicPr>
        <p:blipFill rotWithShape="1">
          <a:blip r:embed="rId2"/>
          <a:srcRect l="-161" t="8000" r="161" b="4286"/>
          <a:stretch/>
        </p:blipFill>
        <p:spPr>
          <a:xfrm>
            <a:off x="8468936" y="2582297"/>
            <a:ext cx="2913062" cy="1437279"/>
          </a:xfrm>
          <a:prstGeom prst="roundRect">
            <a:avLst>
              <a:gd name="adj" fmla="val 3876"/>
            </a:avLst>
          </a:prstGeom>
          <a:ln>
            <a:solidFill>
              <a:schemeClr val="accent1"/>
            </a:solidFill>
          </a:ln>
          <a:effectLst/>
        </p:spPr>
      </p:pic>
      <p:sp>
        <p:nvSpPr>
          <p:cNvPr id="5" name="Footer Placeholder 4">
            <a:extLst>
              <a:ext uri="{FF2B5EF4-FFF2-40B4-BE49-F238E27FC236}">
                <a16:creationId xmlns:a16="http://schemas.microsoft.com/office/drawing/2014/main" id="{E9EF7F84-AD4E-498E-B9C7-257F43664E8C}"/>
              </a:ext>
            </a:extLst>
          </p:cNvPr>
          <p:cNvSpPr>
            <a:spLocks noGrp="1"/>
          </p:cNvSpPr>
          <p:nvPr>
            <p:ph type="ftr" sz="quarter" idx="11"/>
          </p:nvPr>
        </p:nvSpPr>
        <p:spPr>
          <a:xfrm>
            <a:off x="451514" y="6041362"/>
            <a:ext cx="8644320" cy="365125"/>
          </a:xfrm>
        </p:spPr>
        <p:txBody>
          <a:bodyPr>
            <a:normAutofit/>
          </a:bodyPr>
          <a:lstStyle/>
          <a:p>
            <a:endParaRPr lang="en-US"/>
          </a:p>
        </p:txBody>
      </p:sp>
      <p:sp>
        <p:nvSpPr>
          <p:cNvPr id="4" name="Date Placeholder 3">
            <a:extLst>
              <a:ext uri="{FF2B5EF4-FFF2-40B4-BE49-F238E27FC236}">
                <a16:creationId xmlns:a16="http://schemas.microsoft.com/office/drawing/2014/main" id="{C66DD0FA-BCAD-4390-9074-090E0765A720}"/>
              </a:ext>
            </a:extLst>
          </p:cNvPr>
          <p:cNvSpPr>
            <a:spLocks noGrp="1"/>
          </p:cNvSpPr>
          <p:nvPr>
            <p:ph type="dt" sz="half" idx="10"/>
          </p:nvPr>
        </p:nvSpPr>
        <p:spPr>
          <a:xfrm>
            <a:off x="9334626" y="6041362"/>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2ED9D6AA-A162-4952-93C6-137C5E46A413}"/>
              </a:ext>
            </a:extLst>
          </p:cNvPr>
          <p:cNvSpPr>
            <a:spLocks noGrp="1"/>
          </p:cNvSpPr>
          <p:nvPr>
            <p:ph type="sldNum" sz="quarter" idx="12"/>
          </p:nvPr>
        </p:nvSpPr>
        <p:spPr>
          <a:xfrm>
            <a:off x="10678331" y="5915888"/>
            <a:ext cx="1062155" cy="490599"/>
          </a:xfrm>
        </p:spPr>
        <p:txBody>
          <a:bodyPr>
            <a:normAutofit/>
          </a:bodyPr>
          <a:lstStyle/>
          <a:p>
            <a:pPr>
              <a:spcAft>
                <a:spcPts val="600"/>
              </a:spcAft>
            </a:pPr>
            <a:fld id="{81D2C36F-4504-47C0-B82F-A167342A2754}" type="slidenum">
              <a:rPr lang="en-US" smtClean="0"/>
              <a:pPr>
                <a:spcAft>
                  <a:spcPts val="600"/>
                </a:spcAft>
              </a:pPr>
              <a:t>12</a:t>
            </a:fld>
            <a:endParaRPr lang="en-US"/>
          </a:p>
        </p:txBody>
      </p:sp>
      <p:pic>
        <p:nvPicPr>
          <p:cNvPr id="8" name="Picture 8">
            <a:extLst>
              <a:ext uri="{FF2B5EF4-FFF2-40B4-BE49-F238E27FC236}">
                <a16:creationId xmlns:a16="http://schemas.microsoft.com/office/drawing/2014/main" id="{03247373-AEA9-4E2C-909C-C129F909BF46}"/>
              </a:ext>
            </a:extLst>
          </p:cNvPr>
          <p:cNvPicPr>
            <a:picLocks noChangeAspect="1"/>
          </p:cNvPicPr>
          <p:nvPr/>
        </p:nvPicPr>
        <p:blipFill rotWithShape="1">
          <a:blip r:embed="rId3"/>
          <a:srcRect l="-330" t="8772" r="990" b="5263"/>
          <a:stretch/>
        </p:blipFill>
        <p:spPr>
          <a:xfrm>
            <a:off x="8468936" y="4422102"/>
            <a:ext cx="2913062" cy="16385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148710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59BAC-8756-4845-A6D6-85FEA9E545D9}"/>
              </a:ext>
            </a:extLst>
          </p:cNvPr>
          <p:cNvSpPr>
            <a:spLocks noGrp="1"/>
          </p:cNvSpPr>
          <p:nvPr>
            <p:ph type="title"/>
          </p:nvPr>
        </p:nvSpPr>
        <p:spPr>
          <a:xfrm>
            <a:off x="810000" y="447188"/>
            <a:ext cx="10571998" cy="970450"/>
          </a:xfrm>
        </p:spPr>
        <p:txBody>
          <a:bodyPr>
            <a:normAutofit/>
          </a:bodyPr>
          <a:lstStyle/>
          <a:p>
            <a:r>
              <a:rPr lang="en-GB" err="1"/>
              <a:t>Llanon</a:t>
            </a:r>
            <a:r>
              <a:rPr lang="en-GB"/>
              <a:t> </a:t>
            </a:r>
          </a:p>
        </p:txBody>
      </p:sp>
      <p:pic>
        <p:nvPicPr>
          <p:cNvPr id="8" name="Picture 8" descr="A picture containing outdoor, rock, rocky, hill&#10;&#10;Description automatically generated">
            <a:extLst>
              <a:ext uri="{FF2B5EF4-FFF2-40B4-BE49-F238E27FC236}">
                <a16:creationId xmlns:a16="http://schemas.microsoft.com/office/drawing/2014/main" id="{7185EF00-2AA4-42D7-85AF-64AB2BC86B17}"/>
              </a:ext>
            </a:extLst>
          </p:cNvPr>
          <p:cNvPicPr>
            <a:picLocks noChangeAspect="1"/>
          </p:cNvPicPr>
          <p:nvPr/>
        </p:nvPicPr>
        <p:blipFill rotWithShape="1">
          <a:blip r:embed="rId2"/>
          <a:srcRect t="6584" r="-2" b="-2"/>
          <a:stretch/>
        </p:blipFill>
        <p:spPr>
          <a:xfrm>
            <a:off x="960438" y="2413000"/>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646F6B6E-9AA4-4F34-80B0-62D0BD389353}"/>
              </a:ext>
            </a:extLst>
          </p:cNvPr>
          <p:cNvSpPr>
            <a:spLocks noGrp="1"/>
          </p:cNvSpPr>
          <p:nvPr>
            <p:ph idx="1"/>
          </p:nvPr>
        </p:nvSpPr>
        <p:spPr>
          <a:xfrm>
            <a:off x="4330699" y="2413000"/>
            <a:ext cx="7052733" cy="3632200"/>
          </a:xfrm>
        </p:spPr>
        <p:txBody>
          <a:bodyPr>
            <a:normAutofit/>
          </a:bodyPr>
          <a:lstStyle/>
          <a:p>
            <a:r>
              <a:rPr lang="en-GB"/>
              <a:t>This is a much smaller place has a rock cover beach, this is another area </a:t>
            </a:r>
            <a:r>
              <a:rPr lang="en-GB" dirty="0"/>
              <a:t>I'd </a:t>
            </a:r>
            <a:r>
              <a:rPr lang="en-GB"/>
              <a:t>like to focus on litter, it’s a beach right next to a cliff top where there is a metal </a:t>
            </a:r>
            <a:r>
              <a:rPr lang="en-GB" dirty="0"/>
              <a:t>staircase </a:t>
            </a:r>
            <a:r>
              <a:rPr lang="en-GB"/>
              <a:t>to get up and down and for that reason the beach doesn’t have anyone hired to clean the area such as Aberaeron does.</a:t>
            </a:r>
            <a:r>
              <a:rPr lang="en-GB" dirty="0"/>
              <a:t> </a:t>
            </a:r>
            <a:r>
              <a:rPr lang="en-GB"/>
              <a:t> This a walk will continue the path at the top of the </a:t>
            </a:r>
            <a:r>
              <a:rPr lang="en-GB" dirty="0"/>
              <a:t>hilltop </a:t>
            </a:r>
            <a:r>
              <a:rPr lang="en-GB"/>
              <a:t>so people will need to be careful. But it is a recognised footpath</a:t>
            </a:r>
            <a:r>
              <a:rPr lang="en-GB" dirty="0"/>
              <a:t> </a:t>
            </a:r>
            <a:endParaRPr lang="en-GB"/>
          </a:p>
        </p:txBody>
      </p:sp>
      <p:sp>
        <p:nvSpPr>
          <p:cNvPr id="5" name="Footer Placeholder 4">
            <a:extLst>
              <a:ext uri="{FF2B5EF4-FFF2-40B4-BE49-F238E27FC236}">
                <a16:creationId xmlns:a16="http://schemas.microsoft.com/office/drawing/2014/main" id="{78DB00DA-B8BA-482C-B5E6-A90909AEE5C1}"/>
              </a:ext>
            </a:extLst>
          </p:cNvPr>
          <p:cNvSpPr>
            <a:spLocks noGrp="1"/>
          </p:cNvSpPr>
          <p:nvPr>
            <p:ph type="ftr" sz="quarter" idx="11"/>
          </p:nvPr>
        </p:nvSpPr>
        <p:spPr>
          <a:xfrm>
            <a:off x="4330700" y="6041362"/>
            <a:ext cx="4765134" cy="365125"/>
          </a:xfrm>
        </p:spPr>
        <p:txBody>
          <a:bodyPr>
            <a:normAutofit/>
          </a:bodyPr>
          <a:lstStyle/>
          <a:p>
            <a:endParaRPr lang="en-US"/>
          </a:p>
        </p:txBody>
      </p:sp>
      <p:sp>
        <p:nvSpPr>
          <p:cNvPr id="4" name="Date Placeholder 3">
            <a:extLst>
              <a:ext uri="{FF2B5EF4-FFF2-40B4-BE49-F238E27FC236}">
                <a16:creationId xmlns:a16="http://schemas.microsoft.com/office/drawing/2014/main" id="{B9343D8B-B305-42A6-86B7-757D17064A5C}"/>
              </a:ext>
            </a:extLst>
          </p:cNvPr>
          <p:cNvSpPr>
            <a:spLocks noGrp="1"/>
          </p:cNvSpPr>
          <p:nvPr>
            <p:ph type="dt" sz="half" idx="10"/>
          </p:nvPr>
        </p:nvSpPr>
        <p:spPr>
          <a:xfrm>
            <a:off x="9334626" y="6041362"/>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083CC2F4-25CB-4FB1-92F2-8FB23BDF80AC}"/>
              </a:ext>
            </a:extLst>
          </p:cNvPr>
          <p:cNvSpPr>
            <a:spLocks noGrp="1"/>
          </p:cNvSpPr>
          <p:nvPr>
            <p:ph type="sldNum" sz="quarter" idx="12"/>
          </p:nvPr>
        </p:nvSpPr>
        <p:spPr>
          <a:xfrm>
            <a:off x="10678331" y="5915888"/>
            <a:ext cx="1062155" cy="490599"/>
          </a:xfrm>
        </p:spPr>
        <p:txBody>
          <a:bodyPr>
            <a:normAutofit/>
          </a:bodyPr>
          <a:lstStyle/>
          <a:p>
            <a:pPr>
              <a:spcAft>
                <a:spcPts val="600"/>
              </a:spcAft>
            </a:pPr>
            <a:fld id="{81D2C36F-4504-47C0-B82F-A167342A2754}" type="slidenum">
              <a:rPr lang="en-US" smtClean="0"/>
              <a:pPr>
                <a:spcAft>
                  <a:spcPts val="600"/>
                </a:spcAft>
              </a:pPr>
              <a:t>13</a:t>
            </a:fld>
            <a:endParaRPr lang="en-US"/>
          </a:p>
        </p:txBody>
      </p:sp>
    </p:spTree>
    <p:extLst>
      <p:ext uri="{BB962C8B-B14F-4D97-AF65-F5344CB8AC3E}">
        <p14:creationId xmlns:p14="http://schemas.microsoft.com/office/powerpoint/2010/main" val="2460134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34B6-A073-40E1-A0E4-E37830045A34}"/>
              </a:ext>
            </a:extLst>
          </p:cNvPr>
          <p:cNvSpPr>
            <a:spLocks noGrp="1"/>
          </p:cNvSpPr>
          <p:nvPr>
            <p:ph type="title"/>
          </p:nvPr>
        </p:nvSpPr>
        <p:spPr>
          <a:xfrm>
            <a:off x="810000" y="447188"/>
            <a:ext cx="10571998" cy="970450"/>
          </a:xfrm>
        </p:spPr>
        <p:txBody>
          <a:bodyPr>
            <a:normAutofit/>
          </a:bodyPr>
          <a:lstStyle/>
          <a:p>
            <a:r>
              <a:rPr lang="en-GB"/>
              <a:t>Walk between </a:t>
            </a:r>
            <a:r>
              <a:rPr lang="en-GB" err="1"/>
              <a:t>Llanon</a:t>
            </a:r>
            <a:r>
              <a:rPr lang="en-GB"/>
              <a:t> and Aberystwyth </a:t>
            </a:r>
          </a:p>
        </p:txBody>
      </p:sp>
      <p:sp>
        <p:nvSpPr>
          <p:cNvPr id="3" name="Content Placeholder 2">
            <a:extLst>
              <a:ext uri="{FF2B5EF4-FFF2-40B4-BE49-F238E27FC236}">
                <a16:creationId xmlns:a16="http://schemas.microsoft.com/office/drawing/2014/main" id="{84689BA3-D020-4CE6-B19D-A092A82978B9}"/>
              </a:ext>
            </a:extLst>
          </p:cNvPr>
          <p:cNvSpPr>
            <a:spLocks noGrp="1"/>
          </p:cNvSpPr>
          <p:nvPr>
            <p:ph idx="1"/>
          </p:nvPr>
        </p:nvSpPr>
        <p:spPr>
          <a:xfrm>
            <a:off x="810000" y="2413000"/>
            <a:ext cx="7052733" cy="3632200"/>
          </a:xfrm>
        </p:spPr>
        <p:txBody>
          <a:bodyPr>
            <a:normAutofit/>
          </a:bodyPr>
          <a:lstStyle/>
          <a:p>
            <a:r>
              <a:rPr lang="en-GB"/>
              <a:t>This is the second longest part of the journey and I have planned so the second day of this trip will be a lot of hiking down the coast. </a:t>
            </a:r>
            <a:endParaRPr lang="en-US"/>
          </a:p>
          <a:p>
            <a:r>
              <a:rPr lang="en-GB"/>
              <a:t>This part will be just over an 11 mile walk </a:t>
            </a:r>
            <a:r>
              <a:rPr lang="en-GB">
                <a:ea typeface="+mn-lt"/>
                <a:cs typeface="+mn-lt"/>
              </a:rPr>
              <a:t> this would have a good opportunity to collected fire would for the planned bomb fire at Aberystwyth.</a:t>
            </a:r>
            <a:r>
              <a:rPr lang="en-GB" dirty="0"/>
              <a:t> </a:t>
            </a:r>
          </a:p>
          <a:p>
            <a:r>
              <a:rPr lang="en-GB" dirty="0"/>
              <a:t> </a:t>
            </a:r>
            <a:r>
              <a:rPr lang="en-GB"/>
              <a:t>a chance to see the ‘</a:t>
            </a:r>
            <a:r>
              <a:rPr lang="en-GB" err="1"/>
              <a:t>Cofiwch</a:t>
            </a:r>
            <a:r>
              <a:rPr lang="en-GB" dirty="0"/>
              <a:t> </a:t>
            </a:r>
            <a:r>
              <a:rPr lang="en-GB" err="1"/>
              <a:t>Dryweryn</a:t>
            </a:r>
            <a:r>
              <a:rPr lang="en-GB"/>
              <a:t>’ wall is.  Visiting this would depend on the time but a possibility.</a:t>
            </a:r>
            <a:endParaRPr lang="en-GB" dirty="0"/>
          </a:p>
        </p:txBody>
      </p:sp>
      <p:pic>
        <p:nvPicPr>
          <p:cNvPr id="8" name="Picture 8" descr="Graphical user interface, map&#10;&#10;Description automatically generated">
            <a:extLst>
              <a:ext uri="{FF2B5EF4-FFF2-40B4-BE49-F238E27FC236}">
                <a16:creationId xmlns:a16="http://schemas.microsoft.com/office/drawing/2014/main" id="{536C2B48-9CB4-4AAB-8E23-A78992B3D250}"/>
              </a:ext>
            </a:extLst>
          </p:cNvPr>
          <p:cNvPicPr>
            <a:picLocks noChangeAspect="1"/>
          </p:cNvPicPr>
          <p:nvPr/>
        </p:nvPicPr>
        <p:blipFill rotWithShape="1">
          <a:blip r:embed="rId2"/>
          <a:srcRect l="313" t="7821" r="5016" b="9497"/>
          <a:stretch/>
        </p:blipFill>
        <p:spPr>
          <a:xfrm>
            <a:off x="8470370" y="2548038"/>
            <a:ext cx="2914724" cy="1431908"/>
          </a:xfrm>
          <a:prstGeom prst="roundRect">
            <a:avLst>
              <a:gd name="adj" fmla="val 5343"/>
            </a:avLst>
          </a:prstGeom>
          <a:ln>
            <a:solidFill>
              <a:schemeClr val="accent1"/>
            </a:solidFill>
          </a:ln>
          <a:effectLst/>
        </p:spPr>
      </p:pic>
      <p:sp>
        <p:nvSpPr>
          <p:cNvPr id="5" name="Footer Placeholder 4">
            <a:extLst>
              <a:ext uri="{FF2B5EF4-FFF2-40B4-BE49-F238E27FC236}">
                <a16:creationId xmlns:a16="http://schemas.microsoft.com/office/drawing/2014/main" id="{1C38BD92-CA3C-4B4F-91AF-AE9D406E0A56}"/>
              </a:ext>
            </a:extLst>
          </p:cNvPr>
          <p:cNvSpPr>
            <a:spLocks noGrp="1"/>
          </p:cNvSpPr>
          <p:nvPr>
            <p:ph type="ftr" sz="quarter" idx="11"/>
          </p:nvPr>
        </p:nvSpPr>
        <p:spPr>
          <a:xfrm>
            <a:off x="4330700" y="6041362"/>
            <a:ext cx="4765134" cy="365125"/>
          </a:xfrm>
        </p:spPr>
        <p:txBody>
          <a:bodyPr>
            <a:normAutofit/>
          </a:bodyPr>
          <a:lstStyle/>
          <a:p>
            <a:endParaRPr lang="en-US"/>
          </a:p>
        </p:txBody>
      </p:sp>
      <p:sp>
        <p:nvSpPr>
          <p:cNvPr id="4" name="Date Placeholder 3">
            <a:extLst>
              <a:ext uri="{FF2B5EF4-FFF2-40B4-BE49-F238E27FC236}">
                <a16:creationId xmlns:a16="http://schemas.microsoft.com/office/drawing/2014/main" id="{ED54065F-EC6F-4ABF-BB88-B3DBDE19C640}"/>
              </a:ext>
            </a:extLst>
          </p:cNvPr>
          <p:cNvSpPr>
            <a:spLocks noGrp="1"/>
          </p:cNvSpPr>
          <p:nvPr>
            <p:ph type="dt" sz="half" idx="10"/>
          </p:nvPr>
        </p:nvSpPr>
        <p:spPr>
          <a:xfrm>
            <a:off x="9334626" y="6041362"/>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6" name="Slide Number Placeholder 5">
            <a:extLst>
              <a:ext uri="{FF2B5EF4-FFF2-40B4-BE49-F238E27FC236}">
                <a16:creationId xmlns:a16="http://schemas.microsoft.com/office/drawing/2014/main" id="{049D0C45-62F8-4C96-AA32-4BDCCFCBC8BC}"/>
              </a:ext>
            </a:extLst>
          </p:cNvPr>
          <p:cNvSpPr>
            <a:spLocks noGrp="1"/>
          </p:cNvSpPr>
          <p:nvPr>
            <p:ph type="sldNum" sz="quarter" idx="12"/>
          </p:nvPr>
        </p:nvSpPr>
        <p:spPr>
          <a:xfrm>
            <a:off x="10678331" y="5915888"/>
            <a:ext cx="1062155" cy="490599"/>
          </a:xfrm>
        </p:spPr>
        <p:txBody>
          <a:bodyPr>
            <a:normAutofit/>
          </a:bodyPr>
          <a:lstStyle/>
          <a:p>
            <a:pPr>
              <a:spcAft>
                <a:spcPts val="600"/>
              </a:spcAft>
            </a:pPr>
            <a:fld id="{81D2C36F-4504-47C0-B82F-A167342A2754}" type="slidenum">
              <a:rPr lang="en-US" smtClean="0"/>
              <a:pPr>
                <a:spcAft>
                  <a:spcPts val="600"/>
                </a:spcAft>
              </a:pPr>
              <a:t>14</a:t>
            </a:fld>
            <a:endParaRPr lang="en-US"/>
          </a:p>
        </p:txBody>
      </p:sp>
      <p:pic>
        <p:nvPicPr>
          <p:cNvPr id="7" name="Picture 7" descr="A picture containing text, tree, wall, outdoor&#10;&#10;Description automatically generated">
            <a:extLst>
              <a:ext uri="{FF2B5EF4-FFF2-40B4-BE49-F238E27FC236}">
                <a16:creationId xmlns:a16="http://schemas.microsoft.com/office/drawing/2014/main" id="{47BABDE1-E57F-4E0A-B57A-6E3D70D3B70D}"/>
              </a:ext>
            </a:extLst>
          </p:cNvPr>
          <p:cNvPicPr>
            <a:picLocks noChangeAspect="1"/>
          </p:cNvPicPr>
          <p:nvPr/>
        </p:nvPicPr>
        <p:blipFill rotWithShape="1">
          <a:blip r:embed="rId3"/>
          <a:srcRect t="10226" r="5" b="2986"/>
          <a:stretch/>
        </p:blipFill>
        <p:spPr>
          <a:xfrm>
            <a:off x="8470369" y="4309476"/>
            <a:ext cx="2913062" cy="1731885"/>
          </a:xfrm>
          <a:prstGeom prst="roundRect">
            <a:avLst>
              <a:gd name="adj" fmla="val 5832"/>
            </a:avLst>
          </a:prstGeom>
          <a:ln>
            <a:solidFill>
              <a:schemeClr val="accent1"/>
            </a:solidFill>
          </a:ln>
          <a:effectLst/>
        </p:spPr>
      </p:pic>
    </p:spTree>
    <p:extLst>
      <p:ext uri="{BB962C8B-B14F-4D97-AF65-F5344CB8AC3E}">
        <p14:creationId xmlns:p14="http://schemas.microsoft.com/office/powerpoint/2010/main" val="3433686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7CD8-923F-464D-A004-F95B7C03F641}"/>
              </a:ext>
            </a:extLst>
          </p:cNvPr>
          <p:cNvSpPr>
            <a:spLocks noGrp="1"/>
          </p:cNvSpPr>
          <p:nvPr>
            <p:ph type="title"/>
          </p:nvPr>
        </p:nvSpPr>
        <p:spPr>
          <a:xfrm>
            <a:off x="810000" y="447188"/>
            <a:ext cx="10571998" cy="970450"/>
          </a:xfrm>
        </p:spPr>
        <p:txBody>
          <a:bodyPr>
            <a:normAutofit/>
          </a:bodyPr>
          <a:lstStyle/>
          <a:p>
            <a:r>
              <a:rPr lang="en-GB"/>
              <a:t>Aberystwyth </a:t>
            </a:r>
          </a:p>
        </p:txBody>
      </p:sp>
      <p:sp>
        <p:nvSpPr>
          <p:cNvPr id="3" name="Content Placeholder 2">
            <a:extLst>
              <a:ext uri="{FF2B5EF4-FFF2-40B4-BE49-F238E27FC236}">
                <a16:creationId xmlns:a16="http://schemas.microsoft.com/office/drawing/2014/main" id="{03DDCC83-43C7-404C-807B-1563501103A5}"/>
              </a:ext>
            </a:extLst>
          </p:cNvPr>
          <p:cNvSpPr>
            <a:spLocks noGrp="1"/>
          </p:cNvSpPr>
          <p:nvPr>
            <p:ph idx="1"/>
          </p:nvPr>
        </p:nvSpPr>
        <p:spPr>
          <a:xfrm>
            <a:off x="818713" y="2413000"/>
            <a:ext cx="3835583" cy="3632200"/>
          </a:xfrm>
        </p:spPr>
        <p:txBody>
          <a:bodyPr>
            <a:normAutofit/>
          </a:bodyPr>
          <a:lstStyle/>
          <a:p>
            <a:r>
              <a:rPr lang="en-GB" sz="1600"/>
              <a:t>Aberystwyth would be a place id like to stop the night and build a fire on the beach which is something a lot of locals do, as there is evidence if mini fires created all down the beach. Camping here would be the final stop, in the morning I would like  to do some litter picking  as this day has the smallest  distance to travel .</a:t>
            </a:r>
          </a:p>
        </p:txBody>
      </p:sp>
      <p:sp>
        <p:nvSpPr>
          <p:cNvPr id="4" name="Date Placeholder 3">
            <a:extLst>
              <a:ext uri="{FF2B5EF4-FFF2-40B4-BE49-F238E27FC236}">
                <a16:creationId xmlns:a16="http://schemas.microsoft.com/office/drawing/2014/main" id="{85EAEB05-8080-4D20-8E80-28BD1C9E5C01}"/>
              </a:ext>
            </a:extLst>
          </p:cNvPr>
          <p:cNvSpPr>
            <a:spLocks noGrp="1"/>
          </p:cNvSpPr>
          <p:nvPr>
            <p:ph type="dt" sz="half" idx="10"/>
          </p:nvPr>
        </p:nvSpPr>
        <p:spPr>
          <a:xfrm>
            <a:off x="8272473" y="6254812"/>
            <a:ext cx="2044573"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34297ACA-C4BC-4212-A3E6-15063977BAFF}"/>
              </a:ext>
            </a:extLst>
          </p:cNvPr>
          <p:cNvSpPr>
            <a:spLocks noGrp="1"/>
          </p:cNvSpPr>
          <p:nvPr>
            <p:ph type="ftr" sz="quarter" idx="11"/>
          </p:nvPr>
        </p:nvSpPr>
        <p:spPr>
          <a:xfrm>
            <a:off x="810001" y="6254812"/>
            <a:ext cx="7462472"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777CB81C-9336-490B-852C-62A7ECF5ED1E}"/>
              </a:ext>
            </a:extLst>
          </p:cNvPr>
          <p:cNvSpPr>
            <a:spLocks noGrp="1"/>
          </p:cNvSpPr>
          <p:nvPr>
            <p:ph type="sldNum" sz="quarter" idx="12"/>
          </p:nvPr>
        </p:nvSpPr>
        <p:spPr>
          <a:xfrm>
            <a:off x="10317045" y="6129338"/>
            <a:ext cx="1062155" cy="490599"/>
          </a:xfrm>
        </p:spPr>
        <p:txBody>
          <a:bodyPr>
            <a:normAutofit/>
          </a:bodyPr>
          <a:lstStyle/>
          <a:p>
            <a:pPr>
              <a:spcAft>
                <a:spcPts val="600"/>
              </a:spcAft>
            </a:pPr>
            <a:fld id="{81D2C36F-4504-47C0-B82F-A167342A2754}" type="slidenum">
              <a:rPr lang="en-US" smtClean="0"/>
              <a:pPr>
                <a:spcAft>
                  <a:spcPts val="600"/>
                </a:spcAft>
              </a:pPr>
              <a:t>15</a:t>
            </a:fld>
            <a:endParaRPr lang="en-US"/>
          </a:p>
        </p:txBody>
      </p:sp>
      <p:pic>
        <p:nvPicPr>
          <p:cNvPr id="7" name="Picture 7" descr="A picture containing sky, water, outdoor, ocean&#10;&#10;Description automatically generated">
            <a:extLst>
              <a:ext uri="{FF2B5EF4-FFF2-40B4-BE49-F238E27FC236}">
                <a16:creationId xmlns:a16="http://schemas.microsoft.com/office/drawing/2014/main" id="{CA80B7F6-A9CE-48CA-8837-B50B8185FD2C}"/>
              </a:ext>
            </a:extLst>
          </p:cNvPr>
          <p:cNvPicPr>
            <a:picLocks noChangeAspect="1"/>
          </p:cNvPicPr>
          <p:nvPr/>
        </p:nvPicPr>
        <p:blipFill>
          <a:blip r:embed="rId2"/>
          <a:stretch>
            <a:fillRect/>
          </a:stretch>
        </p:blipFill>
        <p:spPr>
          <a:xfrm>
            <a:off x="5762967" y="2413000"/>
            <a:ext cx="4955117"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895894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6AB74CA-E76D-4922-91FE-A4AAF0487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35C1B52-EA57-4E5C-834C-1F27B08AD89E}"/>
              </a:ext>
            </a:extLst>
          </p:cNvPr>
          <p:cNvSpPr>
            <a:spLocks noGrp="1"/>
          </p:cNvSpPr>
          <p:nvPr>
            <p:ph type="title"/>
          </p:nvPr>
        </p:nvSpPr>
        <p:spPr>
          <a:xfrm>
            <a:off x="1063691" y="4049486"/>
            <a:ext cx="4825480" cy="1883228"/>
          </a:xfrm>
        </p:spPr>
        <p:txBody>
          <a:bodyPr anchor="ctr">
            <a:normAutofit/>
          </a:bodyPr>
          <a:lstStyle/>
          <a:p>
            <a:r>
              <a:rPr lang="en-GB">
                <a:solidFill>
                  <a:srgbClr val="FFFFFF"/>
                </a:solidFill>
              </a:rPr>
              <a:t>Ysbyty Hill (Constitution Hill)</a:t>
            </a:r>
          </a:p>
        </p:txBody>
      </p:sp>
      <p:pic>
        <p:nvPicPr>
          <p:cNvPr id="7" name="Picture 7" descr="A picture containing outdoor, mountain, sky&#10;&#10;Description automatically generated">
            <a:extLst>
              <a:ext uri="{FF2B5EF4-FFF2-40B4-BE49-F238E27FC236}">
                <a16:creationId xmlns:a16="http://schemas.microsoft.com/office/drawing/2014/main" id="{00327483-6FF3-4DA9-96A3-4743B7A9CDDA}"/>
              </a:ext>
            </a:extLst>
          </p:cNvPr>
          <p:cNvPicPr>
            <a:picLocks noChangeAspect="1"/>
          </p:cNvPicPr>
          <p:nvPr/>
        </p:nvPicPr>
        <p:blipFill>
          <a:blip r:embed="rId2"/>
          <a:stretch>
            <a:fillRect/>
          </a:stretch>
        </p:blipFill>
        <p:spPr>
          <a:xfrm>
            <a:off x="1063691" y="538689"/>
            <a:ext cx="5196897" cy="2767347"/>
          </a:xfrm>
          <a:prstGeom prst="rect">
            <a:avLst/>
          </a:prstGeom>
        </p:spPr>
      </p:pic>
      <p:pic>
        <p:nvPicPr>
          <p:cNvPr id="8" name="Picture 8" descr="A picture containing sky, outdoor, water, nature&#10;&#10;Description automatically generated">
            <a:extLst>
              <a:ext uri="{FF2B5EF4-FFF2-40B4-BE49-F238E27FC236}">
                <a16:creationId xmlns:a16="http://schemas.microsoft.com/office/drawing/2014/main" id="{66713349-6D42-44E7-A0F2-19B8A71EC9A9}"/>
              </a:ext>
            </a:extLst>
          </p:cNvPr>
          <p:cNvPicPr>
            <a:picLocks noChangeAspect="1"/>
          </p:cNvPicPr>
          <p:nvPr/>
        </p:nvPicPr>
        <p:blipFill>
          <a:blip r:embed="rId3"/>
          <a:stretch>
            <a:fillRect/>
          </a:stretch>
        </p:blipFill>
        <p:spPr>
          <a:xfrm>
            <a:off x="6880703" y="484633"/>
            <a:ext cx="4528283" cy="2875460"/>
          </a:xfrm>
          <a:prstGeom prst="rect">
            <a:avLst/>
          </a:prstGeom>
        </p:spPr>
      </p:pic>
      <p:sp>
        <p:nvSpPr>
          <p:cNvPr id="3" name="Content Placeholder 2">
            <a:extLst>
              <a:ext uri="{FF2B5EF4-FFF2-40B4-BE49-F238E27FC236}">
                <a16:creationId xmlns:a16="http://schemas.microsoft.com/office/drawing/2014/main" id="{44D8BD24-9941-4EE0-8E66-7DF2F69775FC}"/>
              </a:ext>
            </a:extLst>
          </p:cNvPr>
          <p:cNvSpPr>
            <a:spLocks noGrp="1"/>
          </p:cNvSpPr>
          <p:nvPr>
            <p:ph idx="1"/>
          </p:nvPr>
        </p:nvSpPr>
        <p:spPr>
          <a:xfrm>
            <a:off x="6338316" y="4049485"/>
            <a:ext cx="4846151" cy="1883229"/>
          </a:xfrm>
        </p:spPr>
        <p:txBody>
          <a:bodyPr>
            <a:normAutofit/>
          </a:bodyPr>
          <a:lstStyle/>
          <a:p>
            <a:pPr>
              <a:lnSpc>
                <a:spcPct val="90000"/>
              </a:lnSpc>
            </a:pPr>
            <a:r>
              <a:rPr lang="en-GB" sz="1400">
                <a:solidFill>
                  <a:srgbClr val="FFFFFF"/>
                </a:solidFill>
              </a:rPr>
              <a:t>This is just a Hill top that towers over Aberystwyth but this gives a view of the entire walk that would have happened so far, show the entire Ceredigion coast line and then some. This would be a great spot to be able to review the walk that had taken place before finishing the last stint of the walk which can be done from walking down the other side of the hill.</a:t>
            </a:r>
          </a:p>
        </p:txBody>
      </p:sp>
      <p:sp>
        <p:nvSpPr>
          <p:cNvPr id="5" name="Footer Placeholder 4">
            <a:extLst>
              <a:ext uri="{FF2B5EF4-FFF2-40B4-BE49-F238E27FC236}">
                <a16:creationId xmlns:a16="http://schemas.microsoft.com/office/drawing/2014/main" id="{FD2CCC91-8EEE-4E1F-A907-9BCA95E74BF7}"/>
              </a:ext>
            </a:extLst>
          </p:cNvPr>
          <p:cNvSpPr>
            <a:spLocks noGrp="1"/>
          </p:cNvSpPr>
          <p:nvPr>
            <p:ph type="ftr" sz="quarter" idx="11"/>
          </p:nvPr>
        </p:nvSpPr>
        <p:spPr>
          <a:xfrm>
            <a:off x="451514" y="6280851"/>
            <a:ext cx="864432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C9BBEAC1-9CDF-4E3B-B662-85BDED6A5551}"/>
              </a:ext>
            </a:extLst>
          </p:cNvPr>
          <p:cNvSpPr>
            <a:spLocks noGrp="1"/>
          </p:cNvSpPr>
          <p:nvPr>
            <p:ph type="sldNum" sz="quarter" idx="12"/>
          </p:nvPr>
        </p:nvSpPr>
        <p:spPr>
          <a:xfrm>
            <a:off x="10678331" y="6155377"/>
            <a:ext cx="1062155" cy="490599"/>
          </a:xfrm>
        </p:spPr>
        <p:txBody>
          <a:bodyPr>
            <a:normAutofit/>
          </a:bodyPr>
          <a:lstStyle/>
          <a:p>
            <a:pPr>
              <a:spcAft>
                <a:spcPts val="600"/>
              </a:spcAft>
            </a:pPr>
            <a:fld id="{81D2C36F-4504-47C0-B82F-A167342A2754}" type="slidenum">
              <a:rPr lang="en-US" smtClean="0"/>
              <a:pPr>
                <a:spcAft>
                  <a:spcPts val="600"/>
                </a:spcAft>
              </a:pPr>
              <a:t>16</a:t>
            </a:fld>
            <a:endParaRPr lang="en-US"/>
          </a:p>
        </p:txBody>
      </p:sp>
      <p:sp>
        <p:nvSpPr>
          <p:cNvPr id="4" name="Date Placeholder 3">
            <a:extLst>
              <a:ext uri="{FF2B5EF4-FFF2-40B4-BE49-F238E27FC236}">
                <a16:creationId xmlns:a16="http://schemas.microsoft.com/office/drawing/2014/main" id="{A45730E6-FB53-4597-B194-AA19D8D242DA}"/>
              </a:ext>
            </a:extLst>
          </p:cNvPr>
          <p:cNvSpPr>
            <a:spLocks noGrp="1"/>
          </p:cNvSpPr>
          <p:nvPr>
            <p:ph type="dt" sz="half" idx="10"/>
          </p:nvPr>
        </p:nvSpPr>
        <p:spPr>
          <a:xfrm>
            <a:off x="9334626" y="6280851"/>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Tree>
    <p:extLst>
      <p:ext uri="{BB962C8B-B14F-4D97-AF65-F5344CB8AC3E}">
        <p14:creationId xmlns:p14="http://schemas.microsoft.com/office/powerpoint/2010/main" val="1651977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EF156-F970-4413-B316-B2923745F0EC}"/>
              </a:ext>
            </a:extLst>
          </p:cNvPr>
          <p:cNvSpPr>
            <a:spLocks noGrp="1"/>
          </p:cNvSpPr>
          <p:nvPr>
            <p:ph type="title"/>
          </p:nvPr>
        </p:nvSpPr>
        <p:spPr>
          <a:xfrm>
            <a:off x="810000" y="447188"/>
            <a:ext cx="10571998" cy="970450"/>
          </a:xfrm>
        </p:spPr>
        <p:txBody>
          <a:bodyPr>
            <a:normAutofit/>
          </a:bodyPr>
          <a:lstStyle/>
          <a:p>
            <a:r>
              <a:rPr lang="en-GB"/>
              <a:t>Walk from Ysbyty Hill to </a:t>
            </a:r>
            <a:r>
              <a:rPr lang="en-GB" err="1"/>
              <a:t>Borth</a:t>
            </a:r>
            <a:r>
              <a:rPr lang="en-GB"/>
              <a:t> </a:t>
            </a:r>
          </a:p>
        </p:txBody>
      </p:sp>
      <p:sp>
        <p:nvSpPr>
          <p:cNvPr id="3" name="Content Placeholder 2">
            <a:extLst>
              <a:ext uri="{FF2B5EF4-FFF2-40B4-BE49-F238E27FC236}">
                <a16:creationId xmlns:a16="http://schemas.microsoft.com/office/drawing/2014/main" id="{4A583600-BD2C-4631-9D86-5E147C332F07}"/>
              </a:ext>
            </a:extLst>
          </p:cNvPr>
          <p:cNvSpPr>
            <a:spLocks noGrp="1"/>
          </p:cNvSpPr>
          <p:nvPr>
            <p:ph idx="1"/>
          </p:nvPr>
        </p:nvSpPr>
        <p:spPr>
          <a:xfrm>
            <a:off x="818713" y="2413000"/>
            <a:ext cx="3835583" cy="3632200"/>
          </a:xfrm>
        </p:spPr>
        <p:txBody>
          <a:bodyPr>
            <a:normAutofit/>
          </a:bodyPr>
          <a:lstStyle/>
          <a:p>
            <a:r>
              <a:rPr lang="en-GB" sz="1600"/>
              <a:t>This will be the easiest part of the </a:t>
            </a:r>
            <a:r>
              <a:rPr lang="en-GB" sz="1600" dirty="0"/>
              <a:t>journey </a:t>
            </a:r>
            <a:r>
              <a:rPr lang="en-GB" sz="1600"/>
              <a:t>as its all </a:t>
            </a:r>
            <a:r>
              <a:rPr lang="en-GB" sz="1600" dirty="0"/>
              <a:t>downhill until </a:t>
            </a:r>
            <a:r>
              <a:rPr lang="en-GB" sz="1600"/>
              <a:t>reaching the where </a:t>
            </a:r>
            <a:r>
              <a:rPr lang="en-GB" sz="1600" dirty="0"/>
              <a:t>Borth</a:t>
            </a:r>
            <a:r>
              <a:rPr lang="en-GB" sz="1600"/>
              <a:t> beach.</a:t>
            </a:r>
          </a:p>
          <a:p>
            <a:r>
              <a:rPr lang="en-GB" sz="1600"/>
              <a:t>However, this is still a 6.4 mile walk on the final day.</a:t>
            </a:r>
          </a:p>
        </p:txBody>
      </p:sp>
      <p:sp>
        <p:nvSpPr>
          <p:cNvPr id="4" name="Date Placeholder 3">
            <a:extLst>
              <a:ext uri="{FF2B5EF4-FFF2-40B4-BE49-F238E27FC236}">
                <a16:creationId xmlns:a16="http://schemas.microsoft.com/office/drawing/2014/main" id="{FA7C0039-64AD-49EC-9BA0-BE247A074E0D}"/>
              </a:ext>
            </a:extLst>
          </p:cNvPr>
          <p:cNvSpPr>
            <a:spLocks noGrp="1"/>
          </p:cNvSpPr>
          <p:nvPr>
            <p:ph type="dt" sz="half" idx="10"/>
          </p:nvPr>
        </p:nvSpPr>
        <p:spPr>
          <a:xfrm>
            <a:off x="8272473" y="6254812"/>
            <a:ext cx="2044573"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
        <p:nvSpPr>
          <p:cNvPr id="5" name="Footer Placeholder 4">
            <a:extLst>
              <a:ext uri="{FF2B5EF4-FFF2-40B4-BE49-F238E27FC236}">
                <a16:creationId xmlns:a16="http://schemas.microsoft.com/office/drawing/2014/main" id="{AEE16C0D-504A-4D42-ACAF-A2DACB6EE0E9}"/>
              </a:ext>
            </a:extLst>
          </p:cNvPr>
          <p:cNvSpPr>
            <a:spLocks noGrp="1"/>
          </p:cNvSpPr>
          <p:nvPr>
            <p:ph type="ftr" sz="quarter" idx="11"/>
          </p:nvPr>
        </p:nvSpPr>
        <p:spPr>
          <a:xfrm>
            <a:off x="810001" y="6254812"/>
            <a:ext cx="7462472"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C7BC61F4-3F30-4743-97B5-338FF4320DC0}"/>
              </a:ext>
            </a:extLst>
          </p:cNvPr>
          <p:cNvSpPr>
            <a:spLocks noGrp="1"/>
          </p:cNvSpPr>
          <p:nvPr>
            <p:ph type="sldNum" sz="quarter" idx="12"/>
          </p:nvPr>
        </p:nvSpPr>
        <p:spPr>
          <a:xfrm>
            <a:off x="10317045" y="6129338"/>
            <a:ext cx="1062155" cy="490599"/>
          </a:xfrm>
        </p:spPr>
        <p:txBody>
          <a:bodyPr>
            <a:normAutofit/>
          </a:bodyPr>
          <a:lstStyle/>
          <a:p>
            <a:pPr>
              <a:spcAft>
                <a:spcPts val="600"/>
              </a:spcAft>
            </a:pPr>
            <a:fld id="{81D2C36F-4504-47C0-B82F-A167342A2754}" type="slidenum">
              <a:rPr lang="en-US" smtClean="0"/>
              <a:pPr>
                <a:spcAft>
                  <a:spcPts val="600"/>
                </a:spcAft>
              </a:pPr>
              <a:t>17</a:t>
            </a:fld>
            <a:endParaRPr lang="en-US"/>
          </a:p>
        </p:txBody>
      </p:sp>
      <p:pic>
        <p:nvPicPr>
          <p:cNvPr id="7" name="Picture 7" descr="Graphical user interface, map&#10;&#10;Description automatically generated">
            <a:extLst>
              <a:ext uri="{FF2B5EF4-FFF2-40B4-BE49-F238E27FC236}">
                <a16:creationId xmlns:a16="http://schemas.microsoft.com/office/drawing/2014/main" id="{69A68B66-DC3B-40D3-A658-8498E5B48355}"/>
              </a:ext>
            </a:extLst>
          </p:cNvPr>
          <p:cNvPicPr>
            <a:picLocks noChangeAspect="1"/>
          </p:cNvPicPr>
          <p:nvPr/>
        </p:nvPicPr>
        <p:blipFill rotWithShape="1">
          <a:blip r:embed="rId2"/>
          <a:srcRect l="154" t="8197" r="768" b="11202"/>
          <a:stretch/>
        </p:blipFill>
        <p:spPr>
          <a:xfrm>
            <a:off x="5111497" y="2795032"/>
            <a:ext cx="6219498" cy="2846035"/>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929019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6AB74CA-E76D-4922-91FE-A4AAF0487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B64011-7B89-4E49-BD20-B5CE972DAE61}"/>
              </a:ext>
            </a:extLst>
          </p:cNvPr>
          <p:cNvSpPr>
            <a:spLocks noGrp="1"/>
          </p:cNvSpPr>
          <p:nvPr>
            <p:ph type="title"/>
          </p:nvPr>
        </p:nvSpPr>
        <p:spPr>
          <a:xfrm>
            <a:off x="1063691" y="4049486"/>
            <a:ext cx="4825480" cy="1883228"/>
          </a:xfrm>
        </p:spPr>
        <p:txBody>
          <a:bodyPr anchor="ctr">
            <a:normAutofit/>
          </a:bodyPr>
          <a:lstStyle/>
          <a:p>
            <a:r>
              <a:rPr lang="en-GB">
                <a:solidFill>
                  <a:srgbClr val="FFFFFF"/>
                </a:solidFill>
              </a:rPr>
              <a:t>Borth Beach </a:t>
            </a:r>
            <a:r>
              <a:rPr lang="en-GB" dirty="0">
                <a:solidFill>
                  <a:srgbClr val="FFFFFF"/>
                </a:solidFill>
              </a:rPr>
              <a:t> </a:t>
            </a:r>
            <a:endParaRPr lang="en-GB">
              <a:solidFill>
                <a:srgbClr val="FFFFFF"/>
              </a:solidFill>
            </a:endParaRPr>
          </a:p>
        </p:txBody>
      </p:sp>
      <p:pic>
        <p:nvPicPr>
          <p:cNvPr id="7" name="Picture 7" descr="A person riding a horse on a beach&#10;&#10;Description automatically generated">
            <a:extLst>
              <a:ext uri="{FF2B5EF4-FFF2-40B4-BE49-F238E27FC236}">
                <a16:creationId xmlns:a16="http://schemas.microsoft.com/office/drawing/2014/main" id="{DC23B592-B3AA-41E5-80D7-F8A11F773160}"/>
              </a:ext>
            </a:extLst>
          </p:cNvPr>
          <p:cNvPicPr>
            <a:picLocks noChangeAspect="1"/>
          </p:cNvPicPr>
          <p:nvPr/>
        </p:nvPicPr>
        <p:blipFill>
          <a:blip r:embed="rId2"/>
          <a:stretch>
            <a:fillRect/>
          </a:stretch>
        </p:blipFill>
        <p:spPr>
          <a:xfrm>
            <a:off x="1508237" y="484633"/>
            <a:ext cx="4307805" cy="2875460"/>
          </a:xfrm>
          <a:prstGeom prst="rect">
            <a:avLst/>
          </a:prstGeom>
        </p:spPr>
      </p:pic>
      <p:pic>
        <p:nvPicPr>
          <p:cNvPr id="8" name="Picture 8" descr="A picture containing text, sky, outdoor, water&#10;&#10;Description automatically generated">
            <a:extLst>
              <a:ext uri="{FF2B5EF4-FFF2-40B4-BE49-F238E27FC236}">
                <a16:creationId xmlns:a16="http://schemas.microsoft.com/office/drawing/2014/main" id="{449AFC60-C3D0-4973-9B9C-41B6A663FE83}"/>
              </a:ext>
            </a:extLst>
          </p:cNvPr>
          <p:cNvPicPr>
            <a:picLocks noChangeAspect="1"/>
          </p:cNvPicPr>
          <p:nvPr/>
        </p:nvPicPr>
        <p:blipFill rotWithShape="1">
          <a:blip r:embed="rId3"/>
          <a:srcRect l="-1166" r="233" b="9779"/>
          <a:stretch/>
        </p:blipFill>
        <p:spPr>
          <a:xfrm>
            <a:off x="7156609" y="484633"/>
            <a:ext cx="3921991" cy="2594267"/>
          </a:xfrm>
          <a:prstGeom prst="rect">
            <a:avLst/>
          </a:prstGeom>
        </p:spPr>
      </p:pic>
      <p:sp>
        <p:nvSpPr>
          <p:cNvPr id="3" name="Content Placeholder 2">
            <a:extLst>
              <a:ext uri="{FF2B5EF4-FFF2-40B4-BE49-F238E27FC236}">
                <a16:creationId xmlns:a16="http://schemas.microsoft.com/office/drawing/2014/main" id="{21E674B3-0CC4-4F8E-91C8-EAD797202BFD}"/>
              </a:ext>
            </a:extLst>
          </p:cNvPr>
          <p:cNvSpPr>
            <a:spLocks noGrp="1"/>
          </p:cNvSpPr>
          <p:nvPr>
            <p:ph idx="1"/>
          </p:nvPr>
        </p:nvSpPr>
        <p:spPr>
          <a:xfrm>
            <a:off x="6338316" y="4049485"/>
            <a:ext cx="4846151" cy="1883229"/>
          </a:xfrm>
        </p:spPr>
        <p:txBody>
          <a:bodyPr>
            <a:normAutofit/>
          </a:bodyPr>
          <a:lstStyle/>
          <a:p>
            <a:pPr>
              <a:lnSpc>
                <a:spcPct val="90000"/>
              </a:lnSpc>
            </a:pPr>
            <a:r>
              <a:rPr lang="en-GB" sz="1500">
                <a:solidFill>
                  <a:srgbClr val="FFFFFF"/>
                </a:solidFill>
              </a:rPr>
              <a:t>this is another beach that attracts a lot of people because of the two </a:t>
            </a:r>
            <a:r>
              <a:rPr lang="en-GB" sz="1500" dirty="0" err="1">
                <a:solidFill>
                  <a:srgbClr val="FFFFFF"/>
                </a:solidFill>
              </a:rPr>
              <a:t>parts,,one</a:t>
            </a:r>
            <a:r>
              <a:rPr lang="en-GB" sz="1500">
                <a:solidFill>
                  <a:srgbClr val="FFFFFF"/>
                </a:solidFill>
              </a:rPr>
              <a:t> section where a large river travels into the sea that people like to ride jet </a:t>
            </a:r>
            <a:r>
              <a:rPr lang="en-GB" sz="1500" dirty="0">
                <a:solidFill>
                  <a:srgbClr val="FFFFFF"/>
                </a:solidFill>
              </a:rPr>
              <a:t>skis </a:t>
            </a:r>
            <a:r>
              <a:rPr lang="en-GB" sz="1500">
                <a:solidFill>
                  <a:srgbClr val="FFFFFF"/>
                </a:solidFill>
              </a:rPr>
              <a:t>and do plenty of water sports and then the actual beach area which also a spot where a lot of horse riding </a:t>
            </a:r>
            <a:r>
              <a:rPr lang="en-GB" sz="1500" dirty="0" err="1">
                <a:solidFill>
                  <a:srgbClr val="FFFFFF"/>
                </a:solidFill>
              </a:rPr>
              <a:t>trecks</a:t>
            </a:r>
            <a:r>
              <a:rPr lang="en-GB" sz="1500">
                <a:solidFill>
                  <a:srgbClr val="FFFFFF"/>
                </a:solidFill>
              </a:rPr>
              <a:t> which is something I have </a:t>
            </a:r>
            <a:r>
              <a:rPr lang="en-GB" sz="1500" dirty="0">
                <a:solidFill>
                  <a:srgbClr val="FFFFFF"/>
                </a:solidFill>
              </a:rPr>
              <a:t>participated </a:t>
            </a:r>
            <a:r>
              <a:rPr lang="en-GB" sz="1500">
                <a:solidFill>
                  <a:srgbClr val="FFFFFF"/>
                </a:solidFill>
              </a:rPr>
              <a:t>in </a:t>
            </a:r>
            <a:r>
              <a:rPr lang="en-GB" sz="1500" dirty="0">
                <a:solidFill>
                  <a:srgbClr val="FFFFFF"/>
                </a:solidFill>
              </a:rPr>
              <a:t>a few times</a:t>
            </a:r>
            <a:r>
              <a:rPr lang="en-GB" sz="1500">
                <a:solidFill>
                  <a:srgbClr val="FFFFFF"/>
                </a:solidFill>
              </a:rPr>
              <a:t> </a:t>
            </a:r>
          </a:p>
        </p:txBody>
      </p:sp>
      <p:sp>
        <p:nvSpPr>
          <p:cNvPr id="5" name="Footer Placeholder 4">
            <a:extLst>
              <a:ext uri="{FF2B5EF4-FFF2-40B4-BE49-F238E27FC236}">
                <a16:creationId xmlns:a16="http://schemas.microsoft.com/office/drawing/2014/main" id="{6626D813-F95F-4501-89B3-31582B285241}"/>
              </a:ext>
            </a:extLst>
          </p:cNvPr>
          <p:cNvSpPr>
            <a:spLocks noGrp="1"/>
          </p:cNvSpPr>
          <p:nvPr>
            <p:ph type="ftr" sz="quarter" idx="11"/>
          </p:nvPr>
        </p:nvSpPr>
        <p:spPr>
          <a:xfrm>
            <a:off x="451514" y="6280851"/>
            <a:ext cx="864432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AD4B6EB8-EC8E-426A-8C26-BE6689B3AD5E}"/>
              </a:ext>
            </a:extLst>
          </p:cNvPr>
          <p:cNvSpPr>
            <a:spLocks noGrp="1"/>
          </p:cNvSpPr>
          <p:nvPr>
            <p:ph type="sldNum" sz="quarter" idx="12"/>
          </p:nvPr>
        </p:nvSpPr>
        <p:spPr>
          <a:xfrm>
            <a:off x="10678331" y="6155377"/>
            <a:ext cx="1062155" cy="490599"/>
          </a:xfrm>
        </p:spPr>
        <p:txBody>
          <a:bodyPr>
            <a:normAutofit/>
          </a:bodyPr>
          <a:lstStyle/>
          <a:p>
            <a:pPr>
              <a:spcAft>
                <a:spcPts val="600"/>
              </a:spcAft>
            </a:pPr>
            <a:fld id="{81D2C36F-4504-47C0-B82F-A167342A2754}" type="slidenum">
              <a:rPr lang="en-US" smtClean="0"/>
              <a:pPr>
                <a:spcAft>
                  <a:spcPts val="600"/>
                </a:spcAft>
              </a:pPr>
              <a:t>18</a:t>
            </a:fld>
            <a:endParaRPr lang="en-US"/>
          </a:p>
        </p:txBody>
      </p:sp>
      <p:sp>
        <p:nvSpPr>
          <p:cNvPr id="4" name="Date Placeholder 3">
            <a:extLst>
              <a:ext uri="{FF2B5EF4-FFF2-40B4-BE49-F238E27FC236}">
                <a16:creationId xmlns:a16="http://schemas.microsoft.com/office/drawing/2014/main" id="{9E4C0B9D-45C5-460A-9E56-D24D834E9F4F}"/>
              </a:ext>
            </a:extLst>
          </p:cNvPr>
          <p:cNvSpPr>
            <a:spLocks noGrp="1"/>
          </p:cNvSpPr>
          <p:nvPr>
            <p:ph type="dt" sz="half" idx="10"/>
          </p:nvPr>
        </p:nvSpPr>
        <p:spPr>
          <a:xfrm>
            <a:off x="9334626" y="6280851"/>
            <a:ext cx="1343706" cy="365125"/>
          </a:xfrm>
        </p:spPr>
        <p:txBody>
          <a:bodyPr>
            <a:normAutofit/>
          </a:bodyPr>
          <a:lstStyle/>
          <a:p>
            <a:pPr>
              <a:spcAft>
                <a:spcPts val="600"/>
              </a:spcAft>
            </a:pPr>
            <a:fld id="{BE0A88F0-556B-4BB7-8AAB-D63AEB65C662}" type="datetime1">
              <a:rPr lang="en-US" smtClean="0"/>
              <a:pPr>
                <a:spcAft>
                  <a:spcPts val="600"/>
                </a:spcAft>
              </a:pPr>
              <a:t>5/7/2021</a:t>
            </a:fld>
            <a:endParaRPr lang="en-US"/>
          </a:p>
        </p:txBody>
      </p:sp>
    </p:spTree>
    <p:extLst>
      <p:ext uri="{BB962C8B-B14F-4D97-AF65-F5344CB8AC3E}">
        <p14:creationId xmlns:p14="http://schemas.microsoft.com/office/powerpoint/2010/main" val="1581634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4A65B-8E53-4A49-ABF7-328CA6E097A7}"/>
              </a:ext>
            </a:extLst>
          </p:cNvPr>
          <p:cNvSpPr>
            <a:spLocks noGrp="1"/>
          </p:cNvSpPr>
          <p:nvPr>
            <p:ph type="title"/>
          </p:nvPr>
        </p:nvSpPr>
        <p:spPr/>
        <p:txBody>
          <a:bodyPr/>
          <a:lstStyle/>
          <a:p>
            <a:r>
              <a:rPr lang="en-GB"/>
              <a:t>The trip as a whole </a:t>
            </a:r>
          </a:p>
        </p:txBody>
      </p:sp>
      <p:sp>
        <p:nvSpPr>
          <p:cNvPr id="3" name="Content Placeholder 2">
            <a:extLst>
              <a:ext uri="{FF2B5EF4-FFF2-40B4-BE49-F238E27FC236}">
                <a16:creationId xmlns:a16="http://schemas.microsoft.com/office/drawing/2014/main" id="{12B01DA8-2010-45C1-BFA8-0A362849EB9C}"/>
              </a:ext>
            </a:extLst>
          </p:cNvPr>
          <p:cNvSpPr>
            <a:spLocks noGrp="1"/>
          </p:cNvSpPr>
          <p:nvPr>
            <p:ph idx="1"/>
          </p:nvPr>
        </p:nvSpPr>
        <p:spPr/>
        <p:txBody>
          <a:bodyPr/>
          <a:lstStyle/>
          <a:p>
            <a:r>
              <a:rPr lang="en-GB"/>
              <a:t>The trip was to demonstrate what people can have right on their doorsteps and how many opportunities there are for micro adventures with and no as much of need for huge adventures as much as this was.</a:t>
            </a:r>
            <a:endParaRPr lang="en-GB" dirty="0"/>
          </a:p>
          <a:p>
            <a:r>
              <a:rPr lang="en-GB"/>
              <a:t>There is some much available to people on the coast of wales that people don’t seem to realize is right on the doorstep that are all connected you don’t need i</a:t>
            </a:r>
            <a:r>
              <a:rPr lang="en-GB" dirty="0"/>
              <a:t>t</a:t>
            </a:r>
            <a:r>
              <a:rPr lang="en-GB"/>
              <a:t> drive to all of them. This will help lower the use of cars of people can see how easy it is as well as</a:t>
            </a:r>
            <a:r>
              <a:rPr lang="en-GB" dirty="0"/>
              <a:t> </a:t>
            </a:r>
          </a:p>
        </p:txBody>
      </p:sp>
      <p:sp>
        <p:nvSpPr>
          <p:cNvPr id="4" name="Date Placeholder 3">
            <a:extLst>
              <a:ext uri="{FF2B5EF4-FFF2-40B4-BE49-F238E27FC236}">
                <a16:creationId xmlns:a16="http://schemas.microsoft.com/office/drawing/2014/main" id="{057243A6-40AB-4EDB-BEE0-2537B9D8F7F4}"/>
              </a:ext>
            </a:extLst>
          </p:cNvPr>
          <p:cNvSpPr>
            <a:spLocks noGrp="1"/>
          </p:cNvSpPr>
          <p:nvPr>
            <p:ph type="dt" sz="half" idx="10"/>
          </p:nvPr>
        </p:nvSpPr>
        <p:spPr/>
        <p:txBody>
          <a:bodyPr/>
          <a:lstStyle/>
          <a:p>
            <a:fld id="{BE0A88F0-556B-4BB7-8AAB-D63AEB65C662}" type="datetime1">
              <a:rPr lang="en-US" smtClean="0"/>
              <a:t>5/7/2021</a:t>
            </a:fld>
            <a:endParaRPr lang="en-US"/>
          </a:p>
        </p:txBody>
      </p:sp>
      <p:sp>
        <p:nvSpPr>
          <p:cNvPr id="5" name="Footer Placeholder 4">
            <a:extLst>
              <a:ext uri="{FF2B5EF4-FFF2-40B4-BE49-F238E27FC236}">
                <a16:creationId xmlns:a16="http://schemas.microsoft.com/office/drawing/2014/main" id="{FF90BE45-E39A-4853-91DB-41628216C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FAFC99-D4E3-4428-85C5-D448742ED59A}"/>
              </a:ext>
            </a:extLst>
          </p:cNvPr>
          <p:cNvSpPr>
            <a:spLocks noGrp="1"/>
          </p:cNvSpPr>
          <p:nvPr>
            <p:ph type="sldNum" sz="quarter" idx="12"/>
          </p:nvPr>
        </p:nvSpPr>
        <p:spPr/>
        <p:txBody>
          <a:bodyPr/>
          <a:lstStyle/>
          <a:p>
            <a:fld id="{81D2C36F-4504-47C0-B82F-A167342A2754}" type="slidenum">
              <a:rPr lang="en-US" smtClean="0"/>
              <a:t>19</a:t>
            </a:fld>
            <a:endParaRPr lang="en-US"/>
          </a:p>
        </p:txBody>
      </p:sp>
    </p:spTree>
    <p:extLst>
      <p:ext uri="{BB962C8B-B14F-4D97-AF65-F5344CB8AC3E}">
        <p14:creationId xmlns:p14="http://schemas.microsoft.com/office/powerpoint/2010/main" val="730442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83E2C-5434-4999-84B7-AE830449AD8C}"/>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31AAE71D-17CC-4B38-A9B9-C5AF8431E24E}"/>
              </a:ext>
            </a:extLst>
          </p:cNvPr>
          <p:cNvSpPr>
            <a:spLocks noGrp="1"/>
          </p:cNvSpPr>
          <p:nvPr>
            <p:ph idx="1"/>
          </p:nvPr>
        </p:nvSpPr>
        <p:spPr/>
        <p:txBody>
          <a:bodyPr>
            <a:normAutofit lnSpcReduction="10000"/>
          </a:bodyPr>
          <a:lstStyle/>
          <a:p>
            <a:pPr marL="0" indent="0">
              <a:buNone/>
            </a:pPr>
            <a:r>
              <a:rPr lang="en-GB" u="sng"/>
              <a:t>Images</a:t>
            </a:r>
          </a:p>
          <a:p>
            <a:r>
              <a:rPr lang="en-GB" sz="1000">
                <a:ea typeface="+mn-lt"/>
                <a:cs typeface="+mn-lt"/>
              </a:rPr>
              <a:t>Image</a:t>
            </a:r>
            <a:r>
              <a:rPr lang="en-GB" sz="1000"/>
              <a:t> 1.</a:t>
            </a:r>
            <a:r>
              <a:rPr lang="en-GB" sz="1000">
                <a:ea typeface="+mn-lt"/>
                <a:cs typeface="+mn-lt"/>
              </a:rPr>
              <a:t> Stirling, C </a:t>
            </a:r>
            <a:r>
              <a:rPr lang="en-GB" sz="1000" b="1">
                <a:ea typeface="+mn-lt"/>
                <a:cs typeface="+mn-lt"/>
              </a:rPr>
              <a:t>(2021) </a:t>
            </a:r>
            <a:r>
              <a:rPr lang="en-GB" sz="1000" err="1">
                <a:ea typeface="+mn-lt"/>
                <a:cs typeface="+mn-lt"/>
              </a:rPr>
              <a:t>Mwnt</a:t>
            </a:r>
            <a:r>
              <a:rPr lang="en-GB" sz="1000">
                <a:ea typeface="+mn-lt"/>
                <a:cs typeface="+mn-lt"/>
              </a:rPr>
              <a:t> beach.</a:t>
            </a:r>
            <a:r>
              <a:rPr lang="en-GB" sz="1000" b="1">
                <a:ea typeface="+mn-lt"/>
                <a:cs typeface="+mn-lt"/>
              </a:rPr>
              <a:t> Available at:</a:t>
            </a:r>
            <a:r>
              <a:rPr lang="en-GB" sz="1000" b="1" dirty="0"/>
              <a:t> </a:t>
            </a:r>
            <a:r>
              <a:rPr lang="en-GB" sz="1000" dirty="0">
                <a:hlinkClick r:id="rId2"/>
              </a:rPr>
              <a:t>https://www.alamy.com/stock-photo-mwnt-beach-near-cardigan-ceredigion-dyfed-wales-72276291.html</a:t>
            </a:r>
            <a:r>
              <a:rPr lang="en-GB" sz="1000"/>
              <a:t> (Accessed: 30 April, 2021).</a:t>
            </a:r>
            <a:endParaRPr lang="en-GB"/>
          </a:p>
          <a:p>
            <a:r>
              <a:rPr lang="en-GB" sz="900">
                <a:ea typeface="+mn-lt"/>
                <a:cs typeface="+mn-lt"/>
              </a:rPr>
              <a:t>Image 2. Google Maps (A) </a:t>
            </a:r>
            <a:r>
              <a:rPr lang="en-GB" sz="900" i="1" err="1">
                <a:ea typeface="+mn-lt"/>
                <a:cs typeface="+mn-lt"/>
              </a:rPr>
              <a:t>Traeth</a:t>
            </a:r>
            <a:r>
              <a:rPr lang="en-GB" sz="900" i="1" dirty="0">
                <a:ea typeface="+mn-lt"/>
                <a:cs typeface="+mn-lt"/>
              </a:rPr>
              <a:t> </a:t>
            </a:r>
            <a:r>
              <a:rPr lang="en-GB" sz="900" i="1" err="1">
                <a:ea typeface="+mn-lt"/>
                <a:cs typeface="+mn-lt"/>
              </a:rPr>
              <a:t>Mwnt</a:t>
            </a:r>
            <a:r>
              <a:rPr lang="en-GB" sz="900" i="1">
                <a:ea typeface="+mn-lt"/>
                <a:cs typeface="+mn-lt"/>
              </a:rPr>
              <a:t> to </a:t>
            </a:r>
            <a:r>
              <a:rPr lang="en-GB" sz="900" i="1" err="1">
                <a:ea typeface="+mn-lt"/>
                <a:cs typeface="+mn-lt"/>
              </a:rPr>
              <a:t>Llangrannog</a:t>
            </a:r>
            <a:r>
              <a:rPr lang="en-GB" sz="900" i="1">
                <a:ea typeface="+mn-lt"/>
                <a:cs typeface="+mn-lt"/>
              </a:rPr>
              <a:t>. </a:t>
            </a:r>
            <a:r>
              <a:rPr lang="en-GB" sz="900" b="1">
                <a:ea typeface="+mn-lt"/>
                <a:cs typeface="+mn-lt"/>
              </a:rPr>
              <a:t>Available at: </a:t>
            </a:r>
            <a:r>
              <a:rPr lang="en-GB" sz="1000" dirty="0">
                <a:ea typeface="+mn-lt"/>
                <a:cs typeface="+mn-lt"/>
                <a:hlinkClick r:id="rId3"/>
              </a:rPr>
              <a:t>https://www.google.co.uk/maps/dir/Mwnt/Llangrannog+Beach,+B4321,+Llandysul+SA44+6SN/@52.1348605,-4.5904127,13z/data=!3m1!4b1!4m14!4m13!1m5!1m1!1s0x486f306413d88069:0xec5e4001c27cc7a2!2m2!1d-4.6352611!2d52.1361894!1m5!1m1!1s0x486f3c4e02a07a7d:0x398ccc91e4e983e1!2m2!1d-4.4719998!2d52.1603219!3e2</a:t>
            </a:r>
            <a:r>
              <a:rPr lang="en-GB" sz="1000">
                <a:ea typeface="+mn-lt"/>
                <a:cs typeface="+mn-lt"/>
              </a:rPr>
              <a:t>. Accessed: 30 April, 2021).</a:t>
            </a:r>
          </a:p>
          <a:p>
            <a:r>
              <a:rPr lang="en-GB" sz="1000"/>
              <a:t>Image 3. Reading, T (2021) </a:t>
            </a:r>
            <a:r>
              <a:rPr lang="en-US" sz="1000" b="1" err="1">
                <a:ea typeface="+mn-lt"/>
                <a:cs typeface="+mn-lt"/>
              </a:rPr>
              <a:t>Llangrannog</a:t>
            </a:r>
            <a:r>
              <a:rPr lang="en-US" sz="1000" b="1">
                <a:ea typeface="+mn-lt"/>
                <a:cs typeface="+mn-lt"/>
              </a:rPr>
              <a:t> Beach. Available at:</a:t>
            </a:r>
            <a:r>
              <a:rPr lang="en-US" sz="1000" b="1" dirty="0"/>
              <a:t> </a:t>
            </a:r>
            <a:r>
              <a:rPr lang="en-GB" sz="1000" dirty="0">
                <a:hlinkClick r:id="rId4"/>
              </a:rPr>
              <a:t>https://www.thebeachguide.co.uk/south-wales/ceredigion/llangrannog.htm</a:t>
            </a:r>
            <a:r>
              <a:rPr lang="en-GB" sz="1000"/>
              <a:t>. </a:t>
            </a:r>
            <a:r>
              <a:rPr lang="en-GB" sz="1000">
                <a:ea typeface="+mn-lt"/>
                <a:cs typeface="+mn-lt"/>
              </a:rPr>
              <a:t>Accessed: 30 April, 2021).</a:t>
            </a:r>
            <a:endParaRPr lang="en-GB" sz="1000"/>
          </a:p>
          <a:p>
            <a:r>
              <a:rPr lang="en-GB" sz="1000">
                <a:ea typeface="+mn-lt"/>
                <a:cs typeface="+mn-lt"/>
              </a:rPr>
              <a:t>Image 2. Google Maps (B)</a:t>
            </a:r>
            <a:r>
              <a:rPr lang="en-GB" sz="1000" i="1" dirty="0">
                <a:ea typeface="+mn-lt"/>
                <a:cs typeface="+mn-lt"/>
              </a:rPr>
              <a:t> </a:t>
            </a:r>
            <a:r>
              <a:rPr lang="en-GB" sz="1000" i="1" err="1">
                <a:ea typeface="+mn-lt"/>
                <a:cs typeface="+mn-lt"/>
              </a:rPr>
              <a:t>Llangranog</a:t>
            </a:r>
            <a:r>
              <a:rPr lang="en-GB" sz="1000" i="1">
                <a:ea typeface="+mn-lt"/>
                <a:cs typeface="+mn-lt"/>
              </a:rPr>
              <a:t> to </a:t>
            </a:r>
            <a:r>
              <a:rPr lang="en-GB" sz="1000" i="1" err="1">
                <a:ea typeface="+mn-lt"/>
                <a:cs typeface="+mn-lt"/>
              </a:rPr>
              <a:t>Cwmtydy</a:t>
            </a:r>
            <a:r>
              <a:rPr lang="en-GB" sz="1000" i="1">
                <a:ea typeface="+mn-lt"/>
                <a:cs typeface="+mn-lt"/>
              </a:rPr>
              <a:t>.</a:t>
            </a:r>
            <a:r>
              <a:rPr lang="en-GB" sz="1000" dirty="0">
                <a:ea typeface="+mn-lt"/>
                <a:cs typeface="+mn-lt"/>
              </a:rPr>
              <a:t> </a:t>
            </a:r>
            <a:r>
              <a:rPr lang="en-GB" sz="1000" i="1" dirty="0">
                <a:ea typeface="+mn-lt"/>
                <a:cs typeface="+mn-lt"/>
              </a:rPr>
              <a:t> </a:t>
            </a:r>
            <a:r>
              <a:rPr lang="en-GB" sz="1000" b="1">
                <a:ea typeface="+mn-lt"/>
                <a:cs typeface="+mn-lt"/>
              </a:rPr>
              <a:t>Available at: </a:t>
            </a:r>
            <a:r>
              <a:rPr lang="en-GB" sz="1000" dirty="0">
                <a:ea typeface="+mn-lt"/>
                <a:cs typeface="+mn-lt"/>
                <a:hlinkClick r:id="rId5"/>
              </a:rPr>
              <a:t>https://www.google.co.uk/maps/dir/Llangrannog+Beach,+B4321,+Llandysul+SA44+6SN/Cwmtydu+Cove+Car+Park,+Llandysul/@52.1713888,-4.4560461,14z/data=!3m1!4b1!4m14!4m13!1m5!1m1!1s0x486f3c4e02a07a7d:0x398ccc91e4e983e1!2m2!1d-4.4719998!2d52.1603219!1m5!1m1!1s0x486f1757da19af8f:0x549d9cc5eba750f9!2m2!1d-4.4068009!2d52.1914343!3e2</a:t>
            </a:r>
            <a:r>
              <a:rPr lang="en-GB" sz="1000">
                <a:ea typeface="+mn-lt"/>
                <a:cs typeface="+mn-lt"/>
              </a:rPr>
              <a:t>. (Accessed: 30 April, 2021).</a:t>
            </a:r>
            <a:endParaRPr lang="en-GB" sz="1000"/>
          </a:p>
          <a:p>
            <a:r>
              <a:rPr lang="en-GB" sz="1000"/>
              <a:t>Image 9.  Evans-Tomkins, N (2021) </a:t>
            </a:r>
            <a:r>
              <a:rPr lang="en-GB" sz="1000" i="1"/>
              <a:t>New Quay Beach. </a:t>
            </a:r>
            <a:r>
              <a:rPr lang="en-GB" sz="1000">
                <a:ea typeface="+mn-lt"/>
                <a:cs typeface="+mn-lt"/>
              </a:rPr>
              <a:t>Evans-Tomkins, N: Wales.</a:t>
            </a:r>
          </a:p>
          <a:p>
            <a:r>
              <a:rPr lang="en-GB" sz="1000">
                <a:ea typeface="+mn-lt"/>
                <a:cs typeface="+mn-lt"/>
              </a:rPr>
              <a:t>Image 15.  Evans-Tomkins, N (2021) Llanon beach</a:t>
            </a:r>
            <a:r>
              <a:rPr lang="en-GB" sz="1000" i="1">
                <a:ea typeface="+mn-lt"/>
                <a:cs typeface="+mn-lt"/>
              </a:rPr>
              <a:t>. </a:t>
            </a:r>
            <a:r>
              <a:rPr lang="en-GB" sz="1000"/>
              <a:t>Evans-Tomkins, N: Wales.</a:t>
            </a:r>
            <a:endParaRPr lang="en-GB" sz="1000" dirty="0"/>
          </a:p>
          <a:p>
            <a:r>
              <a:rPr lang="en-GB" sz="1000">
                <a:ea typeface="+mn-lt"/>
                <a:cs typeface="+mn-lt"/>
              </a:rPr>
              <a:t>Image 17.  Evans-Tomkins, N (2021) Aberystwyth beach</a:t>
            </a:r>
            <a:r>
              <a:rPr lang="en-GB" sz="1000" i="1">
                <a:ea typeface="+mn-lt"/>
                <a:cs typeface="+mn-lt"/>
              </a:rPr>
              <a:t>. </a:t>
            </a:r>
            <a:r>
              <a:rPr lang="en-GB" sz="1000"/>
              <a:t>Evans-Tomkins, N: Wales.</a:t>
            </a:r>
            <a:endParaRPr lang="en-GB" sz="1000" dirty="0"/>
          </a:p>
          <a:p>
            <a:r>
              <a:rPr lang="en-GB" sz="1000">
                <a:ea typeface="+mn-lt"/>
                <a:cs typeface="+mn-lt"/>
              </a:rPr>
              <a:t>Image 21.  Evans-Tomkins, N (2018) Borth beach</a:t>
            </a:r>
            <a:r>
              <a:rPr lang="en-GB" sz="1000" i="1">
                <a:ea typeface="+mn-lt"/>
                <a:cs typeface="+mn-lt"/>
              </a:rPr>
              <a:t>. </a:t>
            </a:r>
            <a:r>
              <a:rPr lang="en-GB" sz="1000"/>
              <a:t>Evans-Tomkins, N: Wales.</a:t>
            </a:r>
            <a:endParaRPr lang="en-GB" sz="1000" dirty="0"/>
          </a:p>
          <a:p>
            <a:endParaRPr lang="en-GB" sz="1000" dirty="0"/>
          </a:p>
          <a:p>
            <a:endParaRPr lang="en-GB" sz="1000"/>
          </a:p>
          <a:p>
            <a:pPr marL="0" indent="0">
              <a:buNone/>
            </a:pPr>
            <a:endParaRPr lang="en-GB"/>
          </a:p>
        </p:txBody>
      </p:sp>
      <p:sp>
        <p:nvSpPr>
          <p:cNvPr id="4" name="Date Placeholder 3">
            <a:extLst>
              <a:ext uri="{FF2B5EF4-FFF2-40B4-BE49-F238E27FC236}">
                <a16:creationId xmlns:a16="http://schemas.microsoft.com/office/drawing/2014/main" id="{05CE3B89-4138-4F84-95C2-FF781BB507A6}"/>
              </a:ext>
            </a:extLst>
          </p:cNvPr>
          <p:cNvSpPr>
            <a:spLocks noGrp="1"/>
          </p:cNvSpPr>
          <p:nvPr>
            <p:ph type="dt" sz="half" idx="10"/>
          </p:nvPr>
        </p:nvSpPr>
        <p:spPr/>
        <p:txBody>
          <a:bodyPr/>
          <a:lstStyle/>
          <a:p>
            <a:fld id="{BE0A88F0-556B-4BB7-8AAB-D63AEB65C662}" type="datetime1">
              <a:rPr lang="en-US" smtClean="0"/>
              <a:t>5/7/2021</a:t>
            </a:fld>
            <a:endParaRPr lang="en-US"/>
          </a:p>
        </p:txBody>
      </p:sp>
      <p:sp>
        <p:nvSpPr>
          <p:cNvPr id="5" name="Footer Placeholder 4">
            <a:extLst>
              <a:ext uri="{FF2B5EF4-FFF2-40B4-BE49-F238E27FC236}">
                <a16:creationId xmlns:a16="http://schemas.microsoft.com/office/drawing/2014/main" id="{C8CCC6E1-E79C-4D04-842D-0D52BCBF07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640FC-36A9-4B88-858D-2E46DE1EFD4E}"/>
              </a:ext>
            </a:extLst>
          </p:cNvPr>
          <p:cNvSpPr>
            <a:spLocks noGrp="1"/>
          </p:cNvSpPr>
          <p:nvPr>
            <p:ph type="sldNum" sz="quarter" idx="12"/>
          </p:nvPr>
        </p:nvSpPr>
        <p:spPr/>
        <p:txBody>
          <a:bodyPr/>
          <a:lstStyle/>
          <a:p>
            <a:fld id="{81D2C36F-4504-47C0-B82F-A167342A2754}" type="slidenum">
              <a:rPr lang="en-US" smtClean="0"/>
              <a:t>20</a:t>
            </a:fld>
            <a:endParaRPr lang="en-US"/>
          </a:p>
        </p:txBody>
      </p:sp>
    </p:spTree>
    <p:extLst>
      <p:ext uri="{BB962C8B-B14F-4D97-AF65-F5344CB8AC3E}">
        <p14:creationId xmlns:p14="http://schemas.microsoft.com/office/powerpoint/2010/main" val="3152496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3C6A10-92BB-4F95-B017-0D629F169C6A}"/>
              </a:ext>
            </a:extLst>
          </p:cNvPr>
          <p:cNvSpPr txBox="1"/>
          <p:nvPr/>
        </p:nvSpPr>
        <p:spPr>
          <a:xfrm>
            <a:off x="197758" y="206828"/>
            <a:ext cx="1182369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hlinkClick r:id="rId2"/>
              </a:rPr>
              <a:t>https://www.visitmidwales.co.uk/Aberystwyth-Constitution-Hill/details/?dms=3&amp;venue=1020790</a:t>
            </a:r>
            <a:r>
              <a:rPr lang="en-US" sz="1400" dirty="0">
                <a:ea typeface="+mn-lt"/>
                <a:cs typeface="+mn-lt"/>
              </a:rPr>
              <a:t> - </a:t>
            </a:r>
            <a:r>
              <a:rPr lang="en-US" sz="1400">
                <a:ea typeface="+mn-lt"/>
                <a:cs typeface="+mn-lt"/>
              </a:rPr>
              <a:t>constatution hill image </a:t>
            </a:r>
            <a:endParaRPr lang="en-US" sz="1400" dirty="0">
              <a:ea typeface="+mn-lt"/>
              <a:cs typeface="+mn-lt"/>
            </a:endParaRPr>
          </a:p>
          <a:p>
            <a:endParaRPr lang="en-US" sz="1400" dirty="0"/>
          </a:p>
          <a:p>
            <a:r>
              <a:rPr lang="en-US" sz="1400" dirty="0">
                <a:ea typeface="+mn-lt"/>
                <a:cs typeface="+mn-lt"/>
                <a:hlinkClick r:id="rId3"/>
              </a:rPr>
              <a:t>http://wales-photos.co.uk/aberystwyth-from-constitution-hill-cardigan-bay/</a:t>
            </a:r>
            <a:r>
              <a:rPr lang="en-US" sz="1400">
                <a:ea typeface="+mn-lt"/>
                <a:cs typeface="+mn-lt"/>
              </a:rPr>
              <a:t> top of constatution hill</a:t>
            </a:r>
            <a:endParaRPr lang="en-US" sz="1400" dirty="0">
              <a:ea typeface="+mn-lt"/>
              <a:cs typeface="+mn-lt"/>
            </a:endParaRPr>
          </a:p>
          <a:p>
            <a:endParaRPr lang="en-US" sz="1400" dirty="0">
              <a:ea typeface="+mn-lt"/>
              <a:cs typeface="+mn-lt"/>
            </a:endParaRPr>
          </a:p>
          <a:p>
            <a:r>
              <a:rPr lang="en-US" sz="1400" dirty="0">
                <a:ea typeface="+mn-lt"/>
                <a:cs typeface="+mn-lt"/>
                <a:hlinkClick r:id="rId4"/>
              </a:rPr>
              <a:t>https://www.bing.com/images/search?view=detailV2&amp;ccid=HjRrHYbB&amp;id=9C6C65E354DC51FB9C0801419B5CE87138A4A63E&amp;thid=OIP.HjRrHYbBc8VyB_5-rytd-AHaFe&amp;mediaurl=https%3a%2f%2fc8.alamy.com%2fcomp%2fB5D7EN%2fsand-dunes-and-borth-beach-ynyslas-borth-dyfed-wales-europe-B5D7EN.jpg&amp;cdnurl=https%3a%2f%2fth.bing.com%2fth%2fid%2fR1e346b1d86c173c57207fe7eaf2b5df8%3frik%3dPqakOHHoXJtBAQ%26pid%3dImgRaw&amp;exph=961&amp;expw=1300&amp;q=wales+borth+beach+&amp;simid=608046452989507037&amp;ck=7B704F0DDB0AF7B0B91B9DFFEB1E475A&amp;selectedIndex=3&amp;FORM=IRPRST&amp;ajaxhist=0</a:t>
            </a:r>
            <a:r>
              <a:rPr lang="en-US" sz="1400">
                <a:ea typeface="+mn-lt"/>
                <a:cs typeface="+mn-lt"/>
              </a:rPr>
              <a:t> - borth beach picture </a:t>
            </a:r>
            <a:endParaRPr lang="en-US" sz="1400" dirty="0">
              <a:ea typeface="+mn-lt"/>
              <a:cs typeface="+mn-lt"/>
            </a:endParaRPr>
          </a:p>
          <a:p>
            <a:endParaRPr lang="en-US" sz="1400" dirty="0"/>
          </a:p>
          <a:p>
            <a:r>
              <a:rPr lang="en-US" sz="1400" dirty="0">
                <a:ea typeface="+mn-lt"/>
                <a:cs typeface="+mn-lt"/>
                <a:hlinkClick r:id="rId5"/>
              </a:rPr>
              <a:t>https://www.walkingbritain.co.uk/walk-photo-265608</a:t>
            </a:r>
            <a:r>
              <a:rPr lang="en-US" sz="1400">
                <a:ea typeface="+mn-lt"/>
                <a:cs typeface="+mn-lt"/>
              </a:rPr>
              <a:t> - Cwmtydu Seceret beach.</a:t>
            </a:r>
            <a:endParaRPr lang="en-US" sz="1400" dirty="0">
              <a:ea typeface="+mn-lt"/>
              <a:cs typeface="+mn-lt"/>
            </a:endParaRPr>
          </a:p>
          <a:p>
            <a:endParaRPr lang="en-US" sz="1400" dirty="0">
              <a:ea typeface="+mn-lt"/>
              <a:cs typeface="+mn-lt"/>
            </a:endParaRPr>
          </a:p>
          <a:p>
            <a:r>
              <a:rPr lang="en-US" sz="1400" dirty="0">
                <a:ea typeface="+mn-lt"/>
                <a:cs typeface="+mn-lt"/>
                <a:hlinkClick r:id="rId6"/>
              </a:rPr>
              <a:t>http://wales-photos.co.uk/cwmtydu-beach-on-cardigan-bay/</a:t>
            </a:r>
            <a:r>
              <a:rPr lang="en-US" sz="1400">
                <a:ea typeface="+mn-lt"/>
                <a:cs typeface="+mn-lt"/>
              </a:rPr>
              <a:t> Cwmtydu Regulare beach </a:t>
            </a:r>
            <a:endParaRPr lang="en-US" sz="1400" dirty="0">
              <a:ea typeface="+mn-lt"/>
              <a:cs typeface="+mn-lt"/>
            </a:endParaRPr>
          </a:p>
          <a:p>
            <a:endParaRPr lang="en-US" sz="1400" dirty="0">
              <a:ea typeface="+mn-lt"/>
              <a:cs typeface="+mn-lt"/>
            </a:endParaRPr>
          </a:p>
          <a:p>
            <a:r>
              <a:rPr lang="en-US" sz="1400" dirty="0">
                <a:ea typeface="+mn-lt"/>
                <a:cs typeface="+mn-lt"/>
                <a:hlinkClick r:id="rId7"/>
              </a:rPr>
              <a:t>https://www.cambrian-news.co.uk/article.cfm?id=129896&amp;headline=New%20Cofiwch%20Dryweryn%20mural%20owner%20pledges%20to%20secure%20its%20future&amp;sectionIs=news&amp;searchyear=2019</a:t>
            </a:r>
            <a:r>
              <a:rPr lang="en-US" sz="1400">
                <a:ea typeface="+mn-lt"/>
                <a:cs typeface="+mn-lt"/>
              </a:rPr>
              <a:t> - </a:t>
            </a:r>
            <a:r>
              <a:rPr lang="en-GB" sz="1400">
                <a:ea typeface="+mn-lt"/>
                <a:cs typeface="+mn-lt"/>
              </a:rPr>
              <a:t>Cofiwch Dryweryn wall</a:t>
            </a:r>
            <a:endParaRPr lang="en-GB" sz="1400" dirty="0">
              <a:ea typeface="+mn-lt"/>
              <a:cs typeface="+mn-lt"/>
            </a:endParaRPr>
          </a:p>
          <a:p>
            <a:endParaRPr lang="en-GB" sz="1400" dirty="0">
              <a:ea typeface="+mn-lt"/>
              <a:cs typeface="+mn-lt"/>
            </a:endParaRPr>
          </a:p>
          <a:p>
            <a:r>
              <a:rPr lang="en-GB" sz="1400" dirty="0">
                <a:ea typeface="+mn-lt"/>
                <a:cs typeface="+mn-lt"/>
                <a:hlinkClick r:id="rId8"/>
              </a:rPr>
              <a:t>https://www.google.co.uk/maps/@52.2637472,-4.202155,3a,75y,339.81h,85.19t/data=!3m6!1e1!3m4!1shAUOG7iTaHP8MEOOoCRDSA!2e0!7i13312!8i6656</a:t>
            </a:r>
            <a:r>
              <a:rPr lang="en-GB" sz="1400">
                <a:ea typeface="+mn-lt"/>
                <a:cs typeface="+mn-lt"/>
              </a:rPr>
              <a:t> - walk from aberaeron to </a:t>
            </a:r>
            <a:r>
              <a:rPr lang="en-GB" sz="1400" dirty="0">
                <a:ea typeface="+mn-lt"/>
                <a:cs typeface="+mn-lt"/>
              </a:rPr>
              <a:t>llanon </a:t>
            </a:r>
            <a:endParaRPr lang="en-GB" sz="1400" dirty="0"/>
          </a:p>
        </p:txBody>
      </p:sp>
    </p:spTree>
    <p:extLst>
      <p:ext uri="{BB962C8B-B14F-4D97-AF65-F5344CB8AC3E}">
        <p14:creationId xmlns:p14="http://schemas.microsoft.com/office/powerpoint/2010/main" val="22005270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0</TotalTime>
  <Words>1967</Words>
  <Application>Microsoft Office PowerPoint</Application>
  <PresentationFormat>Widescreen</PresentationFormat>
  <Paragraphs>124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Century Gothic</vt:lpstr>
      <vt:lpstr>Wingdings 2</vt:lpstr>
      <vt:lpstr>Quotable</vt:lpstr>
      <vt:lpstr>A three-day sustainable journey  A Trip of Cardigan Bay</vt:lpstr>
      <vt:lpstr>Cardigan bay</vt:lpstr>
      <vt:lpstr>Cardigan – Traeth Mwnt</vt:lpstr>
      <vt:lpstr>The travel from cardigan Llangrannog Beach  </vt:lpstr>
      <vt:lpstr>Llangrannog Beach</vt:lpstr>
      <vt:lpstr>Travel from Llangrannog to Cwmtydu beach </vt:lpstr>
      <vt:lpstr>Cwmtydu Beach</vt:lpstr>
      <vt:lpstr>Travel from Cwm Tydy beach to New quay </vt:lpstr>
      <vt:lpstr>New quay </vt:lpstr>
      <vt:lpstr>The travel from Newquay to Aberaeron </vt:lpstr>
      <vt:lpstr>Aberaeron </vt:lpstr>
      <vt:lpstr>Travel from Aberaeron to Llanon</vt:lpstr>
      <vt:lpstr>Llanon </vt:lpstr>
      <vt:lpstr>Walk between Llanon and Aberystwyth </vt:lpstr>
      <vt:lpstr>Aberystwyth </vt:lpstr>
      <vt:lpstr>Ysbyty Hill (Constitution Hill)</vt:lpstr>
      <vt:lpstr>Walk from Ysbyty Hill to Borth </vt:lpstr>
      <vt:lpstr>Borth Beach  </vt:lpstr>
      <vt:lpstr>The trip as a whole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three day sustainable jounrnry</dc:title>
  <dc:creator>Nathan Thomas Evans-Tomkins (1810948)</dc:creator>
  <cp:lastModifiedBy>Nathan Thomas Evans-Tomkins (1810948)</cp:lastModifiedBy>
  <cp:revision>231</cp:revision>
  <dcterms:created xsi:type="dcterms:W3CDTF">2021-04-28T22:45:24Z</dcterms:created>
  <dcterms:modified xsi:type="dcterms:W3CDTF">2021-05-07T08:44:11Z</dcterms:modified>
</cp:coreProperties>
</file>