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4" r:id="rId1"/>
  </p:sldMasterIdLst>
  <p:sldIdLst>
    <p:sldId id="256" r:id="rId2"/>
    <p:sldId id="303" r:id="rId3"/>
    <p:sldId id="286" r:id="rId4"/>
    <p:sldId id="258" r:id="rId5"/>
    <p:sldId id="287" r:id="rId6"/>
    <p:sldId id="293" r:id="rId7"/>
    <p:sldId id="296" r:id="rId8"/>
    <p:sldId id="291" r:id="rId9"/>
    <p:sldId id="263" r:id="rId10"/>
    <p:sldId id="264" r:id="rId11"/>
    <p:sldId id="297" r:id="rId12"/>
    <p:sldId id="298" r:id="rId13"/>
    <p:sldId id="299" r:id="rId14"/>
    <p:sldId id="300" r:id="rId15"/>
    <p:sldId id="274" r:id="rId16"/>
    <p:sldId id="284" r:id="rId17"/>
    <p:sldId id="277" r:id="rId18"/>
    <p:sldId id="278" r:id="rId19"/>
    <p:sldId id="301" r:id="rId20"/>
    <p:sldId id="302" r:id="rId21"/>
    <p:sldId id="30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36588-3823-4611-B00D-4D52C0B99C1E}" v="12" dt="2026-03-17T09:54:56.8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ustina Da Costsa" userId="f457e6ada0c3db52" providerId="LiveId" clId="{C536D26B-54E4-4C91-9979-E3D79790C68F}"/>
    <pc:docChg chg="undo custSel modSld">
      <pc:chgData name="Yustina Da Costsa" userId="f457e6ada0c3db52" providerId="LiveId" clId="{C536D26B-54E4-4C91-9979-E3D79790C68F}" dt="2026-03-17T09:55:05.945" v="1067" actId="27636"/>
      <pc:docMkLst>
        <pc:docMk/>
      </pc:docMkLst>
      <pc:sldChg chg="modSp mod">
        <pc:chgData name="Yustina Da Costsa" userId="f457e6ada0c3db52" providerId="LiveId" clId="{C536D26B-54E4-4C91-9979-E3D79790C68F}" dt="2026-03-16T17:07:13.431" v="2" actId="14100"/>
        <pc:sldMkLst>
          <pc:docMk/>
          <pc:sldMk cId="3720976105" sldId="256"/>
        </pc:sldMkLst>
        <pc:spChg chg="mod">
          <ac:chgData name="Yustina Da Costsa" userId="f457e6ada0c3db52" providerId="LiveId" clId="{C536D26B-54E4-4C91-9979-E3D79790C68F}" dt="2026-03-16T17:07:13.431" v="2" actId="14100"/>
          <ac:spMkLst>
            <pc:docMk/>
            <pc:sldMk cId="3720976105" sldId="256"/>
            <ac:spMk id="2" creationId="{09915DC9-FAE0-539A-CADA-76FC4D941E2D}"/>
          </ac:spMkLst>
        </pc:spChg>
      </pc:sldChg>
      <pc:sldChg chg="modSp mod">
        <pc:chgData name="Yustina Da Costsa" userId="f457e6ada0c3db52" providerId="LiveId" clId="{C536D26B-54E4-4C91-9979-E3D79790C68F}" dt="2026-03-16T23:20:09.656" v="1051"/>
        <pc:sldMkLst>
          <pc:docMk/>
          <pc:sldMk cId="2822877429" sldId="263"/>
        </pc:sldMkLst>
        <pc:spChg chg="mod">
          <ac:chgData name="Yustina Da Costsa" userId="f457e6ada0c3db52" providerId="LiveId" clId="{C536D26B-54E4-4C91-9979-E3D79790C68F}" dt="2026-03-16T23:20:09.656" v="1051"/>
          <ac:spMkLst>
            <pc:docMk/>
            <pc:sldMk cId="2822877429" sldId="263"/>
            <ac:spMk id="2" creationId="{4AC189D9-2982-9C62-8EF5-794B53AEC9F9}"/>
          </ac:spMkLst>
        </pc:spChg>
        <pc:spChg chg="mod">
          <ac:chgData name="Yustina Da Costsa" userId="f457e6ada0c3db52" providerId="LiveId" clId="{C536D26B-54E4-4C91-9979-E3D79790C68F}" dt="2026-03-16T23:17:40.307" v="1049"/>
          <ac:spMkLst>
            <pc:docMk/>
            <pc:sldMk cId="2822877429" sldId="263"/>
            <ac:spMk id="3" creationId="{8D8C5E3E-58A7-1DFC-32A6-AE626264DF59}"/>
          </ac:spMkLst>
        </pc:spChg>
      </pc:sldChg>
      <pc:sldChg chg="modSp mod">
        <pc:chgData name="Yustina Da Costsa" userId="f457e6ada0c3db52" providerId="LiveId" clId="{C536D26B-54E4-4C91-9979-E3D79790C68F}" dt="2026-03-16T22:36:19.270" v="952" actId="5793"/>
        <pc:sldMkLst>
          <pc:docMk/>
          <pc:sldMk cId="2077559405" sldId="264"/>
        </pc:sldMkLst>
        <pc:spChg chg="mod">
          <ac:chgData name="Yustina Da Costsa" userId="f457e6ada0c3db52" providerId="LiveId" clId="{C536D26B-54E4-4C91-9979-E3D79790C68F}" dt="2026-03-16T22:36:19.270" v="952" actId="5793"/>
          <ac:spMkLst>
            <pc:docMk/>
            <pc:sldMk cId="2077559405" sldId="264"/>
            <ac:spMk id="3" creationId="{5AB9B4CB-590E-9800-E469-8ADE4419FBEB}"/>
          </ac:spMkLst>
        </pc:spChg>
      </pc:sldChg>
      <pc:sldChg chg="modSp mod">
        <pc:chgData name="Yustina Da Costsa" userId="f457e6ada0c3db52" providerId="LiveId" clId="{C536D26B-54E4-4C91-9979-E3D79790C68F}" dt="2026-03-16T23:21:12.599" v="1055" actId="255"/>
        <pc:sldMkLst>
          <pc:docMk/>
          <pc:sldMk cId="3208640436" sldId="274"/>
        </pc:sldMkLst>
        <pc:spChg chg="mod">
          <ac:chgData name="Yustina Da Costsa" userId="f457e6ada0c3db52" providerId="LiveId" clId="{C536D26B-54E4-4C91-9979-E3D79790C68F}" dt="2026-03-16T23:21:12.599" v="1055" actId="255"/>
          <ac:spMkLst>
            <pc:docMk/>
            <pc:sldMk cId="3208640436" sldId="274"/>
            <ac:spMk id="2" creationId="{743B8287-05D3-FBD3-945D-0BB99C22D3B2}"/>
          </ac:spMkLst>
        </pc:spChg>
      </pc:sldChg>
      <pc:sldChg chg="modSp mod">
        <pc:chgData name="Yustina Da Costsa" userId="f457e6ada0c3db52" providerId="LiveId" clId="{C536D26B-54E4-4C91-9979-E3D79790C68F}" dt="2026-03-16T23:21:33.487" v="1056" actId="20577"/>
        <pc:sldMkLst>
          <pc:docMk/>
          <pc:sldMk cId="3369061313" sldId="277"/>
        </pc:sldMkLst>
        <pc:spChg chg="mod">
          <ac:chgData name="Yustina Da Costsa" userId="f457e6ada0c3db52" providerId="LiveId" clId="{C536D26B-54E4-4C91-9979-E3D79790C68F}" dt="2026-03-16T23:21:33.487" v="1056" actId="20577"/>
          <ac:spMkLst>
            <pc:docMk/>
            <pc:sldMk cId="3369061313" sldId="277"/>
            <ac:spMk id="2" creationId="{779BB42F-BE20-77AA-3A2A-63AF362A01F5}"/>
          </ac:spMkLst>
        </pc:spChg>
      </pc:sldChg>
      <pc:sldChg chg="modSp mod">
        <pc:chgData name="Yustina Da Costsa" userId="f457e6ada0c3db52" providerId="LiveId" clId="{C536D26B-54E4-4C91-9979-E3D79790C68F}" dt="2026-03-16T22:53:56.493" v="1032" actId="122"/>
        <pc:sldMkLst>
          <pc:docMk/>
          <pc:sldMk cId="1347656414" sldId="278"/>
        </pc:sldMkLst>
        <pc:spChg chg="mod">
          <ac:chgData name="Yustina Da Costsa" userId="f457e6ada0c3db52" providerId="LiveId" clId="{C536D26B-54E4-4C91-9979-E3D79790C68F}" dt="2026-03-16T22:53:56.493" v="1032" actId="122"/>
          <ac:spMkLst>
            <pc:docMk/>
            <pc:sldMk cId="1347656414" sldId="278"/>
            <ac:spMk id="3" creationId="{15C9A1DF-459E-74C5-0AD6-8F6083D24526}"/>
          </ac:spMkLst>
        </pc:spChg>
      </pc:sldChg>
      <pc:sldChg chg="modSp mod">
        <pc:chgData name="Yustina Da Costsa" userId="f457e6ada0c3db52" providerId="LiveId" clId="{C536D26B-54E4-4C91-9979-E3D79790C68F}" dt="2026-03-16T22:15:29.315" v="823" actId="120"/>
        <pc:sldMkLst>
          <pc:docMk/>
          <pc:sldMk cId="1682809916" sldId="286"/>
        </pc:sldMkLst>
        <pc:spChg chg="mod">
          <ac:chgData name="Yustina Da Costsa" userId="f457e6ada0c3db52" providerId="LiveId" clId="{C536D26B-54E4-4C91-9979-E3D79790C68F}" dt="2026-03-16T22:15:29.315" v="823" actId="120"/>
          <ac:spMkLst>
            <pc:docMk/>
            <pc:sldMk cId="1682809916" sldId="286"/>
            <ac:spMk id="3" creationId="{39F498C4-45ED-66B9-EFE0-4E1E363C0422}"/>
          </ac:spMkLst>
        </pc:spChg>
      </pc:sldChg>
      <pc:sldChg chg="modSp mod">
        <pc:chgData name="Yustina Da Costsa" userId="f457e6ada0c3db52" providerId="LiveId" clId="{C536D26B-54E4-4C91-9979-E3D79790C68F}" dt="2026-03-16T22:12:21.339" v="818" actId="20577"/>
        <pc:sldMkLst>
          <pc:docMk/>
          <pc:sldMk cId="3241666686" sldId="287"/>
        </pc:sldMkLst>
        <pc:spChg chg="mod">
          <ac:chgData name="Yustina Da Costsa" userId="f457e6ada0c3db52" providerId="LiveId" clId="{C536D26B-54E4-4C91-9979-E3D79790C68F}" dt="2026-03-16T22:12:21.339" v="818" actId="20577"/>
          <ac:spMkLst>
            <pc:docMk/>
            <pc:sldMk cId="3241666686" sldId="287"/>
            <ac:spMk id="3" creationId="{CDCFE5AB-C69D-82B6-0764-6ECC8D07AADB}"/>
          </ac:spMkLst>
        </pc:spChg>
      </pc:sldChg>
      <pc:sldChg chg="modSp mod">
        <pc:chgData name="Yustina Da Costsa" userId="f457e6ada0c3db52" providerId="LiveId" clId="{C536D26B-54E4-4C91-9979-E3D79790C68F}" dt="2026-03-17T09:55:05.945" v="1067" actId="27636"/>
        <pc:sldMkLst>
          <pc:docMk/>
          <pc:sldMk cId="666546777" sldId="291"/>
        </pc:sldMkLst>
        <pc:spChg chg="mod">
          <ac:chgData name="Yustina Da Costsa" userId="f457e6ada0c3db52" providerId="LiveId" clId="{C536D26B-54E4-4C91-9979-E3D79790C68F}" dt="2026-03-17T09:55:05.945" v="1067" actId="27636"/>
          <ac:spMkLst>
            <pc:docMk/>
            <pc:sldMk cId="666546777" sldId="291"/>
            <ac:spMk id="3" creationId="{81952F7B-EA94-92F6-A848-FE7D177FE4C1}"/>
          </ac:spMkLst>
        </pc:spChg>
      </pc:sldChg>
      <pc:sldChg chg="modSp mod">
        <pc:chgData name="Yustina Da Costsa" userId="f457e6ada0c3db52" providerId="LiveId" clId="{C536D26B-54E4-4C91-9979-E3D79790C68F}" dt="2026-03-16T22:05:52.960" v="699" actId="113"/>
        <pc:sldMkLst>
          <pc:docMk/>
          <pc:sldMk cId="1053618673" sldId="293"/>
        </pc:sldMkLst>
        <pc:spChg chg="mod">
          <ac:chgData name="Yustina Da Costsa" userId="f457e6ada0c3db52" providerId="LiveId" clId="{C536D26B-54E4-4C91-9979-E3D79790C68F}" dt="2026-03-16T22:05:52.960" v="699" actId="113"/>
          <ac:spMkLst>
            <pc:docMk/>
            <pc:sldMk cId="1053618673" sldId="293"/>
            <ac:spMk id="3" creationId="{FD451D5C-E1DD-9EF6-6860-9C7038811335}"/>
          </ac:spMkLst>
        </pc:spChg>
      </pc:sldChg>
      <pc:sldChg chg="modSp mod">
        <pc:chgData name="Yustina Da Costsa" userId="f457e6ada0c3db52" providerId="LiveId" clId="{C536D26B-54E4-4C91-9979-E3D79790C68F}" dt="2026-03-16T23:20:30.141" v="1052" actId="255"/>
        <pc:sldMkLst>
          <pc:docMk/>
          <pc:sldMk cId="1805951785" sldId="297"/>
        </pc:sldMkLst>
        <pc:spChg chg="mod">
          <ac:chgData name="Yustina Da Costsa" userId="f457e6ada0c3db52" providerId="LiveId" clId="{C536D26B-54E4-4C91-9979-E3D79790C68F}" dt="2026-03-16T23:20:30.141" v="1052" actId="255"/>
          <ac:spMkLst>
            <pc:docMk/>
            <pc:sldMk cId="1805951785" sldId="297"/>
            <ac:spMk id="3" creationId="{AC9FC9B2-CB5F-6EA5-8BE2-929C1021EA97}"/>
          </ac:spMkLst>
        </pc:spChg>
      </pc:sldChg>
      <pc:sldChg chg="modSp mod">
        <pc:chgData name="Yustina Da Costsa" userId="f457e6ada0c3db52" providerId="LiveId" clId="{C536D26B-54E4-4C91-9979-E3D79790C68F}" dt="2026-03-16T23:20:50.095" v="1054" actId="122"/>
        <pc:sldMkLst>
          <pc:docMk/>
          <pc:sldMk cId="1821658659" sldId="298"/>
        </pc:sldMkLst>
        <pc:spChg chg="mod">
          <ac:chgData name="Yustina Da Costsa" userId="f457e6ada0c3db52" providerId="LiveId" clId="{C536D26B-54E4-4C91-9979-E3D79790C68F}" dt="2026-03-16T23:20:50.095" v="1054" actId="122"/>
          <ac:spMkLst>
            <pc:docMk/>
            <pc:sldMk cId="1821658659" sldId="298"/>
            <ac:spMk id="3" creationId="{D7280770-48E2-A26F-C5E2-2573AC01CB1B}"/>
          </ac:spMkLst>
        </pc:spChg>
      </pc:sldChg>
      <pc:sldChg chg="modSp mod">
        <pc:chgData name="Yustina Da Costsa" userId="f457e6ada0c3db52" providerId="LiveId" clId="{C536D26B-54E4-4C91-9979-E3D79790C68F}" dt="2026-03-16T23:18:50.812" v="1050" actId="11"/>
        <pc:sldMkLst>
          <pc:docMk/>
          <pc:sldMk cId="4109614312" sldId="303"/>
        </pc:sldMkLst>
        <pc:spChg chg="mod">
          <ac:chgData name="Yustina Da Costsa" userId="f457e6ada0c3db52" providerId="LiveId" clId="{C536D26B-54E4-4C91-9979-E3D79790C68F}" dt="2026-03-16T23:18:50.812" v="1050" actId="11"/>
          <ac:spMkLst>
            <pc:docMk/>
            <pc:sldMk cId="4109614312" sldId="303"/>
            <ac:spMk id="2" creationId="{EBB3BF94-6F02-DA45-A4DB-58898DF6451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3/17/2026</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638552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3/17/2026</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710231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3/17/2026</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94688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3/17/2026</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41771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3/17/2026</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465513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3/17/2026</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588239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3/17/2026</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897018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3/17/2026</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43546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3/17/2026</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092970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3/17/2026</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18724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3/17/2026</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667784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3/17/2026</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53806373"/>
      </p:ext>
    </p:extLst>
  </p:cSld>
  <p:clrMap bg1="lt1" tx1="dk1" bg2="lt2" tx2="dk2" accent1="accent1" accent2="accent2" accent3="accent3" accent4="accent4" accent5="accent5" accent6="accent6" hlink="hlink" folHlink="folHlink"/>
  <p:sldLayoutIdLst>
    <p:sldLayoutId id="2147483899" r:id="rId1"/>
    <p:sldLayoutId id="2147483900" r:id="rId2"/>
    <p:sldLayoutId id="2147483901" r:id="rId3"/>
    <p:sldLayoutId id="2147483902" r:id="rId4"/>
    <p:sldLayoutId id="2147483903" r:id="rId5"/>
    <p:sldLayoutId id="2147483897" r:id="rId6"/>
    <p:sldLayoutId id="2147483893" r:id="rId7"/>
    <p:sldLayoutId id="2147483894" r:id="rId8"/>
    <p:sldLayoutId id="2147483895" r:id="rId9"/>
    <p:sldLayoutId id="2147483896" r:id="rId10"/>
    <p:sldLayoutId id="2147483898"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ihm.org.uk/uwtsd-london-logo-002/"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www.cipd.co.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35F60170-91B4-45F0-B88B-9C07AEC46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80" y="0"/>
            <a:ext cx="1217702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15DC9-FAE0-539A-CADA-76FC4D941E2D}"/>
              </a:ext>
            </a:extLst>
          </p:cNvPr>
          <p:cNvSpPr>
            <a:spLocks noGrp="1"/>
          </p:cNvSpPr>
          <p:nvPr>
            <p:ph type="ctrTitle"/>
          </p:nvPr>
        </p:nvSpPr>
        <p:spPr>
          <a:xfrm>
            <a:off x="1022556" y="626829"/>
            <a:ext cx="8445909" cy="1280631"/>
          </a:xfrm>
        </p:spPr>
        <p:txBody>
          <a:bodyPr vert="horz" lIns="91440" tIns="45720" rIns="91440" bIns="45720" rtlCol="0" anchor="b">
            <a:normAutofit fontScale="90000"/>
          </a:bodyPr>
          <a:lstStyle/>
          <a:p>
            <a:pPr>
              <a:lnSpc>
                <a:spcPct val="90000"/>
              </a:lnSpc>
            </a:pPr>
            <a:br>
              <a:rPr lang="en-US" sz="4100" dirty="0"/>
            </a:br>
            <a:r>
              <a:rPr lang="en-US" sz="3100" b="1" dirty="0">
                <a:latin typeface="Arial" panose="020B0604020202020204" pitchFamily="34" charset="0"/>
                <a:cs typeface="Arial" panose="020B0604020202020204" pitchFamily="34" charset="0"/>
              </a:rPr>
              <a:t>UNIVERSITY OF WALES TRINITY SAINT DAVID</a:t>
            </a:r>
            <a:br>
              <a:rPr lang="en-US" sz="3100" b="1" dirty="0">
                <a:latin typeface="Arial" panose="020B0604020202020204" pitchFamily="34" charset="0"/>
                <a:cs typeface="Arial" panose="020B0604020202020204" pitchFamily="34" charset="0"/>
              </a:rPr>
            </a:br>
            <a:r>
              <a:rPr lang="en-US" sz="3100" b="1" dirty="0">
                <a:latin typeface="Arial" panose="020B0604020202020204" pitchFamily="34" charset="0"/>
                <a:cs typeface="Arial" panose="020B0604020202020204" pitchFamily="34" charset="0"/>
              </a:rPr>
              <a:t>                          LONDON CAMPUS</a:t>
            </a:r>
            <a:br>
              <a:rPr lang="en-US" sz="3100" dirty="0">
                <a:latin typeface="Arial" panose="020B0604020202020204" pitchFamily="34" charset="0"/>
                <a:cs typeface="Arial" panose="020B0604020202020204" pitchFamily="34" charset="0"/>
              </a:rPr>
            </a:br>
            <a:endParaRPr lang="en-US" sz="31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888A82E-7E49-2CAF-8B14-4F279641AFDF}"/>
              </a:ext>
            </a:extLst>
          </p:cNvPr>
          <p:cNvSpPr>
            <a:spLocks noGrp="1"/>
          </p:cNvSpPr>
          <p:nvPr>
            <p:ph type="subTitle" idx="1"/>
          </p:nvPr>
        </p:nvSpPr>
        <p:spPr>
          <a:xfrm>
            <a:off x="589934" y="1907459"/>
            <a:ext cx="9615949" cy="4323706"/>
          </a:xfrm>
        </p:spPr>
        <p:txBody>
          <a:bodyPr vert="horz" lIns="91440" tIns="45720" rIns="91440" bIns="45720" rtlCol="0" anchor="t">
            <a:normAutofit/>
          </a:bodyPr>
          <a:lstStyle/>
          <a:p>
            <a:pPr algn="ctr">
              <a:lnSpc>
                <a:spcPct val="150000"/>
              </a:lnSpc>
            </a:pPr>
            <a:r>
              <a:rPr lang="en-GB" sz="1800" b="1" dirty="0">
                <a:latin typeface="Arial" panose="020B0604020202020204" pitchFamily="34" charset="0"/>
                <a:cs typeface="Arial" panose="020B0604020202020204" pitchFamily="34" charset="0"/>
              </a:rPr>
              <a:t>HR PRACTITIONER ROLE IN SUPPORTING ORGANISATIONAL EFFECTIVENESS: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RECRUITMENT AND DEVELOPMENT OF A CUSTOMER SERVICE SUPERVISOR</a:t>
            </a:r>
          </a:p>
          <a:p>
            <a:pPr algn="ctr">
              <a:lnSpc>
                <a:spcPct val="150000"/>
              </a:lnSpc>
            </a:pPr>
            <a:r>
              <a:rPr lang="en-GB" sz="1800" b="1" dirty="0">
                <a:latin typeface="Arial" panose="020B0604020202020204" pitchFamily="34" charset="0"/>
                <a:cs typeface="Arial" panose="020B0604020202020204" pitchFamily="34" charset="0"/>
              </a:rPr>
              <a:t> AT MARKS &amp; SPENCER</a:t>
            </a:r>
            <a:endParaRPr lang="en-US" sz="1800" b="1" dirty="0">
              <a:latin typeface="Arial" panose="020B0604020202020204" pitchFamily="34" charset="0"/>
              <a:cs typeface="Arial" panose="020B0604020202020204" pitchFamily="34" charset="0"/>
            </a:endParaRPr>
          </a:p>
          <a:p>
            <a:pPr>
              <a:lnSpc>
                <a:spcPct val="150000"/>
              </a:lnSpc>
            </a:pPr>
            <a:r>
              <a:rPr lang="en-US" sz="1800" b="1" dirty="0">
                <a:latin typeface="Arial" panose="020B0604020202020204" pitchFamily="34" charset="0"/>
                <a:cs typeface="Arial" panose="020B0604020202020204" pitchFamily="34" charset="0"/>
              </a:rPr>
              <a:t>Student Name	: Yustina Da Costa</a:t>
            </a:r>
          </a:p>
          <a:p>
            <a:pPr>
              <a:lnSpc>
                <a:spcPct val="150000"/>
              </a:lnSpc>
            </a:pPr>
            <a:r>
              <a:rPr lang="en-US" sz="1800" b="1" dirty="0">
                <a:latin typeface="Arial" panose="020B0604020202020204" pitchFamily="34" charset="0"/>
                <a:cs typeface="Arial" panose="020B0604020202020204" pitchFamily="34" charset="0"/>
              </a:rPr>
              <a:t>Student ID	: 2430457</a:t>
            </a:r>
          </a:p>
          <a:p>
            <a:pPr>
              <a:lnSpc>
                <a:spcPct val="150000"/>
              </a:lnSpc>
            </a:pPr>
            <a:r>
              <a:rPr lang="en-US" sz="1800" b="1" dirty="0">
                <a:latin typeface="Arial" panose="020B0604020202020204" pitchFamily="34" charset="0"/>
                <a:cs typeface="Arial" panose="020B0604020202020204" pitchFamily="34" charset="0"/>
              </a:rPr>
              <a:t>Module		: Developing and Managing Individuals and Teams</a:t>
            </a:r>
          </a:p>
          <a:p>
            <a:pPr>
              <a:lnSpc>
                <a:spcPct val="150000"/>
              </a:lnSpc>
            </a:pPr>
            <a:r>
              <a:rPr lang="en-US" sz="1800" b="1" dirty="0">
                <a:latin typeface="Arial" panose="020B0604020202020204" pitchFamily="34" charset="0"/>
                <a:cs typeface="Arial" panose="020B0604020202020204" pitchFamily="34" charset="0"/>
              </a:rPr>
              <a:t>Module Code	: LCLM5002</a:t>
            </a:r>
          </a:p>
          <a:p>
            <a:pPr>
              <a:lnSpc>
                <a:spcPct val="150000"/>
              </a:lnSpc>
            </a:pPr>
            <a:r>
              <a:rPr lang="en-US" sz="1800" b="1" dirty="0">
                <a:latin typeface="Arial" panose="020B0604020202020204" pitchFamily="34" charset="0"/>
                <a:cs typeface="Arial" panose="020B0604020202020204" pitchFamily="34" charset="0"/>
              </a:rPr>
              <a:t>Lecturer	: Dr </a:t>
            </a:r>
            <a:r>
              <a:rPr lang="en-US" sz="1800" b="1" dirty="0" err="1">
                <a:latin typeface="Arial" panose="020B0604020202020204" pitchFamily="34" charset="0"/>
                <a:cs typeface="Arial" panose="020B0604020202020204" pitchFamily="34" charset="0"/>
              </a:rPr>
              <a:t>Faizu</a:t>
            </a:r>
            <a:r>
              <a:rPr lang="en-US" sz="1800" b="1" dirty="0">
                <a:latin typeface="Arial" panose="020B0604020202020204" pitchFamily="34" charset="0"/>
                <a:cs typeface="Arial" panose="020B0604020202020204" pitchFamily="34" charset="0"/>
              </a:rPr>
              <a:t> Edu</a:t>
            </a:r>
          </a:p>
          <a:p>
            <a:pPr>
              <a:lnSpc>
                <a:spcPct val="90000"/>
              </a:lnSpc>
            </a:pPr>
            <a:endParaRPr lang="en-US" sz="1300" b="1" dirty="0">
              <a:latin typeface="Arial" panose="020B0604020202020204" pitchFamily="34" charset="0"/>
              <a:cs typeface="Arial" panose="020B0604020202020204" pitchFamily="34" charset="0"/>
            </a:endParaRPr>
          </a:p>
          <a:p>
            <a:pPr>
              <a:lnSpc>
                <a:spcPct val="90000"/>
              </a:lnSpc>
            </a:pPr>
            <a:endParaRPr lang="en-US" sz="1300" b="1" dirty="0">
              <a:latin typeface="Arial" panose="020B0604020202020204" pitchFamily="34" charset="0"/>
              <a:cs typeface="Arial" panose="020B0604020202020204" pitchFamily="34" charset="0"/>
            </a:endParaRPr>
          </a:p>
          <a:p>
            <a:pPr>
              <a:lnSpc>
                <a:spcPct val="90000"/>
              </a:lnSpc>
            </a:pPr>
            <a:endParaRPr lang="en-US" sz="1300" b="1" dirty="0">
              <a:latin typeface="Arial" panose="020B0604020202020204" pitchFamily="34" charset="0"/>
              <a:cs typeface="Arial" panose="020B0604020202020204" pitchFamily="34" charset="0"/>
            </a:endParaRPr>
          </a:p>
          <a:p>
            <a:pPr>
              <a:lnSpc>
                <a:spcPct val="90000"/>
              </a:lnSpc>
            </a:pPr>
            <a:endParaRPr lang="en-US" sz="1300" b="1" dirty="0"/>
          </a:p>
          <a:p>
            <a:pPr>
              <a:lnSpc>
                <a:spcPct val="90000"/>
              </a:lnSpc>
            </a:pPr>
            <a:endParaRPr lang="en-US" sz="1300" b="1" dirty="0"/>
          </a:p>
          <a:p>
            <a:pPr>
              <a:lnSpc>
                <a:spcPct val="90000"/>
              </a:lnSpc>
            </a:pPr>
            <a:endParaRPr lang="en-US" sz="1300" b="1" dirty="0"/>
          </a:p>
          <a:p>
            <a:pPr>
              <a:lnSpc>
                <a:spcPct val="90000"/>
              </a:lnSpc>
            </a:pPr>
            <a:endParaRPr lang="en-US" sz="1300" b="1" dirty="0"/>
          </a:p>
          <a:p>
            <a:pPr>
              <a:lnSpc>
                <a:spcPct val="90000"/>
              </a:lnSpc>
            </a:pPr>
            <a:endParaRPr lang="en-US" sz="1300" dirty="0"/>
          </a:p>
          <a:p>
            <a:pPr>
              <a:lnSpc>
                <a:spcPct val="90000"/>
              </a:lnSpc>
            </a:pPr>
            <a:endParaRPr lang="en-US" sz="1300" dirty="0"/>
          </a:p>
        </p:txBody>
      </p:sp>
      <p:cxnSp>
        <p:nvCxnSpPr>
          <p:cNvPr id="51" name="Straight Connector 50">
            <a:extLst>
              <a:ext uri="{FF2B5EF4-FFF2-40B4-BE49-F238E27FC236}">
                <a16:creationId xmlns:a16="http://schemas.microsoft.com/office/drawing/2014/main" id="{2C84CC28-1690-471E-9AE2-3198EB8631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10" name="Picture 9">
            <a:extLst>
              <a:ext uri="{FF2B5EF4-FFF2-40B4-BE49-F238E27FC236}">
                <a16:creationId xmlns:a16="http://schemas.microsoft.com/office/drawing/2014/main" id="{02165C2E-FD46-8C7D-7B38-C33C8996B258}"/>
              </a:ext>
            </a:extLst>
          </p:cNvPr>
          <p:cNvPicPr>
            <a:picLocks noChangeAspect="1"/>
          </p:cNvPicPr>
          <p:nvPr/>
        </p:nvPicPr>
        <p:blipFill>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68465" y="702871"/>
            <a:ext cx="2161205" cy="1204588"/>
          </a:xfrm>
          <a:prstGeom prst="rect">
            <a:avLst/>
          </a:prstGeom>
        </p:spPr>
      </p:pic>
      <p:cxnSp>
        <p:nvCxnSpPr>
          <p:cNvPr id="53" name="Straight Connector 52">
            <a:extLst>
              <a:ext uri="{FF2B5EF4-FFF2-40B4-BE49-F238E27FC236}">
                <a16:creationId xmlns:a16="http://schemas.microsoft.com/office/drawing/2014/main" id="{526E6137-4B85-4A65-BCC4-9BAB3D0DAE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20976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BB3BF94-6F02-DA45-A4DB-58898DF64517}"/>
              </a:ext>
            </a:extLst>
          </p:cNvPr>
          <p:cNvSpPr>
            <a:spLocks noChangeArrowheads="1"/>
          </p:cNvSpPr>
          <p:nvPr/>
        </p:nvSpPr>
        <p:spPr bwMode="auto">
          <a:xfrm>
            <a:off x="1656735" y="1413063"/>
            <a:ext cx="8878529"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Introduction</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Background of Marks &amp; Spencer</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Job Role: Customer Service Supervisor</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Recruitment Process Overview</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Job Analysis</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Job Description</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Person Specification</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Advertising the Vacancy</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Selection &amp; Interview</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Job Offer</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Induction</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Training and Development Needs</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Learning Theories in Training</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Benefits to Employees and </a:t>
            </a:r>
            <a:r>
              <a:rPr kumimoji="0" lang="en-US" altLang="en-US" sz="1600" b="1" i="0" u="none" strike="noStrike" cap="none" normalizeH="0" baseline="0" dirty="0" err="1">
                <a:ln>
                  <a:noFill/>
                </a:ln>
                <a:solidFill>
                  <a:schemeClr val="tx1"/>
                </a:solidFill>
                <a:effectLst/>
                <a:latin typeface="Arial" panose="020B0604020202020204" pitchFamily="34" charset="0"/>
              </a:rPr>
              <a:t>Organisation</a:t>
            </a:r>
            <a:endParaRPr kumimoji="0" lang="en-US" altLang="en-US" sz="1600" b="1"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Conclusion</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Reference List</a:t>
            </a:r>
          </a:p>
        </p:txBody>
      </p:sp>
      <p:sp>
        <p:nvSpPr>
          <p:cNvPr id="4" name="TextBox 3">
            <a:extLst>
              <a:ext uri="{FF2B5EF4-FFF2-40B4-BE49-F238E27FC236}">
                <a16:creationId xmlns:a16="http://schemas.microsoft.com/office/drawing/2014/main" id="{77BE1B04-7AE9-4BEA-C468-60B1FAC16723}"/>
              </a:ext>
            </a:extLst>
          </p:cNvPr>
          <p:cNvSpPr txBox="1"/>
          <p:nvPr/>
        </p:nvSpPr>
        <p:spPr>
          <a:xfrm>
            <a:off x="1877960" y="877218"/>
            <a:ext cx="3156155" cy="461665"/>
          </a:xfrm>
          <a:prstGeom prst="rect">
            <a:avLst/>
          </a:prstGeom>
          <a:noFill/>
        </p:spPr>
        <p:txBody>
          <a:bodyPr wrap="square">
            <a:spAutoFit/>
          </a:bodyPr>
          <a:lstStyle/>
          <a:p>
            <a:pPr algn="l"/>
            <a:r>
              <a:rPr lang="en-GB" sz="2400" b="1" dirty="0">
                <a:solidFill>
                  <a:srgbClr val="202020"/>
                </a:solidFill>
                <a:latin typeface="Arial" panose="020B0604020202020204" pitchFamily="34" charset="0"/>
                <a:cs typeface="Arial" panose="020B0604020202020204" pitchFamily="34" charset="0"/>
              </a:rPr>
              <a:t>Table of Contents</a:t>
            </a:r>
          </a:p>
        </p:txBody>
      </p:sp>
    </p:spTree>
    <p:extLst>
      <p:ext uri="{BB962C8B-B14F-4D97-AF65-F5344CB8AC3E}">
        <p14:creationId xmlns:p14="http://schemas.microsoft.com/office/powerpoint/2010/main" val="4109614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F498C4-45ED-66B9-EFE0-4E1E363C0422}"/>
              </a:ext>
            </a:extLst>
          </p:cNvPr>
          <p:cNvSpPr txBox="1"/>
          <p:nvPr/>
        </p:nvSpPr>
        <p:spPr>
          <a:xfrm>
            <a:off x="963561" y="1584799"/>
            <a:ext cx="10058400" cy="3365024"/>
          </a:xfrm>
          <a:prstGeom prst="rect">
            <a:avLst/>
          </a:prstGeom>
          <a:noFill/>
        </p:spPr>
        <p:txBody>
          <a:bodyPr wrap="square">
            <a:spAutoFit/>
          </a:bodyPr>
          <a:lstStyle/>
          <a:p>
            <a:pPr marL="400050" indent="-400050">
              <a:lnSpc>
                <a:spcPct val="150000"/>
              </a:lnSpc>
              <a:buFont typeface="+mj-lt"/>
              <a:buAutoNum type="romanUcPeriod"/>
            </a:pPr>
            <a:r>
              <a:rPr lang="en-GB" b="1" dirty="0">
                <a:latin typeface="Arial" panose="020B0604020202020204" pitchFamily="34" charset="0"/>
                <a:cs typeface="Arial" panose="020B0604020202020204" pitchFamily="34" charset="0"/>
              </a:rPr>
              <a:t>   INTRODUCTION – CUSTOMER SERVICE SUPERVISOR AT MARKS &amp; SPENCER </a:t>
            </a:r>
            <a:r>
              <a:rPr lang="en-GB" dirty="0">
                <a:latin typeface="Arial" panose="020B0604020202020204" pitchFamily="34" charset="0"/>
                <a:cs typeface="Arial" panose="020B0604020202020204" pitchFamily="34" charset="0"/>
              </a:rPr>
              <a:t>Human Resource Management is important for recruiting and developing employees who support the success of an organisation. An effective recruitment process helps organisations select suitable candidates with the skills and knowledge required for the job (Armstrong, 2020). This presentation examines the recruitment process and training needs for the Customer Service Supervisor role at Marks &amp; Spencer. Effective HR practices and employee development help organisations maintain high standards of customer service and improve overall organisational performance (CIPD, 2023).</a:t>
            </a:r>
          </a:p>
        </p:txBody>
      </p:sp>
    </p:spTree>
    <p:extLst>
      <p:ext uri="{BB962C8B-B14F-4D97-AF65-F5344CB8AC3E}">
        <p14:creationId xmlns:p14="http://schemas.microsoft.com/office/powerpoint/2010/main" val="1682809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498498-B9F4-0D48-BC39-84276E0E50C1}"/>
              </a:ext>
            </a:extLst>
          </p:cNvPr>
          <p:cNvSpPr txBox="1"/>
          <p:nvPr/>
        </p:nvSpPr>
        <p:spPr>
          <a:xfrm>
            <a:off x="1209368" y="786580"/>
            <a:ext cx="9763432" cy="3365024"/>
          </a:xfrm>
          <a:prstGeom prst="rect">
            <a:avLst/>
          </a:prstGeom>
          <a:noFill/>
        </p:spPr>
        <p:txBody>
          <a:bodyPr wrap="square">
            <a:spAutoFit/>
          </a:bodyPr>
          <a:lstStyle/>
          <a:p>
            <a:pPr algn="ctr">
              <a:lnSpc>
                <a:spcPct val="150000"/>
              </a:lnSpc>
            </a:pPr>
            <a:r>
              <a:rPr lang="en-GB" b="1" dirty="0">
                <a:latin typeface="Arial" panose="020B0604020202020204" pitchFamily="34" charset="0"/>
                <a:cs typeface="Arial" panose="020B0604020202020204" pitchFamily="34" charset="0"/>
              </a:rPr>
              <a:t>II.	BACKGROUND OF MARKS &amp; SPENCER</a:t>
            </a:r>
          </a:p>
          <a:p>
            <a:pPr>
              <a:lnSpc>
                <a:spcPct val="150000"/>
              </a:lnSpc>
            </a:pPr>
            <a:r>
              <a:rPr lang="en-GB" dirty="0"/>
              <a:t> </a:t>
            </a:r>
            <a:r>
              <a:rPr lang="en-GB" dirty="0">
                <a:latin typeface="Arial" panose="020B0604020202020204" pitchFamily="34" charset="0"/>
                <a:cs typeface="Arial" panose="020B0604020202020204" pitchFamily="34" charset="0"/>
              </a:rPr>
              <a:t>Marks &amp; Spencer (M&amp;S) is one of the leading retail companies in the United Kingdom. The company was founded in </a:t>
            </a:r>
            <a:r>
              <a:rPr lang="en-GB" b="1" dirty="0">
                <a:latin typeface="Arial" panose="020B0604020202020204" pitchFamily="34" charset="0"/>
                <a:cs typeface="Arial" panose="020B0604020202020204" pitchFamily="34" charset="0"/>
              </a:rPr>
              <a:t>1884</a:t>
            </a:r>
            <a:r>
              <a:rPr lang="en-GB" dirty="0">
                <a:latin typeface="Arial" panose="020B0604020202020204" pitchFamily="34" charset="0"/>
                <a:cs typeface="Arial" panose="020B0604020202020204" pitchFamily="34" charset="0"/>
              </a:rPr>
              <a:t> by Michael Marks and Thomas Spencer in Leeds. M&amp;S sells a variety of products including clothing, food, and home goods and is known for its high-quality products and strong customer service standards. Over the years, the company has expanded across the UK and internationally, becoming a well-established retail brand (Armstrong, 2020; Bratton and Gold, 2017).</a:t>
            </a:r>
          </a:p>
          <a:p>
            <a:pPr>
              <a:lnSpc>
                <a:spcPct val="150000"/>
              </a:lnSpc>
            </a:pP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9520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CFE5AB-C69D-82B6-0764-6ECC8D07AADB}"/>
              </a:ext>
            </a:extLst>
          </p:cNvPr>
          <p:cNvSpPr txBox="1"/>
          <p:nvPr/>
        </p:nvSpPr>
        <p:spPr>
          <a:xfrm>
            <a:off x="1514168" y="707922"/>
            <a:ext cx="9389806" cy="4935794"/>
          </a:xfrm>
          <a:prstGeom prst="rect">
            <a:avLst/>
          </a:prstGeom>
          <a:noFill/>
        </p:spPr>
        <p:txBody>
          <a:bodyPr wrap="square">
            <a:spAutoFit/>
          </a:bodyPr>
          <a:lstStyle/>
          <a:p>
            <a:pPr algn="ctr">
              <a:lnSpc>
                <a:spcPct val="150000"/>
              </a:lnSpc>
              <a:buNone/>
            </a:pPr>
            <a:r>
              <a:rPr lang="en-GB" sz="1600" b="1" dirty="0">
                <a:latin typeface="Arial" panose="020B0604020202020204" pitchFamily="34" charset="0"/>
                <a:cs typeface="Arial" panose="020B0604020202020204" pitchFamily="34" charset="0"/>
              </a:rPr>
              <a:t>III. JOB ROLE: CUSTOMER SERVICE SUPERVISOR</a:t>
            </a:r>
          </a:p>
          <a:p>
            <a:pPr>
              <a:lnSpc>
                <a:spcPct val="150000"/>
              </a:lnSpc>
              <a:buNone/>
            </a:pPr>
            <a:r>
              <a:rPr lang="en-GB" sz="1600" b="1" dirty="0">
                <a:latin typeface="Arial" panose="020B0604020202020204" pitchFamily="34" charset="0"/>
                <a:cs typeface="Arial" panose="020B0604020202020204" pitchFamily="34" charset="0"/>
              </a:rPr>
              <a:t>Customer Service Supervisor – Marks &amp; Spencer</a:t>
            </a:r>
            <a:endParaRPr lang="en-GB" sz="1600" dirty="0">
              <a:latin typeface="Arial" panose="020B0604020202020204" pitchFamily="34" charset="0"/>
              <a:cs typeface="Arial" panose="020B0604020202020204" pitchFamily="34" charset="0"/>
            </a:endParaRPr>
          </a:p>
          <a:p>
            <a:pPr>
              <a:lnSpc>
                <a:spcPct val="150000"/>
              </a:lnSpc>
              <a:buNone/>
            </a:pPr>
            <a:r>
              <a:rPr lang="en-GB" sz="1600" b="1" dirty="0">
                <a:latin typeface="Arial" panose="020B0604020202020204" pitchFamily="34" charset="0"/>
                <a:cs typeface="Arial" panose="020B0604020202020204" pitchFamily="34" charset="0"/>
              </a:rPr>
              <a:t>Main Responsibilities:</a:t>
            </a:r>
            <a:endParaRPr lang="en-GB" sz="16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Supervise and support the customer service team</a:t>
            </a: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Ensure high standards of customer service in the store</a:t>
            </a: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Handle and resolve customer complaints effectively</a:t>
            </a: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Monitor team performance and provide guidance</a:t>
            </a: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Support the store manager in daily operations</a:t>
            </a:r>
          </a:p>
          <a:p>
            <a:pPr>
              <a:lnSpc>
                <a:spcPct val="150000"/>
              </a:lnSpc>
              <a:buNone/>
            </a:pPr>
            <a:r>
              <a:rPr lang="en-GB" sz="1600" b="1" dirty="0">
                <a:latin typeface="Arial" panose="020B0604020202020204" pitchFamily="34" charset="0"/>
                <a:cs typeface="Arial" panose="020B0604020202020204" pitchFamily="34" charset="0"/>
              </a:rPr>
              <a:t>Key Skills Required:</a:t>
            </a:r>
            <a:endParaRPr lang="en-GB" sz="16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Leadership and strong interpersonal communication abilities.</a:t>
            </a: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 Ability to solve problems effectively </a:t>
            </a: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Previews experience in Customer service </a:t>
            </a: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Ability to work under pressure</a:t>
            </a:r>
          </a:p>
        </p:txBody>
      </p:sp>
    </p:spTree>
    <p:extLst>
      <p:ext uri="{BB962C8B-B14F-4D97-AF65-F5344CB8AC3E}">
        <p14:creationId xmlns:p14="http://schemas.microsoft.com/office/powerpoint/2010/main" val="3241666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F9E50-34FE-91A5-C721-72CBF06DB0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0704BD-6C46-618D-CD06-3BF34C14D0EC}"/>
              </a:ext>
            </a:extLst>
          </p:cNvPr>
          <p:cNvSpPr>
            <a:spLocks noGrp="1"/>
          </p:cNvSpPr>
          <p:nvPr>
            <p:ph type="ctrTitle"/>
          </p:nvPr>
        </p:nvSpPr>
        <p:spPr>
          <a:xfrm>
            <a:off x="668594" y="481780"/>
            <a:ext cx="10156721" cy="1651819"/>
          </a:xfrm>
        </p:spPr>
        <p:txBody>
          <a:bodyPr/>
          <a:lstStyle/>
          <a:p>
            <a:pPr algn="ctr"/>
            <a:br>
              <a:rPr lang="en-GB" sz="2400" b="1" dirty="0">
                <a:solidFill>
                  <a:srgbClr val="202020"/>
                </a:solidFill>
                <a:latin typeface="Arial" panose="020B0604020202020204" pitchFamily="34" charset="0"/>
                <a:cs typeface="Arial" panose="020B0604020202020204" pitchFamily="34" charset="0"/>
              </a:rPr>
            </a:br>
            <a:br>
              <a:rPr lang="en-GB" sz="2400" b="1" dirty="0">
                <a:solidFill>
                  <a:srgbClr val="202020"/>
                </a:solidFill>
                <a:latin typeface="Arial" panose="020B0604020202020204" pitchFamily="34" charset="0"/>
                <a:cs typeface="Arial" panose="020B0604020202020204" pitchFamily="34" charset="0"/>
              </a:rPr>
            </a:br>
            <a:r>
              <a:rPr lang="en-GB" sz="2400" b="1" dirty="0">
                <a:solidFill>
                  <a:srgbClr val="202020"/>
                </a:solidFill>
                <a:latin typeface="Arial" panose="020B0604020202020204" pitchFamily="34" charset="0"/>
                <a:cs typeface="Arial" panose="020B0604020202020204" pitchFamily="34" charset="0"/>
              </a:rPr>
              <a:t>IV. RECRUITMENT PROCESS – MARKS &amp; SPENCER ( M&amp;S)</a:t>
            </a:r>
            <a:br>
              <a:rPr lang="en-GB" sz="2400" b="1" dirty="0">
                <a:solidFill>
                  <a:srgbClr val="202020"/>
                </a:solidFill>
                <a:latin typeface="Arial" panose="020B0604020202020204" pitchFamily="34" charset="0"/>
                <a:cs typeface="Arial" panose="020B0604020202020204" pitchFamily="34" charset="0"/>
              </a:rPr>
            </a:br>
            <a:br>
              <a:rPr lang="en-GB" sz="2400" b="1" dirty="0">
                <a:solidFill>
                  <a:srgbClr val="202020"/>
                </a:solidFill>
                <a:latin typeface="Arial" panose="020B0604020202020204" pitchFamily="34" charset="0"/>
                <a:cs typeface="Arial" panose="020B0604020202020204" pitchFamily="34" charset="0"/>
              </a:rPr>
            </a:br>
            <a:endParaRPr lang="en-GB" sz="2400" dirty="0"/>
          </a:p>
        </p:txBody>
      </p:sp>
      <p:sp>
        <p:nvSpPr>
          <p:cNvPr id="3" name="Subtitle 2">
            <a:extLst>
              <a:ext uri="{FF2B5EF4-FFF2-40B4-BE49-F238E27FC236}">
                <a16:creationId xmlns:a16="http://schemas.microsoft.com/office/drawing/2014/main" id="{FD451D5C-E1DD-9EF6-6860-9C7038811335}"/>
              </a:ext>
            </a:extLst>
          </p:cNvPr>
          <p:cNvSpPr>
            <a:spLocks noGrp="1"/>
          </p:cNvSpPr>
          <p:nvPr>
            <p:ph type="subTitle" idx="1"/>
          </p:nvPr>
        </p:nvSpPr>
        <p:spPr>
          <a:xfrm>
            <a:off x="530942" y="1396181"/>
            <a:ext cx="10458649" cy="4483411"/>
          </a:xfrm>
        </p:spPr>
        <p:txBody>
          <a:bodyPr>
            <a:normAutofit/>
          </a:bodyPr>
          <a:lstStyle/>
          <a:p>
            <a:pPr>
              <a:lnSpc>
                <a:spcPct val="150000"/>
              </a:lnSpc>
            </a:pPr>
            <a:r>
              <a:rPr lang="en-GB" sz="1800" dirty="0">
                <a:latin typeface="Arial" panose="020B0604020202020204" pitchFamily="34" charset="0"/>
                <a:cs typeface="Arial" panose="020B0604020202020204" pitchFamily="34" charset="0"/>
              </a:rPr>
              <a:t>Recruitment and selection processes should follow fair and objective criteria in line with the Equality Act 2010 to promote diversity and inclusion.</a:t>
            </a:r>
            <a:endParaRPr lang="en-US" sz="1800" dirty="0">
              <a:latin typeface="Arial" panose="020B0604020202020204" pitchFamily="34" charset="0"/>
              <a:cs typeface="Arial" panose="020B0604020202020204" pitchFamily="34" charset="0"/>
            </a:endParaRPr>
          </a:p>
          <a:p>
            <a:pPr marL="342900" indent="-342900">
              <a:buFont typeface="+mj-lt"/>
              <a:buAutoNum type="arabicPeriod"/>
            </a:pPr>
            <a:r>
              <a:rPr lang="en-GB" sz="1800" b="1" dirty="0">
                <a:latin typeface="Arial" panose="020B0604020202020204" pitchFamily="34" charset="0"/>
                <a:cs typeface="Arial" panose="020B0604020202020204" pitchFamily="34" charset="0"/>
              </a:rPr>
              <a:t>Workforce Planning: </a:t>
            </a:r>
            <a:r>
              <a:rPr lang="en-GB" sz="1800" dirty="0">
                <a:latin typeface="Arial" panose="020B0604020202020204" pitchFamily="34" charset="0"/>
                <a:cs typeface="Arial" panose="020B0604020202020204" pitchFamily="34" charset="0"/>
              </a:rPr>
              <a:t>Determining the organisation’s present and future employee requirements based on business needs and store performance</a:t>
            </a:r>
            <a:endParaRPr lang="en-US" sz="1800" dirty="0">
              <a:latin typeface="Arial" panose="020B0604020202020204" pitchFamily="34" charset="0"/>
              <a:cs typeface="Arial" panose="020B0604020202020204" pitchFamily="34" charset="0"/>
            </a:endParaRPr>
          </a:p>
          <a:p>
            <a:pPr marL="342900" indent="-342900">
              <a:buFont typeface="+mj-lt"/>
              <a:buAutoNum type="arabicPeriod"/>
            </a:pPr>
            <a:r>
              <a:rPr lang="en-GB" sz="1800" b="1" dirty="0">
                <a:latin typeface="Arial" panose="020B0604020202020204" pitchFamily="34" charset="0"/>
                <a:cs typeface="Arial" panose="020B0604020202020204" pitchFamily="34" charset="0"/>
              </a:rPr>
              <a:t>Job Analysis:</a:t>
            </a:r>
            <a:r>
              <a:rPr lang="en-GB" sz="1800" dirty="0">
                <a:latin typeface="Arial" panose="020B0604020202020204" pitchFamily="34" charset="0"/>
                <a:cs typeface="Arial" panose="020B0604020202020204" pitchFamily="34" charset="0"/>
              </a:rPr>
              <a:t> Defining the role, duties, and required competencies.</a:t>
            </a:r>
          </a:p>
          <a:p>
            <a:pPr marL="342900" indent="-342900">
              <a:buFont typeface="+mj-lt"/>
              <a:buAutoNum type="arabicPeriod"/>
            </a:pPr>
            <a:r>
              <a:rPr lang="en-GB" sz="1800" b="1" dirty="0">
                <a:latin typeface="Arial" panose="020B0604020202020204" pitchFamily="34" charset="0"/>
                <a:cs typeface="Arial" panose="020B0604020202020204" pitchFamily="34" charset="0"/>
              </a:rPr>
              <a:t>Advertising:</a:t>
            </a:r>
            <a:r>
              <a:rPr lang="en-GB" sz="1800" dirty="0">
                <a:latin typeface="Arial" panose="020B0604020202020204" pitchFamily="34" charset="0"/>
                <a:cs typeface="Arial" panose="020B0604020202020204" pitchFamily="34" charset="0"/>
              </a:rPr>
              <a:t> Promoting vacancies internally and externally to attract suitable candidates</a:t>
            </a:r>
          </a:p>
          <a:p>
            <a:pPr marL="342900" indent="-342900">
              <a:buFont typeface="+mj-lt"/>
              <a:buAutoNum type="arabicPeriod"/>
            </a:pPr>
            <a:r>
              <a:rPr lang="en-GB" sz="1800" b="1" dirty="0">
                <a:latin typeface="Arial" panose="020B0604020202020204" pitchFamily="34" charset="0"/>
                <a:cs typeface="Arial" panose="020B0604020202020204" pitchFamily="34" charset="0"/>
              </a:rPr>
              <a:t>Shortlisting:</a:t>
            </a:r>
            <a:r>
              <a:rPr lang="en-GB" sz="1800" dirty="0">
                <a:latin typeface="Arial" panose="020B0604020202020204" pitchFamily="34" charset="0"/>
                <a:cs typeface="Arial" panose="020B0604020202020204" pitchFamily="34" charset="0"/>
              </a:rPr>
              <a:t> Assessing applications against the person specification.</a:t>
            </a:r>
            <a:endParaRPr lang="en-US" sz="1800" dirty="0">
              <a:latin typeface="Arial" panose="020B0604020202020204" pitchFamily="34" charset="0"/>
              <a:cs typeface="Arial" panose="020B0604020202020204" pitchFamily="34" charset="0"/>
            </a:endParaRPr>
          </a:p>
          <a:p>
            <a:pPr marL="342900" indent="-342900">
              <a:buFont typeface="+mj-lt"/>
              <a:buAutoNum type="arabicPeriod"/>
            </a:pPr>
            <a:r>
              <a:rPr lang="en-GB" sz="1800" b="1" dirty="0">
                <a:latin typeface="Arial" panose="020B0604020202020204" pitchFamily="34" charset="0"/>
                <a:cs typeface="Arial" panose="020B0604020202020204" pitchFamily="34" charset="0"/>
              </a:rPr>
              <a:t>Interview &amp; Assessment:</a:t>
            </a:r>
            <a:r>
              <a:rPr lang="en-GB" sz="1800" dirty="0">
                <a:latin typeface="Arial" panose="020B0604020202020204" pitchFamily="34" charset="0"/>
                <a:cs typeface="Arial" panose="020B0604020202020204" pitchFamily="34" charset="0"/>
              </a:rPr>
              <a:t> Evaluating candidates’ skills, experience, and cultural fit.</a:t>
            </a:r>
          </a:p>
          <a:p>
            <a:pPr marL="342900" indent="-342900">
              <a:buFont typeface="+mj-lt"/>
              <a:buAutoNum type="arabicPeriod"/>
            </a:pPr>
            <a:r>
              <a:rPr lang="en-GB" sz="1800" b="1" dirty="0">
                <a:latin typeface="Arial" panose="020B0604020202020204" pitchFamily="34" charset="0"/>
                <a:cs typeface="Arial" panose="020B0604020202020204" pitchFamily="34" charset="0"/>
              </a:rPr>
              <a:t>Selection &amp; Onboarding:</a:t>
            </a:r>
            <a:r>
              <a:rPr lang="en-GB" sz="1800" dirty="0">
                <a:latin typeface="Arial" panose="020B0604020202020204" pitchFamily="34" charset="0"/>
                <a:cs typeface="Arial" panose="020B0604020202020204" pitchFamily="34" charset="0"/>
              </a:rPr>
              <a:t> Appointing the most suitable candidate and providing induction training.</a:t>
            </a:r>
            <a:endParaRPr lang="en-US" sz="1800" dirty="0">
              <a:latin typeface="Arial" panose="020B0604020202020204" pitchFamily="34" charset="0"/>
              <a:cs typeface="Arial" panose="020B0604020202020204" pitchFamily="34" charset="0"/>
            </a:endParaRPr>
          </a:p>
          <a:p>
            <a:pPr marL="342900" indent="-342900">
              <a:buFont typeface="+mj-lt"/>
              <a:buAutoNum type="arabicPeriod"/>
            </a:pPr>
            <a:endParaRPr lang="en-US" sz="18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endParaRPr lang="en-GB" dirty="0"/>
          </a:p>
        </p:txBody>
      </p:sp>
    </p:spTree>
    <p:extLst>
      <p:ext uri="{BB962C8B-B14F-4D97-AF65-F5344CB8AC3E}">
        <p14:creationId xmlns:p14="http://schemas.microsoft.com/office/powerpoint/2010/main" val="1053618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1F467-81B1-004B-6086-7735236782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151968-5C8E-F749-86AC-6EAC5108DE8D}"/>
              </a:ext>
            </a:extLst>
          </p:cNvPr>
          <p:cNvSpPr>
            <a:spLocks noGrp="1"/>
          </p:cNvSpPr>
          <p:nvPr>
            <p:ph type="ctrTitle"/>
          </p:nvPr>
        </p:nvSpPr>
        <p:spPr>
          <a:xfrm>
            <a:off x="482600" y="619433"/>
            <a:ext cx="10506991" cy="983226"/>
          </a:xfrm>
        </p:spPr>
        <p:txBody>
          <a:bodyPr/>
          <a:lstStyle/>
          <a:p>
            <a:pPr algn="ctr"/>
            <a:r>
              <a:rPr lang="en-GB" sz="2400" b="1" dirty="0">
                <a:solidFill>
                  <a:srgbClr val="202020"/>
                </a:solidFill>
                <a:latin typeface="Arial" panose="020B0604020202020204" pitchFamily="34" charset="0"/>
                <a:cs typeface="Arial" panose="020B0604020202020204" pitchFamily="34" charset="0"/>
              </a:rPr>
              <a:t>V. JOB ANALYSIS</a:t>
            </a:r>
            <a:r>
              <a:rPr lang="en-GB" sz="2400" b="1" dirty="0">
                <a:latin typeface="Arial" panose="020B0604020202020204" pitchFamily="34" charset="0"/>
                <a:cs typeface="Arial" panose="020B0604020202020204" pitchFamily="34" charset="0"/>
              </a:rPr>
              <a:t>– MARKS &amp; SPENCER (M&amp;S)</a:t>
            </a:r>
            <a:br>
              <a:rPr lang="en-GB" sz="2400" b="1" dirty="0">
                <a:solidFill>
                  <a:srgbClr val="202020"/>
                </a:solidFill>
                <a:latin typeface="Arial" panose="020B0604020202020204" pitchFamily="34" charset="0"/>
                <a:cs typeface="Arial" panose="020B0604020202020204" pitchFamily="34" charset="0"/>
              </a:rPr>
            </a:br>
            <a:endParaRPr lang="en-GB" sz="2400" dirty="0"/>
          </a:p>
        </p:txBody>
      </p:sp>
      <p:sp>
        <p:nvSpPr>
          <p:cNvPr id="3" name="Subtitle 2">
            <a:extLst>
              <a:ext uri="{FF2B5EF4-FFF2-40B4-BE49-F238E27FC236}">
                <a16:creationId xmlns:a16="http://schemas.microsoft.com/office/drawing/2014/main" id="{5658AF17-C7B8-2906-719B-4DDF39551C6E}"/>
              </a:ext>
            </a:extLst>
          </p:cNvPr>
          <p:cNvSpPr>
            <a:spLocks noGrp="1"/>
          </p:cNvSpPr>
          <p:nvPr>
            <p:ph type="subTitle" idx="1"/>
          </p:nvPr>
        </p:nvSpPr>
        <p:spPr>
          <a:xfrm>
            <a:off x="482600" y="1219200"/>
            <a:ext cx="10506991" cy="4660392"/>
          </a:xfrm>
        </p:spPr>
        <p:txBody>
          <a:bodyPr/>
          <a:lstStyle/>
          <a:p>
            <a:pPr>
              <a:lnSpc>
                <a:spcPct val="150000"/>
              </a:lnSpc>
            </a:pPr>
            <a:r>
              <a:rPr lang="en-GB" sz="2000" dirty="0">
                <a:latin typeface="Arial" panose="020B0604020202020204" pitchFamily="34" charset="0"/>
                <a:cs typeface="Arial" panose="020B0604020202020204" pitchFamily="34" charset="0"/>
              </a:rPr>
              <a:t>Job analysis ensures clarity in recruitment, reduces role ambiguity, and supports effective performance management(</a:t>
            </a:r>
            <a:r>
              <a:rPr lang="en-GB" sz="2000" dirty="0"/>
              <a:t>Armstrong, 2020)</a:t>
            </a:r>
            <a:r>
              <a:rPr lang="en-GB"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a:p>
            <a:pPr>
              <a:lnSpc>
                <a:spcPct val="150000"/>
              </a:lnSpc>
            </a:pPr>
            <a:r>
              <a:rPr lang="en-GB" sz="2000" b="1" dirty="0">
                <a:latin typeface="Arial" panose="020B0604020202020204" pitchFamily="34" charset="0"/>
                <a:cs typeface="Arial" panose="020B0604020202020204" pitchFamily="34" charset="0"/>
              </a:rPr>
              <a:t>1. Identify duties:</a:t>
            </a:r>
            <a:r>
              <a:rPr lang="en-GB" sz="2000" dirty="0">
                <a:latin typeface="Arial" panose="020B0604020202020204" pitchFamily="34" charset="0"/>
                <a:cs typeface="Arial" panose="020B0604020202020204" pitchFamily="34" charset="0"/>
              </a:rPr>
              <a:t> Determining the key tasks and responsibilities of the role (e.g., customer service, stock management, cash handling).</a:t>
            </a:r>
            <a:endParaRPr lang="en-US" sz="2000" dirty="0">
              <a:latin typeface="Arial" panose="020B0604020202020204" pitchFamily="34" charset="0"/>
              <a:cs typeface="Arial" panose="020B0604020202020204" pitchFamily="34" charset="0"/>
            </a:endParaRPr>
          </a:p>
          <a:p>
            <a:pPr>
              <a:lnSpc>
                <a:spcPct val="150000"/>
              </a:lnSpc>
            </a:pPr>
            <a:r>
              <a:rPr lang="en-GB" sz="2000" b="1" dirty="0"/>
              <a:t>2</a:t>
            </a:r>
            <a:r>
              <a:rPr lang="en-GB" sz="2000" b="1" dirty="0">
                <a:latin typeface="Arial" panose="020B0604020202020204" pitchFamily="34" charset="0"/>
                <a:cs typeface="Arial" panose="020B0604020202020204" pitchFamily="34" charset="0"/>
              </a:rPr>
              <a:t>. Define required skills:</a:t>
            </a:r>
            <a:r>
              <a:rPr lang="en-GB" sz="2000" dirty="0">
                <a:latin typeface="Arial" panose="020B0604020202020204" pitchFamily="34" charset="0"/>
                <a:cs typeface="Arial" panose="020B0604020202020204" pitchFamily="34" charset="0"/>
              </a:rPr>
              <a:t> Establishing essential competencies such as communication skills, teamwork, problem-solving, and product knowledge.</a:t>
            </a:r>
            <a:endParaRPr lang="en-US" sz="2000" dirty="0">
              <a:latin typeface="Arial" panose="020B0604020202020204" pitchFamily="34" charset="0"/>
              <a:cs typeface="Arial" panose="020B0604020202020204" pitchFamily="34" charset="0"/>
            </a:endParaRPr>
          </a:p>
          <a:p>
            <a:pPr>
              <a:lnSpc>
                <a:spcPct val="150000"/>
              </a:lnSpc>
            </a:pPr>
            <a:r>
              <a:rPr lang="en-GB" sz="2000" b="1" dirty="0"/>
              <a:t>3</a:t>
            </a:r>
            <a:r>
              <a:rPr lang="en-GB" sz="2000" b="1" dirty="0">
                <a:latin typeface="Arial" panose="020B0604020202020204" pitchFamily="34" charset="0"/>
                <a:cs typeface="Arial" panose="020B0604020202020204" pitchFamily="34" charset="0"/>
              </a:rPr>
              <a:t>. Clarify role expectations:</a:t>
            </a:r>
            <a:r>
              <a:rPr lang="en-GB" sz="2000" dirty="0">
                <a:latin typeface="Arial" panose="020B0604020202020204" pitchFamily="34" charset="0"/>
                <a:cs typeface="Arial" panose="020B0604020202020204" pitchFamily="34" charset="0"/>
              </a:rPr>
              <a:t> Setting performance standards, reporting lines, and working conditions</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34907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F021A4-54AD-1602-604E-E9319E2F20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D93089-9F48-43EB-EB88-1A24843FC365}"/>
              </a:ext>
            </a:extLst>
          </p:cNvPr>
          <p:cNvSpPr>
            <a:spLocks noGrp="1"/>
          </p:cNvSpPr>
          <p:nvPr>
            <p:ph type="ctrTitle"/>
          </p:nvPr>
        </p:nvSpPr>
        <p:spPr>
          <a:xfrm>
            <a:off x="482600" y="668594"/>
            <a:ext cx="10506991" cy="1052051"/>
          </a:xfrm>
        </p:spPr>
        <p:txBody>
          <a:bodyPr/>
          <a:lstStyle/>
          <a:p>
            <a:pPr algn="ctr"/>
            <a:r>
              <a:rPr lang="en-GB" sz="2400" b="1" dirty="0">
                <a:solidFill>
                  <a:srgbClr val="202020"/>
                </a:solidFill>
                <a:latin typeface="Arial" panose="020B0604020202020204" pitchFamily="34" charset="0"/>
                <a:cs typeface="Arial" panose="020B0604020202020204" pitchFamily="34" charset="0"/>
              </a:rPr>
              <a:t>VI. JOB DESCRIPTION</a:t>
            </a:r>
            <a:r>
              <a:rPr lang="en-GB" sz="2400" b="1" dirty="0">
                <a:latin typeface="Arial" panose="020B0604020202020204" pitchFamily="34" charset="0"/>
                <a:cs typeface="Arial" panose="020B0604020202020204" pitchFamily="34" charset="0"/>
              </a:rPr>
              <a:t>–MARKS &amp; SPENCER (M&amp;S)</a:t>
            </a:r>
            <a:br>
              <a:rPr lang="en-GB" sz="2400" b="1" dirty="0">
                <a:solidFill>
                  <a:srgbClr val="202020"/>
                </a:solidFill>
                <a:latin typeface="Arial" panose="020B0604020202020204" pitchFamily="34" charset="0"/>
                <a:cs typeface="Arial" panose="020B0604020202020204" pitchFamily="34" charset="0"/>
              </a:rPr>
            </a:br>
            <a:endParaRPr lang="en-GB" sz="2400" b="1" dirty="0"/>
          </a:p>
        </p:txBody>
      </p:sp>
      <p:sp>
        <p:nvSpPr>
          <p:cNvPr id="3" name="Subtitle 2">
            <a:extLst>
              <a:ext uri="{FF2B5EF4-FFF2-40B4-BE49-F238E27FC236}">
                <a16:creationId xmlns:a16="http://schemas.microsoft.com/office/drawing/2014/main" id="{81952F7B-EA94-92F6-A848-FE7D177FE4C1}"/>
              </a:ext>
            </a:extLst>
          </p:cNvPr>
          <p:cNvSpPr>
            <a:spLocks noGrp="1"/>
          </p:cNvSpPr>
          <p:nvPr>
            <p:ph type="subTitle" idx="1"/>
          </p:nvPr>
        </p:nvSpPr>
        <p:spPr>
          <a:xfrm>
            <a:off x="482600" y="1445341"/>
            <a:ext cx="10506991" cy="4925961"/>
          </a:xfrm>
        </p:spPr>
        <p:txBody>
          <a:bodyPr>
            <a:normAutofit fontScale="92500" lnSpcReduction="10000"/>
          </a:bodyPr>
          <a:lstStyle/>
          <a:p>
            <a:pPr>
              <a:lnSpc>
                <a:spcPct val="150000"/>
              </a:lnSpc>
            </a:pPr>
            <a:r>
              <a:rPr lang="en-GB" sz="1900" b="1" dirty="0">
                <a:latin typeface="Arial" panose="020B0604020202020204" pitchFamily="34" charset="0"/>
                <a:cs typeface="Arial" panose="020B0604020202020204" pitchFamily="34" charset="0"/>
              </a:rPr>
              <a:t>In organisations, a job description outlines the key tasks, responsibilities, and expectations associated with a specific role (Armstrong, 2020).</a:t>
            </a:r>
          </a:p>
          <a:p>
            <a:pPr>
              <a:lnSpc>
                <a:spcPct val="150000"/>
              </a:lnSpc>
            </a:pPr>
            <a:r>
              <a:rPr lang="en-GB" sz="1900" b="1" dirty="0">
                <a:latin typeface="Arial" panose="020B0604020202020204" pitchFamily="34" charset="0"/>
                <a:cs typeface="Arial" panose="020B0604020202020204" pitchFamily="34" charset="0"/>
              </a:rPr>
              <a:t>Role:</a:t>
            </a:r>
            <a:r>
              <a:rPr lang="en-GB" sz="1900" dirty="0">
                <a:latin typeface="Arial" panose="020B0604020202020204" pitchFamily="34" charset="0"/>
                <a:cs typeface="Arial" panose="020B0604020202020204" pitchFamily="34" charset="0"/>
              </a:rPr>
              <a:t> Customer Service Supervisor</a:t>
            </a:r>
          </a:p>
          <a:p>
            <a:pPr>
              <a:lnSpc>
                <a:spcPct val="150000"/>
              </a:lnSpc>
            </a:pPr>
            <a:r>
              <a:rPr lang="en-GB" sz="1900" b="1" dirty="0">
                <a:latin typeface="Arial" panose="020B0604020202020204" pitchFamily="34" charset="0"/>
                <a:cs typeface="Arial" panose="020B0604020202020204" pitchFamily="34" charset="0"/>
              </a:rPr>
              <a:t>Key Responsibilities:</a:t>
            </a:r>
            <a:endParaRPr lang="en-GB" sz="1900" dirty="0">
              <a:latin typeface="Arial" panose="020B0604020202020204" pitchFamily="34" charset="0"/>
              <a:cs typeface="Arial" panose="020B0604020202020204" pitchFamily="34" charset="0"/>
            </a:endParaRPr>
          </a:p>
          <a:p>
            <a:pPr marL="342900" lvl="0" indent="-342900">
              <a:lnSpc>
                <a:spcPct val="150000"/>
              </a:lnSpc>
              <a:buFont typeface="Wingdings" panose="05000000000000000000" pitchFamily="2" charset="2"/>
              <a:buChar char="q"/>
            </a:pPr>
            <a:r>
              <a:rPr lang="en-GB" sz="1800" dirty="0">
                <a:latin typeface="Arial" panose="020B0604020202020204" pitchFamily="34" charset="0"/>
                <a:cs typeface="Arial" panose="020B0604020202020204" pitchFamily="34" charset="0"/>
              </a:rPr>
              <a:t>Provide excellent customer service and assist customers</a:t>
            </a:r>
          </a:p>
          <a:p>
            <a:pPr marL="342900" lvl="0" indent="-342900">
              <a:lnSpc>
                <a:spcPct val="150000"/>
              </a:lnSpc>
              <a:buFont typeface="Wingdings" panose="05000000000000000000" pitchFamily="2" charset="2"/>
              <a:buChar char="q"/>
            </a:pPr>
            <a:r>
              <a:rPr lang="en-GB" sz="1800" dirty="0">
                <a:latin typeface="Arial" panose="020B0604020202020204" pitchFamily="34" charset="0"/>
                <a:cs typeface="Arial" panose="020B0604020202020204" pitchFamily="34" charset="0"/>
              </a:rPr>
              <a:t>Operate tills and payment systems accurately</a:t>
            </a:r>
          </a:p>
          <a:p>
            <a:pPr marL="342900" lvl="0" indent="-342900">
              <a:lnSpc>
                <a:spcPct val="150000"/>
              </a:lnSpc>
              <a:buFont typeface="Wingdings" panose="05000000000000000000" pitchFamily="2" charset="2"/>
              <a:buChar char="q"/>
            </a:pPr>
            <a:r>
              <a:rPr lang="en-GB" sz="1800" dirty="0">
                <a:latin typeface="Arial" panose="020B0604020202020204" pitchFamily="34" charset="0"/>
                <a:cs typeface="Arial" panose="020B0604020202020204" pitchFamily="34" charset="0"/>
              </a:rPr>
              <a:t> Maintain store displays and cleanliness</a:t>
            </a:r>
          </a:p>
          <a:p>
            <a:pPr marL="342900" lvl="0" indent="-342900">
              <a:lnSpc>
                <a:spcPct val="150000"/>
              </a:lnSpc>
              <a:buFont typeface="Wingdings" panose="05000000000000000000" pitchFamily="2" charset="2"/>
              <a:buChar char="q"/>
            </a:pPr>
            <a:r>
              <a:rPr lang="en-GB" sz="1800" dirty="0">
                <a:latin typeface="Arial" panose="020B0604020202020204" pitchFamily="34" charset="0"/>
                <a:cs typeface="Arial" panose="020B0604020202020204" pitchFamily="34" charset="0"/>
              </a:rPr>
              <a:t> Work with colleagues to maintain efficient store operations</a:t>
            </a:r>
          </a:p>
          <a:p>
            <a:pPr marL="342900" lvl="0" indent="-342900">
              <a:lnSpc>
                <a:spcPct val="150000"/>
              </a:lnSpc>
              <a:buFont typeface="Wingdings" panose="05000000000000000000" pitchFamily="2" charset="2"/>
              <a:buChar char="q"/>
            </a:pPr>
            <a:r>
              <a:rPr lang="en-GB" sz="1800" dirty="0">
                <a:latin typeface="Arial" panose="020B0604020202020204" pitchFamily="34" charset="0"/>
                <a:cs typeface="Arial" panose="020B0604020202020204" pitchFamily="34" charset="0"/>
              </a:rPr>
              <a:t> comply with company health and safety regulations.</a:t>
            </a:r>
          </a:p>
          <a:p>
            <a:pPr marL="342900" lvl="0" indent="-342900">
              <a:lnSpc>
                <a:spcPct val="150000"/>
              </a:lnSpc>
              <a:buFont typeface="Wingdings" panose="05000000000000000000" pitchFamily="2" charset="2"/>
              <a:buChar char="q"/>
            </a:pPr>
            <a:r>
              <a:rPr lang="en-GB" sz="1800" dirty="0">
                <a:latin typeface="Arial" panose="020B0604020202020204" pitchFamily="34" charset="0"/>
                <a:cs typeface="Arial" panose="020B0604020202020204" pitchFamily="34" charset="0"/>
              </a:rPr>
              <a:t>Help customers find products and promotions</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6546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189D9-2982-9C62-8EF5-794B53AEC9F9}"/>
              </a:ext>
            </a:extLst>
          </p:cNvPr>
          <p:cNvSpPr>
            <a:spLocks noGrp="1"/>
          </p:cNvSpPr>
          <p:nvPr>
            <p:ph type="title"/>
          </p:nvPr>
        </p:nvSpPr>
        <p:spPr>
          <a:xfrm>
            <a:off x="825910" y="521110"/>
            <a:ext cx="10333702" cy="727587"/>
          </a:xfrm>
        </p:spPr>
        <p:txBody>
          <a:bodyPr/>
          <a:lstStyle/>
          <a:p>
            <a:pPr algn="ctr"/>
            <a:r>
              <a:rPr lang="en-GB" sz="2400" b="1" dirty="0">
                <a:latin typeface="Arial" panose="020B0604020202020204" pitchFamily="34" charset="0"/>
                <a:cs typeface="Arial" panose="020B0604020202020204" pitchFamily="34" charset="0"/>
              </a:rPr>
              <a:t>VII. PERSON SPECIFICATION – CUSTOMER SERVICE SUPERVISOR </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AT MARKS &amp; SPENCER</a:t>
            </a:r>
          </a:p>
        </p:txBody>
      </p:sp>
      <p:sp>
        <p:nvSpPr>
          <p:cNvPr id="3" name="Content Placeholder 2">
            <a:extLst>
              <a:ext uri="{FF2B5EF4-FFF2-40B4-BE49-F238E27FC236}">
                <a16:creationId xmlns:a16="http://schemas.microsoft.com/office/drawing/2014/main" id="{8D8C5E3E-58A7-1DFC-32A6-AE626264DF59}"/>
              </a:ext>
            </a:extLst>
          </p:cNvPr>
          <p:cNvSpPr>
            <a:spLocks noGrp="1"/>
          </p:cNvSpPr>
          <p:nvPr>
            <p:ph idx="1"/>
          </p:nvPr>
        </p:nvSpPr>
        <p:spPr>
          <a:xfrm>
            <a:off x="825910" y="1248698"/>
            <a:ext cx="10163681" cy="4630894"/>
          </a:xfrm>
        </p:spPr>
        <p:txBody>
          <a:bodyPr>
            <a:normAutofit fontScale="62500" lnSpcReduction="20000"/>
          </a:bodyPr>
          <a:lstStyle/>
          <a:p>
            <a:pPr>
              <a:lnSpc>
                <a:spcPct val="120000"/>
              </a:lnSpc>
            </a:pPr>
            <a:r>
              <a:rPr lang="en-GB" sz="2900" dirty="0">
                <a:latin typeface="Arial" panose="020B0604020202020204" pitchFamily="34" charset="0"/>
                <a:cs typeface="Arial" panose="020B0604020202020204" pitchFamily="34" charset="0"/>
              </a:rPr>
              <a:t>	 A person specification describes the skills, qualifications, experience, and personal attributes required for a candidate to perform a job effectively. It helps employers identify the most suitable applicant during the recruitment and selection process (Chartered Institute of Personnel and Development, 2023). </a:t>
            </a:r>
          </a:p>
          <a:p>
            <a:pPr>
              <a:lnSpc>
                <a:spcPct val="120000"/>
              </a:lnSpc>
            </a:pPr>
            <a:r>
              <a:rPr lang="en-GB" sz="2900" b="1" dirty="0">
                <a:latin typeface="Arial" panose="020B0604020202020204" pitchFamily="34" charset="0"/>
                <a:cs typeface="Arial" panose="020B0604020202020204" pitchFamily="34" charset="0"/>
              </a:rPr>
              <a:t>	The Customer Service Supervisor role</a:t>
            </a:r>
            <a:r>
              <a:rPr lang="en-GB" sz="2900" dirty="0">
                <a:latin typeface="Arial" panose="020B0604020202020204" pitchFamily="34" charset="0"/>
                <a:cs typeface="Arial" panose="020B0604020202020204" pitchFamily="34" charset="0"/>
              </a:rPr>
              <a:t> at Marks &amp; Spencer, the person specification may include the following requirements:</a:t>
            </a:r>
          </a:p>
          <a:p>
            <a:pPr marL="514350" indent="-514350">
              <a:lnSpc>
                <a:spcPct val="120000"/>
              </a:lnSpc>
              <a:buFont typeface="+mj-lt"/>
              <a:buAutoNum type="arabicPeriod"/>
            </a:pPr>
            <a:r>
              <a:rPr lang="en-GB" sz="2900" b="1" dirty="0">
                <a:latin typeface="Arial" panose="020B0604020202020204" pitchFamily="34" charset="0"/>
                <a:cs typeface="Arial" panose="020B0604020202020204" pitchFamily="34" charset="0"/>
              </a:rPr>
              <a:t>Qualifications</a:t>
            </a:r>
            <a:endParaRPr lang="en-GB" sz="29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ü"/>
            </a:pPr>
            <a:r>
              <a:rPr lang="en-GB" sz="2900" dirty="0">
                <a:latin typeface="Arial" panose="020B0604020202020204" pitchFamily="34" charset="0"/>
                <a:cs typeface="Arial" panose="020B0604020202020204" pitchFamily="34" charset="0"/>
              </a:rPr>
              <a:t>GCSEs or equivalent education</a:t>
            </a:r>
          </a:p>
          <a:p>
            <a:pPr>
              <a:lnSpc>
                <a:spcPct val="120000"/>
              </a:lnSpc>
              <a:buFont typeface="Wingdings" panose="05000000000000000000" pitchFamily="2" charset="2"/>
              <a:buChar char="ü"/>
            </a:pPr>
            <a:r>
              <a:rPr lang="en-GB" sz="2900" dirty="0">
                <a:latin typeface="Arial" panose="020B0604020202020204" pitchFamily="34" charset="0"/>
                <a:cs typeface="Arial" panose="020B0604020202020204" pitchFamily="34" charset="0"/>
              </a:rPr>
              <a:t>Additional training in </a:t>
            </a:r>
            <a:r>
              <a:rPr lang="en-GB" sz="2900" b="1" dirty="0">
                <a:latin typeface="Arial" panose="020B0604020202020204" pitchFamily="34" charset="0"/>
                <a:cs typeface="Arial" panose="020B0604020202020204" pitchFamily="34" charset="0"/>
              </a:rPr>
              <a:t>customer service or retail management</a:t>
            </a:r>
            <a:r>
              <a:rPr lang="en-GB" sz="2900" dirty="0">
                <a:latin typeface="Arial" panose="020B0604020202020204" pitchFamily="34" charset="0"/>
                <a:cs typeface="Arial" panose="020B0604020202020204" pitchFamily="34" charset="0"/>
              </a:rPr>
              <a:t> (desirable)</a:t>
            </a:r>
          </a:p>
          <a:p>
            <a:pPr>
              <a:lnSpc>
                <a:spcPct val="120000"/>
              </a:lnSpc>
            </a:pPr>
            <a:r>
              <a:rPr lang="en-GB" sz="2900" b="1" dirty="0">
                <a:latin typeface="Arial" panose="020B0604020202020204" pitchFamily="34" charset="0"/>
                <a:cs typeface="Arial" panose="020B0604020202020204" pitchFamily="34" charset="0"/>
              </a:rPr>
              <a:t>2. Experience</a:t>
            </a:r>
            <a:endParaRPr lang="en-GB" sz="29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ü"/>
            </a:pPr>
            <a:r>
              <a:rPr lang="en-GB" sz="2900" dirty="0">
                <a:latin typeface="Arial" panose="020B0604020202020204" pitchFamily="34" charset="0"/>
                <a:cs typeface="Arial" panose="020B0604020202020204" pitchFamily="34" charset="0"/>
              </a:rPr>
              <a:t>Previous experience in </a:t>
            </a:r>
            <a:r>
              <a:rPr lang="en-GB" sz="2900" b="1" dirty="0">
                <a:latin typeface="Arial" panose="020B0604020202020204" pitchFamily="34" charset="0"/>
                <a:cs typeface="Arial" panose="020B0604020202020204" pitchFamily="34" charset="0"/>
              </a:rPr>
              <a:t>retail or customer service roles</a:t>
            </a:r>
            <a:endParaRPr lang="en-GB" sz="29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ü"/>
            </a:pPr>
            <a:r>
              <a:rPr lang="en-GB" sz="2900" dirty="0">
                <a:latin typeface="Arial" panose="020B0604020202020204" pitchFamily="34" charset="0"/>
                <a:cs typeface="Arial" panose="020B0604020202020204" pitchFamily="34" charset="0"/>
              </a:rPr>
              <a:t>Experience supervising or leading a </a:t>
            </a:r>
            <a:r>
              <a:rPr lang="en-GB" sz="2900" b="1" dirty="0">
                <a:latin typeface="Arial" panose="020B0604020202020204" pitchFamily="34" charset="0"/>
                <a:cs typeface="Arial" panose="020B0604020202020204" pitchFamily="34" charset="0"/>
              </a:rPr>
              <a:t>team of staff</a:t>
            </a:r>
            <a:r>
              <a:rPr lang="en-GB" sz="2900" dirty="0">
                <a:latin typeface="Arial" panose="020B0604020202020204" pitchFamily="34" charset="0"/>
                <a:cs typeface="Arial" panose="020B0604020202020204" pitchFamily="34" charset="0"/>
              </a:rPr>
              <a:t> (preferred)</a:t>
            </a:r>
          </a:p>
          <a:p>
            <a:pPr marL="0" indent="0">
              <a:lnSpc>
                <a:spcPct val="150000"/>
              </a:lnSpc>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2877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B9B4CB-590E-9800-E469-8ADE4419FBEB}"/>
              </a:ext>
            </a:extLst>
          </p:cNvPr>
          <p:cNvSpPr txBox="1"/>
          <p:nvPr/>
        </p:nvSpPr>
        <p:spPr>
          <a:xfrm>
            <a:off x="1661652" y="1012723"/>
            <a:ext cx="9212825" cy="3780522"/>
          </a:xfrm>
          <a:prstGeom prst="rect">
            <a:avLst/>
          </a:prstGeom>
          <a:noFill/>
        </p:spPr>
        <p:txBody>
          <a:bodyPr wrap="square">
            <a:spAutoFit/>
          </a:bodyPr>
          <a:lstStyle/>
          <a:p>
            <a:pPr>
              <a:lnSpc>
                <a:spcPct val="150000"/>
              </a:lnSpc>
            </a:pPr>
            <a:r>
              <a:rPr lang="en-GB" sz="1800" b="1" dirty="0">
                <a:latin typeface="Arial" panose="020B0604020202020204" pitchFamily="34" charset="0"/>
                <a:cs typeface="Arial" panose="020B0604020202020204" pitchFamily="34" charset="0"/>
              </a:rPr>
              <a:t>3. Skills</a:t>
            </a:r>
          </a:p>
          <a:p>
            <a:pPr marL="285750" indent="-285750">
              <a:lnSpc>
                <a:spcPct val="150000"/>
              </a:lnSpc>
              <a:buFont typeface="Wingdings" panose="05000000000000000000" pitchFamily="2" charset="2"/>
              <a:buChar char="ü"/>
            </a:pPr>
            <a:r>
              <a:rPr lang="en-GB" sz="1800" dirty="0">
                <a:latin typeface="Arial" panose="020B0604020202020204" pitchFamily="34" charset="0"/>
                <a:cs typeface="Arial" panose="020B0604020202020204" pitchFamily="34" charset="0"/>
              </a:rPr>
              <a:t>Strong communication and interpersonal skills</a:t>
            </a:r>
          </a:p>
          <a:p>
            <a:pPr marL="285750" indent="-285750">
              <a:lnSpc>
                <a:spcPct val="150000"/>
              </a:lnSpc>
              <a:buFont typeface="Wingdings" panose="05000000000000000000" pitchFamily="2" charset="2"/>
              <a:buChar char="ü"/>
            </a:pPr>
            <a:r>
              <a:rPr lang="en-GB" sz="1800" dirty="0">
                <a:latin typeface="Arial" panose="020B0604020202020204" pitchFamily="34" charset="0"/>
                <a:cs typeface="Arial" panose="020B0604020202020204" pitchFamily="34" charset="0"/>
              </a:rPr>
              <a:t>Good leadership and teamwork abilities</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A</a:t>
            </a:r>
            <a:r>
              <a:rPr lang="en-GB" sz="1800" dirty="0">
                <a:latin typeface="Arial" panose="020B0604020202020204" pitchFamily="34" charset="0"/>
                <a:cs typeface="Arial" panose="020B0604020202020204" pitchFamily="34" charset="0"/>
              </a:rPr>
              <a:t>bility to solve problems effectively and make appropriate decisions.</a:t>
            </a:r>
          </a:p>
          <a:p>
            <a:pPr marL="285750" indent="-285750">
              <a:lnSpc>
                <a:spcPct val="150000"/>
              </a:lnSpc>
              <a:buFont typeface="Wingdings" panose="05000000000000000000" pitchFamily="2" charset="2"/>
              <a:buChar char="ü"/>
            </a:pPr>
            <a:r>
              <a:rPr lang="en-GB" sz="1800" dirty="0">
                <a:latin typeface="Arial" panose="020B0604020202020204" pitchFamily="34" charset="0"/>
                <a:cs typeface="Arial" panose="020B0604020202020204" pitchFamily="34" charset="0"/>
              </a:rPr>
              <a:t> Capability to handle and resolve customer complaints in a professional manner</a:t>
            </a:r>
          </a:p>
          <a:p>
            <a:pPr>
              <a:lnSpc>
                <a:spcPct val="150000"/>
              </a:lnSpc>
            </a:pPr>
            <a:r>
              <a:rPr lang="en-GB" sz="1800" b="1" dirty="0">
                <a:latin typeface="Arial" panose="020B0604020202020204" pitchFamily="34" charset="0"/>
                <a:cs typeface="Arial" panose="020B0604020202020204" pitchFamily="34" charset="0"/>
              </a:rPr>
              <a:t>3. Personal Attributes</a:t>
            </a:r>
          </a:p>
          <a:p>
            <a:pPr marL="285750" indent="-285750">
              <a:lnSpc>
                <a:spcPct val="150000"/>
              </a:lnSpc>
              <a:buFont typeface="Wingdings" panose="05000000000000000000" pitchFamily="2" charset="2"/>
              <a:buChar char="ü"/>
            </a:pPr>
            <a:r>
              <a:rPr lang="en-GB" sz="1800" dirty="0">
                <a:latin typeface="Arial" panose="020B0604020202020204" pitchFamily="34" charset="0"/>
                <a:cs typeface="Arial" panose="020B0604020202020204" pitchFamily="34" charset="0"/>
              </a:rPr>
              <a:t>Friendly and customer-focused attitude</a:t>
            </a:r>
          </a:p>
          <a:p>
            <a:pPr marL="285750" indent="-285750">
              <a:lnSpc>
                <a:spcPct val="150000"/>
              </a:lnSpc>
              <a:buFont typeface="Wingdings" panose="05000000000000000000" pitchFamily="2" charset="2"/>
              <a:buChar char="ü"/>
            </a:pPr>
            <a:r>
              <a:rPr lang="en-GB" sz="1800" dirty="0">
                <a:latin typeface="Arial" panose="020B0604020202020204" pitchFamily="34" charset="0"/>
                <a:cs typeface="Arial" panose="020B0604020202020204" pitchFamily="34" charset="0"/>
              </a:rPr>
              <a:t>Ability to perform effectively  under pressure in a </a:t>
            </a:r>
            <a:r>
              <a:rPr lang="en-GB" dirty="0">
                <a:latin typeface="Arial" panose="020B0604020202020204" pitchFamily="34" charset="0"/>
                <a:cs typeface="Arial" panose="020B0604020202020204" pitchFamily="34" charset="0"/>
              </a:rPr>
              <a:t>busy</a:t>
            </a:r>
            <a:r>
              <a:rPr lang="en-GB" sz="1800" dirty="0">
                <a:latin typeface="Arial" panose="020B0604020202020204" pitchFamily="34" charset="0"/>
                <a:cs typeface="Arial" panose="020B0604020202020204" pitchFamily="34" charset="0"/>
              </a:rPr>
              <a:t> retail environment</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Dependable</a:t>
            </a:r>
            <a:r>
              <a:rPr lang="en-GB" sz="1800" dirty="0">
                <a:latin typeface="Arial" panose="020B0604020202020204" pitchFamily="34" charset="0"/>
                <a:cs typeface="Arial" panose="020B0604020202020204" pitchFamily="34" charset="0"/>
              </a:rPr>
              <a:t>, well organised, and responsible</a:t>
            </a:r>
          </a:p>
        </p:txBody>
      </p:sp>
    </p:spTree>
    <p:extLst>
      <p:ext uri="{BB962C8B-B14F-4D97-AF65-F5344CB8AC3E}">
        <p14:creationId xmlns:p14="http://schemas.microsoft.com/office/powerpoint/2010/main" val="2077559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9FC9B2-CB5F-6EA5-8BE2-929C1021EA97}"/>
              </a:ext>
            </a:extLst>
          </p:cNvPr>
          <p:cNvSpPr txBox="1"/>
          <p:nvPr/>
        </p:nvSpPr>
        <p:spPr>
          <a:xfrm>
            <a:off x="1622321" y="1140543"/>
            <a:ext cx="8721214" cy="3330399"/>
          </a:xfrm>
          <a:prstGeom prst="rect">
            <a:avLst/>
          </a:prstGeom>
          <a:noFill/>
        </p:spPr>
        <p:txBody>
          <a:bodyPr wrap="square">
            <a:spAutoFit/>
          </a:bodyPr>
          <a:lstStyle/>
          <a:p>
            <a:pPr algn="ctr">
              <a:lnSpc>
                <a:spcPct val="150000"/>
              </a:lnSpc>
              <a:buNone/>
            </a:pPr>
            <a:r>
              <a:rPr lang="en-GB" sz="2400" b="1" dirty="0">
                <a:latin typeface="Arial" panose="020B0604020202020204" pitchFamily="34" charset="0"/>
                <a:cs typeface="Arial" panose="020B0604020202020204" pitchFamily="34" charset="0"/>
              </a:rPr>
              <a:t>VIII.ADVERTISING THE VACANCY </a:t>
            </a: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Vacancies advertised internally or externally</a:t>
            </a: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Platforms include the company’s careers website and job boards</a:t>
            </a: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Helps attract candidates with the required skills and experience</a:t>
            </a: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Promoting a job opportunity to attract suitable candidates</a:t>
            </a: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Supports an effective recruitment process (CIPD, 2023)</a:t>
            </a:r>
          </a:p>
        </p:txBody>
      </p:sp>
    </p:spTree>
    <p:extLst>
      <p:ext uri="{BB962C8B-B14F-4D97-AF65-F5344CB8AC3E}">
        <p14:creationId xmlns:p14="http://schemas.microsoft.com/office/powerpoint/2010/main" val="1805951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280770-48E2-A26F-C5E2-2573AC01CB1B}"/>
              </a:ext>
            </a:extLst>
          </p:cNvPr>
          <p:cNvSpPr txBox="1"/>
          <p:nvPr/>
        </p:nvSpPr>
        <p:spPr>
          <a:xfrm>
            <a:off x="1445343" y="1120878"/>
            <a:ext cx="9635612" cy="3330399"/>
          </a:xfrm>
          <a:prstGeom prst="rect">
            <a:avLst/>
          </a:prstGeom>
          <a:noFill/>
        </p:spPr>
        <p:txBody>
          <a:bodyPr wrap="square">
            <a:spAutoFit/>
          </a:bodyPr>
          <a:lstStyle/>
          <a:p>
            <a:pPr algn="ctr">
              <a:lnSpc>
                <a:spcPct val="150000"/>
              </a:lnSpc>
              <a:buNone/>
            </a:pPr>
            <a:r>
              <a:rPr lang="en-GB" sz="2400" b="1" dirty="0">
                <a:latin typeface="Arial" panose="020B0604020202020204" pitchFamily="34" charset="0"/>
                <a:cs typeface="Arial" panose="020B0604020202020204" pitchFamily="34" charset="0"/>
              </a:rPr>
              <a:t>IX. SELECTION &amp; INTERVIEW </a:t>
            </a: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HR reviews and </a:t>
            </a:r>
            <a:r>
              <a:rPr lang="en-GB" b="1" dirty="0">
                <a:latin typeface="Arial" panose="020B0604020202020204" pitchFamily="34" charset="0"/>
                <a:cs typeface="Arial" panose="020B0604020202020204" pitchFamily="34" charset="0"/>
              </a:rPr>
              <a:t>shortlists applications</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Suitable candidates are </a:t>
            </a:r>
            <a:r>
              <a:rPr lang="en-GB" b="1" dirty="0">
                <a:latin typeface="Arial" panose="020B0604020202020204" pitchFamily="34" charset="0"/>
                <a:cs typeface="Arial" panose="020B0604020202020204" pitchFamily="34" charset="0"/>
              </a:rPr>
              <a:t>invited for an interview</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Interview assesses </a:t>
            </a:r>
            <a:r>
              <a:rPr lang="en-GB" b="1" dirty="0">
                <a:latin typeface="Arial" panose="020B0604020202020204" pitchFamily="34" charset="0"/>
                <a:cs typeface="Arial" panose="020B0604020202020204" pitchFamily="34" charset="0"/>
              </a:rPr>
              <a:t>skills, experience, and suitability</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Helps select the </a:t>
            </a:r>
            <a:r>
              <a:rPr lang="en-GB" b="1" dirty="0">
                <a:latin typeface="Arial" panose="020B0604020202020204" pitchFamily="34" charset="0"/>
                <a:cs typeface="Arial" panose="020B0604020202020204" pitchFamily="34" charset="0"/>
              </a:rPr>
              <a:t>best candidate for the role</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Important step in the </a:t>
            </a:r>
            <a:r>
              <a:rPr lang="en-GB" b="1" dirty="0">
                <a:latin typeface="Arial" panose="020B0604020202020204" pitchFamily="34" charset="0"/>
                <a:cs typeface="Arial" panose="020B0604020202020204" pitchFamily="34" charset="0"/>
              </a:rPr>
              <a:t>recruitment process</a:t>
            </a:r>
            <a:r>
              <a:rPr lang="en-GB" dirty="0">
                <a:latin typeface="Arial" panose="020B0604020202020204" pitchFamily="34" charset="0"/>
                <a:cs typeface="Arial" panose="020B0604020202020204" pitchFamily="34" charset="0"/>
              </a:rPr>
              <a:t> (Armstrong, 2020)</a:t>
            </a:r>
          </a:p>
        </p:txBody>
      </p:sp>
    </p:spTree>
    <p:extLst>
      <p:ext uri="{BB962C8B-B14F-4D97-AF65-F5344CB8AC3E}">
        <p14:creationId xmlns:p14="http://schemas.microsoft.com/office/powerpoint/2010/main" val="1821658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ABF437-99AB-BE8A-AE0B-440D5304CBB8}"/>
              </a:ext>
            </a:extLst>
          </p:cNvPr>
          <p:cNvSpPr txBox="1"/>
          <p:nvPr/>
        </p:nvSpPr>
        <p:spPr>
          <a:xfrm>
            <a:off x="1809135" y="1130710"/>
            <a:ext cx="8554065" cy="3803605"/>
          </a:xfrm>
          <a:prstGeom prst="rect">
            <a:avLst/>
          </a:prstGeom>
          <a:noFill/>
        </p:spPr>
        <p:txBody>
          <a:bodyPr wrap="square">
            <a:spAutoFit/>
          </a:bodyPr>
          <a:lstStyle/>
          <a:p>
            <a:pPr algn="ctr">
              <a:buNone/>
            </a:pPr>
            <a:r>
              <a:rPr lang="en-GB" sz="2400" b="1" dirty="0">
                <a:latin typeface="Arial" panose="020B0604020202020204" pitchFamily="34" charset="0"/>
                <a:cs typeface="Arial" panose="020B0604020202020204" pitchFamily="34" charset="0"/>
              </a:rPr>
              <a:t>X. JOB OFFER </a:t>
            </a:r>
          </a:p>
          <a:p>
            <a:pPr marL="285750" indent="-285750">
              <a:lnSpc>
                <a:spcPct val="250000"/>
              </a:lnSpc>
              <a:buFont typeface="Wingdings" panose="05000000000000000000" pitchFamily="2" charset="2"/>
              <a:buChar char="Ø"/>
            </a:pPr>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selected candidate is offered the position</a:t>
            </a:r>
            <a:endParaRPr lang="en-GB" dirty="0">
              <a:latin typeface="Arial" panose="020B0604020202020204" pitchFamily="34" charset="0"/>
              <a:cs typeface="Arial" panose="020B0604020202020204" pitchFamily="34" charset="0"/>
            </a:endParaRPr>
          </a:p>
          <a:p>
            <a:pPr marL="285750" indent="-285750">
              <a:lnSpc>
                <a:spcPct val="250000"/>
              </a:lnSpc>
              <a:buFont typeface="Wingdings" panose="05000000000000000000" pitchFamily="2" charset="2"/>
              <a:buChar char="Ø"/>
            </a:pPr>
            <a:r>
              <a:rPr lang="en-GB" dirty="0">
                <a:latin typeface="Arial" panose="020B0604020202020204" pitchFamily="34" charset="0"/>
                <a:cs typeface="Arial" panose="020B0604020202020204" pitchFamily="34" charset="0"/>
              </a:rPr>
              <a:t>HR provides </a:t>
            </a:r>
            <a:r>
              <a:rPr lang="en-GB" b="1" dirty="0">
                <a:latin typeface="Arial" panose="020B0604020202020204" pitchFamily="34" charset="0"/>
                <a:cs typeface="Arial" panose="020B0604020202020204" pitchFamily="34" charset="0"/>
              </a:rPr>
              <a:t>salary, contract, and job details</a:t>
            </a:r>
            <a:endParaRPr lang="en-GB" dirty="0">
              <a:latin typeface="Arial" panose="020B0604020202020204" pitchFamily="34" charset="0"/>
              <a:cs typeface="Arial" panose="020B0604020202020204" pitchFamily="34" charset="0"/>
            </a:endParaRPr>
          </a:p>
          <a:p>
            <a:pPr marL="285750" indent="-285750">
              <a:lnSpc>
                <a:spcPct val="250000"/>
              </a:lnSpc>
              <a:buFont typeface="Wingdings" panose="05000000000000000000" pitchFamily="2" charset="2"/>
              <a:buChar char="Ø"/>
            </a:pPr>
            <a:r>
              <a:rPr lang="en-GB" dirty="0">
                <a:latin typeface="Arial" panose="020B0604020202020204" pitchFamily="34" charset="0"/>
                <a:cs typeface="Arial" panose="020B0604020202020204" pitchFamily="34" charset="0"/>
              </a:rPr>
              <a:t>Candidate reviews and </a:t>
            </a:r>
            <a:r>
              <a:rPr lang="en-GB" b="1" dirty="0">
                <a:latin typeface="Arial" panose="020B0604020202020204" pitchFamily="34" charset="0"/>
                <a:cs typeface="Arial" panose="020B0604020202020204" pitchFamily="34" charset="0"/>
              </a:rPr>
              <a:t>accepts the job offer</a:t>
            </a:r>
            <a:endParaRPr lang="en-GB" dirty="0">
              <a:latin typeface="Arial" panose="020B0604020202020204" pitchFamily="34" charset="0"/>
              <a:cs typeface="Arial" panose="020B0604020202020204" pitchFamily="34" charset="0"/>
            </a:endParaRPr>
          </a:p>
          <a:p>
            <a:pPr marL="285750" indent="-285750">
              <a:lnSpc>
                <a:spcPct val="250000"/>
              </a:lnSpc>
              <a:buFont typeface="Wingdings" panose="05000000000000000000" pitchFamily="2" charset="2"/>
              <a:buChar char="Ø"/>
            </a:pPr>
            <a:r>
              <a:rPr lang="en-GB" dirty="0">
                <a:latin typeface="Arial" panose="020B0604020202020204" pitchFamily="34" charset="0"/>
                <a:cs typeface="Arial" panose="020B0604020202020204" pitchFamily="34" charset="0"/>
              </a:rPr>
              <a:t>Final step before starting employment</a:t>
            </a:r>
          </a:p>
          <a:p>
            <a:pPr>
              <a:lnSpc>
                <a:spcPct val="250000"/>
              </a:lnSpc>
            </a:pPr>
            <a:r>
              <a:rPr lang="en-GB" dirty="0">
                <a:latin typeface="Arial" panose="020B0604020202020204" pitchFamily="34" charset="0"/>
                <a:cs typeface="Arial" panose="020B0604020202020204" pitchFamily="34" charset="0"/>
              </a:rPr>
              <a:t>Part of the recruitment process (CIPD, 2023)</a:t>
            </a:r>
          </a:p>
        </p:txBody>
      </p:sp>
    </p:spTree>
    <p:extLst>
      <p:ext uri="{BB962C8B-B14F-4D97-AF65-F5344CB8AC3E}">
        <p14:creationId xmlns:p14="http://schemas.microsoft.com/office/powerpoint/2010/main" val="1593368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EA1068-ABA0-5CE9-EA2C-72DD0FFC67D6}"/>
              </a:ext>
            </a:extLst>
          </p:cNvPr>
          <p:cNvSpPr txBox="1"/>
          <p:nvPr/>
        </p:nvSpPr>
        <p:spPr>
          <a:xfrm>
            <a:off x="1386349" y="1111046"/>
            <a:ext cx="9586451" cy="3515065"/>
          </a:xfrm>
          <a:prstGeom prst="rect">
            <a:avLst/>
          </a:prstGeom>
          <a:noFill/>
        </p:spPr>
        <p:txBody>
          <a:bodyPr wrap="square">
            <a:spAutoFit/>
          </a:bodyPr>
          <a:lstStyle/>
          <a:p>
            <a:pPr algn="ctr">
              <a:lnSpc>
                <a:spcPct val="200000"/>
              </a:lnSpc>
              <a:buNone/>
            </a:pPr>
            <a:r>
              <a:rPr lang="en-GB" sz="2400" b="1" dirty="0">
                <a:latin typeface="Arial" panose="020B0604020202020204" pitchFamily="34" charset="0"/>
                <a:cs typeface="Arial" panose="020B0604020202020204" pitchFamily="34" charset="0"/>
              </a:rPr>
              <a:t>XI. INDUCTION FOR NEW STAFF AT M&amp;S</a:t>
            </a:r>
          </a:p>
          <a:p>
            <a:pPr marL="285750" indent="-285750">
              <a:lnSpc>
                <a:spcPct val="200000"/>
              </a:lnSpc>
              <a:buFont typeface="Wingdings" panose="05000000000000000000" pitchFamily="2" charset="2"/>
              <a:buChar char="ü"/>
            </a:pPr>
            <a:r>
              <a:rPr lang="en-GB" b="1" dirty="0">
                <a:latin typeface="Arial" panose="020B0604020202020204" pitchFamily="34" charset="0"/>
                <a:cs typeface="Arial" panose="020B0604020202020204" pitchFamily="34" charset="0"/>
              </a:rPr>
              <a:t>Introduction to the company and workplace</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Explanation of </a:t>
            </a:r>
            <a:r>
              <a:rPr lang="en-GB" b="1" dirty="0">
                <a:latin typeface="Arial" panose="020B0604020202020204" pitchFamily="34" charset="0"/>
                <a:cs typeface="Arial" panose="020B0604020202020204" pitchFamily="34" charset="0"/>
              </a:rPr>
              <a:t>job role and responsibilities</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Training on </a:t>
            </a:r>
            <a:r>
              <a:rPr lang="en-GB" b="1" dirty="0">
                <a:latin typeface="Arial" panose="020B0604020202020204" pitchFamily="34" charset="0"/>
                <a:cs typeface="Arial" panose="020B0604020202020204" pitchFamily="34" charset="0"/>
              </a:rPr>
              <a:t>company policies and procedures</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Helps new employees </a:t>
            </a:r>
            <a:r>
              <a:rPr lang="en-GB" b="1" dirty="0">
                <a:latin typeface="Arial" panose="020B0604020202020204" pitchFamily="34" charset="0"/>
                <a:cs typeface="Arial" panose="020B0604020202020204" pitchFamily="34" charset="0"/>
              </a:rPr>
              <a:t>adapt quickly to the job</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Improves performance and confidence (CIPD, 2023)</a:t>
            </a:r>
          </a:p>
        </p:txBody>
      </p:sp>
    </p:spTree>
    <p:extLst>
      <p:ext uri="{BB962C8B-B14F-4D97-AF65-F5344CB8AC3E}">
        <p14:creationId xmlns:p14="http://schemas.microsoft.com/office/powerpoint/2010/main" val="1290372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B8287-05D3-FBD3-945D-0BB99C22D3B2}"/>
              </a:ext>
            </a:extLst>
          </p:cNvPr>
          <p:cNvSpPr>
            <a:spLocks noGrp="1"/>
          </p:cNvSpPr>
          <p:nvPr>
            <p:ph type="ctrTitle"/>
          </p:nvPr>
        </p:nvSpPr>
        <p:spPr>
          <a:xfrm>
            <a:off x="482600" y="978409"/>
            <a:ext cx="10506991" cy="575088"/>
          </a:xfrm>
        </p:spPr>
        <p:txBody>
          <a:bodyPr/>
          <a:lstStyle/>
          <a:p>
            <a:pPr algn="ctr"/>
            <a:br>
              <a:rPr lang="en-GB" sz="3600" b="1" dirty="0">
                <a:solidFill>
                  <a:srgbClr val="202020"/>
                </a:solidFill>
                <a:latin typeface="Arial" panose="020B0604020202020204" pitchFamily="34" charset="0"/>
                <a:cs typeface="Arial" panose="020B0604020202020204" pitchFamily="34" charset="0"/>
              </a:rPr>
            </a:br>
            <a:br>
              <a:rPr lang="en-GB" sz="3600" b="1" dirty="0">
                <a:solidFill>
                  <a:srgbClr val="202020"/>
                </a:solidFill>
                <a:latin typeface="Arial" panose="020B0604020202020204" pitchFamily="34" charset="0"/>
                <a:cs typeface="Arial" panose="020B0604020202020204" pitchFamily="34" charset="0"/>
              </a:rPr>
            </a:br>
            <a:r>
              <a:rPr lang="en-GB" sz="2400" b="1" dirty="0">
                <a:solidFill>
                  <a:srgbClr val="202020"/>
                </a:solidFill>
                <a:latin typeface="Arial" panose="020B0604020202020204" pitchFamily="34" charset="0"/>
                <a:cs typeface="Arial" panose="020B0604020202020204" pitchFamily="34" charset="0"/>
              </a:rPr>
              <a:t>XII.TRAINING AND DEVELOPMENT NEEDS</a:t>
            </a:r>
            <a:r>
              <a:rPr lang="en-GB" sz="2400" b="1" dirty="0">
                <a:latin typeface="Arial" panose="020B0604020202020204" pitchFamily="34" charset="0"/>
                <a:cs typeface="Arial" panose="020B0604020202020204" pitchFamily="34" charset="0"/>
              </a:rPr>
              <a:t>–M&amp;S </a:t>
            </a:r>
            <a:br>
              <a:rPr lang="en-GB" sz="2400" b="1" dirty="0">
                <a:solidFill>
                  <a:srgbClr val="202020"/>
                </a:solidFill>
                <a:latin typeface="Arial" panose="020B0604020202020204" pitchFamily="34" charset="0"/>
                <a:cs typeface="Arial" panose="020B0604020202020204" pitchFamily="34" charset="0"/>
              </a:rPr>
            </a:br>
            <a:endParaRPr lang="en-GB" sz="2400" dirty="0"/>
          </a:p>
        </p:txBody>
      </p:sp>
      <p:sp>
        <p:nvSpPr>
          <p:cNvPr id="3" name="Subtitle 2">
            <a:extLst>
              <a:ext uri="{FF2B5EF4-FFF2-40B4-BE49-F238E27FC236}">
                <a16:creationId xmlns:a16="http://schemas.microsoft.com/office/drawing/2014/main" id="{B927EF3C-830D-087C-BC94-C33CDA6BE380}"/>
              </a:ext>
            </a:extLst>
          </p:cNvPr>
          <p:cNvSpPr>
            <a:spLocks noGrp="1"/>
          </p:cNvSpPr>
          <p:nvPr>
            <p:ph type="subTitle" idx="1"/>
          </p:nvPr>
        </p:nvSpPr>
        <p:spPr>
          <a:xfrm>
            <a:off x="482600" y="1071716"/>
            <a:ext cx="10506991" cy="4807876"/>
          </a:xfrm>
        </p:spPr>
        <p:txBody>
          <a:bodyPr>
            <a:normAutofit fontScale="92500"/>
          </a:bodyPr>
          <a:lstStyle/>
          <a:p>
            <a:pPr lvl="0" eaLnBrk="0" fontAlgn="base" hangingPunct="0">
              <a:lnSpc>
                <a:spcPct val="200000"/>
              </a:lnSpc>
              <a:spcBef>
                <a:spcPct val="0"/>
              </a:spcBef>
              <a:spcAft>
                <a:spcPct val="0"/>
              </a:spcAft>
              <a:buFontTx/>
              <a:buChar char="•"/>
            </a:pPr>
            <a:r>
              <a:rPr lang="en-US" altLang="en-US" sz="1900" b="1" dirty="0">
                <a:latin typeface="Arial" panose="020B0604020202020204" pitchFamily="34" charset="0"/>
                <a:cs typeface="Arial" panose="020B0604020202020204" pitchFamily="34" charset="0"/>
              </a:rPr>
              <a:t>Performance Reviews:</a:t>
            </a:r>
            <a:r>
              <a:rPr lang="en-US" altLang="en-US" sz="1900" dirty="0">
                <a:latin typeface="Arial" panose="020B0604020202020204" pitchFamily="34" charset="0"/>
                <a:cs typeface="Arial" panose="020B0604020202020204" pitchFamily="34" charset="0"/>
              </a:rPr>
              <a:t> Identifying gaps between expected and actual employee performance through appraisals.</a:t>
            </a:r>
          </a:p>
          <a:p>
            <a:pPr lvl="0" eaLnBrk="0" fontAlgn="base" hangingPunct="0">
              <a:lnSpc>
                <a:spcPct val="200000"/>
              </a:lnSpc>
              <a:spcBef>
                <a:spcPct val="0"/>
              </a:spcBef>
              <a:spcAft>
                <a:spcPct val="0"/>
              </a:spcAft>
              <a:buFontTx/>
              <a:buChar char="•"/>
            </a:pPr>
            <a:r>
              <a:rPr lang="en-US" altLang="en-US" sz="1900" b="1" dirty="0">
                <a:latin typeface="Arial" panose="020B0604020202020204" pitchFamily="34" charset="0"/>
                <a:cs typeface="Arial" panose="020B0604020202020204" pitchFamily="34" charset="0"/>
              </a:rPr>
              <a:t>Skills Gap Analysis:</a:t>
            </a:r>
            <a:r>
              <a:rPr lang="en-US" altLang="en-US" sz="1900" dirty="0">
                <a:latin typeface="Arial" panose="020B0604020202020204" pitchFamily="34" charset="0"/>
                <a:cs typeface="Arial" panose="020B0604020202020204" pitchFamily="34" charset="0"/>
              </a:rPr>
              <a:t> Assessing current employee competencies against </a:t>
            </a:r>
            <a:r>
              <a:rPr lang="en-US" altLang="en-US" sz="1900" dirty="0" err="1">
                <a:latin typeface="Arial" panose="020B0604020202020204" pitchFamily="34" charset="0"/>
                <a:cs typeface="Arial" panose="020B0604020202020204" pitchFamily="34" charset="0"/>
              </a:rPr>
              <a:t>organisational</a:t>
            </a:r>
            <a:r>
              <a:rPr lang="en-US" altLang="en-US" sz="1900" dirty="0">
                <a:latin typeface="Arial" panose="020B0604020202020204" pitchFamily="34" charset="0"/>
                <a:cs typeface="Arial" panose="020B0604020202020204" pitchFamily="34" charset="0"/>
              </a:rPr>
              <a:t> requirements.</a:t>
            </a:r>
          </a:p>
          <a:p>
            <a:pPr lvl="0" eaLnBrk="0" fontAlgn="base" hangingPunct="0">
              <a:lnSpc>
                <a:spcPct val="200000"/>
              </a:lnSpc>
              <a:spcBef>
                <a:spcPct val="0"/>
              </a:spcBef>
              <a:spcAft>
                <a:spcPct val="0"/>
              </a:spcAft>
              <a:buFontTx/>
              <a:buChar char="•"/>
            </a:pPr>
            <a:r>
              <a:rPr lang="en-US" altLang="en-US" sz="1900" b="1" dirty="0">
                <a:latin typeface="Arial" panose="020B0604020202020204" pitchFamily="34" charset="0"/>
                <a:cs typeface="Arial" panose="020B0604020202020204" pitchFamily="34" charset="0"/>
              </a:rPr>
              <a:t>Customer Feedback:</a:t>
            </a:r>
            <a:r>
              <a:rPr lang="en-US" altLang="en-US" sz="1900" dirty="0">
                <a:latin typeface="Arial" panose="020B0604020202020204" pitchFamily="34" charset="0"/>
                <a:cs typeface="Arial" panose="020B0604020202020204" pitchFamily="34" charset="0"/>
              </a:rPr>
              <a:t> Using complaints and satisfaction data to identify service improvement areas.</a:t>
            </a:r>
          </a:p>
          <a:p>
            <a:pPr lvl="0" eaLnBrk="0" fontAlgn="base" hangingPunct="0">
              <a:lnSpc>
                <a:spcPct val="200000"/>
              </a:lnSpc>
              <a:spcBef>
                <a:spcPct val="0"/>
              </a:spcBef>
              <a:spcAft>
                <a:spcPct val="0"/>
              </a:spcAft>
              <a:buFontTx/>
              <a:buChar char="•"/>
            </a:pPr>
            <a:r>
              <a:rPr lang="en-US" altLang="en-US" sz="1900" b="1" dirty="0">
                <a:latin typeface="Arial" panose="020B0604020202020204" pitchFamily="34" charset="0"/>
                <a:cs typeface="Arial" panose="020B0604020202020204" pitchFamily="34" charset="0"/>
              </a:rPr>
              <a:t>Business Strategy Changes:</a:t>
            </a:r>
            <a:r>
              <a:rPr lang="en-US" altLang="en-US" sz="1900" dirty="0">
                <a:latin typeface="Arial" panose="020B0604020202020204" pitchFamily="34" charset="0"/>
                <a:cs typeface="Arial" panose="020B0604020202020204" pitchFamily="34" charset="0"/>
              </a:rPr>
              <a:t> providing training when a new system, products or policies are important.</a:t>
            </a:r>
          </a:p>
          <a:p>
            <a:pPr lvl="0" eaLnBrk="0" fontAlgn="base" hangingPunct="0">
              <a:lnSpc>
                <a:spcPct val="200000"/>
              </a:lnSpc>
              <a:spcBef>
                <a:spcPct val="0"/>
              </a:spcBef>
              <a:spcAft>
                <a:spcPct val="0"/>
              </a:spcAft>
              <a:buFontTx/>
              <a:buChar char="•"/>
            </a:pPr>
            <a:r>
              <a:rPr lang="en-US" altLang="en-US" sz="1900" b="1" dirty="0">
                <a:latin typeface="Arial" panose="020B0604020202020204" pitchFamily="34" charset="0"/>
                <a:cs typeface="Arial" panose="020B0604020202020204" pitchFamily="34" charset="0"/>
              </a:rPr>
              <a:t>Manager Observation:</a:t>
            </a:r>
            <a:r>
              <a:rPr lang="en-US" altLang="en-US" sz="1900" dirty="0">
                <a:latin typeface="Arial" panose="020B0604020202020204" pitchFamily="34" charset="0"/>
                <a:cs typeface="Arial" panose="020B0604020202020204" pitchFamily="34" charset="0"/>
              </a:rPr>
              <a:t> Supervisors monitor employee </a:t>
            </a:r>
            <a:r>
              <a:rPr lang="en-US" altLang="en-US" sz="1900" dirty="0" err="1">
                <a:latin typeface="Arial" panose="020B0604020202020204" pitchFamily="34" charset="0"/>
                <a:cs typeface="Arial" panose="020B0604020202020204" pitchFamily="34" charset="0"/>
              </a:rPr>
              <a:t>behaviours</a:t>
            </a:r>
            <a:r>
              <a:rPr lang="en-US" altLang="en-US" sz="1900" dirty="0">
                <a:latin typeface="Arial" panose="020B0604020202020204" pitchFamily="34" charset="0"/>
                <a:cs typeface="Arial" panose="020B0604020202020204" pitchFamily="34" charset="0"/>
              </a:rPr>
              <a:t> and identify development needs</a:t>
            </a:r>
            <a:r>
              <a:rPr lang="en-US" altLang="en-US" sz="1900" dirty="0">
                <a:latin typeface="Arial" panose="020B0604020202020204" pitchFamily="34" charset="0"/>
              </a:rPr>
              <a:t>.</a:t>
            </a:r>
          </a:p>
          <a:p>
            <a:endParaRPr lang="en-GB" dirty="0"/>
          </a:p>
        </p:txBody>
      </p:sp>
    </p:spTree>
    <p:extLst>
      <p:ext uri="{BB962C8B-B14F-4D97-AF65-F5344CB8AC3E}">
        <p14:creationId xmlns:p14="http://schemas.microsoft.com/office/powerpoint/2010/main" val="3208640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9FD78C-F2E1-0820-BDBD-1758C249F24A}"/>
              </a:ext>
            </a:extLst>
          </p:cNvPr>
          <p:cNvSpPr txBox="1"/>
          <p:nvPr/>
        </p:nvSpPr>
        <p:spPr>
          <a:xfrm>
            <a:off x="1042219" y="1446299"/>
            <a:ext cx="9812594" cy="4807726"/>
          </a:xfrm>
          <a:prstGeom prst="rect">
            <a:avLst/>
          </a:prstGeom>
          <a:noFill/>
        </p:spPr>
        <p:txBody>
          <a:bodyPr wrap="square">
            <a:spAutoFit/>
          </a:bodyPr>
          <a:lstStyle/>
          <a:p>
            <a:pPr algn="ctr">
              <a:buNone/>
            </a:pPr>
            <a:r>
              <a:rPr lang="en-GB" sz="2400" b="1" dirty="0">
                <a:latin typeface="Arial" panose="020B0604020202020204" pitchFamily="34" charset="0"/>
                <a:cs typeface="Arial" panose="020B0604020202020204" pitchFamily="34" charset="0"/>
              </a:rPr>
              <a:t>XIII.LEARNING THEORIES IN TRAINING – MARKS &amp; SPENCER (M&amp;S)</a:t>
            </a:r>
          </a:p>
          <a:p>
            <a:pPr algn="ctr">
              <a:buNone/>
            </a:pPr>
            <a:r>
              <a:rPr lang="en-GB" sz="2400" b="1" dirty="0">
                <a:latin typeface="Arial" panose="020B0604020202020204" pitchFamily="34" charset="0"/>
                <a:cs typeface="Arial" panose="020B0604020202020204" pitchFamily="34" charset="0"/>
              </a:rPr>
              <a:t>BEHAVIOURIST THEORY</a:t>
            </a:r>
            <a:endParaRPr lang="en-GB" sz="2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Learning occurs through </a:t>
            </a:r>
            <a:r>
              <a:rPr lang="en-GB" b="1" dirty="0">
                <a:latin typeface="Arial" panose="020B0604020202020204" pitchFamily="34" charset="0"/>
                <a:cs typeface="Arial" panose="020B0604020202020204" pitchFamily="34" charset="0"/>
              </a:rPr>
              <a:t>stimulus and response</a:t>
            </a:r>
            <a:endParaRPr lang="en-GB"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Behaviour is reinforced through </a:t>
            </a:r>
            <a:r>
              <a:rPr lang="en-GB" b="1" dirty="0">
                <a:latin typeface="Arial" panose="020B0604020202020204" pitchFamily="34" charset="0"/>
                <a:cs typeface="Arial" panose="020B0604020202020204" pitchFamily="34" charset="0"/>
              </a:rPr>
              <a:t>rewards and feedback</a:t>
            </a:r>
            <a:endParaRPr lang="en-GB"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Used in retail through </a:t>
            </a:r>
            <a:r>
              <a:rPr lang="en-GB" b="1" dirty="0">
                <a:latin typeface="Arial" panose="020B0604020202020204" pitchFamily="34" charset="0"/>
                <a:cs typeface="Arial" panose="020B0604020202020204" pitchFamily="34" charset="0"/>
              </a:rPr>
              <a:t>sales incentives and performance rewards</a:t>
            </a:r>
            <a:br>
              <a:rPr lang="en-GB"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(Skinner, 1953)</a:t>
            </a:r>
            <a:endParaRPr lang="en-GB" dirty="0">
              <a:latin typeface="Arial" panose="020B0604020202020204" pitchFamily="34" charset="0"/>
              <a:cs typeface="Arial" panose="020B0604020202020204" pitchFamily="34" charset="0"/>
            </a:endParaRPr>
          </a:p>
          <a:p>
            <a:pPr algn="ctr">
              <a:buNone/>
            </a:pPr>
            <a:r>
              <a:rPr lang="en-GB" sz="2400" b="1" dirty="0">
                <a:latin typeface="Arial" panose="020B0604020202020204" pitchFamily="34" charset="0"/>
                <a:cs typeface="Arial" panose="020B0604020202020204" pitchFamily="34" charset="0"/>
              </a:rPr>
              <a:t>Cognitivist Theory</a:t>
            </a:r>
            <a:endParaRPr lang="en-GB" sz="2400" dirty="0">
              <a:latin typeface="Arial" panose="020B0604020202020204" pitchFamily="34" charset="0"/>
              <a:cs typeface="Arial" panose="020B0604020202020204" pitchFamily="34" charset="0"/>
            </a:endParaRP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Focuses on understanding, thinking and information processing</a:t>
            </a: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Employees learn through structured training and knowledge development</a:t>
            </a: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Used in M&amp;S through product training and e-learning modules</a:t>
            </a:r>
          </a:p>
        </p:txBody>
      </p:sp>
    </p:spTree>
    <p:extLst>
      <p:ext uri="{BB962C8B-B14F-4D97-AF65-F5344CB8AC3E}">
        <p14:creationId xmlns:p14="http://schemas.microsoft.com/office/powerpoint/2010/main" val="2710207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BB42F-BE20-77AA-3A2A-63AF362A01F5}"/>
              </a:ext>
            </a:extLst>
          </p:cNvPr>
          <p:cNvSpPr>
            <a:spLocks noGrp="1"/>
          </p:cNvSpPr>
          <p:nvPr>
            <p:ph type="title"/>
          </p:nvPr>
        </p:nvSpPr>
        <p:spPr>
          <a:xfrm>
            <a:off x="766916" y="766918"/>
            <a:ext cx="10756490" cy="737418"/>
          </a:xfrm>
        </p:spPr>
        <p:txBody>
          <a:bodyPr/>
          <a:lstStyle/>
          <a:p>
            <a:pPr algn="ctr"/>
            <a:r>
              <a:rPr lang="en-GB" sz="2400" b="1" dirty="0">
                <a:solidFill>
                  <a:srgbClr val="202020"/>
                </a:solidFill>
                <a:latin typeface="Arial" panose="020B0604020202020204" pitchFamily="34" charset="0"/>
                <a:cs typeface="Arial" panose="020B0604020202020204" pitchFamily="34" charset="0"/>
              </a:rPr>
              <a:t>XIV. HUMANIST / EXPERIENTIAL LEARNING - </a:t>
            </a:r>
            <a:r>
              <a:rPr lang="en-GB" sz="2400" b="1" dirty="0">
                <a:latin typeface="Arial" panose="020B0604020202020204" pitchFamily="34" charset="0"/>
                <a:cs typeface="Arial" panose="020B0604020202020204" pitchFamily="34" charset="0"/>
              </a:rPr>
              <a:t>APPLICATION IN M&amp;S</a:t>
            </a:r>
            <a:br>
              <a:rPr lang="en-GB" sz="2400" b="1" dirty="0">
                <a:solidFill>
                  <a:srgbClr val="202020"/>
                </a:solidFill>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176DFCA8-99B1-7A54-9817-0DEC6F0188EA}"/>
              </a:ext>
            </a:extLst>
          </p:cNvPr>
          <p:cNvSpPr>
            <a:spLocks noGrp="1"/>
          </p:cNvSpPr>
          <p:nvPr>
            <p:ph type="body" idx="1"/>
          </p:nvPr>
        </p:nvSpPr>
        <p:spPr>
          <a:xfrm>
            <a:off x="1061884" y="1504336"/>
            <a:ext cx="4267200" cy="501445"/>
          </a:xfrm>
        </p:spPr>
        <p:txBody>
          <a:bodyPr>
            <a:normAutofit fontScale="47500" lnSpcReduction="20000"/>
          </a:bodyPr>
          <a:lstStyle/>
          <a:p>
            <a:r>
              <a:rPr lang="en-GB" sz="3400" b="1" i="0" dirty="0">
                <a:latin typeface="Arial" panose="020B0604020202020204" pitchFamily="34" charset="0"/>
                <a:cs typeface="Arial" panose="020B0604020202020204" pitchFamily="34" charset="0"/>
              </a:rPr>
              <a:t>Humanist / Experiential Learning  in M&amp;S</a:t>
            </a:r>
            <a:endParaRPr lang="en-GB" sz="3400" i="0" dirty="0"/>
          </a:p>
          <a:p>
            <a:endParaRPr lang="en-GB" sz="1600" dirty="0"/>
          </a:p>
        </p:txBody>
      </p:sp>
      <p:sp>
        <p:nvSpPr>
          <p:cNvPr id="4" name="Content Placeholder 3">
            <a:extLst>
              <a:ext uri="{FF2B5EF4-FFF2-40B4-BE49-F238E27FC236}">
                <a16:creationId xmlns:a16="http://schemas.microsoft.com/office/drawing/2014/main" id="{3D55441D-91EC-0ED3-A59E-B39D13C6F579}"/>
              </a:ext>
            </a:extLst>
          </p:cNvPr>
          <p:cNvSpPr>
            <a:spLocks noGrp="1"/>
          </p:cNvSpPr>
          <p:nvPr>
            <p:ph sz="half" idx="2"/>
          </p:nvPr>
        </p:nvSpPr>
        <p:spPr>
          <a:xfrm>
            <a:off x="484632" y="1887795"/>
            <a:ext cx="5346222" cy="4301868"/>
          </a:xfrm>
        </p:spPr>
        <p:txBody>
          <a:bodyPr>
            <a:normAutofit/>
          </a:bodyPr>
          <a:lstStyle/>
          <a:p>
            <a:pPr marL="285750" lvl="0" indent="-285750">
              <a:lnSpc>
                <a:spcPct val="150000"/>
              </a:lnSpc>
              <a:buFont typeface="Courier New" panose="02070309020205020404" pitchFamily="49" charset="0"/>
              <a:buChar char="o"/>
            </a:pPr>
            <a:r>
              <a:rPr lang="en-GB" sz="1800" dirty="0">
                <a:latin typeface="Arial" panose="020B0604020202020204" pitchFamily="34" charset="0"/>
                <a:cs typeface="Arial" panose="020B0604020202020204" pitchFamily="34" charset="0"/>
              </a:rPr>
              <a:t>Focuses on </a:t>
            </a:r>
            <a:r>
              <a:rPr lang="en-GB" sz="1800" b="1" dirty="0">
                <a:latin typeface="Arial" panose="020B0604020202020204" pitchFamily="34" charset="0"/>
                <a:cs typeface="Arial" panose="020B0604020202020204" pitchFamily="34" charset="0"/>
              </a:rPr>
              <a:t>personal growth and self-development</a:t>
            </a:r>
            <a:endParaRPr lang="en-US" sz="1800" dirty="0">
              <a:latin typeface="Arial" panose="020B0604020202020204" pitchFamily="34" charset="0"/>
              <a:cs typeface="Arial" panose="020B0604020202020204" pitchFamily="34" charset="0"/>
            </a:endParaRPr>
          </a:p>
          <a:p>
            <a:pPr marL="285750" lvl="0" indent="-285750">
              <a:lnSpc>
                <a:spcPct val="150000"/>
              </a:lnSpc>
              <a:buFont typeface="Courier New" panose="02070309020205020404" pitchFamily="49" charset="0"/>
              <a:buChar char="o"/>
            </a:pPr>
            <a:r>
              <a:rPr lang="en-GB" sz="1800" dirty="0">
                <a:latin typeface="Arial" panose="020B0604020202020204" pitchFamily="34" charset="0"/>
                <a:cs typeface="Arial" panose="020B0604020202020204" pitchFamily="34" charset="0"/>
              </a:rPr>
              <a:t>Emphasises learner autonomy and intrinsic motivation</a:t>
            </a:r>
            <a:endParaRPr lang="en-US" sz="1800" dirty="0">
              <a:latin typeface="Arial" panose="020B0604020202020204" pitchFamily="34" charset="0"/>
              <a:cs typeface="Arial" panose="020B0604020202020204" pitchFamily="34" charset="0"/>
            </a:endParaRPr>
          </a:p>
          <a:p>
            <a:pPr marL="285750" lvl="0" indent="-285750">
              <a:lnSpc>
                <a:spcPct val="150000"/>
              </a:lnSpc>
              <a:buFont typeface="Courier New" panose="02070309020205020404" pitchFamily="49" charset="0"/>
              <a:buChar char="o"/>
            </a:pPr>
            <a:r>
              <a:rPr lang="en-GB" sz="1800" dirty="0">
                <a:latin typeface="Arial" panose="020B0604020202020204" pitchFamily="34" charset="0"/>
                <a:cs typeface="Arial" panose="020B0604020202020204" pitchFamily="34" charset="0"/>
              </a:rPr>
              <a:t>Learning occurs through </a:t>
            </a:r>
            <a:r>
              <a:rPr lang="en-GB" sz="1800" b="1" dirty="0">
                <a:latin typeface="Arial" panose="020B0604020202020204" pitchFamily="34" charset="0"/>
                <a:cs typeface="Arial" panose="020B0604020202020204" pitchFamily="34" charset="0"/>
              </a:rPr>
              <a:t>experience and reflection</a:t>
            </a:r>
            <a:endParaRPr lang="en-US" sz="1800" dirty="0">
              <a:latin typeface="Arial" panose="020B0604020202020204" pitchFamily="34" charset="0"/>
              <a:cs typeface="Arial" panose="020B0604020202020204" pitchFamily="34" charset="0"/>
            </a:endParaRPr>
          </a:p>
          <a:p>
            <a:pPr marL="285750" lvl="0" indent="-285750">
              <a:lnSpc>
                <a:spcPct val="150000"/>
              </a:lnSpc>
              <a:buFont typeface="Courier New" panose="02070309020205020404" pitchFamily="49" charset="0"/>
              <a:buChar char="o"/>
            </a:pPr>
            <a:r>
              <a:rPr lang="en-GB" sz="1800" dirty="0">
                <a:latin typeface="Arial" panose="020B0604020202020204" pitchFamily="34" charset="0"/>
                <a:cs typeface="Arial" panose="020B0604020202020204" pitchFamily="34" charset="0"/>
              </a:rPr>
              <a:t>Encourages employee-centred development</a:t>
            </a:r>
            <a:endParaRPr lang="en-US"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932C0C65-FB85-9EC2-0D6A-19D3918E6481}"/>
              </a:ext>
            </a:extLst>
          </p:cNvPr>
          <p:cNvSpPr>
            <a:spLocks noGrp="1"/>
          </p:cNvSpPr>
          <p:nvPr>
            <p:ph type="body" sz="quarter" idx="3"/>
          </p:nvPr>
        </p:nvSpPr>
        <p:spPr>
          <a:xfrm>
            <a:off x="7128387" y="1504335"/>
            <a:ext cx="4501284" cy="648931"/>
          </a:xfrm>
        </p:spPr>
        <p:txBody>
          <a:bodyPr>
            <a:normAutofit fontScale="47500" lnSpcReduction="20000"/>
          </a:bodyPr>
          <a:lstStyle/>
          <a:p>
            <a:endParaRPr lang="en-GB" b="1" dirty="0">
              <a:latin typeface="Arial" panose="020B0604020202020204" pitchFamily="34" charset="0"/>
              <a:cs typeface="Arial" panose="020B0604020202020204" pitchFamily="34" charset="0"/>
            </a:endParaRPr>
          </a:p>
          <a:p>
            <a:r>
              <a:rPr lang="en-GB" sz="4400" b="1" dirty="0">
                <a:latin typeface="Arial" panose="020B0604020202020204" pitchFamily="34" charset="0"/>
                <a:cs typeface="Arial" panose="020B0604020202020204" pitchFamily="34" charset="0"/>
              </a:rPr>
              <a:t>Application in Retail (M&amp;S):</a:t>
            </a:r>
            <a:endParaRPr lang="en-GB" sz="4400" b="1" dirty="0"/>
          </a:p>
          <a:p>
            <a:endParaRPr lang="en-GB" dirty="0"/>
          </a:p>
        </p:txBody>
      </p:sp>
      <p:sp>
        <p:nvSpPr>
          <p:cNvPr id="6" name="Content Placeholder 5">
            <a:extLst>
              <a:ext uri="{FF2B5EF4-FFF2-40B4-BE49-F238E27FC236}">
                <a16:creationId xmlns:a16="http://schemas.microsoft.com/office/drawing/2014/main" id="{10EF23C1-92CB-9221-65EB-7B332AA00201}"/>
              </a:ext>
            </a:extLst>
          </p:cNvPr>
          <p:cNvSpPr>
            <a:spLocks noGrp="1"/>
          </p:cNvSpPr>
          <p:nvPr>
            <p:ph sz="quarter" idx="4"/>
          </p:nvPr>
        </p:nvSpPr>
        <p:spPr>
          <a:xfrm>
            <a:off x="6257120" y="2005781"/>
            <a:ext cx="5372551" cy="4183881"/>
          </a:xfrm>
        </p:spPr>
        <p:txBody>
          <a:bodyPr/>
          <a:lstStyle/>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On-the-job training and shadowing experienced staff</a:t>
            </a:r>
            <a:endParaRPr lang="en-US" sz="2000" dirty="0">
              <a:latin typeface="Arial" panose="020B0604020202020204" pitchFamily="34" charset="0"/>
              <a:cs typeface="Arial" panose="020B0604020202020204" pitchFamily="34" charset="0"/>
            </a:endParaRP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Coaching and mentoring programmes</a:t>
            </a:r>
            <a:endParaRPr lang="en-US" sz="2000" dirty="0">
              <a:latin typeface="Arial" panose="020B0604020202020204" pitchFamily="34" charset="0"/>
              <a:cs typeface="Arial" panose="020B0604020202020204" pitchFamily="34" charset="0"/>
            </a:endParaRP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Reflective practice after customer interactions</a:t>
            </a:r>
            <a:endParaRPr lang="en-US" sz="2000" dirty="0">
              <a:latin typeface="Arial" panose="020B0604020202020204" pitchFamily="34" charset="0"/>
              <a:cs typeface="Arial" panose="020B0604020202020204" pitchFamily="34" charset="0"/>
            </a:endParaRP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Opportunities for career development and promotion</a:t>
            </a:r>
            <a:endParaRPr lang="en-US"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69061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C9A1DF-459E-74C5-0AD6-8F6083D24526}"/>
              </a:ext>
            </a:extLst>
          </p:cNvPr>
          <p:cNvSpPr txBox="1"/>
          <p:nvPr/>
        </p:nvSpPr>
        <p:spPr>
          <a:xfrm>
            <a:off x="314632" y="786580"/>
            <a:ext cx="11720052" cy="6509474"/>
          </a:xfrm>
          <a:prstGeom prst="rect">
            <a:avLst/>
          </a:prstGeom>
          <a:noFill/>
        </p:spPr>
        <p:txBody>
          <a:bodyPr wrap="square">
            <a:spAutoFit/>
          </a:bodyPr>
          <a:lstStyle/>
          <a:p>
            <a:pPr algn="l"/>
            <a:endParaRPr lang="en-GB" sz="1800" b="1" dirty="0">
              <a:solidFill>
                <a:srgbClr val="202020"/>
              </a:solidFill>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		KOLB’S LEARNING CYCLE (1984)</a:t>
            </a:r>
            <a:endParaRPr lang="en-US"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Kolb suggests that learning takes place through a continuous 4-stage cycle</a:t>
            </a:r>
          </a:p>
          <a:p>
            <a:pPr lvl="0">
              <a:lnSpc>
                <a:spcPct val="150000"/>
              </a:lnSpc>
            </a:pPr>
            <a:r>
              <a:rPr lang="en-GB" b="1" dirty="0">
                <a:latin typeface="Arial" panose="020B0604020202020204" pitchFamily="34" charset="0"/>
                <a:cs typeface="Arial" panose="020B0604020202020204" pitchFamily="34" charset="0"/>
              </a:rPr>
              <a:t>Concrete Experience</a:t>
            </a:r>
            <a:r>
              <a:rPr lang="en-GB" dirty="0">
                <a:latin typeface="Arial" panose="020B0604020202020204" pitchFamily="34" charset="0"/>
                <a:cs typeface="Arial" panose="020B0604020202020204" pitchFamily="34" charset="0"/>
              </a:rPr>
              <a:t> – 	Being involved  in a new situation</a:t>
            </a:r>
            <a:endParaRPr lang="en-US" dirty="0">
              <a:latin typeface="Arial" panose="020B0604020202020204" pitchFamily="34" charset="0"/>
              <a:cs typeface="Arial" panose="020B0604020202020204" pitchFamily="34" charset="0"/>
            </a:endParaRPr>
          </a:p>
          <a:p>
            <a:pPr lvl="0" algn="ctr">
              <a:lnSpc>
                <a:spcPct val="150000"/>
              </a:lnSpc>
            </a:pPr>
            <a:r>
              <a:rPr lang="en-GB" b="1" dirty="0">
                <a:latin typeface="Arial" panose="020B0604020202020204" pitchFamily="34" charset="0"/>
                <a:cs typeface="Arial" panose="020B0604020202020204" pitchFamily="34" charset="0"/>
              </a:rPr>
              <a:t>Reflective Observation</a:t>
            </a:r>
            <a:r>
              <a:rPr lang="en-GB" dirty="0">
                <a:latin typeface="Arial" panose="020B0604020202020204" pitchFamily="34" charset="0"/>
                <a:cs typeface="Arial" panose="020B0604020202020204" pitchFamily="34" charset="0"/>
              </a:rPr>
              <a:t> – Stepping back to think about the experience from various perspectives and reflecting on what happened and how it felt.</a:t>
            </a:r>
            <a:endParaRPr lang="en-US" dirty="0">
              <a:latin typeface="Arial" panose="020B0604020202020204" pitchFamily="34" charset="0"/>
              <a:cs typeface="Arial" panose="020B0604020202020204" pitchFamily="34" charset="0"/>
            </a:endParaRPr>
          </a:p>
          <a:p>
            <a:pPr lvl="0">
              <a:lnSpc>
                <a:spcPct val="150000"/>
              </a:lnSpc>
            </a:pPr>
            <a:r>
              <a:rPr lang="en-GB" b="1" dirty="0">
                <a:latin typeface="Arial" panose="020B0604020202020204" pitchFamily="34" charset="0"/>
                <a:cs typeface="Arial" panose="020B0604020202020204" pitchFamily="34" charset="0"/>
              </a:rPr>
              <a:t>Abstract Conceptualisation</a:t>
            </a:r>
            <a:r>
              <a:rPr lang="en-GB" dirty="0">
                <a:latin typeface="Arial" panose="020B0604020202020204" pitchFamily="34" charset="0"/>
                <a:cs typeface="Arial" panose="020B0604020202020204" pitchFamily="34" charset="0"/>
              </a:rPr>
              <a:t> – Developing new ideas or understanding</a:t>
            </a:r>
            <a:endParaRPr lang="en-US" dirty="0">
              <a:latin typeface="Arial" panose="020B0604020202020204" pitchFamily="34" charset="0"/>
              <a:cs typeface="Arial" panose="020B0604020202020204" pitchFamily="34" charset="0"/>
            </a:endParaRPr>
          </a:p>
          <a:p>
            <a:pPr lvl="0">
              <a:lnSpc>
                <a:spcPct val="150000"/>
              </a:lnSpc>
            </a:pPr>
            <a:r>
              <a:rPr lang="en-GB" b="1" dirty="0">
                <a:latin typeface="Arial" panose="020B0604020202020204" pitchFamily="34" charset="0"/>
                <a:cs typeface="Arial" panose="020B0604020202020204" pitchFamily="34" charset="0"/>
              </a:rPr>
              <a:t>Active Experimentation</a:t>
            </a:r>
            <a:r>
              <a:rPr lang="en-GB" dirty="0">
                <a:latin typeface="Arial" panose="020B0604020202020204" pitchFamily="34" charset="0"/>
                <a:cs typeface="Arial" panose="020B0604020202020204" pitchFamily="34" charset="0"/>
              </a:rPr>
              <a:t> – using or testing the new knowledge in a real situation</a:t>
            </a:r>
          </a:p>
          <a:p>
            <a:pPr>
              <a:lnSpc>
                <a:spcPct val="150000"/>
              </a:lnSpc>
            </a:pPr>
            <a:r>
              <a:rPr lang="en-GB" b="1" dirty="0">
                <a:latin typeface="Arial" panose="020B0604020202020204" pitchFamily="34" charset="0"/>
                <a:cs typeface="Arial" panose="020B0604020202020204" pitchFamily="34" charset="0"/>
              </a:rPr>
              <a:t>	Application in M&amp;S</a:t>
            </a:r>
            <a:endParaRPr lang="en-US"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A new employee serves a customer (</a:t>
            </a:r>
            <a:r>
              <a:rPr lang="en-GB" b="1" dirty="0">
                <a:latin typeface="Arial" panose="020B0604020202020204" pitchFamily="34" charset="0"/>
                <a:cs typeface="Arial" panose="020B0604020202020204" pitchFamily="34" charset="0"/>
              </a:rPr>
              <a:t>Concrete Experience</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Reflects on what went well or could improve (</a:t>
            </a:r>
            <a:r>
              <a:rPr lang="en-GB" b="1" dirty="0">
                <a:latin typeface="Arial" panose="020B0604020202020204" pitchFamily="34" charset="0"/>
                <a:cs typeface="Arial" panose="020B0604020202020204" pitchFamily="34" charset="0"/>
              </a:rPr>
              <a:t>Reflective Observation</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Understands better customer service techniques (</a:t>
            </a:r>
            <a:r>
              <a:rPr lang="en-GB" b="1" dirty="0">
                <a:latin typeface="Arial" panose="020B0604020202020204" pitchFamily="34" charset="0"/>
                <a:cs typeface="Arial" panose="020B0604020202020204" pitchFamily="34" charset="0"/>
              </a:rPr>
              <a:t>Abstract Conceptualisation</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Applies improved approach in future interactions (</a:t>
            </a:r>
            <a:r>
              <a:rPr lang="en-GB" b="1" dirty="0">
                <a:latin typeface="Arial" panose="020B0604020202020204" pitchFamily="34" charset="0"/>
                <a:cs typeface="Arial" panose="020B0604020202020204" pitchFamily="34" charset="0"/>
              </a:rPr>
              <a:t>Active Experimentation</a:t>
            </a:r>
            <a:r>
              <a:rPr lang="en-GB"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a:p>
            <a:pPr lvl="0">
              <a:lnSpc>
                <a:spcPct val="150000"/>
              </a:lnSpc>
            </a:pPr>
            <a:endParaRPr lang="en-US"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a:p>
            <a:pPr algn="l"/>
            <a:endParaRPr lang="en-GB" sz="1800" b="1" dirty="0">
              <a:solidFill>
                <a:srgbClr val="20202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76564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7306AF-6EB9-2E0C-A4B0-098260C5C839}"/>
              </a:ext>
            </a:extLst>
          </p:cNvPr>
          <p:cNvSpPr txBox="1"/>
          <p:nvPr/>
        </p:nvSpPr>
        <p:spPr>
          <a:xfrm>
            <a:off x="796413" y="917950"/>
            <a:ext cx="10176387" cy="4888518"/>
          </a:xfrm>
          <a:prstGeom prst="rect">
            <a:avLst/>
          </a:prstGeom>
          <a:noFill/>
        </p:spPr>
        <p:txBody>
          <a:bodyPr wrap="square">
            <a:spAutoFit/>
          </a:bodyPr>
          <a:lstStyle/>
          <a:p>
            <a:pPr algn="ctr">
              <a:lnSpc>
                <a:spcPct val="150000"/>
              </a:lnSpc>
            </a:pPr>
            <a:r>
              <a:rPr lang="en-GB" sz="2400" b="1" dirty="0">
                <a:latin typeface="Arial" panose="020B0604020202020204" pitchFamily="34" charset="0"/>
                <a:cs typeface="Arial" panose="020B0604020202020204" pitchFamily="34" charset="0"/>
              </a:rPr>
              <a:t>XV. ANALYSIS OF TRAINING AND DEVELOPMENT</a:t>
            </a:r>
          </a:p>
          <a:p>
            <a:pPr>
              <a:lnSpc>
                <a:spcPct val="150000"/>
              </a:lnSpc>
            </a:pPr>
            <a:r>
              <a:rPr lang="en-GB" b="1" dirty="0">
                <a:latin typeface="Arial" panose="020B0604020202020204" pitchFamily="34" charset="0"/>
                <a:cs typeface="Arial" panose="020B0604020202020204" pitchFamily="34" charset="0"/>
              </a:rPr>
              <a:t>Benefits to Employees:</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Develops technical and interpersonal skills </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Increases career growth and promotion opportunities </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Boosts job satisfaction and motivation </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Improves adaptability to change </a:t>
            </a:r>
          </a:p>
          <a:p>
            <a:pPr>
              <a:lnSpc>
                <a:spcPct val="150000"/>
              </a:lnSpc>
            </a:pPr>
            <a:r>
              <a:rPr lang="en-GB" b="1" dirty="0">
                <a:latin typeface="Arial" panose="020B0604020202020204" pitchFamily="34" charset="0"/>
                <a:cs typeface="Arial" panose="020B0604020202020204" pitchFamily="34" charset="0"/>
              </a:rPr>
              <a:t>Benefits to Company</a:t>
            </a:r>
            <a:r>
              <a:rPr lang="en-GB" dirty="0">
                <a:latin typeface="Arial" panose="020B0604020202020204" pitchFamily="34" charset="0"/>
                <a:cs typeface="Arial" panose="020B0604020202020204" pitchFamily="34" charset="0"/>
              </a:rPr>
              <a:t>:</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Enhances performance and productivity.</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Increases employee retention and loyalty. </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Builds competitive advantage through a skilled workforce. </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Supports long-term organisational growth.</a:t>
            </a:r>
          </a:p>
        </p:txBody>
      </p:sp>
    </p:spTree>
    <p:extLst>
      <p:ext uri="{BB962C8B-B14F-4D97-AF65-F5344CB8AC3E}">
        <p14:creationId xmlns:p14="http://schemas.microsoft.com/office/powerpoint/2010/main" val="2274625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6CAEEA-96E0-A6F8-65BA-1019B446B6BD}"/>
              </a:ext>
            </a:extLst>
          </p:cNvPr>
          <p:cNvSpPr txBox="1"/>
          <p:nvPr/>
        </p:nvSpPr>
        <p:spPr>
          <a:xfrm>
            <a:off x="1366684" y="1380017"/>
            <a:ext cx="8209935" cy="3515065"/>
          </a:xfrm>
          <a:prstGeom prst="rect">
            <a:avLst/>
          </a:prstGeom>
          <a:noFill/>
        </p:spPr>
        <p:txBody>
          <a:bodyPr wrap="square">
            <a:spAutoFit/>
          </a:bodyPr>
          <a:lstStyle/>
          <a:p>
            <a:pPr>
              <a:lnSpc>
                <a:spcPct val="200000"/>
              </a:lnSpc>
              <a:buNone/>
            </a:pPr>
            <a:r>
              <a:rPr lang="en-GB" sz="2400" b="1" dirty="0">
                <a:latin typeface="Arial" panose="020B0604020202020204" pitchFamily="34" charset="0"/>
                <a:cs typeface="Arial" panose="020B0604020202020204" pitchFamily="34" charset="0"/>
              </a:rPr>
              <a:t>CONCLUSION </a:t>
            </a: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Effective recruitment ensures the </a:t>
            </a:r>
            <a:r>
              <a:rPr lang="en-GB" b="1" dirty="0">
                <a:latin typeface="Arial" panose="020B0604020202020204" pitchFamily="34" charset="0"/>
                <a:cs typeface="Arial" panose="020B0604020202020204" pitchFamily="34" charset="0"/>
              </a:rPr>
              <a:t>right candidate is selected</a:t>
            </a:r>
            <a:endParaRPr lang="en-GB" dirty="0">
              <a:latin typeface="Arial" panose="020B0604020202020204" pitchFamily="34" charset="0"/>
              <a:cs typeface="Arial" panose="020B0604020202020204" pitchFamily="34" charset="0"/>
            </a:endParaRP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Job analysis, job description, and person specification guide recruitment</a:t>
            </a: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Training and development improve </a:t>
            </a:r>
            <a:r>
              <a:rPr lang="en-GB" b="1" dirty="0">
                <a:latin typeface="Arial" panose="020B0604020202020204" pitchFamily="34" charset="0"/>
                <a:cs typeface="Arial" panose="020B0604020202020204" pitchFamily="34" charset="0"/>
              </a:rPr>
              <a:t>employee skills and performance</a:t>
            </a:r>
            <a:endParaRPr lang="en-GB" dirty="0">
              <a:latin typeface="Arial" panose="020B0604020202020204" pitchFamily="34" charset="0"/>
              <a:cs typeface="Arial" panose="020B0604020202020204" pitchFamily="34" charset="0"/>
            </a:endParaRP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Learning theories help organisations design </a:t>
            </a:r>
            <a:r>
              <a:rPr lang="en-GB" b="1" dirty="0">
                <a:latin typeface="Arial" panose="020B0604020202020204" pitchFamily="34" charset="0"/>
                <a:cs typeface="Arial" panose="020B0604020202020204" pitchFamily="34" charset="0"/>
              </a:rPr>
              <a:t>effective training programmes</a:t>
            </a:r>
            <a:endParaRPr lang="en-GB" dirty="0">
              <a:latin typeface="Arial" panose="020B0604020202020204" pitchFamily="34" charset="0"/>
              <a:cs typeface="Arial" panose="020B0604020202020204" pitchFamily="34" charset="0"/>
            </a:endParaRP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Together, recruitment and training support </a:t>
            </a:r>
            <a:r>
              <a:rPr lang="en-GB" b="1" dirty="0">
                <a:latin typeface="Arial" panose="020B0604020202020204" pitchFamily="34" charset="0"/>
                <a:cs typeface="Arial" panose="020B0604020202020204" pitchFamily="34" charset="0"/>
              </a:rPr>
              <a:t>organisational success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7230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15A420-D796-71C8-24BD-DCDCCE5DD51D}"/>
              </a:ext>
            </a:extLst>
          </p:cNvPr>
          <p:cNvSpPr txBox="1"/>
          <p:nvPr/>
        </p:nvSpPr>
        <p:spPr>
          <a:xfrm>
            <a:off x="904568" y="767531"/>
            <a:ext cx="10697496" cy="4622869"/>
          </a:xfrm>
          <a:prstGeom prst="rect">
            <a:avLst/>
          </a:prstGeom>
          <a:noFill/>
        </p:spPr>
        <p:txBody>
          <a:bodyPr wrap="square">
            <a:spAutoFit/>
          </a:bodyPr>
          <a:lstStyle/>
          <a:p>
            <a:pPr>
              <a:buNone/>
            </a:pPr>
            <a:r>
              <a:rPr lang="en-GB" sz="1400" b="1" dirty="0">
                <a:latin typeface="Arial" panose="020B0604020202020204" pitchFamily="34" charset="0"/>
                <a:cs typeface="Arial" panose="020B0604020202020204" pitchFamily="34" charset="0"/>
              </a:rPr>
              <a:t>Reference List</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Armstrong, M. (2020) </a:t>
            </a:r>
            <a:r>
              <a:rPr lang="en-GB" sz="1400" i="1" dirty="0">
                <a:latin typeface="Arial" panose="020B0604020202020204" pitchFamily="34" charset="0"/>
                <a:cs typeface="Arial" panose="020B0604020202020204" pitchFamily="34" charset="0"/>
              </a:rPr>
              <a:t>Armstrong’s Handbook of Human Resource Management Practice</a:t>
            </a:r>
            <a:r>
              <a:rPr lang="en-GB" sz="1400" dirty="0">
                <a:latin typeface="Arial" panose="020B0604020202020204" pitchFamily="34" charset="0"/>
                <a:cs typeface="Arial" panose="020B0604020202020204" pitchFamily="34" charset="0"/>
              </a:rPr>
              <a:t>. 15th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London: Kogan Page.</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Chartered Institute of Personnel and Development (2023) </a:t>
            </a:r>
            <a:r>
              <a:rPr lang="en-GB" sz="1400" i="1" dirty="0">
                <a:latin typeface="Arial" panose="020B0604020202020204" pitchFamily="34" charset="0"/>
                <a:cs typeface="Arial" panose="020B0604020202020204" pitchFamily="34" charset="0"/>
              </a:rPr>
              <a:t>Recruitment and selection</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2"/>
              </a:rPr>
              <a:t>https://www.cipd.co.uk</a:t>
            </a:r>
            <a:r>
              <a:rPr lang="en-GB" sz="1400" dirty="0">
                <a:latin typeface="Arial" panose="020B0604020202020204" pitchFamily="34" charset="0"/>
                <a:cs typeface="Arial" panose="020B0604020202020204" pitchFamily="34" charset="0"/>
              </a:rPr>
              <a:t> (Accessed: 16 March 2026).</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Dessler, G. (2020) </a:t>
            </a:r>
            <a:r>
              <a:rPr lang="en-GB" sz="1400" i="1" dirty="0">
                <a:latin typeface="Arial" panose="020B0604020202020204" pitchFamily="34" charset="0"/>
                <a:cs typeface="Arial" panose="020B0604020202020204" pitchFamily="34" charset="0"/>
              </a:rPr>
              <a:t>Human Resource Management</a:t>
            </a:r>
            <a:r>
              <a:rPr lang="en-GB" sz="1400" dirty="0">
                <a:latin typeface="Arial" panose="020B0604020202020204" pitchFamily="34" charset="0"/>
                <a:cs typeface="Arial" panose="020B0604020202020204" pitchFamily="34" charset="0"/>
              </a:rPr>
              <a:t>. 16th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Harlow: Pearson Education.</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Kolb, D.A. (1984) </a:t>
            </a:r>
            <a:r>
              <a:rPr lang="en-GB" sz="1400" i="1" dirty="0">
                <a:latin typeface="Arial" panose="020B0604020202020204" pitchFamily="34" charset="0"/>
                <a:cs typeface="Arial" panose="020B0604020202020204" pitchFamily="34" charset="0"/>
              </a:rPr>
              <a:t>Experiential Learning: Experience as the Source of Learning and Development</a:t>
            </a:r>
            <a:r>
              <a:rPr lang="en-GB" sz="1400" dirty="0">
                <a:latin typeface="Arial" panose="020B0604020202020204" pitchFamily="34" charset="0"/>
                <a:cs typeface="Arial" panose="020B0604020202020204" pitchFamily="34" charset="0"/>
              </a:rPr>
              <a:t>. New Jersey: Prentice Hall.</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Marks &amp; Spencer (2024) </a:t>
            </a:r>
            <a:r>
              <a:rPr lang="en-GB" sz="1400" i="1" dirty="0">
                <a:latin typeface="Arial" panose="020B0604020202020204" pitchFamily="34" charset="0"/>
                <a:cs typeface="Arial" panose="020B0604020202020204" pitchFamily="34" charset="0"/>
              </a:rPr>
              <a:t>Careers at Marks &amp; Spencer</a:t>
            </a:r>
            <a:r>
              <a:rPr lang="en-GB" sz="1400" dirty="0">
                <a:latin typeface="Arial" panose="020B0604020202020204" pitchFamily="34" charset="0"/>
                <a:cs typeface="Arial" panose="020B0604020202020204" pitchFamily="34" charset="0"/>
              </a:rPr>
              <a:t>. Available at: https://careers.marksandspencer.com (Accessed: 16 March 2026).</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Noe, R.A. (2020) </a:t>
            </a:r>
            <a:r>
              <a:rPr lang="en-GB" sz="1400" i="1" dirty="0">
                <a:latin typeface="Arial" panose="020B0604020202020204" pitchFamily="34" charset="0"/>
                <a:cs typeface="Arial" panose="020B0604020202020204" pitchFamily="34" charset="0"/>
              </a:rPr>
              <a:t>Employee Training and Development</a:t>
            </a:r>
            <a:r>
              <a:rPr lang="en-GB" sz="1400" dirty="0">
                <a:latin typeface="Arial" panose="020B0604020202020204" pitchFamily="34" charset="0"/>
                <a:cs typeface="Arial" panose="020B0604020202020204" pitchFamily="34" charset="0"/>
              </a:rPr>
              <a:t>. 8th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New York: McGraw-Hill Education.</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Piaget, J. (1976) </a:t>
            </a:r>
            <a:r>
              <a:rPr lang="en-GB" sz="1400" i="1" dirty="0">
                <a:latin typeface="Arial" panose="020B0604020202020204" pitchFamily="34" charset="0"/>
                <a:cs typeface="Arial" panose="020B0604020202020204" pitchFamily="34" charset="0"/>
              </a:rPr>
              <a:t>The Psychology of the Child</a:t>
            </a:r>
            <a:r>
              <a:rPr lang="en-GB" sz="1400" dirty="0">
                <a:latin typeface="Arial" panose="020B0604020202020204" pitchFamily="34" charset="0"/>
                <a:cs typeface="Arial" panose="020B0604020202020204" pitchFamily="34" charset="0"/>
              </a:rPr>
              <a:t>. New York: Basic Books.</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Skinner, B.F. (1953) </a:t>
            </a:r>
            <a:r>
              <a:rPr lang="en-GB" sz="1400" i="1" dirty="0">
                <a:latin typeface="Arial" panose="020B0604020202020204" pitchFamily="34" charset="0"/>
                <a:cs typeface="Arial" panose="020B0604020202020204" pitchFamily="34" charset="0"/>
              </a:rPr>
              <a:t>Science and Human Behaviour</a:t>
            </a:r>
            <a:r>
              <a:rPr lang="en-GB" sz="1400" dirty="0">
                <a:latin typeface="Arial" panose="020B0604020202020204" pitchFamily="34" charset="0"/>
                <a:cs typeface="Arial" panose="020B0604020202020204" pitchFamily="34" charset="0"/>
              </a:rPr>
              <a:t>. New York: Macmillan.</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Torrington, D., Hall, L., Taylor, S. and Atkinson, C. (2020) </a:t>
            </a:r>
            <a:r>
              <a:rPr lang="en-GB" sz="1400" i="1" dirty="0">
                <a:latin typeface="Arial" panose="020B0604020202020204" pitchFamily="34" charset="0"/>
                <a:cs typeface="Arial" panose="020B0604020202020204" pitchFamily="34" charset="0"/>
              </a:rPr>
              <a:t>Human Resource Management</a:t>
            </a:r>
            <a:r>
              <a:rPr lang="en-GB" sz="1400" dirty="0">
                <a:latin typeface="Arial" panose="020B0604020202020204" pitchFamily="34" charset="0"/>
                <a:cs typeface="Arial" panose="020B0604020202020204" pitchFamily="34" charset="0"/>
              </a:rPr>
              <a:t>. 11th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Harlow: Pearson.</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Wilson, J.P. (2017) </a:t>
            </a:r>
            <a:r>
              <a:rPr lang="en-GB" sz="1400" i="1" dirty="0">
                <a:latin typeface="Arial" panose="020B0604020202020204" pitchFamily="34" charset="0"/>
                <a:cs typeface="Arial" panose="020B0604020202020204" pitchFamily="34" charset="0"/>
              </a:rPr>
              <a:t>Human Resource Development: Learning and Training for Individuals and Organizations</a:t>
            </a:r>
            <a:r>
              <a:rPr lang="en-GB" sz="1400" dirty="0">
                <a:latin typeface="Arial" panose="020B0604020202020204" pitchFamily="34" charset="0"/>
                <a:cs typeface="Arial" panose="020B0604020202020204" pitchFamily="34" charset="0"/>
              </a:rPr>
              <a:t>. 3rd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London: Kogan Page.</a:t>
            </a:r>
          </a:p>
        </p:txBody>
      </p:sp>
    </p:spTree>
    <p:extLst>
      <p:ext uri="{BB962C8B-B14F-4D97-AF65-F5344CB8AC3E}">
        <p14:creationId xmlns:p14="http://schemas.microsoft.com/office/powerpoint/2010/main" val="44089364"/>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docProps/app.xml><?xml version="1.0" encoding="utf-8"?>
<Properties xmlns="http://schemas.openxmlformats.org/officeDocument/2006/extended-properties" xmlns:vt="http://schemas.openxmlformats.org/officeDocument/2006/docPropsVTypes">
  <Template>Office 2013 - 2022 Theme</Template>
  <TotalTime>957</TotalTime>
  <Words>1768</Words>
  <Application>Microsoft Office PowerPoint</Application>
  <PresentationFormat>Widescreen</PresentationFormat>
  <Paragraphs>182</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Courier New</vt:lpstr>
      <vt:lpstr>Seaford</vt:lpstr>
      <vt:lpstr>Wingdings</vt:lpstr>
      <vt:lpstr>LevelVTI</vt:lpstr>
      <vt:lpstr> UNIVERSITY OF WALES TRINITY SAINT DAVID                           LONDON CAMPUS </vt:lpstr>
      <vt:lpstr>PowerPoint Presentation</vt:lpstr>
      <vt:lpstr>PowerPoint Presentation</vt:lpstr>
      <vt:lpstr>PowerPoint Presentation</vt:lpstr>
      <vt:lpstr>PowerPoint Presentation</vt:lpstr>
      <vt:lpstr>  IV. RECRUITMENT PROCESS – MARKS &amp; SPENCER ( M&amp;S)  </vt:lpstr>
      <vt:lpstr>V. JOB ANALYSIS– MARKS &amp; SPENCER (M&amp;S) </vt:lpstr>
      <vt:lpstr>VI. JOB DESCRIPTION–MARKS &amp; SPENCER (M&amp;S) </vt:lpstr>
      <vt:lpstr>VII. PERSON SPECIFICATION – CUSTOMER SERVICE SUPERVISOR  AT MARKS &amp; SPENCER</vt:lpstr>
      <vt:lpstr>PowerPoint Presentation</vt:lpstr>
      <vt:lpstr>PowerPoint Presentation</vt:lpstr>
      <vt:lpstr>PowerPoint Presentation</vt:lpstr>
      <vt:lpstr>PowerPoint Presentation</vt:lpstr>
      <vt:lpstr>PowerPoint Presentation</vt:lpstr>
      <vt:lpstr>  XII.TRAINING AND DEVELOPMENT NEEDS–M&amp;S  </vt:lpstr>
      <vt:lpstr>PowerPoint Presentation</vt:lpstr>
      <vt:lpstr>XIV. HUMANIST / EXPERIENTIAL LEARNING - APPLICATION IN M&amp;S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Yustina Da Costsa</dc:creator>
  <cp:lastModifiedBy>Yustina Da Costsa</cp:lastModifiedBy>
  <cp:revision>7</cp:revision>
  <dcterms:created xsi:type="dcterms:W3CDTF">2026-03-05T16:25:46Z</dcterms:created>
  <dcterms:modified xsi:type="dcterms:W3CDTF">2026-03-17T09:55:21Z</dcterms:modified>
</cp:coreProperties>
</file>