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31" r:id="rId1"/>
  </p:sldMasterIdLst>
  <p:notesMasterIdLst>
    <p:notesMasterId r:id="rId12"/>
  </p:notesMasterIdLst>
  <p:sldIdLst>
    <p:sldId id="256" r:id="rId2"/>
    <p:sldId id="261" r:id="rId3"/>
    <p:sldId id="273" r:id="rId4"/>
    <p:sldId id="267" r:id="rId5"/>
    <p:sldId id="268" r:id="rId6"/>
    <p:sldId id="269" r:id="rId7"/>
    <p:sldId id="270" r:id="rId8"/>
    <p:sldId id="271" r:id="rId9"/>
    <p:sldId id="275" r:id="rId10"/>
    <p:sldId id="272" r:id="rId11"/>
  </p:sldIdLst>
  <p:sldSz cx="9144000" cy="5143500" type="screen16x9"/>
  <p:notesSz cx="6858000" cy="9144000"/>
  <p:embeddedFontLst>
    <p:embeddedFont>
      <p:font typeface="Calibri Light" panose="020F0302020204030204" pitchFamily="34" charset="0"/>
      <p:regular r:id="rId13"/>
      <p:italic r:id="rId14"/>
    </p:embeddedFont>
    <p:embeddedFont>
      <p:font typeface="Century Gothic" panose="020B0502020202020204" pitchFamily="34" charset="0"/>
      <p:regular r:id="rId15"/>
      <p:bold r:id="rId16"/>
      <p:italic r:id="rId17"/>
      <p:boldItalic r:id="rId18"/>
    </p:embeddedFont>
    <p:embeddedFont>
      <p:font typeface="Crimson Text" panose="020B0604020202020204" charset="0"/>
      <p:regular r:id="rId19"/>
      <p:bold r:id="rId20"/>
      <p:italic r:id="rId21"/>
      <p:boldItalic r:id="rId22"/>
    </p:embeddedFont>
    <p:embeddedFont>
      <p:font typeface="Garamond" panose="02020404030301010803" pitchFamily="18" charset="0"/>
      <p:regular r:id="rId23"/>
      <p:bold r:id="rId24"/>
      <p: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07ECFB2-26D0-4FA7-BB55-F74F6D4AE39F}">
  <a:tblStyle styleId="{507ECFB2-26D0-4FA7-BB55-F74F6D4AE39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07" autoAdjust="0"/>
    <p:restoredTop sz="57977" autoAdjust="0"/>
  </p:normalViewPr>
  <p:slideViewPr>
    <p:cSldViewPr snapToGrid="0">
      <p:cViewPr varScale="1">
        <p:scale>
          <a:sx n="48" d="100"/>
          <a:sy n="48" d="100"/>
        </p:scale>
        <p:origin x="181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282CB-B232-42EE-AC42-761EE56ED869}" type="doc">
      <dgm:prSet loTypeId="urn:microsoft.com/office/officeart/2005/8/layout/venn1" loCatId="relationship" qsTypeId="urn:microsoft.com/office/officeart/2005/8/quickstyle/simple1" qsCatId="simple" csTypeId="urn:microsoft.com/office/officeart/2005/8/colors/colorful1" csCatId="colorful" phldr="1"/>
      <dgm:spPr/>
      <dgm:t>
        <a:bodyPr/>
        <a:lstStyle/>
        <a:p>
          <a:endParaRPr lang="en-GB"/>
        </a:p>
      </dgm:t>
    </dgm:pt>
    <dgm:pt modelId="{18938C5A-E66F-4E3C-A21D-93656FF3253F}">
      <dgm:prSet custT="1"/>
      <dgm:spPr/>
      <dgm:t>
        <a:bodyPr/>
        <a:lstStyle/>
        <a:p>
          <a:r>
            <a:rPr lang="en-GB" sz="1400" b="1" dirty="0">
              <a:latin typeface="+mj-lt"/>
            </a:rPr>
            <a:t>Global Presence</a:t>
          </a:r>
        </a:p>
      </dgm:t>
    </dgm:pt>
    <dgm:pt modelId="{FD9B19CA-2BE3-4717-99A1-28767B162571}" type="parTrans" cxnId="{95F7409C-2F9C-4B21-9090-433C51FD77DA}">
      <dgm:prSet/>
      <dgm:spPr/>
      <dgm:t>
        <a:bodyPr/>
        <a:lstStyle/>
        <a:p>
          <a:endParaRPr lang="en-GB"/>
        </a:p>
      </dgm:t>
    </dgm:pt>
    <dgm:pt modelId="{23325141-F22B-4FEB-862C-E2B7C343770A}" type="sibTrans" cxnId="{95F7409C-2F9C-4B21-9090-433C51FD77DA}">
      <dgm:prSet/>
      <dgm:spPr/>
      <dgm:t>
        <a:bodyPr/>
        <a:lstStyle/>
        <a:p>
          <a:endParaRPr lang="en-GB"/>
        </a:p>
      </dgm:t>
    </dgm:pt>
    <dgm:pt modelId="{7DA4DDAA-5957-4947-8617-2F8F66F0CB64}">
      <dgm:prSet custT="1"/>
      <dgm:spPr/>
      <dgm:t>
        <a:bodyPr/>
        <a:lstStyle/>
        <a:p>
          <a:r>
            <a:rPr lang="en-GB" sz="1400" b="1" dirty="0">
              <a:latin typeface="+mj-lt"/>
            </a:rPr>
            <a:t>Luxury Brand</a:t>
          </a:r>
        </a:p>
      </dgm:t>
    </dgm:pt>
    <dgm:pt modelId="{E1662797-6B9C-47EE-B269-89C4DF670A18}" type="parTrans" cxnId="{B6641AD1-18DE-4A79-B183-057D91529CD0}">
      <dgm:prSet/>
      <dgm:spPr/>
      <dgm:t>
        <a:bodyPr/>
        <a:lstStyle/>
        <a:p>
          <a:endParaRPr lang="en-GB"/>
        </a:p>
      </dgm:t>
    </dgm:pt>
    <dgm:pt modelId="{AFCEA759-619A-43DA-B6BF-51A38B6FFAB8}" type="sibTrans" cxnId="{B6641AD1-18DE-4A79-B183-057D91529CD0}">
      <dgm:prSet/>
      <dgm:spPr/>
      <dgm:t>
        <a:bodyPr/>
        <a:lstStyle/>
        <a:p>
          <a:endParaRPr lang="en-GB"/>
        </a:p>
      </dgm:t>
    </dgm:pt>
    <dgm:pt modelId="{357430EA-091D-44D1-9BFE-B7C30026CC51}">
      <dgm:prSet custT="1"/>
      <dgm:spPr/>
      <dgm:t>
        <a:bodyPr/>
        <a:lstStyle/>
        <a:p>
          <a:r>
            <a:rPr lang="en-GB" sz="1400" b="1" dirty="0">
              <a:latin typeface="+mj-lt"/>
            </a:rPr>
            <a:t>Diverse Portfolio</a:t>
          </a:r>
        </a:p>
      </dgm:t>
    </dgm:pt>
    <dgm:pt modelId="{2C16708B-1B0F-4434-9606-11FED97F56D5}" type="parTrans" cxnId="{75254955-AB1B-4541-8683-3CB52816C492}">
      <dgm:prSet/>
      <dgm:spPr/>
      <dgm:t>
        <a:bodyPr/>
        <a:lstStyle/>
        <a:p>
          <a:endParaRPr lang="en-GB"/>
        </a:p>
      </dgm:t>
    </dgm:pt>
    <dgm:pt modelId="{B593E735-80A7-424B-AA65-BA6E2E72BC13}" type="sibTrans" cxnId="{75254955-AB1B-4541-8683-3CB52816C492}">
      <dgm:prSet/>
      <dgm:spPr/>
      <dgm:t>
        <a:bodyPr/>
        <a:lstStyle/>
        <a:p>
          <a:endParaRPr lang="en-GB"/>
        </a:p>
      </dgm:t>
    </dgm:pt>
    <dgm:pt modelId="{299F4ECB-14A8-41A4-95CF-C9C0CF75BC2C}">
      <dgm:prSet custT="1"/>
      <dgm:spPr/>
      <dgm:t>
        <a:bodyPr/>
        <a:lstStyle/>
        <a:p>
          <a:r>
            <a:rPr lang="en-GB" sz="1400" b="1" dirty="0">
              <a:latin typeface="+mj-lt"/>
            </a:rPr>
            <a:t>Intercontinental Brand</a:t>
          </a:r>
        </a:p>
      </dgm:t>
    </dgm:pt>
    <dgm:pt modelId="{E0901AB9-98D9-45C3-8FA5-A6289BA00C8D}" type="parTrans" cxnId="{1C830DB1-C518-49FB-8D9C-D6E104F7B34E}">
      <dgm:prSet/>
      <dgm:spPr/>
      <dgm:t>
        <a:bodyPr/>
        <a:lstStyle/>
        <a:p>
          <a:endParaRPr lang="en-GB"/>
        </a:p>
      </dgm:t>
    </dgm:pt>
    <dgm:pt modelId="{9E8E6C2E-78CD-435C-9C9E-17FD89497486}" type="sibTrans" cxnId="{1C830DB1-C518-49FB-8D9C-D6E104F7B34E}">
      <dgm:prSet/>
      <dgm:spPr/>
      <dgm:t>
        <a:bodyPr/>
        <a:lstStyle/>
        <a:p>
          <a:endParaRPr lang="en-GB"/>
        </a:p>
      </dgm:t>
    </dgm:pt>
    <dgm:pt modelId="{E2855416-4661-48F7-B52E-7574F2A7FA5F}">
      <dgm:prSet custT="1"/>
      <dgm:spPr/>
      <dgm:t>
        <a:bodyPr/>
        <a:lstStyle/>
        <a:p>
          <a:r>
            <a:rPr lang="en-GB" sz="1400" b="1" dirty="0">
              <a:latin typeface="+mj-lt"/>
            </a:rPr>
            <a:t>Innovation</a:t>
          </a:r>
        </a:p>
      </dgm:t>
    </dgm:pt>
    <dgm:pt modelId="{D73ABAF0-CDC0-4CB7-8B22-97A21D0BFE6F}" type="parTrans" cxnId="{395AFBEE-E4C6-4C69-A473-5AB09EC822F5}">
      <dgm:prSet/>
      <dgm:spPr/>
      <dgm:t>
        <a:bodyPr/>
        <a:lstStyle/>
        <a:p>
          <a:endParaRPr lang="en-GB"/>
        </a:p>
      </dgm:t>
    </dgm:pt>
    <dgm:pt modelId="{4DE55ED8-5CF9-4C11-8F71-D09D330ECE94}" type="sibTrans" cxnId="{395AFBEE-E4C6-4C69-A473-5AB09EC822F5}">
      <dgm:prSet/>
      <dgm:spPr/>
      <dgm:t>
        <a:bodyPr/>
        <a:lstStyle/>
        <a:p>
          <a:endParaRPr lang="en-GB"/>
        </a:p>
      </dgm:t>
    </dgm:pt>
    <dgm:pt modelId="{76089B6E-E060-4663-8085-B48CCAA9C670}">
      <dgm:prSet custT="1"/>
      <dgm:spPr/>
      <dgm:t>
        <a:bodyPr/>
        <a:lstStyle/>
        <a:p>
          <a:r>
            <a:rPr lang="en-GB" sz="1400" b="1" dirty="0">
              <a:latin typeface="+mj-lt"/>
            </a:rPr>
            <a:t>Sustainability Initiatives</a:t>
          </a:r>
        </a:p>
      </dgm:t>
    </dgm:pt>
    <dgm:pt modelId="{9913A7F6-59AC-4D34-A4DE-2AF3BF615516}" type="parTrans" cxnId="{14F14798-D38F-42D3-A870-70AAC0D0C1EF}">
      <dgm:prSet/>
      <dgm:spPr/>
      <dgm:t>
        <a:bodyPr/>
        <a:lstStyle/>
        <a:p>
          <a:endParaRPr lang="en-GB"/>
        </a:p>
      </dgm:t>
    </dgm:pt>
    <dgm:pt modelId="{9DD31F2E-7C07-4DF5-BDBA-F05B674661A6}" type="sibTrans" cxnId="{14F14798-D38F-42D3-A870-70AAC0D0C1EF}">
      <dgm:prSet/>
      <dgm:spPr/>
      <dgm:t>
        <a:bodyPr/>
        <a:lstStyle/>
        <a:p>
          <a:endParaRPr lang="en-GB"/>
        </a:p>
      </dgm:t>
    </dgm:pt>
    <dgm:pt modelId="{504B995D-B3D6-4659-A2E2-9847E4B9A0BF}" type="pres">
      <dgm:prSet presAssocID="{077282CB-B232-42EE-AC42-761EE56ED869}" presName="compositeShape" presStyleCnt="0">
        <dgm:presLayoutVars>
          <dgm:chMax val="7"/>
          <dgm:dir/>
          <dgm:resizeHandles val="exact"/>
        </dgm:presLayoutVars>
      </dgm:prSet>
      <dgm:spPr/>
    </dgm:pt>
    <dgm:pt modelId="{DAB68FCE-A508-43F8-BF12-A0B87719F262}" type="pres">
      <dgm:prSet presAssocID="{18938C5A-E66F-4E3C-A21D-93656FF3253F}" presName="circ1" presStyleLbl="vennNode1" presStyleIdx="0" presStyleCnt="6"/>
      <dgm:spPr/>
    </dgm:pt>
    <dgm:pt modelId="{CC623DDE-39CB-4EB3-8042-C188C91F7CF3}" type="pres">
      <dgm:prSet presAssocID="{18938C5A-E66F-4E3C-A21D-93656FF3253F}" presName="circ1Tx" presStyleLbl="revTx" presStyleIdx="0" presStyleCnt="0">
        <dgm:presLayoutVars>
          <dgm:chMax val="0"/>
          <dgm:chPref val="0"/>
          <dgm:bulletEnabled val="1"/>
        </dgm:presLayoutVars>
      </dgm:prSet>
      <dgm:spPr/>
    </dgm:pt>
    <dgm:pt modelId="{48ED368D-4326-4DDC-9D5D-19088C30A934}" type="pres">
      <dgm:prSet presAssocID="{7DA4DDAA-5957-4947-8617-2F8F66F0CB64}" presName="circ2" presStyleLbl="vennNode1" presStyleIdx="1" presStyleCnt="6"/>
      <dgm:spPr/>
    </dgm:pt>
    <dgm:pt modelId="{6878E8BF-20D0-4814-BFBF-959E3697B29F}" type="pres">
      <dgm:prSet presAssocID="{7DA4DDAA-5957-4947-8617-2F8F66F0CB64}" presName="circ2Tx" presStyleLbl="revTx" presStyleIdx="0" presStyleCnt="0">
        <dgm:presLayoutVars>
          <dgm:chMax val="0"/>
          <dgm:chPref val="0"/>
          <dgm:bulletEnabled val="1"/>
        </dgm:presLayoutVars>
      </dgm:prSet>
      <dgm:spPr/>
    </dgm:pt>
    <dgm:pt modelId="{D32EDA2A-AC70-4EFE-A36C-4B9F542667BB}" type="pres">
      <dgm:prSet presAssocID="{357430EA-091D-44D1-9BFE-B7C30026CC51}" presName="circ3" presStyleLbl="vennNode1" presStyleIdx="2" presStyleCnt="6"/>
      <dgm:spPr/>
    </dgm:pt>
    <dgm:pt modelId="{A9BCB35A-199A-49F6-BD15-148A01A8ABD7}" type="pres">
      <dgm:prSet presAssocID="{357430EA-091D-44D1-9BFE-B7C30026CC51}" presName="circ3Tx" presStyleLbl="revTx" presStyleIdx="0" presStyleCnt="0">
        <dgm:presLayoutVars>
          <dgm:chMax val="0"/>
          <dgm:chPref val="0"/>
          <dgm:bulletEnabled val="1"/>
        </dgm:presLayoutVars>
      </dgm:prSet>
      <dgm:spPr/>
    </dgm:pt>
    <dgm:pt modelId="{46CC1742-ACC9-487A-9FEE-1EC173131E14}" type="pres">
      <dgm:prSet presAssocID="{299F4ECB-14A8-41A4-95CF-C9C0CF75BC2C}" presName="circ4" presStyleLbl="vennNode1" presStyleIdx="3" presStyleCnt="6"/>
      <dgm:spPr/>
    </dgm:pt>
    <dgm:pt modelId="{04406EA8-71AC-4FDA-A7A1-6AAEE129578D}" type="pres">
      <dgm:prSet presAssocID="{299F4ECB-14A8-41A4-95CF-C9C0CF75BC2C}" presName="circ4Tx" presStyleLbl="revTx" presStyleIdx="0" presStyleCnt="0">
        <dgm:presLayoutVars>
          <dgm:chMax val="0"/>
          <dgm:chPref val="0"/>
          <dgm:bulletEnabled val="1"/>
        </dgm:presLayoutVars>
      </dgm:prSet>
      <dgm:spPr/>
    </dgm:pt>
    <dgm:pt modelId="{C7C7FDCC-BC6D-4D5C-853C-2C0D9BEC3FF2}" type="pres">
      <dgm:prSet presAssocID="{E2855416-4661-48F7-B52E-7574F2A7FA5F}" presName="circ5" presStyleLbl="vennNode1" presStyleIdx="4" presStyleCnt="6"/>
      <dgm:spPr/>
    </dgm:pt>
    <dgm:pt modelId="{9B1C1285-A308-4EE8-9106-083F562C660A}" type="pres">
      <dgm:prSet presAssocID="{E2855416-4661-48F7-B52E-7574F2A7FA5F}" presName="circ5Tx" presStyleLbl="revTx" presStyleIdx="0" presStyleCnt="0">
        <dgm:presLayoutVars>
          <dgm:chMax val="0"/>
          <dgm:chPref val="0"/>
          <dgm:bulletEnabled val="1"/>
        </dgm:presLayoutVars>
      </dgm:prSet>
      <dgm:spPr/>
    </dgm:pt>
    <dgm:pt modelId="{9A6B6307-2DCC-4407-BE7B-DBBF94C1FDF3}" type="pres">
      <dgm:prSet presAssocID="{76089B6E-E060-4663-8085-B48CCAA9C670}" presName="circ6" presStyleLbl="vennNode1" presStyleIdx="5" presStyleCnt="6"/>
      <dgm:spPr/>
    </dgm:pt>
    <dgm:pt modelId="{3BD4059E-E9AD-40B0-ADFD-477973480AB1}" type="pres">
      <dgm:prSet presAssocID="{76089B6E-E060-4663-8085-B48CCAA9C670}" presName="circ6Tx" presStyleLbl="revTx" presStyleIdx="0" presStyleCnt="0">
        <dgm:presLayoutVars>
          <dgm:chMax val="0"/>
          <dgm:chPref val="0"/>
          <dgm:bulletEnabled val="1"/>
        </dgm:presLayoutVars>
      </dgm:prSet>
      <dgm:spPr/>
    </dgm:pt>
  </dgm:ptLst>
  <dgm:cxnLst>
    <dgm:cxn modelId="{A2F09837-5FE1-4B11-9C7D-FD8938339353}" type="presOf" srcId="{7DA4DDAA-5957-4947-8617-2F8F66F0CB64}" destId="{6878E8BF-20D0-4814-BFBF-959E3697B29F}" srcOrd="0" destOrd="0" presId="urn:microsoft.com/office/officeart/2005/8/layout/venn1"/>
    <dgm:cxn modelId="{D2C7956A-F8E4-4A92-86F9-8144EA53CDAF}" type="presOf" srcId="{357430EA-091D-44D1-9BFE-B7C30026CC51}" destId="{A9BCB35A-199A-49F6-BD15-148A01A8ABD7}" srcOrd="0" destOrd="0" presId="urn:microsoft.com/office/officeart/2005/8/layout/venn1"/>
    <dgm:cxn modelId="{75254955-AB1B-4541-8683-3CB52816C492}" srcId="{077282CB-B232-42EE-AC42-761EE56ED869}" destId="{357430EA-091D-44D1-9BFE-B7C30026CC51}" srcOrd="2" destOrd="0" parTransId="{2C16708B-1B0F-4434-9606-11FED97F56D5}" sibTransId="{B593E735-80A7-424B-AA65-BA6E2E72BC13}"/>
    <dgm:cxn modelId="{BEBCEE56-E74B-4EF7-9D0F-9B6991BFAFAB}" type="presOf" srcId="{299F4ECB-14A8-41A4-95CF-C9C0CF75BC2C}" destId="{04406EA8-71AC-4FDA-A7A1-6AAEE129578D}" srcOrd="0" destOrd="0" presId="urn:microsoft.com/office/officeart/2005/8/layout/venn1"/>
    <dgm:cxn modelId="{7F302558-F26C-4239-8ABF-15DAA001E3CC}" type="presOf" srcId="{077282CB-B232-42EE-AC42-761EE56ED869}" destId="{504B995D-B3D6-4659-A2E2-9847E4B9A0BF}" srcOrd="0" destOrd="0" presId="urn:microsoft.com/office/officeart/2005/8/layout/venn1"/>
    <dgm:cxn modelId="{2A175F7A-797D-4328-AE90-B646758111C2}" type="presOf" srcId="{76089B6E-E060-4663-8085-B48CCAA9C670}" destId="{3BD4059E-E9AD-40B0-ADFD-477973480AB1}" srcOrd="0" destOrd="0" presId="urn:microsoft.com/office/officeart/2005/8/layout/venn1"/>
    <dgm:cxn modelId="{14F14798-D38F-42D3-A870-70AAC0D0C1EF}" srcId="{077282CB-B232-42EE-AC42-761EE56ED869}" destId="{76089B6E-E060-4663-8085-B48CCAA9C670}" srcOrd="5" destOrd="0" parTransId="{9913A7F6-59AC-4D34-A4DE-2AF3BF615516}" sibTransId="{9DD31F2E-7C07-4DF5-BDBA-F05B674661A6}"/>
    <dgm:cxn modelId="{95F7409C-2F9C-4B21-9090-433C51FD77DA}" srcId="{077282CB-B232-42EE-AC42-761EE56ED869}" destId="{18938C5A-E66F-4E3C-A21D-93656FF3253F}" srcOrd="0" destOrd="0" parTransId="{FD9B19CA-2BE3-4717-99A1-28767B162571}" sibTransId="{23325141-F22B-4FEB-862C-E2B7C343770A}"/>
    <dgm:cxn modelId="{1C830DB1-C518-49FB-8D9C-D6E104F7B34E}" srcId="{077282CB-B232-42EE-AC42-761EE56ED869}" destId="{299F4ECB-14A8-41A4-95CF-C9C0CF75BC2C}" srcOrd="3" destOrd="0" parTransId="{E0901AB9-98D9-45C3-8FA5-A6289BA00C8D}" sibTransId="{9E8E6C2E-78CD-435C-9C9E-17FD89497486}"/>
    <dgm:cxn modelId="{C1FF4CB8-DA71-49A4-8638-6DB3C80BC6FB}" type="presOf" srcId="{18938C5A-E66F-4E3C-A21D-93656FF3253F}" destId="{CC623DDE-39CB-4EB3-8042-C188C91F7CF3}" srcOrd="0" destOrd="0" presId="urn:microsoft.com/office/officeart/2005/8/layout/venn1"/>
    <dgm:cxn modelId="{D0F46DBE-786F-481C-A23A-5AB5F58B4BC1}" type="presOf" srcId="{E2855416-4661-48F7-B52E-7574F2A7FA5F}" destId="{9B1C1285-A308-4EE8-9106-083F562C660A}" srcOrd="0" destOrd="0" presId="urn:microsoft.com/office/officeart/2005/8/layout/venn1"/>
    <dgm:cxn modelId="{B6641AD1-18DE-4A79-B183-057D91529CD0}" srcId="{077282CB-B232-42EE-AC42-761EE56ED869}" destId="{7DA4DDAA-5957-4947-8617-2F8F66F0CB64}" srcOrd="1" destOrd="0" parTransId="{E1662797-6B9C-47EE-B269-89C4DF670A18}" sibTransId="{AFCEA759-619A-43DA-B6BF-51A38B6FFAB8}"/>
    <dgm:cxn modelId="{395AFBEE-E4C6-4C69-A473-5AB09EC822F5}" srcId="{077282CB-B232-42EE-AC42-761EE56ED869}" destId="{E2855416-4661-48F7-B52E-7574F2A7FA5F}" srcOrd="4" destOrd="0" parTransId="{D73ABAF0-CDC0-4CB7-8B22-97A21D0BFE6F}" sibTransId="{4DE55ED8-5CF9-4C11-8F71-D09D330ECE94}"/>
    <dgm:cxn modelId="{510F7E99-9E30-48BB-AE2C-C93904FF7BF8}" type="presParOf" srcId="{504B995D-B3D6-4659-A2E2-9847E4B9A0BF}" destId="{DAB68FCE-A508-43F8-BF12-A0B87719F262}" srcOrd="0" destOrd="0" presId="urn:microsoft.com/office/officeart/2005/8/layout/venn1"/>
    <dgm:cxn modelId="{5C785A19-BD85-4475-995D-7DA034DB66C7}" type="presParOf" srcId="{504B995D-B3D6-4659-A2E2-9847E4B9A0BF}" destId="{CC623DDE-39CB-4EB3-8042-C188C91F7CF3}" srcOrd="1" destOrd="0" presId="urn:microsoft.com/office/officeart/2005/8/layout/venn1"/>
    <dgm:cxn modelId="{70074248-3FC3-4B14-8BFD-B843C52DCD5F}" type="presParOf" srcId="{504B995D-B3D6-4659-A2E2-9847E4B9A0BF}" destId="{48ED368D-4326-4DDC-9D5D-19088C30A934}" srcOrd="2" destOrd="0" presId="urn:microsoft.com/office/officeart/2005/8/layout/venn1"/>
    <dgm:cxn modelId="{522A7CC5-CEC0-4E9F-B3CF-37BA70329032}" type="presParOf" srcId="{504B995D-B3D6-4659-A2E2-9847E4B9A0BF}" destId="{6878E8BF-20D0-4814-BFBF-959E3697B29F}" srcOrd="3" destOrd="0" presId="urn:microsoft.com/office/officeart/2005/8/layout/venn1"/>
    <dgm:cxn modelId="{42B34957-C70A-420C-9C8E-31550668E361}" type="presParOf" srcId="{504B995D-B3D6-4659-A2E2-9847E4B9A0BF}" destId="{D32EDA2A-AC70-4EFE-A36C-4B9F542667BB}" srcOrd="4" destOrd="0" presId="urn:microsoft.com/office/officeart/2005/8/layout/venn1"/>
    <dgm:cxn modelId="{750E14D1-BB65-4314-8532-A569AC5E47FA}" type="presParOf" srcId="{504B995D-B3D6-4659-A2E2-9847E4B9A0BF}" destId="{A9BCB35A-199A-49F6-BD15-148A01A8ABD7}" srcOrd="5" destOrd="0" presId="urn:microsoft.com/office/officeart/2005/8/layout/venn1"/>
    <dgm:cxn modelId="{A9772954-FDE4-4603-AC87-6D0EC1A60528}" type="presParOf" srcId="{504B995D-B3D6-4659-A2E2-9847E4B9A0BF}" destId="{46CC1742-ACC9-487A-9FEE-1EC173131E14}" srcOrd="6" destOrd="0" presId="urn:microsoft.com/office/officeart/2005/8/layout/venn1"/>
    <dgm:cxn modelId="{295402E8-AF73-4858-8BB5-B3E709D46F5C}" type="presParOf" srcId="{504B995D-B3D6-4659-A2E2-9847E4B9A0BF}" destId="{04406EA8-71AC-4FDA-A7A1-6AAEE129578D}" srcOrd="7" destOrd="0" presId="urn:microsoft.com/office/officeart/2005/8/layout/venn1"/>
    <dgm:cxn modelId="{25DAA216-F816-42B0-A9A5-E78F8EEAA85D}" type="presParOf" srcId="{504B995D-B3D6-4659-A2E2-9847E4B9A0BF}" destId="{C7C7FDCC-BC6D-4D5C-853C-2C0D9BEC3FF2}" srcOrd="8" destOrd="0" presId="urn:microsoft.com/office/officeart/2005/8/layout/venn1"/>
    <dgm:cxn modelId="{91A4DB40-11F5-46EC-9BE4-18B918D8EE91}" type="presParOf" srcId="{504B995D-B3D6-4659-A2E2-9847E4B9A0BF}" destId="{9B1C1285-A308-4EE8-9106-083F562C660A}" srcOrd="9" destOrd="0" presId="urn:microsoft.com/office/officeart/2005/8/layout/venn1"/>
    <dgm:cxn modelId="{C5418C76-BFD7-4A0E-9187-13B56961B3B9}" type="presParOf" srcId="{504B995D-B3D6-4659-A2E2-9847E4B9A0BF}" destId="{9A6B6307-2DCC-4407-BE7B-DBBF94C1FDF3}" srcOrd="10" destOrd="0" presId="urn:microsoft.com/office/officeart/2005/8/layout/venn1"/>
    <dgm:cxn modelId="{D659A50A-1249-463E-B219-5477C2CBDEE8}" type="presParOf" srcId="{504B995D-B3D6-4659-A2E2-9847E4B9A0BF}" destId="{3BD4059E-E9AD-40B0-ADFD-477973480AB1}" srcOrd="11"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D8A8B7-C310-4AC0-91B0-E87E2FC3BB1C}"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GB"/>
        </a:p>
      </dgm:t>
    </dgm:pt>
    <dgm:pt modelId="{4194A570-0C82-43A4-A7F8-D41379B23185}">
      <dgm:prSet/>
      <dgm:spPr/>
      <dgm:t>
        <a:bodyPr/>
        <a:lstStyle/>
        <a:p>
          <a:r>
            <a:rPr lang="en-GB" dirty="0">
              <a:latin typeface="+mj-lt"/>
            </a:rPr>
            <a:t>Affluent Individuals</a:t>
          </a:r>
        </a:p>
      </dgm:t>
    </dgm:pt>
    <dgm:pt modelId="{4D20E168-B53C-4AA4-87D9-2F82D4F6B861}" type="parTrans" cxnId="{4321C0CC-AB41-408A-AF5B-F89E1CEA428E}">
      <dgm:prSet/>
      <dgm:spPr/>
      <dgm:t>
        <a:bodyPr/>
        <a:lstStyle/>
        <a:p>
          <a:endParaRPr lang="en-GB"/>
        </a:p>
      </dgm:t>
    </dgm:pt>
    <dgm:pt modelId="{01BF2F6B-90BC-4549-9074-9B8BD25B3187}" type="sibTrans" cxnId="{4321C0CC-AB41-408A-AF5B-F89E1CEA428E}">
      <dgm:prSet/>
      <dgm:spPr/>
      <dgm:t>
        <a:bodyPr/>
        <a:lstStyle/>
        <a:p>
          <a:endParaRPr lang="en-GB"/>
        </a:p>
      </dgm:t>
    </dgm:pt>
    <dgm:pt modelId="{DB7C7239-13EB-49CF-908E-A3AB2D65A887}">
      <dgm:prSet/>
      <dgm:spPr/>
      <dgm:t>
        <a:bodyPr/>
        <a:lstStyle/>
        <a:p>
          <a:r>
            <a:rPr lang="en-GB" dirty="0">
              <a:latin typeface="+mj-lt"/>
            </a:rPr>
            <a:t>Families</a:t>
          </a:r>
        </a:p>
      </dgm:t>
    </dgm:pt>
    <dgm:pt modelId="{F960E4AD-9AA3-4D59-A387-573F908CD711}" type="parTrans" cxnId="{95C1BEA2-6DB2-4EDC-AED8-FE26C96AA86B}">
      <dgm:prSet/>
      <dgm:spPr/>
      <dgm:t>
        <a:bodyPr/>
        <a:lstStyle/>
        <a:p>
          <a:endParaRPr lang="en-GB"/>
        </a:p>
      </dgm:t>
    </dgm:pt>
    <dgm:pt modelId="{27FE4383-EF16-4FC7-BD20-D6E5521244A0}" type="sibTrans" cxnId="{95C1BEA2-6DB2-4EDC-AED8-FE26C96AA86B}">
      <dgm:prSet/>
      <dgm:spPr/>
      <dgm:t>
        <a:bodyPr/>
        <a:lstStyle/>
        <a:p>
          <a:endParaRPr lang="en-GB"/>
        </a:p>
      </dgm:t>
    </dgm:pt>
    <dgm:pt modelId="{89E1719F-0311-4730-90D3-74E34D03F22D}">
      <dgm:prSet/>
      <dgm:spPr/>
      <dgm:t>
        <a:bodyPr/>
        <a:lstStyle/>
        <a:p>
          <a:r>
            <a:rPr lang="en-GB" dirty="0">
              <a:latin typeface="+mj-lt"/>
            </a:rPr>
            <a:t>Business Executives</a:t>
          </a:r>
        </a:p>
      </dgm:t>
    </dgm:pt>
    <dgm:pt modelId="{322FCC61-F1E5-4E69-AECB-DE4FA51B6E69}" type="parTrans" cxnId="{FF366B6B-9050-4E5B-92D5-6E9008C42B33}">
      <dgm:prSet/>
      <dgm:spPr/>
      <dgm:t>
        <a:bodyPr/>
        <a:lstStyle/>
        <a:p>
          <a:endParaRPr lang="en-GB"/>
        </a:p>
      </dgm:t>
    </dgm:pt>
    <dgm:pt modelId="{797E876D-5A5C-4CF6-9F3A-6F3D3E3593DE}" type="sibTrans" cxnId="{FF366B6B-9050-4E5B-92D5-6E9008C42B33}">
      <dgm:prSet/>
      <dgm:spPr/>
      <dgm:t>
        <a:bodyPr/>
        <a:lstStyle/>
        <a:p>
          <a:endParaRPr lang="en-GB"/>
        </a:p>
      </dgm:t>
    </dgm:pt>
    <dgm:pt modelId="{3FB308F4-4180-4001-99F9-BBD76544FD99}" type="pres">
      <dgm:prSet presAssocID="{09D8A8B7-C310-4AC0-91B0-E87E2FC3BB1C}" presName="diagram" presStyleCnt="0">
        <dgm:presLayoutVars>
          <dgm:chPref val="1"/>
          <dgm:dir/>
          <dgm:animOne val="branch"/>
          <dgm:animLvl val="lvl"/>
          <dgm:resizeHandles/>
        </dgm:presLayoutVars>
      </dgm:prSet>
      <dgm:spPr/>
    </dgm:pt>
    <dgm:pt modelId="{572A9AFB-70F8-4F02-AFD3-4C5BA605BA9B}" type="pres">
      <dgm:prSet presAssocID="{4194A570-0C82-43A4-A7F8-D41379B23185}" presName="root" presStyleCnt="0"/>
      <dgm:spPr/>
    </dgm:pt>
    <dgm:pt modelId="{B5AE9D9C-F356-4BDE-AC04-9F46439906A1}" type="pres">
      <dgm:prSet presAssocID="{4194A570-0C82-43A4-A7F8-D41379B23185}" presName="rootComposite" presStyleCnt="0"/>
      <dgm:spPr/>
    </dgm:pt>
    <dgm:pt modelId="{0E1099B0-B305-403A-AD22-91FDD6685853}" type="pres">
      <dgm:prSet presAssocID="{4194A570-0C82-43A4-A7F8-D41379B23185}" presName="rootText" presStyleLbl="node1" presStyleIdx="0" presStyleCnt="3"/>
      <dgm:spPr/>
    </dgm:pt>
    <dgm:pt modelId="{AF43C9F8-F84F-438B-B290-E5FE3EBDEBDB}" type="pres">
      <dgm:prSet presAssocID="{4194A570-0C82-43A4-A7F8-D41379B23185}" presName="rootConnector" presStyleLbl="node1" presStyleIdx="0" presStyleCnt="3"/>
      <dgm:spPr/>
    </dgm:pt>
    <dgm:pt modelId="{319E16EE-A36E-4544-AFE5-B0B0C92AD1B2}" type="pres">
      <dgm:prSet presAssocID="{4194A570-0C82-43A4-A7F8-D41379B23185}" presName="childShape" presStyleCnt="0"/>
      <dgm:spPr/>
    </dgm:pt>
    <dgm:pt modelId="{98B6496B-85E2-4BCB-85EC-6C129CD5F165}" type="pres">
      <dgm:prSet presAssocID="{DB7C7239-13EB-49CF-908E-A3AB2D65A887}" presName="root" presStyleCnt="0"/>
      <dgm:spPr/>
    </dgm:pt>
    <dgm:pt modelId="{989214AE-F6E8-45EF-8377-8B448E64C98B}" type="pres">
      <dgm:prSet presAssocID="{DB7C7239-13EB-49CF-908E-A3AB2D65A887}" presName="rootComposite" presStyleCnt="0"/>
      <dgm:spPr/>
    </dgm:pt>
    <dgm:pt modelId="{1FAED335-6E4D-489F-B8C3-1594C056738F}" type="pres">
      <dgm:prSet presAssocID="{DB7C7239-13EB-49CF-908E-A3AB2D65A887}" presName="rootText" presStyleLbl="node1" presStyleIdx="1" presStyleCnt="3"/>
      <dgm:spPr/>
    </dgm:pt>
    <dgm:pt modelId="{5EFFCE0B-FC03-4E3C-8216-A9055CC8F4DC}" type="pres">
      <dgm:prSet presAssocID="{DB7C7239-13EB-49CF-908E-A3AB2D65A887}" presName="rootConnector" presStyleLbl="node1" presStyleIdx="1" presStyleCnt="3"/>
      <dgm:spPr/>
    </dgm:pt>
    <dgm:pt modelId="{AEA8D588-15B2-4688-8DA8-B9AA46BF82FF}" type="pres">
      <dgm:prSet presAssocID="{DB7C7239-13EB-49CF-908E-A3AB2D65A887}" presName="childShape" presStyleCnt="0"/>
      <dgm:spPr/>
    </dgm:pt>
    <dgm:pt modelId="{591E9393-8AD8-4108-9381-385AEFE93D98}" type="pres">
      <dgm:prSet presAssocID="{89E1719F-0311-4730-90D3-74E34D03F22D}" presName="root" presStyleCnt="0"/>
      <dgm:spPr/>
    </dgm:pt>
    <dgm:pt modelId="{CB6C7A4B-7695-49A7-94E5-D7D06A93EF35}" type="pres">
      <dgm:prSet presAssocID="{89E1719F-0311-4730-90D3-74E34D03F22D}" presName="rootComposite" presStyleCnt="0"/>
      <dgm:spPr/>
    </dgm:pt>
    <dgm:pt modelId="{77694A78-4E52-4DF7-8F57-3488D252D092}" type="pres">
      <dgm:prSet presAssocID="{89E1719F-0311-4730-90D3-74E34D03F22D}" presName="rootText" presStyleLbl="node1" presStyleIdx="2" presStyleCnt="3"/>
      <dgm:spPr/>
    </dgm:pt>
    <dgm:pt modelId="{67C6EC88-2F90-429F-936D-6986B1744AC1}" type="pres">
      <dgm:prSet presAssocID="{89E1719F-0311-4730-90D3-74E34D03F22D}" presName="rootConnector" presStyleLbl="node1" presStyleIdx="2" presStyleCnt="3"/>
      <dgm:spPr/>
    </dgm:pt>
    <dgm:pt modelId="{700FD114-78E0-4C85-8E92-D0185ECD9659}" type="pres">
      <dgm:prSet presAssocID="{89E1719F-0311-4730-90D3-74E34D03F22D}" presName="childShape" presStyleCnt="0"/>
      <dgm:spPr/>
    </dgm:pt>
  </dgm:ptLst>
  <dgm:cxnLst>
    <dgm:cxn modelId="{58715821-14A7-472A-82E9-794A1447C770}" type="presOf" srcId="{4194A570-0C82-43A4-A7F8-D41379B23185}" destId="{AF43C9F8-F84F-438B-B290-E5FE3EBDEBDB}" srcOrd="1" destOrd="0" presId="urn:microsoft.com/office/officeart/2005/8/layout/hierarchy3"/>
    <dgm:cxn modelId="{73F90C23-E864-4FCE-B5DD-203AB4F51D9D}" type="presOf" srcId="{89E1719F-0311-4730-90D3-74E34D03F22D}" destId="{77694A78-4E52-4DF7-8F57-3488D252D092}" srcOrd="0" destOrd="0" presId="urn:microsoft.com/office/officeart/2005/8/layout/hierarchy3"/>
    <dgm:cxn modelId="{5DB31D65-5233-4D98-BC2C-26EF14023F15}" type="presOf" srcId="{DB7C7239-13EB-49CF-908E-A3AB2D65A887}" destId="{5EFFCE0B-FC03-4E3C-8216-A9055CC8F4DC}" srcOrd="1" destOrd="0" presId="urn:microsoft.com/office/officeart/2005/8/layout/hierarchy3"/>
    <dgm:cxn modelId="{FF366B6B-9050-4E5B-92D5-6E9008C42B33}" srcId="{09D8A8B7-C310-4AC0-91B0-E87E2FC3BB1C}" destId="{89E1719F-0311-4730-90D3-74E34D03F22D}" srcOrd="2" destOrd="0" parTransId="{322FCC61-F1E5-4E69-AECB-DE4FA51B6E69}" sibTransId="{797E876D-5A5C-4CF6-9F3A-6F3D3E3593DE}"/>
    <dgm:cxn modelId="{DD304F4F-B5D9-49B6-8B66-F0D661822998}" type="presOf" srcId="{4194A570-0C82-43A4-A7F8-D41379B23185}" destId="{0E1099B0-B305-403A-AD22-91FDD6685853}" srcOrd="0" destOrd="0" presId="urn:microsoft.com/office/officeart/2005/8/layout/hierarchy3"/>
    <dgm:cxn modelId="{95C1BEA2-6DB2-4EDC-AED8-FE26C96AA86B}" srcId="{09D8A8B7-C310-4AC0-91B0-E87E2FC3BB1C}" destId="{DB7C7239-13EB-49CF-908E-A3AB2D65A887}" srcOrd="1" destOrd="0" parTransId="{F960E4AD-9AA3-4D59-A387-573F908CD711}" sibTransId="{27FE4383-EF16-4FC7-BD20-D6E5521244A0}"/>
    <dgm:cxn modelId="{2C8C06C3-2C31-4E02-A8CC-81EBA2EF4326}" type="presOf" srcId="{89E1719F-0311-4730-90D3-74E34D03F22D}" destId="{67C6EC88-2F90-429F-936D-6986B1744AC1}" srcOrd="1" destOrd="0" presId="urn:microsoft.com/office/officeart/2005/8/layout/hierarchy3"/>
    <dgm:cxn modelId="{4321C0CC-AB41-408A-AF5B-F89E1CEA428E}" srcId="{09D8A8B7-C310-4AC0-91B0-E87E2FC3BB1C}" destId="{4194A570-0C82-43A4-A7F8-D41379B23185}" srcOrd="0" destOrd="0" parTransId="{4D20E168-B53C-4AA4-87D9-2F82D4F6B861}" sibTransId="{01BF2F6B-90BC-4549-9074-9B8BD25B3187}"/>
    <dgm:cxn modelId="{97801ADF-147B-4261-AB4A-8FD883F302FF}" type="presOf" srcId="{DB7C7239-13EB-49CF-908E-A3AB2D65A887}" destId="{1FAED335-6E4D-489F-B8C3-1594C056738F}" srcOrd="0" destOrd="0" presId="urn:microsoft.com/office/officeart/2005/8/layout/hierarchy3"/>
    <dgm:cxn modelId="{AC5341EA-5A7B-4469-9BAE-7F079CB9CF27}" type="presOf" srcId="{09D8A8B7-C310-4AC0-91B0-E87E2FC3BB1C}" destId="{3FB308F4-4180-4001-99F9-BBD76544FD99}" srcOrd="0" destOrd="0" presId="urn:microsoft.com/office/officeart/2005/8/layout/hierarchy3"/>
    <dgm:cxn modelId="{EAC4F556-113D-4561-A927-8627E09C7E5E}" type="presParOf" srcId="{3FB308F4-4180-4001-99F9-BBD76544FD99}" destId="{572A9AFB-70F8-4F02-AFD3-4C5BA605BA9B}" srcOrd="0" destOrd="0" presId="urn:microsoft.com/office/officeart/2005/8/layout/hierarchy3"/>
    <dgm:cxn modelId="{2EB5A82A-A973-46E0-A495-86B127E0E2FD}" type="presParOf" srcId="{572A9AFB-70F8-4F02-AFD3-4C5BA605BA9B}" destId="{B5AE9D9C-F356-4BDE-AC04-9F46439906A1}" srcOrd="0" destOrd="0" presId="urn:microsoft.com/office/officeart/2005/8/layout/hierarchy3"/>
    <dgm:cxn modelId="{588B73CF-7644-441F-90B2-4102822CEC95}" type="presParOf" srcId="{B5AE9D9C-F356-4BDE-AC04-9F46439906A1}" destId="{0E1099B0-B305-403A-AD22-91FDD6685853}" srcOrd="0" destOrd="0" presId="urn:microsoft.com/office/officeart/2005/8/layout/hierarchy3"/>
    <dgm:cxn modelId="{F7CD9E76-F531-462C-937D-A00DA3BF1DD7}" type="presParOf" srcId="{B5AE9D9C-F356-4BDE-AC04-9F46439906A1}" destId="{AF43C9F8-F84F-438B-B290-E5FE3EBDEBDB}" srcOrd="1" destOrd="0" presId="urn:microsoft.com/office/officeart/2005/8/layout/hierarchy3"/>
    <dgm:cxn modelId="{E1F7D870-6E8D-445D-87D8-3D662C57EF27}" type="presParOf" srcId="{572A9AFB-70F8-4F02-AFD3-4C5BA605BA9B}" destId="{319E16EE-A36E-4544-AFE5-B0B0C92AD1B2}" srcOrd="1" destOrd="0" presId="urn:microsoft.com/office/officeart/2005/8/layout/hierarchy3"/>
    <dgm:cxn modelId="{FDD0F82E-ADF8-4E63-899C-B92B138E6111}" type="presParOf" srcId="{3FB308F4-4180-4001-99F9-BBD76544FD99}" destId="{98B6496B-85E2-4BCB-85EC-6C129CD5F165}" srcOrd="1" destOrd="0" presId="urn:microsoft.com/office/officeart/2005/8/layout/hierarchy3"/>
    <dgm:cxn modelId="{EAB5C686-1904-48A8-BE9D-E09DB55B2518}" type="presParOf" srcId="{98B6496B-85E2-4BCB-85EC-6C129CD5F165}" destId="{989214AE-F6E8-45EF-8377-8B448E64C98B}" srcOrd="0" destOrd="0" presId="urn:microsoft.com/office/officeart/2005/8/layout/hierarchy3"/>
    <dgm:cxn modelId="{BD5AE4FD-CDA5-420C-BC65-D96136F59830}" type="presParOf" srcId="{989214AE-F6E8-45EF-8377-8B448E64C98B}" destId="{1FAED335-6E4D-489F-B8C3-1594C056738F}" srcOrd="0" destOrd="0" presId="urn:microsoft.com/office/officeart/2005/8/layout/hierarchy3"/>
    <dgm:cxn modelId="{6213DDD9-D1E5-4B63-82A8-6FF4AB0EA1FF}" type="presParOf" srcId="{989214AE-F6E8-45EF-8377-8B448E64C98B}" destId="{5EFFCE0B-FC03-4E3C-8216-A9055CC8F4DC}" srcOrd="1" destOrd="0" presId="urn:microsoft.com/office/officeart/2005/8/layout/hierarchy3"/>
    <dgm:cxn modelId="{9F82A488-176D-4B9E-A515-9DF58F0B7BE7}" type="presParOf" srcId="{98B6496B-85E2-4BCB-85EC-6C129CD5F165}" destId="{AEA8D588-15B2-4688-8DA8-B9AA46BF82FF}" srcOrd="1" destOrd="0" presId="urn:microsoft.com/office/officeart/2005/8/layout/hierarchy3"/>
    <dgm:cxn modelId="{60C89125-8D64-402D-BA69-41ABF0FEF46E}" type="presParOf" srcId="{3FB308F4-4180-4001-99F9-BBD76544FD99}" destId="{591E9393-8AD8-4108-9381-385AEFE93D98}" srcOrd="2" destOrd="0" presId="urn:microsoft.com/office/officeart/2005/8/layout/hierarchy3"/>
    <dgm:cxn modelId="{C5754CDE-D7F7-4278-8D8A-388321A22251}" type="presParOf" srcId="{591E9393-8AD8-4108-9381-385AEFE93D98}" destId="{CB6C7A4B-7695-49A7-94E5-D7D06A93EF35}" srcOrd="0" destOrd="0" presId="urn:microsoft.com/office/officeart/2005/8/layout/hierarchy3"/>
    <dgm:cxn modelId="{224DDEDA-27EE-4D08-9457-44043709EC2D}" type="presParOf" srcId="{CB6C7A4B-7695-49A7-94E5-D7D06A93EF35}" destId="{77694A78-4E52-4DF7-8F57-3488D252D092}" srcOrd="0" destOrd="0" presId="urn:microsoft.com/office/officeart/2005/8/layout/hierarchy3"/>
    <dgm:cxn modelId="{000BC796-3CD2-46CA-B4A9-2D3F620CB55F}" type="presParOf" srcId="{CB6C7A4B-7695-49A7-94E5-D7D06A93EF35}" destId="{67C6EC88-2F90-429F-936D-6986B1744AC1}" srcOrd="1" destOrd="0" presId="urn:microsoft.com/office/officeart/2005/8/layout/hierarchy3"/>
    <dgm:cxn modelId="{72BEDF8F-FE39-4800-9C4D-26E7906CFF83}" type="presParOf" srcId="{591E9393-8AD8-4108-9381-385AEFE93D98}" destId="{700FD114-78E0-4C85-8E92-D0185ECD9659}"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B90F4E-9414-41D5-BC91-64DBAF7594CA}"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77D06608-AAB2-4A6A-B6DC-5CF2FB5DDC4D}">
      <dgm:prSet custT="1"/>
      <dgm:spPr/>
      <dgm:t>
        <a:bodyPr/>
        <a:lstStyle/>
        <a:p>
          <a:r>
            <a:rPr lang="en-US" sz="1400" dirty="0">
              <a:latin typeface="+mj-lt"/>
            </a:rPr>
            <a:t>The Six Senses Hotel plays a crucial role in meeting memorable guest experiences (</a:t>
          </a:r>
          <a:r>
            <a:rPr lang="en-GB" sz="1400" dirty="0" err="1">
              <a:latin typeface="+mj-lt"/>
            </a:rPr>
            <a:t>Zarezadeh</a:t>
          </a:r>
          <a:r>
            <a:rPr lang="en-GB" sz="1400" dirty="0">
              <a:latin typeface="+mj-lt"/>
            </a:rPr>
            <a:t> et al., 2022)</a:t>
          </a:r>
          <a:r>
            <a:rPr lang="en-US" sz="1400" dirty="0">
              <a:latin typeface="+mj-lt"/>
            </a:rPr>
            <a:t>. The several aspects of the role and function of Six Senses Hotel are -</a:t>
          </a:r>
          <a:endParaRPr lang="en-GB" sz="1400" dirty="0">
            <a:latin typeface="+mj-lt"/>
          </a:endParaRPr>
        </a:p>
      </dgm:t>
    </dgm:pt>
    <dgm:pt modelId="{35D1C9D1-034D-413E-A012-283A16370C51}" type="parTrans" cxnId="{703C46FD-02A4-46C9-8250-0B95A39A3176}">
      <dgm:prSet/>
      <dgm:spPr/>
      <dgm:t>
        <a:bodyPr/>
        <a:lstStyle/>
        <a:p>
          <a:endParaRPr lang="en-GB"/>
        </a:p>
      </dgm:t>
    </dgm:pt>
    <dgm:pt modelId="{8716735A-3690-44FA-B103-234D4F0300CA}" type="sibTrans" cxnId="{703C46FD-02A4-46C9-8250-0B95A39A3176}">
      <dgm:prSet/>
      <dgm:spPr/>
      <dgm:t>
        <a:bodyPr/>
        <a:lstStyle/>
        <a:p>
          <a:endParaRPr lang="en-GB"/>
        </a:p>
      </dgm:t>
    </dgm:pt>
    <dgm:pt modelId="{2FEE4FBD-717E-46B7-816C-6345DCA83799}">
      <dgm:prSet custT="1"/>
      <dgm:spPr/>
      <dgm:t>
        <a:bodyPr/>
        <a:lstStyle/>
        <a:p>
          <a:r>
            <a:rPr lang="en-US" sz="1400">
              <a:latin typeface="+mj-lt"/>
            </a:rPr>
            <a:t>Meeting Guest Expectations</a:t>
          </a:r>
          <a:endParaRPr lang="en-GB" sz="1400">
            <a:latin typeface="+mj-lt"/>
          </a:endParaRPr>
        </a:p>
      </dgm:t>
    </dgm:pt>
    <dgm:pt modelId="{9B2B16BC-9C48-4E68-8056-FD423463E8CA}" type="parTrans" cxnId="{DF9D5955-2C47-4E10-9B21-B1D4A3B15E84}">
      <dgm:prSet/>
      <dgm:spPr/>
      <dgm:t>
        <a:bodyPr/>
        <a:lstStyle/>
        <a:p>
          <a:endParaRPr lang="en-GB"/>
        </a:p>
      </dgm:t>
    </dgm:pt>
    <dgm:pt modelId="{F3748291-7973-4322-834A-3992B305390F}" type="sibTrans" cxnId="{DF9D5955-2C47-4E10-9B21-B1D4A3B15E84}">
      <dgm:prSet/>
      <dgm:spPr/>
      <dgm:t>
        <a:bodyPr/>
        <a:lstStyle/>
        <a:p>
          <a:endParaRPr lang="en-GB"/>
        </a:p>
      </dgm:t>
    </dgm:pt>
    <dgm:pt modelId="{644037D8-31C9-4047-8757-CD916A604F0E}">
      <dgm:prSet custT="1"/>
      <dgm:spPr/>
      <dgm:t>
        <a:bodyPr/>
        <a:lstStyle/>
        <a:p>
          <a:r>
            <a:rPr lang="en-US" sz="1400" dirty="0">
              <a:latin typeface="+mj-lt"/>
            </a:rPr>
            <a:t>Providing Personalized Attention (</a:t>
          </a:r>
          <a:r>
            <a:rPr lang="en-US" sz="1400" dirty="0" err="1">
              <a:latin typeface="+mj-lt"/>
              <a:ea typeface="Times New Roman" panose="02020603050405020304" pitchFamily="18" charset="0"/>
              <a:cs typeface="Times New Roman" panose="02020603050405020304" pitchFamily="18" charset="0"/>
            </a:rPr>
            <a:t>Okumus</a:t>
          </a:r>
          <a:r>
            <a:rPr lang="en-US" sz="1400" dirty="0">
              <a:latin typeface="+mj-lt"/>
              <a:ea typeface="Times New Roman" panose="02020603050405020304" pitchFamily="18" charset="0"/>
              <a:cs typeface="Times New Roman" panose="02020603050405020304" pitchFamily="18" charset="0"/>
            </a:rPr>
            <a:t> et al.</a:t>
          </a:r>
          <a:r>
            <a:rPr lang="en-US" sz="1400" dirty="0">
              <a:latin typeface="+mj-lt"/>
            </a:rPr>
            <a:t>, 2015). </a:t>
          </a:r>
          <a:endParaRPr lang="en-GB" sz="1400" dirty="0">
            <a:latin typeface="+mj-lt"/>
          </a:endParaRPr>
        </a:p>
      </dgm:t>
    </dgm:pt>
    <dgm:pt modelId="{F0E54C82-8996-4C39-983C-1EE01F52C60E}" type="parTrans" cxnId="{CA6A9E3C-C3D2-4AD7-AE3B-D189CDE96D4A}">
      <dgm:prSet/>
      <dgm:spPr/>
      <dgm:t>
        <a:bodyPr/>
        <a:lstStyle/>
        <a:p>
          <a:endParaRPr lang="en-GB"/>
        </a:p>
      </dgm:t>
    </dgm:pt>
    <dgm:pt modelId="{1A98825B-CD98-4ADC-BD3F-55DF0E258247}" type="sibTrans" cxnId="{CA6A9E3C-C3D2-4AD7-AE3B-D189CDE96D4A}">
      <dgm:prSet/>
      <dgm:spPr/>
      <dgm:t>
        <a:bodyPr/>
        <a:lstStyle/>
        <a:p>
          <a:endParaRPr lang="en-GB"/>
        </a:p>
      </dgm:t>
    </dgm:pt>
    <dgm:pt modelId="{31CBA3A6-39B4-4F8D-8C3E-B298F8C0527F}">
      <dgm:prSet custT="1"/>
      <dgm:spPr/>
      <dgm:t>
        <a:bodyPr/>
        <a:lstStyle/>
        <a:p>
          <a:r>
            <a:rPr lang="en-US" sz="1400">
              <a:latin typeface="+mj-lt"/>
            </a:rPr>
            <a:t>Resolving Guest Issues</a:t>
          </a:r>
          <a:endParaRPr lang="en-GB" sz="1400">
            <a:latin typeface="+mj-lt"/>
          </a:endParaRPr>
        </a:p>
      </dgm:t>
    </dgm:pt>
    <dgm:pt modelId="{3179F6A5-CB66-4FE9-81C1-BEFC722BA16E}" type="parTrans" cxnId="{39A94833-BC06-447E-9FD6-D7DB4A0DC764}">
      <dgm:prSet/>
      <dgm:spPr/>
      <dgm:t>
        <a:bodyPr/>
        <a:lstStyle/>
        <a:p>
          <a:endParaRPr lang="en-GB"/>
        </a:p>
      </dgm:t>
    </dgm:pt>
    <dgm:pt modelId="{353D0DE9-78A1-4DEC-8ECA-A2E56AB685D7}" type="sibTrans" cxnId="{39A94833-BC06-447E-9FD6-D7DB4A0DC764}">
      <dgm:prSet/>
      <dgm:spPr/>
      <dgm:t>
        <a:bodyPr/>
        <a:lstStyle/>
        <a:p>
          <a:endParaRPr lang="en-GB"/>
        </a:p>
      </dgm:t>
    </dgm:pt>
    <dgm:pt modelId="{B9C57A7F-F9E6-4B95-887F-33959738A94D}">
      <dgm:prSet custT="1"/>
      <dgm:spPr/>
      <dgm:t>
        <a:bodyPr/>
        <a:lstStyle/>
        <a:p>
          <a:r>
            <a:rPr lang="en-US" sz="1400" dirty="0">
              <a:latin typeface="+mj-lt"/>
            </a:rPr>
            <a:t>Memorable Guest experience (</a:t>
          </a:r>
          <a:r>
            <a:rPr lang="en-GB" sz="1400" dirty="0" err="1">
              <a:latin typeface="+mj-lt"/>
            </a:rPr>
            <a:t>Bagdan</a:t>
          </a:r>
          <a:r>
            <a:rPr lang="en-GB" sz="1400" dirty="0">
              <a:latin typeface="+mj-lt"/>
            </a:rPr>
            <a:t>, 2019).</a:t>
          </a:r>
        </a:p>
      </dgm:t>
    </dgm:pt>
    <dgm:pt modelId="{F6F9AC4B-EA8E-44AA-BC89-9A1E3E8ED548}" type="parTrans" cxnId="{1A840EE0-A06E-4EF5-A4ED-6F22B73346F8}">
      <dgm:prSet/>
      <dgm:spPr/>
      <dgm:t>
        <a:bodyPr/>
        <a:lstStyle/>
        <a:p>
          <a:endParaRPr lang="en-GB"/>
        </a:p>
      </dgm:t>
    </dgm:pt>
    <dgm:pt modelId="{83D08F96-DE99-44FD-94F9-71C9E38ED42F}" type="sibTrans" cxnId="{1A840EE0-A06E-4EF5-A4ED-6F22B73346F8}">
      <dgm:prSet/>
      <dgm:spPr/>
      <dgm:t>
        <a:bodyPr/>
        <a:lstStyle/>
        <a:p>
          <a:endParaRPr lang="en-GB"/>
        </a:p>
      </dgm:t>
    </dgm:pt>
    <dgm:pt modelId="{23C58360-2D5B-4F21-B50C-A722967A6D2C}" type="pres">
      <dgm:prSet presAssocID="{3EB90F4E-9414-41D5-BC91-64DBAF7594CA}" presName="diagram" presStyleCnt="0">
        <dgm:presLayoutVars>
          <dgm:chPref val="1"/>
          <dgm:dir/>
          <dgm:animOne val="branch"/>
          <dgm:animLvl val="lvl"/>
          <dgm:resizeHandles/>
        </dgm:presLayoutVars>
      </dgm:prSet>
      <dgm:spPr/>
    </dgm:pt>
    <dgm:pt modelId="{151C91BD-D930-45DB-8B3D-E44268AA4516}" type="pres">
      <dgm:prSet presAssocID="{77D06608-AAB2-4A6A-B6DC-5CF2FB5DDC4D}" presName="root" presStyleCnt="0"/>
      <dgm:spPr/>
    </dgm:pt>
    <dgm:pt modelId="{152CD3F5-1F7C-4F0D-AD99-99145932F9D8}" type="pres">
      <dgm:prSet presAssocID="{77D06608-AAB2-4A6A-B6DC-5CF2FB5DDC4D}" presName="rootComposite" presStyleCnt="0"/>
      <dgm:spPr/>
    </dgm:pt>
    <dgm:pt modelId="{73E07841-59A8-45EF-BDC7-D00A7D0985D7}" type="pres">
      <dgm:prSet presAssocID="{77D06608-AAB2-4A6A-B6DC-5CF2FB5DDC4D}" presName="rootText" presStyleLbl="node1" presStyleIdx="0" presStyleCnt="1" custScaleX="383521" custScaleY="151832" custLinFactNeighborX="-1089" custLinFactNeighborY="-17727"/>
      <dgm:spPr/>
    </dgm:pt>
    <dgm:pt modelId="{BBD429CC-1207-4B18-9B93-49C21F930EA5}" type="pres">
      <dgm:prSet presAssocID="{77D06608-AAB2-4A6A-B6DC-5CF2FB5DDC4D}" presName="rootConnector" presStyleLbl="node1" presStyleIdx="0" presStyleCnt="1"/>
      <dgm:spPr/>
    </dgm:pt>
    <dgm:pt modelId="{169AD14B-6AEA-4065-818D-8EC2C3169490}" type="pres">
      <dgm:prSet presAssocID="{77D06608-AAB2-4A6A-B6DC-5CF2FB5DDC4D}" presName="childShape" presStyleCnt="0"/>
      <dgm:spPr/>
    </dgm:pt>
    <dgm:pt modelId="{9D9E44C6-6583-4588-869F-233446E22946}" type="pres">
      <dgm:prSet presAssocID="{9B2B16BC-9C48-4E68-8056-FD423463E8CA}" presName="Name13" presStyleLbl="parChTrans1D2" presStyleIdx="0" presStyleCnt="4" custSzX="399446"/>
      <dgm:spPr/>
    </dgm:pt>
    <dgm:pt modelId="{40E86FBA-8C76-4C25-959B-75F169FF3B88}" type="pres">
      <dgm:prSet presAssocID="{2FEE4FBD-717E-46B7-816C-6345DCA83799}" presName="childText" presStyleLbl="bgAcc1" presStyleIdx="0" presStyleCnt="4" custScaleX="383517">
        <dgm:presLayoutVars>
          <dgm:bulletEnabled val="1"/>
        </dgm:presLayoutVars>
      </dgm:prSet>
      <dgm:spPr/>
    </dgm:pt>
    <dgm:pt modelId="{0F1427B9-DBC2-4293-A304-E57828885A53}" type="pres">
      <dgm:prSet presAssocID="{F0E54C82-8996-4C39-983C-1EE01F52C60E}" presName="Name13" presStyleLbl="parChTrans1D2" presStyleIdx="1" presStyleCnt="4" custSzX="399446"/>
      <dgm:spPr/>
    </dgm:pt>
    <dgm:pt modelId="{963527B7-855A-41A4-B6DA-2F921E071485}" type="pres">
      <dgm:prSet presAssocID="{644037D8-31C9-4047-8757-CD916A604F0E}" presName="childText" presStyleLbl="bgAcc1" presStyleIdx="1" presStyleCnt="4" custScaleX="383517">
        <dgm:presLayoutVars>
          <dgm:bulletEnabled val="1"/>
        </dgm:presLayoutVars>
      </dgm:prSet>
      <dgm:spPr/>
    </dgm:pt>
    <dgm:pt modelId="{CFF4EFB8-6D1F-4618-9451-46D2ADD282EF}" type="pres">
      <dgm:prSet presAssocID="{3179F6A5-CB66-4FE9-81C1-BEFC722BA16E}" presName="Name13" presStyleLbl="parChTrans1D2" presStyleIdx="2" presStyleCnt="4" custSzX="399446"/>
      <dgm:spPr/>
    </dgm:pt>
    <dgm:pt modelId="{41A93FE6-1DAD-485F-BED5-1E2B5D0E111C}" type="pres">
      <dgm:prSet presAssocID="{31CBA3A6-39B4-4F8D-8C3E-B298F8C0527F}" presName="childText" presStyleLbl="bgAcc1" presStyleIdx="2" presStyleCnt="4" custScaleX="383517">
        <dgm:presLayoutVars>
          <dgm:bulletEnabled val="1"/>
        </dgm:presLayoutVars>
      </dgm:prSet>
      <dgm:spPr/>
    </dgm:pt>
    <dgm:pt modelId="{88B7F66F-06BC-4BDC-A93F-D717E86C6805}" type="pres">
      <dgm:prSet presAssocID="{F6F9AC4B-EA8E-44AA-BC89-9A1E3E8ED548}" presName="Name13" presStyleLbl="parChTrans1D2" presStyleIdx="3" presStyleCnt="4" custSzX="399446"/>
      <dgm:spPr/>
    </dgm:pt>
    <dgm:pt modelId="{0BD0099F-0F0C-4FB3-BB83-FE3A34583CD7}" type="pres">
      <dgm:prSet presAssocID="{B9C57A7F-F9E6-4B95-887F-33959738A94D}" presName="childText" presStyleLbl="bgAcc1" presStyleIdx="3" presStyleCnt="4" custScaleX="383517">
        <dgm:presLayoutVars>
          <dgm:bulletEnabled val="1"/>
        </dgm:presLayoutVars>
      </dgm:prSet>
      <dgm:spPr/>
    </dgm:pt>
  </dgm:ptLst>
  <dgm:cxnLst>
    <dgm:cxn modelId="{B493B11B-4B5E-40A9-94EA-CCF1F448AD9A}" type="presOf" srcId="{9B2B16BC-9C48-4E68-8056-FD423463E8CA}" destId="{9D9E44C6-6583-4588-869F-233446E22946}" srcOrd="0" destOrd="0" presId="urn:microsoft.com/office/officeart/2005/8/layout/hierarchy3"/>
    <dgm:cxn modelId="{2A879E27-C52B-4317-8896-0A9E011E01BA}" type="presOf" srcId="{F6F9AC4B-EA8E-44AA-BC89-9A1E3E8ED548}" destId="{88B7F66F-06BC-4BDC-A93F-D717E86C6805}" srcOrd="0" destOrd="0" presId="urn:microsoft.com/office/officeart/2005/8/layout/hierarchy3"/>
    <dgm:cxn modelId="{39A94833-BC06-447E-9FD6-D7DB4A0DC764}" srcId="{77D06608-AAB2-4A6A-B6DC-5CF2FB5DDC4D}" destId="{31CBA3A6-39B4-4F8D-8C3E-B298F8C0527F}" srcOrd="2" destOrd="0" parTransId="{3179F6A5-CB66-4FE9-81C1-BEFC722BA16E}" sibTransId="{353D0DE9-78A1-4DEC-8ECA-A2E56AB685D7}"/>
    <dgm:cxn modelId="{86AAA836-BFB2-4012-B670-EB40077F9A7F}" type="presOf" srcId="{31CBA3A6-39B4-4F8D-8C3E-B298F8C0527F}" destId="{41A93FE6-1DAD-485F-BED5-1E2B5D0E111C}" srcOrd="0" destOrd="0" presId="urn:microsoft.com/office/officeart/2005/8/layout/hierarchy3"/>
    <dgm:cxn modelId="{CA6A9E3C-C3D2-4AD7-AE3B-D189CDE96D4A}" srcId="{77D06608-AAB2-4A6A-B6DC-5CF2FB5DDC4D}" destId="{644037D8-31C9-4047-8757-CD916A604F0E}" srcOrd="1" destOrd="0" parTransId="{F0E54C82-8996-4C39-983C-1EE01F52C60E}" sibTransId="{1A98825B-CD98-4ADC-BD3F-55DF0E258247}"/>
    <dgm:cxn modelId="{F4E3EF5B-CDFA-4A1C-822A-901797B02392}" type="presOf" srcId="{77D06608-AAB2-4A6A-B6DC-5CF2FB5DDC4D}" destId="{73E07841-59A8-45EF-BDC7-D00A7D0985D7}" srcOrd="0" destOrd="0" presId="urn:microsoft.com/office/officeart/2005/8/layout/hierarchy3"/>
    <dgm:cxn modelId="{980C035F-EA2E-4B8C-A445-224EA0C16A24}" type="presOf" srcId="{B9C57A7F-F9E6-4B95-887F-33959738A94D}" destId="{0BD0099F-0F0C-4FB3-BB83-FE3A34583CD7}" srcOrd="0" destOrd="0" presId="urn:microsoft.com/office/officeart/2005/8/layout/hierarchy3"/>
    <dgm:cxn modelId="{DF9D5955-2C47-4E10-9B21-B1D4A3B15E84}" srcId="{77D06608-AAB2-4A6A-B6DC-5CF2FB5DDC4D}" destId="{2FEE4FBD-717E-46B7-816C-6345DCA83799}" srcOrd="0" destOrd="0" parTransId="{9B2B16BC-9C48-4E68-8056-FD423463E8CA}" sibTransId="{F3748291-7973-4322-834A-3992B305390F}"/>
    <dgm:cxn modelId="{33EB0559-8A97-407B-864C-02587DE20DEC}" type="presOf" srcId="{F0E54C82-8996-4C39-983C-1EE01F52C60E}" destId="{0F1427B9-DBC2-4293-A304-E57828885A53}" srcOrd="0" destOrd="0" presId="urn:microsoft.com/office/officeart/2005/8/layout/hierarchy3"/>
    <dgm:cxn modelId="{2397EBA4-6E37-4705-A1DC-9E92E88C46B7}" type="presOf" srcId="{77D06608-AAB2-4A6A-B6DC-5CF2FB5DDC4D}" destId="{BBD429CC-1207-4B18-9B93-49C21F930EA5}" srcOrd="1" destOrd="0" presId="urn:microsoft.com/office/officeart/2005/8/layout/hierarchy3"/>
    <dgm:cxn modelId="{71AD91AE-C946-481D-B17F-E90893D56689}" type="presOf" srcId="{3EB90F4E-9414-41D5-BC91-64DBAF7594CA}" destId="{23C58360-2D5B-4F21-B50C-A722967A6D2C}" srcOrd="0" destOrd="0" presId="urn:microsoft.com/office/officeart/2005/8/layout/hierarchy3"/>
    <dgm:cxn modelId="{4B87FDD9-286B-403B-9329-E73AE292AE01}" type="presOf" srcId="{644037D8-31C9-4047-8757-CD916A604F0E}" destId="{963527B7-855A-41A4-B6DA-2F921E071485}" srcOrd="0" destOrd="0" presId="urn:microsoft.com/office/officeart/2005/8/layout/hierarchy3"/>
    <dgm:cxn modelId="{1A840EE0-A06E-4EF5-A4ED-6F22B73346F8}" srcId="{77D06608-AAB2-4A6A-B6DC-5CF2FB5DDC4D}" destId="{B9C57A7F-F9E6-4B95-887F-33959738A94D}" srcOrd="3" destOrd="0" parTransId="{F6F9AC4B-EA8E-44AA-BC89-9A1E3E8ED548}" sibTransId="{83D08F96-DE99-44FD-94F9-71C9E38ED42F}"/>
    <dgm:cxn modelId="{87FA35EB-DB75-44A5-BF6E-1FC7F239AE7A}" type="presOf" srcId="{2FEE4FBD-717E-46B7-816C-6345DCA83799}" destId="{40E86FBA-8C76-4C25-959B-75F169FF3B88}" srcOrd="0" destOrd="0" presId="urn:microsoft.com/office/officeart/2005/8/layout/hierarchy3"/>
    <dgm:cxn modelId="{5630C6F4-5C28-497A-AF4A-E43A8FE1B9B4}" type="presOf" srcId="{3179F6A5-CB66-4FE9-81C1-BEFC722BA16E}" destId="{CFF4EFB8-6D1F-4618-9451-46D2ADD282EF}" srcOrd="0" destOrd="0" presId="urn:microsoft.com/office/officeart/2005/8/layout/hierarchy3"/>
    <dgm:cxn modelId="{703C46FD-02A4-46C9-8250-0B95A39A3176}" srcId="{3EB90F4E-9414-41D5-BC91-64DBAF7594CA}" destId="{77D06608-AAB2-4A6A-B6DC-5CF2FB5DDC4D}" srcOrd="0" destOrd="0" parTransId="{35D1C9D1-034D-413E-A012-283A16370C51}" sibTransId="{8716735A-3690-44FA-B103-234D4F0300CA}"/>
    <dgm:cxn modelId="{F5C6F61E-8A8F-4001-B9DE-95EEEF63054C}" type="presParOf" srcId="{23C58360-2D5B-4F21-B50C-A722967A6D2C}" destId="{151C91BD-D930-45DB-8B3D-E44268AA4516}" srcOrd="0" destOrd="0" presId="urn:microsoft.com/office/officeart/2005/8/layout/hierarchy3"/>
    <dgm:cxn modelId="{725E1204-E8C7-4308-AA0A-4E28AF83B472}" type="presParOf" srcId="{151C91BD-D930-45DB-8B3D-E44268AA4516}" destId="{152CD3F5-1F7C-4F0D-AD99-99145932F9D8}" srcOrd="0" destOrd="0" presId="urn:microsoft.com/office/officeart/2005/8/layout/hierarchy3"/>
    <dgm:cxn modelId="{46A0ECBA-1CA9-485D-823F-C35D97311C2D}" type="presParOf" srcId="{152CD3F5-1F7C-4F0D-AD99-99145932F9D8}" destId="{73E07841-59A8-45EF-BDC7-D00A7D0985D7}" srcOrd="0" destOrd="0" presId="urn:microsoft.com/office/officeart/2005/8/layout/hierarchy3"/>
    <dgm:cxn modelId="{DBB24546-AA23-40E9-8835-6081A287CD55}" type="presParOf" srcId="{152CD3F5-1F7C-4F0D-AD99-99145932F9D8}" destId="{BBD429CC-1207-4B18-9B93-49C21F930EA5}" srcOrd="1" destOrd="0" presId="urn:microsoft.com/office/officeart/2005/8/layout/hierarchy3"/>
    <dgm:cxn modelId="{F319C737-47A4-4953-B2A5-8A4F2CC514E7}" type="presParOf" srcId="{151C91BD-D930-45DB-8B3D-E44268AA4516}" destId="{169AD14B-6AEA-4065-818D-8EC2C3169490}" srcOrd="1" destOrd="0" presId="urn:microsoft.com/office/officeart/2005/8/layout/hierarchy3"/>
    <dgm:cxn modelId="{EFBEFF45-3E1A-496C-9C50-88BFB63A99A6}" type="presParOf" srcId="{169AD14B-6AEA-4065-818D-8EC2C3169490}" destId="{9D9E44C6-6583-4588-869F-233446E22946}" srcOrd="0" destOrd="0" presId="urn:microsoft.com/office/officeart/2005/8/layout/hierarchy3"/>
    <dgm:cxn modelId="{B9835BDE-34C5-4E1A-B8B1-1D65CE015885}" type="presParOf" srcId="{169AD14B-6AEA-4065-818D-8EC2C3169490}" destId="{40E86FBA-8C76-4C25-959B-75F169FF3B88}" srcOrd="1" destOrd="0" presId="urn:microsoft.com/office/officeart/2005/8/layout/hierarchy3"/>
    <dgm:cxn modelId="{9525A71A-5D12-4330-A2BB-08567AF4D092}" type="presParOf" srcId="{169AD14B-6AEA-4065-818D-8EC2C3169490}" destId="{0F1427B9-DBC2-4293-A304-E57828885A53}" srcOrd="2" destOrd="0" presId="urn:microsoft.com/office/officeart/2005/8/layout/hierarchy3"/>
    <dgm:cxn modelId="{A2D0FB6B-95F5-4882-AFDC-CF650E003C0E}" type="presParOf" srcId="{169AD14B-6AEA-4065-818D-8EC2C3169490}" destId="{963527B7-855A-41A4-B6DA-2F921E071485}" srcOrd="3" destOrd="0" presId="urn:microsoft.com/office/officeart/2005/8/layout/hierarchy3"/>
    <dgm:cxn modelId="{976E7900-BC4E-415A-9755-9DEA9ACADC60}" type="presParOf" srcId="{169AD14B-6AEA-4065-818D-8EC2C3169490}" destId="{CFF4EFB8-6D1F-4618-9451-46D2ADD282EF}" srcOrd="4" destOrd="0" presId="urn:microsoft.com/office/officeart/2005/8/layout/hierarchy3"/>
    <dgm:cxn modelId="{F3C5B42F-D5FF-4499-8A26-46F6702B279B}" type="presParOf" srcId="{169AD14B-6AEA-4065-818D-8EC2C3169490}" destId="{41A93FE6-1DAD-485F-BED5-1E2B5D0E111C}" srcOrd="5" destOrd="0" presId="urn:microsoft.com/office/officeart/2005/8/layout/hierarchy3"/>
    <dgm:cxn modelId="{D0D3DE5E-EA19-4E96-89BE-E55D4B709FBD}" type="presParOf" srcId="{169AD14B-6AEA-4065-818D-8EC2C3169490}" destId="{88B7F66F-06BC-4BDC-A93F-D717E86C6805}" srcOrd="6" destOrd="0" presId="urn:microsoft.com/office/officeart/2005/8/layout/hierarchy3"/>
    <dgm:cxn modelId="{688CD84E-4407-4CC0-BE8E-1FB07F547425}" type="presParOf" srcId="{169AD14B-6AEA-4065-818D-8EC2C3169490}" destId="{0BD0099F-0F0C-4FB3-BB83-FE3A34583CD7}"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68FCE-A508-43F8-BF12-A0B87719F262}">
      <dsp:nvSpPr>
        <dsp:cNvPr id="0" name=""/>
        <dsp:cNvSpPr/>
      </dsp:nvSpPr>
      <dsp:spPr>
        <a:xfrm>
          <a:off x="1798116" y="617019"/>
          <a:ext cx="826623" cy="82662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C623DDE-39CB-4EB3-8042-C188C91F7CF3}">
      <dsp:nvSpPr>
        <dsp:cNvPr id="0" name=""/>
        <dsp:cNvSpPr/>
      </dsp:nvSpPr>
      <dsp:spPr>
        <a:xfrm>
          <a:off x="1694788" y="0"/>
          <a:ext cx="1033279" cy="5628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Global Presence</a:t>
          </a:r>
        </a:p>
      </dsp:txBody>
      <dsp:txXfrm>
        <a:off x="1694788" y="0"/>
        <a:ext cx="1033279" cy="562875"/>
      </dsp:txXfrm>
    </dsp:sp>
    <dsp:sp modelId="{48ED368D-4326-4DDC-9D5D-19088C30A934}">
      <dsp:nvSpPr>
        <dsp:cNvPr id="0" name=""/>
        <dsp:cNvSpPr/>
      </dsp:nvSpPr>
      <dsp:spPr>
        <a:xfrm>
          <a:off x="2066424" y="771943"/>
          <a:ext cx="826623" cy="82662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878E8BF-20D0-4814-BFBF-959E3697B29F}">
      <dsp:nvSpPr>
        <dsp:cNvPr id="0" name=""/>
        <dsp:cNvSpPr/>
      </dsp:nvSpPr>
      <dsp:spPr>
        <a:xfrm>
          <a:off x="2954355" y="536072"/>
          <a:ext cx="979204" cy="6164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Luxury Brand</a:t>
          </a:r>
        </a:p>
      </dsp:txBody>
      <dsp:txXfrm>
        <a:off x="2954355" y="536072"/>
        <a:ext cx="979204" cy="616483"/>
      </dsp:txXfrm>
    </dsp:sp>
    <dsp:sp modelId="{D32EDA2A-AC70-4EFE-A36C-4B9F542667BB}">
      <dsp:nvSpPr>
        <dsp:cNvPr id="0" name=""/>
        <dsp:cNvSpPr/>
      </dsp:nvSpPr>
      <dsp:spPr>
        <a:xfrm>
          <a:off x="2066424" y="1081793"/>
          <a:ext cx="826623" cy="82662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9BCB35A-199A-49F6-BD15-148A01A8ABD7}">
      <dsp:nvSpPr>
        <dsp:cNvPr id="0" name=""/>
        <dsp:cNvSpPr/>
      </dsp:nvSpPr>
      <dsp:spPr>
        <a:xfrm>
          <a:off x="2954355" y="1455436"/>
          <a:ext cx="979204" cy="68885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Diverse Portfolio</a:t>
          </a:r>
        </a:p>
      </dsp:txBody>
      <dsp:txXfrm>
        <a:off x="2954355" y="1455436"/>
        <a:ext cx="979204" cy="688852"/>
      </dsp:txXfrm>
    </dsp:sp>
    <dsp:sp modelId="{46CC1742-ACC9-487A-9FEE-1EC173131E14}">
      <dsp:nvSpPr>
        <dsp:cNvPr id="0" name=""/>
        <dsp:cNvSpPr/>
      </dsp:nvSpPr>
      <dsp:spPr>
        <a:xfrm>
          <a:off x="1798116" y="1236986"/>
          <a:ext cx="826623" cy="826623"/>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4406EA8-71AC-4FDA-A7A1-6AAEE129578D}">
      <dsp:nvSpPr>
        <dsp:cNvPr id="0" name=""/>
        <dsp:cNvSpPr/>
      </dsp:nvSpPr>
      <dsp:spPr>
        <a:xfrm>
          <a:off x="1694788" y="2117485"/>
          <a:ext cx="1033279" cy="5628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Intercontinental Brand</a:t>
          </a:r>
        </a:p>
      </dsp:txBody>
      <dsp:txXfrm>
        <a:off x="1694788" y="2117485"/>
        <a:ext cx="1033279" cy="562875"/>
      </dsp:txXfrm>
    </dsp:sp>
    <dsp:sp modelId="{C7C7FDCC-BC6D-4D5C-853C-2C0D9BEC3FF2}">
      <dsp:nvSpPr>
        <dsp:cNvPr id="0" name=""/>
        <dsp:cNvSpPr/>
      </dsp:nvSpPr>
      <dsp:spPr>
        <a:xfrm>
          <a:off x="1529808" y="1081793"/>
          <a:ext cx="826623" cy="826623"/>
        </a:xfrm>
        <a:prstGeom prst="ellipse">
          <a:avLst/>
        </a:prstGeom>
        <a:solidFill>
          <a:schemeClr val="accent6">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9B1C1285-A308-4EE8-9106-083F562C660A}">
      <dsp:nvSpPr>
        <dsp:cNvPr id="0" name=""/>
        <dsp:cNvSpPr/>
      </dsp:nvSpPr>
      <dsp:spPr>
        <a:xfrm>
          <a:off x="489296" y="1455436"/>
          <a:ext cx="979204" cy="68885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Innovation</a:t>
          </a:r>
        </a:p>
      </dsp:txBody>
      <dsp:txXfrm>
        <a:off x="489296" y="1455436"/>
        <a:ext cx="979204" cy="688852"/>
      </dsp:txXfrm>
    </dsp:sp>
    <dsp:sp modelId="{9A6B6307-2DCC-4407-BE7B-DBBF94C1FDF3}">
      <dsp:nvSpPr>
        <dsp:cNvPr id="0" name=""/>
        <dsp:cNvSpPr/>
      </dsp:nvSpPr>
      <dsp:spPr>
        <a:xfrm>
          <a:off x="1529808" y="771943"/>
          <a:ext cx="826623" cy="82662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BD4059E-E9AD-40B0-ADFD-477973480AB1}">
      <dsp:nvSpPr>
        <dsp:cNvPr id="0" name=""/>
        <dsp:cNvSpPr/>
      </dsp:nvSpPr>
      <dsp:spPr>
        <a:xfrm>
          <a:off x="489296" y="536072"/>
          <a:ext cx="979204" cy="68885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mj-lt"/>
            </a:rPr>
            <a:t>Sustainability Initiatives</a:t>
          </a:r>
        </a:p>
      </dsp:txBody>
      <dsp:txXfrm>
        <a:off x="489296" y="536072"/>
        <a:ext cx="979204" cy="688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099B0-B305-403A-AD22-91FDD6685853}">
      <dsp:nvSpPr>
        <dsp:cNvPr id="0" name=""/>
        <dsp:cNvSpPr/>
      </dsp:nvSpPr>
      <dsp:spPr>
        <a:xfrm>
          <a:off x="500" y="993261"/>
          <a:ext cx="1171977" cy="5859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Affluent Individuals</a:t>
          </a:r>
        </a:p>
      </dsp:txBody>
      <dsp:txXfrm>
        <a:off x="17663" y="1010424"/>
        <a:ext cx="1137651" cy="551662"/>
      </dsp:txXfrm>
    </dsp:sp>
    <dsp:sp modelId="{1FAED335-6E4D-489F-B8C3-1594C056738F}">
      <dsp:nvSpPr>
        <dsp:cNvPr id="0" name=""/>
        <dsp:cNvSpPr/>
      </dsp:nvSpPr>
      <dsp:spPr>
        <a:xfrm>
          <a:off x="1465473" y="993261"/>
          <a:ext cx="1171977" cy="5859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Families</a:t>
          </a:r>
        </a:p>
      </dsp:txBody>
      <dsp:txXfrm>
        <a:off x="1482636" y="1010424"/>
        <a:ext cx="1137651" cy="551662"/>
      </dsp:txXfrm>
    </dsp:sp>
    <dsp:sp modelId="{77694A78-4E52-4DF7-8F57-3488D252D092}">
      <dsp:nvSpPr>
        <dsp:cNvPr id="0" name=""/>
        <dsp:cNvSpPr/>
      </dsp:nvSpPr>
      <dsp:spPr>
        <a:xfrm>
          <a:off x="2930445" y="993261"/>
          <a:ext cx="1171977" cy="5859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Business Executives</a:t>
          </a:r>
        </a:p>
      </dsp:txBody>
      <dsp:txXfrm>
        <a:off x="2947608" y="1010424"/>
        <a:ext cx="1137651" cy="5516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07841-59A8-45EF-BDC7-D00A7D0985D7}">
      <dsp:nvSpPr>
        <dsp:cNvPr id="0" name=""/>
        <dsp:cNvSpPr/>
      </dsp:nvSpPr>
      <dsp:spPr>
        <a:xfrm>
          <a:off x="0" y="0"/>
          <a:ext cx="4126113" cy="816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j-lt"/>
            </a:rPr>
            <a:t>The Six Senses Hotel plays a crucial role in meeting memorable guest experiences (</a:t>
          </a:r>
          <a:r>
            <a:rPr lang="en-GB" sz="1400" kern="1200" dirty="0" err="1">
              <a:latin typeface="+mj-lt"/>
            </a:rPr>
            <a:t>Zarezadeh</a:t>
          </a:r>
          <a:r>
            <a:rPr lang="en-GB" sz="1400" kern="1200" dirty="0">
              <a:latin typeface="+mj-lt"/>
            </a:rPr>
            <a:t> et al., 2022)</a:t>
          </a:r>
          <a:r>
            <a:rPr lang="en-US" sz="1400" kern="1200" dirty="0">
              <a:latin typeface="+mj-lt"/>
            </a:rPr>
            <a:t>. The several aspects of the role and function of Six Senses Hotel are -</a:t>
          </a:r>
          <a:endParaRPr lang="en-GB" sz="1400" kern="1200" dirty="0">
            <a:latin typeface="+mj-lt"/>
          </a:endParaRPr>
        </a:p>
      </dsp:txBody>
      <dsp:txXfrm>
        <a:off x="23922" y="23922"/>
        <a:ext cx="4078269" cy="768898"/>
      </dsp:txXfrm>
    </dsp:sp>
    <dsp:sp modelId="{9D9E44C6-6583-4588-869F-233446E22946}">
      <dsp:nvSpPr>
        <dsp:cNvPr id="0" name=""/>
        <dsp:cNvSpPr/>
      </dsp:nvSpPr>
      <dsp:spPr>
        <a:xfrm>
          <a:off x="412611" y="816742"/>
          <a:ext cx="416479" cy="415783"/>
        </a:xfrm>
        <a:custGeom>
          <a:avLst/>
          <a:gdLst/>
          <a:ahLst/>
          <a:cxnLst/>
          <a:rect l="0" t="0" r="0" b="0"/>
          <a:pathLst>
            <a:path>
              <a:moveTo>
                <a:pt x="0" y="0"/>
              </a:moveTo>
              <a:lnTo>
                <a:pt x="0" y="415783"/>
              </a:lnTo>
              <a:lnTo>
                <a:pt x="416479" y="41578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E86FBA-8C76-4C25-959B-75F169FF3B88}">
      <dsp:nvSpPr>
        <dsp:cNvPr id="0" name=""/>
        <dsp:cNvSpPr/>
      </dsp:nvSpPr>
      <dsp:spPr>
        <a:xfrm>
          <a:off x="829091" y="963563"/>
          <a:ext cx="3300855" cy="5379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latin typeface="+mj-lt"/>
            </a:rPr>
            <a:t>Meeting Guest Expectations</a:t>
          </a:r>
          <a:endParaRPr lang="en-GB" sz="1400" kern="1200">
            <a:latin typeface="+mj-lt"/>
          </a:endParaRPr>
        </a:p>
      </dsp:txBody>
      <dsp:txXfrm>
        <a:off x="844846" y="979318"/>
        <a:ext cx="3269345" cy="506415"/>
      </dsp:txXfrm>
    </dsp:sp>
    <dsp:sp modelId="{0F1427B9-DBC2-4293-A304-E57828885A53}">
      <dsp:nvSpPr>
        <dsp:cNvPr id="0" name=""/>
        <dsp:cNvSpPr/>
      </dsp:nvSpPr>
      <dsp:spPr>
        <a:xfrm>
          <a:off x="412611" y="816742"/>
          <a:ext cx="416479" cy="1088189"/>
        </a:xfrm>
        <a:custGeom>
          <a:avLst/>
          <a:gdLst/>
          <a:ahLst/>
          <a:cxnLst/>
          <a:rect l="0" t="0" r="0" b="0"/>
          <a:pathLst>
            <a:path>
              <a:moveTo>
                <a:pt x="0" y="0"/>
              </a:moveTo>
              <a:lnTo>
                <a:pt x="0" y="1088189"/>
              </a:lnTo>
              <a:lnTo>
                <a:pt x="416479" y="1088189"/>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3527B7-855A-41A4-B6DA-2F921E071485}">
      <dsp:nvSpPr>
        <dsp:cNvPr id="0" name=""/>
        <dsp:cNvSpPr/>
      </dsp:nvSpPr>
      <dsp:spPr>
        <a:xfrm>
          <a:off x="829091" y="1635970"/>
          <a:ext cx="3300855" cy="5379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j-lt"/>
            </a:rPr>
            <a:t>Providing Personalized Attention (</a:t>
          </a:r>
          <a:r>
            <a:rPr lang="en-US" sz="1400" kern="1200" dirty="0" err="1">
              <a:latin typeface="+mj-lt"/>
              <a:ea typeface="Times New Roman" panose="02020603050405020304" pitchFamily="18" charset="0"/>
              <a:cs typeface="Times New Roman" panose="02020603050405020304" pitchFamily="18" charset="0"/>
            </a:rPr>
            <a:t>Okumus</a:t>
          </a:r>
          <a:r>
            <a:rPr lang="en-US" sz="1400" kern="1200" dirty="0">
              <a:latin typeface="+mj-lt"/>
              <a:ea typeface="Times New Roman" panose="02020603050405020304" pitchFamily="18" charset="0"/>
              <a:cs typeface="Times New Roman" panose="02020603050405020304" pitchFamily="18" charset="0"/>
            </a:rPr>
            <a:t> et al.</a:t>
          </a:r>
          <a:r>
            <a:rPr lang="en-US" sz="1400" kern="1200" dirty="0">
              <a:latin typeface="+mj-lt"/>
            </a:rPr>
            <a:t>, 2015). </a:t>
          </a:r>
          <a:endParaRPr lang="en-GB" sz="1400" kern="1200" dirty="0">
            <a:latin typeface="+mj-lt"/>
          </a:endParaRPr>
        </a:p>
      </dsp:txBody>
      <dsp:txXfrm>
        <a:off x="844846" y="1651725"/>
        <a:ext cx="3269345" cy="506415"/>
      </dsp:txXfrm>
    </dsp:sp>
    <dsp:sp modelId="{CFF4EFB8-6D1F-4618-9451-46D2ADD282EF}">
      <dsp:nvSpPr>
        <dsp:cNvPr id="0" name=""/>
        <dsp:cNvSpPr/>
      </dsp:nvSpPr>
      <dsp:spPr>
        <a:xfrm>
          <a:off x="412611" y="816742"/>
          <a:ext cx="416479" cy="1760596"/>
        </a:xfrm>
        <a:custGeom>
          <a:avLst/>
          <a:gdLst/>
          <a:ahLst/>
          <a:cxnLst/>
          <a:rect l="0" t="0" r="0" b="0"/>
          <a:pathLst>
            <a:path>
              <a:moveTo>
                <a:pt x="0" y="0"/>
              </a:moveTo>
              <a:lnTo>
                <a:pt x="0" y="1760596"/>
              </a:lnTo>
              <a:lnTo>
                <a:pt x="416479" y="17605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A93FE6-1DAD-485F-BED5-1E2B5D0E111C}">
      <dsp:nvSpPr>
        <dsp:cNvPr id="0" name=""/>
        <dsp:cNvSpPr/>
      </dsp:nvSpPr>
      <dsp:spPr>
        <a:xfrm>
          <a:off x="829091" y="2308376"/>
          <a:ext cx="3300855" cy="5379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latin typeface="+mj-lt"/>
            </a:rPr>
            <a:t>Resolving Guest Issues</a:t>
          </a:r>
          <a:endParaRPr lang="en-GB" sz="1400" kern="1200">
            <a:latin typeface="+mj-lt"/>
          </a:endParaRPr>
        </a:p>
      </dsp:txBody>
      <dsp:txXfrm>
        <a:off x="844846" y="2324131"/>
        <a:ext cx="3269345" cy="506415"/>
      </dsp:txXfrm>
    </dsp:sp>
    <dsp:sp modelId="{88B7F66F-06BC-4BDC-A93F-D717E86C6805}">
      <dsp:nvSpPr>
        <dsp:cNvPr id="0" name=""/>
        <dsp:cNvSpPr/>
      </dsp:nvSpPr>
      <dsp:spPr>
        <a:xfrm>
          <a:off x="412611" y="816742"/>
          <a:ext cx="416479" cy="2433003"/>
        </a:xfrm>
        <a:custGeom>
          <a:avLst/>
          <a:gdLst/>
          <a:ahLst/>
          <a:cxnLst/>
          <a:rect l="0" t="0" r="0" b="0"/>
          <a:pathLst>
            <a:path>
              <a:moveTo>
                <a:pt x="0" y="0"/>
              </a:moveTo>
              <a:lnTo>
                <a:pt x="0" y="2433003"/>
              </a:lnTo>
              <a:lnTo>
                <a:pt x="416479" y="243300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D0099F-0F0C-4FB3-BB83-FE3A34583CD7}">
      <dsp:nvSpPr>
        <dsp:cNvPr id="0" name=""/>
        <dsp:cNvSpPr/>
      </dsp:nvSpPr>
      <dsp:spPr>
        <a:xfrm>
          <a:off x="829091" y="2980783"/>
          <a:ext cx="3300855" cy="5379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j-lt"/>
            </a:rPr>
            <a:t>Memorable Guest experience (</a:t>
          </a:r>
          <a:r>
            <a:rPr lang="en-GB" sz="1400" kern="1200" dirty="0" err="1">
              <a:latin typeface="+mj-lt"/>
            </a:rPr>
            <a:t>Bagdan</a:t>
          </a:r>
          <a:r>
            <a:rPr lang="en-GB" sz="1400" kern="1200" dirty="0">
              <a:latin typeface="+mj-lt"/>
            </a:rPr>
            <a:t>, 2019).</a:t>
          </a:r>
        </a:p>
      </dsp:txBody>
      <dsp:txXfrm>
        <a:off x="844846" y="2996538"/>
        <a:ext cx="3269345" cy="50641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With properties in over one hundred countries, the International Hotel Group (IHG) is a hotel brand that enjoys international recognition. The main focus of the organisation is its diverse assortment of hotel brands, encompassing the Regent, EVEN, Six Senses, Holiday Inn, Crowne Plaza, and additional establishments. Due to its extensive global presence, the corporation operates as a global hospitality enterprise. The label is also widely recognised for the luxurious connotations it carries. Under the IHG umbrella, it supervises operations and manages a portfolio of upscale hotel brands that provide lodging on a global scale. Innovative, ethical, and environmentally sustainable organisational practices are adopted with the intention of enhancing the reputation of the company.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Intercontinental Hotels Group owns Six Sense, which is regarded as one of the most luxurious hotel chains worldwide. In terms of sophistication, originality, and distinctiveness, the hotel's service has earned it a reputation for excellence. In addition to delivering exceptional service to their guests, Six Senses hotels and resorts prioritise the fulfilment of their social and environmental obligations. Unique selling points of the Six Sense Hotel include its spa, wellness centre, exceptional cuisine, active participation in the local community, and overall guest experience. Additionally, the name is renowned for its prestige and high standards. Owing to its environmentally responsible services and well-considered design, this hotel is an excellent option for affluent, eco-conscious tourists.</a:t>
            </a:r>
          </a:p>
          <a:p>
            <a:pPr algn="l">
              <a:lnSpc>
                <a:spcPct val="107000"/>
              </a:lnSpc>
              <a:spcAft>
                <a:spcPts val="800"/>
              </a:spcAf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8303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primary target market for the Six Senses Hotel is affluent travellers due to its exceptional, flawless, and unique service. Moreover, the hotel has different types of target customers including affluent individuals, families, and business executives. Affluent individuals refer to those customers who have high disposable income and are willing to spend money on luxurious accommodation services. Therefore, Family customers looking for luxurious family vacations that offer different types of amenities for all age groups. Business executives' customers demand high-ranking corporate executives who have sufficient space for business meetings or conferences as well as value the brand's reputation for luxurious service. These guests are attracted to Six Senses Hotel for its commitment to providing personalized, unique, high-quality, and culturally rich experiences in the accommodation service. This brand is also committed to ensuring sustainability and creating environment-friendly business structure.</a:t>
            </a:r>
          </a:p>
        </p:txBody>
      </p:sp>
    </p:spTree>
    <p:extLst>
      <p:ext uri="{BB962C8B-B14F-4D97-AF65-F5344CB8AC3E}">
        <p14:creationId xmlns:p14="http://schemas.microsoft.com/office/powerpoint/2010/main" val="908265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Ensuring quality guest service is important for Six Senses to enhance the overall guest experience, ensuring comfort, convenience, and satisfaction. It also increases the brand image in the market as well as fosters the profit margin of the organisation. The hotel is committed to providing personalized service, catering to unique preferences, wellness and spa service, culinary excellence, and environmental responsibilities. Moreover, Six Senses is known for its personalized quality service to its guests. The hotel also focuses on developing its staff so that they can be well-versed in understanding the desires of each guest. Therefore, wellness and spa service is also one of the strongest aspects of the hotel that emphasizes on wellness programs of the company. The hotel staff will provide guidelines to the guest for selecting appropriate wellness treatments such as yoga season, massages, or other activities that will make the guest more relaxed and comfortable. The hotel also provides various types of dishes, wines, or other culinary facilities for the customers that will ensure customer satisfaction.  Arranging a private dining experience, providing local cuisine, and sourcing ingredients for the customers are paramount. However, Six Senses also promotes the brand's commitment to sustainability. They educate guests about eco-friendly initiatives and encourage participation in supporting environmental conservation, ensure environment-friendly business initiatives, and increase social awareness.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0469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Six Senses Hotel plays a fundamental role in providing an exceptional and memorable guest experience. These may include meeting and exceeding guest expectations, providing personalized attention, Resolving guest issues, and memorable guest experiences. Moreover, the hotel fulfils guest expectations based on the customers' anticipated needs, attention to detail, and surpassing expectations. They ensure all the requests are met with care and precision that help the organisation foster brand image and enhance guest satisfaction. Therefore, the Hotel provides personalized attention for its customers by ensuring tailored experiences as well as addressing specific needs of customers such as spa treatments, fitness programs, dietary restrictions, etc. The hotel also ensures that guests are treated as individuals with unique requirements and desires. Furthermore, the hotel also resolves various guest issues. Guest services are well-planned and well-equipped to address any problems or issues that may arise during the stay period and also ensure quick resolution facilities. The staff of the organisation are well trained to solve customers’ problems promptly and effectively. Creating a position and memorable guest experience for the customers is one of the main and fundamental functions of Six Senses Hotel. They ensure a warm welcome to the guest, enhancing guest comfort by offering guidance, and high-quality facilities. The hotel also arranges curating experiences such as special celebrations or private dinners to create memorable experiences. These all help the organisation to create a positive brand image for luxury service and memorable stays. </a:t>
            </a:r>
          </a:p>
        </p:txBody>
      </p:sp>
    </p:spTree>
    <p:extLst>
      <p:ext uri="{BB962C8B-B14F-4D97-AF65-F5344CB8AC3E}">
        <p14:creationId xmlns:p14="http://schemas.microsoft.com/office/powerpoint/2010/main" val="3727343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Hospitality industry is one of the most important aspects of the hotel industry that plays a significant role in ensuring guest satisfaction. It provides a warm welcome, and quality service based on their needs and demands. Moreover, hospitality is all about feeling the guest at home with proper facilities for their needs, ensuring their comfort and well-being. The hospitality industry ensures personalized service to its customers. It involves a proper understanding of customers' needs, wants, and preferences. Therefore, the best hotels and hospitality professionals always focus on the anticipating needs of customers and adequately fulfilling them. This may include giving an extra pillow in the rooms or suggesting guests with local environments based on the guest's interest. However, beyond providing a place to stay hotels strive to create a memorable experience that will enhance the customers' loyalty as well as profit margin of the organisation.</a:t>
            </a:r>
          </a:p>
        </p:txBody>
      </p:sp>
    </p:spTree>
    <p:extLst>
      <p:ext uri="{BB962C8B-B14F-4D97-AF65-F5344CB8AC3E}">
        <p14:creationId xmlns:p14="http://schemas.microsoft.com/office/powerpoint/2010/main" val="1264049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Six Senses Hotel usually sets its resorts in remote and exotic locations to attract the most potential customers. They offer the opportunity to the customers to experience nature up close as Seychelles is located on a private island that allows customers to enjoy swimming, snorkelling, driving, and hiking facilities. Therefore, the hotel is also conscious of environmental sustainability such as reducing food waste, using renewable energy sources, and supporting local communities. Moreover, the scope of the organisation is to ensure luxury accommodation facilities, exceptional dining service, and provide spa and wellness programs to the customers. Additionally, the hotel also offers several business and conference facilities making it the most popular choice for corporate events. These all facilities make the brand unique and exclusive.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54766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the presentation explored the luxurious hospitality brand of Six Senses under </a:t>
            </a:r>
            <a:r>
              <a:rPr lang="en-US" sz="1800">
                <a:effectLst/>
                <a:latin typeface="Times New Roman" panose="02020603050405020304" pitchFamily="18" charset="0"/>
                <a:ea typeface="Calibri" panose="020F0502020204030204" pitchFamily="34" charset="0"/>
                <a:cs typeface="Times New Roman" panose="02020603050405020304" pitchFamily="18" charset="0"/>
              </a:rPr>
              <a:t>the IHG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which is committed to offering exceptional experiences to the customers. Additionally, the main consumer categories are crucial to identify and attract potential customers which will also help to operate the business operation effectively. The central role of guest services of Six Senses is paramount and contributes to the national economy. This will also highlight how the hotel enhances consumer satisfaction by providing personalized and unique services to the guests and ensuring comfort and luxury. Moreover, the importance of the hospitality industry in society is significant. How the hospitality company fulfils the guest expectations creates customer loyalty and also ensures a customer-friendly environment where customers feel valued.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173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5378362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937635" y="950798"/>
            <a:ext cx="1268730" cy="483971"/>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1568447"/>
            <a:ext cx="6801440" cy="1943100"/>
          </a:xfrm>
        </p:spPr>
        <p:txBody>
          <a:bodyPr tIns="45720" bIns="45720" anchor="ctr">
            <a:noAutofit/>
          </a:bodyPr>
          <a:lstStyle>
            <a:lvl1pPr algn="ctr">
              <a:lnSpc>
                <a:spcPct val="83000"/>
              </a:lnSpc>
              <a:defRPr lang="en-US" sz="5400" b="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3511547"/>
            <a:ext cx="6803136" cy="342901"/>
          </a:xfrm>
        </p:spPr>
        <p:txBody>
          <a:bodyPr>
            <a:normAutofit/>
          </a:bodyPr>
          <a:lstStyle>
            <a:lvl1pPr marL="0" indent="0" algn="ctr">
              <a:spcBef>
                <a:spcPts val="0"/>
              </a:spcBef>
              <a:buNone/>
              <a:defRPr sz="1200" spc="60" baseline="0">
                <a:solidFill>
                  <a:schemeClr val="tx1"/>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0" name="Date Placeholder 19"/>
          <p:cNvSpPr>
            <a:spLocks noGrp="1"/>
          </p:cNvSpPr>
          <p:nvPr>
            <p:ph type="dt" sz="half" idx="10"/>
          </p:nvPr>
        </p:nvSpPr>
        <p:spPr>
          <a:xfrm>
            <a:off x="3989070" y="1005942"/>
            <a:ext cx="1165860" cy="395410"/>
          </a:xfrm>
        </p:spPr>
        <p:txBody>
          <a:bodyPr/>
          <a:lstStyle>
            <a:lvl1pPr algn="ctr">
              <a:defRPr sz="975" spc="0" baseline="0">
                <a:solidFill>
                  <a:schemeClr val="tx1"/>
                </a:solidFill>
                <a:latin typeface="+mn-lt"/>
              </a:defRPr>
            </a:lvl1pPr>
          </a:lstStyle>
          <a:p>
            <a:fld id="{48A87A34-81AB-432B-8DAE-1953F412C126}" type="datetimeFigureOut">
              <a:rPr lang="en-US" smtClean="0"/>
              <a:pPr/>
              <a:t>10/21/2023</a:t>
            </a:fld>
            <a:endParaRPr lang="en-US" dirty="0"/>
          </a:p>
        </p:txBody>
      </p:sp>
      <p:sp>
        <p:nvSpPr>
          <p:cNvPr id="21" name="Footer Placeholder 20"/>
          <p:cNvSpPr>
            <a:spLocks noGrp="1"/>
          </p:cNvSpPr>
          <p:nvPr>
            <p:ph type="ftr" sz="quarter" idx="11"/>
          </p:nvPr>
        </p:nvSpPr>
        <p:spPr>
          <a:xfrm>
            <a:off x="1090422" y="3908295"/>
            <a:ext cx="4429125" cy="17145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6455190" y="3909060"/>
            <a:ext cx="1583911" cy="171450"/>
          </a:xfrm>
        </p:spPr>
        <p:txBody>
          <a:bodyPr/>
          <a:lstStyle>
            <a:lvl1pPr>
              <a:defRPr>
                <a:solidFill>
                  <a:schemeClr val="tx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179053877"/>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1573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51435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5850"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950798"/>
            <a:ext cx="1268730" cy="483971"/>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1570732"/>
            <a:ext cx="6803136" cy="1940814"/>
          </a:xfrm>
        </p:spPr>
        <p:txBody>
          <a:bodyPr anchor="ctr">
            <a:noAutofit/>
          </a:bodyPr>
          <a:lstStyle>
            <a:lvl1pPr algn="ctr">
              <a:lnSpc>
                <a:spcPct val="83000"/>
              </a:lnSpc>
              <a:defRPr lang="en-US" sz="540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3511547"/>
            <a:ext cx="6803136" cy="342900"/>
          </a:xfrm>
        </p:spPr>
        <p:txBody>
          <a:bodyPr anchor="t">
            <a:normAutofit/>
          </a:bodyPr>
          <a:lstStyle>
            <a:lvl1pPr marL="0" indent="0" algn="ctr">
              <a:buNone/>
              <a:defRPr sz="1200">
                <a:solidFill>
                  <a:schemeClr val="tx1"/>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91356" y="1008377"/>
            <a:ext cx="1165860" cy="397764"/>
          </a:xfrm>
        </p:spPr>
        <p:txBody>
          <a:bodyPr/>
          <a:lstStyle>
            <a:lvl1pPr algn="ctr">
              <a:defRPr lang="en-US" sz="975" kern="1200" spc="0" baseline="0">
                <a:solidFill>
                  <a:schemeClr val="tx1"/>
                </a:solidFill>
                <a:latin typeface="+mn-lt"/>
                <a:ea typeface="+mn-ea"/>
                <a:cs typeface="+mn-cs"/>
              </a:defRPr>
            </a:lvl1p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a:xfrm>
            <a:off x="1090165" y="3908295"/>
            <a:ext cx="4430268" cy="17145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6453378" y="3908295"/>
            <a:ext cx="1584198" cy="17145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9247661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010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7774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759434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02386" y="1555751"/>
            <a:ext cx="3566160" cy="48006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02386" y="2066924"/>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80026" y="1555751"/>
            <a:ext cx="3566160" cy="48006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80026" y="2067436"/>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414973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944064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0332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8308"/>
            <a:ext cx="6398514" cy="4786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5544"/>
            <a:ext cx="1823085" cy="1234440"/>
          </a:xfrm>
        </p:spPr>
        <p:txBody>
          <a:bodyPr anchor="b">
            <a:normAutofit/>
          </a:bodyPr>
          <a:lstStyle>
            <a:lvl1pPr algn="l" defTabSz="685800" rtl="0" eaLnBrk="1" latinLnBrk="0" hangingPunct="1">
              <a:lnSpc>
                <a:spcPct val="90000"/>
              </a:lnSpc>
              <a:spcBef>
                <a:spcPct val="0"/>
              </a:spcBef>
              <a:buNone/>
              <a:defRPr lang="en-US" sz="21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14350" y="457200"/>
            <a:ext cx="5829300" cy="40005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1714500"/>
            <a:ext cx="1823085" cy="2628900"/>
          </a:xfrm>
        </p:spPr>
        <p:txBody>
          <a:bodyPr>
            <a:normAutofit/>
          </a:bodyPr>
          <a:lstStyle>
            <a:lvl1pPr marL="0" indent="0">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7795258" y="4667252"/>
            <a:ext cx="1097280" cy="205740"/>
          </a:xfrm>
        </p:spPr>
        <p:txBody>
          <a:bodyPr/>
          <a:lstStyle>
            <a:lvl1pPr>
              <a:defRPr>
                <a:solidFill>
                  <a:srgbClr val="FFFFFF"/>
                </a:solidFill>
              </a:defRPr>
            </a:lvl1pPr>
          </a:lstStyle>
          <a:p>
            <a:fld id="{6D22F896-40B5-4ADD-8801-0D06FADFA095}" type="slidenum">
              <a:rPr lang="en-US" smtClean="0"/>
              <a:t>‹#›</a:t>
            </a:fld>
            <a:endParaRPr lang="en-US" dirty="0"/>
          </a:p>
        </p:txBody>
      </p:sp>
      <p:sp>
        <p:nvSpPr>
          <p:cNvPr id="12" name="Rectangle 11"/>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848728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2628"/>
            <a:ext cx="1824228" cy="1234440"/>
          </a:xfrm>
        </p:spPr>
        <p:txBody>
          <a:bodyPr anchor="b">
            <a:noAutofit/>
          </a:bodyPr>
          <a:lstStyle>
            <a:lvl1pPr algn="l">
              <a:defRPr sz="21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8308"/>
            <a:ext cx="6398514" cy="478688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972300" y="1714500"/>
            <a:ext cx="1824228" cy="2626614"/>
          </a:xfrm>
        </p:spPr>
        <p:txBody>
          <a:bodyPr>
            <a:normAutofit/>
          </a:bodyPr>
          <a:lstStyle>
            <a:lvl1pPr marL="0" indent="0" algn="l">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8A87A34-81AB-432B-8DAE-1953F412C126}" type="datetimeFigureOut">
              <a:rPr lang="en-US" smtClean="0"/>
              <a:t>10/21/2023</a:t>
            </a:fld>
            <a:endParaRPr lang="en-US" dirty="0"/>
          </a:p>
        </p:txBody>
      </p:sp>
      <p:sp>
        <p:nvSpPr>
          <p:cNvPr id="6" name="Footer Placeholder 5"/>
          <p:cNvSpPr>
            <a:spLocks noGrp="1"/>
          </p:cNvSpPr>
          <p:nvPr>
            <p:ph type="ftr" sz="quarter" idx="11"/>
          </p:nvPr>
        </p:nvSpPr>
        <p:spPr/>
        <p:txBody>
          <a:bodyPr/>
          <a:lstStyle>
            <a:lvl1pPr marL="0" algn="r" defTabSz="685800" rtl="0" eaLnBrk="1" latinLnBrk="0" hangingPunct="1">
              <a:defRPr lang="en-US" sz="75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7797546" y="4670298"/>
            <a:ext cx="1097280" cy="205740"/>
          </a:xfrm>
        </p:spPr>
        <p:txBody>
          <a:bodyPr/>
          <a:lstStyle>
            <a:lvl1pPr>
              <a:defRPr>
                <a:solidFill>
                  <a:srgbClr val="FFFFFF"/>
                </a:solidFill>
              </a:defRPr>
            </a:lvl1pPr>
          </a:lstStyle>
          <a:p>
            <a:fld id="{6D22F896-40B5-4ADD-8801-0D06FADFA095}" type="slidenum">
              <a:rPr lang="en-US" smtClean="0"/>
              <a:t>‹#›</a:t>
            </a:fld>
            <a:endParaRPr lang="en-US" dirty="0"/>
          </a:p>
        </p:txBody>
      </p:sp>
      <p:sp>
        <p:nvSpPr>
          <p:cNvPr id="10" name="Rectangle 9"/>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5470912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93248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23589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1">
  <p:cSld name="Quote 1">
    <p:spTree>
      <p:nvGrpSpPr>
        <p:cNvPr id="1" name="Shape 118"/>
        <p:cNvGrpSpPr/>
        <p:nvPr/>
      </p:nvGrpSpPr>
      <p:grpSpPr>
        <a:xfrm>
          <a:off x="0" y="0"/>
          <a:ext cx="0" cy="0"/>
          <a:chOff x="0" y="0"/>
          <a:chExt cx="0" cy="0"/>
        </a:xfrm>
      </p:grpSpPr>
      <p:sp>
        <p:nvSpPr>
          <p:cNvPr id="119" name="Google Shape;119;p16"/>
          <p:cNvSpPr txBox="1">
            <a:spLocks noGrp="1"/>
          </p:cNvSpPr>
          <p:nvPr>
            <p:ph type="title"/>
          </p:nvPr>
        </p:nvSpPr>
        <p:spPr>
          <a:xfrm>
            <a:off x="699900" y="2821263"/>
            <a:ext cx="4323000" cy="4977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a:lvl1pPr>
            <a:lvl2pPr lvl="1" algn="ctr" rtl="0">
              <a:spcBef>
                <a:spcPts val="0"/>
              </a:spcBef>
              <a:spcAft>
                <a:spcPts val="0"/>
              </a:spcAft>
              <a:buSzPts val="4800"/>
              <a:buFont typeface="Crimson Text"/>
              <a:buNone/>
              <a:defRPr sz="4800">
                <a:latin typeface="Crimson Text"/>
                <a:ea typeface="Crimson Text"/>
                <a:cs typeface="Crimson Text"/>
                <a:sym typeface="Crimson Text"/>
              </a:defRPr>
            </a:lvl2pPr>
            <a:lvl3pPr lvl="2" algn="ctr" rtl="0">
              <a:spcBef>
                <a:spcPts val="0"/>
              </a:spcBef>
              <a:spcAft>
                <a:spcPts val="0"/>
              </a:spcAft>
              <a:buSzPts val="4800"/>
              <a:buFont typeface="Crimson Text"/>
              <a:buNone/>
              <a:defRPr sz="4800">
                <a:latin typeface="Crimson Text"/>
                <a:ea typeface="Crimson Text"/>
                <a:cs typeface="Crimson Text"/>
                <a:sym typeface="Crimson Text"/>
              </a:defRPr>
            </a:lvl3pPr>
            <a:lvl4pPr lvl="3" algn="ctr" rtl="0">
              <a:spcBef>
                <a:spcPts val="0"/>
              </a:spcBef>
              <a:spcAft>
                <a:spcPts val="0"/>
              </a:spcAft>
              <a:buSzPts val="4800"/>
              <a:buFont typeface="Crimson Text"/>
              <a:buNone/>
              <a:defRPr sz="4800">
                <a:latin typeface="Crimson Text"/>
                <a:ea typeface="Crimson Text"/>
                <a:cs typeface="Crimson Text"/>
                <a:sym typeface="Crimson Text"/>
              </a:defRPr>
            </a:lvl4pPr>
            <a:lvl5pPr lvl="4" algn="ctr" rtl="0">
              <a:spcBef>
                <a:spcPts val="0"/>
              </a:spcBef>
              <a:spcAft>
                <a:spcPts val="0"/>
              </a:spcAft>
              <a:buSzPts val="4800"/>
              <a:buFont typeface="Crimson Text"/>
              <a:buNone/>
              <a:defRPr sz="4800">
                <a:latin typeface="Crimson Text"/>
                <a:ea typeface="Crimson Text"/>
                <a:cs typeface="Crimson Text"/>
                <a:sym typeface="Crimson Text"/>
              </a:defRPr>
            </a:lvl5pPr>
            <a:lvl6pPr lvl="5" algn="ctr" rtl="0">
              <a:spcBef>
                <a:spcPts val="0"/>
              </a:spcBef>
              <a:spcAft>
                <a:spcPts val="0"/>
              </a:spcAft>
              <a:buSzPts val="4800"/>
              <a:buFont typeface="Crimson Text"/>
              <a:buNone/>
              <a:defRPr sz="4800">
                <a:latin typeface="Crimson Text"/>
                <a:ea typeface="Crimson Text"/>
                <a:cs typeface="Crimson Text"/>
                <a:sym typeface="Crimson Text"/>
              </a:defRPr>
            </a:lvl6pPr>
            <a:lvl7pPr lvl="6" algn="ctr" rtl="0">
              <a:spcBef>
                <a:spcPts val="0"/>
              </a:spcBef>
              <a:spcAft>
                <a:spcPts val="0"/>
              </a:spcAft>
              <a:buSzPts val="4800"/>
              <a:buFont typeface="Crimson Text"/>
              <a:buNone/>
              <a:defRPr sz="4800">
                <a:latin typeface="Crimson Text"/>
                <a:ea typeface="Crimson Text"/>
                <a:cs typeface="Crimson Text"/>
                <a:sym typeface="Crimson Text"/>
              </a:defRPr>
            </a:lvl7pPr>
            <a:lvl8pPr lvl="7" algn="ctr" rtl="0">
              <a:spcBef>
                <a:spcPts val="0"/>
              </a:spcBef>
              <a:spcAft>
                <a:spcPts val="0"/>
              </a:spcAft>
              <a:buSzPts val="4800"/>
              <a:buFont typeface="Crimson Text"/>
              <a:buNone/>
              <a:defRPr sz="4800">
                <a:latin typeface="Crimson Text"/>
                <a:ea typeface="Crimson Text"/>
                <a:cs typeface="Crimson Text"/>
                <a:sym typeface="Crimson Text"/>
              </a:defRPr>
            </a:lvl8pPr>
            <a:lvl9pPr lvl="8" algn="ctr" rtl="0">
              <a:spcBef>
                <a:spcPts val="0"/>
              </a:spcBef>
              <a:spcAft>
                <a:spcPts val="0"/>
              </a:spcAft>
              <a:buSzPts val="4800"/>
              <a:buFont typeface="Crimson Text"/>
              <a:buNone/>
              <a:defRPr sz="4800">
                <a:latin typeface="Crimson Text"/>
                <a:ea typeface="Crimson Text"/>
                <a:cs typeface="Crimson Text"/>
                <a:sym typeface="Crimson Text"/>
              </a:defRPr>
            </a:lvl9pPr>
          </a:lstStyle>
          <a:p>
            <a:endParaRPr/>
          </a:p>
        </p:txBody>
      </p:sp>
      <p:sp>
        <p:nvSpPr>
          <p:cNvPr id="120" name="Google Shape;120;p16"/>
          <p:cNvSpPr txBox="1">
            <a:spLocks noGrp="1"/>
          </p:cNvSpPr>
          <p:nvPr>
            <p:ph type="subTitle" idx="1"/>
          </p:nvPr>
        </p:nvSpPr>
        <p:spPr>
          <a:xfrm>
            <a:off x="699900" y="1675902"/>
            <a:ext cx="5458200" cy="9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20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Tree>
    <p:extLst>
      <p:ext uri="{BB962C8B-B14F-4D97-AF65-F5344CB8AC3E}">
        <p14:creationId xmlns:p14="http://schemas.microsoft.com/office/powerpoint/2010/main" val="3908686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8308"/>
            <a:ext cx="8791956" cy="4786884"/>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0100" y="1577340"/>
            <a:ext cx="7543800" cy="29489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5740" y="4730754"/>
            <a:ext cx="2057400" cy="205740"/>
          </a:xfrm>
          <a:prstGeom prst="rect">
            <a:avLst/>
          </a:prstGeom>
        </p:spPr>
        <p:txBody>
          <a:bodyPr vert="horz" lIns="91440" tIns="45720" rIns="91440" bIns="45720" rtlCol="0" anchor="b"/>
          <a:lstStyle>
            <a:lvl1pPr algn="l">
              <a:defRPr sz="750">
                <a:solidFill>
                  <a:schemeClr val="tx1">
                    <a:lumMod val="75000"/>
                    <a:lumOff val="25000"/>
                  </a:schemeClr>
                </a:solidFill>
              </a:defRPr>
            </a:lvl1pPr>
          </a:lstStyle>
          <a:p>
            <a:fld id="{48A87A34-81AB-432B-8DAE-1953F412C126}" type="datetimeFigureOut">
              <a:rPr lang="en-US" smtClean="0"/>
              <a:pPr/>
              <a:t>10/21/2023</a:t>
            </a:fld>
            <a:endParaRPr lang="en-US" dirty="0"/>
          </a:p>
        </p:txBody>
      </p:sp>
      <p:sp>
        <p:nvSpPr>
          <p:cNvPr id="5" name="Footer Placeholder 4"/>
          <p:cNvSpPr>
            <a:spLocks noGrp="1"/>
          </p:cNvSpPr>
          <p:nvPr>
            <p:ph type="ftr" sz="quarter" idx="3"/>
          </p:nvPr>
        </p:nvSpPr>
        <p:spPr>
          <a:xfrm>
            <a:off x="2617470" y="4730754"/>
            <a:ext cx="3909060" cy="205740"/>
          </a:xfrm>
          <a:prstGeom prst="rect">
            <a:avLst/>
          </a:prstGeom>
        </p:spPr>
        <p:txBody>
          <a:bodyPr vert="horz" lIns="91440" tIns="45720" rIns="91440" bIns="45720" rtlCol="0" anchor="b"/>
          <a:lstStyle>
            <a:lvl1pPr algn="ctr">
              <a:defRPr sz="75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852410" y="4730754"/>
            <a:ext cx="1097280" cy="205740"/>
          </a:xfrm>
          <a:prstGeom prst="rect">
            <a:avLst/>
          </a:prstGeom>
        </p:spPr>
        <p:txBody>
          <a:bodyPr vert="horz" lIns="91440" tIns="45720" rIns="91440" bIns="45720" rtlCol="0" anchor="b"/>
          <a:lstStyle>
            <a:lvl1pPr algn="r">
              <a:defRPr sz="750">
                <a:solidFill>
                  <a:schemeClr val="tx1">
                    <a:lumMod val="75000"/>
                    <a:lumOff val="2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4088516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Lst>
  <p:hf sldNum="0" hdr="0" ftr="0" dt="0"/>
  <p:txStyles>
    <p:titleStyle>
      <a:lvl1pPr algn="l" defTabSz="685800" rtl="0" eaLnBrk="1" latinLnBrk="0" hangingPunct="1">
        <a:lnSpc>
          <a:spcPct val="90000"/>
        </a:lnSpc>
        <a:spcBef>
          <a:spcPct val="0"/>
        </a:spcBef>
        <a:buNone/>
        <a:defRPr lang="en-US" sz="36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481"/>
        <p:cNvGrpSpPr/>
        <p:nvPr/>
      </p:nvGrpSpPr>
      <p:grpSpPr>
        <a:xfrm>
          <a:off x="0" y="0"/>
          <a:ext cx="0" cy="0"/>
          <a:chOff x="0" y="0"/>
          <a:chExt cx="0" cy="0"/>
        </a:xfrm>
      </p:grpSpPr>
      <p:sp>
        <p:nvSpPr>
          <p:cNvPr id="482" name="Google Shape;482;p59"/>
          <p:cNvSpPr txBox="1">
            <a:spLocks noGrp="1"/>
          </p:cNvSpPr>
          <p:nvPr>
            <p:ph type="ctrTitle"/>
          </p:nvPr>
        </p:nvSpPr>
        <p:spPr>
          <a:xfrm>
            <a:off x="3419062" y="1338472"/>
            <a:ext cx="4558748" cy="1391476"/>
          </a:xfrm>
          <a:prstGeom prst="rect">
            <a:avLst/>
          </a:prstGeom>
        </p:spPr>
        <p:txBody>
          <a:bodyPr spcFirstLastPara="1" lIns="91425" tIns="91425" rIns="91425" bIns="91425" anchorCtr="0">
            <a:noAutofit/>
          </a:bodyPr>
          <a:lstStyle/>
          <a:p>
            <a:pPr lvl="0" algn="ctr"/>
            <a:r>
              <a:rPr lang="en-GB" sz="2000" b="1" dirty="0"/>
              <a:t>The Importance of Quality Service in the Hospitality Industry - A Case Study on IHG's Luxury Brand, Six Senses</a:t>
            </a:r>
          </a:p>
        </p:txBody>
      </p:sp>
      <p:pic>
        <p:nvPicPr>
          <p:cNvPr id="3" name="Picture 2" descr="A logo with purple dots&#10;&#10;Description automatically generated">
            <a:extLst>
              <a:ext uri="{FF2B5EF4-FFF2-40B4-BE49-F238E27FC236}">
                <a16:creationId xmlns:a16="http://schemas.microsoft.com/office/drawing/2014/main" id="{A714EA15-C0FF-6CE2-BC61-664FBDB70C7E}"/>
              </a:ext>
            </a:extLst>
          </p:cNvPr>
          <p:cNvPicPr>
            <a:picLocks noChangeAspect="1"/>
          </p:cNvPicPr>
          <p:nvPr/>
        </p:nvPicPr>
        <p:blipFill>
          <a:blip r:embed="rId3"/>
          <a:stretch>
            <a:fillRect/>
          </a:stretch>
        </p:blipFill>
        <p:spPr>
          <a:xfrm>
            <a:off x="993913" y="1324289"/>
            <a:ext cx="2637183" cy="2717702"/>
          </a:xfrm>
          <a:prstGeom prst="rect">
            <a:avLst/>
          </a:prstGeom>
        </p:spPr>
      </p:pic>
      <p:sp>
        <p:nvSpPr>
          <p:cNvPr id="2" name="Google Shape;482;p59">
            <a:extLst>
              <a:ext uri="{FF2B5EF4-FFF2-40B4-BE49-F238E27FC236}">
                <a16:creationId xmlns:a16="http://schemas.microsoft.com/office/drawing/2014/main" id="{5F505061-9E2E-613B-7AEC-5133F711DFE0}"/>
              </a:ext>
            </a:extLst>
          </p:cNvPr>
          <p:cNvSpPr txBox="1">
            <a:spLocks/>
          </p:cNvSpPr>
          <p:nvPr/>
        </p:nvSpPr>
        <p:spPr>
          <a:xfrm>
            <a:off x="3790122" y="2874202"/>
            <a:ext cx="4285141" cy="1167789"/>
          </a:xfrm>
          <a:prstGeom prst="rect">
            <a:avLst/>
          </a:prstGeom>
        </p:spPr>
        <p:txBody>
          <a:bodyPr spcFirstLastPara="1" vert="horz" lIns="91425" tIns="91425" rIns="91425" bIns="91425" rtlCol="0" anchor="b" anchorCtr="0">
            <a:noAutofit/>
          </a:bodyPr>
          <a:lstStyle>
            <a:lvl1pPr algn="l" defTabSz="685800" rtl="0" eaLnBrk="1" latinLnBrk="0" hangingPunct="1">
              <a:lnSpc>
                <a:spcPct val="90000"/>
              </a:lnSpc>
              <a:spcBef>
                <a:spcPct val="0"/>
              </a:spcBef>
              <a:buNone/>
              <a:defRPr sz="4950" b="0" i="0" kern="1200" cap="all">
                <a:solidFill>
                  <a:schemeClr val="tx1"/>
                </a:solidFill>
                <a:effectLst/>
                <a:latin typeface="+mj-lt"/>
                <a:ea typeface="+mj-ea"/>
                <a:cs typeface="+mj-cs"/>
              </a:defRPr>
            </a:lvl1pPr>
          </a:lstStyle>
          <a:p>
            <a:r>
              <a:rPr lang="en-US" sz="1600" b="1" dirty="0">
                <a:cs typeface="Times New Roman" panose="02020603050405020304" pitchFamily="18" charset="0"/>
              </a:rPr>
              <a:t>Student Name</a:t>
            </a:r>
            <a:r>
              <a:rPr lang="en-US" sz="1600" dirty="0">
                <a:cs typeface="Times New Roman" panose="02020603050405020304" pitchFamily="18" charset="0"/>
              </a:rPr>
              <a:t>: </a:t>
            </a:r>
            <a:r>
              <a:rPr lang="en-US" sz="1600" dirty="0" err="1"/>
              <a:t>Zakia</a:t>
            </a:r>
            <a:r>
              <a:rPr lang="en-US" sz="1600" dirty="0"/>
              <a:t> Sultana Rahman</a:t>
            </a:r>
            <a:endParaRPr lang="en-US" sz="1600" dirty="0">
              <a:cs typeface="Times New Roman" panose="02020603050405020304" pitchFamily="18" charset="0"/>
            </a:endParaRPr>
          </a:p>
          <a:p>
            <a:r>
              <a:rPr lang="en-US" sz="1600" b="1" dirty="0">
                <a:cs typeface="Times New Roman" panose="02020603050405020304" pitchFamily="18" charset="0"/>
              </a:rPr>
              <a:t>Student ID: </a:t>
            </a:r>
            <a:r>
              <a:rPr lang="en-US" sz="1600" dirty="0"/>
              <a:t>2211724</a:t>
            </a:r>
            <a:endParaRPr lang="en-US" sz="1600" dirty="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82"/>
                                        </p:tgtEl>
                                        <p:attrNameLst>
                                          <p:attrName>style.visibility</p:attrName>
                                        </p:attrNameLst>
                                      </p:cBhvr>
                                      <p:to>
                                        <p:strVal val="visible"/>
                                      </p:to>
                                    </p:set>
                                    <p:anim calcmode="lin" valueType="num">
                                      <p:cBhvr additive="base">
                                        <p:cTn id="7" dur="1000"/>
                                        <p:tgtEl>
                                          <p:spTgt spid="482"/>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1000"/>
                                        <p:tgtEl>
                                          <p:spTgt spid="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5080000" y="-13575"/>
            <a:ext cx="4017521" cy="1074992"/>
          </a:xfrm>
          <a:prstGeom prst="rect">
            <a:avLst/>
          </a:prstGeom>
        </p:spPr>
        <p:txBody>
          <a:bodyPr spcFirstLastPara="1" vert="horz" lIns="228600" tIns="228600" rIns="228600" bIns="228600" rtlCol="0" anchor="ctr" anchorCtr="0">
            <a:normAutofit/>
          </a:bodyPr>
          <a:lstStyle/>
          <a:p>
            <a:pPr lvl="0" defTabSz="914400">
              <a:spcBef>
                <a:spcPct val="0"/>
              </a:spcBef>
            </a:pPr>
            <a:r>
              <a:rPr lang="en-US" sz="3200" b="1" spc="-150" dirty="0"/>
              <a:t>Introduction to IHG</a:t>
            </a:r>
          </a:p>
        </p:txBody>
      </p:sp>
      <p:sp>
        <p:nvSpPr>
          <p:cNvPr id="541" name="Google Shape;541;p64"/>
          <p:cNvSpPr txBox="1">
            <a:spLocks noGrp="1"/>
          </p:cNvSpPr>
          <p:nvPr>
            <p:ph type="subTitle" idx="1"/>
          </p:nvPr>
        </p:nvSpPr>
        <p:spPr>
          <a:xfrm>
            <a:off x="5088634" y="928823"/>
            <a:ext cx="4017521" cy="1269954"/>
          </a:xfrm>
          <a:prstGeom prst="rect">
            <a:avLst/>
          </a:prstGeom>
        </p:spPr>
        <p:txBody>
          <a:bodyPr spcFirstLastPara="1" vert="horz" lIns="91440" tIns="45720" rIns="91440" bIns="45720" rtlCol="0" anchor="ctr" anchorCtr="0">
            <a:normAutofit fontScale="92500"/>
          </a:bodyPr>
          <a:lstStyle/>
          <a:p>
            <a:pPr indent="-228600" algn="just" defTabSz="914400">
              <a:lnSpc>
                <a:spcPct val="110000"/>
              </a:lnSpc>
              <a:spcAft>
                <a:spcPts val="600"/>
              </a:spcAft>
              <a:buClr>
                <a:srgbClr val="F8981B"/>
              </a:buClr>
              <a:buSzPct val="110000"/>
              <a:buFont typeface="Wingdings" panose="05000000000000000000" pitchFamily="2" charset="2"/>
              <a:buChar char="§"/>
            </a:pPr>
            <a:r>
              <a:rPr lang="en-US" sz="1400" dirty="0">
                <a:latin typeface="+mj-lt"/>
              </a:rPr>
              <a:t>Intercontinental Hotel Group (IHG) is one of the most popular hospitality organizations in the world and it operates its operation more than 100 countries (IHG, 2022). The features of IHG company are as follows-</a:t>
            </a:r>
          </a:p>
          <a:p>
            <a:pPr marL="0" indent="0" algn="just" defTabSz="914400">
              <a:lnSpc>
                <a:spcPct val="110000"/>
              </a:lnSpc>
              <a:spcAft>
                <a:spcPts val="600"/>
              </a:spcAft>
              <a:buClr>
                <a:srgbClr val="F8981B"/>
              </a:buClr>
              <a:buSzPct val="110000"/>
            </a:pPr>
            <a:endParaRPr lang="en-US" sz="1100" dirty="0">
              <a:latin typeface="+mj-lt"/>
            </a:endParaRPr>
          </a:p>
        </p:txBody>
      </p:sp>
      <p:pic>
        <p:nvPicPr>
          <p:cNvPr id="2" name="Picture 1" descr="A logo for a hotel&#10;&#10;Description automatically generated">
            <a:extLst>
              <a:ext uri="{FF2B5EF4-FFF2-40B4-BE49-F238E27FC236}">
                <a16:creationId xmlns:a16="http://schemas.microsoft.com/office/drawing/2014/main" id="{9F06BD90-B920-DC8F-3139-9F703D34C890}"/>
              </a:ext>
            </a:extLst>
          </p:cNvPr>
          <p:cNvPicPr>
            <a:picLocks noChangeAspect="1"/>
          </p:cNvPicPr>
          <p:nvPr/>
        </p:nvPicPr>
        <p:blipFill>
          <a:blip r:embed="rId3"/>
          <a:stretch>
            <a:fillRect/>
          </a:stretch>
        </p:blipFill>
        <p:spPr>
          <a:xfrm>
            <a:off x="999977" y="720160"/>
            <a:ext cx="3689604" cy="3689604"/>
          </a:xfrm>
          <a:prstGeom prst="rect">
            <a:avLst/>
          </a:prstGeom>
          <a:ln w="12700">
            <a:noFill/>
          </a:ln>
        </p:spPr>
      </p:pic>
      <p:graphicFrame>
        <p:nvGraphicFramePr>
          <p:cNvPr id="5" name="Diagram 4">
            <a:extLst>
              <a:ext uri="{FF2B5EF4-FFF2-40B4-BE49-F238E27FC236}">
                <a16:creationId xmlns:a16="http://schemas.microsoft.com/office/drawing/2014/main" id="{36B02CD6-6910-528B-34D2-402F05657CBC}"/>
              </a:ext>
            </a:extLst>
          </p:cNvPr>
          <p:cNvGraphicFramePr/>
          <p:nvPr>
            <p:extLst>
              <p:ext uri="{D42A27DB-BD31-4B8C-83A1-F6EECF244321}">
                <p14:modId xmlns:p14="http://schemas.microsoft.com/office/powerpoint/2010/main" val="3417863484"/>
              </p:ext>
            </p:extLst>
          </p:nvPr>
        </p:nvGraphicFramePr>
        <p:xfrm>
          <a:off x="4811785" y="2152671"/>
          <a:ext cx="4422856" cy="2680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678657" y="596645"/>
            <a:ext cx="7866411" cy="893184"/>
          </a:xfrm>
          <a:prstGeom prst="rect">
            <a:avLst/>
          </a:prstGeom>
        </p:spPr>
        <p:txBody>
          <a:bodyPr spcFirstLastPara="1" vert="horz" lIns="228600" tIns="228600" rIns="228600" bIns="228600" rtlCol="0" anchor="ctr" anchorCtr="0">
            <a:normAutofit fontScale="90000"/>
          </a:bodyPr>
          <a:lstStyle/>
          <a:p>
            <a:pPr lvl="0" defTabSz="914400">
              <a:spcBef>
                <a:spcPct val="0"/>
              </a:spcBef>
            </a:pPr>
            <a:r>
              <a:rPr lang="en-US" sz="3200" b="1" spc="-150" dirty="0"/>
              <a:t>IHG's Luxury Brand - Six Senses</a:t>
            </a:r>
          </a:p>
        </p:txBody>
      </p:sp>
      <p:sp>
        <p:nvSpPr>
          <p:cNvPr id="541" name="Google Shape;541;p64"/>
          <p:cNvSpPr txBox="1">
            <a:spLocks noGrp="1"/>
          </p:cNvSpPr>
          <p:nvPr>
            <p:ph type="subTitle" idx="1"/>
          </p:nvPr>
        </p:nvSpPr>
        <p:spPr>
          <a:xfrm>
            <a:off x="4785527" y="1671637"/>
            <a:ext cx="3771696" cy="2774752"/>
          </a:xfrm>
          <a:prstGeom prst="rect">
            <a:avLst/>
          </a:prstGeom>
        </p:spPr>
        <p:txBody>
          <a:bodyPr spcFirstLastPara="1" vert="horz" lIns="91440" tIns="45720" rIns="91440" bIns="45720" rtlCol="0" anchor="ctr" anchorCtr="0">
            <a:noAutofit/>
          </a:bodyPr>
          <a:lstStyle/>
          <a:p>
            <a:pPr indent="-228600" algn="just" defTabSz="914400">
              <a:lnSpc>
                <a:spcPct val="110000"/>
              </a:lnSpc>
              <a:spcAft>
                <a:spcPts val="600"/>
              </a:spcAft>
              <a:buClr>
                <a:srgbClr val="BA9861"/>
              </a:buClr>
              <a:buSzPct val="110000"/>
              <a:buFont typeface="Wingdings" panose="05000000000000000000" pitchFamily="2" charset="2"/>
              <a:buChar char="§"/>
            </a:pPr>
            <a:r>
              <a:rPr lang="en-US" sz="1400" dirty="0">
                <a:latin typeface="+mj-lt"/>
              </a:rPr>
              <a:t>Six Senses hotel is popular for offering a unique, exceptional, and luxurious service to guests (Six Senses, 2019). The hotel is part of Intercontinental Hotels Group. The key features of Six Sense are -</a:t>
            </a:r>
          </a:p>
          <a:p>
            <a:pPr indent="-228600" algn="just" defTabSz="914400">
              <a:lnSpc>
                <a:spcPct val="110000"/>
              </a:lnSpc>
              <a:spcAft>
                <a:spcPts val="600"/>
              </a:spcAft>
              <a:buClr>
                <a:srgbClr val="BA9861"/>
              </a:buClr>
              <a:buSzPct val="110000"/>
              <a:buFont typeface="Wingdings" panose="05000000000000000000" pitchFamily="2" charset="2"/>
              <a:buChar char="§"/>
            </a:pPr>
            <a:endParaRPr lang="en-US" sz="1400" dirty="0">
              <a:latin typeface="+mj-lt"/>
            </a:endParaRPr>
          </a:p>
          <a:p>
            <a:pPr marL="571500" lvl="0" indent="-228600" algn="just" defTabSz="914400">
              <a:lnSpc>
                <a:spcPct val="110000"/>
              </a:lnSpc>
              <a:spcAft>
                <a:spcPts val="600"/>
              </a:spcAft>
              <a:buClr>
                <a:srgbClr val="BA9861"/>
              </a:buClr>
              <a:buSzPct val="110000"/>
              <a:buFont typeface="Wingdings" panose="05000000000000000000" pitchFamily="2" charset="2"/>
              <a:buChar char="§"/>
            </a:pPr>
            <a:r>
              <a:rPr lang="en-US" sz="1400" dirty="0">
                <a:latin typeface="+mj-lt"/>
              </a:rPr>
              <a:t>Unique Experiences</a:t>
            </a:r>
          </a:p>
          <a:p>
            <a:pPr marL="571500" lvl="0" indent="-228600" algn="just" defTabSz="914400">
              <a:lnSpc>
                <a:spcPct val="110000"/>
              </a:lnSpc>
              <a:spcAft>
                <a:spcPts val="600"/>
              </a:spcAft>
              <a:buClr>
                <a:srgbClr val="BA9861"/>
              </a:buClr>
              <a:buSzPct val="110000"/>
              <a:buFont typeface="Wingdings" panose="05000000000000000000" pitchFamily="2" charset="2"/>
              <a:buChar char="§"/>
            </a:pPr>
            <a:r>
              <a:rPr lang="en-US" sz="1400" dirty="0">
                <a:latin typeface="+mj-lt"/>
              </a:rPr>
              <a:t>Luxury service</a:t>
            </a:r>
          </a:p>
          <a:p>
            <a:pPr marL="571500" lvl="0" indent="-228600" algn="just" defTabSz="914400">
              <a:lnSpc>
                <a:spcPct val="110000"/>
              </a:lnSpc>
              <a:spcAft>
                <a:spcPts val="600"/>
              </a:spcAft>
              <a:buClr>
                <a:srgbClr val="BA9861"/>
              </a:buClr>
              <a:buSzPct val="110000"/>
              <a:buFont typeface="Wingdings" panose="05000000000000000000" pitchFamily="2" charset="2"/>
              <a:buChar char="§"/>
            </a:pPr>
            <a:r>
              <a:rPr lang="en-US" sz="1400" dirty="0">
                <a:latin typeface="+mj-lt"/>
              </a:rPr>
              <a:t>Sustainability</a:t>
            </a:r>
          </a:p>
          <a:p>
            <a:pPr marL="571500" lvl="0" indent="-228600" algn="just" defTabSz="914400">
              <a:lnSpc>
                <a:spcPct val="110000"/>
              </a:lnSpc>
              <a:spcAft>
                <a:spcPts val="600"/>
              </a:spcAft>
              <a:buClr>
                <a:srgbClr val="BA9861"/>
              </a:buClr>
              <a:buSzPct val="110000"/>
              <a:buFont typeface="Wingdings" panose="05000000000000000000" pitchFamily="2" charset="2"/>
              <a:buChar char="§"/>
            </a:pPr>
            <a:r>
              <a:rPr lang="en-US" sz="1400" dirty="0">
                <a:latin typeface="+mj-lt"/>
              </a:rPr>
              <a:t>Wellness and spa</a:t>
            </a:r>
          </a:p>
        </p:txBody>
      </p:sp>
      <p:pic>
        <p:nvPicPr>
          <p:cNvPr id="2" name="Picture 1">
            <a:extLst>
              <a:ext uri="{FF2B5EF4-FFF2-40B4-BE49-F238E27FC236}">
                <a16:creationId xmlns:a16="http://schemas.microsoft.com/office/drawing/2014/main" id="{49641333-42D8-F8ED-3D8F-4504EB843815}"/>
              </a:ext>
            </a:extLst>
          </p:cNvPr>
          <p:cNvPicPr>
            <a:picLocks noChangeAspect="1"/>
          </p:cNvPicPr>
          <p:nvPr/>
        </p:nvPicPr>
        <p:blipFill>
          <a:blip r:embed="rId3"/>
          <a:stretch>
            <a:fillRect/>
          </a:stretch>
        </p:blipFill>
        <p:spPr>
          <a:xfrm>
            <a:off x="827442" y="2199512"/>
            <a:ext cx="3470148" cy="1735074"/>
          </a:xfrm>
          <a:prstGeom prst="rect">
            <a:avLst/>
          </a:prstGeom>
          <a:ln w="12700">
            <a:noFill/>
          </a:ln>
        </p:spPr>
      </p:pic>
    </p:spTree>
    <p:extLst>
      <p:ext uri="{BB962C8B-B14F-4D97-AF65-F5344CB8AC3E}">
        <p14:creationId xmlns:p14="http://schemas.microsoft.com/office/powerpoint/2010/main" val="1895065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789260" y="535120"/>
            <a:ext cx="7140302" cy="517555"/>
          </a:xfrm>
          <a:prstGeom prst="rect">
            <a:avLst/>
          </a:prstGeom>
        </p:spPr>
        <p:txBody>
          <a:bodyPr spcFirstLastPara="1" wrap="square" lIns="91425" tIns="91425" rIns="91425" bIns="91425" anchor="t" anchorCtr="0">
            <a:noAutofit/>
          </a:bodyPr>
          <a:lstStyle/>
          <a:p>
            <a:pPr lvl="0"/>
            <a:r>
              <a:rPr lang="en-US" sz="3200" b="1" dirty="0"/>
              <a:t>Main Consumers of Six Senses</a:t>
            </a:r>
            <a:endParaRPr sz="3200" b="1" dirty="0"/>
          </a:p>
        </p:txBody>
      </p:sp>
      <p:sp>
        <p:nvSpPr>
          <p:cNvPr id="541" name="Google Shape;541;p64"/>
          <p:cNvSpPr txBox="1">
            <a:spLocks noGrp="1"/>
          </p:cNvSpPr>
          <p:nvPr>
            <p:ph type="subTitle" idx="1"/>
          </p:nvPr>
        </p:nvSpPr>
        <p:spPr>
          <a:xfrm>
            <a:off x="789260" y="1255768"/>
            <a:ext cx="4949318" cy="1315982"/>
          </a:xfrm>
          <a:prstGeom prst="rect">
            <a:avLst/>
          </a:prstGeom>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US" sz="1400" dirty="0">
                <a:latin typeface="+mj-lt"/>
              </a:rPr>
              <a:t>The Six Senses Hotel always focuses on High-End travelers who are seeking unique and luxurious accommodation facilities (Six Senses, 2021). Therefore, Six Senses targets several types of customer groups such as -</a:t>
            </a:r>
          </a:p>
          <a:p>
            <a:pPr marL="285750" indent="-285750" algn="just">
              <a:buFont typeface="Arial" panose="020B0604020202020204" pitchFamily="34" charset="0"/>
              <a:buChar char="•"/>
            </a:pPr>
            <a:endParaRPr lang="en-US" sz="1600" dirty="0">
              <a:latin typeface="+mj-lt"/>
            </a:endParaRPr>
          </a:p>
        </p:txBody>
      </p:sp>
      <p:graphicFrame>
        <p:nvGraphicFramePr>
          <p:cNvPr id="4" name="Diagram 3">
            <a:extLst>
              <a:ext uri="{FF2B5EF4-FFF2-40B4-BE49-F238E27FC236}">
                <a16:creationId xmlns:a16="http://schemas.microsoft.com/office/drawing/2014/main" id="{E3454853-A047-3C29-C405-3AE61170ECA8}"/>
              </a:ext>
            </a:extLst>
          </p:cNvPr>
          <p:cNvGraphicFramePr/>
          <p:nvPr>
            <p:extLst>
              <p:ext uri="{D42A27DB-BD31-4B8C-83A1-F6EECF244321}">
                <p14:modId xmlns:p14="http://schemas.microsoft.com/office/powerpoint/2010/main" val="2909282759"/>
              </p:ext>
            </p:extLst>
          </p:nvPr>
        </p:nvGraphicFramePr>
        <p:xfrm>
          <a:off x="1212457" y="2035868"/>
          <a:ext cx="4102924" cy="2572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84B9EF55-D8DB-ED68-9101-69A1395D33C4}"/>
              </a:ext>
            </a:extLst>
          </p:cNvPr>
          <p:cNvPicPr>
            <a:picLocks noChangeAspect="1"/>
          </p:cNvPicPr>
          <p:nvPr/>
        </p:nvPicPr>
        <p:blipFill>
          <a:blip r:embed="rId8"/>
          <a:stretch>
            <a:fillRect/>
          </a:stretch>
        </p:blipFill>
        <p:spPr>
          <a:xfrm>
            <a:off x="6211615" y="1500187"/>
            <a:ext cx="2143125" cy="2143125"/>
          </a:xfrm>
          <a:prstGeom prst="rect">
            <a:avLst/>
          </a:prstGeom>
        </p:spPr>
      </p:pic>
    </p:spTree>
    <p:extLst>
      <p:ext uri="{BB962C8B-B14F-4D97-AF65-F5344CB8AC3E}">
        <p14:creationId xmlns:p14="http://schemas.microsoft.com/office/powerpoint/2010/main" val="252874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339091" y="570622"/>
            <a:ext cx="3966210" cy="4002255"/>
          </a:xfrm>
          <a:prstGeom prst="rect">
            <a:avLst/>
          </a:prstGeom>
        </p:spPr>
        <p:txBody>
          <a:bodyPr spcFirstLastPara="1" vert="horz" lIns="228600" tIns="228600" rIns="228600" bIns="0" rtlCol="0" anchor="ctr" anchorCtr="0">
            <a:normAutofit/>
          </a:bodyPr>
          <a:lstStyle/>
          <a:p>
            <a:pPr lvl="0" algn="r" defTabSz="914400">
              <a:lnSpc>
                <a:spcPct val="80000"/>
              </a:lnSpc>
              <a:spcBef>
                <a:spcPct val="0"/>
              </a:spcBef>
            </a:pPr>
            <a:r>
              <a:rPr lang="en-US" sz="3200" b="1" spc="-150" dirty="0"/>
              <a:t>Nature and scope of Six Senses</a:t>
            </a:r>
          </a:p>
        </p:txBody>
      </p:sp>
      <p:sp>
        <p:nvSpPr>
          <p:cNvPr id="541" name="Google Shape;541;p64"/>
          <p:cNvSpPr txBox="1">
            <a:spLocks noGrp="1"/>
          </p:cNvSpPr>
          <p:nvPr>
            <p:ph type="subTitle" idx="1"/>
          </p:nvPr>
        </p:nvSpPr>
        <p:spPr>
          <a:xfrm>
            <a:off x="4305302" y="570622"/>
            <a:ext cx="4684312" cy="4250760"/>
          </a:xfrm>
          <a:prstGeom prst="rect">
            <a:avLst/>
          </a:prstGeom>
        </p:spPr>
        <p:txBody>
          <a:bodyPr spcFirstLastPara="1" vert="horz" lIns="91440" tIns="0" rIns="91440" bIns="45720" rtlCol="0" anchor="ctr" anchorCtr="0">
            <a:noAutofit/>
          </a:bodyPr>
          <a:lstStyle/>
          <a:p>
            <a:pPr marL="0" indent="0" algn="just" defTabSz="914400">
              <a:lnSpc>
                <a:spcPct val="90000"/>
              </a:lnSpc>
              <a:spcBef>
                <a:spcPts val="1000"/>
              </a:spcBef>
              <a:buSzPct val="110000"/>
            </a:pPr>
            <a:r>
              <a:rPr lang="en-US" sz="1400" dirty="0">
                <a:latin typeface="+mj-lt"/>
              </a:rPr>
              <a:t>The nature of Six Senses is typically located in their resorts in remote and exotic locations such as Maldives, Bhutan, and Seychelles. The organization also ensures a strong emphasis on sustainability such as reducing environmental impact, using renewable energy, reducing food waste, etc. </a:t>
            </a:r>
          </a:p>
          <a:p>
            <a:pPr marL="0" indent="0" algn="just" defTabSz="914400">
              <a:lnSpc>
                <a:spcPct val="90000"/>
              </a:lnSpc>
              <a:spcBef>
                <a:spcPts val="1000"/>
              </a:spcBef>
              <a:buSzPct val="110000"/>
            </a:pPr>
            <a:r>
              <a:rPr lang="en-US" sz="1400" dirty="0">
                <a:latin typeface="+mj-lt"/>
              </a:rPr>
              <a:t> </a:t>
            </a:r>
          </a:p>
          <a:p>
            <a:pPr marL="0" indent="0" algn="just" defTabSz="914400">
              <a:lnSpc>
                <a:spcPct val="90000"/>
              </a:lnSpc>
              <a:spcBef>
                <a:spcPts val="1000"/>
              </a:spcBef>
              <a:buSzPct val="110000"/>
            </a:pPr>
            <a:r>
              <a:rPr lang="en-US" sz="1400" dirty="0">
                <a:latin typeface="+mj-lt"/>
              </a:rPr>
              <a:t>There is a wide range of scope of Six Senses Hotel such as luxury accommodations, precious dining facilities, spa and wellness, etc. (Six Senses, 2021). </a:t>
            </a:r>
          </a:p>
        </p:txBody>
      </p:sp>
    </p:spTree>
    <p:extLst>
      <p:ext uri="{BB962C8B-B14F-4D97-AF65-F5344CB8AC3E}">
        <p14:creationId xmlns:p14="http://schemas.microsoft.com/office/powerpoint/2010/main" val="327430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678657" y="596645"/>
            <a:ext cx="7866411" cy="893184"/>
          </a:xfrm>
          <a:prstGeom prst="rect">
            <a:avLst/>
          </a:prstGeom>
        </p:spPr>
        <p:txBody>
          <a:bodyPr spcFirstLastPara="1" vert="horz" lIns="228600" tIns="228600" rIns="228600" bIns="228600" rtlCol="0" anchor="ctr" anchorCtr="0">
            <a:noAutofit/>
          </a:bodyPr>
          <a:lstStyle/>
          <a:p>
            <a:pPr lvl="0" defTabSz="914400">
              <a:spcBef>
                <a:spcPct val="0"/>
              </a:spcBef>
            </a:pPr>
            <a:r>
              <a:rPr lang="en-US" sz="3200" b="1" spc="-150" dirty="0"/>
              <a:t>—Guest Services and Facilities at Six Senses</a:t>
            </a:r>
          </a:p>
        </p:txBody>
      </p:sp>
      <p:sp>
        <p:nvSpPr>
          <p:cNvPr id="541" name="Google Shape;541;p64"/>
          <p:cNvSpPr txBox="1">
            <a:spLocks noGrp="1"/>
          </p:cNvSpPr>
          <p:nvPr>
            <p:ph type="subTitle" idx="1"/>
          </p:nvPr>
        </p:nvSpPr>
        <p:spPr>
          <a:xfrm>
            <a:off x="4794652" y="1613059"/>
            <a:ext cx="3771696" cy="2874407"/>
          </a:xfrm>
          <a:prstGeom prst="rect">
            <a:avLst/>
          </a:prstGeom>
        </p:spPr>
        <p:txBody>
          <a:bodyPr spcFirstLastPara="1" vert="horz" lIns="91440" tIns="45720" rIns="91440" bIns="45720" rtlCol="0" anchor="ctr" anchorCtr="0">
            <a:noAutofit/>
          </a:bodyPr>
          <a:lstStyle/>
          <a:p>
            <a:pPr indent="-228600" algn="just" defTabSz="914400">
              <a:lnSpc>
                <a:spcPct val="110000"/>
              </a:lnSpc>
              <a:spcAft>
                <a:spcPts val="600"/>
              </a:spcAft>
              <a:buSzPct val="110000"/>
              <a:buFont typeface="Wingdings" panose="05000000000000000000" pitchFamily="2" charset="2"/>
              <a:buChar char="§"/>
            </a:pPr>
            <a:r>
              <a:rPr lang="en-US" sz="1400" dirty="0">
                <a:latin typeface="+mj-lt"/>
              </a:rPr>
              <a:t>Six Senses always ensure the comfort, convenience, and satisfaction of its customers (Shahid and Paul, 2022). The brand is committed to providing-</a:t>
            </a:r>
          </a:p>
          <a:p>
            <a:pPr indent="-228600" algn="just" defTabSz="914400">
              <a:lnSpc>
                <a:spcPct val="110000"/>
              </a:lnSpc>
              <a:spcAft>
                <a:spcPts val="600"/>
              </a:spcAft>
              <a:buSzPct val="110000"/>
              <a:buFont typeface="Wingdings" panose="05000000000000000000" pitchFamily="2" charset="2"/>
              <a:buChar char="§"/>
            </a:pPr>
            <a:endParaRPr lang="en-US" sz="1400" dirty="0">
              <a:latin typeface="+mj-lt"/>
            </a:endParaRPr>
          </a:p>
          <a:p>
            <a:pPr marL="571500" indent="-228600" algn="just" defTabSz="914400">
              <a:lnSpc>
                <a:spcPct val="110000"/>
              </a:lnSpc>
              <a:spcAft>
                <a:spcPts val="600"/>
              </a:spcAft>
              <a:buSzPct val="110000"/>
              <a:buFont typeface="Wingdings" panose="05000000000000000000" pitchFamily="2" charset="2"/>
              <a:buChar char="§"/>
            </a:pPr>
            <a:r>
              <a:rPr lang="en-US" sz="1400" dirty="0">
                <a:latin typeface="+mj-lt"/>
              </a:rPr>
              <a:t>Personalized service</a:t>
            </a:r>
          </a:p>
          <a:p>
            <a:pPr marL="571500" indent="-228600" algn="just" defTabSz="914400">
              <a:lnSpc>
                <a:spcPct val="110000"/>
              </a:lnSpc>
              <a:spcAft>
                <a:spcPts val="600"/>
              </a:spcAft>
              <a:buSzPct val="110000"/>
              <a:buFont typeface="Wingdings" panose="05000000000000000000" pitchFamily="2" charset="2"/>
              <a:buChar char="§"/>
            </a:pPr>
            <a:r>
              <a:rPr lang="en-US" sz="1400" dirty="0">
                <a:latin typeface="+mj-lt"/>
              </a:rPr>
              <a:t>Catering to Unique Preferences</a:t>
            </a:r>
          </a:p>
          <a:p>
            <a:pPr marL="571500" indent="-228600" algn="just" defTabSz="914400">
              <a:lnSpc>
                <a:spcPct val="110000"/>
              </a:lnSpc>
              <a:spcAft>
                <a:spcPts val="600"/>
              </a:spcAft>
              <a:buSzPct val="110000"/>
              <a:buFont typeface="Wingdings" panose="05000000000000000000" pitchFamily="2" charset="2"/>
              <a:buChar char="§"/>
            </a:pPr>
            <a:r>
              <a:rPr lang="en-US" sz="1400" dirty="0">
                <a:latin typeface="+mj-lt"/>
              </a:rPr>
              <a:t>Wellness and Spa services</a:t>
            </a:r>
          </a:p>
          <a:p>
            <a:pPr marL="571500" indent="-228600" algn="just" defTabSz="914400">
              <a:lnSpc>
                <a:spcPct val="110000"/>
              </a:lnSpc>
              <a:spcAft>
                <a:spcPts val="600"/>
              </a:spcAft>
              <a:buSzPct val="110000"/>
              <a:buFont typeface="Wingdings" panose="05000000000000000000" pitchFamily="2" charset="2"/>
              <a:buChar char="§"/>
            </a:pPr>
            <a:r>
              <a:rPr lang="en-US" sz="1400" dirty="0">
                <a:latin typeface="+mj-lt"/>
              </a:rPr>
              <a:t>Culinary Excellence</a:t>
            </a:r>
          </a:p>
          <a:p>
            <a:pPr marL="571500" indent="-228600" algn="just" defTabSz="914400">
              <a:lnSpc>
                <a:spcPct val="110000"/>
              </a:lnSpc>
              <a:spcAft>
                <a:spcPts val="600"/>
              </a:spcAft>
              <a:buSzPct val="110000"/>
              <a:buFont typeface="Wingdings" panose="05000000000000000000" pitchFamily="2" charset="2"/>
              <a:buChar char="§"/>
            </a:pPr>
            <a:r>
              <a:rPr lang="en-US" sz="1400" dirty="0">
                <a:latin typeface="+mj-lt"/>
              </a:rPr>
              <a:t>Environmental Responsibility (</a:t>
            </a:r>
            <a:r>
              <a:rPr lang="en-US" sz="1400" dirty="0" err="1">
                <a:latin typeface="+mj-lt"/>
              </a:rPr>
              <a:t>Horng</a:t>
            </a:r>
            <a:r>
              <a:rPr lang="en-US" sz="1400" dirty="0">
                <a:latin typeface="+mj-lt"/>
              </a:rPr>
              <a:t> et al., 2018).</a:t>
            </a:r>
          </a:p>
        </p:txBody>
      </p:sp>
      <p:pic>
        <p:nvPicPr>
          <p:cNvPr id="545" name="Graphic 544" descr="Customer Review">
            <a:extLst>
              <a:ext uri="{FF2B5EF4-FFF2-40B4-BE49-F238E27FC236}">
                <a16:creationId xmlns:a16="http://schemas.microsoft.com/office/drawing/2014/main" id="{F880851B-D317-F64D-0420-943D1EED66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502" y="1812035"/>
            <a:ext cx="2510028" cy="2510028"/>
          </a:xfrm>
          <a:prstGeom prst="rect">
            <a:avLst/>
          </a:prstGeom>
          <a:ln w="12700">
            <a:noFill/>
          </a:ln>
        </p:spPr>
      </p:pic>
    </p:spTree>
    <p:extLst>
      <p:ext uri="{BB962C8B-B14F-4D97-AF65-F5344CB8AC3E}">
        <p14:creationId xmlns:p14="http://schemas.microsoft.com/office/powerpoint/2010/main" val="157030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484094" y="720090"/>
            <a:ext cx="2899271" cy="3128458"/>
          </a:xfrm>
          <a:prstGeom prst="rect">
            <a:avLst/>
          </a:prstGeom>
        </p:spPr>
        <p:txBody>
          <a:bodyPr spcFirstLastPara="1" vert="horz" lIns="228600" tIns="228600" rIns="228600" bIns="228600" rtlCol="0" anchor="ctr" anchorCtr="0">
            <a:normAutofit/>
          </a:bodyPr>
          <a:lstStyle/>
          <a:p>
            <a:pPr lvl="0" algn="r" defTabSz="914400">
              <a:spcBef>
                <a:spcPct val="0"/>
              </a:spcBef>
            </a:pPr>
            <a:r>
              <a:rPr lang="en-US" sz="3300" b="1" spc="-150" dirty="0"/>
              <a:t>Consider the Role and Function of Guest Services</a:t>
            </a:r>
          </a:p>
        </p:txBody>
      </p:sp>
      <p:graphicFrame>
        <p:nvGraphicFramePr>
          <p:cNvPr id="2" name="Diagram 1">
            <a:extLst>
              <a:ext uri="{FF2B5EF4-FFF2-40B4-BE49-F238E27FC236}">
                <a16:creationId xmlns:a16="http://schemas.microsoft.com/office/drawing/2014/main" id="{C2F2556B-9285-4728-3065-F78EDEF74121}"/>
              </a:ext>
            </a:extLst>
          </p:cNvPr>
          <p:cNvGraphicFramePr/>
          <p:nvPr>
            <p:extLst>
              <p:ext uri="{D42A27DB-BD31-4B8C-83A1-F6EECF244321}">
                <p14:modId xmlns:p14="http://schemas.microsoft.com/office/powerpoint/2010/main" val="708087830"/>
              </p:ext>
            </p:extLst>
          </p:nvPr>
        </p:nvGraphicFramePr>
        <p:xfrm>
          <a:off x="3737373" y="838201"/>
          <a:ext cx="4133850" cy="3531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832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605790" y="720090"/>
            <a:ext cx="2991744" cy="3128458"/>
          </a:xfrm>
          <a:prstGeom prst="rect">
            <a:avLst/>
          </a:prstGeom>
        </p:spPr>
        <p:txBody>
          <a:bodyPr spcFirstLastPara="1" vert="horz" lIns="228600" tIns="228600" rIns="228600" bIns="228600" rtlCol="0" anchor="ctr" anchorCtr="0">
            <a:normAutofit/>
          </a:bodyPr>
          <a:lstStyle/>
          <a:p>
            <a:pPr lvl="0" algn="l" defTabSz="914400">
              <a:spcBef>
                <a:spcPct val="0"/>
              </a:spcBef>
            </a:pPr>
            <a:r>
              <a:rPr lang="en-US" sz="3200" b="1" spc="-150" dirty="0"/>
              <a:t>Importance of Hospitality</a:t>
            </a:r>
          </a:p>
        </p:txBody>
      </p:sp>
      <p:sp>
        <p:nvSpPr>
          <p:cNvPr id="541" name="Google Shape;541;p64"/>
          <p:cNvSpPr txBox="1">
            <a:spLocks noGrp="1"/>
          </p:cNvSpPr>
          <p:nvPr>
            <p:ph type="subTitle" idx="1"/>
          </p:nvPr>
        </p:nvSpPr>
        <p:spPr>
          <a:xfrm>
            <a:off x="3838835" y="720090"/>
            <a:ext cx="4711405" cy="3128458"/>
          </a:xfrm>
          <a:prstGeom prst="rect">
            <a:avLst/>
          </a:prstGeom>
        </p:spPr>
        <p:txBody>
          <a:bodyPr spcFirstLastPara="1" vert="horz" lIns="91440" tIns="45720" rIns="91440" bIns="45720" rtlCol="0" anchor="ctr" anchorCtr="0">
            <a:normAutofit fontScale="92500" lnSpcReduction="10000"/>
          </a:bodyPr>
          <a:lstStyle/>
          <a:p>
            <a:pPr indent="-228600" algn="just" defTabSz="914400">
              <a:lnSpc>
                <a:spcPct val="120000"/>
              </a:lnSpc>
              <a:spcAft>
                <a:spcPts val="600"/>
              </a:spcAft>
              <a:buSzPct val="110000"/>
              <a:buFont typeface="Wingdings" panose="05000000000000000000" pitchFamily="2" charset="2"/>
              <a:buChar char="§"/>
            </a:pPr>
            <a:r>
              <a:rPr lang="en-US" sz="1400" dirty="0">
                <a:latin typeface="+mj-lt"/>
              </a:rPr>
              <a:t>The hospitality industry ensures guest satisfaction by providing warm, friendly, and personalized hospitality service to the guests (Padma and Ahn, 2020). The several points to meet or exceed guest expectations are -</a:t>
            </a:r>
          </a:p>
          <a:p>
            <a:pPr indent="-228600" algn="just" defTabSz="914400">
              <a:lnSpc>
                <a:spcPct val="120000"/>
              </a:lnSpc>
              <a:spcAft>
                <a:spcPts val="600"/>
              </a:spcAft>
              <a:buSzPct val="110000"/>
              <a:buFont typeface="Wingdings" panose="05000000000000000000" pitchFamily="2" charset="2"/>
              <a:buChar char="§"/>
            </a:pPr>
            <a:endParaRPr lang="en-US" sz="1400" dirty="0">
              <a:latin typeface="+mj-lt"/>
            </a:endParaRPr>
          </a:p>
          <a:p>
            <a:pPr marL="571500" lvl="0" indent="-228600" algn="just" defTabSz="914400">
              <a:lnSpc>
                <a:spcPct val="120000"/>
              </a:lnSpc>
              <a:spcAft>
                <a:spcPts val="600"/>
              </a:spcAft>
              <a:buSzPct val="110000"/>
              <a:buFont typeface="Wingdings" panose="05000000000000000000" pitchFamily="2" charset="2"/>
              <a:buChar char="§"/>
            </a:pPr>
            <a:r>
              <a:rPr lang="en-US" sz="1400" dirty="0">
                <a:latin typeface="+mj-lt"/>
              </a:rPr>
              <a:t>Guest comfort</a:t>
            </a:r>
          </a:p>
          <a:p>
            <a:pPr marL="571500" lvl="0" indent="-228600" algn="just" defTabSz="914400">
              <a:lnSpc>
                <a:spcPct val="120000"/>
              </a:lnSpc>
              <a:spcAft>
                <a:spcPts val="600"/>
              </a:spcAft>
              <a:buSzPct val="110000"/>
              <a:buFont typeface="Wingdings" panose="05000000000000000000" pitchFamily="2" charset="2"/>
              <a:buChar char="§"/>
            </a:pPr>
            <a:r>
              <a:rPr lang="en-US" sz="1400" dirty="0">
                <a:latin typeface="+mj-lt"/>
              </a:rPr>
              <a:t>Personalization</a:t>
            </a:r>
          </a:p>
          <a:p>
            <a:pPr marL="571500" lvl="0" indent="-228600" algn="just" defTabSz="914400">
              <a:lnSpc>
                <a:spcPct val="120000"/>
              </a:lnSpc>
              <a:spcAft>
                <a:spcPts val="600"/>
              </a:spcAft>
              <a:buSzPct val="110000"/>
              <a:buFont typeface="Wingdings" panose="05000000000000000000" pitchFamily="2" charset="2"/>
              <a:buChar char="§"/>
            </a:pPr>
            <a:r>
              <a:rPr lang="en-US" sz="1400" dirty="0">
                <a:latin typeface="+mj-lt"/>
              </a:rPr>
              <a:t>Anticipating Needs</a:t>
            </a:r>
          </a:p>
          <a:p>
            <a:pPr marL="571500" lvl="0" indent="-228600" algn="just" defTabSz="914400">
              <a:lnSpc>
                <a:spcPct val="120000"/>
              </a:lnSpc>
              <a:spcAft>
                <a:spcPts val="600"/>
              </a:spcAft>
              <a:buSzPct val="110000"/>
              <a:buFont typeface="Wingdings" panose="05000000000000000000" pitchFamily="2" charset="2"/>
              <a:buChar char="§"/>
            </a:pPr>
            <a:r>
              <a:rPr lang="en-US" sz="1400" dirty="0">
                <a:latin typeface="+mj-lt"/>
              </a:rPr>
              <a:t>Creating Memorable Experiences (</a:t>
            </a:r>
            <a:r>
              <a:rPr lang="en-GB" sz="1400" dirty="0" err="1">
                <a:latin typeface="+mj-lt"/>
              </a:rPr>
              <a:t>O’fallon</a:t>
            </a:r>
            <a:r>
              <a:rPr lang="en-GB" sz="1400" dirty="0">
                <a:latin typeface="+mj-lt"/>
              </a:rPr>
              <a:t> and Rutherford, </a:t>
            </a:r>
            <a:r>
              <a:rPr lang="en-US" sz="1400" dirty="0">
                <a:latin typeface="+mj-lt"/>
              </a:rPr>
              <a:t>2019). </a:t>
            </a:r>
          </a:p>
        </p:txBody>
      </p:sp>
    </p:spTree>
    <p:extLst>
      <p:ext uri="{BB962C8B-B14F-4D97-AF65-F5344CB8AC3E}">
        <p14:creationId xmlns:p14="http://schemas.microsoft.com/office/powerpoint/2010/main" val="576574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5588000" y="843748"/>
            <a:ext cx="2910287" cy="3442288"/>
          </a:xfrm>
          <a:prstGeom prst="rect">
            <a:avLst/>
          </a:prstGeom>
        </p:spPr>
        <p:txBody>
          <a:bodyPr spcFirstLastPara="1" vert="horz" lIns="228600" tIns="228600" rIns="228600" bIns="228600" rtlCol="0" anchor="ctr" anchorCtr="0">
            <a:normAutofit/>
          </a:bodyPr>
          <a:lstStyle/>
          <a:p>
            <a:pPr lvl="0" algn="l" defTabSz="914400">
              <a:spcBef>
                <a:spcPct val="0"/>
              </a:spcBef>
            </a:pPr>
            <a:r>
              <a:rPr lang="en-US" sz="3600" spc="-150" dirty="0">
                <a:solidFill>
                  <a:schemeClr val="tx1"/>
                </a:solidFill>
              </a:rPr>
              <a:t>Conclusion</a:t>
            </a:r>
          </a:p>
        </p:txBody>
      </p:sp>
      <p:sp>
        <p:nvSpPr>
          <p:cNvPr id="541" name="Google Shape;541;p64"/>
          <p:cNvSpPr txBox="1">
            <a:spLocks noGrp="1"/>
          </p:cNvSpPr>
          <p:nvPr>
            <p:ph type="subTitle" idx="1"/>
          </p:nvPr>
        </p:nvSpPr>
        <p:spPr>
          <a:xfrm>
            <a:off x="460903" y="576001"/>
            <a:ext cx="4070353" cy="3936467"/>
          </a:xfrm>
          <a:prstGeom prst="rect">
            <a:avLst/>
          </a:prstGeom>
        </p:spPr>
        <p:txBody>
          <a:bodyPr spcFirstLastPara="1" vert="horz" lIns="91440" tIns="45720" rIns="91440" bIns="45720" rtlCol="0" anchor="ctr" anchorCtr="0">
            <a:normAutofit/>
          </a:bodyPr>
          <a:lstStyle/>
          <a:p>
            <a:pPr marL="342900" lvl="0" indent="-228600" algn="just" defTabSz="914400">
              <a:lnSpc>
                <a:spcPct val="120000"/>
              </a:lnSpc>
              <a:spcAft>
                <a:spcPts val="600"/>
              </a:spcAft>
              <a:buSzPct val="110000"/>
              <a:buFont typeface="Wingdings" panose="05000000000000000000" pitchFamily="2" charset="2"/>
              <a:buChar char="§"/>
            </a:pPr>
            <a:r>
              <a:rPr lang="en-US" sz="1400" dirty="0">
                <a:latin typeface="+mj-lt"/>
              </a:rPr>
              <a:t>Six Senses Hotel prioritizes the consumer needs and wants</a:t>
            </a:r>
          </a:p>
          <a:p>
            <a:pPr marL="342900" lvl="0" indent="-228600" algn="just" defTabSz="914400">
              <a:lnSpc>
                <a:spcPct val="120000"/>
              </a:lnSpc>
              <a:spcAft>
                <a:spcPts val="600"/>
              </a:spcAft>
              <a:buSzPct val="110000"/>
              <a:buFont typeface="Wingdings" panose="05000000000000000000" pitchFamily="2" charset="2"/>
              <a:buChar char="§"/>
            </a:pPr>
            <a:r>
              <a:rPr lang="en-US" sz="1400" dirty="0">
                <a:latin typeface="+mj-lt"/>
              </a:rPr>
              <a:t>The nature and scope of the company encourage the luxury, sustainability, and unique service facilities</a:t>
            </a:r>
          </a:p>
          <a:p>
            <a:pPr marL="342900" lvl="0" indent="-228600" algn="just" defTabSz="914400">
              <a:lnSpc>
                <a:spcPct val="120000"/>
              </a:lnSpc>
              <a:spcAft>
                <a:spcPts val="600"/>
              </a:spcAft>
              <a:buSzPct val="110000"/>
              <a:buFont typeface="Wingdings" panose="05000000000000000000" pitchFamily="2" charset="2"/>
              <a:buChar char="§"/>
            </a:pPr>
            <a:r>
              <a:rPr lang="en-US" sz="1400" dirty="0">
                <a:latin typeface="+mj-lt"/>
              </a:rPr>
              <a:t>Ensuring high-end travelers who are seeking luxurious accommodation services (Six Senses, 2021)</a:t>
            </a:r>
          </a:p>
          <a:p>
            <a:pPr marL="342900" lvl="0" indent="-228600" algn="just" defTabSz="914400">
              <a:lnSpc>
                <a:spcPct val="120000"/>
              </a:lnSpc>
              <a:spcAft>
                <a:spcPts val="600"/>
              </a:spcAft>
              <a:buSzPct val="110000"/>
              <a:buFont typeface="Wingdings" panose="05000000000000000000" pitchFamily="2" charset="2"/>
              <a:buChar char="§"/>
            </a:pPr>
            <a:r>
              <a:rPr lang="en-US" sz="1400" dirty="0">
                <a:latin typeface="+mj-lt"/>
              </a:rPr>
              <a:t>The importance of hospitality industry is paramount to exceeding guest satisfaction</a:t>
            </a:r>
          </a:p>
        </p:txBody>
      </p:sp>
    </p:spTree>
    <p:extLst>
      <p:ext uri="{BB962C8B-B14F-4D97-AF65-F5344CB8AC3E}">
        <p14:creationId xmlns:p14="http://schemas.microsoft.com/office/powerpoint/2010/main" val="267697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540" name="Google Shape;540;p64"/>
          <p:cNvSpPr txBox="1">
            <a:spLocks noGrp="1"/>
          </p:cNvSpPr>
          <p:nvPr>
            <p:ph type="title"/>
          </p:nvPr>
        </p:nvSpPr>
        <p:spPr>
          <a:xfrm>
            <a:off x="356630" y="0"/>
            <a:ext cx="8430740" cy="525944"/>
          </a:xfrm>
          <a:prstGeom prst="rect">
            <a:avLst/>
          </a:prstGeom>
        </p:spPr>
        <p:txBody>
          <a:bodyPr spcFirstLastPara="1" wrap="square" lIns="91425" tIns="91425" rIns="91425" bIns="91425" anchor="t" anchorCtr="0">
            <a:noAutofit/>
          </a:bodyPr>
          <a:lstStyle/>
          <a:p>
            <a:pPr lvl="0"/>
            <a:r>
              <a:rPr lang="en" sz="3200" b="1" dirty="0"/>
              <a:t>—</a:t>
            </a:r>
            <a:r>
              <a:rPr lang="en-US" sz="3200" b="1" dirty="0"/>
              <a:t>References</a:t>
            </a:r>
            <a:endParaRPr sz="3200" b="1" dirty="0"/>
          </a:p>
        </p:txBody>
      </p:sp>
      <p:sp>
        <p:nvSpPr>
          <p:cNvPr id="541" name="Google Shape;541;p64"/>
          <p:cNvSpPr txBox="1">
            <a:spLocks noGrp="1"/>
          </p:cNvSpPr>
          <p:nvPr>
            <p:ph type="subTitle" idx="1"/>
          </p:nvPr>
        </p:nvSpPr>
        <p:spPr>
          <a:xfrm>
            <a:off x="178500" y="430410"/>
            <a:ext cx="8787000" cy="4781329"/>
          </a:xfrm>
          <a:prstGeom prst="rect">
            <a:avLst/>
          </a:prstGeom>
        </p:spPr>
        <p:txBody>
          <a:bodyPr spcFirstLastPara="1" wrap="square" lIns="91425" tIns="91425" rIns="91425" bIns="91425" anchor="t" anchorCtr="0">
            <a:noAutofit/>
          </a:bodyPr>
          <a:lstStyle/>
          <a:p>
            <a:pPr marL="173990" indent="-173990" algn="just">
              <a:spcAft>
                <a:spcPts val="800"/>
              </a:spcAft>
            </a:pP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Bagdan</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P. (2019)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Guest Service In The Hospitality Industry.</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S.L.: Kendall Hunt.</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Horng</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J.-S., Liu, C.-H. S., Chou, S.-F., Tsai, C.-Y. and Hu, D.-C. (2018) Developing a sustainable service innovation framework for the hospitality industry.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International Journal of Contemporary Hospitality Management</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30</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(1), 455–474. </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IHG (2022)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Annual Report. </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Retrieved from InterContinental Hotels Group PLC website: https://www.ihgplc.com/en/investors/annual-report</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O’fallon</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M. J. and Rutherford, D. G. (2019)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Hotel management and operations</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Hoboken, N.J.: Wiley.</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Okumus</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F., </a:t>
            </a: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Altinay</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L. and </a:t>
            </a:r>
            <a:r>
              <a:rPr lang="en-US"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Chathoth</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P. (2015)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Strategic Management in the International Hospitality and Tourism Industry</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Routledge.</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Padma, P. and Ahn, J. (2020) Guest satisfaction &amp; dissatisfaction in luxury hotels: An application of big data. </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International Journal of Hospitality Management</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84</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p.102318.</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Shahid, S. and Paul, J. (2022) Examining guests’ experience in luxury hotels: Evidence from an emerging market. </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Journal of Marketing Management</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38(13-14), pp.1278-1306.</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Six Senses (2019) </a:t>
            </a:r>
            <a:r>
              <a:rPr lang="en-US"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Luxury Resorts, Five Star Hotels, Luxury Spa Resorts | Six Senses. </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Available at:</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a:t>
            </a:r>
            <a:r>
              <a:rPr lang="en-US"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https://www.sixsenses.com/en </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(Accessed: 18 October 2023). </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Six Senses (2021) </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Six senses</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a:t>
            </a:r>
            <a:r>
              <a:rPr lang="en-GB" sz="1300" i="1"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Center</a:t>
            </a:r>
            <a:r>
              <a:rPr lang="en-GB" sz="1300" i="1"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for Responsible Travel</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Available at: https://www.responsibletravel.org/impact-tourism-handbook/six-senses/ (Accessed: 18 October 2023). </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marL="173990" indent="-173990" algn="just">
              <a:spcAft>
                <a:spcPts val="800"/>
              </a:spcAft>
            </a:pPr>
            <a:r>
              <a:rPr lang="en-GB"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Zarezadeh</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Z.Z., </a:t>
            </a:r>
            <a:r>
              <a:rPr lang="en-GB" sz="1300" dirty="0" err="1">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Rastegar</a:t>
            </a:r>
            <a:r>
              <a:rPr lang="en-GB" sz="1300" dirty="0">
                <a:solidFill>
                  <a:srgbClr val="000000"/>
                </a:solidFill>
                <a:latin typeface="Calibri Light" panose="020F0302020204030204" pitchFamily="34" charset="0"/>
                <a:ea typeface="Times New Roman" panose="02020603050405020304" pitchFamily="18" charset="0"/>
                <a:cs typeface="Times New Roman" panose="02020603050405020304" pitchFamily="18" charset="0"/>
              </a:rPr>
              <a:t>, R. and Xiang, Z. (2022) Big data analytics and hotel guest experience: a critical analysis of the literature. International Journal of Contemporary Hospitality Management, 34(6), pp.2320-2336.</a:t>
            </a:r>
            <a:endParaRPr lang="en-GB" sz="1300" dirty="0">
              <a:latin typeface="Arial" panose="020B0604020202020204" pitchFamily="34" charset="0"/>
              <a:ea typeface="Times New Roman" panose="02020603050405020304" pitchFamily="18" charset="0"/>
              <a:cs typeface="Times New Roman" panose="02020603050405020304" pitchFamily="18" charset="0"/>
            </a:endParaRPr>
          </a:p>
          <a:p>
            <a:pPr algn="just"/>
            <a:endParaRPr lang="en-US" sz="1300" dirty="0">
              <a:latin typeface="+mj-lt"/>
              <a:cs typeface="Times New Roman" panose="02020603050405020304" pitchFamily="18" charset="0"/>
            </a:endParaRPr>
          </a:p>
        </p:txBody>
      </p:sp>
    </p:spTree>
    <p:extLst>
      <p:ext uri="{BB962C8B-B14F-4D97-AF65-F5344CB8AC3E}">
        <p14:creationId xmlns:p14="http://schemas.microsoft.com/office/powerpoint/2010/main" val="160556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40"/>
                                        </p:tgtEl>
                                        <p:attrNameLst>
                                          <p:attrName>style.visibility</p:attrName>
                                        </p:attrNameLst>
                                      </p:cBhvr>
                                      <p:to>
                                        <p:strVal val="visible"/>
                                      </p:to>
                                    </p:set>
                                    <p:anim calcmode="lin" valueType="num">
                                      <p:cBhvr additive="base">
                                        <p:cTn id="7" dur="1000"/>
                                        <p:tgtEl>
                                          <p:spTgt spid="540"/>
                                        </p:tgtEl>
                                        <p:attrNameLst>
                                          <p:attrName>ppt_x</p:attrName>
                                        </p:attrNameLst>
                                      </p:cBhvr>
                                      <p:tavLst>
                                        <p:tav tm="0">
                                          <p:val>
                                            <p:strVal val="#ppt_x-1"/>
                                          </p:val>
                                        </p:tav>
                                        <p:tav tm="100000">
                                          <p:val>
                                            <p:strVal val="#ppt_x"/>
                                          </p:val>
                                        </p:tav>
                                      </p:tavLst>
                                    </p:anim>
                                  </p:childTnLst>
                                </p:cTn>
                              </p:par>
                              <p:par>
                                <p:cTn id="8" presetID="2" presetClass="entr" presetSubtype="8" fill="hold" nodeType="withEffect">
                                  <p:stCondLst>
                                    <p:cond delay="0"/>
                                  </p:stCondLst>
                                  <p:childTnLst>
                                    <p:set>
                                      <p:cBhvr>
                                        <p:cTn id="9" dur="1" fill="hold">
                                          <p:stCondLst>
                                            <p:cond delay="0"/>
                                          </p:stCondLst>
                                        </p:cTn>
                                        <p:tgtEl>
                                          <p:spTgt spid="541"/>
                                        </p:tgtEl>
                                        <p:attrNameLst>
                                          <p:attrName>style.visibility</p:attrName>
                                        </p:attrNameLst>
                                      </p:cBhvr>
                                      <p:to>
                                        <p:strVal val="visible"/>
                                      </p:to>
                                    </p:set>
                                    <p:anim calcmode="lin" valueType="num">
                                      <p:cBhvr additive="base">
                                        <p:cTn id="10" dur="1000"/>
                                        <p:tgtEl>
                                          <p:spTgt spid="54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0</TotalTime>
  <Words>2226</Words>
  <Application>Microsoft Office PowerPoint</Application>
  <PresentationFormat>On-screen Show (16:9)</PresentationFormat>
  <Paragraphs>72</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Century Gothic</vt:lpstr>
      <vt:lpstr>Times New Roman</vt:lpstr>
      <vt:lpstr>Calibri Light</vt:lpstr>
      <vt:lpstr>Wingdings</vt:lpstr>
      <vt:lpstr>Crimson Text</vt:lpstr>
      <vt:lpstr>Arial</vt:lpstr>
      <vt:lpstr>Garamond</vt:lpstr>
      <vt:lpstr>Savon</vt:lpstr>
      <vt:lpstr>The Importance of Quality Service in the Hospitality Industry - A Case Study on IHG's Luxury Brand, Six Senses</vt:lpstr>
      <vt:lpstr>Introduction to IHG</vt:lpstr>
      <vt:lpstr>IHG's Luxury Brand - Six Senses</vt:lpstr>
      <vt:lpstr>Main Consumers of Six Senses</vt:lpstr>
      <vt:lpstr>Nature and scope of Six Senses</vt:lpstr>
      <vt:lpstr>—Guest Services and Facilities at Six Senses</vt:lpstr>
      <vt:lpstr>Consider the Role and Function of Guest Services</vt:lpstr>
      <vt:lpstr>Importance of Hospitality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2023-10-21T12:14:49Z</dcterms:modified>
</cp:coreProperties>
</file>