
<file path=[Content_Types].xml><?xml version="1.0" encoding="utf-8"?>
<Types xmlns="http://schemas.openxmlformats.org/package/2006/content-types">
  <Override PartName="/ppt/slides/slide12.xml" ContentType="application/vnd.openxmlformats-officedocument.presentationml.slide+xml"/>
  <Override PartName="/ppt/slideLayouts/slideLayout8.xml" ContentType="application/vnd.openxmlformats-officedocument.presentationml.slideLayout+xml"/>
  <Override PartName="/ppt/slides/slide22.xml" ContentType="application/vnd.openxmlformats-officedocument.presentationml.slide+xml"/>
  <Override PartName="/ppt/slides/slide28.xml" ContentType="application/vnd.openxmlformats-officedocument.presentationml.slide+xml"/>
  <Override PartName="/ppt/slides/slide2.xml" ContentType="application/vnd.openxmlformats-officedocument.presentationml.slide+xml"/>
  <Override PartName="/docProps/app.xml" ContentType="application/vnd.openxmlformats-officedocument.extended-properties+xml"/>
  <Override PartName="/ppt/slides/slide30.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11.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21.xml" ContentType="application/vnd.openxmlformats-officedocument.presentationml.slide+xml"/>
  <Override PartName="/ppt/slideLayouts/slideLayout5.xml" ContentType="application/vnd.openxmlformats-officedocument.presentationml.slideLayout+xml"/>
  <Override PartName="/ppt/slides/slide23.xml" ContentType="application/vnd.openxmlformats-officedocument.presentationml.slid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slides/slide26.xml" ContentType="application/vnd.openxmlformats-officedocument.presentationml.slide+xml"/>
  <Override PartName="/ppt/slideMasters/slideMaster1.xml" ContentType="application/vnd.openxmlformats-officedocument.presentationml.slideMaster+xml"/>
  <Override PartName="/ppt/viewProps.xml" ContentType="application/vnd.openxmlformats-officedocument.presentationml.viewProps+xml"/>
  <Override PartName="/ppt/slides/slide25.xml" ContentType="application/vnd.openxmlformats-officedocument.presentationml.slide+xml"/>
  <Override PartName="/ppt/slides/slide13.xml" ContentType="application/vnd.openxmlformats-officedocument.presentationml.slide+xml"/>
  <Override PartName="/ppt/slides/slide40.xml" ContentType="application/vnd.openxmlformats-officedocument.presentationml.slide+xml"/>
  <Override PartName="/ppt/slides/slide14.xml" ContentType="application/vnd.openxmlformats-officedocument.presentationml.slide+xml"/>
  <Override PartName="/ppt/slides/slide3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ppt/slides/slide5.xml" ContentType="application/vnd.openxmlformats-officedocument.presentationml.slide+xml"/>
  <Override PartName="/ppt/slides/slide37.xml" ContentType="application/vnd.openxmlformats-officedocument.presentationml.slide+xml"/>
  <Override PartName="/ppt/slides/slide10.xml" ContentType="application/vnd.openxmlformats-officedocument.presentationml.slide+xml"/>
  <Override PartName="/ppt/slideLayouts/slideLayout7.xml" ContentType="application/vnd.openxmlformats-officedocument.presentationml.slideLayout+xml"/>
  <Override PartName="/ppt/slides/slide33.xml" ContentType="application/vnd.openxmlformats-officedocument.presentationml.slide+xml"/>
  <Override PartName="/ppt/presProps.xml" ContentType="application/vnd.openxmlformats-officedocument.presentationml.presProps+xml"/>
  <Default Extension="jpeg" ContentType="image/jpeg"/>
  <Default Extension="png" ContentType="image/png"/>
  <Override PartName="/ppt/slides/slide3.xml" ContentType="application/vnd.openxmlformats-officedocument.presentationml.slide+xml"/>
  <Override PartName="/ppt/slides/slide4.xml" ContentType="application/vnd.openxmlformats-officedocument.presentationml.slide+xml"/>
  <Override PartName="/ppt/slides/slide27.xml" ContentType="application/vnd.openxmlformats-officedocument.presentationml.slide+xml"/>
  <Override PartName="/ppt/slideLayouts/slideLayout11.xml" ContentType="application/vnd.openxmlformats-officedocument.presentationml.slideLayout+xml"/>
  <Override PartName="/docProps/core.xml" ContentType="application/vnd.openxmlformats-package.core-properties+xml"/>
  <Override PartName="/ppt/slides/slide8.xml" ContentType="application/vnd.openxmlformats-officedocument.presentationml.slide+xml"/>
  <Override PartName="/ppt/slides/slide31.xml" ContentType="application/vnd.openxmlformats-officedocument.presentationml.slide+xml"/>
  <Override PartName="/ppt/slides/slide15.xml" ContentType="application/vnd.openxmlformats-officedocument.presentationml.slide+xml"/>
  <Default Extension="bin" ContentType="application/vnd.openxmlformats-officedocument.presentationml.printerSettings"/>
  <Default Extension="rels" ContentType="application/vnd.openxmlformats-package.relationships+xml"/>
  <Override PartName="/ppt/slides/slide9.xml" ContentType="application/vnd.openxmlformats-officedocument.presentationml.slide+xml"/>
  <Override PartName="/ppt/slides/slide24.xml" ContentType="application/vnd.openxmlformats-officedocument.presentationml.slide+xml"/>
  <Override PartName="/ppt/slides/slide39.xml" ContentType="application/vnd.openxmlformats-officedocument.presentationml.slide+xml"/>
  <Override PartName="/ppt/slides/slide32.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Override PartName="/ppt/slides/slide38.xml" ContentType="application/vnd.openxmlformats-officedocument.presentationml.slide+xml"/>
  <Default Extension="gif" ContentType="image/gif"/>
  <Override PartName="/ppt/slides/slide19.xml" ContentType="application/vnd.openxmlformats-officedocument.presentationml.slide+xml"/>
  <Override PartName="/ppt/slides/slide41.xml" ContentType="application/vnd.openxmlformats-officedocument.presentationml.slide+xml"/>
  <Override PartName="/ppt/slides/slide29.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r:id="rId1"/>
  </p:sldMasterIdLst>
  <p:sldIdLst>
    <p:sldId id="256" r:id="rId2"/>
    <p:sldId id="257" r:id="rId3"/>
    <p:sldId id="300" r:id="rId4"/>
    <p:sldId id="258" r:id="rId5"/>
    <p:sldId id="259" r:id="rId6"/>
    <p:sldId id="260" r:id="rId7"/>
    <p:sldId id="293" r:id="rId8"/>
    <p:sldId id="292" r:id="rId9"/>
    <p:sldId id="261" r:id="rId10"/>
    <p:sldId id="264" r:id="rId11"/>
    <p:sldId id="294" r:id="rId12"/>
    <p:sldId id="262" r:id="rId13"/>
    <p:sldId id="263" r:id="rId14"/>
    <p:sldId id="301" r:id="rId15"/>
    <p:sldId id="265" r:id="rId16"/>
    <p:sldId id="266" r:id="rId17"/>
    <p:sldId id="267" r:id="rId18"/>
    <p:sldId id="268" r:id="rId19"/>
    <p:sldId id="269" r:id="rId20"/>
    <p:sldId id="271" r:id="rId21"/>
    <p:sldId id="272" r:id="rId22"/>
    <p:sldId id="273" r:id="rId23"/>
    <p:sldId id="274" r:id="rId24"/>
    <p:sldId id="277" r:id="rId25"/>
    <p:sldId id="278" r:id="rId26"/>
    <p:sldId id="291" r:id="rId27"/>
    <p:sldId id="279" r:id="rId28"/>
    <p:sldId id="282" r:id="rId29"/>
    <p:sldId id="280" r:id="rId30"/>
    <p:sldId id="297" r:id="rId31"/>
    <p:sldId id="298" r:id="rId32"/>
    <p:sldId id="299" r:id="rId33"/>
    <p:sldId id="283" r:id="rId34"/>
    <p:sldId id="284" r:id="rId35"/>
    <p:sldId id="285" r:id="rId36"/>
    <p:sldId id="286" r:id="rId37"/>
    <p:sldId id="296" r:id="rId38"/>
    <p:sldId id="295" r:id="rId39"/>
    <p:sldId id="287" r:id="rId40"/>
    <p:sldId id="288" r:id="rId41"/>
    <p:sldId id="290"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showOutlineIcons="0">
    <p:restoredLeft sz="15620"/>
    <p:restoredTop sz="94660"/>
  </p:normalViewPr>
  <p:slideViewPr>
    <p:cSldViewPr snapToObjects="1">
      <p:cViewPr varScale="1">
        <p:scale>
          <a:sx n="80" d="100"/>
          <a:sy n="80" d="100"/>
        </p:scale>
        <p:origin x="-1160"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46" Type="http://schemas.openxmlformats.org/officeDocument/2006/relationships/theme" Target="theme/theme1.xml"/><Relationship Id="rId35" Type="http://schemas.openxmlformats.org/officeDocument/2006/relationships/slide" Target="slides/slide34.xml"/><Relationship Id="rId31" Type="http://schemas.openxmlformats.org/officeDocument/2006/relationships/slide" Target="slides/slide30.xml"/><Relationship Id="rId34" Type="http://schemas.openxmlformats.org/officeDocument/2006/relationships/slide" Target="slides/slide33.xml"/><Relationship Id="rId39" Type="http://schemas.openxmlformats.org/officeDocument/2006/relationships/slide" Target="slides/slide38.xml"/><Relationship Id="rId40" Type="http://schemas.openxmlformats.org/officeDocument/2006/relationships/slide" Target="slides/slide39.xml"/><Relationship Id="rId7" Type="http://schemas.openxmlformats.org/officeDocument/2006/relationships/slide" Target="slides/slide6.xml"/><Relationship Id="rId36" Type="http://schemas.openxmlformats.org/officeDocument/2006/relationships/slide" Target="slides/slide35.xml"/><Relationship Id="rId43" Type="http://schemas.openxmlformats.org/officeDocument/2006/relationships/printerSettings" Target="printerSettings/printerSettings1.bin"/><Relationship Id="rId1" Type="http://schemas.openxmlformats.org/officeDocument/2006/relationships/slideMaster" Target="slideMasters/slideMaster1.xml"/><Relationship Id="rId24" Type="http://schemas.openxmlformats.org/officeDocument/2006/relationships/slide" Target="slides/slide23.xml"/><Relationship Id="rId25" Type="http://schemas.openxmlformats.org/officeDocument/2006/relationships/slide" Target="slides/slide24.xml"/><Relationship Id="rId47" Type="http://schemas.openxmlformats.org/officeDocument/2006/relationships/tableStyles" Target="tableStyles.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32" Type="http://schemas.openxmlformats.org/officeDocument/2006/relationships/slide" Target="slides/slide31.xml"/><Relationship Id="rId37" Type="http://schemas.openxmlformats.org/officeDocument/2006/relationships/slide" Target="slides/slide36.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slide" Target="slides/slide26.xml"/><Relationship Id="rId14" Type="http://schemas.openxmlformats.org/officeDocument/2006/relationships/slide" Target="slides/slide13.xml"/><Relationship Id="rId23" Type="http://schemas.openxmlformats.org/officeDocument/2006/relationships/slide" Target="slides/slide22.xml"/><Relationship Id="rId4" Type="http://schemas.openxmlformats.org/officeDocument/2006/relationships/slide" Target="slides/slide3.xml"/><Relationship Id="rId28" Type="http://schemas.openxmlformats.org/officeDocument/2006/relationships/slide" Target="slides/slide27.xml"/><Relationship Id="rId45" Type="http://schemas.openxmlformats.org/officeDocument/2006/relationships/viewProps" Target="viewProps.xml"/><Relationship Id="rId26" Type="http://schemas.openxmlformats.org/officeDocument/2006/relationships/slide" Target="slides/slide25.xml"/><Relationship Id="rId30" Type="http://schemas.openxmlformats.org/officeDocument/2006/relationships/slide" Target="slides/slide29.xml"/><Relationship Id="rId11" Type="http://schemas.openxmlformats.org/officeDocument/2006/relationships/slide" Target="slides/slide10.xml"/><Relationship Id="rId42" Type="http://schemas.openxmlformats.org/officeDocument/2006/relationships/slide" Target="slides/slide41.xml"/><Relationship Id="rId29" Type="http://schemas.openxmlformats.org/officeDocument/2006/relationships/slide" Target="slides/slide28.xml"/><Relationship Id="rId6" Type="http://schemas.openxmlformats.org/officeDocument/2006/relationships/slide" Target="slides/slide5.xml"/><Relationship Id="rId16" Type="http://schemas.openxmlformats.org/officeDocument/2006/relationships/slide" Target="slides/slide15.xml"/><Relationship Id="rId33" Type="http://schemas.openxmlformats.org/officeDocument/2006/relationships/slide" Target="slides/slide32.xml"/><Relationship Id="rId44" Type="http://schemas.openxmlformats.org/officeDocument/2006/relationships/presProps" Target="presProps.xml"/><Relationship Id="rId41" Type="http://schemas.openxmlformats.org/officeDocument/2006/relationships/slide" Target="slides/slide40.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38" Type="http://schemas.openxmlformats.org/officeDocument/2006/relationships/slide" Target="slides/slide37.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B6B3C090-38C0-CE4B-BD30-FD702D5CB072}" type="datetimeFigureOut">
              <a:rPr lang="en-US" smtClean="0"/>
              <a:pPr/>
              <a:t>2/14/15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6B3C090-38C0-CE4B-BD30-FD702D5CB072}" type="datetimeFigureOut">
              <a:rPr lang="en-US" smtClean="0"/>
              <a:pPr/>
              <a:t>2/14/15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B3C090-38C0-CE4B-BD30-FD702D5CB072}" type="datetimeFigureOut">
              <a:rPr lang="en-US" smtClean="0"/>
              <a:pPr/>
              <a:t>2/14/15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B6B3C090-38C0-CE4B-BD30-FD702D5CB072}" type="datetimeFigureOut">
              <a:rPr lang="en-US" smtClean="0"/>
              <a:pPr/>
              <a:t>2/14/15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B6B3C090-38C0-CE4B-BD30-FD702D5CB072}" type="datetimeFigureOut">
              <a:rPr lang="en-US" smtClean="0"/>
              <a:pPr/>
              <a:t>2/14/15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B6B3C090-38C0-CE4B-BD30-FD702D5CB072}" type="datetimeFigureOut">
              <a:rPr lang="en-US" smtClean="0"/>
              <a:pPr/>
              <a:t>2/14/15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B3C090-38C0-CE4B-BD30-FD702D5CB072}" type="datetimeFigureOut">
              <a:rPr lang="en-US" smtClean="0"/>
              <a:pPr/>
              <a:t>2/14/15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6B3C090-38C0-CE4B-BD30-FD702D5CB072}" type="datetimeFigureOut">
              <a:rPr lang="en-US" smtClean="0"/>
              <a:pPr/>
              <a:t>2/14/15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6B3C090-38C0-CE4B-BD30-FD702D5CB072}" type="datetimeFigureOut">
              <a:rPr lang="en-US" smtClean="0"/>
              <a:pPr/>
              <a:t>2/14/15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6B3C090-38C0-CE4B-BD30-FD702D5CB072}" type="datetimeFigureOut">
              <a:rPr lang="en-US" smtClean="0"/>
              <a:pPr/>
              <a:t>2/14/15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6B3C090-38C0-CE4B-BD30-FD702D5CB072}" type="datetimeFigureOut">
              <a:rPr lang="en-US" smtClean="0"/>
              <a:pPr/>
              <a:t>2/14/15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D61DD1-5911-C048-BD85-F814F6D64A8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4" Type="http://schemas.openxmlformats.org/officeDocument/2006/relationships/slideLayout" Target="../slideLayouts/slideLayout4.xml"/><Relationship Id="rId10" Type="http://schemas.openxmlformats.org/officeDocument/2006/relationships/slideLayout" Target="../slideLayouts/slideLayout10.xml"/><Relationship Id="rId5" Type="http://schemas.openxmlformats.org/officeDocument/2006/relationships/slideLayout" Target="../slideLayouts/slideLayout5.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B3C090-38C0-CE4B-BD30-FD702D5CB072}" type="datetimeFigureOut">
              <a:rPr lang="en-US" smtClean="0"/>
              <a:pPr/>
              <a:t>2/14/15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D61DD1-5911-C048-BD85-F814F6D64A84}"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3"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3"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3"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3" Type="http://schemas.openxmlformats.org/officeDocument/2006/relationships/image" Target="../media/image2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jpeg"/><Relationship Id="rId3" Type="http://schemas.openxmlformats.org/officeDocument/2006/relationships/image" Target="../media/image2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Conflict and Dialogue</a:t>
            </a:r>
            <a:endParaRPr lang="en-US" dirty="0"/>
          </a:p>
        </p:txBody>
      </p:sp>
      <p:sp>
        <p:nvSpPr>
          <p:cNvPr id="3" name="Subtitle 2"/>
          <p:cNvSpPr>
            <a:spLocks noGrp="1"/>
          </p:cNvSpPr>
          <p:nvPr>
            <p:ph type="subTitle" idx="1"/>
          </p:nvPr>
        </p:nvSpPr>
        <p:spPr/>
        <p:txBody>
          <a:bodyPr/>
          <a:lstStyle/>
          <a:p>
            <a:r>
              <a:rPr lang="en-US" dirty="0" smtClean="0"/>
              <a:t>Jews during the Middle Ages</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fontScale="85000" lnSpcReduction="20000"/>
          </a:bodyPr>
          <a:lstStyle/>
          <a:p>
            <a:r>
              <a:rPr lang="en-US" sz="4211" dirty="0" smtClean="0"/>
              <a:t>The Middle Ages: 10</a:t>
            </a:r>
            <a:r>
              <a:rPr lang="en-US" sz="4211" baseline="30000" dirty="0" smtClean="0"/>
              <a:t>th</a:t>
            </a:r>
            <a:r>
              <a:rPr lang="en-US" sz="4211" dirty="0" smtClean="0"/>
              <a:t> – 16</a:t>
            </a:r>
            <a:r>
              <a:rPr lang="en-US" sz="4211" baseline="30000" dirty="0" smtClean="0"/>
              <a:t>th</a:t>
            </a:r>
            <a:r>
              <a:rPr lang="en-US" sz="4211" dirty="0" smtClean="0"/>
              <a:t> century</a:t>
            </a:r>
          </a:p>
          <a:p>
            <a:r>
              <a:rPr lang="en-US" sz="4211" dirty="0" smtClean="0"/>
              <a:t>A fairly peaceful time from 600 to 1000 CE; the rights of Jews were protected.</a:t>
            </a:r>
          </a:p>
          <a:p>
            <a:r>
              <a:rPr lang="en-US" sz="4211" dirty="0" smtClean="0"/>
              <a:t>This was followed by marked deterioration i</a:t>
            </a:r>
            <a:r>
              <a:rPr lang="en-US" sz="4211" dirty="0" smtClean="0"/>
              <a:t>n attitudes towards the Jews</a:t>
            </a:r>
            <a:r>
              <a:rPr lang="en-US" sz="4211" dirty="0" smtClean="0"/>
              <a:t>:</a:t>
            </a:r>
            <a:endParaRPr lang="en-US" sz="4211" dirty="0" smtClean="0"/>
          </a:p>
          <a:p>
            <a:pPr>
              <a:buNone/>
            </a:pPr>
            <a:r>
              <a:rPr lang="en-US" sz="2400" dirty="0" smtClean="0">
                <a:solidFill>
                  <a:srgbClr val="FFFF00"/>
                </a:solidFill>
              </a:rPr>
              <a:t>	</a:t>
            </a:r>
            <a:r>
              <a:rPr lang="en-US" sz="3789" dirty="0" smtClean="0">
                <a:solidFill>
                  <a:srgbClr val="FFFF00"/>
                </a:solidFill>
              </a:rPr>
              <a:t>-</a:t>
            </a:r>
            <a:r>
              <a:rPr lang="en-US" sz="3789" dirty="0" smtClean="0">
                <a:solidFill>
                  <a:srgbClr val="FFFF00"/>
                </a:solidFill>
              </a:rPr>
              <a:t> local authorities prohibited Judaism</a:t>
            </a:r>
          </a:p>
          <a:p>
            <a:pPr>
              <a:buNone/>
            </a:pPr>
            <a:r>
              <a:rPr lang="en-US" sz="3789" dirty="0" smtClean="0">
                <a:solidFill>
                  <a:srgbClr val="FFFF00"/>
                </a:solidFill>
              </a:rPr>
              <a:t>	-</a:t>
            </a:r>
            <a:r>
              <a:rPr lang="en-US" sz="3789" dirty="0" smtClean="0">
                <a:solidFill>
                  <a:srgbClr val="FFFF00"/>
                </a:solidFill>
              </a:rPr>
              <a:t> closure of synagogues</a:t>
            </a:r>
          </a:p>
          <a:p>
            <a:pPr>
              <a:buNone/>
            </a:pPr>
            <a:r>
              <a:rPr lang="en-US" sz="3789" dirty="0" smtClean="0">
                <a:solidFill>
                  <a:srgbClr val="FFFF00"/>
                </a:solidFill>
              </a:rPr>
              <a:t>	-</a:t>
            </a:r>
            <a:r>
              <a:rPr lang="en-US" sz="3789" dirty="0" smtClean="0">
                <a:solidFill>
                  <a:srgbClr val="FFFF00"/>
                </a:solidFill>
              </a:rPr>
              <a:t> enforcement of baptism on the Jews.</a:t>
            </a:r>
          </a:p>
          <a:p>
            <a:pPr>
              <a:buNone/>
            </a:pPr>
            <a:endParaRPr lang="en-US" sz="2400" dirty="0" smtClean="0">
              <a:solidFill>
                <a:srgbClr val="FFFF00"/>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fontScale="55000" lnSpcReduction="20000"/>
          </a:bodyPr>
          <a:lstStyle/>
          <a:p>
            <a:pPr>
              <a:buNone/>
            </a:pPr>
            <a:endParaRPr lang="en-US" sz="2400" dirty="0" smtClean="0">
              <a:solidFill>
                <a:srgbClr val="FFFF00"/>
              </a:solidFill>
            </a:endParaRPr>
          </a:p>
          <a:p>
            <a:r>
              <a:rPr lang="en-US" sz="4211" dirty="0" smtClean="0"/>
              <a:t>Fourth Lateran Council </a:t>
            </a:r>
            <a:r>
              <a:rPr lang="en-US" sz="4211" dirty="0" smtClean="0"/>
              <a:t>(1215)</a:t>
            </a:r>
            <a:r>
              <a:rPr lang="en-US" sz="4211" dirty="0" smtClean="0"/>
              <a:t> under the leadership of Pope Innocent III</a:t>
            </a:r>
            <a:r>
              <a:rPr lang="en-US" sz="4211" dirty="0" smtClean="0"/>
              <a:t>:</a:t>
            </a:r>
          </a:p>
          <a:p>
            <a:pPr>
              <a:buNone/>
            </a:pPr>
            <a:r>
              <a:rPr lang="en-US" dirty="0" smtClean="0"/>
              <a:t>	</a:t>
            </a:r>
            <a:r>
              <a:rPr lang="en-US" sz="3273" dirty="0" smtClean="0">
                <a:solidFill>
                  <a:srgbClr val="FFFF00"/>
                </a:solidFill>
              </a:rPr>
              <a:t>-</a:t>
            </a:r>
            <a:r>
              <a:rPr lang="en-US" sz="3273" dirty="0" smtClean="0">
                <a:solidFill>
                  <a:srgbClr val="FFFF00"/>
                </a:solidFill>
              </a:rPr>
              <a:t>  </a:t>
            </a:r>
            <a:r>
              <a:rPr lang="en-US" sz="4364" dirty="0" smtClean="0">
                <a:solidFill>
                  <a:srgbClr val="FFFF00"/>
                </a:solidFill>
              </a:rPr>
              <a:t>Jews were prohibited from appearing publicly during the feast of Passover (especially during Good Friday)</a:t>
            </a:r>
          </a:p>
          <a:p>
            <a:pPr>
              <a:buNone/>
            </a:pPr>
            <a:r>
              <a:rPr lang="en-US" sz="3273" dirty="0" smtClean="0">
                <a:solidFill>
                  <a:srgbClr val="FFFF00"/>
                </a:solidFill>
              </a:rPr>
              <a:t>	-</a:t>
            </a:r>
            <a:r>
              <a:rPr lang="en-US" sz="4500" dirty="0" smtClean="0">
                <a:solidFill>
                  <a:srgbClr val="FFFF00"/>
                </a:solidFill>
              </a:rPr>
              <a:t> Jews were expected to wear distinctive clothing.</a:t>
            </a:r>
          </a:p>
          <a:p>
            <a:pPr>
              <a:buNone/>
            </a:pPr>
            <a:endParaRPr lang="en-US" dirty="0" smtClean="0"/>
          </a:p>
          <a:p>
            <a:pPr>
              <a:buNone/>
            </a:pPr>
            <a:r>
              <a:rPr lang="en-US" dirty="0" smtClean="0">
                <a:solidFill>
                  <a:srgbClr val="CCFFCC"/>
                </a:solidFill>
              </a:rPr>
              <a:t>	</a:t>
            </a:r>
            <a:r>
              <a:rPr lang="en-US" sz="3636" dirty="0" smtClean="0">
                <a:solidFill>
                  <a:srgbClr val="CCFFCC"/>
                </a:solidFill>
              </a:rPr>
              <a:t>God made Cain a wanderer and a fugitive on earth, but he placed a mark on him, which made his head shake, in order to prevent people from approaching him in order to </a:t>
            </a:r>
            <a:r>
              <a:rPr lang="en-US" sz="3636" dirty="0" smtClean="0">
                <a:solidFill>
                  <a:srgbClr val="CCFFCC"/>
                </a:solidFill>
              </a:rPr>
              <a:t>kill him. However, even though one should not kill  the Jews for shedding the blood of Jesus Christ… they must wander the earth until they are filled with shame and are prepared to call on the name of Jesus Christ the Lord (Innocent III).</a:t>
            </a:r>
          </a:p>
          <a:p>
            <a:pPr>
              <a:buNone/>
            </a:pPr>
            <a:endParaRPr lang="en-US" dirty="0" smtClean="0">
              <a:solidFill>
                <a:srgbClr val="CCFFCC"/>
              </a:solidFill>
            </a:endParaRPr>
          </a:p>
          <a:p>
            <a:pPr>
              <a:buNone/>
            </a:pPr>
            <a:r>
              <a:rPr lang="en-US" dirty="0" smtClean="0">
                <a:solidFill>
                  <a:srgbClr val="CCFFCC"/>
                </a:solidFill>
              </a:rPr>
              <a:t>	</a:t>
            </a:r>
            <a:endParaRPr lang="en-US" sz="45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
            </a:r>
            <a:br>
              <a:rPr lang="en-US" dirty="0" smtClean="0"/>
            </a:br>
            <a:r>
              <a:rPr lang="en-US" dirty="0" smtClean="0"/>
              <a:t>‘The Clothing of </a:t>
            </a:r>
            <a:r>
              <a:rPr lang="en-US" dirty="0" smtClean="0"/>
              <a:t>the Jew’</a:t>
            </a:r>
            <a:r>
              <a:rPr lang="en-US" dirty="0" smtClean="0"/>
              <a:t/>
            </a:r>
            <a:br>
              <a:rPr lang="en-US" dirty="0" smtClean="0"/>
            </a:br>
            <a:r>
              <a:rPr lang="en-US" dirty="0" smtClean="0"/>
              <a:t/>
            </a:r>
            <a:br>
              <a:rPr lang="en-US" dirty="0" smtClean="0"/>
            </a:br>
            <a:r>
              <a:rPr lang="en-US" sz="2667" dirty="0" smtClean="0"/>
              <a:t>Jewish moneylenders (France): peaked hat and a circle of red/yellow cloth sown on the cloak. </a:t>
            </a:r>
            <a:r>
              <a:rPr lang="en-US" sz="2222" dirty="0" smtClean="0"/>
              <a:t/>
            </a:r>
            <a:br>
              <a:rPr lang="en-US" sz="2222" dirty="0" smtClean="0"/>
            </a:br>
            <a:r>
              <a:rPr lang="en-US" sz="2222" dirty="0" smtClean="0"/>
              <a:t/>
            </a:r>
            <a:br>
              <a:rPr lang="en-US" sz="2222" dirty="0" smtClean="0"/>
            </a:br>
            <a:endParaRPr lang="en-US" sz="2222" dirty="0"/>
          </a:p>
        </p:txBody>
      </p:sp>
      <p:pic>
        <p:nvPicPr>
          <p:cNvPr id="4" name="Content Placeholder 3" descr="1. Jewish moneylenders.medieval france.jpg"/>
          <p:cNvPicPr>
            <a:picLocks noGrp="1" noChangeAspect="1"/>
          </p:cNvPicPr>
          <p:nvPr>
            <p:ph idx="1"/>
          </p:nvPr>
        </p:nvPicPr>
        <p:blipFill>
          <a:blip r:embed="rId2"/>
          <a:stretch>
            <a:fillRect/>
          </a:stretch>
        </p:blipFill>
        <p:spPr>
          <a:xfrm>
            <a:off x="1981200" y="2514600"/>
            <a:ext cx="4838700" cy="3733800"/>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‘Jewish Hat’ </a:t>
            </a:r>
            <a:r>
              <a:rPr lang="en-US" dirty="0" smtClean="0"/>
              <a:t>(</a:t>
            </a:r>
            <a:r>
              <a:rPr lang="en-US" dirty="0" err="1" smtClean="0"/>
              <a:t>Judenhüte</a:t>
            </a:r>
            <a:r>
              <a:rPr lang="en-US" dirty="0" smtClean="0"/>
              <a:t> - 1493)</a:t>
            </a:r>
            <a:br>
              <a:rPr lang="en-US" dirty="0" smtClean="0"/>
            </a:br>
            <a:endParaRPr lang="en-US" dirty="0"/>
          </a:p>
        </p:txBody>
      </p:sp>
      <p:pic>
        <p:nvPicPr>
          <p:cNvPr id="4" name="Content Placeholder 3" descr="3. Jewish hat.Christian painting.1493.jpg"/>
          <p:cNvPicPr>
            <a:picLocks noGrp="1" noChangeAspect="1"/>
          </p:cNvPicPr>
          <p:nvPr>
            <p:ph idx="1"/>
          </p:nvPr>
        </p:nvPicPr>
        <p:blipFill>
          <a:blip r:embed="rId2"/>
          <a:stretch>
            <a:fillRect/>
          </a:stretch>
        </p:blipFill>
        <p:spPr>
          <a:xfrm>
            <a:off x="2743200" y="1417638"/>
            <a:ext cx="3301913" cy="4525963"/>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‘Jewish Hat</a:t>
            </a:r>
            <a:br>
              <a:rPr lang="en-US" dirty="0" smtClean="0"/>
            </a:br>
            <a:r>
              <a:rPr lang="en-US" sz="3200" dirty="0" smtClean="0"/>
              <a:t>Regensburg Bible, around 1300 CE</a:t>
            </a:r>
            <a:endParaRPr lang="en-US" dirty="0"/>
          </a:p>
        </p:txBody>
      </p:sp>
      <p:pic>
        <p:nvPicPr>
          <p:cNvPr id="4" name="Content Placeholder 3" descr="3. Jewish hat.Regensburg Pentateuch.ca.1300.jpg"/>
          <p:cNvPicPr>
            <a:picLocks noGrp="1" noChangeAspect="1"/>
          </p:cNvPicPr>
          <p:nvPr>
            <p:ph idx="1"/>
          </p:nvPr>
        </p:nvPicPr>
        <p:blipFill>
          <a:blip r:embed="rId2"/>
          <a:stretch>
            <a:fillRect/>
          </a:stretch>
        </p:blipFill>
        <p:spPr>
          <a:xfrm>
            <a:off x="2893622" y="1752600"/>
            <a:ext cx="3356756" cy="4525963"/>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Attitudes towards the Jews</a:t>
            </a:r>
            <a:endParaRPr lang="en-US" dirty="0"/>
          </a:p>
        </p:txBody>
      </p:sp>
      <p:sp>
        <p:nvSpPr>
          <p:cNvPr id="3" name="Content Placeholder 2"/>
          <p:cNvSpPr>
            <a:spLocks noGrp="1"/>
          </p:cNvSpPr>
          <p:nvPr>
            <p:ph idx="1"/>
          </p:nvPr>
        </p:nvSpPr>
        <p:spPr/>
        <p:txBody>
          <a:bodyPr>
            <a:normAutofit/>
          </a:bodyPr>
          <a:lstStyle/>
          <a:p>
            <a:endParaRPr lang="en-US" dirty="0" smtClean="0"/>
          </a:p>
          <a:p>
            <a:r>
              <a:rPr lang="en-US" dirty="0" smtClean="0"/>
              <a:t>Preaching among the Jews in order to persuade them to accept baptism.</a:t>
            </a:r>
            <a:endParaRPr lang="en-US" dirty="0" smtClean="0"/>
          </a:p>
          <a:p>
            <a:r>
              <a:rPr lang="en-US" dirty="0" smtClean="0"/>
              <a:t>Popular method among the orders of the Franciscans and the Dominicans.</a:t>
            </a:r>
          </a:p>
          <a:p>
            <a:r>
              <a:rPr lang="en-US" dirty="0" smtClean="0"/>
              <a:t>The official policy of the Church in Rome for six centuries (banned by Pope Pius </a:t>
            </a:r>
            <a:r>
              <a:rPr lang="en-US" dirty="0" smtClean="0"/>
              <a:t>IX</a:t>
            </a:r>
            <a:r>
              <a:rPr lang="en-US" dirty="0" smtClean="0"/>
              <a:t> </a:t>
            </a:r>
            <a:r>
              <a:rPr lang="en-US" dirty="0" smtClean="0"/>
              <a:t>i</a:t>
            </a:r>
            <a:r>
              <a:rPr lang="en-US" dirty="0" smtClean="0"/>
              <a:t>n </a:t>
            </a:r>
            <a:r>
              <a:rPr lang="en-US" dirty="0" smtClean="0"/>
              <a:t>1848).</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Attitudes towards the Jews</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Public disagreements between theologians and rabbis.  </a:t>
            </a:r>
          </a:p>
          <a:p>
            <a:r>
              <a:rPr lang="en-US" dirty="0" smtClean="0"/>
              <a:t>Paris (1240), Barcelona (1263) and </a:t>
            </a:r>
            <a:r>
              <a:rPr lang="en-US" dirty="0" err="1" smtClean="0"/>
              <a:t>Tortosa</a:t>
            </a:r>
            <a:r>
              <a:rPr lang="en-US" dirty="0" smtClean="0"/>
              <a:t> (1413-1414) – trials before priests and the aristocracy.</a:t>
            </a:r>
          </a:p>
          <a:p>
            <a:r>
              <a:rPr lang="en-US" dirty="0" smtClean="0"/>
              <a:t>Christian witnesses (Jews who had been baptized) suc</a:t>
            </a:r>
            <a:r>
              <a:rPr lang="en-US" dirty="0" smtClean="0"/>
              <a:t>h a</a:t>
            </a:r>
            <a:r>
              <a:rPr lang="en-US" dirty="0" smtClean="0"/>
              <a:t>s Pablo </a:t>
            </a:r>
            <a:r>
              <a:rPr lang="en-US" dirty="0" err="1" smtClean="0"/>
              <a:t>Christiani</a:t>
            </a:r>
            <a:r>
              <a:rPr lang="en-US" dirty="0" smtClean="0"/>
              <a:t> (Barcelona 1263).</a:t>
            </a:r>
          </a:p>
          <a:p>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Defenders of Judaism included </a:t>
            </a:r>
            <a:r>
              <a:rPr lang="en-US" dirty="0" err="1" smtClean="0"/>
              <a:t>Nahmanides</a:t>
            </a:r>
            <a:r>
              <a:rPr lang="en-US" dirty="0" smtClean="0"/>
              <a:t> (1194-1270, Barcelona 1263) </a:t>
            </a:r>
            <a:r>
              <a:rPr lang="en-US" dirty="0" smtClean="0"/>
              <a:t>and Joseph </a:t>
            </a:r>
            <a:r>
              <a:rPr lang="en-US" dirty="0" err="1" smtClean="0"/>
              <a:t>Albo</a:t>
            </a:r>
            <a:r>
              <a:rPr lang="en-US" dirty="0" smtClean="0"/>
              <a:t> (1380-1430).</a:t>
            </a:r>
            <a:endParaRPr lang="en-US" dirty="0" smtClean="0"/>
          </a:p>
          <a:p>
            <a:r>
              <a:rPr lang="en-US" dirty="0" err="1" smtClean="0"/>
              <a:t>Nahmanides</a:t>
            </a:r>
            <a:r>
              <a:rPr lang="en-US" dirty="0" smtClean="0"/>
              <a:t> fled to Palestine as a result of these conflicts.</a:t>
            </a:r>
          </a:p>
          <a:p>
            <a:r>
              <a:rPr lang="en-US" dirty="0" smtClean="0"/>
              <a:t>Because of disagreements in </a:t>
            </a:r>
            <a:r>
              <a:rPr lang="en-US" dirty="0" err="1" smtClean="0"/>
              <a:t>Tortosa</a:t>
            </a:r>
            <a:r>
              <a:rPr lang="en-US" dirty="0" smtClean="0"/>
              <a:t> baptism was forced on 3000 Jews.</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Accusations against the Jews</a:t>
            </a:r>
            <a:endParaRPr lang="en-US" dirty="0"/>
          </a:p>
        </p:txBody>
      </p:sp>
      <p:sp>
        <p:nvSpPr>
          <p:cNvPr id="3" name="Content Placeholder 2"/>
          <p:cNvSpPr>
            <a:spLocks noGrp="1"/>
          </p:cNvSpPr>
          <p:nvPr>
            <p:ph idx="1"/>
          </p:nvPr>
        </p:nvSpPr>
        <p:spPr/>
        <p:txBody>
          <a:bodyPr>
            <a:normAutofit/>
          </a:bodyPr>
          <a:lstStyle/>
          <a:p>
            <a:r>
              <a:rPr lang="en-US" dirty="0" smtClean="0"/>
              <a:t>Link to the Antichrist </a:t>
            </a:r>
            <a:r>
              <a:rPr lang="en-US" dirty="0" smtClean="0"/>
              <a:t>(cf. Book of Revelation)</a:t>
            </a:r>
          </a:p>
          <a:p>
            <a:r>
              <a:rPr lang="en-US" dirty="0" smtClean="0"/>
              <a:t>The demonic and satanic Jew</a:t>
            </a:r>
          </a:p>
          <a:p>
            <a:pPr>
              <a:buNone/>
            </a:pPr>
            <a:r>
              <a:rPr lang="en-US" sz="2400" dirty="0" smtClean="0">
                <a:solidFill>
                  <a:srgbClr val="FFFF00"/>
                </a:solidFill>
              </a:rPr>
              <a:t>	</a:t>
            </a:r>
            <a:r>
              <a:rPr lang="en-US" sz="1800" dirty="0" smtClean="0">
                <a:solidFill>
                  <a:srgbClr val="FFFF00"/>
                </a:solidFill>
              </a:rPr>
              <a:t>Jews burning in hell (the devil on the right). On the </a:t>
            </a:r>
          </a:p>
          <a:p>
            <a:pPr>
              <a:buNone/>
            </a:pPr>
            <a:r>
              <a:rPr lang="en-US" sz="1800" dirty="0" smtClean="0">
                <a:solidFill>
                  <a:srgbClr val="FFFF00"/>
                </a:solidFill>
              </a:rPr>
              <a:t>	cauldron is the word ‘</a:t>
            </a:r>
            <a:r>
              <a:rPr lang="en-US" sz="1800" dirty="0" err="1" smtClean="0">
                <a:solidFill>
                  <a:srgbClr val="FFFF00"/>
                </a:solidFill>
              </a:rPr>
              <a:t>Juda</a:t>
            </a:r>
            <a:r>
              <a:rPr lang="en-US" sz="1800" dirty="0" smtClean="0">
                <a:solidFill>
                  <a:srgbClr val="FFFF00"/>
                </a:solidFill>
              </a:rPr>
              <a:t>’ (Jews): </a:t>
            </a:r>
          </a:p>
          <a:p>
            <a:pPr>
              <a:buNone/>
            </a:pPr>
            <a:r>
              <a:rPr lang="en-US" sz="1800" dirty="0" smtClean="0">
                <a:solidFill>
                  <a:srgbClr val="FFFF00"/>
                </a:solidFill>
              </a:rPr>
              <a:t>	</a:t>
            </a:r>
            <a:r>
              <a:rPr lang="en-US" sz="1800" dirty="0" smtClean="0">
                <a:solidFill>
                  <a:srgbClr val="FFFF00"/>
                </a:solidFill>
              </a:rPr>
              <a:t>medieval manuscript from Germany. </a:t>
            </a:r>
            <a:endParaRPr lang="en-US" sz="1800" dirty="0" smtClean="0">
              <a:solidFill>
                <a:srgbClr val="FFFF00"/>
              </a:solidFill>
            </a:endParaRPr>
          </a:p>
          <a:p>
            <a:pPr>
              <a:buNone/>
            </a:pPr>
            <a:r>
              <a:rPr lang="en-US" sz="1800" dirty="0" smtClean="0">
                <a:solidFill>
                  <a:srgbClr val="FFFF00"/>
                </a:solidFill>
              </a:rPr>
              <a:t>	</a:t>
            </a:r>
          </a:p>
          <a:p>
            <a:pPr>
              <a:buNone/>
            </a:pPr>
            <a:r>
              <a:rPr lang="en-US" sz="1800" dirty="0" smtClean="0">
                <a:solidFill>
                  <a:srgbClr val="CCFFCC"/>
                </a:solidFill>
              </a:rPr>
              <a:t>Emphasis on the Jews as ‘the children of Satan’ </a:t>
            </a:r>
            <a:r>
              <a:rPr lang="en-US" sz="1800" dirty="0" smtClean="0">
                <a:solidFill>
                  <a:srgbClr val="CCFFCC"/>
                </a:solidFill>
              </a:rPr>
              <a:t>(</a:t>
            </a:r>
            <a:r>
              <a:rPr lang="en-US" sz="1800" dirty="0" smtClean="0">
                <a:solidFill>
                  <a:srgbClr val="CCFFCC"/>
                </a:solidFill>
              </a:rPr>
              <a:t>cf. John </a:t>
            </a:r>
            <a:endParaRPr lang="en-US" sz="1800" dirty="0" smtClean="0">
              <a:solidFill>
                <a:srgbClr val="CCFFCC"/>
              </a:solidFill>
            </a:endParaRPr>
          </a:p>
          <a:p>
            <a:pPr>
              <a:buNone/>
            </a:pPr>
            <a:r>
              <a:rPr lang="en-US" sz="1800" dirty="0" smtClean="0">
                <a:solidFill>
                  <a:srgbClr val="CCFFCC"/>
                </a:solidFill>
              </a:rPr>
              <a:t>8:44).</a:t>
            </a:r>
            <a:endParaRPr lang="en-US" sz="1800" dirty="0" smtClean="0">
              <a:solidFill>
                <a:srgbClr val="CCFFCC"/>
              </a:solidFill>
            </a:endParaRPr>
          </a:p>
          <a:p>
            <a:pPr>
              <a:buNone/>
            </a:pPr>
            <a:r>
              <a:rPr lang="en-US" sz="1800" dirty="0" smtClean="0">
                <a:solidFill>
                  <a:srgbClr val="CCFFCC"/>
                </a:solidFill>
              </a:rPr>
              <a:t>Reference to ‘the Jewish stench’ </a:t>
            </a:r>
            <a:r>
              <a:rPr lang="en-US" sz="1800" dirty="0" smtClean="0">
                <a:solidFill>
                  <a:srgbClr val="CCFFCC"/>
                </a:solidFill>
              </a:rPr>
              <a:t>(</a:t>
            </a:r>
            <a:r>
              <a:rPr lang="en-US" sz="1800" i="1" dirty="0" err="1" smtClean="0">
                <a:solidFill>
                  <a:srgbClr val="CCFFCC"/>
                </a:solidFill>
              </a:rPr>
              <a:t>foetor</a:t>
            </a:r>
            <a:r>
              <a:rPr lang="en-US" sz="1800" i="1" dirty="0" smtClean="0">
                <a:solidFill>
                  <a:srgbClr val="CCFFCC"/>
                </a:solidFill>
              </a:rPr>
              <a:t> </a:t>
            </a:r>
            <a:r>
              <a:rPr lang="en-US" sz="1800" i="1" dirty="0" err="1" smtClean="0">
                <a:solidFill>
                  <a:srgbClr val="CCFFCC"/>
                </a:solidFill>
              </a:rPr>
              <a:t>judaicus</a:t>
            </a:r>
            <a:r>
              <a:rPr lang="en-US" sz="1800" i="1" dirty="0" smtClean="0">
                <a:solidFill>
                  <a:srgbClr val="CCFFCC"/>
                </a:solidFill>
              </a:rPr>
              <a:t>),</a:t>
            </a:r>
            <a:r>
              <a:rPr lang="en-US" sz="1800" dirty="0" smtClean="0">
                <a:solidFill>
                  <a:srgbClr val="CCFFCC"/>
                </a:solidFill>
              </a:rPr>
              <a:t> making</a:t>
            </a:r>
          </a:p>
          <a:p>
            <a:pPr>
              <a:buNone/>
            </a:pPr>
            <a:r>
              <a:rPr lang="en-US" sz="1800" dirty="0" smtClean="0">
                <a:solidFill>
                  <a:srgbClr val="CCFFCC"/>
                </a:solidFill>
              </a:rPr>
              <a:t>i</a:t>
            </a:r>
            <a:r>
              <a:rPr lang="en-US" sz="1800" dirty="0" smtClean="0">
                <a:solidFill>
                  <a:srgbClr val="CCFFCC"/>
                </a:solidFill>
              </a:rPr>
              <a:t>t easy to recognize Jews.</a:t>
            </a:r>
            <a:endParaRPr lang="en-US" sz="1800" dirty="0" smtClean="0">
              <a:solidFill>
                <a:srgbClr val="CCFFCC"/>
              </a:solidFill>
            </a:endParaRPr>
          </a:p>
        </p:txBody>
      </p:sp>
      <p:pic>
        <p:nvPicPr>
          <p:cNvPr id="4" name="Picture 3" descr="1. Jews_are_seen_burning_in_hell_in_a_medieval_German_manuscript__The_devil_is_on_the_right__The_inscription_on_the_cauldron_reads_-Juda-_Jews.png"/>
          <p:cNvPicPr>
            <a:picLocks noChangeAspect="1"/>
          </p:cNvPicPr>
          <p:nvPr/>
        </p:nvPicPr>
        <p:blipFill>
          <a:blip r:embed="rId2"/>
          <a:stretch>
            <a:fillRect/>
          </a:stretch>
        </p:blipFill>
        <p:spPr>
          <a:xfrm>
            <a:off x="6096000" y="2392363"/>
            <a:ext cx="2590800" cy="373380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Accusations against the Jews</a:t>
            </a:r>
            <a:br>
              <a:rPr lang="en-US" dirty="0" smtClean="0"/>
            </a:br>
            <a:r>
              <a:rPr lang="en-US" sz="3111" dirty="0" smtClean="0"/>
              <a:t>Medieval art</a:t>
            </a:r>
            <a:endParaRPr lang="en-US" sz="3111" dirty="0"/>
          </a:p>
        </p:txBody>
      </p:sp>
      <p:pic>
        <p:nvPicPr>
          <p:cNvPr id="4" name="Content Placeholder 3" descr="1. 1500 Jew on Sow.jpg"/>
          <p:cNvPicPr>
            <a:picLocks noGrp="1" noChangeAspect="1"/>
          </p:cNvPicPr>
          <p:nvPr>
            <p:ph idx="1"/>
          </p:nvPr>
        </p:nvPicPr>
        <p:blipFill>
          <a:blip r:embed="rId2"/>
          <a:stretch>
            <a:fillRect/>
          </a:stretch>
        </p:blipFill>
        <p:spPr>
          <a:xfrm>
            <a:off x="838200" y="1600200"/>
            <a:ext cx="3429000" cy="4419600"/>
          </a:xfrm>
        </p:spPr>
      </p:pic>
      <p:pic>
        <p:nvPicPr>
          <p:cNvPr id="7" name="Picture 6"/>
          <p:cNvPicPr>
            <a:picLocks noChangeAspect="1"/>
          </p:cNvPicPr>
          <p:nvPr/>
        </p:nvPicPr>
        <p:blipFill>
          <a:blip r:embed="rId3"/>
          <a:stretch>
            <a:fillRect/>
          </a:stretch>
        </p:blipFill>
        <p:spPr>
          <a:xfrm>
            <a:off x="4876800" y="1655972"/>
            <a:ext cx="3407775" cy="4363827"/>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Perpetuating the Stereotype</a:t>
            </a:r>
            <a:endParaRPr lang="en-US" dirty="0"/>
          </a:p>
        </p:txBody>
      </p:sp>
      <p:sp>
        <p:nvSpPr>
          <p:cNvPr id="3" name="Content Placeholder 2"/>
          <p:cNvSpPr>
            <a:spLocks noGrp="1"/>
          </p:cNvSpPr>
          <p:nvPr>
            <p:ph idx="1"/>
          </p:nvPr>
        </p:nvSpPr>
        <p:spPr/>
        <p:txBody>
          <a:bodyPr/>
          <a:lstStyle/>
          <a:p>
            <a:pPr>
              <a:buNone/>
            </a:pPr>
            <a:endParaRPr lang="en-US" dirty="0"/>
          </a:p>
        </p:txBody>
      </p:sp>
      <p:pic>
        <p:nvPicPr>
          <p:cNvPr id="4" name="Picture 3" descr="1. 1700 jew taking Oath on pigskin.jpg"/>
          <p:cNvPicPr>
            <a:picLocks noChangeAspect="1"/>
          </p:cNvPicPr>
          <p:nvPr/>
        </p:nvPicPr>
        <p:blipFill>
          <a:blip r:embed="rId2"/>
          <a:stretch>
            <a:fillRect/>
          </a:stretch>
        </p:blipFill>
        <p:spPr>
          <a:xfrm>
            <a:off x="457200" y="1417637"/>
            <a:ext cx="8229600" cy="470852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Ritual Murder</a:t>
            </a:r>
            <a:br>
              <a:rPr lang="en-US" dirty="0" smtClean="0"/>
            </a:br>
            <a:r>
              <a:rPr lang="en-US" sz="3556" dirty="0" smtClean="0"/>
              <a:t>‘Blood Libel’</a:t>
            </a:r>
            <a:endParaRPr lang="en-US" sz="3556" dirty="0"/>
          </a:p>
        </p:txBody>
      </p:sp>
      <p:sp>
        <p:nvSpPr>
          <p:cNvPr id="3" name="Content Placeholder 2"/>
          <p:cNvSpPr>
            <a:spLocks noGrp="1"/>
          </p:cNvSpPr>
          <p:nvPr>
            <p:ph idx="1"/>
          </p:nvPr>
        </p:nvSpPr>
        <p:spPr/>
        <p:txBody>
          <a:bodyPr>
            <a:normAutofit fontScale="92500" lnSpcReduction="10000"/>
          </a:bodyPr>
          <a:lstStyle/>
          <a:p>
            <a:r>
              <a:rPr lang="en-US" dirty="0" smtClean="0"/>
              <a:t>Chronicles of the period include a myth claiming that Jews killed young Christian boys and used their blood in </a:t>
            </a:r>
            <a:r>
              <a:rPr lang="en-US" dirty="0" smtClean="0"/>
              <a:t>ritual preparation for the </a:t>
            </a:r>
            <a:r>
              <a:rPr lang="en-US" i="1" dirty="0" err="1" smtClean="0"/>
              <a:t>matzah</a:t>
            </a:r>
            <a:r>
              <a:rPr lang="en-US" i="1" dirty="0" smtClean="0"/>
              <a:t> </a:t>
            </a:r>
            <a:r>
              <a:rPr lang="en-US" dirty="0" smtClean="0"/>
              <a:t>(unleavened bread) for Passover in order to parody the crucifixion.</a:t>
            </a:r>
          </a:p>
          <a:p>
            <a:r>
              <a:rPr lang="en-US" dirty="0" smtClean="0"/>
              <a:t>The idea stems from the association between the Jew and the Antichrist.</a:t>
            </a:r>
          </a:p>
          <a:p>
            <a:r>
              <a:rPr lang="en-US" dirty="0" smtClean="0"/>
              <a:t>According to Josephus, </a:t>
            </a:r>
            <a:r>
              <a:rPr lang="en-US" dirty="0" smtClean="0"/>
              <a:t>Antiochus </a:t>
            </a:r>
            <a:r>
              <a:rPr lang="en-US" dirty="0" err="1" smtClean="0"/>
              <a:t>Epiphanes</a:t>
            </a:r>
            <a:r>
              <a:rPr lang="en-US" dirty="0" smtClean="0"/>
              <a:t>  </a:t>
            </a:r>
            <a:r>
              <a:rPr lang="en-US" dirty="0" smtClean="0"/>
              <a:t>(175-164</a:t>
            </a:r>
            <a:r>
              <a:rPr lang="en-US" dirty="0" smtClean="0"/>
              <a:t> </a:t>
            </a:r>
            <a:r>
              <a:rPr lang="en-US" dirty="0" smtClean="0"/>
              <a:t>BCE</a:t>
            </a:r>
            <a:r>
              <a:rPr lang="en-US" dirty="0" smtClean="0"/>
              <a:t>) was told that Jews sacrificed young men in the Temple.</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William of Norwich </a:t>
            </a:r>
            <a:r>
              <a:rPr lang="en-US" dirty="0" smtClean="0"/>
              <a:t>(1144)</a:t>
            </a:r>
            <a:endParaRPr lang="en-US" dirty="0"/>
          </a:p>
        </p:txBody>
      </p:sp>
      <p:sp>
        <p:nvSpPr>
          <p:cNvPr id="5" name="Content Placeholder 4"/>
          <p:cNvSpPr>
            <a:spLocks noGrp="1"/>
          </p:cNvSpPr>
          <p:nvPr>
            <p:ph sz="half" idx="1"/>
          </p:nvPr>
        </p:nvSpPr>
        <p:spPr>
          <a:xfrm>
            <a:off x="457200" y="1600200"/>
            <a:ext cx="5181600" cy="4525963"/>
          </a:xfrm>
        </p:spPr>
        <p:txBody>
          <a:bodyPr>
            <a:normAutofit fontScale="47500" lnSpcReduction="20000"/>
          </a:bodyPr>
          <a:lstStyle/>
          <a:p>
            <a:endParaRPr lang="en-US" sz="5538" dirty="0" smtClean="0"/>
          </a:p>
          <a:p>
            <a:r>
              <a:rPr lang="en-US" sz="5538" dirty="0" smtClean="0"/>
              <a:t>The body of a twelve-year old boy was discovered; his uncle blamed the Jews of the city of Norwich.</a:t>
            </a:r>
          </a:p>
          <a:p>
            <a:r>
              <a:rPr lang="en-US" sz="5538" dirty="0" smtClean="0"/>
              <a:t>Only later (</a:t>
            </a:r>
            <a:r>
              <a:rPr lang="en-US" sz="5538" dirty="0" smtClean="0"/>
              <a:t>1150)</a:t>
            </a:r>
            <a:r>
              <a:rPr lang="en-US" sz="5538" dirty="0" smtClean="0"/>
              <a:t> did Thomas of Monmouth write about William – </a:t>
            </a:r>
            <a:endParaRPr lang="en-US" sz="5538" dirty="0" smtClean="0"/>
          </a:p>
          <a:p>
            <a:pPr>
              <a:buNone/>
            </a:pPr>
            <a:r>
              <a:rPr lang="en-US" sz="5538" dirty="0" smtClean="0"/>
              <a:t>	his suffering, the miracles around his grave. </a:t>
            </a:r>
            <a:endParaRPr lang="en-US" sz="5538" dirty="0" smtClean="0"/>
          </a:p>
          <a:p>
            <a:r>
              <a:rPr lang="en-US" sz="5538" dirty="0" smtClean="0"/>
              <a:t>William’s grave became the site for pilgrimage.</a:t>
            </a:r>
          </a:p>
          <a:p>
            <a:pPr>
              <a:buNone/>
            </a:pPr>
            <a:r>
              <a:rPr lang="en-US" dirty="0" smtClean="0"/>
              <a:t>	</a:t>
            </a:r>
            <a:endParaRPr lang="en-US" dirty="0"/>
          </a:p>
        </p:txBody>
      </p:sp>
      <p:sp>
        <p:nvSpPr>
          <p:cNvPr id="6" name="Content Placeholder 5"/>
          <p:cNvSpPr>
            <a:spLocks noGrp="1"/>
          </p:cNvSpPr>
          <p:nvPr>
            <p:ph sz="half" idx="2"/>
          </p:nvPr>
        </p:nvSpPr>
        <p:spPr>
          <a:xfrm>
            <a:off x="5638800" y="1600200"/>
            <a:ext cx="3048000" cy="4525963"/>
          </a:xfrm>
        </p:spPr>
        <p:txBody>
          <a:bodyPr>
            <a:normAutofit fontScale="47500" lnSpcReduction="20000"/>
          </a:bodyPr>
          <a:lstStyle/>
          <a:p>
            <a:endParaRPr lang="en-US" dirty="0"/>
          </a:p>
        </p:txBody>
      </p:sp>
      <p:pic>
        <p:nvPicPr>
          <p:cNvPr id="7" name="Picture 6" descr="2. William of Norwich.jpg"/>
          <p:cNvPicPr>
            <a:picLocks noChangeAspect="1"/>
          </p:cNvPicPr>
          <p:nvPr/>
        </p:nvPicPr>
        <p:blipFill>
          <a:blip r:embed="rId2"/>
          <a:stretch>
            <a:fillRect/>
          </a:stretch>
        </p:blipFill>
        <p:spPr>
          <a:xfrm>
            <a:off x="5638800" y="1600199"/>
            <a:ext cx="3048000" cy="4525963"/>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William of Norwich </a:t>
            </a:r>
            <a:r>
              <a:rPr lang="en-US" dirty="0" smtClean="0"/>
              <a:t>(1144)</a:t>
            </a:r>
            <a:endParaRPr lang="en-US" dirty="0"/>
          </a:p>
        </p:txBody>
      </p:sp>
      <p:sp>
        <p:nvSpPr>
          <p:cNvPr id="5" name="Content Placeholder 4"/>
          <p:cNvSpPr>
            <a:spLocks noGrp="1"/>
          </p:cNvSpPr>
          <p:nvPr>
            <p:ph sz="half" idx="1"/>
          </p:nvPr>
        </p:nvSpPr>
        <p:spPr>
          <a:xfrm>
            <a:off x="457200" y="1600200"/>
            <a:ext cx="5181600" cy="4525963"/>
          </a:xfrm>
        </p:spPr>
        <p:txBody>
          <a:bodyPr>
            <a:normAutofit fontScale="40000" lnSpcReduction="20000"/>
          </a:bodyPr>
          <a:lstStyle/>
          <a:p>
            <a:pPr>
              <a:buNone/>
            </a:pPr>
            <a:endParaRPr lang="en-US" sz="5538" dirty="0" smtClean="0"/>
          </a:p>
          <a:p>
            <a:r>
              <a:rPr lang="en-US" sz="5538" dirty="0" smtClean="0"/>
              <a:t>A similar case in Lincoln </a:t>
            </a:r>
            <a:r>
              <a:rPr lang="en-US" sz="5538" dirty="0" smtClean="0"/>
              <a:t>(1255) – </a:t>
            </a:r>
          </a:p>
          <a:p>
            <a:pPr>
              <a:buNone/>
            </a:pPr>
            <a:r>
              <a:rPr lang="en-US" sz="5538" dirty="0" smtClean="0"/>
              <a:t>	Saint Hugh the Small. It was said that he had been imprisoned, tortured, and killed by the Jews of the city in a form of parody of the crucifixion.</a:t>
            </a:r>
          </a:p>
          <a:p>
            <a:pPr>
              <a:buNone/>
            </a:pPr>
            <a:r>
              <a:rPr lang="en-US" sz="5538" dirty="0" smtClean="0"/>
              <a:t>	</a:t>
            </a:r>
            <a:r>
              <a:rPr lang="en-US" sz="5538" dirty="0" smtClean="0"/>
              <a:t>18 Jews wer</a:t>
            </a:r>
            <a:r>
              <a:rPr lang="en-US" sz="5538" dirty="0" smtClean="0"/>
              <a:t>e killed as a result of the events in Lincoln</a:t>
            </a:r>
            <a:r>
              <a:rPr lang="en-US" sz="5538" dirty="0" smtClean="0"/>
              <a:t>. </a:t>
            </a:r>
            <a:endParaRPr lang="en-US" sz="5538" dirty="0" smtClean="0"/>
          </a:p>
          <a:p>
            <a:pPr>
              <a:buNone/>
            </a:pPr>
            <a:endParaRPr lang="en-US" sz="5538" dirty="0" smtClean="0"/>
          </a:p>
          <a:p>
            <a:pPr>
              <a:buNone/>
            </a:pPr>
            <a:r>
              <a:rPr lang="en-US" sz="5538" dirty="0" smtClean="0"/>
              <a:t>	Jews were expelled from England in </a:t>
            </a:r>
          </a:p>
          <a:p>
            <a:pPr>
              <a:buNone/>
            </a:pPr>
            <a:r>
              <a:rPr lang="en-US" sz="5538" dirty="0" smtClean="0"/>
              <a:t>	</a:t>
            </a:r>
            <a:r>
              <a:rPr lang="en-US" sz="5538" dirty="0" smtClean="0"/>
              <a:t>1270</a:t>
            </a:r>
            <a:r>
              <a:rPr lang="en-US" sz="5538" dirty="0" smtClean="0"/>
              <a:t> CE.</a:t>
            </a:r>
            <a:endParaRPr lang="en-US" sz="5538" dirty="0" smtClean="0"/>
          </a:p>
          <a:p>
            <a:pPr>
              <a:buNone/>
            </a:pPr>
            <a:r>
              <a:rPr lang="en-US" dirty="0" smtClean="0"/>
              <a:t>	</a:t>
            </a:r>
            <a:endParaRPr lang="en-US" dirty="0"/>
          </a:p>
        </p:txBody>
      </p:sp>
      <p:sp>
        <p:nvSpPr>
          <p:cNvPr id="6" name="Content Placeholder 5"/>
          <p:cNvSpPr>
            <a:spLocks noGrp="1"/>
          </p:cNvSpPr>
          <p:nvPr>
            <p:ph sz="half" idx="2"/>
          </p:nvPr>
        </p:nvSpPr>
        <p:spPr>
          <a:xfrm>
            <a:off x="5638800" y="1600200"/>
            <a:ext cx="3048000" cy="4525963"/>
          </a:xfrm>
        </p:spPr>
        <p:txBody>
          <a:bodyPr>
            <a:normAutofit fontScale="40000" lnSpcReduction="20000"/>
          </a:bodyPr>
          <a:lstStyle/>
          <a:p>
            <a:endParaRPr lang="en-US" dirty="0"/>
          </a:p>
        </p:txBody>
      </p:sp>
      <p:pic>
        <p:nvPicPr>
          <p:cNvPr id="7" name="Picture 6" descr="2. William of Norwich.jpg"/>
          <p:cNvPicPr>
            <a:picLocks noChangeAspect="1"/>
          </p:cNvPicPr>
          <p:nvPr/>
        </p:nvPicPr>
        <p:blipFill>
          <a:blip r:embed="rId2"/>
          <a:stretch>
            <a:fillRect/>
          </a:stretch>
        </p:blipFill>
        <p:spPr>
          <a:xfrm>
            <a:off x="5638800" y="1600199"/>
            <a:ext cx="3048000" cy="4525963"/>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ormAutofit fontScale="90000"/>
          </a:bodyPr>
          <a:lstStyle/>
          <a:p>
            <a:r>
              <a:rPr lang="en-US" dirty="0" smtClean="0"/>
              <a:t/>
            </a:r>
            <a:br>
              <a:rPr lang="en-US" dirty="0" smtClean="0"/>
            </a:br>
            <a:r>
              <a:rPr lang="en-US" dirty="0" smtClean="0"/>
              <a:t>Ritual Murder</a:t>
            </a:r>
            <a:br>
              <a:rPr lang="en-US" dirty="0" smtClean="0"/>
            </a:br>
            <a:r>
              <a:rPr lang="en-US" sz="2667" dirty="0"/>
              <a:t>W</a:t>
            </a:r>
            <a:r>
              <a:rPr lang="en-US" sz="2667" dirty="0" smtClean="0"/>
              <a:t>illiam </a:t>
            </a:r>
            <a:r>
              <a:rPr lang="en-US" sz="2667" dirty="0" smtClean="0"/>
              <a:t>of </a:t>
            </a:r>
            <a:r>
              <a:rPr lang="en-US" sz="2667" dirty="0" smtClean="0"/>
              <a:t>Norwich</a:t>
            </a:r>
            <a:r>
              <a:rPr lang="en-US" sz="2667" dirty="0" smtClean="0"/>
              <a:t> and </a:t>
            </a:r>
            <a:r>
              <a:rPr lang="en-US" sz="2667" dirty="0" smtClean="0"/>
              <a:t>Simon </a:t>
            </a:r>
            <a:r>
              <a:rPr lang="en-US" sz="2667" dirty="0" smtClean="0"/>
              <a:t>of </a:t>
            </a:r>
            <a:r>
              <a:rPr lang="en-US" sz="2667" dirty="0" smtClean="0"/>
              <a:t>Trent</a:t>
            </a:r>
            <a:r>
              <a:rPr lang="en-US" dirty="0" smtClean="0"/>
              <a:t/>
            </a:r>
            <a:br>
              <a:rPr lang="en-US" dirty="0" smtClean="0"/>
            </a:br>
            <a:endParaRPr lang="en-US" dirty="0"/>
          </a:p>
        </p:txBody>
      </p:sp>
      <p:pic>
        <p:nvPicPr>
          <p:cNvPr id="4" name="Content Placeholder 3" descr="2. Murder of William of Norwich.jpg"/>
          <p:cNvPicPr>
            <a:picLocks noGrp="1" noChangeAspect="1"/>
          </p:cNvPicPr>
          <p:nvPr>
            <p:ph idx="1"/>
          </p:nvPr>
        </p:nvPicPr>
        <p:blipFill>
          <a:blip r:embed="rId2"/>
          <a:stretch>
            <a:fillRect/>
          </a:stretch>
        </p:blipFill>
        <p:spPr>
          <a:xfrm>
            <a:off x="1143000" y="1828800"/>
            <a:ext cx="3276600" cy="4449762"/>
          </a:xfrm>
        </p:spPr>
      </p:pic>
      <p:pic>
        <p:nvPicPr>
          <p:cNvPr id="5" name="Picture 4" descr="2. 15th cent. woodcut.murder of Simon of Trentjpg.jpg"/>
          <p:cNvPicPr>
            <a:picLocks noChangeAspect="1"/>
          </p:cNvPicPr>
          <p:nvPr/>
        </p:nvPicPr>
        <p:blipFill>
          <a:blip r:embed="rId3"/>
          <a:stretch>
            <a:fillRect/>
          </a:stretch>
        </p:blipFill>
        <p:spPr>
          <a:xfrm>
            <a:off x="4995863" y="1828800"/>
            <a:ext cx="3690937" cy="4632324"/>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Ritual Murder</a:t>
            </a:r>
            <a:endParaRPr lang="en-US" dirty="0"/>
          </a:p>
        </p:txBody>
      </p:sp>
      <p:pic>
        <p:nvPicPr>
          <p:cNvPr id="4" name="Content Placeholder 3" descr="2. Der_Sturmer.jpg"/>
          <p:cNvPicPr>
            <a:picLocks noGrp="1" noChangeAspect="1"/>
          </p:cNvPicPr>
          <p:nvPr>
            <p:ph idx="1"/>
          </p:nvPr>
        </p:nvPicPr>
        <p:blipFill>
          <a:blip r:embed="rId2"/>
          <a:stretch>
            <a:fillRect/>
          </a:stretch>
        </p:blipFill>
        <p:spPr>
          <a:xfrm>
            <a:off x="2935110" y="1600200"/>
            <a:ext cx="3273780" cy="4525963"/>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Ecclesia </a:t>
            </a:r>
            <a:r>
              <a:rPr lang="en-US" dirty="0" smtClean="0"/>
              <a:t>and </a:t>
            </a:r>
            <a:r>
              <a:rPr lang="en-US" dirty="0" err="1" smtClean="0"/>
              <a:t>Synagoga</a:t>
            </a:r>
            <a:r>
              <a:rPr lang="en-US" dirty="0" smtClean="0"/>
              <a:t>: </a:t>
            </a:r>
            <a:r>
              <a:rPr lang="en-US" dirty="0" smtClean="0"/>
              <a:t/>
            </a:r>
            <a:br>
              <a:rPr lang="en-US" dirty="0" smtClean="0"/>
            </a:br>
            <a:r>
              <a:rPr lang="en-US" sz="2667" dirty="0" smtClean="0"/>
              <a:t>Medieval art</a:t>
            </a:r>
            <a:endParaRPr lang="en-US" sz="2667" dirty="0"/>
          </a:p>
        </p:txBody>
      </p:sp>
      <p:sp>
        <p:nvSpPr>
          <p:cNvPr id="3" name="Content Placeholder 2"/>
          <p:cNvSpPr>
            <a:spLocks noGrp="1"/>
          </p:cNvSpPr>
          <p:nvPr>
            <p:ph sz="half" idx="1"/>
          </p:nvPr>
        </p:nvSpPr>
        <p:spPr/>
        <p:txBody>
          <a:bodyPr>
            <a:normAutofit fontScale="85000" lnSpcReduction="10000"/>
          </a:bodyPr>
          <a:lstStyle/>
          <a:p>
            <a:r>
              <a:rPr lang="en-US" dirty="0" smtClean="0"/>
              <a:t>Relationship between </a:t>
            </a:r>
            <a:r>
              <a:rPr lang="en-US" dirty="0" smtClean="0"/>
              <a:t>Judaism and Christianity</a:t>
            </a:r>
            <a:r>
              <a:rPr lang="en-US" dirty="0" smtClean="0"/>
              <a:t>.</a:t>
            </a:r>
          </a:p>
          <a:p>
            <a:r>
              <a:rPr lang="en-US" dirty="0" smtClean="0"/>
              <a:t>The victoriou</a:t>
            </a:r>
            <a:r>
              <a:rPr lang="en-US" dirty="0" smtClean="0"/>
              <a:t>s Church and the vanquished synagogue</a:t>
            </a:r>
            <a:r>
              <a:rPr lang="en-US" dirty="0" smtClean="0"/>
              <a:t>.</a:t>
            </a:r>
          </a:p>
          <a:p>
            <a:r>
              <a:rPr lang="en-US" dirty="0" smtClean="0"/>
              <a:t>The pride of Ecclesia </a:t>
            </a:r>
            <a:r>
              <a:rPr lang="en-US" dirty="0" smtClean="0"/>
              <a:t>and the blindness of </a:t>
            </a:r>
            <a:r>
              <a:rPr lang="en-US" dirty="0" err="1" smtClean="0"/>
              <a:t>Synagoga</a:t>
            </a:r>
            <a:r>
              <a:rPr lang="en-US" dirty="0" smtClean="0"/>
              <a:t> (cf. the dim eyes of Leah in Gen</a:t>
            </a:r>
            <a:r>
              <a:rPr lang="en-US" dirty="0" smtClean="0"/>
              <a:t>. 29:17).</a:t>
            </a:r>
            <a:endParaRPr lang="en-US" dirty="0" smtClean="0"/>
          </a:p>
          <a:p>
            <a:r>
              <a:rPr lang="en-US" dirty="0" smtClean="0"/>
              <a:t>The synagogue cannot see the light of Christ. </a:t>
            </a:r>
          </a:p>
          <a:p>
            <a:r>
              <a:rPr lang="en-US" dirty="0" smtClean="0"/>
              <a:t>Her crown has fallen and her rod has broken.</a:t>
            </a:r>
            <a:endParaRPr lang="en-US" dirty="0" smtClean="0"/>
          </a:p>
        </p:txBody>
      </p:sp>
      <p:sp>
        <p:nvSpPr>
          <p:cNvPr id="5" name="Content Placeholder 4"/>
          <p:cNvSpPr>
            <a:spLocks noGrp="1"/>
          </p:cNvSpPr>
          <p:nvPr>
            <p:ph sz="half" idx="2"/>
          </p:nvPr>
        </p:nvSpPr>
        <p:spPr>
          <a:xfrm>
            <a:off x="5440680" y="1600200"/>
            <a:ext cx="3246120" cy="4525963"/>
          </a:xfrm>
        </p:spPr>
        <p:txBody>
          <a:bodyPr>
            <a:normAutofit fontScale="85000" lnSpcReduction="10000"/>
          </a:bodyPr>
          <a:lstStyle/>
          <a:p>
            <a:endParaRPr lang="en-US" dirty="0"/>
          </a:p>
        </p:txBody>
      </p:sp>
      <p:pic>
        <p:nvPicPr>
          <p:cNvPr id="4" name="Picture 3" descr="4. 15 cent.Master of the Ursula Legend.jpg"/>
          <p:cNvPicPr>
            <a:picLocks noChangeAspect="1"/>
          </p:cNvPicPr>
          <p:nvPr/>
        </p:nvPicPr>
        <p:blipFill>
          <a:blip r:embed="rId2"/>
          <a:stretch>
            <a:fillRect/>
          </a:stretch>
        </p:blipFill>
        <p:spPr>
          <a:xfrm>
            <a:off x="5440680" y="1417638"/>
            <a:ext cx="3246120" cy="5157216"/>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Ecclesia </a:t>
            </a:r>
            <a:r>
              <a:rPr lang="en-US" dirty="0" smtClean="0"/>
              <a:t>and </a:t>
            </a:r>
            <a:r>
              <a:rPr lang="en-US" dirty="0" err="1" smtClean="0"/>
              <a:t>Synagoga</a:t>
            </a:r>
            <a:endParaRPr lang="en-US" dirty="0"/>
          </a:p>
        </p:txBody>
      </p:sp>
      <p:pic>
        <p:nvPicPr>
          <p:cNvPr id="4" name="Content Placeholder 3" descr="4. Ecclesia.dutch ms..jpg"/>
          <p:cNvPicPr>
            <a:picLocks noGrp="1" noChangeAspect="1"/>
          </p:cNvPicPr>
          <p:nvPr>
            <p:ph idx="1"/>
          </p:nvPr>
        </p:nvPicPr>
        <p:blipFill>
          <a:blip r:embed="rId2"/>
          <a:stretch>
            <a:fillRect/>
          </a:stretch>
        </p:blipFill>
        <p:spPr>
          <a:xfrm>
            <a:off x="457200" y="2286000"/>
            <a:ext cx="3381375" cy="2876550"/>
          </a:xfrm>
        </p:spPr>
      </p:pic>
      <p:pic>
        <p:nvPicPr>
          <p:cNvPr id="7" name="Picture 6" descr="4.ecclesia_et_synagoga3.jpg"/>
          <p:cNvPicPr>
            <a:picLocks noChangeAspect="1"/>
          </p:cNvPicPr>
          <p:nvPr/>
        </p:nvPicPr>
        <p:blipFill>
          <a:blip r:embed="rId3"/>
          <a:stretch>
            <a:fillRect/>
          </a:stretch>
        </p:blipFill>
        <p:spPr>
          <a:xfrm>
            <a:off x="3987800" y="1417638"/>
            <a:ext cx="4699000" cy="4805362"/>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Ecclesia </a:t>
            </a:r>
            <a:r>
              <a:rPr lang="en-US" dirty="0" smtClean="0"/>
              <a:t>and </a:t>
            </a:r>
            <a:r>
              <a:rPr lang="en-US" dirty="0" err="1" smtClean="0"/>
              <a:t>Synagoga</a:t>
            </a:r>
            <a:r>
              <a:rPr lang="en-US" dirty="0" smtClean="0"/>
              <a:t/>
            </a:r>
            <a:br>
              <a:rPr lang="en-US" dirty="0" smtClean="0"/>
            </a:br>
            <a:r>
              <a:rPr lang="en-US" sz="3111" dirty="0" smtClean="0"/>
              <a:t>Notre Dame, Paris</a:t>
            </a:r>
            <a:endParaRPr lang="en-US" sz="3111" dirty="0"/>
          </a:p>
        </p:txBody>
      </p:sp>
      <p:pic>
        <p:nvPicPr>
          <p:cNvPr id="4" name="Content Placeholder 3" descr="4.Ecclesia_et_synagoga.Notre Dame.Parisjpg.jpg"/>
          <p:cNvPicPr>
            <a:picLocks noGrp="1" noChangeAspect="1"/>
          </p:cNvPicPr>
          <p:nvPr>
            <p:ph idx="1"/>
          </p:nvPr>
        </p:nvPicPr>
        <p:blipFill>
          <a:blip r:embed="rId2"/>
          <a:stretch>
            <a:fillRect/>
          </a:stretch>
        </p:blipFill>
        <p:spPr>
          <a:xfrm>
            <a:off x="1219200" y="1600200"/>
            <a:ext cx="7162799" cy="4800600"/>
          </a:xfr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Condemning the Talmud</a:t>
            </a:r>
            <a:endParaRPr lang="en-US" dirty="0"/>
          </a:p>
        </p:txBody>
      </p:sp>
      <p:sp>
        <p:nvSpPr>
          <p:cNvPr id="5" name="Content Placeholder 4"/>
          <p:cNvSpPr>
            <a:spLocks noGrp="1"/>
          </p:cNvSpPr>
          <p:nvPr>
            <p:ph sz="half" idx="1"/>
          </p:nvPr>
        </p:nvSpPr>
        <p:spPr>
          <a:xfrm>
            <a:off x="457200" y="1600201"/>
            <a:ext cx="4495800" cy="4525963"/>
          </a:xfrm>
        </p:spPr>
        <p:txBody>
          <a:bodyPr>
            <a:normAutofit fontScale="85000" lnSpcReduction="10000"/>
          </a:bodyPr>
          <a:lstStyle/>
          <a:p>
            <a:pPr>
              <a:buNone/>
            </a:pPr>
            <a:endParaRPr lang="en-US" sz="2595" dirty="0" smtClean="0"/>
          </a:p>
          <a:p>
            <a:pPr>
              <a:buNone/>
            </a:pPr>
            <a:r>
              <a:rPr lang="en-US" sz="2824" dirty="0" smtClean="0"/>
              <a:t>A list of accusations brought against the Talmud by the former Jew Nichola</a:t>
            </a:r>
            <a:r>
              <a:rPr lang="en-US" sz="2824" dirty="0" smtClean="0"/>
              <a:t>s of </a:t>
            </a:r>
            <a:r>
              <a:rPr lang="en-US" sz="2824" dirty="0" err="1" smtClean="0"/>
              <a:t>Donin</a:t>
            </a:r>
            <a:r>
              <a:rPr lang="en-US" sz="2824" dirty="0" smtClean="0"/>
              <a:t> </a:t>
            </a:r>
            <a:r>
              <a:rPr lang="en-US" sz="2824" dirty="0" smtClean="0"/>
              <a:t>(</a:t>
            </a:r>
            <a:r>
              <a:rPr lang="en-US" sz="2824" dirty="0" smtClean="0"/>
              <a:t>1240):</a:t>
            </a:r>
            <a:endParaRPr lang="en-US" sz="2824" dirty="0" smtClean="0"/>
          </a:p>
          <a:p>
            <a:pPr>
              <a:buFontTx/>
              <a:buChar char="-"/>
            </a:pPr>
            <a:r>
              <a:rPr lang="en-US" sz="2400" dirty="0" smtClean="0">
                <a:solidFill>
                  <a:srgbClr val="FFFF00"/>
                </a:solidFill>
              </a:rPr>
              <a:t>Blasphemous statements against Jesus</a:t>
            </a:r>
          </a:p>
          <a:p>
            <a:pPr>
              <a:buFontTx/>
              <a:buChar char="-"/>
            </a:pPr>
            <a:r>
              <a:rPr lang="en-US" sz="2400" dirty="0" smtClean="0">
                <a:solidFill>
                  <a:srgbClr val="FFFF00"/>
                </a:solidFill>
              </a:rPr>
              <a:t>Hatred against Gentiles</a:t>
            </a:r>
            <a:r>
              <a:rPr lang="en-US" sz="2400" dirty="0" smtClean="0">
                <a:solidFill>
                  <a:srgbClr val="FFFF00"/>
                </a:solidFill>
              </a:rPr>
              <a:t>.</a:t>
            </a:r>
          </a:p>
          <a:p>
            <a:pPr>
              <a:buNone/>
            </a:pPr>
            <a:r>
              <a:rPr lang="en-US" sz="2800" dirty="0" smtClean="0"/>
              <a:t>Pope Gregory IX called for copies of the Talmud to be confiscated.</a:t>
            </a:r>
          </a:p>
          <a:p>
            <a:pPr>
              <a:buNone/>
            </a:pPr>
            <a:r>
              <a:rPr lang="en-US" sz="2800" dirty="0" smtClean="0">
                <a:solidFill>
                  <a:srgbClr val="FFFFFF"/>
                </a:solidFill>
              </a:rPr>
              <a:t>The King of France </a:t>
            </a:r>
            <a:r>
              <a:rPr lang="en-US" sz="2800" dirty="0" smtClean="0">
                <a:solidFill>
                  <a:srgbClr val="FFFFFF"/>
                </a:solidFill>
              </a:rPr>
              <a:t>(Louis IX, 1226-1270)</a:t>
            </a:r>
            <a:r>
              <a:rPr lang="en-US" sz="2800" dirty="0" smtClean="0">
                <a:solidFill>
                  <a:srgbClr val="FFFFFF"/>
                </a:solidFill>
              </a:rPr>
              <a:t> burns Jewish commentaries in Paris (</a:t>
            </a:r>
            <a:r>
              <a:rPr lang="en-US" sz="2800" dirty="0" smtClean="0">
                <a:solidFill>
                  <a:srgbClr val="FFFFFF"/>
                </a:solidFill>
              </a:rPr>
              <a:t>1242).</a:t>
            </a:r>
            <a:r>
              <a:rPr lang="en-US" sz="2400" dirty="0" smtClean="0">
                <a:solidFill>
                  <a:srgbClr val="FFFF00"/>
                </a:solidFill>
              </a:rPr>
              <a:t> </a:t>
            </a:r>
            <a:endParaRPr lang="en-US" sz="2400" dirty="0">
              <a:solidFill>
                <a:srgbClr val="FFFF00"/>
              </a:solidFill>
            </a:endParaRPr>
          </a:p>
        </p:txBody>
      </p:sp>
      <p:sp>
        <p:nvSpPr>
          <p:cNvPr id="6" name="Content Placeholder 5"/>
          <p:cNvSpPr>
            <a:spLocks noGrp="1"/>
          </p:cNvSpPr>
          <p:nvPr>
            <p:ph sz="half" idx="2"/>
          </p:nvPr>
        </p:nvSpPr>
        <p:spPr>
          <a:xfrm>
            <a:off x="5334000" y="1600200"/>
            <a:ext cx="3352800" cy="4525963"/>
          </a:xfrm>
        </p:spPr>
        <p:txBody>
          <a:bodyPr>
            <a:normAutofit fontScale="85000" lnSpcReduction="10000"/>
          </a:bodyPr>
          <a:lstStyle/>
          <a:p>
            <a:endParaRPr lang="en-US"/>
          </a:p>
        </p:txBody>
      </p:sp>
      <p:pic>
        <p:nvPicPr>
          <p:cNvPr id="8" name="Picture 7" descr="5. burning-the-talmud.jpg"/>
          <p:cNvPicPr>
            <a:picLocks noChangeAspect="1"/>
          </p:cNvPicPr>
          <p:nvPr/>
        </p:nvPicPr>
        <p:blipFill>
          <a:blip r:embed="rId2"/>
          <a:stretch>
            <a:fillRect/>
          </a:stretch>
        </p:blipFill>
        <p:spPr>
          <a:xfrm>
            <a:off x="5353050" y="1600201"/>
            <a:ext cx="3333750" cy="4525962"/>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Expulsion of the Jews</a:t>
            </a:r>
            <a:endParaRPr lang="en-US" dirty="0"/>
          </a:p>
        </p:txBody>
      </p:sp>
      <p:pic>
        <p:nvPicPr>
          <p:cNvPr id="4" name="Content Placeholder 3" descr="6. 400px-Expulsion_judios-en.svg.png"/>
          <p:cNvPicPr>
            <a:picLocks noGrp="1" noChangeAspect="1"/>
          </p:cNvPicPr>
          <p:nvPr>
            <p:ph idx="1"/>
          </p:nvPr>
        </p:nvPicPr>
        <p:blipFill>
          <a:blip r:embed="rId2"/>
          <a:stretch>
            <a:fillRect/>
          </a:stretch>
        </p:blipFill>
        <p:spPr>
          <a:xfrm>
            <a:off x="990600" y="1417638"/>
            <a:ext cx="6934200" cy="4754562"/>
          </a:xfr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Expulsion of the Jews</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Important developments during 13</a:t>
            </a:r>
            <a:r>
              <a:rPr lang="en-US" baseline="30000" dirty="0" smtClean="0"/>
              <a:t>th</a:t>
            </a:r>
            <a:r>
              <a:rPr lang="en-US" dirty="0" smtClean="0"/>
              <a:t> and 15</a:t>
            </a:r>
            <a:r>
              <a:rPr lang="en-US" baseline="30000" dirty="0" smtClean="0"/>
              <a:t>th</a:t>
            </a:r>
            <a:r>
              <a:rPr lang="en-US" dirty="0" smtClean="0"/>
              <a:t> centuries.</a:t>
            </a:r>
          </a:p>
          <a:p>
            <a:r>
              <a:rPr lang="en-US" dirty="0" smtClean="0"/>
              <a:t>The Jews of England were expelled in 1290, even though </a:t>
            </a:r>
            <a:r>
              <a:rPr lang="en-US" dirty="0" smtClean="0"/>
              <a:t>Edward</a:t>
            </a:r>
            <a:r>
              <a:rPr lang="en-US" dirty="0" smtClean="0"/>
              <a:t> made use of them as a financial source (especially during the Crusades)</a:t>
            </a:r>
            <a:r>
              <a:rPr lang="en-US" dirty="0" smtClean="0"/>
              <a:t>.</a:t>
            </a:r>
            <a:endParaRPr lang="en-US" dirty="0" smtClean="0"/>
          </a:p>
          <a:p>
            <a:r>
              <a:rPr lang="en-US" dirty="0" smtClean="0"/>
              <a:t>Because they refused to convert to Christianity and the reduction in their financial contributions, they were expelled from the country.</a:t>
            </a:r>
          </a:p>
          <a:p>
            <a:r>
              <a:rPr lang="en-US" dirty="0" smtClean="0"/>
              <a:t>Some countries expelled the Jews and then allowed them to return (e.g. France in 1306</a:t>
            </a:r>
            <a:r>
              <a:rPr lang="en-US" dirty="0" smtClean="0"/>
              <a:t>).</a:t>
            </a:r>
            <a:endParaRPr lang="en-US" dirty="0" smtClean="0"/>
          </a:p>
          <a:p>
            <a:r>
              <a:rPr lang="en-US" dirty="0" smtClean="0"/>
              <a:t>Other countries welcomed the Jews (Italy, Poland).</a:t>
            </a:r>
            <a:endParaRPr lang="en-US"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Jews and </a:t>
            </a:r>
            <a:r>
              <a:rPr lang="en-US" dirty="0" err="1" smtClean="0"/>
              <a:t>Ursury</a:t>
            </a:r>
            <a:endParaRPr lang="en-US" dirty="0"/>
          </a:p>
        </p:txBody>
      </p:sp>
      <p:sp>
        <p:nvSpPr>
          <p:cNvPr id="5" name="Content Placeholder 4"/>
          <p:cNvSpPr>
            <a:spLocks noGrp="1"/>
          </p:cNvSpPr>
          <p:nvPr>
            <p:ph sz="half" idx="1"/>
          </p:nvPr>
        </p:nvSpPr>
        <p:spPr>
          <a:xfrm>
            <a:off x="457200" y="1600200"/>
            <a:ext cx="4648200" cy="4525963"/>
          </a:xfrm>
        </p:spPr>
        <p:txBody>
          <a:bodyPr>
            <a:normAutofit fontScale="92500" lnSpcReduction="10000"/>
          </a:bodyPr>
          <a:lstStyle/>
          <a:p>
            <a:r>
              <a:rPr lang="en-US" dirty="0" smtClean="0"/>
              <a:t>Claiming interest following </a:t>
            </a:r>
            <a:r>
              <a:rPr lang="en-US" dirty="0" smtClean="0"/>
              <a:t>loans.</a:t>
            </a:r>
            <a:endParaRPr lang="en-US" dirty="0" smtClean="0"/>
          </a:p>
          <a:p>
            <a:r>
              <a:rPr lang="en-US" dirty="0" smtClean="0"/>
              <a:t>Third Lateran Council (</a:t>
            </a:r>
            <a:r>
              <a:rPr lang="en-US" dirty="0" smtClean="0"/>
              <a:t>1179)</a:t>
            </a:r>
            <a:r>
              <a:rPr lang="en-US" dirty="0" smtClean="0"/>
              <a:t> calls for moneylenders to be expelled.</a:t>
            </a:r>
          </a:p>
          <a:p>
            <a:r>
              <a:rPr lang="en-US" dirty="0" smtClean="0"/>
              <a:t>The need for business in the commercial world and yet a way of turning the Jew into a figure of hatred.</a:t>
            </a:r>
          </a:p>
          <a:p>
            <a:pPr>
              <a:buNone/>
            </a:pPr>
            <a:r>
              <a:rPr lang="en-US" dirty="0" smtClean="0"/>
              <a:t>	</a:t>
            </a:r>
          </a:p>
          <a:p>
            <a:pPr>
              <a:buNone/>
            </a:pPr>
            <a:r>
              <a:rPr lang="en-US" dirty="0" smtClean="0"/>
              <a:t>	</a:t>
            </a:r>
            <a:endParaRPr lang="en-US" dirty="0" smtClean="0"/>
          </a:p>
        </p:txBody>
      </p:sp>
      <p:sp>
        <p:nvSpPr>
          <p:cNvPr id="10" name="Content Placeholder 9"/>
          <p:cNvSpPr>
            <a:spLocks noGrp="1"/>
          </p:cNvSpPr>
          <p:nvPr>
            <p:ph sz="half" idx="2"/>
          </p:nvPr>
        </p:nvSpPr>
        <p:spPr>
          <a:xfrm>
            <a:off x="5105400" y="1600199"/>
            <a:ext cx="3429000" cy="4525963"/>
          </a:xfrm>
        </p:spPr>
        <p:txBody>
          <a:bodyPr>
            <a:normAutofit fontScale="92500" lnSpcReduction="10000"/>
          </a:bodyPr>
          <a:lstStyle/>
          <a:p>
            <a:endParaRPr lang="en-US"/>
          </a:p>
        </p:txBody>
      </p:sp>
      <p:pic>
        <p:nvPicPr>
          <p:cNvPr id="8" name="Picture 7" descr="7. usury.gif"/>
          <p:cNvPicPr>
            <a:picLocks noChangeAspect="1"/>
          </p:cNvPicPr>
          <p:nvPr/>
        </p:nvPicPr>
        <p:blipFill>
          <a:blip r:embed="rId2"/>
          <a:stretch>
            <a:fillRect/>
          </a:stretch>
        </p:blipFill>
        <p:spPr>
          <a:xfrm>
            <a:off x="5105400" y="1600199"/>
            <a:ext cx="3429000" cy="4525963"/>
          </a:xfrm>
          <a:prstGeom prst="rect">
            <a:avLst/>
          </a:prstGeo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Crusades</a:t>
            </a:r>
            <a:endParaRPr lang="en-US" dirty="0"/>
          </a:p>
        </p:txBody>
      </p:sp>
      <p:pic>
        <p:nvPicPr>
          <p:cNvPr id="4" name="Content Placeholder 3" descr="9. 779px-Carte_de_la_premiere_croisade.jpg"/>
          <p:cNvPicPr>
            <a:picLocks noGrp="1" noChangeAspect="1"/>
          </p:cNvPicPr>
          <p:nvPr>
            <p:ph idx="1"/>
          </p:nvPr>
        </p:nvPicPr>
        <p:blipFill>
          <a:blip r:embed="rId2"/>
          <a:stretch>
            <a:fillRect/>
          </a:stretch>
        </p:blipFill>
        <p:spPr>
          <a:xfrm>
            <a:off x="914400" y="1417638"/>
            <a:ext cx="7391399" cy="5059362"/>
          </a:xfr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Wars of the Cross</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Emphasis on relics and sacred places; pilgrimages to Jerusalem became increasingly important.</a:t>
            </a:r>
          </a:p>
          <a:p>
            <a:pPr>
              <a:buNone/>
            </a:pPr>
            <a:r>
              <a:rPr lang="en-US" dirty="0" smtClean="0"/>
              <a:t> </a:t>
            </a:r>
          </a:p>
          <a:p>
            <a:r>
              <a:rPr lang="en-US" dirty="0" smtClean="0"/>
              <a:t>Fierce conflict between the Church and Islam</a:t>
            </a:r>
          </a:p>
          <a:p>
            <a:pPr>
              <a:buNone/>
            </a:pPr>
            <a:endParaRPr lang="en-US" dirty="0" smtClean="0"/>
          </a:p>
          <a:p>
            <a:r>
              <a:rPr lang="en-US" dirty="0" smtClean="0"/>
              <a:t>First Crusade in </a:t>
            </a:r>
            <a:r>
              <a:rPr lang="en-US" dirty="0" smtClean="0"/>
              <a:t>1095</a:t>
            </a:r>
            <a:r>
              <a:rPr lang="en-US" dirty="0" smtClean="0"/>
              <a:t> announced by Pope </a:t>
            </a:r>
            <a:r>
              <a:rPr lang="en-US" dirty="0" smtClean="0"/>
              <a:t>U</a:t>
            </a:r>
            <a:r>
              <a:rPr lang="en-US" dirty="0" smtClean="0"/>
              <a:t>rban </a:t>
            </a:r>
            <a:r>
              <a:rPr lang="en-US" dirty="0" smtClean="0"/>
              <a:t>II –</a:t>
            </a:r>
            <a:r>
              <a:rPr lang="en-US" dirty="0" smtClean="0"/>
              <a:t> armed pilgrimage to the </a:t>
            </a:r>
            <a:r>
              <a:rPr lang="en-US" dirty="0" smtClean="0"/>
              <a:t>East in order to liberate Jerusalem from the Moslems.</a:t>
            </a:r>
          </a:p>
          <a:p>
            <a:endParaRPr lang="en-US" dirty="0" smtClean="0"/>
          </a:p>
          <a:p>
            <a:r>
              <a:rPr lang="en-US" dirty="0" smtClean="0"/>
              <a:t>The second (</a:t>
            </a:r>
            <a:r>
              <a:rPr lang="en-US" dirty="0" smtClean="0"/>
              <a:t>1146)</a:t>
            </a:r>
            <a:r>
              <a:rPr lang="en-US" dirty="0" smtClean="0"/>
              <a:t> and third (</a:t>
            </a:r>
            <a:r>
              <a:rPr lang="en-US" dirty="0" smtClean="0"/>
              <a:t>1190)</a:t>
            </a:r>
            <a:r>
              <a:rPr lang="en-US" dirty="0" smtClean="0"/>
              <a:t> Crusade – an attempt to regain the successes of the first.</a:t>
            </a:r>
            <a:endParaRPr lang="en-US" dirty="0" smtClean="0"/>
          </a:p>
          <a:p>
            <a:pPr>
              <a:buNone/>
            </a:pPr>
            <a:endParaRPr lang="en-US" dirty="0" smtClean="0"/>
          </a:p>
          <a:p>
            <a:r>
              <a:rPr lang="en-US" dirty="0" smtClean="0"/>
              <a:t>Rhetorical preaching against unbelief: emphasis o</a:t>
            </a:r>
            <a:r>
              <a:rPr lang="en-US" dirty="0" smtClean="0"/>
              <a:t>n their inability to practice reason and stubborn unbelief. </a:t>
            </a:r>
            <a:r>
              <a:rPr lang="en-US" dirty="0" smtClean="0"/>
              <a:t> </a:t>
            </a:r>
            <a:endParaRPr lang="en-US" dirty="0"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Carnage against the Jews (</a:t>
            </a:r>
            <a:r>
              <a:rPr lang="en-US" dirty="0" smtClean="0"/>
              <a:t>1096)</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Many Jews (</a:t>
            </a:r>
            <a:r>
              <a:rPr lang="en-US" dirty="0" smtClean="0"/>
              <a:t>around</a:t>
            </a:r>
            <a:r>
              <a:rPr lang="en-US" dirty="0" smtClean="0"/>
              <a:t> </a:t>
            </a:r>
            <a:r>
              <a:rPr lang="en-US" dirty="0" smtClean="0"/>
              <a:t>10,000)</a:t>
            </a:r>
            <a:r>
              <a:rPr lang="en-US" dirty="0" smtClean="0"/>
              <a:t> are killed in Germany, in cities such as Worms and Mainz</a:t>
            </a:r>
            <a:r>
              <a:rPr lang="en-US" dirty="0" smtClean="0"/>
              <a:t>,</a:t>
            </a:r>
            <a:r>
              <a:rPr lang="en-US" dirty="0" smtClean="0"/>
              <a:t> between May and July </a:t>
            </a:r>
            <a:r>
              <a:rPr lang="en-US" dirty="0" smtClean="0"/>
              <a:t>1096.</a:t>
            </a:r>
            <a:endParaRPr lang="en-US" dirty="0" smtClean="0"/>
          </a:p>
          <a:p>
            <a:r>
              <a:rPr lang="en-US" dirty="0" smtClean="0"/>
              <a:t>Others were forced to accept baptism or to die as martyrs through suicide (</a:t>
            </a:r>
            <a:r>
              <a:rPr lang="en-US" i="1" dirty="0" err="1" smtClean="0"/>
              <a:t>kiddush</a:t>
            </a:r>
            <a:r>
              <a:rPr lang="en-US" i="1" dirty="0" smtClean="0"/>
              <a:t> ha-Shem –</a:t>
            </a:r>
            <a:r>
              <a:rPr lang="en-US" i="1" dirty="0" smtClean="0"/>
              <a:t> </a:t>
            </a:r>
            <a:r>
              <a:rPr lang="en-US" dirty="0" smtClean="0"/>
              <a:t>sanctification of God’s name) rather than accept baptism.</a:t>
            </a:r>
          </a:p>
          <a:p>
            <a:r>
              <a:rPr lang="en-US" dirty="0" smtClean="0"/>
              <a:t>Many Christians (including baptized Jews) sought to give refuge to the Jews.</a:t>
            </a:r>
          </a:p>
          <a:p>
            <a:r>
              <a:rPr lang="en-US" dirty="0" smtClean="0"/>
              <a:t>During the third Crusade the Jews of York were killed (</a:t>
            </a:r>
            <a:r>
              <a:rPr lang="en-US" dirty="0" smtClean="0"/>
              <a:t>1190).</a:t>
            </a:r>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Jewish </a:t>
            </a:r>
            <a:r>
              <a:rPr lang="en-US" dirty="0" smtClean="0"/>
              <a:t>Deaths</a:t>
            </a:r>
            <a:r>
              <a:rPr lang="en-US" dirty="0" smtClean="0"/>
              <a:t/>
            </a:r>
            <a:br>
              <a:rPr lang="en-US" dirty="0" smtClean="0"/>
            </a:br>
            <a:r>
              <a:rPr lang="en-US" sz="3111" dirty="0" smtClean="0"/>
              <a:t>1096 –</a:t>
            </a:r>
            <a:r>
              <a:rPr lang="en-US" sz="3111" dirty="0" smtClean="0"/>
              <a:t> First Crusade</a:t>
            </a:r>
            <a:endParaRPr lang="en-US" sz="3111" dirty="0"/>
          </a:p>
        </p:txBody>
      </p:sp>
      <p:pic>
        <p:nvPicPr>
          <p:cNvPr id="4" name="Content Placeholder 3" descr="9. firstcrusade.knights killing jews.jpg"/>
          <p:cNvPicPr>
            <a:picLocks noGrp="1" noChangeAspect="1"/>
          </p:cNvPicPr>
          <p:nvPr>
            <p:ph idx="1"/>
          </p:nvPr>
        </p:nvPicPr>
        <p:blipFill>
          <a:blip r:embed="rId2"/>
          <a:stretch>
            <a:fillRect/>
          </a:stretch>
        </p:blipFill>
        <p:spPr>
          <a:xfrm>
            <a:off x="457200" y="1752600"/>
            <a:ext cx="4148799" cy="4525963"/>
          </a:xfrm>
        </p:spPr>
      </p:pic>
      <p:pic>
        <p:nvPicPr>
          <p:cNvPr id="5" name="Picture 4" descr="9. Massacre_of_Jews during First Crusade in Metz.Migette.jpg"/>
          <p:cNvPicPr>
            <a:picLocks noChangeAspect="1"/>
          </p:cNvPicPr>
          <p:nvPr/>
        </p:nvPicPr>
        <p:blipFill>
          <a:blip r:embed="rId3"/>
          <a:stretch>
            <a:fillRect/>
          </a:stretch>
        </p:blipFill>
        <p:spPr>
          <a:xfrm>
            <a:off x="4343400" y="1752600"/>
            <a:ext cx="4572000" cy="4525963"/>
          </a:xfrm>
          <a:prstGeom prst="rect">
            <a:avLst/>
          </a:prstGeo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target the Jews?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A link forged between the call to reclaim Palestine and to seek justice by persecuting those who had been responsible for the crucifixion of Jesus.</a:t>
            </a:r>
          </a:p>
          <a:p>
            <a:r>
              <a:rPr lang="en-US" dirty="0" smtClean="0"/>
              <a:t>The enemy at hand was targeted (Jews of Europe) before turning to the enemy at a distance (Moslems in Palestine).</a:t>
            </a:r>
          </a:p>
          <a:p>
            <a:r>
              <a:rPr lang="en-US" dirty="0" smtClean="0"/>
              <a:t>Economic factors: the need for military goods; a call for the Jews to help finance the Crusades? </a:t>
            </a:r>
          </a:p>
          <a:p>
            <a:r>
              <a:rPr lang="en-US" dirty="0" smtClean="0"/>
              <a:t>Targeting of those who had lent money with high interest (people in permanent debt to the Jews)</a:t>
            </a:r>
            <a:r>
              <a:rPr lang="en-US" dirty="0" smtClean="0"/>
              <a:t>.</a:t>
            </a:r>
            <a:endParaRPr lang="en-US"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1689893"/>
          </a:xfrm>
        </p:spPr>
        <p:txBody>
          <a:bodyPr>
            <a:normAutofit/>
          </a:bodyPr>
          <a:lstStyle/>
          <a:p>
            <a:r>
              <a:rPr lang="en-US" dirty="0" smtClean="0"/>
              <a:t>Contemporary ‘Crusades’</a:t>
            </a:r>
            <a:r>
              <a:rPr lang="en-US" dirty="0" smtClean="0"/>
              <a:t/>
            </a:r>
            <a:br>
              <a:rPr lang="en-US" dirty="0" smtClean="0"/>
            </a:br>
            <a:r>
              <a:rPr lang="en-US" sz="2400" dirty="0" smtClean="0"/>
              <a:t>Religious persecution</a:t>
            </a:r>
            <a:br>
              <a:rPr lang="en-US" sz="2400" dirty="0" smtClean="0"/>
            </a:br>
            <a:r>
              <a:rPr lang="en-US" sz="2400" dirty="0" smtClean="0"/>
              <a:t>‘Crusade against terrorism’ (George Bush,</a:t>
            </a:r>
            <a:r>
              <a:rPr lang="en-US" sz="2400" dirty="0" smtClean="0"/>
              <a:t> </a:t>
            </a:r>
            <a:r>
              <a:rPr lang="en-US" sz="2400" dirty="0" smtClean="0"/>
              <a:t>after</a:t>
            </a:r>
            <a:r>
              <a:rPr lang="en-US" sz="2400" dirty="0" smtClean="0"/>
              <a:t> </a:t>
            </a:r>
            <a:r>
              <a:rPr lang="en-US" sz="2400" dirty="0" smtClean="0"/>
              <a:t>9/11)</a:t>
            </a:r>
            <a:endParaRPr lang="en-US" dirty="0"/>
          </a:p>
        </p:txBody>
      </p:sp>
      <p:pic>
        <p:nvPicPr>
          <p:cNvPr id="4" name="Content Placeholder 3" descr="9. US-Crusader.jpg"/>
          <p:cNvPicPr>
            <a:picLocks noGrp="1" noChangeAspect="1"/>
          </p:cNvPicPr>
          <p:nvPr>
            <p:ph idx="1"/>
          </p:nvPr>
        </p:nvPicPr>
        <p:blipFill>
          <a:blip r:embed="rId2"/>
          <a:stretch>
            <a:fillRect/>
          </a:stretch>
        </p:blipFill>
        <p:spPr>
          <a:xfrm>
            <a:off x="2673350" y="2438400"/>
            <a:ext cx="3797300" cy="3797300"/>
          </a:xfr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Jews and the Black Death</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A period of immense violence against the Jews.</a:t>
            </a:r>
          </a:p>
          <a:p>
            <a:r>
              <a:rPr lang="en-US" dirty="0" smtClean="0"/>
              <a:t>The Black Death</a:t>
            </a:r>
            <a:r>
              <a:rPr lang="en-US" dirty="0" smtClean="0"/>
              <a:t> </a:t>
            </a:r>
            <a:r>
              <a:rPr lang="en-US" dirty="0" smtClean="0"/>
              <a:t>(1346-1361) –</a:t>
            </a:r>
            <a:r>
              <a:rPr lang="en-US" dirty="0" smtClean="0"/>
              <a:t> </a:t>
            </a:r>
            <a:r>
              <a:rPr lang="en-US" dirty="0" smtClean="0"/>
              <a:t>Jews were accused of poisoning wells and causing the death of a third of the population of Europe </a:t>
            </a:r>
            <a:r>
              <a:rPr lang="en-US" dirty="0" smtClean="0"/>
              <a:t>(</a:t>
            </a:r>
            <a:r>
              <a:rPr lang="en-US" dirty="0" smtClean="0"/>
              <a:t>25</a:t>
            </a:r>
            <a:r>
              <a:rPr lang="en-US" dirty="0" smtClean="0"/>
              <a:t> million</a:t>
            </a:r>
            <a:r>
              <a:rPr lang="en-US" dirty="0" smtClean="0"/>
              <a:t>).</a:t>
            </a:r>
            <a:endParaRPr lang="en-US" dirty="0" smtClean="0"/>
          </a:p>
          <a:p>
            <a:r>
              <a:rPr lang="en-US" dirty="0" smtClean="0"/>
              <a:t>The plague was the responsibility of th</a:t>
            </a:r>
            <a:r>
              <a:rPr lang="en-US" dirty="0" smtClean="0"/>
              <a:t>e children of Satan</a:t>
            </a:r>
            <a:r>
              <a:rPr lang="en-US" dirty="0" smtClean="0"/>
              <a:t>.</a:t>
            </a:r>
          </a:p>
          <a:p>
            <a:r>
              <a:rPr lang="en-US" dirty="0" smtClean="0"/>
              <a:t>The persecution of Jews in Europe, under the leadership of monks, priests and itinerant brothers. </a:t>
            </a:r>
          </a:p>
          <a:p>
            <a:r>
              <a:rPr lang="en-US" dirty="0" smtClean="0"/>
              <a:t>Pope Clement </a:t>
            </a:r>
            <a:r>
              <a:rPr lang="en-US" dirty="0" smtClean="0"/>
              <a:t>VI (1342-52)</a:t>
            </a:r>
            <a:r>
              <a:rPr lang="en-US" dirty="0" smtClean="0"/>
              <a:t> sought to defend the Jews: ‘Let no Christian harm or kill a Jew or seek to steal their possessions’. </a:t>
            </a: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400" dirty="0" smtClean="0"/>
              <a:t>Jews and the Black Death</a:t>
            </a:r>
            <a:br>
              <a:rPr lang="en-US" sz="2400" dirty="0" smtClean="0"/>
            </a:br>
            <a:r>
              <a:rPr lang="en-US" sz="2400" dirty="0" smtClean="0"/>
              <a:t>Persecution in the region of the Rhine (</a:t>
            </a:r>
            <a:r>
              <a:rPr lang="en-US" sz="2400" dirty="0" smtClean="0"/>
              <a:t>Frankfurt, Mainz, Cologne)</a:t>
            </a:r>
            <a:endParaRPr lang="en-US" sz="2400" dirty="0"/>
          </a:p>
        </p:txBody>
      </p:sp>
      <p:pic>
        <p:nvPicPr>
          <p:cNvPr id="4" name="Content Placeholder 3" descr="8. Burning_Jews -wake of the Black Death Some Christians targeted various groups such as Jews.JPG"/>
          <p:cNvPicPr>
            <a:picLocks noGrp="1" noChangeAspect="1"/>
          </p:cNvPicPr>
          <p:nvPr>
            <p:ph idx="1"/>
          </p:nvPr>
        </p:nvPicPr>
        <p:blipFill>
          <a:blip r:embed="rId2"/>
          <a:srcRect l="-19096" r="-19096"/>
          <a:stretch>
            <a:fillRect/>
          </a:stretch>
        </p:blipFill>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Jewish Polemic against Christianity</a:t>
            </a:r>
            <a:endParaRPr lang="en-US" sz="3200" dirty="0"/>
          </a:p>
        </p:txBody>
      </p:sp>
      <p:sp>
        <p:nvSpPr>
          <p:cNvPr id="3" name="Content Placeholder 2"/>
          <p:cNvSpPr>
            <a:spLocks noGrp="1"/>
          </p:cNvSpPr>
          <p:nvPr>
            <p:ph idx="1"/>
          </p:nvPr>
        </p:nvSpPr>
        <p:spPr/>
        <p:txBody>
          <a:bodyPr>
            <a:normAutofit/>
          </a:bodyPr>
          <a:lstStyle/>
          <a:p>
            <a:r>
              <a:rPr lang="en-US" i="1" dirty="0" err="1" smtClean="0"/>
              <a:t>Toledot</a:t>
            </a:r>
            <a:r>
              <a:rPr lang="en-US" i="1" dirty="0" smtClean="0"/>
              <a:t> </a:t>
            </a:r>
            <a:r>
              <a:rPr lang="en-US" i="1" dirty="0" err="1" smtClean="0"/>
              <a:t>Yeshu</a:t>
            </a:r>
            <a:r>
              <a:rPr lang="en-US" dirty="0" smtClean="0"/>
              <a:t> –</a:t>
            </a:r>
            <a:r>
              <a:rPr lang="en-US" dirty="0" smtClean="0"/>
              <a:t> a parody of the Gospels (10th century)</a:t>
            </a:r>
            <a:r>
              <a:rPr lang="en-US" dirty="0" smtClean="0"/>
              <a:t>.</a:t>
            </a:r>
            <a:endParaRPr lang="en-US" dirty="0" smtClean="0"/>
          </a:p>
          <a:p>
            <a:r>
              <a:rPr lang="en-US" i="1" dirty="0" smtClean="0"/>
              <a:t>The Alphabet of </a:t>
            </a:r>
            <a:r>
              <a:rPr lang="en-US" i="1" dirty="0" smtClean="0"/>
              <a:t>Ben </a:t>
            </a:r>
            <a:r>
              <a:rPr lang="en-US" i="1" dirty="0" err="1" smtClean="0"/>
              <a:t>Sira</a:t>
            </a:r>
            <a:r>
              <a:rPr lang="en-US" i="1" dirty="0" smtClean="0"/>
              <a:t> </a:t>
            </a:r>
            <a:r>
              <a:rPr lang="en-US" dirty="0" smtClean="0"/>
              <a:t>–</a:t>
            </a:r>
            <a:r>
              <a:rPr lang="en-US" dirty="0" smtClean="0"/>
              <a:t> the miraculous birth of Ben </a:t>
            </a:r>
            <a:r>
              <a:rPr lang="en-US" dirty="0" err="1" smtClean="0"/>
              <a:t>Sira</a:t>
            </a:r>
            <a:r>
              <a:rPr lang="en-US" dirty="0" smtClean="0"/>
              <a:t> as a parody of the life of Jesus (in order to belittle Christian belief in the virginal conception of Jesus)</a:t>
            </a:r>
            <a:r>
              <a:rPr lang="en-US" dirty="0" smtClean="0"/>
              <a:t>.</a:t>
            </a:r>
            <a:endParaRPr lang="en-US" dirty="0" smtClean="0"/>
          </a:p>
          <a:p>
            <a:r>
              <a:rPr lang="en-US" dirty="0" smtClean="0"/>
              <a:t>This kind of literature flourished in particular in Islamic countries.</a:t>
            </a:r>
          </a:p>
          <a:p>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Maimonides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Christianity (different from Islam</a:t>
            </a:r>
            <a:r>
              <a:rPr lang="en-US" dirty="0" smtClean="0"/>
              <a:t>)</a:t>
            </a:r>
            <a:r>
              <a:rPr lang="en-US" dirty="0" smtClean="0"/>
              <a:t> was tantamount to idolatry.</a:t>
            </a:r>
          </a:p>
          <a:p>
            <a:r>
              <a:rPr lang="en-US" dirty="0" smtClean="0"/>
              <a:t>In the</a:t>
            </a:r>
            <a:r>
              <a:rPr lang="en-US" dirty="0" smtClean="0"/>
              <a:t> </a:t>
            </a:r>
            <a:r>
              <a:rPr lang="en-US" dirty="0" err="1" smtClean="0"/>
              <a:t>Mishneh</a:t>
            </a:r>
            <a:r>
              <a:rPr lang="en-US" dirty="0" smtClean="0"/>
              <a:t> </a:t>
            </a:r>
            <a:r>
              <a:rPr lang="en-US" dirty="0" smtClean="0"/>
              <a:t>Torah, </a:t>
            </a:r>
            <a:r>
              <a:rPr lang="en-US" dirty="0" smtClean="0"/>
              <a:t>Maimonides</a:t>
            </a:r>
            <a:r>
              <a:rPr lang="en-US" dirty="0" smtClean="0"/>
              <a:t> states: </a:t>
            </a:r>
            <a:r>
              <a:rPr lang="en-US" dirty="0" smtClean="0"/>
              <a:t>C</a:t>
            </a:r>
            <a:r>
              <a:rPr lang="en-US" dirty="0" smtClean="0"/>
              <a:t>hristian belief in Jesus as the Messiah is pure speculation.</a:t>
            </a:r>
          </a:p>
          <a:p>
            <a:r>
              <a:rPr lang="en-US" dirty="0" smtClean="0"/>
              <a:t>However, both Christianity and </a:t>
            </a:r>
          </a:p>
          <a:p>
            <a:pPr>
              <a:buNone/>
            </a:pPr>
            <a:r>
              <a:rPr lang="en-US" dirty="0" smtClean="0"/>
              <a:t>	</a:t>
            </a:r>
            <a:r>
              <a:rPr lang="en-US" dirty="0" smtClean="0"/>
              <a:t>Islam ensure that knowledge of </a:t>
            </a:r>
          </a:p>
          <a:p>
            <a:pPr>
              <a:buNone/>
            </a:pPr>
            <a:r>
              <a:rPr lang="en-US" dirty="0" smtClean="0"/>
              <a:t>	</a:t>
            </a:r>
            <a:r>
              <a:rPr lang="en-US" dirty="0" smtClean="0"/>
              <a:t>God and the Scriptures</a:t>
            </a:r>
          </a:p>
          <a:p>
            <a:pPr>
              <a:buNone/>
            </a:pPr>
            <a:r>
              <a:rPr lang="en-US" dirty="0" smtClean="0"/>
              <a:t>	</a:t>
            </a:r>
            <a:r>
              <a:rPr lang="en-US" dirty="0" smtClean="0"/>
              <a:t>extend throughout the world. </a:t>
            </a:r>
          </a:p>
          <a:p>
            <a:pPr>
              <a:buNone/>
            </a:pPr>
            <a:r>
              <a:rPr lang="en-US" dirty="0" smtClean="0"/>
              <a:t>	</a:t>
            </a:r>
            <a:endParaRPr lang="en-US" dirty="0"/>
          </a:p>
        </p:txBody>
      </p:sp>
      <p:pic>
        <p:nvPicPr>
          <p:cNvPr id="4" name="Picture 3" descr="9.1 maimonides.jpeg"/>
          <p:cNvPicPr>
            <a:picLocks noChangeAspect="1"/>
          </p:cNvPicPr>
          <p:nvPr/>
        </p:nvPicPr>
        <p:blipFill>
          <a:blip r:embed="rId2"/>
          <a:stretch>
            <a:fillRect/>
          </a:stretch>
        </p:blipFill>
        <p:spPr>
          <a:xfrm>
            <a:off x="6096000" y="3611562"/>
            <a:ext cx="2590800" cy="2514601"/>
          </a:xfrm>
          <a:prstGeom prst="rect">
            <a:avLst/>
          </a:prstGeo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Points of Contact: Exegetical</a:t>
            </a:r>
            <a:endParaRPr lang="en-US" dirty="0"/>
          </a:p>
        </p:txBody>
      </p:sp>
      <p:sp>
        <p:nvSpPr>
          <p:cNvPr id="3" name="Content Placeholder 2"/>
          <p:cNvSpPr>
            <a:spLocks noGrp="1"/>
          </p:cNvSpPr>
          <p:nvPr>
            <p:ph idx="1"/>
          </p:nvPr>
        </p:nvSpPr>
        <p:spPr/>
        <p:txBody>
          <a:bodyPr>
            <a:normAutofit lnSpcReduction="10000"/>
          </a:bodyPr>
          <a:lstStyle/>
          <a:p>
            <a:r>
              <a:rPr lang="en-US" dirty="0" smtClean="0"/>
              <a:t>Four senses of Scripture in Judaism and Christianity: </a:t>
            </a:r>
            <a:endParaRPr lang="en-US" dirty="0" smtClean="0"/>
          </a:p>
          <a:p>
            <a:pPr>
              <a:buNone/>
            </a:pPr>
            <a:r>
              <a:rPr lang="en-US" dirty="0" smtClean="0"/>
              <a:t>	historical (events) </a:t>
            </a:r>
            <a:r>
              <a:rPr lang="en-US" dirty="0" smtClean="0"/>
              <a:t>– </a:t>
            </a:r>
            <a:r>
              <a:rPr lang="en-US" i="1" dirty="0" err="1" smtClean="0">
                <a:solidFill>
                  <a:srgbClr val="FFFF00"/>
                </a:solidFill>
              </a:rPr>
              <a:t>peshat</a:t>
            </a:r>
            <a:r>
              <a:rPr lang="en-US" dirty="0" smtClean="0"/>
              <a:t> </a:t>
            </a:r>
            <a:r>
              <a:rPr lang="en-US" dirty="0" smtClean="0"/>
              <a:t>(simple)</a:t>
            </a:r>
            <a:endParaRPr lang="en-US" dirty="0" smtClean="0"/>
          </a:p>
          <a:p>
            <a:pPr>
              <a:buNone/>
            </a:pPr>
            <a:r>
              <a:rPr lang="en-US" dirty="0" smtClean="0"/>
              <a:t>	ethical (instruction on </a:t>
            </a:r>
            <a:r>
              <a:rPr lang="en-US" dirty="0" err="1" smtClean="0"/>
              <a:t>behaviour</a:t>
            </a:r>
            <a:r>
              <a:rPr lang="en-US" dirty="0" smtClean="0"/>
              <a:t>) </a:t>
            </a:r>
            <a:r>
              <a:rPr lang="en-US" dirty="0" smtClean="0"/>
              <a:t>– </a:t>
            </a:r>
            <a:r>
              <a:rPr lang="en-US" i="1" dirty="0" err="1" smtClean="0">
                <a:solidFill>
                  <a:srgbClr val="FFFF00"/>
                </a:solidFill>
              </a:rPr>
              <a:t>derash</a:t>
            </a:r>
            <a:r>
              <a:rPr lang="en-US" dirty="0" smtClean="0"/>
              <a:t> </a:t>
            </a:r>
            <a:r>
              <a:rPr lang="en-US" dirty="0" smtClean="0"/>
              <a:t>(</a:t>
            </a:r>
            <a:r>
              <a:rPr lang="en-US" dirty="0" err="1" smtClean="0"/>
              <a:t>homiletical</a:t>
            </a:r>
            <a:r>
              <a:rPr lang="en-US" dirty="0" smtClean="0"/>
              <a:t> application)</a:t>
            </a:r>
            <a:endParaRPr lang="en-US" dirty="0" smtClean="0"/>
          </a:p>
          <a:p>
            <a:pPr>
              <a:buNone/>
            </a:pPr>
            <a:r>
              <a:rPr lang="en-US" dirty="0" smtClean="0"/>
              <a:t>	allegorical (symbolic interpretation) </a:t>
            </a:r>
            <a:r>
              <a:rPr lang="en-US" dirty="0" smtClean="0"/>
              <a:t>– </a:t>
            </a:r>
            <a:r>
              <a:rPr lang="en-US" i="1" dirty="0" err="1" smtClean="0">
                <a:solidFill>
                  <a:srgbClr val="FFFF00"/>
                </a:solidFill>
              </a:rPr>
              <a:t>remez</a:t>
            </a:r>
            <a:r>
              <a:rPr lang="en-US" dirty="0" smtClean="0"/>
              <a:t> </a:t>
            </a:r>
            <a:r>
              <a:rPr lang="en-US" dirty="0" smtClean="0"/>
              <a:t>(philosophical allegory)</a:t>
            </a:r>
            <a:endParaRPr lang="en-US" dirty="0" smtClean="0"/>
          </a:p>
          <a:p>
            <a:pPr>
              <a:buNone/>
            </a:pPr>
            <a:r>
              <a:rPr lang="en-US" dirty="0" smtClean="0"/>
              <a:t>	corresponding (mystical) </a:t>
            </a:r>
            <a:r>
              <a:rPr lang="en-US" dirty="0" smtClean="0"/>
              <a:t>– </a:t>
            </a:r>
            <a:r>
              <a:rPr lang="en-US" i="1" dirty="0" smtClean="0">
                <a:solidFill>
                  <a:srgbClr val="FFFF00"/>
                </a:solidFill>
              </a:rPr>
              <a:t>sod</a:t>
            </a:r>
            <a:r>
              <a:rPr lang="en-US" dirty="0" smtClean="0"/>
              <a:t> </a:t>
            </a:r>
            <a:r>
              <a:rPr lang="en-US" dirty="0" smtClean="0"/>
              <a:t>(mystical symbol)</a:t>
            </a:r>
            <a:endParaRPr lang="en-US"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Points of Contact: Mysticism</a:t>
            </a:r>
            <a:endParaRPr lang="en-US" dirty="0"/>
          </a:p>
        </p:txBody>
      </p:sp>
      <p:sp>
        <p:nvSpPr>
          <p:cNvPr id="3" name="Content Placeholder 2"/>
          <p:cNvSpPr>
            <a:spLocks noGrp="1"/>
          </p:cNvSpPr>
          <p:nvPr>
            <p:ph sz="half" idx="1"/>
          </p:nvPr>
        </p:nvSpPr>
        <p:spPr>
          <a:xfrm>
            <a:off x="457200" y="1600200"/>
            <a:ext cx="4800600" cy="4525963"/>
          </a:xfrm>
        </p:spPr>
        <p:txBody>
          <a:bodyPr>
            <a:normAutofit fontScale="92500"/>
          </a:bodyPr>
          <a:lstStyle/>
          <a:p>
            <a:r>
              <a:rPr lang="en-US" dirty="0" smtClean="0"/>
              <a:t>The development of mysticism among Jews in </a:t>
            </a:r>
            <a:r>
              <a:rPr lang="en-US" dirty="0" smtClean="0"/>
              <a:t>Germany</a:t>
            </a:r>
            <a:r>
              <a:rPr lang="en-US" dirty="0" smtClean="0"/>
              <a:t>.</a:t>
            </a:r>
          </a:p>
          <a:p>
            <a:r>
              <a:rPr lang="en-US" dirty="0" smtClean="0"/>
              <a:t>Growth of </a:t>
            </a:r>
            <a:r>
              <a:rPr lang="en-US" dirty="0" err="1" smtClean="0"/>
              <a:t>Kabbalah</a:t>
            </a:r>
            <a:r>
              <a:rPr lang="en-US" dirty="0" smtClean="0"/>
              <a:t> i</a:t>
            </a:r>
            <a:r>
              <a:rPr lang="en-US" dirty="0" smtClean="0"/>
              <a:t>n France and Spain.</a:t>
            </a:r>
            <a:endParaRPr lang="en-US" dirty="0" smtClean="0"/>
          </a:p>
          <a:p>
            <a:r>
              <a:rPr lang="en-US" dirty="0" smtClean="0"/>
              <a:t>Christian influence?</a:t>
            </a:r>
            <a:endParaRPr lang="en-US" dirty="0" smtClean="0"/>
          </a:p>
          <a:p>
            <a:r>
              <a:rPr lang="en-US" dirty="0" err="1" smtClean="0"/>
              <a:t>Shekhinah</a:t>
            </a:r>
            <a:r>
              <a:rPr lang="en-US" dirty="0" smtClean="0"/>
              <a:t> and Mary (the feminine dimension of God)</a:t>
            </a:r>
            <a:r>
              <a:rPr lang="en-US" dirty="0" smtClean="0"/>
              <a:t>.</a:t>
            </a:r>
            <a:endParaRPr lang="en-US" dirty="0" smtClean="0"/>
          </a:p>
          <a:p>
            <a:r>
              <a:rPr lang="en-US" dirty="0" smtClean="0"/>
              <a:t>The </a:t>
            </a:r>
            <a:r>
              <a:rPr lang="en-US" dirty="0" err="1" smtClean="0"/>
              <a:t>Zohar</a:t>
            </a:r>
            <a:r>
              <a:rPr lang="en-US" dirty="0" smtClean="0"/>
              <a:t>:</a:t>
            </a:r>
            <a:r>
              <a:rPr lang="en-US" dirty="0" smtClean="0"/>
              <a:t> portrayal of the Messiah as the Suffering Servant (Isaiah 53</a:t>
            </a:r>
            <a:r>
              <a:rPr lang="en-US" dirty="0" smtClean="0"/>
              <a:t>)</a:t>
            </a:r>
            <a:endParaRPr lang="en-US" dirty="0"/>
          </a:p>
        </p:txBody>
      </p:sp>
      <p:sp>
        <p:nvSpPr>
          <p:cNvPr id="6" name="Content Placeholder 5"/>
          <p:cNvSpPr>
            <a:spLocks noGrp="1"/>
          </p:cNvSpPr>
          <p:nvPr>
            <p:ph sz="half" idx="2"/>
          </p:nvPr>
        </p:nvSpPr>
        <p:spPr>
          <a:xfrm>
            <a:off x="5257800" y="1600200"/>
            <a:ext cx="3429000" cy="4525963"/>
          </a:xfrm>
        </p:spPr>
        <p:txBody>
          <a:bodyPr>
            <a:normAutofit fontScale="92500"/>
          </a:bodyPr>
          <a:lstStyle/>
          <a:p>
            <a:endParaRPr lang="en-US"/>
          </a:p>
        </p:txBody>
      </p:sp>
      <p:pic>
        <p:nvPicPr>
          <p:cNvPr id="5" name="Picture 4" descr="h31s.jpg"/>
          <p:cNvPicPr>
            <a:picLocks noChangeAspect="1"/>
          </p:cNvPicPr>
          <p:nvPr/>
        </p:nvPicPr>
        <p:blipFill>
          <a:blip r:embed="rId2"/>
          <a:stretch>
            <a:fillRect/>
          </a:stretch>
        </p:blipFill>
        <p:spPr>
          <a:xfrm>
            <a:off x="5257800" y="1600200"/>
            <a:ext cx="3429000" cy="4525963"/>
          </a:xfrm>
          <a:prstGeom prst="rect">
            <a:avLst/>
          </a:prstGeom>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Inquisition in Spain</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A period of </a:t>
            </a:r>
            <a:r>
              <a:rPr lang="en-US" i="1" dirty="0" err="1" smtClean="0"/>
              <a:t>convivencia</a:t>
            </a:r>
            <a:r>
              <a:rPr lang="en-US" i="1" dirty="0" smtClean="0"/>
              <a:t> </a:t>
            </a:r>
            <a:r>
              <a:rPr lang="en-US" dirty="0" smtClean="0"/>
              <a:t>(</a:t>
            </a:r>
            <a:r>
              <a:rPr lang="en-US" dirty="0" smtClean="0"/>
              <a:t>‘living in accord’</a:t>
            </a:r>
            <a:r>
              <a:rPr lang="en-US" dirty="0" smtClean="0"/>
              <a:t>)</a:t>
            </a:r>
            <a:r>
              <a:rPr lang="en-US" dirty="0" smtClean="0"/>
              <a:t> between Jews, </a:t>
            </a:r>
            <a:r>
              <a:rPr lang="en-US" dirty="0" smtClean="0"/>
              <a:t>Christians and Moslems in Spain </a:t>
            </a:r>
            <a:r>
              <a:rPr lang="en-US" dirty="0" smtClean="0"/>
              <a:t>between the tenth and twelfth centuries.</a:t>
            </a:r>
          </a:p>
          <a:p>
            <a:r>
              <a:rPr lang="en-US" dirty="0" smtClean="0"/>
              <a:t>Spain was the ‘Second </a:t>
            </a:r>
            <a:r>
              <a:rPr lang="en-US" dirty="0" smtClean="0"/>
              <a:t>Judaea’ of the Jews</a:t>
            </a:r>
            <a:r>
              <a:rPr lang="en-US" dirty="0" smtClean="0"/>
              <a:t>.</a:t>
            </a:r>
          </a:p>
          <a:p>
            <a:r>
              <a:rPr lang="en-US" dirty="0" smtClean="0"/>
              <a:t>The situation deteriorates when the </a:t>
            </a:r>
            <a:r>
              <a:rPr lang="en-US" dirty="0" err="1" smtClean="0"/>
              <a:t>Berberim</a:t>
            </a:r>
            <a:r>
              <a:rPr lang="en-US" dirty="0" smtClean="0"/>
              <a:t> of Morocco begin to rule Spain (12</a:t>
            </a:r>
            <a:r>
              <a:rPr lang="en-US" baseline="30000" dirty="0" smtClean="0"/>
              <a:t>th</a:t>
            </a:r>
            <a:r>
              <a:rPr lang="en-US" dirty="0" smtClean="0"/>
              <a:t> century)</a:t>
            </a:r>
            <a:r>
              <a:rPr lang="en-US" dirty="0" smtClean="0"/>
              <a:t>.</a:t>
            </a:r>
            <a:endParaRPr lang="en-US" dirty="0" smtClean="0"/>
          </a:p>
          <a:p>
            <a:r>
              <a:rPr lang="en-US" dirty="0" smtClean="0"/>
              <a:t>Jews were forced to listen to preachers tasked to convert them to Christianity.</a:t>
            </a:r>
          </a:p>
          <a:p>
            <a:r>
              <a:rPr lang="en-US" dirty="0" smtClean="0"/>
              <a:t>Accusations of stealing the bread on the altar, slaughter of children, poisoning of wells. </a:t>
            </a:r>
          </a:p>
          <a:p>
            <a:r>
              <a:rPr lang="en-US" dirty="0" smtClean="0"/>
              <a:t>Persecution in 1391 (thousands of Jews killed in Spain, </a:t>
            </a:r>
            <a:r>
              <a:rPr lang="en-US" dirty="0" smtClean="0"/>
              <a:t>4000</a:t>
            </a:r>
            <a:r>
              <a:rPr lang="en-US" dirty="0" smtClean="0"/>
              <a:t> </a:t>
            </a:r>
            <a:r>
              <a:rPr lang="en-US" dirty="0" smtClean="0"/>
              <a:t>in</a:t>
            </a:r>
            <a:r>
              <a:rPr lang="en-US" dirty="0" smtClean="0"/>
              <a:t> </a:t>
            </a:r>
            <a:r>
              <a:rPr lang="en-US" dirty="0" smtClean="0"/>
              <a:t>Seville</a:t>
            </a:r>
            <a:r>
              <a:rPr lang="en-US" dirty="0" smtClean="0"/>
              <a:t> alone)</a:t>
            </a:r>
            <a:r>
              <a:rPr lang="en-US" dirty="0" smtClean="0"/>
              <a:t>.</a:t>
            </a:r>
            <a:endParaRPr lang="en-US"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Inquisition</a:t>
            </a:r>
            <a:endParaRPr lang="en-US" dirty="0"/>
          </a:p>
        </p:txBody>
      </p:sp>
      <p:sp>
        <p:nvSpPr>
          <p:cNvPr id="3" name="Content Placeholder 2"/>
          <p:cNvSpPr>
            <a:spLocks noGrp="1"/>
          </p:cNvSpPr>
          <p:nvPr>
            <p:ph idx="1"/>
          </p:nvPr>
        </p:nvSpPr>
        <p:spPr/>
        <p:txBody>
          <a:bodyPr/>
          <a:lstStyle/>
          <a:p>
            <a:r>
              <a:rPr lang="en-US" dirty="0" smtClean="0"/>
              <a:t>Origins: targeting of heretical groups in France. Shift of focus/interest to the Jews.</a:t>
            </a:r>
          </a:p>
          <a:p>
            <a:r>
              <a:rPr lang="en-US" dirty="0" smtClean="0"/>
              <a:t>Jews were called </a:t>
            </a:r>
            <a:r>
              <a:rPr lang="en-US" i="1" dirty="0" err="1" smtClean="0"/>
              <a:t>conversos</a:t>
            </a:r>
            <a:r>
              <a:rPr lang="en-US" i="1" dirty="0" smtClean="0"/>
              <a:t> </a:t>
            </a:r>
            <a:r>
              <a:rPr lang="en-US" dirty="0" smtClean="0"/>
              <a:t>(under compulsion) to be separated from ‘the old Christians’ (believers of Christian descent)</a:t>
            </a:r>
            <a:r>
              <a:rPr lang="en-US" dirty="0" smtClean="0"/>
              <a:t>.</a:t>
            </a:r>
            <a:endParaRPr lang="en-US" dirty="0" smtClean="0"/>
          </a:p>
          <a:p>
            <a:r>
              <a:rPr lang="en-US" dirty="0" smtClean="0"/>
              <a:t>The </a:t>
            </a:r>
            <a:r>
              <a:rPr lang="en-US" dirty="0" smtClean="0"/>
              <a:t>Inquisition sought out false believers</a:t>
            </a:r>
            <a:r>
              <a:rPr lang="en-US" dirty="0" smtClean="0"/>
              <a:t>.</a:t>
            </a:r>
            <a:endParaRPr lang="en-US" dirty="0" smtClean="0"/>
          </a:p>
          <a:p>
            <a:pPr>
              <a:buNone/>
            </a:pPr>
            <a:endParaRPr lang="en-US" dirty="0" smtClean="0"/>
          </a:p>
          <a:p>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Inquisition</a:t>
            </a:r>
            <a:endParaRPr lang="en-US" dirty="0"/>
          </a:p>
        </p:txBody>
      </p:sp>
      <p:pic>
        <p:nvPicPr>
          <p:cNvPr id="6" name="Picture 5" descr="vatican_holyinquisition02_02.jpg"/>
          <p:cNvPicPr>
            <a:picLocks noChangeAspect="1"/>
          </p:cNvPicPr>
          <p:nvPr/>
        </p:nvPicPr>
        <p:blipFill>
          <a:blip r:embed="rId2"/>
          <a:stretch>
            <a:fillRect/>
          </a:stretch>
        </p:blipFill>
        <p:spPr>
          <a:xfrm>
            <a:off x="1828800" y="1417638"/>
            <a:ext cx="5562600" cy="4830762"/>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Appeal to the Royal Court</a:t>
            </a:r>
            <a:endParaRPr lang="en-US" dirty="0"/>
          </a:p>
        </p:txBody>
      </p:sp>
      <p:pic>
        <p:nvPicPr>
          <p:cNvPr id="4" name="Content Placeholder 3" descr="9.5 omon-hart-the-expulsion-of-the-jews-from-spain-1492.jpg"/>
          <p:cNvPicPr>
            <a:picLocks noGrp="1" noChangeAspect="1"/>
          </p:cNvPicPr>
          <p:nvPr>
            <p:ph idx="1"/>
          </p:nvPr>
        </p:nvPicPr>
        <p:blipFill>
          <a:blip r:embed="rId2"/>
          <a:stretch>
            <a:fillRect/>
          </a:stretch>
        </p:blipFill>
        <p:spPr>
          <a:xfrm>
            <a:off x="457200" y="1905000"/>
            <a:ext cx="4505325" cy="3381375"/>
          </a:xfrm>
        </p:spPr>
      </p:pic>
      <p:pic>
        <p:nvPicPr>
          <p:cNvPr id="5" name="Picture 4" descr="9.5spanish_inquisition_court.jpg"/>
          <p:cNvPicPr>
            <a:picLocks noChangeAspect="1"/>
          </p:cNvPicPr>
          <p:nvPr/>
        </p:nvPicPr>
        <p:blipFill>
          <a:blip r:embed="rId3"/>
          <a:stretch>
            <a:fillRect/>
          </a:stretch>
        </p:blipFill>
        <p:spPr>
          <a:xfrm>
            <a:off x="4962525" y="1417638"/>
            <a:ext cx="3724275" cy="4830762"/>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Appeal to the Royal Court</a:t>
            </a:r>
            <a:endParaRPr lang="en-US" dirty="0"/>
          </a:p>
        </p:txBody>
      </p:sp>
      <p:sp>
        <p:nvSpPr>
          <p:cNvPr id="3" name="Content Placeholder 2"/>
          <p:cNvSpPr>
            <a:spLocks noGrp="1"/>
          </p:cNvSpPr>
          <p:nvPr>
            <p:ph idx="1"/>
          </p:nvPr>
        </p:nvSpPr>
        <p:spPr/>
        <p:txBody>
          <a:bodyPr>
            <a:normAutofit lnSpcReduction="10000"/>
          </a:bodyPr>
          <a:lstStyle/>
          <a:p>
            <a:r>
              <a:rPr lang="en-US" dirty="0" err="1" smtClean="0"/>
              <a:t>Nahmanides</a:t>
            </a:r>
            <a:r>
              <a:rPr lang="en-US" dirty="0" smtClean="0"/>
              <a:t> is </a:t>
            </a:r>
            <a:r>
              <a:rPr lang="en-US" dirty="0" smtClean="0"/>
              <a:t>summoned</a:t>
            </a:r>
            <a:r>
              <a:rPr lang="en-US" dirty="0" smtClean="0"/>
              <a:t> before James </a:t>
            </a:r>
            <a:r>
              <a:rPr lang="en-US" dirty="0" smtClean="0"/>
              <a:t>1 (1263)</a:t>
            </a:r>
            <a:r>
              <a:rPr lang="en-US" dirty="0" smtClean="0"/>
              <a:t> to defend Judaism against the argument that the Messiah had already come. </a:t>
            </a:r>
            <a:r>
              <a:rPr lang="en-US" dirty="0" err="1" smtClean="0"/>
              <a:t>Nahmanides</a:t>
            </a:r>
            <a:r>
              <a:rPr lang="en-US" dirty="0" smtClean="0"/>
              <a:t> </a:t>
            </a:r>
            <a:r>
              <a:rPr lang="en-US" dirty="0" smtClean="0"/>
              <a:t>is</a:t>
            </a:r>
            <a:r>
              <a:rPr lang="en-US" dirty="0" smtClean="0"/>
              <a:t> forced to leave Spain.</a:t>
            </a:r>
          </a:p>
          <a:p>
            <a:r>
              <a:rPr lang="en-US" dirty="0" err="1" smtClean="0"/>
              <a:t>H</a:t>
            </a:r>
            <a:r>
              <a:rPr lang="en-US" dirty="0" err="1" smtClean="0"/>
              <a:t>asdai</a:t>
            </a:r>
            <a:r>
              <a:rPr lang="en-US" dirty="0" smtClean="0"/>
              <a:t> </a:t>
            </a:r>
            <a:r>
              <a:rPr lang="en-US" dirty="0" err="1" smtClean="0"/>
              <a:t>Crescas</a:t>
            </a:r>
            <a:r>
              <a:rPr lang="en-US" dirty="0" smtClean="0"/>
              <a:t> (1340-1410) appears, as the representative of the Jews,  before the court of the kings of Aragon. </a:t>
            </a:r>
          </a:p>
          <a:p>
            <a:r>
              <a:rPr lang="en-US" dirty="0" err="1" smtClean="0"/>
              <a:t>Crescas</a:t>
            </a:r>
            <a:r>
              <a:rPr lang="en-US" dirty="0" smtClean="0"/>
              <a:t> sought to restore the rights of the Jews in Catalonia after 1391</a:t>
            </a:r>
            <a:r>
              <a:rPr lang="en-US" dirty="0" smtClean="0"/>
              <a:t>.</a:t>
            </a: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Expulsion of the Jews in 1492</a:t>
            </a:r>
            <a:endParaRPr lang="en-US" dirty="0"/>
          </a:p>
        </p:txBody>
      </p:sp>
      <p:sp>
        <p:nvSpPr>
          <p:cNvPr id="3" name="Content Placeholder 2"/>
          <p:cNvSpPr>
            <a:spLocks noGrp="1"/>
          </p:cNvSpPr>
          <p:nvPr>
            <p:ph sz="half" idx="1"/>
          </p:nvPr>
        </p:nvSpPr>
        <p:spPr>
          <a:xfrm>
            <a:off x="457200" y="1600200"/>
            <a:ext cx="5295900" cy="4876800"/>
          </a:xfrm>
        </p:spPr>
        <p:txBody>
          <a:bodyPr>
            <a:normAutofit fontScale="92500" lnSpcReduction="10000"/>
          </a:bodyPr>
          <a:lstStyle/>
          <a:p>
            <a:pPr>
              <a:buNone/>
            </a:pPr>
            <a:r>
              <a:rPr lang="en-US" dirty="0" smtClean="0"/>
              <a:t>	</a:t>
            </a:r>
            <a:r>
              <a:rPr lang="en-US" sz="2595" dirty="0" smtClean="0"/>
              <a:t>Ferdinand the Catholic (</a:t>
            </a:r>
            <a:r>
              <a:rPr lang="en-US" sz="2595" dirty="0" smtClean="0"/>
              <a:t>1452-1516)</a:t>
            </a:r>
            <a:r>
              <a:rPr lang="en-US" sz="2595" dirty="0" smtClean="0"/>
              <a:t> and his cousin Isabella expel all Jews from their lands (</a:t>
            </a:r>
            <a:r>
              <a:rPr lang="en-US" sz="2595" dirty="0" smtClean="0"/>
              <a:t>Aragon </a:t>
            </a:r>
            <a:r>
              <a:rPr lang="en-US" sz="2595" dirty="0" smtClean="0"/>
              <a:t>and </a:t>
            </a:r>
            <a:r>
              <a:rPr lang="en-US" sz="2595" dirty="0" smtClean="0"/>
              <a:t>Castile)</a:t>
            </a:r>
            <a:r>
              <a:rPr lang="en-US" sz="2595" dirty="0" smtClean="0"/>
              <a:t> </a:t>
            </a:r>
            <a:r>
              <a:rPr lang="en-US" sz="2595" dirty="0" smtClean="0"/>
              <a:t>in</a:t>
            </a:r>
            <a:r>
              <a:rPr lang="en-US" sz="2595" dirty="0" smtClean="0"/>
              <a:t> </a:t>
            </a:r>
            <a:r>
              <a:rPr lang="en-US" sz="2595" dirty="0" smtClean="0"/>
              <a:t>1492.</a:t>
            </a:r>
            <a:endParaRPr lang="en-US" sz="2595" dirty="0" smtClean="0"/>
          </a:p>
          <a:p>
            <a:pPr>
              <a:buNone/>
            </a:pPr>
            <a:r>
              <a:rPr lang="en-US" sz="2595" smtClean="0"/>
              <a:t>	Attempt </a:t>
            </a:r>
            <a:r>
              <a:rPr lang="en-US" sz="2595" dirty="0" smtClean="0"/>
              <a:t>to restore a Christian identity </a:t>
            </a:r>
            <a:r>
              <a:rPr lang="en-US" sz="2595" smtClean="0"/>
              <a:t>for Spain</a:t>
            </a:r>
            <a:endParaRPr lang="en-US" sz="2595" dirty="0" smtClean="0"/>
          </a:p>
          <a:p>
            <a:pPr>
              <a:buNone/>
            </a:pPr>
            <a:r>
              <a:rPr lang="en-US" sz="2000" dirty="0" smtClean="0">
                <a:solidFill>
                  <a:srgbClr val="CCFFCC"/>
                </a:solidFill>
              </a:rPr>
              <a:t>	The Jews do their utmost to lead new Christians and their children astray by giving them Jewish prayer books, teaching them about Jewish festivals, giving them unleavened bread fo</a:t>
            </a:r>
            <a:r>
              <a:rPr lang="en-US" sz="2000" dirty="0" smtClean="0">
                <a:solidFill>
                  <a:srgbClr val="CCFFCC"/>
                </a:solidFill>
              </a:rPr>
              <a:t>r Passover, instructing them about forbidden foods, and compelling them to follow the Law of Moses.  As a result our Catholic faith is being degraded. The only solution is to breach all links between Jews and Christians once and for all</a:t>
            </a:r>
            <a:r>
              <a:rPr lang="en-US" sz="2000" dirty="0" smtClean="0">
                <a:solidFill>
                  <a:srgbClr val="CCFFCC"/>
                </a:solidFill>
              </a:rPr>
              <a:t> </a:t>
            </a:r>
            <a:r>
              <a:rPr lang="en-US" sz="2000" dirty="0" smtClean="0">
                <a:solidFill>
                  <a:srgbClr val="CCFFCC"/>
                </a:solidFill>
              </a:rPr>
              <a:t> </a:t>
            </a:r>
            <a:r>
              <a:rPr lang="en-US" sz="2000" dirty="0" smtClean="0">
                <a:solidFill>
                  <a:srgbClr val="CCFFCC"/>
                </a:solidFill>
              </a:rPr>
              <a:t>(Law of </a:t>
            </a:r>
            <a:r>
              <a:rPr lang="en-US" sz="2000" dirty="0" smtClean="0">
                <a:solidFill>
                  <a:srgbClr val="CCFFCC"/>
                </a:solidFill>
              </a:rPr>
              <a:t>1492)</a:t>
            </a:r>
          </a:p>
          <a:p>
            <a:pPr>
              <a:buNone/>
            </a:pPr>
            <a:endParaRPr lang="en-US" sz="2000" dirty="0" smtClean="0">
              <a:solidFill>
                <a:srgbClr val="CCFFCC"/>
              </a:solidFill>
            </a:endParaRPr>
          </a:p>
        </p:txBody>
      </p:sp>
      <p:sp>
        <p:nvSpPr>
          <p:cNvPr id="5" name="Content Placeholder 4"/>
          <p:cNvSpPr>
            <a:spLocks noGrp="1"/>
          </p:cNvSpPr>
          <p:nvPr>
            <p:ph sz="half" idx="2"/>
          </p:nvPr>
        </p:nvSpPr>
        <p:spPr>
          <a:xfrm>
            <a:off x="6019800" y="1600201"/>
            <a:ext cx="2438400" cy="3505200"/>
          </a:xfrm>
        </p:spPr>
        <p:txBody>
          <a:bodyPr>
            <a:normAutofit fontScale="92500" lnSpcReduction="10000"/>
          </a:bodyPr>
          <a:lstStyle/>
          <a:p>
            <a:endParaRPr lang="en-US" dirty="0"/>
          </a:p>
        </p:txBody>
      </p:sp>
      <p:pic>
        <p:nvPicPr>
          <p:cNvPr id="4" name="Picture 3" descr="9.4Jewish-barcelona_haggadah.jpg"/>
          <p:cNvPicPr>
            <a:picLocks noChangeAspect="1"/>
          </p:cNvPicPr>
          <p:nvPr/>
        </p:nvPicPr>
        <p:blipFill>
          <a:blip r:embed="rId2"/>
          <a:stretch>
            <a:fillRect/>
          </a:stretch>
        </p:blipFill>
        <p:spPr>
          <a:xfrm>
            <a:off x="6019800" y="1600201"/>
            <a:ext cx="2552700" cy="35052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341</TotalTime>
  <Words>2035</Words>
  <Application>Microsoft Macintosh PowerPoint</Application>
  <PresentationFormat>On-screen Show (4:3)</PresentationFormat>
  <Paragraphs>171</Paragraphs>
  <Slides>41</Slides>
  <Notes>0</Notes>
  <HiddenSlides>0</HiddenSlides>
  <MMClips>0</MMClips>
  <ScaleCrop>false</ScaleCrop>
  <HeadingPairs>
    <vt:vector size="4" baseType="variant">
      <vt:variant>
        <vt:lpstr>Design Template</vt:lpstr>
      </vt:variant>
      <vt:variant>
        <vt:i4>1</vt:i4>
      </vt:variant>
      <vt:variant>
        <vt:lpstr>Slide Titles</vt:lpstr>
      </vt:variant>
      <vt:variant>
        <vt:i4>41</vt:i4>
      </vt:variant>
    </vt:vector>
  </HeadingPairs>
  <TitlesOfParts>
    <vt:vector size="42" baseType="lpstr">
      <vt:lpstr>Office Theme</vt:lpstr>
      <vt:lpstr>Conflict and Dialogue</vt:lpstr>
      <vt:lpstr>Introduction</vt:lpstr>
      <vt:lpstr>Introduction</vt:lpstr>
      <vt:lpstr>  ‘The Clothing of the Jew’  Jewish moneylenders (France): peaked hat and a circle of red/yellow cloth sown on the cloak.   </vt:lpstr>
      <vt:lpstr>‘Jewish Hat’ (Judenhüte - 1493) </vt:lpstr>
      <vt:lpstr>‘Jewish Hat Regensburg Bible, around 1300 CE</vt:lpstr>
      <vt:lpstr>Attitudes towards the Jews</vt:lpstr>
      <vt:lpstr>Attitudes towards the Jews</vt:lpstr>
      <vt:lpstr>Accusations against the Jews</vt:lpstr>
      <vt:lpstr>Accusations against the Jews Medieval art</vt:lpstr>
      <vt:lpstr>Perpetuating the Stereotype</vt:lpstr>
      <vt:lpstr>Ritual Murder ‘Blood Libel’</vt:lpstr>
      <vt:lpstr>William of Norwich (1144)</vt:lpstr>
      <vt:lpstr>William of Norwich (1144)</vt:lpstr>
      <vt:lpstr> Ritual Murder William of Norwich and Simon of Trent </vt:lpstr>
      <vt:lpstr>Ritual Murder</vt:lpstr>
      <vt:lpstr>Ecclesia and Synagoga:  Medieval art</vt:lpstr>
      <vt:lpstr>Ecclesia and Synagoga</vt:lpstr>
      <vt:lpstr>Ecclesia and Synagoga Notre Dame, Paris</vt:lpstr>
      <vt:lpstr>Condemning the Talmud</vt:lpstr>
      <vt:lpstr>Expulsion of the Jews</vt:lpstr>
      <vt:lpstr>Expulsion of the Jews</vt:lpstr>
      <vt:lpstr>Jews and Ursury</vt:lpstr>
      <vt:lpstr>The Crusades</vt:lpstr>
      <vt:lpstr>The Wars of the Cross</vt:lpstr>
      <vt:lpstr>Carnage against the Jews (1096)</vt:lpstr>
      <vt:lpstr>Jewish Deaths 1096 – First Crusade</vt:lpstr>
      <vt:lpstr>Why target the Jews?</vt:lpstr>
      <vt:lpstr>Contemporary ‘Crusades’ Religious persecution ‘Crusade against terrorism’ (George Bush, after 9/11)</vt:lpstr>
      <vt:lpstr>Jews and the Black Death</vt:lpstr>
      <vt:lpstr>Jews and the Black Death Persecution in the region of the Rhine (Frankfurt, Mainz, Cologne)</vt:lpstr>
      <vt:lpstr>Jewish Polemic against Christianity</vt:lpstr>
      <vt:lpstr>Maimonides</vt:lpstr>
      <vt:lpstr>Points of Contact: Exegetical</vt:lpstr>
      <vt:lpstr>Points of Contact: Mysticism</vt:lpstr>
      <vt:lpstr>The Inquisition in Spain</vt:lpstr>
      <vt:lpstr>The Inquisition</vt:lpstr>
      <vt:lpstr>The Inquisition</vt:lpstr>
      <vt:lpstr>Appeal to the Royal Court</vt:lpstr>
      <vt:lpstr>Appeal to the Royal Court</vt:lpstr>
      <vt:lpstr>Expulsion of the Jews in 1492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Catrin Williams</cp:lastModifiedBy>
  <cp:revision>48</cp:revision>
  <dcterms:created xsi:type="dcterms:W3CDTF">2015-02-14T21:44:07Z</dcterms:created>
  <dcterms:modified xsi:type="dcterms:W3CDTF">2015-02-14T23:24:52Z</dcterms:modified>
</cp:coreProperties>
</file>