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22"/>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DCD9F5-4EE1-48F9-8C1A-CB2398FFF4C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1429A8D-BED0-4414-B2C6-2329044B782F}">
      <dgm:prSet/>
      <dgm:spPr/>
      <dgm:t>
        <a:bodyPr/>
        <a:lstStyle/>
        <a:p>
          <a:r>
            <a:rPr lang="en-GB"/>
            <a:t>Type 2 Diabetes – Care Plan for a Fictional Patient</a:t>
          </a:r>
          <a:endParaRPr lang="en-US"/>
        </a:p>
      </dgm:t>
    </dgm:pt>
    <dgm:pt modelId="{4BC633D9-4697-41D7-B842-D035A6AE4787}" type="parTrans" cxnId="{20C44C15-AF93-48EF-9D55-82A718B1D323}">
      <dgm:prSet/>
      <dgm:spPr/>
      <dgm:t>
        <a:bodyPr/>
        <a:lstStyle/>
        <a:p>
          <a:endParaRPr lang="en-US"/>
        </a:p>
      </dgm:t>
    </dgm:pt>
    <dgm:pt modelId="{CA05D0C7-F537-4B7C-AB8E-32BE3985FE72}" type="sibTrans" cxnId="{20C44C15-AF93-48EF-9D55-82A718B1D323}">
      <dgm:prSet/>
      <dgm:spPr/>
      <dgm:t>
        <a:bodyPr/>
        <a:lstStyle/>
        <a:p>
          <a:endParaRPr lang="en-US"/>
        </a:p>
      </dgm:t>
    </dgm:pt>
    <dgm:pt modelId="{30E9C670-28B0-41A0-B1FB-879558A88311}">
      <dgm:prSet/>
      <dgm:spPr/>
      <dgm:t>
        <a:bodyPr/>
        <a:lstStyle/>
        <a:p>
          <a:r>
            <a:rPr lang="en-GB"/>
            <a:t>“This presentation critically explores Type 2 Diabetes, focusing on the anatomy and physiology of the endocrine system, and applies this knowledge to a </a:t>
          </a:r>
          <a:r>
            <a:rPr lang="en-GB" b="1"/>
            <a:t>personalised care plan for a fictional patient, Mr Ahmed.”</a:t>
          </a:r>
          <a:endParaRPr lang="en-US"/>
        </a:p>
      </dgm:t>
    </dgm:pt>
    <dgm:pt modelId="{D34E4196-899E-4FB9-AB10-8FF877601FE4}" type="parTrans" cxnId="{101EA0E1-E975-43AA-B27B-F5F1FD22B343}">
      <dgm:prSet/>
      <dgm:spPr/>
      <dgm:t>
        <a:bodyPr/>
        <a:lstStyle/>
        <a:p>
          <a:endParaRPr lang="en-US"/>
        </a:p>
      </dgm:t>
    </dgm:pt>
    <dgm:pt modelId="{0CE611BF-3726-44DD-A945-15C82D129F69}" type="sibTrans" cxnId="{101EA0E1-E975-43AA-B27B-F5F1FD22B343}">
      <dgm:prSet/>
      <dgm:spPr/>
      <dgm:t>
        <a:bodyPr/>
        <a:lstStyle/>
        <a:p>
          <a:endParaRPr lang="en-US"/>
        </a:p>
      </dgm:t>
    </dgm:pt>
    <dgm:pt modelId="{0ACEB99F-FCD4-43D0-AC3F-9F3AABDCBEC3}">
      <dgm:prSet/>
      <dgm:spPr/>
      <dgm:t>
        <a:bodyPr/>
        <a:lstStyle/>
        <a:p>
          <a:r>
            <a:rPr lang="en-US"/>
            <a:t>In this presentation, I will discuss Type 2 Diabetes, focusing on the anatomy and physiology of the endocrine system, and develop a personalised care plan for a fictional patient, Mr Ahmed. The presentation will also apply NHS and NICE guidelines to ensure evidence-based practice.</a:t>
          </a:r>
        </a:p>
      </dgm:t>
    </dgm:pt>
    <dgm:pt modelId="{1691A8DC-6729-487C-A8FA-13BF15F912AD}" type="parTrans" cxnId="{6C86F0C6-E3E0-447B-A4E6-500BBB8F0A4A}">
      <dgm:prSet/>
      <dgm:spPr/>
      <dgm:t>
        <a:bodyPr/>
        <a:lstStyle/>
        <a:p>
          <a:endParaRPr lang="en-US"/>
        </a:p>
      </dgm:t>
    </dgm:pt>
    <dgm:pt modelId="{DCC58FB7-06DC-4AB9-B460-37CD30221C71}" type="sibTrans" cxnId="{6C86F0C6-E3E0-447B-A4E6-500BBB8F0A4A}">
      <dgm:prSet/>
      <dgm:spPr/>
      <dgm:t>
        <a:bodyPr/>
        <a:lstStyle/>
        <a:p>
          <a:endParaRPr lang="en-US"/>
        </a:p>
      </dgm:t>
    </dgm:pt>
    <dgm:pt modelId="{7BA2F3BA-7E23-4C94-8C55-EA70386ECE06}" type="pres">
      <dgm:prSet presAssocID="{90DCD9F5-4EE1-48F9-8C1A-CB2398FFF4C5}" presName="linear" presStyleCnt="0">
        <dgm:presLayoutVars>
          <dgm:animLvl val="lvl"/>
          <dgm:resizeHandles val="exact"/>
        </dgm:presLayoutVars>
      </dgm:prSet>
      <dgm:spPr/>
    </dgm:pt>
    <dgm:pt modelId="{642E93E3-A2AB-44C2-848C-F16588414F5A}" type="pres">
      <dgm:prSet presAssocID="{01429A8D-BED0-4414-B2C6-2329044B782F}" presName="parentText" presStyleLbl="node1" presStyleIdx="0" presStyleCnt="3">
        <dgm:presLayoutVars>
          <dgm:chMax val="0"/>
          <dgm:bulletEnabled val="1"/>
        </dgm:presLayoutVars>
      </dgm:prSet>
      <dgm:spPr/>
    </dgm:pt>
    <dgm:pt modelId="{565E81C5-B1D2-4BD6-8C65-D4E11DFA97CA}" type="pres">
      <dgm:prSet presAssocID="{CA05D0C7-F537-4B7C-AB8E-32BE3985FE72}" presName="spacer" presStyleCnt="0"/>
      <dgm:spPr/>
    </dgm:pt>
    <dgm:pt modelId="{F0C184D5-A890-4994-96F4-23CD35A10B7E}" type="pres">
      <dgm:prSet presAssocID="{30E9C670-28B0-41A0-B1FB-879558A88311}" presName="parentText" presStyleLbl="node1" presStyleIdx="1" presStyleCnt="3">
        <dgm:presLayoutVars>
          <dgm:chMax val="0"/>
          <dgm:bulletEnabled val="1"/>
        </dgm:presLayoutVars>
      </dgm:prSet>
      <dgm:spPr/>
    </dgm:pt>
    <dgm:pt modelId="{D1E4C576-B554-4FF1-A8A7-9E6F17E53E5E}" type="pres">
      <dgm:prSet presAssocID="{0CE611BF-3726-44DD-A945-15C82D129F69}" presName="spacer" presStyleCnt="0"/>
      <dgm:spPr/>
    </dgm:pt>
    <dgm:pt modelId="{4758FF31-CA0C-46FB-8F5A-D7AB6FFA3554}" type="pres">
      <dgm:prSet presAssocID="{0ACEB99F-FCD4-43D0-AC3F-9F3AABDCBEC3}" presName="parentText" presStyleLbl="node1" presStyleIdx="2" presStyleCnt="3">
        <dgm:presLayoutVars>
          <dgm:chMax val="0"/>
          <dgm:bulletEnabled val="1"/>
        </dgm:presLayoutVars>
      </dgm:prSet>
      <dgm:spPr/>
    </dgm:pt>
  </dgm:ptLst>
  <dgm:cxnLst>
    <dgm:cxn modelId="{20C44C15-AF93-48EF-9D55-82A718B1D323}" srcId="{90DCD9F5-4EE1-48F9-8C1A-CB2398FFF4C5}" destId="{01429A8D-BED0-4414-B2C6-2329044B782F}" srcOrd="0" destOrd="0" parTransId="{4BC633D9-4697-41D7-B842-D035A6AE4787}" sibTransId="{CA05D0C7-F537-4B7C-AB8E-32BE3985FE72}"/>
    <dgm:cxn modelId="{05856016-3789-44E3-BCA5-8D37688CE6B7}" type="presOf" srcId="{0ACEB99F-FCD4-43D0-AC3F-9F3AABDCBEC3}" destId="{4758FF31-CA0C-46FB-8F5A-D7AB6FFA3554}" srcOrd="0" destOrd="0" presId="urn:microsoft.com/office/officeart/2005/8/layout/vList2"/>
    <dgm:cxn modelId="{A0DD751F-A428-47C7-B3AD-8520CA33E979}" type="presOf" srcId="{90DCD9F5-4EE1-48F9-8C1A-CB2398FFF4C5}" destId="{7BA2F3BA-7E23-4C94-8C55-EA70386ECE06}" srcOrd="0" destOrd="0" presId="urn:microsoft.com/office/officeart/2005/8/layout/vList2"/>
    <dgm:cxn modelId="{7DF9FB63-7327-4683-8473-A0675EEBE091}" type="presOf" srcId="{30E9C670-28B0-41A0-B1FB-879558A88311}" destId="{F0C184D5-A890-4994-96F4-23CD35A10B7E}" srcOrd="0" destOrd="0" presId="urn:microsoft.com/office/officeart/2005/8/layout/vList2"/>
    <dgm:cxn modelId="{80FAEEAF-903A-4972-8A23-CB99E3C6E71E}" type="presOf" srcId="{01429A8D-BED0-4414-B2C6-2329044B782F}" destId="{642E93E3-A2AB-44C2-848C-F16588414F5A}" srcOrd="0" destOrd="0" presId="urn:microsoft.com/office/officeart/2005/8/layout/vList2"/>
    <dgm:cxn modelId="{6C86F0C6-E3E0-447B-A4E6-500BBB8F0A4A}" srcId="{90DCD9F5-4EE1-48F9-8C1A-CB2398FFF4C5}" destId="{0ACEB99F-FCD4-43D0-AC3F-9F3AABDCBEC3}" srcOrd="2" destOrd="0" parTransId="{1691A8DC-6729-487C-A8FA-13BF15F912AD}" sibTransId="{DCC58FB7-06DC-4AB9-B460-37CD30221C71}"/>
    <dgm:cxn modelId="{101EA0E1-E975-43AA-B27B-F5F1FD22B343}" srcId="{90DCD9F5-4EE1-48F9-8C1A-CB2398FFF4C5}" destId="{30E9C670-28B0-41A0-B1FB-879558A88311}" srcOrd="1" destOrd="0" parTransId="{D34E4196-899E-4FB9-AB10-8FF877601FE4}" sibTransId="{0CE611BF-3726-44DD-A945-15C82D129F69}"/>
    <dgm:cxn modelId="{5001242B-2CA6-4DE3-8E79-47C5CCF47FF6}" type="presParOf" srcId="{7BA2F3BA-7E23-4C94-8C55-EA70386ECE06}" destId="{642E93E3-A2AB-44C2-848C-F16588414F5A}" srcOrd="0" destOrd="0" presId="urn:microsoft.com/office/officeart/2005/8/layout/vList2"/>
    <dgm:cxn modelId="{B110E550-0759-4DEC-812C-FA93BABD0A6F}" type="presParOf" srcId="{7BA2F3BA-7E23-4C94-8C55-EA70386ECE06}" destId="{565E81C5-B1D2-4BD6-8C65-D4E11DFA97CA}" srcOrd="1" destOrd="0" presId="urn:microsoft.com/office/officeart/2005/8/layout/vList2"/>
    <dgm:cxn modelId="{64174951-52EA-4690-9AA4-ECD443F0F844}" type="presParOf" srcId="{7BA2F3BA-7E23-4C94-8C55-EA70386ECE06}" destId="{F0C184D5-A890-4994-96F4-23CD35A10B7E}" srcOrd="2" destOrd="0" presId="urn:microsoft.com/office/officeart/2005/8/layout/vList2"/>
    <dgm:cxn modelId="{7D084D44-0E7F-4504-BF9C-F230DA4E0FAA}" type="presParOf" srcId="{7BA2F3BA-7E23-4C94-8C55-EA70386ECE06}" destId="{D1E4C576-B554-4FF1-A8A7-9E6F17E53E5E}" srcOrd="3" destOrd="0" presId="urn:microsoft.com/office/officeart/2005/8/layout/vList2"/>
    <dgm:cxn modelId="{C89484E8-8DFF-44A1-8D64-29E314954FEC}" type="presParOf" srcId="{7BA2F3BA-7E23-4C94-8C55-EA70386ECE06}" destId="{4758FF31-CA0C-46FB-8F5A-D7AB6FFA355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E93E3-A2AB-44C2-848C-F16588414F5A}">
      <dsp:nvSpPr>
        <dsp:cNvPr id="0" name=""/>
        <dsp:cNvSpPr/>
      </dsp:nvSpPr>
      <dsp:spPr>
        <a:xfrm>
          <a:off x="0" y="96133"/>
          <a:ext cx="6900512" cy="173329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Type 2 Diabetes – Care Plan for a Fictional Patient</a:t>
          </a:r>
          <a:endParaRPr lang="en-US" sz="2500" kern="1200"/>
        </a:p>
      </dsp:txBody>
      <dsp:txXfrm>
        <a:off x="84612" y="180745"/>
        <a:ext cx="6731288" cy="1564067"/>
      </dsp:txXfrm>
    </dsp:sp>
    <dsp:sp modelId="{F0C184D5-A890-4994-96F4-23CD35A10B7E}">
      <dsp:nvSpPr>
        <dsp:cNvPr id="0" name=""/>
        <dsp:cNvSpPr/>
      </dsp:nvSpPr>
      <dsp:spPr>
        <a:xfrm>
          <a:off x="0" y="1901424"/>
          <a:ext cx="6900512" cy="1733291"/>
        </a:xfrm>
        <a:prstGeom prst="roundRect">
          <a:avLst/>
        </a:prstGeom>
        <a:solidFill>
          <a:schemeClr val="accent2">
            <a:hueOff val="-1224775"/>
            <a:satOff val="-565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presentation critically explores Type 2 Diabetes, focusing on the anatomy and physiology of the endocrine system, and applies this knowledge to a </a:t>
          </a:r>
          <a:r>
            <a:rPr lang="en-GB" sz="2500" b="1" kern="1200"/>
            <a:t>personalised care plan for a fictional patient, Mr Ahmed.”</a:t>
          </a:r>
          <a:endParaRPr lang="en-US" sz="2500" kern="1200"/>
        </a:p>
      </dsp:txBody>
      <dsp:txXfrm>
        <a:off x="84612" y="1986036"/>
        <a:ext cx="6731288" cy="1564067"/>
      </dsp:txXfrm>
    </dsp:sp>
    <dsp:sp modelId="{4758FF31-CA0C-46FB-8F5A-D7AB6FFA3554}">
      <dsp:nvSpPr>
        <dsp:cNvPr id="0" name=""/>
        <dsp:cNvSpPr/>
      </dsp:nvSpPr>
      <dsp:spPr>
        <a:xfrm>
          <a:off x="0" y="3706716"/>
          <a:ext cx="6900512" cy="1733291"/>
        </a:xfrm>
        <a:prstGeom prst="roundRect">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In this presentation, I will discuss Type 2 Diabetes, focusing on the anatomy and physiology of the endocrine system, and develop a personalised care plan for a fictional patient, Mr Ahmed. The presentation will also apply NHS and NICE guidelines to ensure evidence-based practice.</a:t>
          </a:r>
        </a:p>
      </dsp:txBody>
      <dsp:txXfrm>
        <a:off x="84612" y="3791328"/>
        <a:ext cx="6731288" cy="15640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F04BB7-CB86-460F-BF53-01801ACAC4DE}" type="datetimeFigureOut">
              <a:rPr lang="en-GB" smtClean="0"/>
              <a:t>02/04/2026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766D36-3511-41B0-B3B0-E47134F26A20}" type="slidenum">
              <a:rPr lang="en-GB" smtClean="0"/>
              <a:t>‹#›</a:t>
            </a:fld>
            <a:endParaRPr lang="en-GB"/>
          </a:p>
        </p:txBody>
      </p:sp>
    </p:spTree>
    <p:extLst>
      <p:ext uri="{BB962C8B-B14F-4D97-AF65-F5344CB8AC3E}">
        <p14:creationId xmlns:p14="http://schemas.microsoft.com/office/powerpoint/2010/main" val="440574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Thanks to listening…………………</a:t>
            </a:r>
            <a:endParaRPr lang="en-GB" dirty="0"/>
          </a:p>
        </p:txBody>
      </p:sp>
      <p:sp>
        <p:nvSpPr>
          <p:cNvPr id="4" name="Slide Number Placeholder 3"/>
          <p:cNvSpPr>
            <a:spLocks noGrp="1"/>
          </p:cNvSpPr>
          <p:nvPr>
            <p:ph type="sldNum" sz="quarter" idx="5"/>
          </p:nvPr>
        </p:nvSpPr>
        <p:spPr/>
        <p:txBody>
          <a:bodyPr/>
          <a:lstStyle/>
          <a:p>
            <a:fld id="{66766D36-3511-41B0-B3B0-E47134F26A20}" type="slidenum">
              <a:rPr lang="en-GB" smtClean="0"/>
              <a:t>17</a:t>
            </a:fld>
            <a:endParaRPr lang="en-GB"/>
          </a:p>
        </p:txBody>
      </p:sp>
    </p:spTree>
    <p:extLst>
      <p:ext uri="{BB962C8B-B14F-4D97-AF65-F5344CB8AC3E}">
        <p14:creationId xmlns:p14="http://schemas.microsoft.com/office/powerpoint/2010/main" val="994002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4/1/2026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3038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4/1/2026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818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4/1/2026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88716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4/1/2026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84388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4/1/2026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81924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4/1/2026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45033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4/1/2026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13642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4/1/2026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363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4/1/2026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3303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4/1/2026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27490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4/1/2026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21672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4/1/2026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5257343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cdc.gov/diabetes/basics/type2.html" TargetMode="External"/><Relationship Id="rId3" Type="http://schemas.openxmlformats.org/officeDocument/2006/relationships/hyperlink" Target="https://www.diabetes.org.uk/" TargetMode="External"/><Relationship Id="rId7" Type="http://schemas.openxmlformats.org/officeDocument/2006/relationships/hyperlink" Target="https://www.gov.uk/government/publications/health-matters-preventing-type-2-diabete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who.int/news-room/fact-sheets/detail/diabetes" TargetMode="External"/><Relationship Id="rId5" Type="http://schemas.openxmlformats.org/officeDocument/2006/relationships/hyperlink" Target="https://www.nice.org.uk/guidance/ng28" TargetMode="External"/><Relationship Id="rId4" Type="http://schemas.openxmlformats.org/officeDocument/2006/relationships/hyperlink" Target="https://www.nhs.uk/conditions/type-2-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C2DAA1-AF02-981C-C163-30669F8A7F1A}"/>
              </a:ext>
            </a:extLst>
          </p:cNvPr>
          <p:cNvSpPr>
            <a:spLocks noGrp="1"/>
          </p:cNvSpPr>
          <p:nvPr>
            <p:ph type="ctrTitle"/>
          </p:nvPr>
        </p:nvSpPr>
        <p:spPr>
          <a:xfrm>
            <a:off x="5297762" y="640080"/>
            <a:ext cx="6251110" cy="3566160"/>
          </a:xfrm>
        </p:spPr>
        <p:txBody>
          <a:bodyPr anchor="b">
            <a:normAutofit/>
          </a:bodyPr>
          <a:lstStyle/>
          <a:p>
            <a:r>
              <a:rPr lang="en-US" sz="2400" dirty="0">
                <a:latin typeface="Arial" panose="020B0604020202020204" pitchFamily="34" charset="0"/>
                <a:cs typeface="Arial" panose="020B0604020202020204" pitchFamily="34" charset="0"/>
              </a:rPr>
              <a:t>NAME : Rana Fatima</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Student Id:2407474</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Module code: BMHP5023</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Date: 02.04.2026</a:t>
            </a:r>
            <a:br>
              <a:rPr lang="en-US"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CE5B3F3-524C-BB72-6679-186903A95E62}"/>
              </a:ext>
            </a:extLst>
          </p:cNvPr>
          <p:cNvSpPr>
            <a:spLocks noGrp="1"/>
          </p:cNvSpPr>
          <p:nvPr>
            <p:ph type="subTitle" idx="1"/>
          </p:nvPr>
        </p:nvSpPr>
        <p:spPr>
          <a:xfrm>
            <a:off x="5297760" y="4636008"/>
            <a:ext cx="6251111" cy="1572768"/>
          </a:xfrm>
        </p:spPr>
        <p:txBody>
          <a:bodyPr>
            <a:normAutofit/>
          </a:bodyPr>
          <a:lstStyle/>
          <a:p>
            <a:r>
              <a:rPr lang="en-US" dirty="0"/>
              <a:t>Component  2: Presentation (power point with Voice-Over)</a:t>
            </a:r>
          </a:p>
          <a:p>
            <a:endParaRPr lang="en-GB" dirty="0"/>
          </a:p>
        </p:txBody>
      </p:sp>
      <p:sp>
        <p:nvSpPr>
          <p:cNvPr id="23"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0053B1"/>
          </a:solidFill>
          <a:ln w="38100" cap="rnd">
            <a:solidFill>
              <a:srgbClr val="0053B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9B9FCB41-CB17-4AFB-D475-E4163B7482E1}"/>
              </a:ext>
            </a:extLst>
          </p:cNvPr>
          <p:cNvPicPr>
            <a:picLocks noChangeAspect="1"/>
          </p:cNvPicPr>
          <p:nvPr/>
        </p:nvPicPr>
        <p:blipFill>
          <a:blip r:embed="rId2"/>
          <a:srcRect l="5087" r="2700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4586804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87C5F-ABA2-99B5-BF3B-5215A17F34AD}"/>
              </a:ext>
            </a:extLst>
          </p:cNvPr>
          <p:cNvSpPr>
            <a:spLocks noGrp="1"/>
          </p:cNvSpPr>
          <p:nvPr>
            <p:ph type="title"/>
          </p:nvPr>
        </p:nvSpPr>
        <p:spPr>
          <a:xfrm>
            <a:off x="635000" y="640823"/>
            <a:ext cx="3418659" cy="5583148"/>
          </a:xfrm>
        </p:spPr>
        <p:txBody>
          <a:bodyPr anchor="ctr">
            <a:normAutofit/>
          </a:bodyPr>
          <a:lstStyle/>
          <a:p>
            <a:pPr>
              <a:lnSpc>
                <a:spcPct val="90000"/>
              </a:lnSpc>
            </a:pPr>
            <a:r>
              <a:rPr lang="en-GB" sz="5600" b="1">
                <a:latin typeface="Arial" panose="020B0604020202020204" pitchFamily="34" charset="0"/>
                <a:cs typeface="Arial" panose="020B0604020202020204" pitchFamily="34" charset="0"/>
              </a:rPr>
              <a:t>Type 2 Diabetes – Care Plan for a Fictional Patient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sX0" fmla="*/ 0 w 18288"/>
              <a:gd name="csY0" fmla="*/ 0 h 3749040"/>
              <a:gd name="csX1" fmla="*/ 18288 w 18288"/>
              <a:gd name="csY1" fmla="*/ 0 h 3749040"/>
              <a:gd name="csX2" fmla="*/ 18288 w 18288"/>
              <a:gd name="csY2" fmla="*/ 662330 h 3749040"/>
              <a:gd name="csX3" fmla="*/ 18288 w 18288"/>
              <a:gd name="csY3" fmla="*/ 1174699 h 3749040"/>
              <a:gd name="csX4" fmla="*/ 18288 w 18288"/>
              <a:gd name="csY4" fmla="*/ 1724558 h 3749040"/>
              <a:gd name="csX5" fmla="*/ 18288 w 18288"/>
              <a:gd name="csY5" fmla="*/ 2424379 h 3749040"/>
              <a:gd name="csX6" fmla="*/ 18288 w 18288"/>
              <a:gd name="csY6" fmla="*/ 3049219 h 3749040"/>
              <a:gd name="csX7" fmla="*/ 18288 w 18288"/>
              <a:gd name="csY7" fmla="*/ 3749040 h 3749040"/>
              <a:gd name="csX8" fmla="*/ 0 w 18288"/>
              <a:gd name="csY8" fmla="*/ 3749040 h 3749040"/>
              <a:gd name="csX9" fmla="*/ 0 w 18288"/>
              <a:gd name="csY9" fmla="*/ 3236671 h 3749040"/>
              <a:gd name="csX10" fmla="*/ 0 w 18288"/>
              <a:gd name="csY10" fmla="*/ 2536850 h 3749040"/>
              <a:gd name="csX11" fmla="*/ 0 w 18288"/>
              <a:gd name="csY11" fmla="*/ 1874520 h 3749040"/>
              <a:gd name="csX12" fmla="*/ 0 w 18288"/>
              <a:gd name="csY12" fmla="*/ 1362151 h 3749040"/>
              <a:gd name="csX13" fmla="*/ 0 w 18288"/>
              <a:gd name="csY13" fmla="*/ 774802 h 3749040"/>
              <a:gd name="csX14" fmla="*/ 0 w 18288"/>
              <a:gd name="csY14" fmla="*/ 0 h 37490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1CD491A-744A-B313-48A6-D0E408BEF181}"/>
              </a:ext>
            </a:extLst>
          </p:cNvPr>
          <p:cNvGraphicFramePr>
            <a:graphicFrameLocks noGrp="1"/>
          </p:cNvGraphicFramePr>
          <p:nvPr>
            <p:ph idx="1"/>
            <p:extLst>
              <p:ext uri="{D42A27DB-BD31-4B8C-83A1-F6EECF244321}">
                <p14:modId xmlns:p14="http://schemas.microsoft.com/office/powerpoint/2010/main" val="426977729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3772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F95DC6D5-A7B0-4D09-A7A5-62869A0D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Capsules and pills inside a glass bowl">
            <a:extLst>
              <a:ext uri="{FF2B5EF4-FFF2-40B4-BE49-F238E27FC236}">
                <a16:creationId xmlns:a16="http://schemas.microsoft.com/office/drawing/2014/main" id="{CAC7EC19-A80F-349D-10B3-DD316B06B8CB}"/>
              </a:ext>
            </a:extLst>
          </p:cNvPr>
          <p:cNvPicPr>
            <a:picLocks noChangeAspect="1"/>
          </p:cNvPicPr>
          <p:nvPr/>
        </p:nvPicPr>
        <p:blipFill>
          <a:blip r:embed="rId2">
            <a:alphaModFix amt="50000"/>
          </a:blip>
          <a:srcRect t="17787" b="7213"/>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10C1E8AF-3935-5879-5733-065935DCF90A}"/>
              </a:ext>
            </a:extLst>
          </p:cNvPr>
          <p:cNvSpPr>
            <a:spLocks noGrp="1"/>
          </p:cNvSpPr>
          <p:nvPr>
            <p:ph type="title"/>
          </p:nvPr>
        </p:nvSpPr>
        <p:spPr>
          <a:xfrm>
            <a:off x="841248" y="847082"/>
            <a:ext cx="3803904" cy="5123950"/>
          </a:xfrm>
        </p:spPr>
        <p:txBody>
          <a:bodyPr anchor="t">
            <a:normAutofit/>
          </a:bodyPr>
          <a:lstStyle/>
          <a:p>
            <a:r>
              <a:rPr lang="en-US" sz="5600" b="1" dirty="0">
                <a:latin typeface="Amasis MT Pro Light" panose="020F0502020204030204" pitchFamily="18" charset="0"/>
              </a:rPr>
              <a:t>Introduction</a:t>
            </a:r>
            <a:br>
              <a:rPr lang="en-US" sz="5600" b="1" dirty="0"/>
            </a:br>
            <a:endParaRPr lang="en-GB" sz="5600" dirty="0"/>
          </a:p>
        </p:txBody>
      </p:sp>
      <p:sp>
        <p:nvSpPr>
          <p:cNvPr id="32" name="sketchy rectangle">
            <a:extLst>
              <a:ext uri="{FF2B5EF4-FFF2-40B4-BE49-F238E27FC236}">
                <a16:creationId xmlns:a16="http://schemas.microsoft.com/office/drawing/2014/main" id="{E72C4BCF-DD12-4745-97A9-F340887E1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0453" y="563667"/>
            <a:ext cx="6570918" cy="5579082"/>
          </a:xfrm>
          <a:custGeom>
            <a:avLst/>
            <a:gdLst>
              <a:gd name="csX0" fmla="*/ 0 w 6570918"/>
              <a:gd name="csY0" fmla="*/ 0 h 5579082"/>
              <a:gd name="csX1" fmla="*/ 525673 w 6570918"/>
              <a:gd name="csY1" fmla="*/ 0 h 5579082"/>
              <a:gd name="csX2" fmla="*/ 1182765 w 6570918"/>
              <a:gd name="csY2" fmla="*/ 0 h 5579082"/>
              <a:gd name="csX3" fmla="*/ 1905566 w 6570918"/>
              <a:gd name="csY3" fmla="*/ 0 h 5579082"/>
              <a:gd name="csX4" fmla="*/ 2365530 w 6570918"/>
              <a:gd name="csY4" fmla="*/ 0 h 5579082"/>
              <a:gd name="csX5" fmla="*/ 2825495 w 6570918"/>
              <a:gd name="csY5" fmla="*/ 0 h 5579082"/>
              <a:gd name="csX6" fmla="*/ 3614005 w 6570918"/>
              <a:gd name="csY6" fmla="*/ 0 h 5579082"/>
              <a:gd name="csX7" fmla="*/ 4271097 w 6570918"/>
              <a:gd name="csY7" fmla="*/ 0 h 5579082"/>
              <a:gd name="csX8" fmla="*/ 4731061 w 6570918"/>
              <a:gd name="csY8" fmla="*/ 0 h 5579082"/>
              <a:gd name="csX9" fmla="*/ 5388153 w 6570918"/>
              <a:gd name="csY9" fmla="*/ 0 h 5579082"/>
              <a:gd name="csX10" fmla="*/ 6570918 w 6570918"/>
              <a:gd name="csY10" fmla="*/ 0 h 5579082"/>
              <a:gd name="csX11" fmla="*/ 6570918 w 6570918"/>
              <a:gd name="csY11" fmla="*/ 641594 h 5579082"/>
              <a:gd name="csX12" fmla="*/ 6570918 w 6570918"/>
              <a:gd name="csY12" fmla="*/ 1338980 h 5579082"/>
              <a:gd name="csX13" fmla="*/ 6570918 w 6570918"/>
              <a:gd name="csY13" fmla="*/ 1868992 h 5579082"/>
              <a:gd name="csX14" fmla="*/ 6570918 w 6570918"/>
              <a:gd name="csY14" fmla="*/ 2677959 h 5579082"/>
              <a:gd name="csX15" fmla="*/ 6570918 w 6570918"/>
              <a:gd name="csY15" fmla="*/ 3375345 h 5579082"/>
              <a:gd name="csX16" fmla="*/ 6570918 w 6570918"/>
              <a:gd name="csY16" fmla="*/ 4184312 h 5579082"/>
              <a:gd name="csX17" fmla="*/ 6570918 w 6570918"/>
              <a:gd name="csY17" fmla="*/ 4825906 h 5579082"/>
              <a:gd name="csX18" fmla="*/ 6570918 w 6570918"/>
              <a:gd name="csY18" fmla="*/ 5579082 h 5579082"/>
              <a:gd name="csX19" fmla="*/ 5913826 w 6570918"/>
              <a:gd name="csY19" fmla="*/ 5579082 h 5579082"/>
              <a:gd name="csX20" fmla="*/ 5256734 w 6570918"/>
              <a:gd name="csY20" fmla="*/ 5579082 h 5579082"/>
              <a:gd name="csX21" fmla="*/ 4796770 w 6570918"/>
              <a:gd name="csY21" fmla="*/ 5579082 h 5579082"/>
              <a:gd name="csX22" fmla="*/ 4139678 w 6570918"/>
              <a:gd name="csY22" fmla="*/ 5579082 h 5579082"/>
              <a:gd name="csX23" fmla="*/ 3548296 w 6570918"/>
              <a:gd name="csY23" fmla="*/ 5579082 h 5579082"/>
              <a:gd name="csX24" fmla="*/ 2956913 w 6570918"/>
              <a:gd name="csY24" fmla="*/ 5579082 h 5579082"/>
              <a:gd name="csX25" fmla="*/ 2365530 w 6570918"/>
              <a:gd name="csY25" fmla="*/ 5579082 h 5579082"/>
              <a:gd name="csX26" fmla="*/ 1774148 w 6570918"/>
              <a:gd name="csY26" fmla="*/ 5579082 h 5579082"/>
              <a:gd name="csX27" fmla="*/ 1051347 w 6570918"/>
              <a:gd name="csY27" fmla="*/ 5579082 h 5579082"/>
              <a:gd name="csX28" fmla="*/ 0 w 6570918"/>
              <a:gd name="csY28" fmla="*/ 5579082 h 5579082"/>
              <a:gd name="csX29" fmla="*/ 0 w 6570918"/>
              <a:gd name="csY29" fmla="*/ 5049069 h 5579082"/>
              <a:gd name="csX30" fmla="*/ 0 w 6570918"/>
              <a:gd name="csY30" fmla="*/ 4407475 h 5579082"/>
              <a:gd name="csX31" fmla="*/ 0 w 6570918"/>
              <a:gd name="csY31" fmla="*/ 3654299 h 5579082"/>
              <a:gd name="csX32" fmla="*/ 0 w 6570918"/>
              <a:gd name="csY32" fmla="*/ 2845332 h 5579082"/>
              <a:gd name="csX33" fmla="*/ 0 w 6570918"/>
              <a:gd name="csY33" fmla="*/ 2315319 h 5579082"/>
              <a:gd name="csX34" fmla="*/ 0 w 6570918"/>
              <a:gd name="csY34" fmla="*/ 1785306 h 5579082"/>
              <a:gd name="csX35" fmla="*/ 0 w 6570918"/>
              <a:gd name="csY35" fmla="*/ 976339 h 5579082"/>
              <a:gd name="csX36" fmla="*/ 0 w 6570918"/>
              <a:gd name="csY36" fmla="*/ 0 h 55790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Lst>
            <a:rect l="l" t="t" r="r" b="b"/>
            <a:pathLst>
              <a:path w="6570918" h="5579082" fill="none" extrusionOk="0">
                <a:moveTo>
                  <a:pt x="0" y="0"/>
                </a:moveTo>
                <a:cubicBezTo>
                  <a:pt x="243958" y="-12943"/>
                  <a:pt x="320490" y="5069"/>
                  <a:pt x="525673" y="0"/>
                </a:cubicBezTo>
                <a:cubicBezTo>
                  <a:pt x="730856" y="-5069"/>
                  <a:pt x="894885" y="-31124"/>
                  <a:pt x="1182765" y="0"/>
                </a:cubicBezTo>
                <a:cubicBezTo>
                  <a:pt x="1470645" y="31124"/>
                  <a:pt x="1749273" y="-34665"/>
                  <a:pt x="1905566" y="0"/>
                </a:cubicBezTo>
                <a:cubicBezTo>
                  <a:pt x="2061859" y="34665"/>
                  <a:pt x="2197988" y="-9109"/>
                  <a:pt x="2365530" y="0"/>
                </a:cubicBezTo>
                <a:cubicBezTo>
                  <a:pt x="2533072" y="9109"/>
                  <a:pt x="2717818" y="14270"/>
                  <a:pt x="2825495" y="0"/>
                </a:cubicBezTo>
                <a:cubicBezTo>
                  <a:pt x="2933173" y="-14270"/>
                  <a:pt x="3325797" y="34931"/>
                  <a:pt x="3614005" y="0"/>
                </a:cubicBezTo>
                <a:cubicBezTo>
                  <a:pt x="3902213" y="-34931"/>
                  <a:pt x="4022668" y="20046"/>
                  <a:pt x="4271097" y="0"/>
                </a:cubicBezTo>
                <a:cubicBezTo>
                  <a:pt x="4519526" y="-20046"/>
                  <a:pt x="4513512" y="-11694"/>
                  <a:pt x="4731061" y="0"/>
                </a:cubicBezTo>
                <a:cubicBezTo>
                  <a:pt x="4948610" y="11694"/>
                  <a:pt x="5198372" y="9165"/>
                  <a:pt x="5388153" y="0"/>
                </a:cubicBezTo>
                <a:cubicBezTo>
                  <a:pt x="5577934" y="-9165"/>
                  <a:pt x="6151380" y="40199"/>
                  <a:pt x="6570918" y="0"/>
                </a:cubicBezTo>
                <a:cubicBezTo>
                  <a:pt x="6551036" y="203561"/>
                  <a:pt x="6580818" y="383315"/>
                  <a:pt x="6570918" y="641594"/>
                </a:cubicBezTo>
                <a:cubicBezTo>
                  <a:pt x="6561018" y="899873"/>
                  <a:pt x="6567176" y="1128287"/>
                  <a:pt x="6570918" y="1338980"/>
                </a:cubicBezTo>
                <a:cubicBezTo>
                  <a:pt x="6574660" y="1549673"/>
                  <a:pt x="6585356" y="1654385"/>
                  <a:pt x="6570918" y="1868992"/>
                </a:cubicBezTo>
                <a:cubicBezTo>
                  <a:pt x="6556480" y="2083599"/>
                  <a:pt x="6556432" y="2483858"/>
                  <a:pt x="6570918" y="2677959"/>
                </a:cubicBezTo>
                <a:cubicBezTo>
                  <a:pt x="6585404" y="2872060"/>
                  <a:pt x="6594779" y="3123863"/>
                  <a:pt x="6570918" y="3375345"/>
                </a:cubicBezTo>
                <a:cubicBezTo>
                  <a:pt x="6547057" y="3626827"/>
                  <a:pt x="6570936" y="3958160"/>
                  <a:pt x="6570918" y="4184312"/>
                </a:cubicBezTo>
                <a:cubicBezTo>
                  <a:pt x="6570900" y="4410464"/>
                  <a:pt x="6547287" y="4544723"/>
                  <a:pt x="6570918" y="4825906"/>
                </a:cubicBezTo>
                <a:cubicBezTo>
                  <a:pt x="6594549" y="5107089"/>
                  <a:pt x="6602036" y="5410476"/>
                  <a:pt x="6570918" y="5579082"/>
                </a:cubicBezTo>
                <a:cubicBezTo>
                  <a:pt x="6298110" y="5570936"/>
                  <a:pt x="6115328" y="5586054"/>
                  <a:pt x="5913826" y="5579082"/>
                </a:cubicBezTo>
                <a:cubicBezTo>
                  <a:pt x="5712324" y="5572110"/>
                  <a:pt x="5388485" y="5595536"/>
                  <a:pt x="5256734" y="5579082"/>
                </a:cubicBezTo>
                <a:cubicBezTo>
                  <a:pt x="5124983" y="5562628"/>
                  <a:pt x="4935790" y="5558095"/>
                  <a:pt x="4796770" y="5579082"/>
                </a:cubicBezTo>
                <a:cubicBezTo>
                  <a:pt x="4657750" y="5600069"/>
                  <a:pt x="4406133" y="5565422"/>
                  <a:pt x="4139678" y="5579082"/>
                </a:cubicBezTo>
                <a:cubicBezTo>
                  <a:pt x="3873223" y="5592742"/>
                  <a:pt x="3680595" y="5550657"/>
                  <a:pt x="3548296" y="5579082"/>
                </a:cubicBezTo>
                <a:cubicBezTo>
                  <a:pt x="3415997" y="5607507"/>
                  <a:pt x="3154943" y="5582453"/>
                  <a:pt x="2956913" y="5579082"/>
                </a:cubicBezTo>
                <a:cubicBezTo>
                  <a:pt x="2758883" y="5575711"/>
                  <a:pt x="2616161" y="5608318"/>
                  <a:pt x="2365530" y="5579082"/>
                </a:cubicBezTo>
                <a:cubicBezTo>
                  <a:pt x="2114899" y="5549846"/>
                  <a:pt x="2015415" y="5589111"/>
                  <a:pt x="1774148" y="5579082"/>
                </a:cubicBezTo>
                <a:cubicBezTo>
                  <a:pt x="1532881" y="5569053"/>
                  <a:pt x="1276772" y="5614025"/>
                  <a:pt x="1051347" y="5579082"/>
                </a:cubicBezTo>
                <a:cubicBezTo>
                  <a:pt x="825922" y="5544139"/>
                  <a:pt x="317006" y="5579887"/>
                  <a:pt x="0" y="5579082"/>
                </a:cubicBezTo>
                <a:cubicBezTo>
                  <a:pt x="647" y="5359793"/>
                  <a:pt x="-19331" y="5263540"/>
                  <a:pt x="0" y="5049069"/>
                </a:cubicBezTo>
                <a:cubicBezTo>
                  <a:pt x="19331" y="4834598"/>
                  <a:pt x="-28451" y="4599178"/>
                  <a:pt x="0" y="4407475"/>
                </a:cubicBezTo>
                <a:cubicBezTo>
                  <a:pt x="28451" y="4215772"/>
                  <a:pt x="-6879" y="3851595"/>
                  <a:pt x="0" y="3654299"/>
                </a:cubicBezTo>
                <a:cubicBezTo>
                  <a:pt x="6879" y="3457003"/>
                  <a:pt x="-13361" y="3153430"/>
                  <a:pt x="0" y="2845332"/>
                </a:cubicBezTo>
                <a:cubicBezTo>
                  <a:pt x="13361" y="2537234"/>
                  <a:pt x="-16264" y="2440224"/>
                  <a:pt x="0" y="2315319"/>
                </a:cubicBezTo>
                <a:cubicBezTo>
                  <a:pt x="16264" y="2190414"/>
                  <a:pt x="-4326" y="1972406"/>
                  <a:pt x="0" y="1785306"/>
                </a:cubicBezTo>
                <a:cubicBezTo>
                  <a:pt x="4326" y="1598206"/>
                  <a:pt x="36209" y="1149228"/>
                  <a:pt x="0" y="976339"/>
                </a:cubicBezTo>
                <a:cubicBezTo>
                  <a:pt x="-36209" y="803450"/>
                  <a:pt x="-26312" y="313518"/>
                  <a:pt x="0" y="0"/>
                </a:cubicBezTo>
                <a:close/>
              </a:path>
              <a:path w="6570918" h="5579082" stroke="0" extrusionOk="0">
                <a:moveTo>
                  <a:pt x="0" y="0"/>
                </a:moveTo>
                <a:cubicBezTo>
                  <a:pt x="278313" y="27288"/>
                  <a:pt x="431280" y="2299"/>
                  <a:pt x="591383" y="0"/>
                </a:cubicBezTo>
                <a:cubicBezTo>
                  <a:pt x="751486" y="-2299"/>
                  <a:pt x="864229" y="-10501"/>
                  <a:pt x="1051347" y="0"/>
                </a:cubicBezTo>
                <a:cubicBezTo>
                  <a:pt x="1238465" y="10501"/>
                  <a:pt x="1656622" y="-8810"/>
                  <a:pt x="1839857" y="0"/>
                </a:cubicBezTo>
                <a:cubicBezTo>
                  <a:pt x="2023092" y="8810"/>
                  <a:pt x="2169087" y="15350"/>
                  <a:pt x="2431240" y="0"/>
                </a:cubicBezTo>
                <a:cubicBezTo>
                  <a:pt x="2693393" y="-15350"/>
                  <a:pt x="2900257" y="27267"/>
                  <a:pt x="3022622" y="0"/>
                </a:cubicBezTo>
                <a:cubicBezTo>
                  <a:pt x="3144987" y="-27267"/>
                  <a:pt x="3447181" y="14689"/>
                  <a:pt x="3811132" y="0"/>
                </a:cubicBezTo>
                <a:cubicBezTo>
                  <a:pt x="4175083" y="-14689"/>
                  <a:pt x="4141184" y="1416"/>
                  <a:pt x="4336806" y="0"/>
                </a:cubicBezTo>
                <a:cubicBezTo>
                  <a:pt x="4532428" y="-1416"/>
                  <a:pt x="4953156" y="21134"/>
                  <a:pt x="5125316" y="0"/>
                </a:cubicBezTo>
                <a:cubicBezTo>
                  <a:pt x="5297476" y="-21134"/>
                  <a:pt x="5588322" y="-4504"/>
                  <a:pt x="5913826" y="0"/>
                </a:cubicBezTo>
                <a:cubicBezTo>
                  <a:pt x="6239330" y="4504"/>
                  <a:pt x="6420523" y="-5260"/>
                  <a:pt x="6570918" y="0"/>
                </a:cubicBezTo>
                <a:cubicBezTo>
                  <a:pt x="6591445" y="372376"/>
                  <a:pt x="6574842" y="632430"/>
                  <a:pt x="6570918" y="808967"/>
                </a:cubicBezTo>
                <a:cubicBezTo>
                  <a:pt x="6566994" y="985504"/>
                  <a:pt x="6590171" y="1307889"/>
                  <a:pt x="6570918" y="1562143"/>
                </a:cubicBezTo>
                <a:cubicBezTo>
                  <a:pt x="6551665" y="1816397"/>
                  <a:pt x="6555438" y="1963128"/>
                  <a:pt x="6570918" y="2092156"/>
                </a:cubicBezTo>
                <a:cubicBezTo>
                  <a:pt x="6586398" y="2221184"/>
                  <a:pt x="6566210" y="2620933"/>
                  <a:pt x="6570918" y="2789541"/>
                </a:cubicBezTo>
                <a:cubicBezTo>
                  <a:pt x="6575626" y="2958149"/>
                  <a:pt x="6544837" y="3183433"/>
                  <a:pt x="6570918" y="3486926"/>
                </a:cubicBezTo>
                <a:cubicBezTo>
                  <a:pt x="6596999" y="3790419"/>
                  <a:pt x="6605308" y="3845885"/>
                  <a:pt x="6570918" y="4184312"/>
                </a:cubicBezTo>
                <a:cubicBezTo>
                  <a:pt x="6536528" y="4522739"/>
                  <a:pt x="6608082" y="4624099"/>
                  <a:pt x="6570918" y="4937488"/>
                </a:cubicBezTo>
                <a:cubicBezTo>
                  <a:pt x="6533754" y="5250877"/>
                  <a:pt x="6586964" y="5431073"/>
                  <a:pt x="6570918" y="5579082"/>
                </a:cubicBezTo>
                <a:cubicBezTo>
                  <a:pt x="6289892" y="5586213"/>
                  <a:pt x="6205354" y="5547724"/>
                  <a:pt x="5848117" y="5579082"/>
                </a:cubicBezTo>
                <a:cubicBezTo>
                  <a:pt x="5490880" y="5610440"/>
                  <a:pt x="5430172" y="5600685"/>
                  <a:pt x="5322444" y="5579082"/>
                </a:cubicBezTo>
                <a:cubicBezTo>
                  <a:pt x="5214716" y="5557479"/>
                  <a:pt x="4791298" y="5604209"/>
                  <a:pt x="4533933" y="5579082"/>
                </a:cubicBezTo>
                <a:cubicBezTo>
                  <a:pt x="4276568" y="5553955"/>
                  <a:pt x="4194834" y="5592381"/>
                  <a:pt x="3876842" y="5579082"/>
                </a:cubicBezTo>
                <a:cubicBezTo>
                  <a:pt x="3558850" y="5565783"/>
                  <a:pt x="3592122" y="5581860"/>
                  <a:pt x="3351168" y="5579082"/>
                </a:cubicBezTo>
                <a:cubicBezTo>
                  <a:pt x="3110214" y="5576304"/>
                  <a:pt x="2934023" y="5584193"/>
                  <a:pt x="2694076" y="5579082"/>
                </a:cubicBezTo>
                <a:cubicBezTo>
                  <a:pt x="2454129" y="5573971"/>
                  <a:pt x="2428702" y="5591803"/>
                  <a:pt x="2234112" y="5579082"/>
                </a:cubicBezTo>
                <a:cubicBezTo>
                  <a:pt x="2039522" y="5566361"/>
                  <a:pt x="1981009" y="5601189"/>
                  <a:pt x="1774148" y="5579082"/>
                </a:cubicBezTo>
                <a:cubicBezTo>
                  <a:pt x="1567287" y="5556975"/>
                  <a:pt x="1275481" y="5606317"/>
                  <a:pt x="1117056" y="5579082"/>
                </a:cubicBezTo>
                <a:cubicBezTo>
                  <a:pt x="958631" y="5551847"/>
                  <a:pt x="755477" y="5572254"/>
                  <a:pt x="591383" y="5579082"/>
                </a:cubicBezTo>
                <a:cubicBezTo>
                  <a:pt x="427289" y="5585910"/>
                  <a:pt x="187330" y="5591515"/>
                  <a:pt x="0" y="5579082"/>
                </a:cubicBezTo>
                <a:cubicBezTo>
                  <a:pt x="-26479" y="5461734"/>
                  <a:pt x="-8007" y="5136203"/>
                  <a:pt x="0" y="4993278"/>
                </a:cubicBezTo>
                <a:cubicBezTo>
                  <a:pt x="8007" y="4850353"/>
                  <a:pt x="-866" y="4711104"/>
                  <a:pt x="0" y="4463266"/>
                </a:cubicBezTo>
                <a:cubicBezTo>
                  <a:pt x="866" y="4215428"/>
                  <a:pt x="32773" y="4051281"/>
                  <a:pt x="0" y="3710090"/>
                </a:cubicBezTo>
                <a:cubicBezTo>
                  <a:pt x="-32773" y="3368899"/>
                  <a:pt x="-4467" y="3247332"/>
                  <a:pt x="0" y="3124286"/>
                </a:cubicBezTo>
                <a:cubicBezTo>
                  <a:pt x="4467" y="3001240"/>
                  <a:pt x="-19954" y="2606861"/>
                  <a:pt x="0" y="2371110"/>
                </a:cubicBezTo>
                <a:cubicBezTo>
                  <a:pt x="19954" y="2135359"/>
                  <a:pt x="32823" y="1730214"/>
                  <a:pt x="0" y="1562143"/>
                </a:cubicBezTo>
                <a:cubicBezTo>
                  <a:pt x="-32823" y="1394072"/>
                  <a:pt x="31174" y="1196398"/>
                  <a:pt x="0" y="920549"/>
                </a:cubicBezTo>
                <a:cubicBezTo>
                  <a:pt x="-31174" y="644700"/>
                  <a:pt x="-12315" y="369594"/>
                  <a:pt x="0" y="0"/>
                </a:cubicBezTo>
                <a:close/>
              </a:path>
            </a:pathLst>
          </a:custGeom>
          <a:solidFill>
            <a:schemeClr val="tx1"/>
          </a:solidFill>
          <a:ln w="95250">
            <a:solidFill>
              <a:schemeClr val="tx1"/>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ntent Placeholder 2">
            <a:extLst>
              <a:ext uri="{FF2B5EF4-FFF2-40B4-BE49-F238E27FC236}">
                <a16:creationId xmlns:a16="http://schemas.microsoft.com/office/drawing/2014/main" id="{03C7FB43-B160-DD32-2D42-3C0B65D1A859}"/>
              </a:ext>
            </a:extLst>
          </p:cNvPr>
          <p:cNvSpPr>
            <a:spLocks noGrp="1"/>
          </p:cNvSpPr>
          <p:nvPr>
            <p:ph idx="1"/>
          </p:nvPr>
        </p:nvSpPr>
        <p:spPr>
          <a:xfrm>
            <a:off x="5404104" y="847082"/>
            <a:ext cx="5946648" cy="4988412"/>
          </a:xfrm>
        </p:spPr>
        <p:txBody>
          <a:bodyPr>
            <a:normAutofit fontScale="85000" lnSpcReduction="20000"/>
          </a:bodyPr>
          <a:lstStyle/>
          <a:p>
            <a:pPr>
              <a:lnSpc>
                <a:spcPct val="100000"/>
              </a:lnSpc>
            </a:pPr>
            <a:r>
              <a:rPr lang="en-US" sz="1600" dirty="0">
                <a:solidFill>
                  <a:schemeClr val="bg1"/>
                </a:solidFill>
                <a:latin typeface="Arial" panose="020B0604020202020204" pitchFamily="34" charset="0"/>
                <a:cs typeface="Arial" panose="020B0604020202020204" pitchFamily="34" charset="0"/>
              </a:rPr>
              <a:t>Type 2 Diabetes (T2D) is a chronic metabolic disorder </a:t>
            </a:r>
          </a:p>
          <a:p>
            <a:pPr>
              <a:lnSpc>
                <a:spcPct val="100000"/>
              </a:lnSpc>
            </a:pPr>
            <a:r>
              <a:rPr lang="en-US" sz="1600" dirty="0" err="1">
                <a:solidFill>
                  <a:schemeClr val="bg1"/>
                </a:solidFill>
                <a:latin typeface="Arial" panose="020B0604020202020204" pitchFamily="34" charset="0"/>
                <a:cs typeface="Arial" panose="020B0604020202020204" pitchFamily="34" charset="0"/>
              </a:rPr>
              <a:t>Characterised</a:t>
            </a:r>
            <a:r>
              <a:rPr lang="en-US" sz="1600" dirty="0">
                <a:solidFill>
                  <a:schemeClr val="bg1"/>
                </a:solidFill>
                <a:latin typeface="Arial" panose="020B0604020202020204" pitchFamily="34" charset="0"/>
                <a:cs typeface="Arial" panose="020B0604020202020204" pitchFamily="34" charset="0"/>
              </a:rPr>
              <a:t> by insulin resistance and persistent </a:t>
            </a:r>
            <a:r>
              <a:rPr lang="en-US" sz="1600" dirty="0" err="1">
                <a:solidFill>
                  <a:schemeClr val="bg1"/>
                </a:solidFill>
                <a:latin typeface="Arial" panose="020B0604020202020204" pitchFamily="34" charset="0"/>
                <a:cs typeface="Arial" panose="020B0604020202020204" pitchFamily="34" charset="0"/>
              </a:rPr>
              <a:t>hyperglycaemia</a:t>
            </a:r>
            <a:r>
              <a:rPr lang="en-US" sz="1600" dirty="0">
                <a:solidFill>
                  <a:schemeClr val="bg1"/>
                </a:solidFill>
                <a:latin typeface="Arial" panose="020B0604020202020204" pitchFamily="34" charset="0"/>
                <a:cs typeface="Arial" panose="020B0604020202020204" pitchFamily="34" charset="0"/>
              </a:rPr>
              <a:t> (NHS, 2023) </a:t>
            </a:r>
          </a:p>
          <a:p>
            <a:pPr>
              <a:lnSpc>
                <a:spcPct val="100000"/>
              </a:lnSpc>
            </a:pPr>
            <a:r>
              <a:rPr lang="en-US" sz="1600" dirty="0">
                <a:solidFill>
                  <a:schemeClr val="bg1"/>
                </a:solidFill>
                <a:latin typeface="Arial" panose="020B0604020202020204" pitchFamily="34" charset="0"/>
                <a:cs typeface="Arial" panose="020B0604020202020204" pitchFamily="34" charset="0"/>
              </a:rPr>
              <a:t>Strongly associated with obesity and lifestyle factors </a:t>
            </a:r>
          </a:p>
          <a:p>
            <a:pPr>
              <a:lnSpc>
                <a:spcPct val="100000"/>
              </a:lnSpc>
            </a:pPr>
            <a:r>
              <a:rPr lang="en-US" sz="1600" dirty="0">
                <a:solidFill>
                  <a:schemeClr val="bg1"/>
                </a:solidFill>
                <a:latin typeface="Arial" panose="020B0604020202020204" pitchFamily="34" charset="0"/>
                <a:cs typeface="Arial" panose="020B0604020202020204" pitchFamily="34" charset="0"/>
              </a:rPr>
              <a:t>A major public health concern in the UK </a:t>
            </a:r>
          </a:p>
          <a:p>
            <a:pPr>
              <a:lnSpc>
                <a:spcPct val="100000"/>
              </a:lnSpc>
            </a:pPr>
            <a:r>
              <a:rPr lang="en-US" sz="1600" dirty="0">
                <a:solidFill>
                  <a:schemeClr val="bg1"/>
                </a:solidFill>
                <a:latin typeface="Arial" panose="020B0604020202020204" pitchFamily="34" charset="0"/>
                <a:cs typeface="Arial" panose="020B0604020202020204" pitchFamily="34" charset="0"/>
              </a:rPr>
              <a:t>This presentation will: </a:t>
            </a:r>
          </a:p>
          <a:p>
            <a:pPr lvl="1">
              <a:lnSpc>
                <a:spcPct val="100000"/>
              </a:lnSpc>
            </a:pPr>
            <a:r>
              <a:rPr lang="en-US" sz="1600" dirty="0">
                <a:solidFill>
                  <a:schemeClr val="bg1"/>
                </a:solidFill>
                <a:latin typeface="Arial" panose="020B0604020202020204" pitchFamily="34" charset="0"/>
                <a:cs typeface="Arial" panose="020B0604020202020204" pitchFamily="34" charset="0"/>
              </a:rPr>
              <a:t>Explain anatomy &amp; physiology </a:t>
            </a:r>
          </a:p>
          <a:p>
            <a:pPr lvl="1">
              <a:lnSpc>
                <a:spcPct val="100000"/>
              </a:lnSpc>
            </a:pPr>
            <a:r>
              <a:rPr lang="en-US" sz="1600" dirty="0" err="1">
                <a:solidFill>
                  <a:schemeClr val="bg1"/>
                </a:solidFill>
                <a:latin typeface="Arial" panose="020B0604020202020204" pitchFamily="34" charset="0"/>
                <a:cs typeface="Arial" panose="020B0604020202020204" pitchFamily="34" charset="0"/>
              </a:rPr>
              <a:t>Analyse</a:t>
            </a:r>
            <a:r>
              <a:rPr lang="en-US" sz="1600" dirty="0">
                <a:solidFill>
                  <a:schemeClr val="bg1"/>
                </a:solidFill>
                <a:latin typeface="Arial" panose="020B0604020202020204" pitchFamily="34" charset="0"/>
                <a:cs typeface="Arial" panose="020B0604020202020204" pitchFamily="34" charset="0"/>
              </a:rPr>
              <a:t> disease impact </a:t>
            </a:r>
          </a:p>
          <a:p>
            <a:pPr lvl="1">
              <a:lnSpc>
                <a:spcPct val="100000"/>
              </a:lnSpc>
            </a:pPr>
            <a:r>
              <a:rPr lang="en-US" sz="1600" dirty="0">
                <a:solidFill>
                  <a:schemeClr val="bg1"/>
                </a:solidFill>
                <a:latin typeface="Arial" panose="020B0604020202020204" pitchFamily="34" charset="0"/>
                <a:cs typeface="Arial" panose="020B0604020202020204" pitchFamily="34" charset="0"/>
              </a:rPr>
              <a:t>Develop an evidence-based care plan </a:t>
            </a:r>
          </a:p>
          <a:p>
            <a:pPr marL="0" indent="0">
              <a:lnSpc>
                <a:spcPct val="100000"/>
              </a:lnSpc>
              <a:buNone/>
            </a:pPr>
            <a:r>
              <a:rPr lang="en-US" sz="1600" dirty="0">
                <a:solidFill>
                  <a:schemeClr val="bg1"/>
                </a:solidFill>
                <a:latin typeface="Arial" panose="020B0604020202020204" pitchFamily="34" charset="0"/>
                <a:cs typeface="Arial" panose="020B0604020202020204" pitchFamily="34" charset="0"/>
              </a:rPr>
              <a:t>T2D is increasing globally and in the UK. Understanding the physiological mechanisms is essential for developing effective, person-</a:t>
            </a:r>
            <a:r>
              <a:rPr lang="en-US" sz="1600" dirty="0" err="1">
                <a:solidFill>
                  <a:schemeClr val="bg1"/>
                </a:solidFill>
                <a:latin typeface="Arial" panose="020B0604020202020204" pitchFamily="34" charset="0"/>
                <a:cs typeface="Arial" panose="020B0604020202020204" pitchFamily="34" charset="0"/>
              </a:rPr>
              <a:t>centred</a:t>
            </a:r>
            <a:r>
              <a:rPr lang="en-US" sz="1600" dirty="0">
                <a:solidFill>
                  <a:schemeClr val="bg1"/>
                </a:solidFill>
                <a:latin typeface="Arial" panose="020B0604020202020204" pitchFamily="34" charset="0"/>
                <a:cs typeface="Arial" panose="020B0604020202020204" pitchFamily="34" charset="0"/>
              </a:rPr>
              <a:t> care plans</a:t>
            </a:r>
          </a:p>
          <a:p>
            <a:pPr marL="0" indent="0">
              <a:lnSpc>
                <a:spcPct val="100000"/>
              </a:lnSpc>
              <a:buNone/>
            </a:pPr>
            <a:r>
              <a:rPr lang="en-US" sz="1600" dirty="0">
                <a:solidFill>
                  <a:schemeClr val="bg1"/>
                </a:solidFill>
                <a:latin typeface="Arial" panose="020B0604020202020204" pitchFamily="34" charset="0"/>
                <a:cs typeface="Arial" panose="020B0604020202020204" pitchFamily="34" charset="0"/>
              </a:rPr>
              <a:t>.”Type 2 Diabetes is a chronic metabolic disorder </a:t>
            </a:r>
            <a:r>
              <a:rPr lang="en-US" sz="1600" dirty="0" err="1">
                <a:solidFill>
                  <a:schemeClr val="bg1"/>
                </a:solidFill>
                <a:latin typeface="Arial" panose="020B0604020202020204" pitchFamily="34" charset="0"/>
                <a:cs typeface="Arial" panose="020B0604020202020204" pitchFamily="34" charset="0"/>
              </a:rPr>
              <a:t>characterised</a:t>
            </a:r>
            <a:r>
              <a:rPr lang="en-US" sz="1600" dirty="0">
                <a:solidFill>
                  <a:schemeClr val="bg1"/>
                </a:solidFill>
                <a:latin typeface="Arial" panose="020B0604020202020204" pitchFamily="34" charset="0"/>
                <a:cs typeface="Arial" panose="020B0604020202020204" pitchFamily="34" charset="0"/>
              </a:rPr>
              <a:t> by insulin resistance and persistent </a:t>
            </a:r>
            <a:r>
              <a:rPr lang="en-US" sz="1600" dirty="0" err="1">
                <a:solidFill>
                  <a:schemeClr val="bg1"/>
                </a:solidFill>
                <a:latin typeface="Arial" panose="020B0604020202020204" pitchFamily="34" charset="0"/>
                <a:cs typeface="Arial" panose="020B0604020202020204" pitchFamily="34" charset="0"/>
              </a:rPr>
              <a:t>hyperglycaemia</a:t>
            </a:r>
            <a:r>
              <a:rPr lang="en-US" sz="1600" dirty="0">
                <a:solidFill>
                  <a:schemeClr val="bg1"/>
                </a:solidFill>
                <a:latin typeface="Arial" panose="020B0604020202020204" pitchFamily="34" charset="0"/>
                <a:cs typeface="Arial" panose="020B0604020202020204" pitchFamily="34" charset="0"/>
              </a:rPr>
              <a:t>. This means the body either does not respond properly to insulin or does not produce enough of it. According to the NHS (2023), Type 2 Diabetes is strongly linked to obesity, poor diet, and lack of physical activity, making it a significant public health concern in the UK.</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In this presentation, I will first explain the anatomy and physiology of the pancreas and glucose regulation. I will then </a:t>
            </a:r>
            <a:r>
              <a:rPr lang="en-US" sz="1600" dirty="0" err="1">
                <a:solidFill>
                  <a:schemeClr val="bg1"/>
                </a:solidFill>
                <a:latin typeface="Arial" panose="020B0604020202020204" pitchFamily="34" charset="0"/>
                <a:cs typeface="Arial" panose="020B0604020202020204" pitchFamily="34" charset="0"/>
              </a:rPr>
              <a:t>analyse</a:t>
            </a:r>
            <a:r>
              <a:rPr lang="en-US" sz="1600" dirty="0">
                <a:solidFill>
                  <a:schemeClr val="bg1"/>
                </a:solidFill>
                <a:latin typeface="Arial" panose="020B0604020202020204" pitchFamily="34" charset="0"/>
                <a:cs typeface="Arial" panose="020B0604020202020204" pitchFamily="34" charset="0"/>
              </a:rPr>
              <a:t> how Type 2 Diabetes affects these processes, before applying this knowledge to a case study and care plan.</a:t>
            </a:r>
          </a:p>
          <a:p>
            <a:pPr marL="0" indent="0">
              <a:lnSpc>
                <a:spcPct val="100000"/>
              </a:lnSpc>
              <a:buNone/>
            </a:pPr>
            <a:endParaRPr lang="en-US" sz="900" dirty="0">
              <a:solidFill>
                <a:schemeClr val="bg1"/>
              </a:solidFill>
              <a:latin typeface="Arial" panose="020B0604020202020204" pitchFamily="34" charset="0"/>
              <a:cs typeface="Arial" panose="020B0604020202020204" pitchFamily="34" charset="0"/>
            </a:endParaRPr>
          </a:p>
          <a:p>
            <a:pPr>
              <a:lnSpc>
                <a:spcPct val="100000"/>
              </a:lnSpc>
            </a:pPr>
            <a:endParaRPr lang="en-GB" sz="900" dirty="0">
              <a:solidFill>
                <a:schemeClr val="bg1"/>
              </a:solidFill>
            </a:endParaRPr>
          </a:p>
        </p:txBody>
      </p:sp>
    </p:spTree>
    <p:extLst>
      <p:ext uri="{BB962C8B-B14F-4D97-AF65-F5344CB8AC3E}">
        <p14:creationId xmlns:p14="http://schemas.microsoft.com/office/powerpoint/2010/main" val="150868301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1"/>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A21B6EA-831E-5FF3-6C27-77EFF9B7B6C0}"/>
              </a:ext>
            </a:extLst>
          </p:cNvPr>
          <p:cNvSpPr>
            <a:spLocks noGrp="1"/>
          </p:cNvSpPr>
          <p:nvPr>
            <p:ph type="title"/>
          </p:nvPr>
        </p:nvSpPr>
        <p:spPr>
          <a:xfrm>
            <a:off x="841246" y="673770"/>
            <a:ext cx="3644489" cy="2414488"/>
          </a:xfrm>
        </p:spPr>
        <p:txBody>
          <a:bodyPr anchor="t">
            <a:normAutofit/>
          </a:bodyPr>
          <a:lstStyle/>
          <a:p>
            <a:pPr>
              <a:lnSpc>
                <a:spcPct val="90000"/>
              </a:lnSpc>
            </a:pPr>
            <a:r>
              <a:rPr lang="en-GB" sz="4100" b="1">
                <a:solidFill>
                  <a:schemeClr val="bg1"/>
                </a:solidFill>
                <a:latin typeface="Arial" panose="020B0604020202020204" pitchFamily="34" charset="0"/>
                <a:cs typeface="Arial" panose="020B0604020202020204" pitchFamily="34" charset="0"/>
              </a:rPr>
              <a:t> Anatomy of the Pancreas</a:t>
            </a:r>
            <a:br>
              <a:rPr lang="en-GB" sz="4100" b="1">
                <a:solidFill>
                  <a:schemeClr val="bg1"/>
                </a:solidFill>
                <a:latin typeface="Arial" panose="020B0604020202020204" pitchFamily="34" charset="0"/>
                <a:cs typeface="Arial" panose="020B0604020202020204" pitchFamily="34" charset="0"/>
              </a:rPr>
            </a:br>
            <a:endParaRPr lang="en-GB" sz="4100">
              <a:solidFill>
                <a:schemeClr val="bg1"/>
              </a:solidFill>
            </a:endParaRPr>
          </a:p>
        </p:txBody>
      </p:sp>
      <p:sp>
        <p:nvSpPr>
          <p:cNvPr id="3" name="Content Placeholder 2">
            <a:extLst>
              <a:ext uri="{FF2B5EF4-FFF2-40B4-BE49-F238E27FC236}">
                <a16:creationId xmlns:a16="http://schemas.microsoft.com/office/drawing/2014/main" id="{D2652992-34B5-D3C3-97E2-9E5E74CBC8BD}"/>
              </a:ext>
            </a:extLst>
          </p:cNvPr>
          <p:cNvSpPr>
            <a:spLocks noGrp="1"/>
          </p:cNvSpPr>
          <p:nvPr>
            <p:ph idx="1"/>
          </p:nvPr>
        </p:nvSpPr>
        <p:spPr>
          <a:xfrm>
            <a:off x="6095999" y="882315"/>
            <a:ext cx="5254754" cy="5294647"/>
          </a:xfrm>
        </p:spPr>
        <p:txBody>
          <a:bodyPr>
            <a:normAutofit/>
          </a:bodyPr>
          <a:lstStyle/>
          <a:p>
            <a:pPr marL="0" indent="0">
              <a:lnSpc>
                <a:spcPct val="100000"/>
              </a:lnSpc>
              <a:buNone/>
            </a:pPr>
            <a:endParaRPr lang="en-GB" sz="1300" dirty="0"/>
          </a:p>
          <a:p>
            <a:pPr marL="0" indent="0">
              <a:lnSpc>
                <a:spcPct val="100000"/>
              </a:lnSpc>
              <a:buNone/>
            </a:pPr>
            <a:r>
              <a:rPr lang="en-GB" sz="1400" dirty="0">
                <a:latin typeface="Arial" panose="020B0604020202020204" pitchFamily="34" charset="0"/>
                <a:cs typeface="Arial" panose="020B0604020202020204" pitchFamily="34" charset="0"/>
              </a:rPr>
              <a:t>The pancreas is part of the endocrine system </a:t>
            </a:r>
          </a:p>
          <a:p>
            <a:pPr>
              <a:lnSpc>
                <a:spcPct val="100000"/>
              </a:lnSpc>
            </a:pPr>
            <a:r>
              <a:rPr lang="en-GB" sz="1400" dirty="0">
                <a:latin typeface="Arial" panose="020B0604020202020204" pitchFamily="34" charset="0"/>
                <a:cs typeface="Arial" panose="020B0604020202020204" pitchFamily="34" charset="0"/>
              </a:rPr>
              <a:t>Contains Islets of Langerhans </a:t>
            </a:r>
          </a:p>
          <a:p>
            <a:pPr>
              <a:lnSpc>
                <a:spcPct val="100000"/>
              </a:lnSpc>
            </a:pPr>
            <a:r>
              <a:rPr lang="el-GR" sz="1400" dirty="0">
                <a:latin typeface="Arial" panose="020B0604020202020204" pitchFamily="34" charset="0"/>
                <a:cs typeface="Arial" panose="020B0604020202020204" pitchFamily="34" charset="0"/>
              </a:rPr>
              <a:t>β-</a:t>
            </a:r>
            <a:r>
              <a:rPr lang="en-GB" sz="1400" dirty="0">
                <a:latin typeface="Arial" panose="020B0604020202020204" pitchFamily="34" charset="0"/>
                <a:cs typeface="Arial" panose="020B0604020202020204" pitchFamily="34" charset="0"/>
              </a:rPr>
              <a:t>cells → secrete insulin </a:t>
            </a:r>
          </a:p>
          <a:p>
            <a:pPr>
              <a:lnSpc>
                <a:spcPct val="100000"/>
              </a:lnSpc>
            </a:pPr>
            <a:r>
              <a:rPr lang="el-GR" sz="1400" dirty="0">
                <a:latin typeface="Arial" panose="020B0604020202020204" pitchFamily="34" charset="0"/>
                <a:cs typeface="Arial" panose="020B0604020202020204" pitchFamily="34" charset="0"/>
              </a:rPr>
              <a:t>α-</a:t>
            </a:r>
            <a:r>
              <a:rPr lang="en-GB" sz="1400" dirty="0">
                <a:latin typeface="Arial" panose="020B0604020202020204" pitchFamily="34" charset="0"/>
                <a:cs typeface="Arial" panose="020B0604020202020204" pitchFamily="34" charset="0"/>
              </a:rPr>
              <a:t>cells → secrete glucagon </a:t>
            </a:r>
          </a:p>
          <a:p>
            <a:pPr>
              <a:lnSpc>
                <a:spcPct val="100000"/>
              </a:lnSpc>
            </a:pPr>
            <a:r>
              <a:rPr lang="en-GB" sz="1400" dirty="0">
                <a:latin typeface="Arial" panose="020B0604020202020204" pitchFamily="34" charset="0"/>
                <a:cs typeface="Arial" panose="020B0604020202020204" pitchFamily="34" charset="0"/>
              </a:rPr>
              <a:t>Maintains glucose homeostasis (Tortora &amp; Derrickson, 2021) </a:t>
            </a:r>
          </a:p>
          <a:p>
            <a:pPr>
              <a:lnSpc>
                <a:spcPct val="100000"/>
              </a:lnSpc>
            </a:pPr>
            <a:r>
              <a:rPr lang="en-GB" sz="1400" dirty="0">
                <a:latin typeface="Arial" panose="020B0604020202020204" pitchFamily="34" charset="0"/>
                <a:cs typeface="Arial" panose="020B0604020202020204" pitchFamily="34" charset="0"/>
              </a:rPr>
              <a:t>The pancreas plays a vital role in regulating blood glucose. Insulin lowers blood glucose, while glucagon </a:t>
            </a:r>
            <a:r>
              <a:rPr lang="en-GB" sz="1400" dirty="0" err="1">
                <a:latin typeface="Arial" panose="020B0604020202020204" pitchFamily="34" charset="0"/>
                <a:cs typeface="Arial" panose="020B0604020202020204" pitchFamily="34" charset="0"/>
              </a:rPr>
              <a:t>i.ncreases</a:t>
            </a:r>
            <a:r>
              <a:rPr lang="en-GB" sz="1400" dirty="0">
                <a:latin typeface="Arial" panose="020B0604020202020204" pitchFamily="34" charset="0"/>
                <a:cs typeface="Arial" panose="020B0604020202020204" pitchFamily="34" charset="0"/>
              </a:rPr>
              <a:t> it, maintaining</a:t>
            </a:r>
            <a:r>
              <a:rPr lang="en-GB" sz="1400" dirty="0"/>
              <a:t> </a:t>
            </a:r>
            <a:r>
              <a:rPr lang="en-GB" sz="1400" dirty="0">
                <a:latin typeface="Arial" panose="020B0604020202020204" pitchFamily="34" charset="0"/>
                <a:cs typeface="Arial" panose="020B0604020202020204" pitchFamily="34" charset="0"/>
              </a:rPr>
              <a:t>balance</a:t>
            </a:r>
          </a:p>
          <a:p>
            <a:pPr>
              <a:lnSpc>
                <a:spcPct val="100000"/>
              </a:lnSpc>
            </a:pPr>
            <a:r>
              <a:rPr lang="en-US" sz="1400" dirty="0">
                <a:latin typeface="Arial" panose="020B0604020202020204" pitchFamily="34" charset="0"/>
                <a:cs typeface="Arial" panose="020B0604020202020204" pitchFamily="34" charset="0"/>
              </a:rPr>
              <a:t>The pancreas is a key organ in the endocrine system, responsible for regulating blood glucose levels. It contains </a:t>
            </a:r>
            <a:r>
              <a:rPr lang="en-US" sz="1400" dirty="0" err="1">
                <a:latin typeface="Arial" panose="020B0604020202020204" pitchFamily="34" charset="0"/>
                <a:cs typeface="Arial" panose="020B0604020202020204" pitchFamily="34" charset="0"/>
              </a:rPr>
              <a:t>specialised</a:t>
            </a:r>
            <a:r>
              <a:rPr lang="en-US" sz="1400" dirty="0">
                <a:latin typeface="Arial" panose="020B0604020202020204" pitchFamily="34" charset="0"/>
                <a:cs typeface="Arial" panose="020B0604020202020204" pitchFamily="34" charset="0"/>
              </a:rPr>
              <a:t> cells known as the Islets of Langerhans. Within these, beta cells produce insulin, which lowers blood glucose levels, while alpha cells produce glucagon, which increases blood glucose levels.</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According to Tortora and Derrickson (2021), this balance between insulin and glucagon is essential for maintaining homeostasis. If this system becomes disrupted, it can lead to metabolic disorders such as Type 2 Diabetes.</a:t>
            </a:r>
            <a:endParaRPr lang="en-GB" sz="1400" dirty="0">
              <a:latin typeface="Arial" panose="020B0604020202020204" pitchFamily="34" charset="0"/>
              <a:cs typeface="Arial" panose="020B0604020202020204" pitchFamily="34" charset="0"/>
            </a:endParaRPr>
          </a:p>
          <a:p>
            <a:pPr>
              <a:lnSpc>
                <a:spcPct val="100000"/>
              </a:lnSpc>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1267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42D53-05F5-275F-0B8C-C9E3E74A6976}"/>
              </a:ext>
            </a:extLst>
          </p:cNvPr>
          <p:cNvSpPr>
            <a:spLocks noGrp="1"/>
          </p:cNvSpPr>
          <p:nvPr>
            <p:ph type="title"/>
          </p:nvPr>
        </p:nvSpPr>
        <p:spPr>
          <a:xfrm>
            <a:off x="5297762" y="329184"/>
            <a:ext cx="6251110" cy="1783080"/>
          </a:xfrm>
        </p:spPr>
        <p:txBody>
          <a:bodyPr anchor="b">
            <a:normAutofit/>
          </a:bodyPr>
          <a:lstStyle/>
          <a:p>
            <a:pPr>
              <a:lnSpc>
                <a:spcPct val="90000"/>
              </a:lnSpc>
            </a:pPr>
            <a:r>
              <a:rPr lang="en-GB" sz="4000" b="1">
                <a:latin typeface="Arial" panose="020B0604020202020204" pitchFamily="34" charset="0"/>
                <a:cs typeface="Arial" panose="020B0604020202020204" pitchFamily="34" charset="0"/>
              </a:rPr>
              <a:t> Physiology of Glucose Regulation</a:t>
            </a:r>
            <a:br>
              <a:rPr lang="en-GB" sz="4000" b="1"/>
            </a:br>
            <a:endParaRPr lang="en-GB" sz="40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185CF"/>
          </a:solidFill>
          <a:ln w="38100" cap="rnd">
            <a:solidFill>
              <a:srgbClr val="E185C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D26C03-8143-BB2D-6CA7-9CF41BC2E0F5}"/>
              </a:ext>
            </a:extLst>
          </p:cNvPr>
          <p:cNvSpPr>
            <a:spLocks noGrp="1"/>
          </p:cNvSpPr>
          <p:nvPr>
            <p:ph idx="1"/>
          </p:nvPr>
        </p:nvSpPr>
        <p:spPr>
          <a:xfrm>
            <a:off x="5297762" y="2706624"/>
            <a:ext cx="6251110" cy="3483864"/>
          </a:xfrm>
        </p:spPr>
        <p:txBody>
          <a:bodyPr>
            <a:normAutofit fontScale="92500" lnSpcReduction="20000"/>
          </a:bodyPr>
          <a:lstStyle/>
          <a:p>
            <a:pPr marL="0" indent="0">
              <a:lnSpc>
                <a:spcPct val="100000"/>
              </a:lnSpc>
              <a:buNone/>
            </a:pPr>
            <a:r>
              <a:rPr lang="en-GB" sz="1500" dirty="0">
                <a:latin typeface="Arial" panose="020B0604020202020204" pitchFamily="34" charset="0"/>
                <a:cs typeface="Arial" panose="020B0604020202020204" pitchFamily="34" charset="0"/>
              </a:rPr>
              <a:t>Carbohydrates are digested into glucose </a:t>
            </a:r>
          </a:p>
          <a:p>
            <a:pPr>
              <a:lnSpc>
                <a:spcPct val="100000"/>
              </a:lnSpc>
            </a:pPr>
            <a:r>
              <a:rPr lang="en-GB" sz="1500" dirty="0">
                <a:latin typeface="Arial" panose="020B0604020202020204" pitchFamily="34" charset="0"/>
                <a:cs typeface="Arial" panose="020B0604020202020204" pitchFamily="34" charset="0"/>
              </a:rPr>
              <a:t>Glucose enters bloodstream after meals </a:t>
            </a:r>
          </a:p>
          <a:p>
            <a:pPr>
              <a:lnSpc>
                <a:spcPct val="100000"/>
              </a:lnSpc>
            </a:pPr>
            <a:r>
              <a:rPr lang="en-GB" sz="1500" dirty="0">
                <a:latin typeface="Arial" panose="020B0604020202020204" pitchFamily="34" charset="0"/>
                <a:cs typeface="Arial" panose="020B0604020202020204" pitchFamily="34" charset="0"/>
              </a:rPr>
              <a:t>Insulin enables glucose uptake into cells </a:t>
            </a:r>
          </a:p>
          <a:p>
            <a:pPr>
              <a:lnSpc>
                <a:spcPct val="100000"/>
              </a:lnSpc>
            </a:pPr>
            <a:r>
              <a:rPr lang="en-GB" sz="1500" dirty="0">
                <a:latin typeface="Arial" panose="020B0604020202020204" pitchFamily="34" charset="0"/>
                <a:cs typeface="Arial" panose="020B0604020202020204" pitchFamily="34" charset="0"/>
              </a:rPr>
              <a:t>Liver stores excess glucose as glycogen </a:t>
            </a:r>
          </a:p>
          <a:p>
            <a:pPr>
              <a:lnSpc>
                <a:spcPct val="100000"/>
              </a:lnSpc>
            </a:pPr>
            <a:r>
              <a:rPr lang="en-GB" sz="1500" dirty="0">
                <a:latin typeface="Arial" panose="020B0604020202020204" pitchFamily="34" charset="0"/>
                <a:cs typeface="Arial" panose="020B0604020202020204" pitchFamily="34" charset="0"/>
              </a:rPr>
              <a:t>Maintains normal blood glucose levels (WHO, 2023) </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“In a healthy system, insulin ensures glucose is used efficiently. This process is disrupted in Type 2 Diabetes</a:t>
            </a:r>
            <a:r>
              <a:rPr lang="en-GB" sz="1500" dirty="0"/>
              <a:t>.</a:t>
            </a:r>
          </a:p>
          <a:p>
            <a:pPr marL="0" indent="0">
              <a:lnSpc>
                <a:spcPct val="100000"/>
              </a:lnSpc>
              <a:buNone/>
            </a:pPr>
            <a:r>
              <a:rPr lang="en-US" sz="1500" dirty="0">
                <a:latin typeface="Arial" panose="020B0604020202020204" pitchFamily="34" charset="0"/>
                <a:cs typeface="Arial" panose="020B0604020202020204" pitchFamily="34" charset="0"/>
              </a:rPr>
              <a:t>In a healthy individual, carbohydrates consumed in the diet are broken down into glucose, which enters the bloodstream. In response, the pancreas releases insulin, allowing glucose to enter cells, where it is used as energy or stored in the liver as glycogen.</a:t>
            </a: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The World Health Organization (2023) highlights that this process ensures blood glucose levels remain within a normal range. However, in Type 2 Diabetes, this regulatory mechanism becomes impaired, leading to elevated glucose levels in the blood.</a:t>
            </a:r>
            <a:endParaRPr lang="en-GB" sz="1500" dirty="0">
              <a:latin typeface="Arial" panose="020B0604020202020204" pitchFamily="34" charset="0"/>
              <a:cs typeface="Arial" panose="020B0604020202020204" pitchFamily="34" charset="0"/>
            </a:endParaRPr>
          </a:p>
          <a:p>
            <a:pPr>
              <a:lnSpc>
                <a:spcPct val="100000"/>
              </a:lnSpc>
            </a:pPr>
            <a:endParaRPr lang="en-GB" sz="1100" dirty="0"/>
          </a:p>
          <a:p>
            <a:pPr>
              <a:lnSpc>
                <a:spcPct val="100000"/>
              </a:lnSpc>
            </a:pPr>
            <a:endParaRPr lang="en-GB" sz="1100" dirty="0"/>
          </a:p>
        </p:txBody>
      </p:sp>
      <p:pic>
        <p:nvPicPr>
          <p:cNvPr id="5" name="Picture 4" descr="Test tubes with samples on a test tube rack">
            <a:extLst>
              <a:ext uri="{FF2B5EF4-FFF2-40B4-BE49-F238E27FC236}">
                <a16:creationId xmlns:a16="http://schemas.microsoft.com/office/drawing/2014/main" id="{6280712D-C6DB-5D44-FE78-EB47F8AD302C}"/>
              </a:ext>
            </a:extLst>
          </p:cNvPr>
          <p:cNvPicPr>
            <a:picLocks noChangeAspect="1"/>
          </p:cNvPicPr>
          <p:nvPr/>
        </p:nvPicPr>
        <p:blipFill>
          <a:blip r:embed="rId2"/>
          <a:srcRect l="30566" r="24102"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288336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AE93F8-0457-DC6C-A9F4-5BD1F482F7D2}"/>
              </a:ext>
            </a:extLst>
          </p:cNvPr>
          <p:cNvSpPr>
            <a:spLocks noGrp="1"/>
          </p:cNvSpPr>
          <p:nvPr>
            <p:ph type="title"/>
          </p:nvPr>
        </p:nvSpPr>
        <p:spPr>
          <a:xfrm>
            <a:off x="5297762" y="329184"/>
            <a:ext cx="6251110" cy="1783080"/>
          </a:xfrm>
        </p:spPr>
        <p:txBody>
          <a:bodyPr anchor="b">
            <a:normAutofit/>
          </a:bodyPr>
          <a:lstStyle/>
          <a:p>
            <a:pPr>
              <a:lnSpc>
                <a:spcPct val="90000"/>
              </a:lnSpc>
            </a:pPr>
            <a:r>
              <a:rPr lang="en-GB" sz="4000" b="1">
                <a:latin typeface="Arial" panose="020B0604020202020204" pitchFamily="34" charset="0"/>
                <a:cs typeface="Arial" panose="020B0604020202020204" pitchFamily="34" charset="0"/>
              </a:rPr>
              <a:t> Pathophysiology of T2D</a:t>
            </a:r>
            <a:br>
              <a:rPr lang="en-GB" sz="4000" b="1"/>
            </a:br>
            <a:endParaRPr lang="en-GB" sz="40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AB4F43"/>
          </a:solidFill>
          <a:ln w="38100" cap="rnd">
            <a:solidFill>
              <a:srgbClr val="AB4F4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186F2B-851E-1F18-F523-D799566EE7AE}"/>
              </a:ext>
            </a:extLst>
          </p:cNvPr>
          <p:cNvSpPr>
            <a:spLocks noGrp="1"/>
          </p:cNvSpPr>
          <p:nvPr>
            <p:ph idx="1"/>
          </p:nvPr>
        </p:nvSpPr>
        <p:spPr>
          <a:xfrm>
            <a:off x="5297762" y="2706624"/>
            <a:ext cx="6251110" cy="3483864"/>
          </a:xfrm>
        </p:spPr>
        <p:txBody>
          <a:bodyPr>
            <a:normAutofit fontScale="92500" lnSpcReduction="10000"/>
          </a:bodyPr>
          <a:lstStyle/>
          <a:p>
            <a:pPr marL="0" indent="0">
              <a:lnSpc>
                <a:spcPct val="100000"/>
              </a:lnSpc>
              <a:buNone/>
            </a:pPr>
            <a:endParaRPr lang="en-GB" sz="1100" dirty="0"/>
          </a:p>
          <a:p>
            <a:pPr>
              <a:lnSpc>
                <a:spcPct val="100000"/>
              </a:lnSpc>
            </a:pPr>
            <a:r>
              <a:rPr lang="en-GB" sz="1400" dirty="0">
                <a:latin typeface="Arial" panose="020B0604020202020204" pitchFamily="34" charset="0"/>
                <a:cs typeface="Arial" panose="020B0604020202020204" pitchFamily="34" charset="0"/>
              </a:rPr>
              <a:t>Insulin resistance develops in muscle and liver cells </a:t>
            </a:r>
          </a:p>
          <a:p>
            <a:pPr>
              <a:lnSpc>
                <a:spcPct val="100000"/>
              </a:lnSpc>
            </a:pPr>
            <a:r>
              <a:rPr lang="en-GB" sz="1400" dirty="0">
                <a:latin typeface="Arial" panose="020B0604020202020204" pitchFamily="34" charset="0"/>
                <a:cs typeface="Arial" panose="020B0604020202020204" pitchFamily="34" charset="0"/>
              </a:rPr>
              <a:t>Reduced glucose uptake → hyperglycaemia </a:t>
            </a:r>
          </a:p>
          <a:p>
            <a:pPr>
              <a:lnSpc>
                <a:spcPct val="100000"/>
              </a:lnSpc>
            </a:pPr>
            <a:r>
              <a:rPr lang="en-GB" sz="1400" dirty="0">
                <a:latin typeface="Arial" panose="020B0604020202020204" pitchFamily="34" charset="0"/>
                <a:cs typeface="Arial" panose="020B0604020202020204" pitchFamily="34" charset="0"/>
              </a:rPr>
              <a:t>Pancreas compensates by producing more insulin </a:t>
            </a:r>
          </a:p>
          <a:p>
            <a:pPr>
              <a:lnSpc>
                <a:spcPct val="100000"/>
              </a:lnSpc>
            </a:pPr>
            <a:r>
              <a:rPr lang="en-GB" sz="1400" dirty="0">
                <a:latin typeface="Arial" panose="020B0604020202020204" pitchFamily="34" charset="0"/>
                <a:cs typeface="Arial" panose="020B0604020202020204" pitchFamily="34" charset="0"/>
              </a:rPr>
              <a:t>Long-term </a:t>
            </a:r>
            <a:r>
              <a:rPr lang="el-GR" sz="1400" dirty="0">
                <a:latin typeface="Arial" panose="020B0604020202020204" pitchFamily="34" charset="0"/>
                <a:cs typeface="Arial" panose="020B0604020202020204" pitchFamily="34" charset="0"/>
              </a:rPr>
              <a:t>β-</a:t>
            </a:r>
            <a:r>
              <a:rPr lang="en-GB" sz="1400" dirty="0">
                <a:latin typeface="Arial" panose="020B0604020202020204" pitchFamily="34" charset="0"/>
                <a:cs typeface="Arial" panose="020B0604020202020204" pitchFamily="34" charset="0"/>
              </a:rPr>
              <a:t>cell dysfunction occurs </a:t>
            </a:r>
          </a:p>
          <a:p>
            <a:pPr>
              <a:lnSpc>
                <a:spcPct val="100000"/>
              </a:lnSpc>
            </a:pPr>
            <a:r>
              <a:rPr lang="en-GB" sz="1400" dirty="0">
                <a:latin typeface="Arial" panose="020B0604020202020204" pitchFamily="34" charset="0"/>
                <a:cs typeface="Arial" panose="020B0604020202020204" pitchFamily="34" charset="0"/>
              </a:rPr>
              <a:t>Leads to chronic elevated blood glucose (WHO, 2023) </a:t>
            </a:r>
          </a:p>
          <a:p>
            <a:pPr marL="0" indent="0">
              <a:lnSpc>
                <a:spcPct val="100000"/>
              </a:lnSpc>
              <a:buNone/>
            </a:pPr>
            <a:r>
              <a:rPr lang="en-GB" sz="1400" dirty="0">
                <a:latin typeface="Arial" panose="020B0604020202020204" pitchFamily="34" charset="0"/>
                <a:cs typeface="Arial" panose="020B0604020202020204" pitchFamily="34" charset="0"/>
              </a:rPr>
              <a:t>“This explains how T2D progresses from insulin resistance to pancreatic failure.</a:t>
            </a:r>
            <a:r>
              <a:rPr lang="en-US" sz="1400" dirty="0"/>
              <a:t> </a:t>
            </a:r>
          </a:p>
          <a:p>
            <a:pPr marL="0" indent="0">
              <a:lnSpc>
                <a:spcPct val="100000"/>
              </a:lnSpc>
              <a:buNone/>
            </a:pPr>
            <a:r>
              <a:rPr lang="en-US" sz="1400" dirty="0"/>
              <a:t>n </a:t>
            </a:r>
            <a:r>
              <a:rPr lang="en-US" sz="1400" dirty="0">
                <a:latin typeface="Arial" panose="020B0604020202020204" pitchFamily="34" charset="0"/>
                <a:cs typeface="Arial" panose="020B0604020202020204" pitchFamily="34" charset="0"/>
              </a:rPr>
              <a:t>Type 2 Diabetes, the body develops insulin resistance, meaning that cells in muscles and the liver do not respond effectively to insulin. As a result, glucose remains in the bloodstream instead of being absorbed by cells.</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To compensate, the pancreas produces more insulin. However, over time, this increased demand leads to beta-cell dysfunction and reduced insulin production. This results in chronic </a:t>
            </a:r>
            <a:r>
              <a:rPr lang="en-US" sz="1400" dirty="0" err="1">
                <a:latin typeface="Arial" panose="020B0604020202020204" pitchFamily="34" charset="0"/>
                <a:cs typeface="Arial" panose="020B0604020202020204" pitchFamily="34" charset="0"/>
              </a:rPr>
              <a:t>hyperglycaemia</a:t>
            </a:r>
            <a:r>
              <a:rPr lang="en-US" sz="1400" dirty="0">
                <a:latin typeface="Arial" panose="020B0604020202020204" pitchFamily="34" charset="0"/>
                <a:cs typeface="Arial" panose="020B0604020202020204" pitchFamily="34" charset="0"/>
              </a:rPr>
              <a:t>, which can damage blood vessels and organs if not managed effectively (WHO, 2023).”</a:t>
            </a: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100" dirty="0">
              <a:latin typeface="Arial" panose="020B0604020202020204" pitchFamily="34" charset="0"/>
              <a:cs typeface="Arial" panose="020B0604020202020204" pitchFamily="34" charset="0"/>
            </a:endParaRPr>
          </a:p>
          <a:p>
            <a:pPr>
              <a:lnSpc>
                <a:spcPct val="100000"/>
              </a:lnSpc>
            </a:pPr>
            <a:endParaRPr lang="en-GB" sz="1100" dirty="0"/>
          </a:p>
        </p:txBody>
      </p:sp>
      <p:pic>
        <p:nvPicPr>
          <p:cNvPr id="5" name="Picture 4" descr="Red blood cells suspended in mid-air">
            <a:extLst>
              <a:ext uri="{FF2B5EF4-FFF2-40B4-BE49-F238E27FC236}">
                <a16:creationId xmlns:a16="http://schemas.microsoft.com/office/drawing/2014/main" id="{E024DCB3-036C-9AFF-A19E-1EE0E3AC1BA8}"/>
              </a:ext>
            </a:extLst>
          </p:cNvPr>
          <p:cNvPicPr>
            <a:picLocks noChangeAspect="1"/>
          </p:cNvPicPr>
          <p:nvPr/>
        </p:nvPicPr>
        <p:blipFill>
          <a:blip r:embed="rId2"/>
          <a:srcRect l="24192" r="33364"/>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61297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1"/>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EC71498-6863-4863-D2C4-9574BD23B904}"/>
              </a:ext>
            </a:extLst>
          </p:cNvPr>
          <p:cNvSpPr>
            <a:spLocks noGrp="1"/>
          </p:cNvSpPr>
          <p:nvPr>
            <p:ph type="title"/>
          </p:nvPr>
        </p:nvSpPr>
        <p:spPr>
          <a:xfrm>
            <a:off x="841246" y="673770"/>
            <a:ext cx="3644489" cy="2414488"/>
          </a:xfrm>
        </p:spPr>
        <p:txBody>
          <a:bodyPr anchor="t">
            <a:normAutofit/>
          </a:bodyPr>
          <a:lstStyle/>
          <a:p>
            <a:pPr>
              <a:lnSpc>
                <a:spcPct val="90000"/>
              </a:lnSpc>
            </a:pPr>
            <a:r>
              <a:rPr lang="en-US" sz="4600" b="1">
                <a:solidFill>
                  <a:schemeClr val="bg1"/>
                </a:solidFill>
                <a:latin typeface="Arial" panose="020B0604020202020204" pitchFamily="34" charset="0"/>
                <a:cs typeface="Arial" panose="020B0604020202020204" pitchFamily="34" charset="0"/>
              </a:rPr>
              <a:t>Case Study: Mr Ahmed</a:t>
            </a:r>
            <a:br>
              <a:rPr lang="en-US" sz="4600" b="1">
                <a:solidFill>
                  <a:schemeClr val="bg1"/>
                </a:solidFill>
                <a:latin typeface="Arial" panose="020B0604020202020204" pitchFamily="34" charset="0"/>
                <a:cs typeface="Arial" panose="020B0604020202020204" pitchFamily="34" charset="0"/>
              </a:rPr>
            </a:br>
            <a:endParaRPr lang="en-GB" sz="4600">
              <a:solidFill>
                <a:schemeClr val="bg1"/>
              </a:solidFill>
            </a:endParaRPr>
          </a:p>
        </p:txBody>
      </p:sp>
      <p:sp>
        <p:nvSpPr>
          <p:cNvPr id="3" name="Content Placeholder 2">
            <a:extLst>
              <a:ext uri="{FF2B5EF4-FFF2-40B4-BE49-F238E27FC236}">
                <a16:creationId xmlns:a16="http://schemas.microsoft.com/office/drawing/2014/main" id="{11EA7AB0-719F-6122-F978-11064E5A7715}"/>
              </a:ext>
            </a:extLst>
          </p:cNvPr>
          <p:cNvSpPr>
            <a:spLocks noGrp="1"/>
          </p:cNvSpPr>
          <p:nvPr>
            <p:ph idx="1"/>
          </p:nvPr>
        </p:nvSpPr>
        <p:spPr>
          <a:xfrm>
            <a:off x="6095999" y="882315"/>
            <a:ext cx="5254754" cy="5294647"/>
          </a:xfrm>
        </p:spPr>
        <p:txBody>
          <a:bodyPr>
            <a:normAutofit lnSpcReduction="10000"/>
          </a:bodyPr>
          <a:lstStyle/>
          <a:p>
            <a:pPr marL="0" indent="0">
              <a:lnSpc>
                <a:spcPct val="100000"/>
              </a:lnSpc>
              <a:buNone/>
            </a:pPr>
            <a:endParaRPr lang="en-US" sz="1000" dirty="0">
              <a:latin typeface="Arial" panose="020B0604020202020204" pitchFamily="34" charset="0"/>
              <a:cs typeface="Arial" panose="020B0604020202020204" pitchFamily="34" charset="0"/>
            </a:endParaRPr>
          </a:p>
          <a:p>
            <a:pPr>
              <a:lnSpc>
                <a:spcPct val="100000"/>
              </a:lnSpc>
            </a:pPr>
            <a:r>
              <a:rPr lang="en-US" sz="1600" dirty="0">
                <a:latin typeface="Arial" panose="020B0604020202020204" pitchFamily="34" charset="0"/>
                <a:cs typeface="Arial" panose="020B0604020202020204" pitchFamily="34" charset="0"/>
              </a:rPr>
              <a:t>55-year-old male, BMI 32 (obese) </a:t>
            </a:r>
          </a:p>
          <a:p>
            <a:pPr>
              <a:lnSpc>
                <a:spcPct val="100000"/>
              </a:lnSpc>
            </a:pPr>
            <a:r>
              <a:rPr lang="en-US" sz="1600" dirty="0">
                <a:latin typeface="Arial" panose="020B0604020202020204" pitchFamily="34" charset="0"/>
                <a:cs typeface="Arial" panose="020B0604020202020204" pitchFamily="34" charset="0"/>
              </a:rPr>
              <a:t>Occupation: taxi driver (sedentary) </a:t>
            </a:r>
          </a:p>
          <a:p>
            <a:pPr>
              <a:lnSpc>
                <a:spcPct val="100000"/>
              </a:lnSpc>
            </a:pPr>
            <a:r>
              <a:rPr lang="en-US" sz="1600" dirty="0">
                <a:latin typeface="Arial" panose="020B0604020202020204" pitchFamily="34" charset="0"/>
                <a:cs typeface="Arial" panose="020B0604020202020204" pitchFamily="34" charset="0"/>
              </a:rPr>
              <a:t>Diet: high sugar and saturated fats </a:t>
            </a:r>
          </a:p>
          <a:p>
            <a:pPr>
              <a:lnSpc>
                <a:spcPct val="100000"/>
              </a:lnSpc>
            </a:pPr>
            <a:r>
              <a:rPr lang="en-US" sz="1600" dirty="0">
                <a:latin typeface="Arial" panose="020B0604020202020204" pitchFamily="34" charset="0"/>
                <a:cs typeface="Arial" panose="020B0604020202020204" pitchFamily="34" charset="0"/>
              </a:rPr>
              <a:t>Family history of T2D </a:t>
            </a:r>
          </a:p>
          <a:p>
            <a:pPr>
              <a:lnSpc>
                <a:spcPct val="100000"/>
              </a:lnSpc>
            </a:pPr>
            <a:r>
              <a:rPr lang="en-US" sz="1600" dirty="0">
                <a:latin typeface="Arial" panose="020B0604020202020204" pitchFamily="34" charset="0"/>
                <a:cs typeface="Arial" panose="020B0604020202020204" pitchFamily="34" charset="0"/>
              </a:rPr>
              <a:t>Symptoms: </a:t>
            </a:r>
          </a:p>
          <a:p>
            <a:pPr lvl="1">
              <a:lnSpc>
                <a:spcPct val="100000"/>
              </a:lnSpc>
            </a:pPr>
            <a:r>
              <a:rPr lang="en-US" sz="1600" dirty="0">
                <a:latin typeface="Arial" panose="020B0604020202020204" pitchFamily="34" charset="0"/>
                <a:cs typeface="Arial" panose="020B0604020202020204" pitchFamily="34" charset="0"/>
              </a:rPr>
              <a:t>Polyuria, polydipsia </a:t>
            </a:r>
          </a:p>
          <a:p>
            <a:pPr lvl="1">
              <a:lnSpc>
                <a:spcPct val="100000"/>
              </a:lnSpc>
            </a:pPr>
            <a:r>
              <a:rPr lang="en-US" sz="1600" dirty="0">
                <a:latin typeface="Arial" panose="020B0604020202020204" pitchFamily="34" charset="0"/>
                <a:cs typeface="Arial" panose="020B0604020202020204" pitchFamily="34" charset="0"/>
              </a:rPr>
              <a:t>Fatigue and blurred vision </a:t>
            </a:r>
          </a:p>
          <a:p>
            <a:pPr marL="457200" lvl="1" indent="0">
              <a:lnSpc>
                <a:spcPct val="100000"/>
              </a:lnSpc>
              <a:buNone/>
            </a:pP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Mr</a:t>
            </a:r>
            <a:r>
              <a:rPr lang="en-US" sz="1600" dirty="0">
                <a:latin typeface="Arial" panose="020B0604020202020204" pitchFamily="34" charset="0"/>
                <a:cs typeface="Arial" panose="020B0604020202020204" pitchFamily="34" charset="0"/>
              </a:rPr>
              <a:t> Ahmed is a 55-year-old male with a body mass index of 32, classifying him as obese. He works as a taxi driver, which involves long periods of sitting, contributing to a sedentary lifestyle. His diet is high in sugar and saturated fats, and he has a family history of Type 2 Diabetes.</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He presents with symptoms such as frequent urination, excessive thirst, fatigue, and blurred vision, which are classic indicators of </a:t>
            </a:r>
            <a:r>
              <a:rPr lang="en-US" sz="1600" dirty="0" err="1">
                <a:latin typeface="Arial" panose="020B0604020202020204" pitchFamily="34" charset="0"/>
                <a:cs typeface="Arial" panose="020B0604020202020204" pitchFamily="34" charset="0"/>
              </a:rPr>
              <a:t>hyperglycaemia</a:t>
            </a:r>
            <a:r>
              <a:rPr lang="en-US" sz="1600" dirty="0">
                <a:latin typeface="Arial" panose="020B0604020202020204" pitchFamily="34" charset="0"/>
                <a:cs typeface="Arial" panose="020B0604020202020204" pitchFamily="34" charset="0"/>
              </a:rPr>
              <a:t>.</a:t>
            </a:r>
          </a:p>
          <a:p>
            <a:pPr marL="457200" lvl="1" indent="0">
              <a:lnSpc>
                <a:spcPct val="100000"/>
              </a:lnSpc>
              <a:buNone/>
            </a:pPr>
            <a:br>
              <a:rPr lang="en-US" sz="1000" dirty="0">
                <a:latin typeface="Arial" panose="020B0604020202020204" pitchFamily="34" charset="0"/>
                <a:cs typeface="Arial" panose="020B0604020202020204" pitchFamily="34" charset="0"/>
              </a:rPr>
            </a:br>
            <a:r>
              <a:rPr lang="en-US" sz="1000" dirty="0">
                <a:latin typeface="Arial" panose="020B0604020202020204" pitchFamily="34" charset="0"/>
                <a:cs typeface="Arial" panose="020B0604020202020204" pitchFamily="34" charset="0"/>
              </a:rPr>
              <a:t>“</a:t>
            </a:r>
            <a:endParaRPr lang="en-GB" sz="1000" dirty="0"/>
          </a:p>
        </p:txBody>
      </p:sp>
    </p:spTree>
    <p:extLst>
      <p:ext uri="{BB962C8B-B14F-4D97-AF65-F5344CB8AC3E}">
        <p14:creationId xmlns:p14="http://schemas.microsoft.com/office/powerpoint/2010/main" val="572485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CA77D30-AD7D-3596-3984-AD4D387C8DD3}"/>
              </a:ext>
            </a:extLst>
          </p:cNvPr>
          <p:cNvSpPr>
            <a:spLocks noGrp="1"/>
          </p:cNvSpPr>
          <p:nvPr>
            <p:ph type="title"/>
          </p:nvPr>
        </p:nvSpPr>
        <p:spPr>
          <a:xfrm>
            <a:off x="841248" y="644652"/>
            <a:ext cx="3182112" cy="5568696"/>
          </a:xfrm>
        </p:spPr>
        <p:txBody>
          <a:bodyPr>
            <a:normAutofit/>
          </a:bodyPr>
          <a:lstStyle/>
          <a:p>
            <a:pPr>
              <a:lnSpc>
                <a:spcPct val="90000"/>
              </a:lnSpc>
            </a:pPr>
            <a:br>
              <a:rPr lang="en-GB" sz="5600" b="1">
                <a:solidFill>
                  <a:srgbClr val="FFFFFF"/>
                </a:solidFill>
                <a:latin typeface="Arial" panose="020B0604020202020204" pitchFamily="34" charset="0"/>
                <a:cs typeface="Arial" panose="020B0604020202020204" pitchFamily="34" charset="0"/>
              </a:rPr>
            </a:br>
            <a:r>
              <a:rPr lang="en-GB" sz="5600" b="1">
                <a:solidFill>
                  <a:srgbClr val="FFFFFF"/>
                </a:solidFill>
                <a:latin typeface="Arial" panose="020B0604020202020204" pitchFamily="34" charset="0"/>
                <a:cs typeface="Arial" panose="020B0604020202020204" pitchFamily="34" charset="0"/>
              </a:rPr>
              <a:t>Clinical Data Analysis</a:t>
            </a:r>
            <a:br>
              <a:rPr lang="en-GB" sz="5600">
                <a:solidFill>
                  <a:srgbClr val="FFFFFF"/>
                </a:solidFill>
                <a:latin typeface="Arial" panose="020B0604020202020204" pitchFamily="34" charset="0"/>
                <a:cs typeface="Arial" panose="020B0604020202020204" pitchFamily="34" charset="0"/>
              </a:rPr>
            </a:br>
            <a:endParaRPr lang="en-GB" sz="5600">
              <a:solidFill>
                <a:srgbClr val="FFFFFF"/>
              </a:solidFill>
            </a:endParaRPr>
          </a:p>
        </p:txBody>
      </p:sp>
      <p:sp>
        <p:nvSpPr>
          <p:cNvPr id="22" name="Content Placeholder 2">
            <a:extLst>
              <a:ext uri="{FF2B5EF4-FFF2-40B4-BE49-F238E27FC236}">
                <a16:creationId xmlns:a16="http://schemas.microsoft.com/office/drawing/2014/main" id="{21769FE6-8F5D-B749-490C-A40A00116A85}"/>
              </a:ext>
            </a:extLst>
          </p:cNvPr>
          <p:cNvSpPr>
            <a:spLocks noGrp="1"/>
          </p:cNvSpPr>
          <p:nvPr>
            <p:ph idx="1"/>
          </p:nvPr>
        </p:nvSpPr>
        <p:spPr>
          <a:xfrm>
            <a:off x="5494350" y="644652"/>
            <a:ext cx="5856401" cy="5568696"/>
          </a:xfrm>
        </p:spPr>
        <p:txBody>
          <a:bodyPr anchor="ctr">
            <a:normAutofit/>
          </a:bodyPr>
          <a:lstStyle/>
          <a:p>
            <a:pPr>
              <a:lnSpc>
                <a:spcPct val="100000"/>
              </a:lnSpc>
            </a:pPr>
            <a:r>
              <a:rPr lang="en-GB" sz="1500">
                <a:latin typeface="Arial" panose="020B0604020202020204" pitchFamily="34" charset="0"/>
                <a:cs typeface="Arial" panose="020B0604020202020204" pitchFamily="34" charset="0"/>
              </a:rPr>
              <a:t>HbA1c: 72 mmol/mol (poor control) </a:t>
            </a:r>
          </a:p>
          <a:p>
            <a:pPr>
              <a:lnSpc>
                <a:spcPct val="100000"/>
              </a:lnSpc>
            </a:pPr>
            <a:r>
              <a:rPr lang="en-GB" sz="1500">
                <a:latin typeface="Arial" panose="020B0604020202020204" pitchFamily="34" charset="0"/>
                <a:cs typeface="Arial" panose="020B0604020202020204" pitchFamily="34" charset="0"/>
              </a:rPr>
              <a:t>Fasting glucose: 9.5 mmol/L </a:t>
            </a:r>
          </a:p>
          <a:p>
            <a:pPr>
              <a:lnSpc>
                <a:spcPct val="100000"/>
              </a:lnSpc>
            </a:pPr>
            <a:r>
              <a:rPr lang="en-GB" sz="1500">
                <a:latin typeface="Arial" panose="020B0604020202020204" pitchFamily="34" charset="0"/>
                <a:cs typeface="Arial" panose="020B0604020202020204" pitchFamily="34" charset="0"/>
              </a:rPr>
              <a:t>Blood pressure: 145/90 mmHg </a:t>
            </a:r>
          </a:p>
          <a:p>
            <a:pPr>
              <a:lnSpc>
                <a:spcPct val="100000"/>
              </a:lnSpc>
            </a:pPr>
            <a:r>
              <a:rPr lang="en-GB" sz="1500">
                <a:latin typeface="Arial" panose="020B0604020202020204" pitchFamily="34" charset="0"/>
                <a:cs typeface="Arial" panose="020B0604020202020204" pitchFamily="34" charset="0"/>
              </a:rPr>
              <a:t>Elevated cholesterol levels </a:t>
            </a:r>
          </a:p>
          <a:p>
            <a:pPr>
              <a:lnSpc>
                <a:spcPct val="100000"/>
              </a:lnSpc>
            </a:pPr>
            <a:r>
              <a:rPr lang="en-GB" sz="1500">
                <a:latin typeface="Arial" panose="020B0604020202020204" pitchFamily="34" charset="0"/>
                <a:cs typeface="Arial" panose="020B0604020202020204" pitchFamily="34" charset="0"/>
              </a:rPr>
              <a:t>Diagnosis confirmed (NICE, 2022) </a:t>
            </a:r>
          </a:p>
          <a:p>
            <a:pPr marL="0" indent="0">
              <a:lnSpc>
                <a:spcPct val="100000"/>
              </a:lnSpc>
              <a:buNone/>
            </a:pP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“These clinical indicators demonstrate uncontrolled diabetes and increased cardiovascular risk</a:t>
            </a:r>
          </a:p>
          <a:p>
            <a:pPr marL="0" indent="0">
              <a:lnSpc>
                <a:spcPct val="100000"/>
              </a:lnSpc>
              <a:buNone/>
            </a:pPr>
            <a:r>
              <a:rPr lang="en-GB" sz="1500">
                <a:latin typeface="Arial" panose="020B0604020202020204" pitchFamily="34" charset="0"/>
                <a:cs typeface="Arial" panose="020B0604020202020204" pitchFamily="34" charset="0"/>
              </a:rPr>
              <a:t>.</a:t>
            </a:r>
            <a:r>
              <a:rPr lang="en-US" sz="1500">
                <a:latin typeface="Arial" panose="020B0604020202020204" pitchFamily="34" charset="0"/>
                <a:cs typeface="Arial" panose="020B0604020202020204" pitchFamily="34" charset="0"/>
              </a:rPr>
              <a:t> </a:t>
            </a:r>
            <a:r>
              <a:rPr lang="en-US" sz="1500" err="1">
                <a:latin typeface="Arial" panose="020B0604020202020204" pitchFamily="34" charset="0"/>
                <a:cs typeface="Arial" panose="020B0604020202020204" pitchFamily="34" charset="0"/>
              </a:rPr>
              <a:t>Mr</a:t>
            </a:r>
            <a:r>
              <a:rPr lang="en-US" sz="1500">
                <a:latin typeface="Arial" panose="020B0604020202020204" pitchFamily="34" charset="0"/>
                <a:cs typeface="Arial" panose="020B0604020202020204" pitchFamily="34" charset="0"/>
              </a:rPr>
              <a:t> Ahmed’s HbA1c level is 72 millimoles per mole, which indicates poor long-term glucose control. His fasting blood glucose level is also elevated at 9.5 millimoles per </a:t>
            </a:r>
            <a:r>
              <a:rPr lang="en-US" sz="1500" err="1">
                <a:latin typeface="Arial" panose="020B0604020202020204" pitchFamily="34" charset="0"/>
                <a:cs typeface="Arial" panose="020B0604020202020204" pitchFamily="34" charset="0"/>
              </a:rPr>
              <a:t>litre</a:t>
            </a:r>
            <a:r>
              <a:rPr lang="en-US" sz="1500">
                <a:latin typeface="Arial" panose="020B0604020202020204" pitchFamily="34" charset="0"/>
                <a:cs typeface="Arial" panose="020B0604020202020204" pitchFamily="34" charset="0"/>
              </a:rPr>
              <a:t>.</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Additionally, his blood pressure is 145 over 90, and his cholesterol levels are high, increasing his risk of cardiovascular disease. According to NICE guidelines (2022), these results confirm a diagnosis of Type 2 Diabetes and highlight the need for urgent intervention.</a:t>
            </a:r>
            <a:endParaRPr lang="en-GB" sz="1500">
              <a:latin typeface="Arial" panose="020B0604020202020204" pitchFamily="34" charset="0"/>
              <a:cs typeface="Arial" panose="020B0604020202020204" pitchFamily="34" charset="0"/>
            </a:endParaRPr>
          </a:p>
          <a:p>
            <a:pPr marL="0" indent="0">
              <a:lnSpc>
                <a:spcPct val="100000"/>
              </a:lnSpc>
              <a:buNone/>
            </a:pPr>
            <a:r>
              <a:rPr lang="en-GB" sz="1500">
                <a:latin typeface="Arial" panose="020B0604020202020204" pitchFamily="34" charset="0"/>
                <a:cs typeface="Arial" panose="020B0604020202020204" pitchFamily="34" charset="0"/>
              </a:rPr>
              <a:t>”</a:t>
            </a:r>
          </a:p>
          <a:p>
            <a:pPr>
              <a:lnSpc>
                <a:spcPct val="100000"/>
              </a:lnSpc>
            </a:pPr>
            <a:endParaRPr lang="en-GB" sz="1500"/>
          </a:p>
        </p:txBody>
      </p:sp>
    </p:spTree>
    <p:extLst>
      <p:ext uri="{BB962C8B-B14F-4D97-AF65-F5344CB8AC3E}">
        <p14:creationId xmlns:p14="http://schemas.microsoft.com/office/powerpoint/2010/main" val="3719029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1"/>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48B0D30-A6D7-8C51-AE99-16F6106B2010}"/>
              </a:ext>
            </a:extLst>
          </p:cNvPr>
          <p:cNvSpPr>
            <a:spLocks noGrp="1"/>
          </p:cNvSpPr>
          <p:nvPr>
            <p:ph type="title"/>
          </p:nvPr>
        </p:nvSpPr>
        <p:spPr>
          <a:xfrm>
            <a:off x="841246" y="673770"/>
            <a:ext cx="3644489" cy="2414488"/>
          </a:xfrm>
        </p:spPr>
        <p:txBody>
          <a:bodyPr anchor="t">
            <a:normAutofit/>
          </a:bodyPr>
          <a:lstStyle/>
          <a:p>
            <a:pPr>
              <a:lnSpc>
                <a:spcPct val="90000"/>
              </a:lnSpc>
            </a:pPr>
            <a:r>
              <a:rPr lang="en-GB" sz="4100" b="1">
                <a:solidFill>
                  <a:schemeClr val="bg1"/>
                </a:solidFill>
                <a:latin typeface="Arial" panose="020B0604020202020204" pitchFamily="34" charset="0"/>
                <a:cs typeface="Arial" panose="020B0604020202020204" pitchFamily="34" charset="0"/>
              </a:rPr>
              <a:t>Risk Factors (Critical Analysis)</a:t>
            </a:r>
            <a:br>
              <a:rPr lang="en-GB" sz="4100" b="1">
                <a:solidFill>
                  <a:schemeClr val="bg1"/>
                </a:solidFill>
                <a:latin typeface="Arial" panose="020B0604020202020204" pitchFamily="34" charset="0"/>
                <a:cs typeface="Arial" panose="020B0604020202020204" pitchFamily="34" charset="0"/>
              </a:rPr>
            </a:br>
            <a:endParaRPr lang="en-GB" sz="4100">
              <a:solidFill>
                <a:schemeClr val="bg1"/>
              </a:solidFill>
            </a:endParaRPr>
          </a:p>
        </p:txBody>
      </p:sp>
      <p:sp>
        <p:nvSpPr>
          <p:cNvPr id="3" name="Content Placeholder 2">
            <a:extLst>
              <a:ext uri="{FF2B5EF4-FFF2-40B4-BE49-F238E27FC236}">
                <a16:creationId xmlns:a16="http://schemas.microsoft.com/office/drawing/2014/main" id="{D287E42F-56D0-347C-C6F8-60B8569B4E8F}"/>
              </a:ext>
            </a:extLst>
          </p:cNvPr>
          <p:cNvSpPr>
            <a:spLocks noGrp="1"/>
          </p:cNvSpPr>
          <p:nvPr>
            <p:ph idx="1"/>
          </p:nvPr>
        </p:nvSpPr>
        <p:spPr>
          <a:xfrm>
            <a:off x="6095999" y="882315"/>
            <a:ext cx="5254754" cy="5294647"/>
          </a:xfrm>
        </p:spPr>
        <p:txBody>
          <a:bodyPr>
            <a:normAutofit fontScale="77500" lnSpcReduction="20000"/>
          </a:bodyPr>
          <a:lstStyle/>
          <a:p>
            <a:pPr marL="0" indent="0">
              <a:lnSpc>
                <a:spcPct val="100000"/>
              </a:lnSpc>
              <a:buNone/>
            </a:pPr>
            <a:endParaRPr lang="en-GB" sz="1300" dirty="0">
              <a:latin typeface="Arial" panose="020B0604020202020204" pitchFamily="34" charset="0"/>
              <a:cs typeface="Arial" panose="020B0604020202020204" pitchFamily="34" charset="0"/>
            </a:endParaRPr>
          </a:p>
          <a:p>
            <a:pPr>
              <a:lnSpc>
                <a:spcPct val="100000"/>
              </a:lnSpc>
            </a:pPr>
            <a:r>
              <a:rPr lang="en-GB" sz="1900" dirty="0">
                <a:latin typeface="Arial" panose="020B0604020202020204" pitchFamily="34" charset="0"/>
                <a:cs typeface="Arial" panose="020B0604020202020204" pitchFamily="34" charset="0"/>
              </a:rPr>
              <a:t>Obesity → increases insulin resistance </a:t>
            </a:r>
          </a:p>
          <a:p>
            <a:pPr>
              <a:lnSpc>
                <a:spcPct val="100000"/>
              </a:lnSpc>
            </a:pPr>
            <a:r>
              <a:rPr lang="en-GB" sz="1900" dirty="0">
                <a:latin typeface="Arial" panose="020B0604020202020204" pitchFamily="34" charset="0"/>
                <a:cs typeface="Arial" panose="020B0604020202020204" pitchFamily="34" charset="0"/>
              </a:rPr>
              <a:t>Sedentary lifestyle → reduces glucose uptake </a:t>
            </a:r>
          </a:p>
          <a:p>
            <a:pPr>
              <a:lnSpc>
                <a:spcPct val="100000"/>
              </a:lnSpc>
            </a:pPr>
            <a:r>
              <a:rPr lang="en-GB" sz="1900" dirty="0">
                <a:latin typeface="Arial" panose="020B0604020202020204" pitchFamily="34" charset="0"/>
                <a:cs typeface="Arial" panose="020B0604020202020204" pitchFamily="34" charset="0"/>
              </a:rPr>
              <a:t>Age (&gt;45) → reduced metabolic efficiency </a:t>
            </a:r>
          </a:p>
          <a:p>
            <a:pPr>
              <a:lnSpc>
                <a:spcPct val="100000"/>
              </a:lnSpc>
            </a:pPr>
            <a:r>
              <a:rPr lang="en-GB" sz="1900" dirty="0">
                <a:latin typeface="Arial" panose="020B0604020202020204" pitchFamily="34" charset="0"/>
                <a:cs typeface="Arial" panose="020B0604020202020204" pitchFamily="34" charset="0"/>
              </a:rPr>
              <a:t>Poor diet → excess glucose and fat intake </a:t>
            </a:r>
          </a:p>
          <a:p>
            <a:pPr>
              <a:lnSpc>
                <a:spcPct val="100000"/>
              </a:lnSpc>
            </a:pPr>
            <a:r>
              <a:rPr lang="en-GB" sz="1900" dirty="0">
                <a:latin typeface="Arial" panose="020B0604020202020204" pitchFamily="34" charset="0"/>
                <a:cs typeface="Arial" panose="020B0604020202020204" pitchFamily="34" charset="0"/>
              </a:rPr>
              <a:t>Genetic predisposition (Diabetes UK, 2023) </a:t>
            </a:r>
          </a:p>
          <a:p>
            <a:pPr>
              <a:lnSpc>
                <a:spcPct val="100000"/>
              </a:lnSpc>
            </a:pPr>
            <a:r>
              <a:rPr lang="en-GB" sz="1900" b="1" dirty="0">
                <a:latin typeface="Arial" panose="020B0604020202020204" pitchFamily="34" charset="0"/>
                <a:cs typeface="Arial" panose="020B0604020202020204" pitchFamily="34" charset="0"/>
              </a:rPr>
              <a:t>Speaker Notes:</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“Both modifiable and non-modifiable factors contribute. Lifestyle changes are essential for management.</a:t>
            </a:r>
            <a:endParaRPr lang="en-US" sz="1900" dirty="0">
              <a:latin typeface="Arial" panose="020B0604020202020204" pitchFamily="34" charset="0"/>
              <a:cs typeface="Arial" panose="020B0604020202020204" pitchFamily="34" charset="0"/>
            </a:endParaRPr>
          </a:p>
          <a:p>
            <a:pPr>
              <a:lnSpc>
                <a:spcPct val="100000"/>
              </a:lnSpc>
            </a:pPr>
            <a:endParaRPr lang="en-GB" sz="1900" dirty="0">
              <a:latin typeface="Arial" panose="020B0604020202020204" pitchFamily="34" charset="0"/>
              <a:cs typeface="Arial" panose="020B0604020202020204" pitchFamily="34" charset="0"/>
            </a:endParaRPr>
          </a:p>
          <a:p>
            <a:pPr marL="0" indent="0">
              <a:lnSpc>
                <a:spcPct val="100000"/>
              </a:lnSpc>
              <a:buNone/>
            </a:pPr>
            <a:r>
              <a:rPr lang="en-US" sz="1900" dirty="0" err="1">
                <a:latin typeface="Arial" panose="020B0604020202020204" pitchFamily="34" charset="0"/>
                <a:cs typeface="Arial" panose="020B0604020202020204" pitchFamily="34" charset="0"/>
              </a:rPr>
              <a:t>Mr</a:t>
            </a:r>
            <a:r>
              <a:rPr lang="en-US" sz="1900" dirty="0">
                <a:latin typeface="Arial" panose="020B0604020202020204" pitchFamily="34" charset="0"/>
                <a:cs typeface="Arial" panose="020B0604020202020204" pitchFamily="34" charset="0"/>
              </a:rPr>
              <a:t> Ahmed has several risk factors contributing to his condition. Obesity is a major factor, as excess body fat increases insulin resistance. His sedentary lifestyle reduces glucose </a:t>
            </a:r>
            <a:r>
              <a:rPr lang="en-US" sz="1900" dirty="0" err="1">
                <a:latin typeface="Arial" panose="020B0604020202020204" pitchFamily="34" charset="0"/>
                <a:cs typeface="Arial" panose="020B0604020202020204" pitchFamily="34" charset="0"/>
              </a:rPr>
              <a:t>utilisation</a:t>
            </a:r>
            <a:r>
              <a:rPr lang="en-US" sz="1900" dirty="0">
                <a:latin typeface="Arial" panose="020B0604020202020204" pitchFamily="34" charset="0"/>
                <a:cs typeface="Arial" panose="020B0604020202020204" pitchFamily="34" charset="0"/>
              </a:rPr>
              <a:t> by muscles.</a:t>
            </a:r>
            <a:br>
              <a:rPr lang="en-US" sz="1900" dirty="0">
                <a:latin typeface="Arial" panose="020B0604020202020204" pitchFamily="34" charset="0"/>
                <a:cs typeface="Arial" panose="020B0604020202020204" pitchFamily="34" charset="0"/>
              </a:rPr>
            </a:br>
            <a:r>
              <a:rPr lang="en-US" sz="1900" dirty="0">
                <a:latin typeface="Arial" panose="020B0604020202020204" pitchFamily="34" charset="0"/>
                <a:cs typeface="Arial" panose="020B0604020202020204" pitchFamily="34" charset="0"/>
              </a:rPr>
              <a:t>His diet, which is high in sugar and fats, further contributes to elevated blood glucose levels. Age is also a factor, as metabolic processes become less efficient over time. Finally, his family history suggests a genetic predisposition (Diabetes UK, 2023).</a:t>
            </a:r>
            <a:br>
              <a:rPr lang="en-US" sz="1900" dirty="0">
                <a:latin typeface="Arial" panose="020B0604020202020204" pitchFamily="34" charset="0"/>
                <a:cs typeface="Arial" panose="020B0604020202020204" pitchFamily="34" charset="0"/>
              </a:rPr>
            </a:br>
            <a:r>
              <a:rPr lang="en-US" sz="1900" dirty="0">
                <a:latin typeface="Arial" panose="020B0604020202020204" pitchFamily="34" charset="0"/>
                <a:cs typeface="Arial" panose="020B0604020202020204" pitchFamily="34" charset="0"/>
              </a:rPr>
              <a:t>These factors demonstrate the importance of both lifestyle and genetic influences in the development of Type 2 Diabetes</a:t>
            </a:r>
            <a:r>
              <a:rPr lang="en-US" sz="1300" dirty="0">
                <a:latin typeface="Arial" panose="020B0604020202020204" pitchFamily="34" charset="0"/>
                <a:cs typeface="Arial" panose="020B0604020202020204" pitchFamily="34" charset="0"/>
              </a:rPr>
              <a:t>.”</a:t>
            </a: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5066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98E15F6-B1E3-CBE8-B055-4FF59538815D}"/>
              </a:ext>
            </a:extLst>
          </p:cNvPr>
          <p:cNvSpPr>
            <a:spLocks noGrp="1"/>
          </p:cNvSpPr>
          <p:nvPr>
            <p:ph type="title"/>
          </p:nvPr>
        </p:nvSpPr>
        <p:spPr>
          <a:xfrm>
            <a:off x="841248" y="644652"/>
            <a:ext cx="3182112" cy="5568696"/>
          </a:xfrm>
        </p:spPr>
        <p:txBody>
          <a:bodyPr>
            <a:normAutofit/>
          </a:bodyPr>
          <a:lstStyle/>
          <a:p>
            <a:pPr>
              <a:lnSpc>
                <a:spcPct val="90000"/>
              </a:lnSpc>
            </a:pPr>
            <a:r>
              <a:rPr lang="en-GB" sz="5600" b="1">
                <a:solidFill>
                  <a:srgbClr val="FFFFFF"/>
                </a:solidFill>
                <a:latin typeface="Arial" panose="020B0604020202020204" pitchFamily="34" charset="0"/>
                <a:cs typeface="Arial" panose="020B0604020202020204" pitchFamily="34" charset="0"/>
              </a:rPr>
              <a:t>Impact on Body Systems</a:t>
            </a:r>
            <a:br>
              <a:rPr lang="en-GB" sz="5600" b="1">
                <a:solidFill>
                  <a:srgbClr val="FFFFFF"/>
                </a:solidFill>
                <a:latin typeface="Arial" panose="020B0604020202020204" pitchFamily="34" charset="0"/>
                <a:cs typeface="Arial" panose="020B0604020202020204" pitchFamily="34" charset="0"/>
              </a:rPr>
            </a:br>
            <a:endParaRPr lang="en-GB" sz="5600">
              <a:solidFill>
                <a:srgbClr val="FFFFFF"/>
              </a:solidFill>
            </a:endParaRPr>
          </a:p>
        </p:txBody>
      </p:sp>
      <p:sp>
        <p:nvSpPr>
          <p:cNvPr id="3" name="Content Placeholder 2">
            <a:extLst>
              <a:ext uri="{FF2B5EF4-FFF2-40B4-BE49-F238E27FC236}">
                <a16:creationId xmlns:a16="http://schemas.microsoft.com/office/drawing/2014/main" id="{145F412A-6985-EA30-BAA4-412805B72A0B}"/>
              </a:ext>
            </a:extLst>
          </p:cNvPr>
          <p:cNvSpPr>
            <a:spLocks noGrp="1"/>
          </p:cNvSpPr>
          <p:nvPr>
            <p:ph idx="1"/>
          </p:nvPr>
        </p:nvSpPr>
        <p:spPr>
          <a:xfrm>
            <a:off x="5494350" y="644652"/>
            <a:ext cx="5856401" cy="5568696"/>
          </a:xfrm>
        </p:spPr>
        <p:txBody>
          <a:bodyPr anchor="ctr">
            <a:normAutofit lnSpcReduction="10000"/>
          </a:bodyPr>
          <a:lstStyle/>
          <a:p>
            <a:pPr marL="0" indent="0">
              <a:lnSpc>
                <a:spcPct val="100000"/>
              </a:lnSpc>
              <a:buNone/>
            </a:pPr>
            <a:endParaRPr lang="en-GB" sz="1500" dirty="0">
              <a:latin typeface="Arial" panose="020B0604020202020204" pitchFamily="34" charset="0"/>
              <a:cs typeface="Arial" panose="020B0604020202020204" pitchFamily="34" charset="0"/>
            </a:endParaRPr>
          </a:p>
          <a:p>
            <a:pPr>
              <a:lnSpc>
                <a:spcPct val="100000"/>
              </a:lnSpc>
            </a:pPr>
            <a:r>
              <a:rPr lang="en-GB" sz="1600" dirty="0">
                <a:latin typeface="Arial" panose="020B0604020202020204" pitchFamily="34" charset="0"/>
                <a:cs typeface="Arial" panose="020B0604020202020204" pitchFamily="34" charset="0"/>
              </a:rPr>
              <a:t>Cardiovascular: ↑ risk of heart disease and stroke </a:t>
            </a:r>
          </a:p>
          <a:p>
            <a:pPr>
              <a:lnSpc>
                <a:spcPct val="100000"/>
              </a:lnSpc>
            </a:pPr>
            <a:r>
              <a:rPr lang="en-GB" sz="1600" dirty="0">
                <a:latin typeface="Arial" panose="020B0604020202020204" pitchFamily="34" charset="0"/>
                <a:cs typeface="Arial" panose="020B0604020202020204" pitchFamily="34" charset="0"/>
              </a:rPr>
              <a:t>Renal: diabetic nephropathy </a:t>
            </a:r>
          </a:p>
          <a:p>
            <a:pPr>
              <a:lnSpc>
                <a:spcPct val="100000"/>
              </a:lnSpc>
            </a:pPr>
            <a:r>
              <a:rPr lang="en-GB" sz="1600" dirty="0">
                <a:latin typeface="Arial" panose="020B0604020202020204" pitchFamily="34" charset="0"/>
                <a:cs typeface="Arial" panose="020B0604020202020204" pitchFamily="34" charset="0"/>
              </a:rPr>
              <a:t>Eyes: diabetic retinopathy </a:t>
            </a:r>
          </a:p>
          <a:p>
            <a:pPr>
              <a:lnSpc>
                <a:spcPct val="100000"/>
              </a:lnSpc>
            </a:pPr>
            <a:r>
              <a:rPr lang="en-GB" sz="1600" dirty="0">
                <a:latin typeface="Arial" panose="020B0604020202020204" pitchFamily="34" charset="0"/>
                <a:cs typeface="Arial" panose="020B0604020202020204" pitchFamily="34" charset="0"/>
              </a:rPr>
              <a:t>Nervous system: peripheral neuropathy </a:t>
            </a:r>
          </a:p>
          <a:p>
            <a:pPr>
              <a:lnSpc>
                <a:spcPct val="100000"/>
              </a:lnSpc>
            </a:pPr>
            <a:r>
              <a:rPr lang="en-GB" sz="1600" dirty="0">
                <a:latin typeface="Arial" panose="020B0604020202020204" pitchFamily="34" charset="0"/>
                <a:cs typeface="Arial" panose="020B0604020202020204" pitchFamily="34" charset="0"/>
              </a:rPr>
              <a:t>Liver: non-alcoholic fatty liver disease </a:t>
            </a:r>
          </a:p>
          <a:p>
            <a:pPr>
              <a:lnSpc>
                <a:spcPct val="100000"/>
              </a:lnSpc>
            </a:pP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“Chronic hyperglycaemia damages blood vessels and organs, leading to serious complications. </a:t>
            </a:r>
          </a:p>
          <a:p>
            <a:pPr>
              <a:lnSpc>
                <a:spcPct val="100000"/>
              </a:lnSpc>
            </a:pPr>
            <a:r>
              <a:rPr lang="en-US" sz="1600" dirty="0"/>
              <a:t> C</a:t>
            </a:r>
            <a:r>
              <a:rPr lang="en-US" sz="1600" dirty="0">
                <a:latin typeface="Arial" panose="020B0604020202020204" pitchFamily="34" charset="0"/>
                <a:cs typeface="Arial" panose="020B0604020202020204" pitchFamily="34" charset="0"/>
              </a:rPr>
              <a:t>hronic </a:t>
            </a:r>
            <a:r>
              <a:rPr lang="en-US" sz="1600" dirty="0" err="1">
                <a:latin typeface="Arial" panose="020B0604020202020204" pitchFamily="34" charset="0"/>
                <a:cs typeface="Arial" panose="020B0604020202020204" pitchFamily="34" charset="0"/>
              </a:rPr>
              <a:t>hyperglycaemia</a:t>
            </a:r>
            <a:r>
              <a:rPr lang="en-US" sz="1600" dirty="0">
                <a:latin typeface="Arial" panose="020B0604020202020204" pitchFamily="34" charset="0"/>
                <a:cs typeface="Arial" panose="020B0604020202020204" pitchFamily="34" charset="0"/>
              </a:rPr>
              <a:t> affects multiple body systems. It increases the risk of cardiovascular disease by damaging blood vessels. It can lead to diabetic nephropathy, causing kidney damage.</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In the eyes, it can cause retinopathy, potentially leading to vision loss. Nerve damage, or neuropathy, can result in loss of sensation, particularly in the feet, increasing the risk of ulcers.</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These complications highlight why early management is essential</a:t>
            </a:r>
            <a:endParaRPr lang="en-GB" sz="1600" dirty="0">
              <a:latin typeface="Arial" panose="020B0604020202020204" pitchFamily="34" charset="0"/>
              <a:cs typeface="Arial" panose="020B0604020202020204" pitchFamily="34" charset="0"/>
            </a:endParaRPr>
          </a:p>
          <a:p>
            <a:pPr marL="0" indent="0">
              <a:lnSpc>
                <a:spcPct val="100000"/>
              </a:lnSpc>
              <a:buNone/>
            </a:pPr>
            <a:endParaRPr lang="en-GB" sz="1500" dirty="0">
              <a:latin typeface="Arial" panose="020B0604020202020204" pitchFamily="34" charset="0"/>
              <a:cs typeface="Arial" panose="020B0604020202020204" pitchFamily="34" charset="0"/>
            </a:endParaRPr>
          </a:p>
          <a:p>
            <a:pPr>
              <a:lnSpc>
                <a:spcPct val="100000"/>
              </a:lnSpc>
            </a:pPr>
            <a:endParaRPr lang="en-GB" sz="1500" dirty="0"/>
          </a:p>
        </p:txBody>
      </p:sp>
    </p:spTree>
    <p:extLst>
      <p:ext uri="{BB962C8B-B14F-4D97-AF65-F5344CB8AC3E}">
        <p14:creationId xmlns:p14="http://schemas.microsoft.com/office/powerpoint/2010/main" val="2372945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B2A0CF7-D28C-77EA-14B6-3DEE8697E59E}"/>
              </a:ext>
            </a:extLst>
          </p:cNvPr>
          <p:cNvSpPr>
            <a:spLocks noGrp="1"/>
          </p:cNvSpPr>
          <p:nvPr>
            <p:ph type="title"/>
          </p:nvPr>
        </p:nvSpPr>
        <p:spPr>
          <a:xfrm>
            <a:off x="841248" y="644652"/>
            <a:ext cx="3182112" cy="5568696"/>
          </a:xfrm>
        </p:spPr>
        <p:txBody>
          <a:bodyPr>
            <a:normAutofit/>
          </a:bodyPr>
          <a:lstStyle/>
          <a:p>
            <a:r>
              <a:rPr lang="en-US" sz="6600" b="1">
                <a:solidFill>
                  <a:srgbClr val="FFFFFF"/>
                </a:solidFill>
                <a:latin typeface="Arial" panose="020B0604020202020204" pitchFamily="34" charset="0"/>
                <a:cs typeface="Arial" panose="020B0604020202020204" pitchFamily="34" charset="0"/>
              </a:rPr>
              <a:t> Care Plan Aim</a:t>
            </a:r>
            <a:br>
              <a:rPr lang="en-US" sz="6600" b="1">
                <a:solidFill>
                  <a:srgbClr val="FFFFFF"/>
                </a:solidFill>
                <a:latin typeface="Arial" panose="020B0604020202020204" pitchFamily="34" charset="0"/>
                <a:cs typeface="Arial" panose="020B0604020202020204" pitchFamily="34" charset="0"/>
              </a:rPr>
            </a:br>
            <a:endParaRPr lang="en-GB" sz="6600">
              <a:solidFill>
                <a:srgbClr val="FFFFFF"/>
              </a:solidFill>
            </a:endParaRPr>
          </a:p>
        </p:txBody>
      </p:sp>
      <p:sp>
        <p:nvSpPr>
          <p:cNvPr id="3" name="Content Placeholder 2">
            <a:extLst>
              <a:ext uri="{FF2B5EF4-FFF2-40B4-BE49-F238E27FC236}">
                <a16:creationId xmlns:a16="http://schemas.microsoft.com/office/drawing/2014/main" id="{D16C1A52-3911-509F-9A63-BE0FDC4198D7}"/>
              </a:ext>
            </a:extLst>
          </p:cNvPr>
          <p:cNvSpPr>
            <a:spLocks noGrp="1"/>
          </p:cNvSpPr>
          <p:nvPr>
            <p:ph idx="1"/>
          </p:nvPr>
        </p:nvSpPr>
        <p:spPr>
          <a:xfrm>
            <a:off x="5494350" y="644652"/>
            <a:ext cx="5856401" cy="5568696"/>
          </a:xfrm>
        </p:spPr>
        <p:txBody>
          <a:bodyPr anchor="ctr">
            <a:normAutofit/>
          </a:bodyPr>
          <a:lstStyle/>
          <a:p>
            <a:pPr marL="0" indent="0">
              <a:lnSpc>
                <a:spcPct val="100000"/>
              </a:lnSpc>
              <a:buNone/>
            </a:pPr>
            <a:endParaRPr lang="en-US" sz="1800">
              <a:latin typeface="Arial" panose="020B0604020202020204" pitchFamily="34" charset="0"/>
              <a:cs typeface="Arial" panose="020B0604020202020204" pitchFamily="34" charset="0"/>
            </a:endParaRPr>
          </a:p>
          <a:p>
            <a:pPr>
              <a:lnSpc>
                <a:spcPct val="100000"/>
              </a:lnSpc>
            </a:pPr>
            <a:r>
              <a:rPr lang="en-US" sz="1800">
                <a:latin typeface="Arial" panose="020B0604020202020204" pitchFamily="34" charset="0"/>
                <a:cs typeface="Arial" panose="020B0604020202020204" pitchFamily="34" charset="0"/>
              </a:rPr>
              <a:t>Achieve optimal blood glucose control </a:t>
            </a:r>
          </a:p>
          <a:p>
            <a:pPr>
              <a:lnSpc>
                <a:spcPct val="100000"/>
              </a:lnSpc>
            </a:pPr>
            <a:r>
              <a:rPr lang="en-US" sz="1800">
                <a:latin typeface="Arial" panose="020B0604020202020204" pitchFamily="34" charset="0"/>
                <a:cs typeface="Arial" panose="020B0604020202020204" pitchFamily="34" charset="0"/>
              </a:rPr>
              <a:t>Prevent long-term complications </a:t>
            </a:r>
          </a:p>
          <a:p>
            <a:pPr>
              <a:lnSpc>
                <a:spcPct val="100000"/>
              </a:lnSpc>
            </a:pPr>
            <a:r>
              <a:rPr lang="en-US" sz="1800">
                <a:latin typeface="Arial" panose="020B0604020202020204" pitchFamily="34" charset="0"/>
                <a:cs typeface="Arial" panose="020B0604020202020204" pitchFamily="34" charset="0"/>
              </a:rPr>
              <a:t>Improve quality of life </a:t>
            </a:r>
          </a:p>
          <a:p>
            <a:pPr>
              <a:lnSpc>
                <a:spcPct val="100000"/>
              </a:lnSpc>
            </a:pPr>
            <a:r>
              <a:rPr lang="en-US" sz="1800">
                <a:latin typeface="Arial" panose="020B0604020202020204" pitchFamily="34" charset="0"/>
                <a:cs typeface="Arial" panose="020B0604020202020204" pitchFamily="34" charset="0"/>
              </a:rPr>
              <a:t>Promote patient independence </a:t>
            </a:r>
          </a:p>
          <a:p>
            <a:pPr>
              <a:lnSpc>
                <a:spcPct val="100000"/>
              </a:lnSpc>
            </a:pPr>
            <a:r>
              <a:rPr lang="en-US" sz="1800">
                <a:latin typeface="Arial" panose="020B0604020202020204" pitchFamily="34" charset="0"/>
                <a:cs typeface="Arial" panose="020B0604020202020204" pitchFamily="34" charset="0"/>
              </a:rPr>
              <a:t>Follow NICE guidelines (NICE, 2022) </a:t>
            </a:r>
          </a:p>
          <a:p>
            <a:pPr marL="0" indent="0">
              <a:lnSpc>
                <a:spcPct val="100000"/>
              </a:lnSpc>
              <a:buNone/>
            </a:pPr>
            <a:r>
              <a:rPr lang="en-US" sz="1800">
                <a:latin typeface="Arial" panose="020B0604020202020204" pitchFamily="34" charset="0"/>
                <a:cs typeface="Arial" panose="020B0604020202020204" pitchFamily="34" charset="0"/>
              </a:rPr>
              <a:t>“The care plan is patient-</a:t>
            </a:r>
            <a:r>
              <a:rPr lang="en-US" sz="1800" err="1">
                <a:latin typeface="Arial" panose="020B0604020202020204" pitchFamily="34" charset="0"/>
                <a:cs typeface="Arial" panose="020B0604020202020204" pitchFamily="34" charset="0"/>
              </a:rPr>
              <a:t>centred</a:t>
            </a:r>
            <a:r>
              <a:rPr lang="en-US" sz="1800">
                <a:latin typeface="Arial" panose="020B0604020202020204" pitchFamily="34" charset="0"/>
                <a:cs typeface="Arial" panose="020B0604020202020204" pitchFamily="34" charset="0"/>
              </a:rPr>
              <a:t> and evidence-based . </a:t>
            </a:r>
          </a:p>
          <a:p>
            <a:pPr marL="0" indent="0">
              <a:lnSpc>
                <a:spcPct val="100000"/>
              </a:lnSpc>
              <a:buNone/>
            </a:pPr>
            <a:r>
              <a:rPr lang="en-US" sz="1800">
                <a:latin typeface="Arial" panose="020B0604020202020204" pitchFamily="34" charset="0"/>
                <a:cs typeface="Arial" panose="020B0604020202020204" pitchFamily="34" charset="0"/>
              </a:rPr>
              <a:t>The aim of </a:t>
            </a:r>
            <a:r>
              <a:rPr lang="en-US" sz="1800" err="1">
                <a:latin typeface="Arial" panose="020B0604020202020204" pitchFamily="34" charset="0"/>
                <a:cs typeface="Arial" panose="020B0604020202020204" pitchFamily="34" charset="0"/>
              </a:rPr>
              <a:t>Mr</a:t>
            </a:r>
            <a:r>
              <a:rPr lang="en-US" sz="1800">
                <a:latin typeface="Arial" panose="020B0604020202020204" pitchFamily="34" charset="0"/>
                <a:cs typeface="Arial" panose="020B0604020202020204" pitchFamily="34" charset="0"/>
              </a:rPr>
              <a:t> Ahmed’s care plan is to achieve optimal blood glucose control, prevent complications, and improve his overall quality of life.</a:t>
            </a:r>
            <a:br>
              <a:rPr lang="en-US" sz="1800">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It also aims to promote independence and self-management, which are key principles in long-term condition management. This approach is supported by NICE guidelines (2022), which </a:t>
            </a:r>
            <a:r>
              <a:rPr lang="en-US" sz="1800" err="1">
                <a:latin typeface="Arial" panose="020B0604020202020204" pitchFamily="34" charset="0"/>
                <a:cs typeface="Arial" panose="020B0604020202020204" pitchFamily="34" charset="0"/>
              </a:rPr>
              <a:t>emphasise</a:t>
            </a:r>
            <a:r>
              <a:rPr lang="en-US" sz="1800">
                <a:latin typeface="Arial" panose="020B0604020202020204" pitchFamily="34" charset="0"/>
                <a:cs typeface="Arial" panose="020B0604020202020204" pitchFamily="34" charset="0"/>
              </a:rPr>
              <a:t> patient-</a:t>
            </a:r>
            <a:r>
              <a:rPr lang="en-US" sz="1800" err="1">
                <a:latin typeface="Arial" panose="020B0604020202020204" pitchFamily="34" charset="0"/>
                <a:cs typeface="Arial" panose="020B0604020202020204" pitchFamily="34" charset="0"/>
              </a:rPr>
              <a:t>centred</a:t>
            </a:r>
            <a:r>
              <a:rPr lang="en-US" sz="1800">
                <a:latin typeface="Arial" panose="020B0604020202020204" pitchFamily="34" charset="0"/>
                <a:cs typeface="Arial" panose="020B0604020202020204" pitchFamily="34" charset="0"/>
              </a:rPr>
              <a:t> care.</a:t>
            </a:r>
          </a:p>
          <a:p>
            <a:pPr marL="0" indent="0">
              <a:lnSpc>
                <a:spcPct val="100000"/>
              </a:lnSpc>
              <a:buNone/>
            </a:pPr>
            <a:endParaRPr lang="en-GB" sz="1800"/>
          </a:p>
        </p:txBody>
      </p:sp>
    </p:spTree>
    <p:extLst>
      <p:ext uri="{BB962C8B-B14F-4D97-AF65-F5344CB8AC3E}">
        <p14:creationId xmlns:p14="http://schemas.microsoft.com/office/powerpoint/2010/main" val="2305598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1"/>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1DE999C-F626-3E96-E9CF-841FBB6423DC}"/>
              </a:ext>
            </a:extLst>
          </p:cNvPr>
          <p:cNvSpPr>
            <a:spLocks noGrp="1"/>
          </p:cNvSpPr>
          <p:nvPr>
            <p:ph type="title"/>
          </p:nvPr>
        </p:nvSpPr>
        <p:spPr>
          <a:xfrm>
            <a:off x="841246" y="673770"/>
            <a:ext cx="3644489" cy="2414488"/>
          </a:xfrm>
        </p:spPr>
        <p:txBody>
          <a:bodyPr anchor="t">
            <a:normAutofit/>
          </a:bodyPr>
          <a:lstStyle/>
          <a:p>
            <a:pPr>
              <a:lnSpc>
                <a:spcPct val="90000"/>
              </a:lnSpc>
            </a:pPr>
            <a:r>
              <a:rPr lang="en-US" sz="4100" b="1">
                <a:solidFill>
                  <a:schemeClr val="bg1"/>
                </a:solidFill>
                <a:latin typeface="Arial" panose="020B0604020202020204" pitchFamily="34" charset="0"/>
                <a:cs typeface="Arial" panose="020B0604020202020204" pitchFamily="34" charset="0"/>
              </a:rPr>
              <a:t>Lifestyle Management</a:t>
            </a:r>
            <a:br>
              <a:rPr lang="en-US" sz="4100" b="1">
                <a:solidFill>
                  <a:schemeClr val="bg1"/>
                </a:solidFill>
                <a:latin typeface="Arial" panose="020B0604020202020204" pitchFamily="34" charset="0"/>
                <a:cs typeface="Arial" panose="020B0604020202020204" pitchFamily="34" charset="0"/>
              </a:rPr>
            </a:br>
            <a:endParaRPr lang="en-GB" sz="4100">
              <a:solidFill>
                <a:schemeClr val="bg1"/>
              </a:solidFill>
            </a:endParaRPr>
          </a:p>
        </p:txBody>
      </p:sp>
      <p:sp>
        <p:nvSpPr>
          <p:cNvPr id="3" name="Content Placeholder 2">
            <a:extLst>
              <a:ext uri="{FF2B5EF4-FFF2-40B4-BE49-F238E27FC236}">
                <a16:creationId xmlns:a16="http://schemas.microsoft.com/office/drawing/2014/main" id="{17AFFEE0-1032-F514-D5F6-79F34D63DC10}"/>
              </a:ext>
            </a:extLst>
          </p:cNvPr>
          <p:cNvSpPr>
            <a:spLocks noGrp="1"/>
          </p:cNvSpPr>
          <p:nvPr>
            <p:ph idx="1"/>
          </p:nvPr>
        </p:nvSpPr>
        <p:spPr>
          <a:xfrm>
            <a:off x="6095999" y="882315"/>
            <a:ext cx="5254754" cy="5294647"/>
          </a:xfrm>
        </p:spPr>
        <p:txBody>
          <a:bodyPr>
            <a:normAutofit/>
          </a:bodyPr>
          <a:lstStyle/>
          <a:p>
            <a:pPr marL="0" indent="0">
              <a:lnSpc>
                <a:spcPct val="100000"/>
              </a:lnSpc>
              <a:buNone/>
            </a:pPr>
            <a:endParaRPr lang="en-US" sz="1500">
              <a:latin typeface="Arial" panose="020B0604020202020204" pitchFamily="34" charset="0"/>
              <a:cs typeface="Arial" panose="020B0604020202020204" pitchFamily="34" charset="0"/>
            </a:endParaRPr>
          </a:p>
          <a:p>
            <a:pPr>
              <a:lnSpc>
                <a:spcPct val="100000"/>
              </a:lnSpc>
            </a:pPr>
            <a:r>
              <a:rPr lang="en-US" sz="1500">
                <a:latin typeface="Arial" panose="020B0604020202020204" pitchFamily="34" charset="0"/>
                <a:cs typeface="Arial" panose="020B0604020202020204" pitchFamily="34" charset="0"/>
              </a:rPr>
              <a:t>Balanced diet: low sugar, low saturated fat </a:t>
            </a:r>
          </a:p>
          <a:p>
            <a:pPr>
              <a:lnSpc>
                <a:spcPct val="100000"/>
              </a:lnSpc>
            </a:pPr>
            <a:r>
              <a:rPr lang="en-US" sz="1500">
                <a:latin typeface="Arial" panose="020B0604020202020204" pitchFamily="34" charset="0"/>
                <a:cs typeface="Arial" panose="020B0604020202020204" pitchFamily="34" charset="0"/>
              </a:rPr>
              <a:t>Increase </a:t>
            </a:r>
            <a:r>
              <a:rPr lang="en-US" sz="1500" err="1">
                <a:latin typeface="Arial" panose="020B0604020202020204" pitchFamily="34" charset="0"/>
                <a:cs typeface="Arial" panose="020B0604020202020204" pitchFamily="34" charset="0"/>
              </a:rPr>
              <a:t>fibre</a:t>
            </a:r>
            <a:r>
              <a:rPr lang="en-US" sz="1500">
                <a:latin typeface="Arial" panose="020B0604020202020204" pitchFamily="34" charset="0"/>
                <a:cs typeface="Arial" panose="020B0604020202020204" pitchFamily="34" charset="0"/>
              </a:rPr>
              <a:t> and whole foods </a:t>
            </a:r>
          </a:p>
          <a:p>
            <a:pPr>
              <a:lnSpc>
                <a:spcPct val="100000"/>
              </a:lnSpc>
            </a:pPr>
            <a:r>
              <a:rPr lang="en-US" sz="1500">
                <a:latin typeface="Arial" panose="020B0604020202020204" pitchFamily="34" charset="0"/>
                <a:cs typeface="Arial" panose="020B0604020202020204" pitchFamily="34" charset="0"/>
              </a:rPr>
              <a:t>Physical activity: 150 minutes/week </a:t>
            </a:r>
          </a:p>
          <a:p>
            <a:pPr>
              <a:lnSpc>
                <a:spcPct val="100000"/>
              </a:lnSpc>
            </a:pPr>
            <a:r>
              <a:rPr lang="en-US" sz="1500">
                <a:latin typeface="Arial" panose="020B0604020202020204" pitchFamily="34" charset="0"/>
                <a:cs typeface="Arial" panose="020B0604020202020204" pitchFamily="34" charset="0"/>
              </a:rPr>
              <a:t>Weight loss target: 5–10% </a:t>
            </a:r>
          </a:p>
          <a:p>
            <a:pPr>
              <a:lnSpc>
                <a:spcPct val="100000"/>
              </a:lnSpc>
            </a:pPr>
            <a:r>
              <a:rPr lang="en-US" sz="1500">
                <a:latin typeface="Arial" panose="020B0604020202020204" pitchFamily="34" charset="0"/>
                <a:cs typeface="Arial" panose="020B0604020202020204" pitchFamily="34" charset="0"/>
              </a:rPr>
              <a:t>Smoking cessation </a:t>
            </a:r>
          </a:p>
          <a:p>
            <a:pPr marL="0" indent="0">
              <a:lnSpc>
                <a:spcPct val="100000"/>
              </a:lnSpc>
              <a:buNone/>
            </a:pP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“Lifestyle modification is the first-line treatment and significantly improves insulin sensitivity.</a:t>
            </a:r>
            <a:r>
              <a:rPr lang="en-US" sz="1500"/>
              <a:t> </a:t>
            </a:r>
            <a:r>
              <a:rPr lang="en-US" sz="1500">
                <a:latin typeface="Arial" panose="020B0604020202020204" pitchFamily="34" charset="0"/>
                <a:cs typeface="Arial" panose="020B0604020202020204" pitchFamily="34" charset="0"/>
              </a:rPr>
              <a:t>“Lifestyle modification is the first-line treatment for Type 2 Diabetes. </a:t>
            </a:r>
            <a:r>
              <a:rPr lang="en-US" sz="1500" err="1">
                <a:latin typeface="Arial" panose="020B0604020202020204" pitchFamily="34" charset="0"/>
                <a:cs typeface="Arial" panose="020B0604020202020204" pitchFamily="34" charset="0"/>
              </a:rPr>
              <a:t>Mr</a:t>
            </a:r>
            <a:r>
              <a:rPr lang="en-US" sz="1500">
                <a:latin typeface="Arial" panose="020B0604020202020204" pitchFamily="34" charset="0"/>
                <a:cs typeface="Arial" panose="020B0604020202020204" pitchFamily="34" charset="0"/>
              </a:rPr>
              <a:t> Ahmed should adopt a balanced diet, reducing sugar and saturated fat intake, while increasing </a:t>
            </a:r>
            <a:r>
              <a:rPr lang="en-US" sz="1500" err="1">
                <a:latin typeface="Arial" panose="020B0604020202020204" pitchFamily="34" charset="0"/>
                <a:cs typeface="Arial" panose="020B0604020202020204" pitchFamily="34" charset="0"/>
              </a:rPr>
              <a:t>fibre</a:t>
            </a:r>
            <a:r>
              <a:rPr lang="en-US" sz="1500">
                <a:latin typeface="Arial" panose="020B0604020202020204" pitchFamily="34" charset="0"/>
                <a:cs typeface="Arial" panose="020B0604020202020204" pitchFamily="34" charset="0"/>
              </a:rPr>
              <a:t> and whole foods.</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He should aim for at least 150 minutes of moderate physical activity per week, such as walking. Weight loss of 5 to 10 percent can significantly improve insulin sensitivity.</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Smoking cessation is also important, as smoking increases cardiovascular risk.</a:t>
            </a:r>
          </a:p>
          <a:p>
            <a:pPr>
              <a:lnSpc>
                <a:spcPct val="100000"/>
              </a:lnSpc>
            </a:pPr>
            <a:endParaRPr lang="en-US" sz="1500">
              <a:latin typeface="Arial" panose="020B0604020202020204" pitchFamily="34" charset="0"/>
              <a:cs typeface="Arial" panose="020B0604020202020204" pitchFamily="34" charset="0"/>
            </a:endParaRPr>
          </a:p>
          <a:p>
            <a:pPr>
              <a:lnSpc>
                <a:spcPct val="100000"/>
              </a:lnSpc>
            </a:pPr>
            <a:endParaRPr lang="en-GB" sz="1500"/>
          </a:p>
        </p:txBody>
      </p:sp>
    </p:spTree>
    <p:extLst>
      <p:ext uri="{BB962C8B-B14F-4D97-AF65-F5344CB8AC3E}">
        <p14:creationId xmlns:p14="http://schemas.microsoft.com/office/powerpoint/2010/main" val="4280374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E7F9B82-F093-D558-EB3C-98C5BD12A110}"/>
              </a:ext>
            </a:extLst>
          </p:cNvPr>
          <p:cNvSpPr>
            <a:spLocks noGrp="1"/>
          </p:cNvSpPr>
          <p:nvPr>
            <p:ph type="title"/>
          </p:nvPr>
        </p:nvSpPr>
        <p:spPr>
          <a:xfrm>
            <a:off x="841248" y="644652"/>
            <a:ext cx="3182112" cy="5568696"/>
          </a:xfrm>
        </p:spPr>
        <p:txBody>
          <a:bodyPr>
            <a:normAutofit/>
          </a:bodyPr>
          <a:lstStyle/>
          <a:p>
            <a:r>
              <a:rPr lang="en-US" sz="4100" b="1">
                <a:solidFill>
                  <a:srgbClr val="FFFFFF"/>
                </a:solidFill>
                <a:latin typeface="Arial" panose="020B0604020202020204" pitchFamily="34" charset="0"/>
                <a:cs typeface="Arial" panose="020B0604020202020204" pitchFamily="34" charset="0"/>
              </a:rPr>
              <a:t>Monitoring Plan</a:t>
            </a:r>
            <a:br>
              <a:rPr lang="en-US" sz="4100" b="1">
                <a:solidFill>
                  <a:srgbClr val="FFFFFF"/>
                </a:solidFill>
                <a:latin typeface="Arial" panose="020B0604020202020204" pitchFamily="34" charset="0"/>
                <a:cs typeface="Arial" panose="020B0604020202020204" pitchFamily="34" charset="0"/>
              </a:rPr>
            </a:br>
            <a:endParaRPr lang="en-GB" sz="4100">
              <a:solidFill>
                <a:srgbClr val="FFFFFF"/>
              </a:solidFill>
            </a:endParaRPr>
          </a:p>
        </p:txBody>
      </p:sp>
      <p:sp>
        <p:nvSpPr>
          <p:cNvPr id="3" name="Content Placeholder 2">
            <a:extLst>
              <a:ext uri="{FF2B5EF4-FFF2-40B4-BE49-F238E27FC236}">
                <a16:creationId xmlns:a16="http://schemas.microsoft.com/office/drawing/2014/main" id="{F9EF8575-863C-D81F-61B1-E4D7BF9B870B}"/>
              </a:ext>
            </a:extLst>
          </p:cNvPr>
          <p:cNvSpPr>
            <a:spLocks noGrp="1"/>
          </p:cNvSpPr>
          <p:nvPr>
            <p:ph idx="1"/>
          </p:nvPr>
        </p:nvSpPr>
        <p:spPr>
          <a:xfrm>
            <a:off x="5494350" y="644652"/>
            <a:ext cx="5856401" cy="5568696"/>
          </a:xfrm>
        </p:spPr>
        <p:txBody>
          <a:bodyPr anchor="ctr">
            <a:normAutofit/>
          </a:bodyPr>
          <a:lstStyle/>
          <a:p>
            <a:pPr marL="0" indent="0">
              <a:lnSpc>
                <a:spcPct val="100000"/>
              </a:lnSpc>
              <a:buNone/>
            </a:pPr>
            <a:endParaRPr lang="en-US" sz="1500">
              <a:latin typeface="Arial" panose="020B0604020202020204" pitchFamily="34" charset="0"/>
              <a:cs typeface="Arial" panose="020B0604020202020204" pitchFamily="34" charset="0"/>
            </a:endParaRPr>
          </a:p>
          <a:p>
            <a:pPr>
              <a:lnSpc>
                <a:spcPct val="100000"/>
              </a:lnSpc>
            </a:pPr>
            <a:r>
              <a:rPr lang="en-US" sz="1500">
                <a:latin typeface="Arial" panose="020B0604020202020204" pitchFamily="34" charset="0"/>
                <a:cs typeface="Arial" panose="020B0604020202020204" pitchFamily="34" charset="0"/>
              </a:rPr>
              <a:t>HbA1c every 3–6 months </a:t>
            </a:r>
          </a:p>
          <a:p>
            <a:pPr>
              <a:lnSpc>
                <a:spcPct val="100000"/>
              </a:lnSpc>
            </a:pPr>
            <a:r>
              <a:rPr lang="en-US" sz="1500">
                <a:latin typeface="Arial" panose="020B0604020202020204" pitchFamily="34" charset="0"/>
                <a:cs typeface="Arial" panose="020B0604020202020204" pitchFamily="34" charset="0"/>
              </a:rPr>
              <a:t>Blood pressure and BMI monitoring </a:t>
            </a:r>
          </a:p>
          <a:p>
            <a:pPr>
              <a:lnSpc>
                <a:spcPct val="100000"/>
              </a:lnSpc>
            </a:pPr>
            <a:r>
              <a:rPr lang="en-US" sz="1500">
                <a:latin typeface="Arial" panose="020B0604020202020204" pitchFamily="34" charset="0"/>
                <a:cs typeface="Arial" panose="020B0604020202020204" pitchFamily="34" charset="0"/>
              </a:rPr>
              <a:t>Annual retinal screening </a:t>
            </a:r>
          </a:p>
          <a:p>
            <a:pPr>
              <a:lnSpc>
                <a:spcPct val="100000"/>
              </a:lnSpc>
            </a:pPr>
            <a:r>
              <a:rPr lang="en-US" sz="1500">
                <a:latin typeface="Arial" panose="020B0604020202020204" pitchFamily="34" charset="0"/>
                <a:cs typeface="Arial" panose="020B0604020202020204" pitchFamily="34" charset="0"/>
              </a:rPr>
              <a:t>Foot and kidney function checks </a:t>
            </a:r>
          </a:p>
          <a:p>
            <a:pPr>
              <a:lnSpc>
                <a:spcPct val="100000"/>
              </a:lnSpc>
            </a:pPr>
            <a:r>
              <a:rPr lang="en-US" sz="1500">
                <a:latin typeface="Arial" panose="020B0604020202020204" pitchFamily="34" charset="0"/>
                <a:cs typeface="Arial" panose="020B0604020202020204" pitchFamily="34" charset="0"/>
              </a:rPr>
              <a:t>Regular GP and nurse reviews </a:t>
            </a:r>
            <a:r>
              <a:rPr lang="en-US" sz="1500" b="1">
                <a:latin typeface="Arial" panose="020B0604020202020204" pitchFamily="34" charset="0"/>
                <a:cs typeface="Arial" panose="020B0604020202020204" pitchFamily="34" charset="0"/>
              </a:rPr>
              <a:t>(NICE, 2022</a:t>
            </a:r>
            <a:r>
              <a:rPr lang="en-US" sz="1500">
                <a:latin typeface="Arial" panose="020B0604020202020204" pitchFamily="34" charset="0"/>
                <a:cs typeface="Arial" panose="020B0604020202020204" pitchFamily="34" charset="0"/>
              </a:rPr>
              <a:t>) </a:t>
            </a:r>
          </a:p>
          <a:p>
            <a:pPr marL="0" indent="0">
              <a:lnSpc>
                <a:spcPct val="100000"/>
              </a:lnSpc>
              <a:buNone/>
            </a:pP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“Monitoring allows early detection of complications and improves outcomes.</a:t>
            </a:r>
          </a:p>
          <a:p>
            <a:pPr marL="0" indent="0">
              <a:lnSpc>
                <a:spcPct val="100000"/>
              </a:lnSpc>
              <a:buNone/>
            </a:pPr>
            <a:r>
              <a:rPr lang="en-US" sz="1500">
                <a:latin typeface="Arial" panose="020B0604020202020204" pitchFamily="34" charset="0"/>
                <a:cs typeface="Arial" panose="020B0604020202020204" pitchFamily="34" charset="0"/>
              </a:rPr>
              <a:t>Regular monitoring is essential for effective diabetes management. </a:t>
            </a:r>
            <a:r>
              <a:rPr lang="en-US" sz="1500" err="1">
                <a:latin typeface="Arial" panose="020B0604020202020204" pitchFamily="34" charset="0"/>
                <a:cs typeface="Arial" panose="020B0604020202020204" pitchFamily="34" charset="0"/>
              </a:rPr>
              <a:t>Mr</a:t>
            </a:r>
            <a:r>
              <a:rPr lang="en-US" sz="1500">
                <a:latin typeface="Arial" panose="020B0604020202020204" pitchFamily="34" charset="0"/>
                <a:cs typeface="Arial" panose="020B0604020202020204" pitchFamily="34" charset="0"/>
              </a:rPr>
              <a:t> Ahmed’s HbA1c should be checked every 3 to 6 months to assess long-term glucose control.</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His blood pressure and weight should also be monitored regularly. Annual retinal screening can detect early signs of eye damage, while foot checks help prevent ulcers and infections.</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These measures align with </a:t>
            </a:r>
            <a:r>
              <a:rPr lang="en-US" sz="1500" b="1">
                <a:latin typeface="Arial" panose="020B0604020202020204" pitchFamily="34" charset="0"/>
                <a:cs typeface="Arial" panose="020B0604020202020204" pitchFamily="34" charset="0"/>
              </a:rPr>
              <a:t>NICE (2022) </a:t>
            </a:r>
            <a:r>
              <a:rPr lang="en-US" sz="1500">
                <a:latin typeface="Arial" panose="020B0604020202020204" pitchFamily="34" charset="0"/>
                <a:cs typeface="Arial" panose="020B0604020202020204" pitchFamily="34" charset="0"/>
              </a:rPr>
              <a:t>recommendations.</a:t>
            </a:r>
          </a:p>
          <a:p>
            <a:pPr marL="0" indent="0">
              <a:lnSpc>
                <a:spcPct val="100000"/>
              </a:lnSpc>
              <a:buNone/>
            </a:pPr>
            <a:r>
              <a:rPr lang="en-US" sz="1500">
                <a:latin typeface="Arial" panose="020B0604020202020204" pitchFamily="34" charset="0"/>
                <a:cs typeface="Arial" panose="020B0604020202020204" pitchFamily="34" charset="0"/>
              </a:rPr>
              <a:t>.”</a:t>
            </a:r>
          </a:p>
          <a:p>
            <a:pPr>
              <a:lnSpc>
                <a:spcPct val="100000"/>
              </a:lnSpc>
            </a:pPr>
            <a:endParaRPr lang="en-GB" sz="1500"/>
          </a:p>
        </p:txBody>
      </p:sp>
    </p:spTree>
    <p:extLst>
      <p:ext uri="{BB962C8B-B14F-4D97-AF65-F5344CB8AC3E}">
        <p14:creationId xmlns:p14="http://schemas.microsoft.com/office/powerpoint/2010/main" val="2367717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5C770-9753-1FD7-126D-0DCE569AF249}"/>
              </a:ext>
            </a:extLst>
          </p:cNvPr>
          <p:cNvSpPr>
            <a:spLocks noGrp="1"/>
          </p:cNvSpPr>
          <p:nvPr>
            <p:ph type="title"/>
          </p:nvPr>
        </p:nvSpPr>
        <p:spPr>
          <a:xfrm>
            <a:off x="5297762" y="329184"/>
            <a:ext cx="6251110" cy="1783080"/>
          </a:xfrm>
        </p:spPr>
        <p:txBody>
          <a:bodyPr anchor="b">
            <a:normAutofit/>
          </a:bodyPr>
          <a:lstStyle/>
          <a:p>
            <a:pPr>
              <a:lnSpc>
                <a:spcPct val="90000"/>
              </a:lnSpc>
            </a:pPr>
            <a:r>
              <a:rPr lang="en-GB" sz="5600" b="1">
                <a:latin typeface="Arial" panose="020B0604020202020204" pitchFamily="34" charset="0"/>
                <a:cs typeface="Arial" panose="020B0604020202020204" pitchFamily="34" charset="0"/>
              </a:rPr>
              <a:t> Medication Plan</a:t>
            </a:r>
            <a:br>
              <a:rPr lang="en-GB" sz="5600">
                <a:latin typeface="Arial" panose="020B0604020202020204" pitchFamily="34" charset="0"/>
                <a:cs typeface="Arial" panose="020B0604020202020204" pitchFamily="34" charset="0"/>
              </a:rPr>
            </a:br>
            <a:endParaRPr lang="en-GB" sz="56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88C62D-E9FF-04A2-22FD-AF52F4F36768}"/>
              </a:ext>
            </a:extLst>
          </p:cNvPr>
          <p:cNvSpPr>
            <a:spLocks noGrp="1"/>
          </p:cNvSpPr>
          <p:nvPr>
            <p:ph idx="1"/>
          </p:nvPr>
        </p:nvSpPr>
        <p:spPr>
          <a:xfrm>
            <a:off x="5297762" y="2706624"/>
            <a:ext cx="6251110" cy="3483864"/>
          </a:xfrm>
        </p:spPr>
        <p:txBody>
          <a:bodyPr>
            <a:normAutofit/>
          </a:bodyPr>
          <a:lstStyle/>
          <a:p>
            <a:pPr>
              <a:lnSpc>
                <a:spcPct val="100000"/>
              </a:lnSpc>
            </a:pPr>
            <a:r>
              <a:rPr lang="en-GB" sz="1300">
                <a:latin typeface="Arial" panose="020B0604020202020204" pitchFamily="34" charset="0"/>
                <a:cs typeface="Arial" panose="020B0604020202020204" pitchFamily="34" charset="0"/>
              </a:rPr>
              <a:t>First-line: Metformin </a:t>
            </a:r>
          </a:p>
          <a:p>
            <a:pPr>
              <a:lnSpc>
                <a:spcPct val="100000"/>
              </a:lnSpc>
            </a:pPr>
            <a:r>
              <a:rPr lang="en-GB" sz="1300">
                <a:latin typeface="Arial" panose="020B0604020202020204" pitchFamily="34" charset="0"/>
                <a:cs typeface="Arial" panose="020B0604020202020204" pitchFamily="34" charset="0"/>
              </a:rPr>
              <a:t>Add SGLT2 inhibitors or GLP-1 agonists </a:t>
            </a:r>
          </a:p>
          <a:p>
            <a:pPr>
              <a:lnSpc>
                <a:spcPct val="100000"/>
              </a:lnSpc>
            </a:pPr>
            <a:r>
              <a:rPr lang="en-GB" sz="1300">
                <a:latin typeface="Arial" panose="020B0604020202020204" pitchFamily="34" charset="0"/>
                <a:cs typeface="Arial" panose="020B0604020202020204" pitchFamily="34" charset="0"/>
              </a:rPr>
              <a:t>Insulin therapy if required </a:t>
            </a:r>
          </a:p>
          <a:p>
            <a:pPr>
              <a:lnSpc>
                <a:spcPct val="100000"/>
              </a:lnSpc>
            </a:pPr>
            <a:r>
              <a:rPr lang="en-GB" sz="1300">
                <a:latin typeface="Arial" panose="020B0604020202020204" pitchFamily="34" charset="0"/>
                <a:cs typeface="Arial" panose="020B0604020202020204" pitchFamily="34" charset="0"/>
              </a:rPr>
              <a:t>Monitor renal function </a:t>
            </a:r>
          </a:p>
          <a:p>
            <a:pPr>
              <a:lnSpc>
                <a:spcPct val="100000"/>
              </a:lnSpc>
            </a:pPr>
            <a:r>
              <a:rPr lang="en-GB" sz="1300">
                <a:latin typeface="Arial" panose="020B0604020202020204" pitchFamily="34" charset="0"/>
                <a:cs typeface="Arial" panose="020B0604020202020204" pitchFamily="34" charset="0"/>
              </a:rPr>
              <a:t>Review medication regularly (NHS, 2023) </a:t>
            </a:r>
          </a:p>
          <a:p>
            <a:pPr>
              <a:lnSpc>
                <a:spcPct val="100000"/>
              </a:lnSpc>
            </a:pPr>
            <a:r>
              <a:rPr lang="en-GB" sz="1300">
                <a:latin typeface="Arial" panose="020B0604020202020204" pitchFamily="34" charset="0"/>
                <a:cs typeface="Arial" panose="020B0604020202020204" pitchFamily="34" charset="0"/>
              </a:rPr>
              <a:t>Medication complements lifestyle changes to achieve glycaemic control.</a:t>
            </a:r>
          </a:p>
          <a:p>
            <a:pPr marL="0" indent="0">
              <a:lnSpc>
                <a:spcPct val="100000"/>
              </a:lnSpc>
              <a:buNone/>
            </a:pPr>
            <a:r>
              <a:rPr lang="en-US" sz="1300">
                <a:latin typeface="Arial" panose="020B0604020202020204" pitchFamily="34" charset="0"/>
                <a:cs typeface="Arial" panose="020B0604020202020204" pitchFamily="34" charset="0"/>
              </a:rPr>
              <a:t> “Pharmacological treatment is necessary alongside lifestyle changes. Metformin is the first-line medication, as it improves insulin sensitivity and reduces glucose production in the liver.</a:t>
            </a:r>
            <a:br>
              <a:rPr lang="en-US" sz="1300">
                <a:latin typeface="Arial" panose="020B0604020202020204" pitchFamily="34" charset="0"/>
                <a:cs typeface="Arial" panose="020B0604020202020204" pitchFamily="34" charset="0"/>
              </a:rPr>
            </a:br>
            <a:r>
              <a:rPr lang="en-US" sz="1300">
                <a:latin typeface="Arial" panose="020B0604020202020204" pitchFamily="34" charset="0"/>
                <a:cs typeface="Arial" panose="020B0604020202020204" pitchFamily="34" charset="0"/>
              </a:rPr>
              <a:t>If blood glucose levels remain uncontrolled, additional medications such as </a:t>
            </a:r>
            <a:r>
              <a:rPr lang="en-US" sz="1300" b="1">
                <a:latin typeface="Arial" panose="020B0604020202020204" pitchFamily="34" charset="0"/>
                <a:cs typeface="Arial" panose="020B0604020202020204" pitchFamily="34" charset="0"/>
              </a:rPr>
              <a:t>SGLT2</a:t>
            </a:r>
            <a:r>
              <a:rPr lang="en-US" sz="1300">
                <a:latin typeface="Arial" panose="020B0604020202020204" pitchFamily="34" charset="0"/>
                <a:cs typeface="Arial" panose="020B0604020202020204" pitchFamily="34" charset="0"/>
              </a:rPr>
              <a:t> inhibitors or </a:t>
            </a:r>
            <a:r>
              <a:rPr lang="en-US" sz="1300" b="1">
                <a:latin typeface="Arial" panose="020B0604020202020204" pitchFamily="34" charset="0"/>
                <a:cs typeface="Arial" panose="020B0604020202020204" pitchFamily="34" charset="0"/>
              </a:rPr>
              <a:t>GLP-1 </a:t>
            </a:r>
            <a:r>
              <a:rPr lang="en-US" sz="1300">
                <a:latin typeface="Arial" panose="020B0604020202020204" pitchFamily="34" charset="0"/>
                <a:cs typeface="Arial" panose="020B0604020202020204" pitchFamily="34" charset="0"/>
              </a:rPr>
              <a:t>receptor agonists may be prescribed.</a:t>
            </a:r>
            <a:br>
              <a:rPr lang="en-US" sz="1300">
                <a:latin typeface="Arial" panose="020B0604020202020204" pitchFamily="34" charset="0"/>
                <a:cs typeface="Arial" panose="020B0604020202020204" pitchFamily="34" charset="0"/>
              </a:rPr>
            </a:br>
            <a:r>
              <a:rPr lang="en-US" sz="1300">
                <a:latin typeface="Arial" panose="020B0604020202020204" pitchFamily="34" charset="0"/>
                <a:cs typeface="Arial" panose="020B0604020202020204" pitchFamily="34" charset="0"/>
              </a:rPr>
              <a:t>In more severe cases, insulin therapy may be required. Regular review of medication is essential to ensure effectiveness and safety (</a:t>
            </a:r>
            <a:r>
              <a:rPr lang="en-US" sz="1300" b="1">
                <a:latin typeface="Arial" panose="020B0604020202020204" pitchFamily="34" charset="0"/>
                <a:cs typeface="Arial" panose="020B0604020202020204" pitchFamily="34" charset="0"/>
              </a:rPr>
              <a:t>NHS, 2023).</a:t>
            </a:r>
          </a:p>
          <a:p>
            <a:pPr marL="0" indent="0">
              <a:lnSpc>
                <a:spcPct val="100000"/>
              </a:lnSpc>
              <a:buNone/>
            </a:pPr>
            <a:endParaRPr lang="en-GB" sz="1300">
              <a:latin typeface="Arial" panose="020B0604020202020204" pitchFamily="34" charset="0"/>
              <a:cs typeface="Arial" panose="020B0604020202020204" pitchFamily="34" charset="0"/>
            </a:endParaRPr>
          </a:p>
          <a:p>
            <a:pPr>
              <a:lnSpc>
                <a:spcPct val="100000"/>
              </a:lnSpc>
            </a:pPr>
            <a:endParaRPr lang="en-GB" sz="1300"/>
          </a:p>
        </p:txBody>
      </p:sp>
      <p:pic>
        <p:nvPicPr>
          <p:cNvPr id="5" name="Picture 4" descr="Chemical formulas are written on paper">
            <a:extLst>
              <a:ext uri="{FF2B5EF4-FFF2-40B4-BE49-F238E27FC236}">
                <a16:creationId xmlns:a16="http://schemas.microsoft.com/office/drawing/2014/main" id="{292DE899-72AE-47B1-9784-F3FB142F708F}"/>
              </a:ext>
            </a:extLst>
          </p:cNvPr>
          <p:cNvPicPr>
            <a:picLocks noChangeAspect="1"/>
          </p:cNvPicPr>
          <p:nvPr/>
        </p:nvPicPr>
        <p:blipFill>
          <a:blip r:embed="rId2"/>
          <a:srcRect l="30672" r="31128"/>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517009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5DA1B-67EF-4FFA-9A25-F4413DA63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3875C79-AB54-449E-990C-6A3157409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98897" cy="6858000"/>
          </a:xfrm>
          <a:custGeom>
            <a:avLst/>
            <a:gdLst>
              <a:gd name="connsiteX0" fmla="*/ 0 w 5098897"/>
              <a:gd name="connsiteY0" fmla="*/ 0 h 6858000"/>
              <a:gd name="connsiteX1" fmla="*/ 373710 w 5098897"/>
              <a:gd name="connsiteY1" fmla="*/ 0 h 6858000"/>
              <a:gd name="connsiteX2" fmla="*/ 1558456 w 5098897"/>
              <a:gd name="connsiteY2" fmla="*/ 0 h 6858000"/>
              <a:gd name="connsiteX3" fmla="*/ 5080755 w 5098897"/>
              <a:gd name="connsiteY3" fmla="*/ 0 h 6858000"/>
              <a:gd name="connsiteX4" fmla="*/ 5071148 w 5098897"/>
              <a:gd name="connsiteY4" fmla="*/ 94743 h 6858000"/>
              <a:gd name="connsiteX5" fmla="*/ 5076199 w 5098897"/>
              <a:gd name="connsiteY5" fmla="*/ 421478 h 6858000"/>
              <a:gd name="connsiteX6" fmla="*/ 5080133 w 5098897"/>
              <a:gd name="connsiteY6" fmla="*/ 811578 h 6858000"/>
              <a:gd name="connsiteX7" fmla="*/ 5060462 w 5098897"/>
              <a:gd name="connsiteY7" fmla="*/ 1112800 h 6858000"/>
              <a:gd name="connsiteX8" fmla="*/ 5088255 w 5098897"/>
              <a:gd name="connsiteY8" fmla="*/ 1795349 h 6858000"/>
              <a:gd name="connsiteX9" fmla="*/ 5086606 w 5098897"/>
              <a:gd name="connsiteY9" fmla="*/ 2325572 h 6858000"/>
              <a:gd name="connsiteX10" fmla="*/ 5077468 w 5098897"/>
              <a:gd name="connsiteY10" fmla="*/ 2782173 h 6858000"/>
              <a:gd name="connsiteX11" fmla="*/ 5082925 w 5098897"/>
              <a:gd name="connsiteY11" fmla="*/ 2983199 h 6858000"/>
              <a:gd name="connsiteX12" fmla="*/ 5069219 w 5098897"/>
              <a:gd name="connsiteY12" fmla="*/ 3528424 h 6858000"/>
              <a:gd name="connsiteX13" fmla="*/ 5079752 w 5098897"/>
              <a:gd name="connsiteY13" fmla="*/ 4333548 h 6858000"/>
              <a:gd name="connsiteX14" fmla="*/ 5078864 w 5098897"/>
              <a:gd name="connsiteY14" fmla="*/ 5023089 h 6858000"/>
              <a:gd name="connsiteX15" fmla="*/ 5083179 w 5098897"/>
              <a:gd name="connsiteY15" fmla="*/ 5248657 h 6858000"/>
              <a:gd name="connsiteX16" fmla="*/ 5083179 w 5098897"/>
              <a:gd name="connsiteY16" fmla="*/ 5462145 h 6858000"/>
              <a:gd name="connsiteX17" fmla="*/ 5045104 w 5098897"/>
              <a:gd name="connsiteY17" fmla="*/ 6116592 h 6858000"/>
              <a:gd name="connsiteX18" fmla="*/ 5060560 w 5098897"/>
              <a:gd name="connsiteY18" fmla="*/ 6703830 h 6858000"/>
              <a:gd name="connsiteX19" fmla="*/ 5078455 w 5098897"/>
              <a:gd name="connsiteY19" fmla="*/ 6858000 h 6858000"/>
              <a:gd name="connsiteX20" fmla="*/ 1558456 w 5098897"/>
              <a:gd name="connsiteY20" fmla="*/ 6858000 h 6858000"/>
              <a:gd name="connsiteX21" fmla="*/ 373710 w 5098897"/>
              <a:gd name="connsiteY21" fmla="*/ 6858000 h 6858000"/>
              <a:gd name="connsiteX22" fmla="*/ 0 w 5098897"/>
              <a:gd name="connsiteY2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98897" h="6858000">
                <a:moveTo>
                  <a:pt x="0" y="0"/>
                </a:moveTo>
                <a:lnTo>
                  <a:pt x="373710" y="0"/>
                </a:lnTo>
                <a:lnTo>
                  <a:pt x="1558456" y="0"/>
                </a:lnTo>
                <a:lnTo>
                  <a:pt x="5080755" y="0"/>
                </a:lnTo>
                <a:lnTo>
                  <a:pt x="5071148" y="94743"/>
                </a:lnTo>
                <a:cubicBezTo>
                  <a:pt x="5064301" y="203476"/>
                  <a:pt x="5068965" y="312476"/>
                  <a:pt x="5076199" y="421478"/>
                </a:cubicBezTo>
                <a:cubicBezTo>
                  <a:pt x="5087025" y="551239"/>
                  <a:pt x="5088345" y="681629"/>
                  <a:pt x="5080133" y="811578"/>
                </a:cubicBezTo>
                <a:cubicBezTo>
                  <a:pt x="5072138" y="911901"/>
                  <a:pt x="5063127" y="1012222"/>
                  <a:pt x="5060462" y="1112800"/>
                </a:cubicBezTo>
                <a:cubicBezTo>
                  <a:pt x="5054115" y="1341673"/>
                  <a:pt x="5073153" y="1568129"/>
                  <a:pt x="5088255" y="1795349"/>
                </a:cubicBezTo>
                <a:cubicBezTo>
                  <a:pt x="5099932" y="1972217"/>
                  <a:pt x="5105389" y="2148830"/>
                  <a:pt x="5086606" y="2325572"/>
                </a:cubicBezTo>
                <a:cubicBezTo>
                  <a:pt x="5070615" y="2477390"/>
                  <a:pt x="5062238" y="2629462"/>
                  <a:pt x="5077468" y="2782173"/>
                </a:cubicBezTo>
                <a:cubicBezTo>
                  <a:pt x="5084194" y="2848928"/>
                  <a:pt x="5091429" y="2916445"/>
                  <a:pt x="5082925" y="2983199"/>
                </a:cubicBezTo>
                <a:cubicBezTo>
                  <a:pt x="5059953" y="3164643"/>
                  <a:pt x="5063508" y="3346598"/>
                  <a:pt x="5069219" y="3528424"/>
                </a:cubicBezTo>
                <a:cubicBezTo>
                  <a:pt x="5077722" y="3796840"/>
                  <a:pt x="5091809" y="4064876"/>
                  <a:pt x="5079752" y="4333548"/>
                </a:cubicBezTo>
                <a:cubicBezTo>
                  <a:pt x="5069472" y="4563183"/>
                  <a:pt x="5086098" y="4793201"/>
                  <a:pt x="5078864" y="5023089"/>
                </a:cubicBezTo>
                <a:cubicBezTo>
                  <a:pt x="5076427" y="5098301"/>
                  <a:pt x="5077874" y="5173586"/>
                  <a:pt x="5083179" y="5248657"/>
                </a:cubicBezTo>
                <a:cubicBezTo>
                  <a:pt x="5089716" y="5319671"/>
                  <a:pt x="5089716" y="5391131"/>
                  <a:pt x="5083179" y="5462145"/>
                </a:cubicBezTo>
                <a:cubicBezTo>
                  <a:pt x="5058684" y="5679573"/>
                  <a:pt x="5048659" y="5898020"/>
                  <a:pt x="5045104" y="6116592"/>
                </a:cubicBezTo>
                <a:cubicBezTo>
                  <a:pt x="5041868" y="6312661"/>
                  <a:pt x="5043486" y="6508657"/>
                  <a:pt x="5060560" y="6703830"/>
                </a:cubicBezTo>
                <a:lnTo>
                  <a:pt x="5078455" y="6858000"/>
                </a:lnTo>
                <a:lnTo>
                  <a:pt x="1558456" y="6858000"/>
                </a:lnTo>
                <a:lnTo>
                  <a:pt x="37371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DF1FC9-6851-07CA-371A-225DA6E95CC2}"/>
              </a:ext>
            </a:extLst>
          </p:cNvPr>
          <p:cNvSpPr>
            <a:spLocks noGrp="1"/>
          </p:cNvSpPr>
          <p:nvPr>
            <p:ph type="title"/>
          </p:nvPr>
        </p:nvSpPr>
        <p:spPr>
          <a:xfrm>
            <a:off x="841247" y="643467"/>
            <a:ext cx="3451237" cy="5571066"/>
          </a:xfrm>
        </p:spPr>
        <p:txBody>
          <a:bodyPr anchor="ctr">
            <a:normAutofit/>
          </a:bodyPr>
          <a:lstStyle/>
          <a:p>
            <a:r>
              <a:rPr lang="en-US" sz="3100" b="1">
                <a:solidFill>
                  <a:schemeClr val="bg1"/>
                </a:solidFill>
                <a:latin typeface="Arial" panose="020B0604020202020204" pitchFamily="34" charset="0"/>
                <a:cs typeface="Arial" panose="020B0604020202020204" pitchFamily="34" charset="0"/>
              </a:rPr>
              <a:t>Communication &amp; Ethics</a:t>
            </a:r>
            <a:br>
              <a:rPr lang="en-US" sz="3100" b="1">
                <a:solidFill>
                  <a:schemeClr val="bg1"/>
                </a:solidFill>
                <a:latin typeface="Arial" panose="020B0604020202020204" pitchFamily="34" charset="0"/>
                <a:cs typeface="Arial" panose="020B0604020202020204" pitchFamily="34" charset="0"/>
              </a:rPr>
            </a:br>
            <a:endParaRPr lang="en-GB" sz="310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24D4A65-5272-60FA-C92D-EF63150502DE}"/>
              </a:ext>
            </a:extLst>
          </p:cNvPr>
          <p:cNvSpPr>
            <a:spLocks noGrp="1"/>
          </p:cNvSpPr>
          <p:nvPr>
            <p:ph idx="1"/>
          </p:nvPr>
        </p:nvSpPr>
        <p:spPr>
          <a:xfrm>
            <a:off x="5566434" y="643467"/>
            <a:ext cx="5784317" cy="5571066"/>
          </a:xfrm>
        </p:spPr>
        <p:txBody>
          <a:bodyPr anchor="ctr">
            <a:normAutofit/>
          </a:bodyPr>
          <a:lstStyle/>
          <a:p>
            <a:pPr marL="0" indent="0">
              <a:lnSpc>
                <a:spcPct val="100000"/>
              </a:lnSpc>
              <a:buNone/>
            </a:pPr>
            <a:endParaRPr lang="en-US" sz="1500"/>
          </a:p>
          <a:p>
            <a:pPr>
              <a:lnSpc>
                <a:spcPct val="100000"/>
              </a:lnSpc>
            </a:pPr>
            <a:r>
              <a:rPr lang="en-US" sz="1500">
                <a:latin typeface="Arial" panose="020B0604020202020204" pitchFamily="34" charset="0"/>
                <a:cs typeface="Arial" panose="020B0604020202020204" pitchFamily="34" charset="0"/>
              </a:rPr>
              <a:t>Use clear, accessible communication </a:t>
            </a:r>
          </a:p>
          <a:p>
            <a:pPr>
              <a:lnSpc>
                <a:spcPct val="100000"/>
              </a:lnSpc>
            </a:pPr>
            <a:r>
              <a:rPr lang="en-US" sz="1500">
                <a:latin typeface="Arial" panose="020B0604020202020204" pitchFamily="34" charset="0"/>
                <a:cs typeface="Arial" panose="020B0604020202020204" pitchFamily="34" charset="0"/>
              </a:rPr>
              <a:t>Respect autonomy and informed consent </a:t>
            </a:r>
          </a:p>
          <a:p>
            <a:pPr>
              <a:lnSpc>
                <a:spcPct val="100000"/>
              </a:lnSpc>
            </a:pPr>
            <a:r>
              <a:rPr lang="en-US" sz="1500">
                <a:latin typeface="Arial" panose="020B0604020202020204" pitchFamily="34" charset="0"/>
                <a:cs typeface="Arial" panose="020B0604020202020204" pitchFamily="34" charset="0"/>
              </a:rPr>
              <a:t>Maintain confidentiality </a:t>
            </a:r>
          </a:p>
          <a:p>
            <a:pPr>
              <a:lnSpc>
                <a:spcPct val="100000"/>
              </a:lnSpc>
            </a:pPr>
            <a:r>
              <a:rPr lang="en-US" sz="1500">
                <a:latin typeface="Arial" panose="020B0604020202020204" pitchFamily="34" charset="0"/>
                <a:cs typeface="Arial" panose="020B0604020202020204" pitchFamily="34" charset="0"/>
              </a:rPr>
              <a:t>Provide culturally appropriate care </a:t>
            </a:r>
          </a:p>
          <a:p>
            <a:pPr>
              <a:lnSpc>
                <a:spcPct val="100000"/>
              </a:lnSpc>
            </a:pPr>
            <a:r>
              <a:rPr lang="en-US" sz="1500">
                <a:latin typeface="Arial" panose="020B0604020202020204" pitchFamily="34" charset="0"/>
                <a:cs typeface="Arial" panose="020B0604020202020204" pitchFamily="34" charset="0"/>
              </a:rPr>
              <a:t>Encourage shared decision-making</a:t>
            </a:r>
          </a:p>
          <a:p>
            <a:pPr>
              <a:lnSpc>
                <a:spcPct val="100000"/>
              </a:lnSpc>
            </a:pPr>
            <a:r>
              <a:rPr lang="en-US" sz="1500">
                <a:latin typeface="Arial" panose="020B0604020202020204" pitchFamily="34" charset="0"/>
                <a:cs typeface="Arial" panose="020B0604020202020204" pitchFamily="34" charset="0"/>
              </a:rPr>
              <a:t>“Effective communication improves adherence and ensures ethical, patient-</a:t>
            </a:r>
            <a:r>
              <a:rPr lang="en-US" sz="1500" err="1">
                <a:latin typeface="Arial" panose="020B0604020202020204" pitchFamily="34" charset="0"/>
                <a:cs typeface="Arial" panose="020B0604020202020204" pitchFamily="34" charset="0"/>
              </a:rPr>
              <a:t>centred</a:t>
            </a:r>
            <a:r>
              <a:rPr lang="en-US" sz="1500">
                <a:latin typeface="Arial" panose="020B0604020202020204" pitchFamily="34" charset="0"/>
                <a:cs typeface="Arial" panose="020B0604020202020204" pitchFamily="34" charset="0"/>
              </a:rPr>
              <a:t> care.”</a:t>
            </a:r>
          </a:p>
          <a:p>
            <a:pPr marL="0" indent="0">
              <a:lnSpc>
                <a:spcPct val="100000"/>
              </a:lnSpc>
              <a:buNone/>
            </a:pPr>
            <a:r>
              <a:rPr lang="en-US" sz="1500"/>
              <a:t> </a:t>
            </a:r>
            <a:r>
              <a:rPr lang="en-US" sz="1500">
                <a:latin typeface="Arial" panose="020B0604020202020204" pitchFamily="34" charset="0"/>
                <a:cs typeface="Arial" panose="020B0604020202020204" pitchFamily="34" charset="0"/>
              </a:rPr>
              <a:t>Effective communication is essential in managing chronic conditions. Healthcare professionals should use clear, simple language and provide education to support self-management.</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Ethical considerations include respecting patient autonomy, obtaining informed consent, and maintaining confidentiality.</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Culturally appropriate care should also be provided to ensure that treatment plans are acceptable and effective for the patient.</a:t>
            </a:r>
          </a:p>
          <a:p>
            <a:pPr marL="0" indent="0">
              <a:lnSpc>
                <a:spcPct val="100000"/>
              </a:lnSpc>
              <a:buNone/>
            </a:pPr>
            <a:endParaRPr lang="en-US" sz="1500">
              <a:latin typeface="Arial" panose="020B0604020202020204" pitchFamily="34" charset="0"/>
              <a:cs typeface="Arial" panose="020B0604020202020204" pitchFamily="34" charset="0"/>
            </a:endParaRPr>
          </a:p>
          <a:p>
            <a:pPr>
              <a:lnSpc>
                <a:spcPct val="100000"/>
              </a:lnSpc>
            </a:pPr>
            <a:endParaRPr lang="en-GB" sz="1500"/>
          </a:p>
        </p:txBody>
      </p:sp>
    </p:spTree>
    <p:extLst>
      <p:ext uri="{BB962C8B-B14F-4D97-AF65-F5344CB8AC3E}">
        <p14:creationId xmlns:p14="http://schemas.microsoft.com/office/powerpoint/2010/main" val="1357020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BAE78D1-4C8E-4408-E9B0-0C2E778987B8}"/>
              </a:ext>
            </a:extLst>
          </p:cNvPr>
          <p:cNvSpPr>
            <a:spLocks noGrp="1"/>
          </p:cNvSpPr>
          <p:nvPr>
            <p:ph type="title"/>
          </p:nvPr>
        </p:nvSpPr>
        <p:spPr>
          <a:xfrm>
            <a:off x="841248" y="644652"/>
            <a:ext cx="3182112" cy="5568696"/>
          </a:xfrm>
        </p:spPr>
        <p:txBody>
          <a:bodyPr>
            <a:normAutofit/>
          </a:bodyPr>
          <a:lstStyle/>
          <a:p>
            <a:pPr>
              <a:lnSpc>
                <a:spcPct val="90000"/>
              </a:lnSpc>
            </a:pPr>
            <a:r>
              <a:rPr lang="en-US" sz="4100" b="1">
                <a:solidFill>
                  <a:srgbClr val="FFFFFF"/>
                </a:solidFill>
                <a:latin typeface="Arial" panose="020B0604020202020204" pitchFamily="34" charset="0"/>
                <a:cs typeface="Arial" panose="020B0604020202020204" pitchFamily="34" charset="0"/>
              </a:rPr>
              <a:t>Care Plan Summary &amp; Conclusion</a:t>
            </a:r>
            <a:br>
              <a:rPr lang="en-US" sz="4100" b="1">
                <a:solidFill>
                  <a:srgbClr val="FFFFFF"/>
                </a:solidFill>
                <a:latin typeface="Arial" panose="020B0604020202020204" pitchFamily="34" charset="0"/>
                <a:cs typeface="Arial" panose="020B0604020202020204" pitchFamily="34" charset="0"/>
              </a:rPr>
            </a:br>
            <a:endParaRPr lang="en-GB" sz="4100">
              <a:solidFill>
                <a:srgbClr val="FFFFFF"/>
              </a:solidFill>
            </a:endParaRPr>
          </a:p>
        </p:txBody>
      </p:sp>
      <p:sp>
        <p:nvSpPr>
          <p:cNvPr id="19" name="Content Placeholder 2">
            <a:extLst>
              <a:ext uri="{FF2B5EF4-FFF2-40B4-BE49-F238E27FC236}">
                <a16:creationId xmlns:a16="http://schemas.microsoft.com/office/drawing/2014/main" id="{D9471B0B-AF2E-9C88-9E17-4BD2C2FEA88C}"/>
              </a:ext>
            </a:extLst>
          </p:cNvPr>
          <p:cNvSpPr>
            <a:spLocks noGrp="1"/>
          </p:cNvSpPr>
          <p:nvPr>
            <p:ph idx="1"/>
          </p:nvPr>
        </p:nvSpPr>
        <p:spPr>
          <a:xfrm>
            <a:off x="5494350" y="644652"/>
            <a:ext cx="5856401" cy="5568696"/>
          </a:xfrm>
        </p:spPr>
        <p:txBody>
          <a:bodyPr anchor="ctr">
            <a:normAutofit/>
          </a:bodyPr>
          <a:lstStyle/>
          <a:p>
            <a:pPr marL="0" indent="0">
              <a:lnSpc>
                <a:spcPct val="100000"/>
              </a:lnSpc>
              <a:buNone/>
            </a:pPr>
            <a:endParaRPr lang="en-US" sz="1800">
              <a:latin typeface="Arial" panose="020B0604020202020204" pitchFamily="34" charset="0"/>
              <a:cs typeface="Arial" panose="020B0604020202020204" pitchFamily="34" charset="0"/>
            </a:endParaRPr>
          </a:p>
          <a:p>
            <a:pPr>
              <a:lnSpc>
                <a:spcPct val="100000"/>
              </a:lnSpc>
            </a:pPr>
            <a:r>
              <a:rPr lang="en-US" sz="1800">
                <a:latin typeface="Arial" panose="020B0604020202020204" pitchFamily="34" charset="0"/>
                <a:cs typeface="Arial" panose="020B0604020202020204" pitchFamily="34" charset="0"/>
              </a:rPr>
              <a:t>Integrated approach: lifestyle + monitoring + medication </a:t>
            </a:r>
          </a:p>
          <a:p>
            <a:pPr>
              <a:lnSpc>
                <a:spcPct val="100000"/>
              </a:lnSpc>
            </a:pPr>
            <a:r>
              <a:rPr lang="en-US" sz="1800">
                <a:latin typeface="Arial" panose="020B0604020202020204" pitchFamily="34" charset="0"/>
                <a:cs typeface="Arial" panose="020B0604020202020204" pitchFamily="34" charset="0"/>
              </a:rPr>
              <a:t>Tailored to </a:t>
            </a:r>
            <a:r>
              <a:rPr lang="en-US" sz="1800" err="1">
                <a:latin typeface="Arial" panose="020B0604020202020204" pitchFamily="34" charset="0"/>
                <a:cs typeface="Arial" panose="020B0604020202020204" pitchFamily="34" charset="0"/>
              </a:rPr>
              <a:t>Mr</a:t>
            </a:r>
            <a:r>
              <a:rPr lang="en-US" sz="1800">
                <a:latin typeface="Arial" panose="020B0604020202020204" pitchFamily="34" charset="0"/>
                <a:cs typeface="Arial" panose="020B0604020202020204" pitchFamily="34" charset="0"/>
              </a:rPr>
              <a:t> Ahmed’s needs </a:t>
            </a:r>
          </a:p>
          <a:p>
            <a:pPr>
              <a:lnSpc>
                <a:spcPct val="100000"/>
              </a:lnSpc>
            </a:pPr>
            <a:r>
              <a:rPr lang="en-US" sz="1800">
                <a:latin typeface="Arial" panose="020B0604020202020204" pitchFamily="34" charset="0"/>
                <a:cs typeface="Arial" panose="020B0604020202020204" pitchFamily="34" charset="0"/>
              </a:rPr>
              <a:t>Prevents complications </a:t>
            </a:r>
          </a:p>
          <a:p>
            <a:pPr>
              <a:lnSpc>
                <a:spcPct val="100000"/>
              </a:lnSpc>
            </a:pPr>
            <a:r>
              <a:rPr lang="en-US" sz="1800">
                <a:latin typeface="Arial" panose="020B0604020202020204" pitchFamily="34" charset="0"/>
                <a:cs typeface="Arial" panose="020B0604020202020204" pitchFamily="34" charset="0"/>
              </a:rPr>
              <a:t>Improves long-term health outcomes </a:t>
            </a:r>
          </a:p>
          <a:p>
            <a:pPr marL="0" indent="0">
              <a:lnSpc>
                <a:spcPct val="100000"/>
              </a:lnSpc>
              <a:buNone/>
            </a:pPr>
            <a:br>
              <a:rPr lang="en-US" sz="1800">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“This holistic care plan ensures effective long-term management of T2D.</a:t>
            </a:r>
          </a:p>
          <a:p>
            <a:pPr marL="0" indent="0">
              <a:lnSpc>
                <a:spcPct val="100000"/>
              </a:lnSpc>
              <a:buNone/>
            </a:pPr>
            <a:r>
              <a:rPr lang="en-US" sz="1800">
                <a:latin typeface="Arial" panose="020B0604020202020204" pitchFamily="34" charset="0"/>
                <a:cs typeface="Arial" panose="020B0604020202020204" pitchFamily="34" charset="0"/>
              </a:rPr>
              <a:t> “In conclusion, Type 2 Diabetes is a complex condition that affects multiple body systems. </a:t>
            </a:r>
            <a:r>
              <a:rPr lang="en-US" sz="1800" err="1">
                <a:latin typeface="Arial" panose="020B0604020202020204" pitchFamily="34" charset="0"/>
                <a:cs typeface="Arial" panose="020B0604020202020204" pitchFamily="34" charset="0"/>
              </a:rPr>
              <a:t>Mr</a:t>
            </a:r>
            <a:r>
              <a:rPr lang="en-US" sz="1800">
                <a:latin typeface="Arial" panose="020B0604020202020204" pitchFamily="34" charset="0"/>
                <a:cs typeface="Arial" panose="020B0604020202020204" pitchFamily="34" charset="0"/>
              </a:rPr>
              <a:t> Ahmed’s care plan integrates lifestyle changes, monitoring, and medication, supported by effective communication and ethical practice.</a:t>
            </a:r>
            <a:br>
              <a:rPr lang="en-US" sz="1800">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This holistic approach ensures improved health outcomes and quality of life, while reducing the risk of long-term complications.”</a:t>
            </a:r>
          </a:p>
          <a:p>
            <a:pPr>
              <a:lnSpc>
                <a:spcPct val="100000"/>
              </a:lnSpc>
            </a:pPr>
            <a:endParaRPr lang="en-GB" sz="1800"/>
          </a:p>
        </p:txBody>
      </p:sp>
    </p:spTree>
    <p:extLst>
      <p:ext uri="{BB962C8B-B14F-4D97-AF65-F5344CB8AC3E}">
        <p14:creationId xmlns:p14="http://schemas.microsoft.com/office/powerpoint/2010/main" val="32526744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1"/>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1BFA186-88ED-0213-9820-0042F869F2C7}"/>
              </a:ext>
            </a:extLst>
          </p:cNvPr>
          <p:cNvSpPr>
            <a:spLocks noGrp="1"/>
          </p:cNvSpPr>
          <p:nvPr>
            <p:ph type="title"/>
          </p:nvPr>
        </p:nvSpPr>
        <p:spPr>
          <a:xfrm>
            <a:off x="841246" y="673770"/>
            <a:ext cx="3644489" cy="2414488"/>
          </a:xfrm>
        </p:spPr>
        <p:txBody>
          <a:bodyPr anchor="t">
            <a:normAutofit/>
          </a:bodyPr>
          <a:lstStyle/>
          <a:p>
            <a:pPr>
              <a:lnSpc>
                <a:spcPct val="90000"/>
              </a:lnSpc>
            </a:pPr>
            <a:r>
              <a:rPr lang="en-GB" sz="3600" b="1">
                <a:solidFill>
                  <a:schemeClr val="bg1"/>
                </a:solidFill>
                <a:latin typeface="Arial" panose="020B0604020202020204" pitchFamily="34" charset="0"/>
                <a:cs typeface="Arial" panose="020B0604020202020204" pitchFamily="34" charset="0"/>
              </a:rPr>
              <a:t> REFERENCES </a:t>
            </a:r>
            <a:br>
              <a:rPr lang="en-GB" sz="3600" b="1">
                <a:solidFill>
                  <a:schemeClr val="bg1"/>
                </a:solidFill>
              </a:rPr>
            </a:br>
            <a:endParaRPr lang="en-GB" sz="3600">
              <a:solidFill>
                <a:schemeClr val="bg1"/>
              </a:solidFill>
            </a:endParaRPr>
          </a:p>
        </p:txBody>
      </p:sp>
      <p:sp>
        <p:nvSpPr>
          <p:cNvPr id="3" name="Content Placeholder 2">
            <a:extLst>
              <a:ext uri="{FF2B5EF4-FFF2-40B4-BE49-F238E27FC236}">
                <a16:creationId xmlns:a16="http://schemas.microsoft.com/office/drawing/2014/main" id="{451D469B-55A3-6539-D44D-8CFC99D694DC}"/>
              </a:ext>
            </a:extLst>
          </p:cNvPr>
          <p:cNvSpPr>
            <a:spLocks noGrp="1"/>
          </p:cNvSpPr>
          <p:nvPr>
            <p:ph idx="1"/>
          </p:nvPr>
        </p:nvSpPr>
        <p:spPr>
          <a:xfrm>
            <a:off x="6095999" y="882315"/>
            <a:ext cx="5254754" cy="5294647"/>
          </a:xfrm>
        </p:spPr>
        <p:txBody>
          <a:bodyPr>
            <a:normAutofit/>
          </a:bodyPr>
          <a:lstStyle/>
          <a:p>
            <a:pPr marL="0" indent="0">
              <a:lnSpc>
                <a:spcPct val="100000"/>
              </a:lnSpc>
              <a:buNone/>
            </a:pPr>
            <a:r>
              <a:rPr lang="en-GB" sz="1100">
                <a:latin typeface="Arial" panose="020B0604020202020204" pitchFamily="34" charset="0"/>
                <a:cs typeface="Arial" panose="020B0604020202020204" pitchFamily="34" charset="0"/>
              </a:rPr>
              <a:t> </a:t>
            </a:r>
            <a:r>
              <a:rPr lang="en-GB" sz="1100">
                <a:latin typeface="Arial" panose="020B0604020202020204" pitchFamily="34" charset="0"/>
                <a:cs typeface="Arial" panose="020B0604020202020204" pitchFamily="34" charset="0"/>
                <a:hlinkClick r:id="rId3"/>
              </a:rPr>
              <a:t>https://www.diabetes.org.uk</a:t>
            </a:r>
            <a:r>
              <a:rPr lang="en-GB" sz="1100">
                <a:latin typeface="Arial" panose="020B0604020202020204" pitchFamily="34" charset="0"/>
                <a:cs typeface="Arial" panose="020B0604020202020204" pitchFamily="34" charset="0"/>
              </a:rPr>
              <a:t> (Accessed: 1 April 2026). </a:t>
            </a:r>
          </a:p>
          <a:p>
            <a:pPr>
              <a:lnSpc>
                <a:spcPct val="100000"/>
              </a:lnSpc>
            </a:pPr>
            <a:r>
              <a:rPr lang="en-GB" sz="1100">
                <a:latin typeface="Arial" panose="020B0604020202020204" pitchFamily="34" charset="0"/>
                <a:cs typeface="Arial" panose="020B0604020202020204" pitchFamily="34" charset="0"/>
              </a:rPr>
              <a:t>NHS (2023) </a:t>
            </a:r>
            <a:r>
              <a:rPr lang="en-GB" sz="1100" i="1">
                <a:latin typeface="Arial" panose="020B0604020202020204" pitchFamily="34" charset="0"/>
                <a:cs typeface="Arial" panose="020B0604020202020204" pitchFamily="34" charset="0"/>
              </a:rPr>
              <a:t>Type 2 diabetes</a:t>
            </a:r>
            <a:r>
              <a:rPr lang="en-GB" sz="1100">
                <a:latin typeface="Arial" panose="020B0604020202020204" pitchFamily="34" charset="0"/>
                <a:cs typeface="Arial" panose="020B0604020202020204" pitchFamily="34" charset="0"/>
              </a:rPr>
              <a:t>. Available at: </a:t>
            </a:r>
            <a:r>
              <a:rPr lang="en-GB" sz="1100">
                <a:latin typeface="Arial" panose="020B0604020202020204" pitchFamily="34" charset="0"/>
                <a:cs typeface="Arial" panose="020B0604020202020204" pitchFamily="34" charset="0"/>
                <a:hlinkClick r:id="rId4"/>
              </a:rPr>
              <a:t>https://www.nhs.uk/conditions/type-2-diabetes</a:t>
            </a:r>
            <a:r>
              <a:rPr lang="en-GB" sz="1100">
                <a:latin typeface="Arial" panose="020B0604020202020204" pitchFamily="34" charset="0"/>
                <a:cs typeface="Arial" panose="020B0604020202020204" pitchFamily="34" charset="0"/>
              </a:rPr>
              <a:t> (Accessed: 1 April 2026). </a:t>
            </a:r>
          </a:p>
          <a:p>
            <a:pPr>
              <a:lnSpc>
                <a:spcPct val="100000"/>
              </a:lnSpc>
            </a:pPr>
            <a:r>
              <a:rPr lang="en-GB" sz="1100">
                <a:latin typeface="Arial" panose="020B0604020202020204" pitchFamily="34" charset="0"/>
                <a:cs typeface="Arial" panose="020B0604020202020204" pitchFamily="34" charset="0"/>
              </a:rPr>
              <a:t>NICE (2022) </a:t>
            </a:r>
            <a:r>
              <a:rPr lang="en-GB" sz="1100" i="1">
                <a:latin typeface="Arial" panose="020B0604020202020204" pitchFamily="34" charset="0"/>
                <a:cs typeface="Arial" panose="020B0604020202020204" pitchFamily="34" charset="0"/>
              </a:rPr>
              <a:t>Type 2 diabetes in adults: management (NG28)</a:t>
            </a:r>
            <a:r>
              <a:rPr lang="en-GB" sz="1100">
                <a:latin typeface="Arial" panose="020B0604020202020204" pitchFamily="34" charset="0"/>
                <a:cs typeface="Arial" panose="020B0604020202020204" pitchFamily="34" charset="0"/>
              </a:rPr>
              <a:t>. London: National Institute for Health and Care Excellence. Available at: </a:t>
            </a:r>
            <a:r>
              <a:rPr lang="en-GB" sz="1100">
                <a:latin typeface="Arial" panose="020B0604020202020204" pitchFamily="34" charset="0"/>
                <a:cs typeface="Arial" panose="020B0604020202020204" pitchFamily="34" charset="0"/>
                <a:hlinkClick r:id="rId5"/>
              </a:rPr>
              <a:t>https://www.nice.org.uk/guidance/ng28</a:t>
            </a:r>
            <a:r>
              <a:rPr lang="en-GB" sz="1100">
                <a:latin typeface="Arial" panose="020B0604020202020204" pitchFamily="34" charset="0"/>
                <a:cs typeface="Arial" panose="020B0604020202020204" pitchFamily="34" charset="0"/>
              </a:rPr>
              <a:t> (Accessed: 1 April 2026). </a:t>
            </a:r>
          </a:p>
          <a:p>
            <a:pPr>
              <a:lnSpc>
                <a:spcPct val="100000"/>
              </a:lnSpc>
            </a:pPr>
            <a:r>
              <a:rPr lang="en-GB" sz="1100">
                <a:latin typeface="Arial" panose="020B0604020202020204" pitchFamily="34" charset="0"/>
                <a:cs typeface="Arial" panose="020B0604020202020204" pitchFamily="34" charset="0"/>
              </a:rPr>
              <a:t>World Health Organization (2023) </a:t>
            </a:r>
            <a:r>
              <a:rPr lang="en-GB" sz="1100" i="1">
                <a:latin typeface="Arial" panose="020B0604020202020204" pitchFamily="34" charset="0"/>
                <a:cs typeface="Arial" panose="020B0604020202020204" pitchFamily="34" charset="0"/>
              </a:rPr>
              <a:t>Diabetes</a:t>
            </a:r>
            <a:r>
              <a:rPr lang="en-GB" sz="1100">
                <a:latin typeface="Arial" panose="020B0604020202020204" pitchFamily="34" charset="0"/>
                <a:cs typeface="Arial" panose="020B0604020202020204" pitchFamily="34" charset="0"/>
              </a:rPr>
              <a:t>. Available at: </a:t>
            </a:r>
            <a:r>
              <a:rPr lang="en-GB" sz="1100">
                <a:latin typeface="Arial" panose="020B0604020202020204" pitchFamily="34" charset="0"/>
                <a:cs typeface="Arial" panose="020B0604020202020204" pitchFamily="34" charset="0"/>
                <a:hlinkClick r:id="rId6"/>
              </a:rPr>
              <a:t>https://www.who.int/news-room/fact-sheets/detail/diabetes</a:t>
            </a:r>
            <a:r>
              <a:rPr lang="en-GB" sz="1100">
                <a:latin typeface="Arial" panose="020B0604020202020204" pitchFamily="34" charset="0"/>
                <a:cs typeface="Arial" panose="020B0604020202020204" pitchFamily="34" charset="0"/>
              </a:rPr>
              <a:t> (Accessed: 1 April 2026). </a:t>
            </a:r>
          </a:p>
          <a:p>
            <a:pPr>
              <a:lnSpc>
                <a:spcPct val="100000"/>
              </a:lnSpc>
            </a:pPr>
            <a:r>
              <a:rPr lang="en-GB" sz="1100">
                <a:latin typeface="Arial" panose="020B0604020202020204" pitchFamily="34" charset="0"/>
                <a:cs typeface="Arial" panose="020B0604020202020204" pitchFamily="34" charset="0"/>
              </a:rPr>
              <a:t>Public Health England (2022) </a:t>
            </a:r>
            <a:r>
              <a:rPr lang="en-GB" sz="1100" i="1">
                <a:latin typeface="Arial" panose="020B0604020202020204" pitchFamily="34" charset="0"/>
                <a:cs typeface="Arial" panose="020B0604020202020204" pitchFamily="34" charset="0"/>
              </a:rPr>
              <a:t>Health matters: preventing type 2 diabetes</a:t>
            </a:r>
            <a:r>
              <a:rPr lang="en-GB" sz="1100">
                <a:latin typeface="Arial" panose="020B0604020202020204" pitchFamily="34" charset="0"/>
                <a:cs typeface="Arial" panose="020B0604020202020204" pitchFamily="34" charset="0"/>
              </a:rPr>
              <a:t>. London: PHE. Available at: </a:t>
            </a:r>
            <a:r>
              <a:rPr lang="en-GB" sz="1100">
                <a:latin typeface="Arial" panose="020B0604020202020204" pitchFamily="34" charset="0"/>
                <a:cs typeface="Arial" panose="020B0604020202020204" pitchFamily="34" charset="0"/>
                <a:hlinkClick r:id="rId7"/>
              </a:rPr>
              <a:t>https://www.gov.uk/government/publications/health-matters-preventing-type-2-diabetes</a:t>
            </a:r>
            <a:r>
              <a:rPr lang="en-GB" sz="1100">
                <a:latin typeface="Arial" panose="020B0604020202020204" pitchFamily="34" charset="0"/>
                <a:cs typeface="Arial" panose="020B0604020202020204" pitchFamily="34" charset="0"/>
              </a:rPr>
              <a:t> (Accessed: 1 April 2026). </a:t>
            </a:r>
          </a:p>
          <a:p>
            <a:pPr>
              <a:lnSpc>
                <a:spcPct val="100000"/>
              </a:lnSpc>
            </a:pPr>
            <a:r>
              <a:rPr lang="en-GB" sz="1100" err="1">
                <a:latin typeface="Arial" panose="020B0604020202020204" pitchFamily="34" charset="0"/>
                <a:cs typeface="Arial" panose="020B0604020202020204" pitchFamily="34" charset="0"/>
              </a:rPr>
              <a:t>Centers</a:t>
            </a:r>
            <a:r>
              <a:rPr lang="en-GB" sz="1100">
                <a:latin typeface="Arial" panose="020B0604020202020204" pitchFamily="34" charset="0"/>
                <a:cs typeface="Arial" panose="020B0604020202020204" pitchFamily="34" charset="0"/>
              </a:rPr>
              <a:t> for Disease Control and Prevention (2023) </a:t>
            </a:r>
            <a:r>
              <a:rPr lang="en-GB" sz="1100" i="1">
                <a:latin typeface="Arial" panose="020B0604020202020204" pitchFamily="34" charset="0"/>
                <a:cs typeface="Arial" panose="020B0604020202020204" pitchFamily="34" charset="0"/>
              </a:rPr>
              <a:t>Type 2 diabetes</a:t>
            </a:r>
            <a:r>
              <a:rPr lang="en-GB" sz="1100">
                <a:latin typeface="Arial" panose="020B0604020202020204" pitchFamily="34" charset="0"/>
                <a:cs typeface="Arial" panose="020B0604020202020204" pitchFamily="34" charset="0"/>
              </a:rPr>
              <a:t>. Available at: </a:t>
            </a:r>
            <a:r>
              <a:rPr lang="en-GB" sz="1100">
                <a:latin typeface="Arial" panose="020B0604020202020204" pitchFamily="34" charset="0"/>
                <a:cs typeface="Arial" panose="020B0604020202020204" pitchFamily="34" charset="0"/>
                <a:hlinkClick r:id="rId8"/>
              </a:rPr>
              <a:t>https://www.cdc.gov/diabetes/basics/type2.html</a:t>
            </a:r>
            <a:r>
              <a:rPr lang="en-GB" sz="1100">
                <a:latin typeface="Arial" panose="020B0604020202020204" pitchFamily="34" charset="0"/>
                <a:cs typeface="Arial" panose="020B0604020202020204" pitchFamily="34" charset="0"/>
              </a:rPr>
              <a:t> (Accessed: 1 April 2026). </a:t>
            </a:r>
          </a:p>
          <a:p>
            <a:pPr>
              <a:lnSpc>
                <a:spcPct val="100000"/>
              </a:lnSpc>
            </a:pPr>
            <a:r>
              <a:rPr lang="en-GB" sz="1100">
                <a:latin typeface="Arial" panose="020B0604020202020204" pitchFamily="34" charset="0"/>
                <a:cs typeface="Arial" panose="020B0604020202020204" pitchFamily="34" charset="0"/>
              </a:rPr>
              <a:t>Mayo Clinic (2023) </a:t>
            </a:r>
            <a:r>
              <a:rPr lang="en-GB" sz="1100" i="1">
                <a:latin typeface="Arial" panose="020B0604020202020204" pitchFamily="34" charset="0"/>
                <a:cs typeface="Arial" panose="020B0604020202020204" pitchFamily="34" charset="0"/>
              </a:rPr>
              <a:t>Type 2 diabetes: Diagnosis and treatment</a:t>
            </a:r>
            <a:r>
              <a:rPr lang="en-GB" sz="1100">
                <a:latin typeface="Arial" panose="020B0604020202020204" pitchFamily="34" charset="0"/>
                <a:cs typeface="Arial" panose="020B0604020202020204" pitchFamily="34" charset="0"/>
              </a:rPr>
              <a:t>. Available at: https://www.mayoclinic.org/diseases-conditions/type-2-diabetes/diagnosis-treatment (Accessed: 1 April 2026). </a:t>
            </a:r>
          </a:p>
          <a:p>
            <a:pPr>
              <a:lnSpc>
                <a:spcPct val="100000"/>
              </a:lnSpc>
            </a:pPr>
            <a:r>
              <a:rPr lang="en-GB" sz="1100">
                <a:latin typeface="Arial" panose="020B0604020202020204" pitchFamily="34" charset="0"/>
                <a:cs typeface="Arial" panose="020B0604020202020204" pitchFamily="34" charset="0"/>
              </a:rPr>
              <a:t>Tortora, G.J. and Derrickson, B.H. (2021) </a:t>
            </a:r>
            <a:r>
              <a:rPr lang="en-GB" sz="1100" i="1">
                <a:latin typeface="Arial" panose="020B0604020202020204" pitchFamily="34" charset="0"/>
                <a:cs typeface="Arial" panose="020B0604020202020204" pitchFamily="34" charset="0"/>
              </a:rPr>
              <a:t>Principles of Anatomy and Physiology</a:t>
            </a:r>
            <a:r>
              <a:rPr lang="en-GB" sz="1100">
                <a:latin typeface="Arial" panose="020B0604020202020204" pitchFamily="34" charset="0"/>
                <a:cs typeface="Arial" panose="020B0604020202020204" pitchFamily="34" charset="0"/>
              </a:rPr>
              <a:t>. 16th </a:t>
            </a:r>
            <a:r>
              <a:rPr lang="en-GB" sz="1100" err="1">
                <a:latin typeface="Arial" panose="020B0604020202020204" pitchFamily="34" charset="0"/>
                <a:cs typeface="Arial" panose="020B0604020202020204" pitchFamily="34" charset="0"/>
              </a:rPr>
              <a:t>edn</a:t>
            </a:r>
            <a:r>
              <a:rPr lang="en-GB" sz="1100">
                <a:latin typeface="Arial" panose="020B0604020202020204" pitchFamily="34" charset="0"/>
                <a:cs typeface="Arial" panose="020B0604020202020204" pitchFamily="34" charset="0"/>
              </a:rPr>
              <a:t>. Hoboken: John Wiley &amp; Sons.</a:t>
            </a:r>
          </a:p>
          <a:p>
            <a:pPr>
              <a:lnSpc>
                <a:spcPct val="100000"/>
              </a:lnSpc>
            </a:pPr>
            <a:endParaRPr lang="en-GB" sz="1100">
              <a:latin typeface="Arial" panose="020B0604020202020204" pitchFamily="34" charset="0"/>
              <a:cs typeface="Arial" panose="020B0604020202020204" pitchFamily="34" charset="0"/>
            </a:endParaRPr>
          </a:p>
          <a:p>
            <a:pPr>
              <a:lnSpc>
                <a:spcPct val="100000"/>
              </a:lnSpc>
            </a:pPr>
            <a:endParaRPr lang="en-GB" sz="1100">
              <a:latin typeface="Arial" panose="020B0604020202020204" pitchFamily="34" charset="0"/>
              <a:cs typeface="Arial" panose="020B0604020202020204" pitchFamily="34" charset="0"/>
            </a:endParaRPr>
          </a:p>
          <a:p>
            <a:pPr>
              <a:lnSpc>
                <a:spcPct val="100000"/>
              </a:lnSpc>
            </a:pPr>
            <a:endParaRPr lang="en-GB" sz="1100"/>
          </a:p>
        </p:txBody>
      </p:sp>
      <p:sp>
        <p:nvSpPr>
          <p:cNvPr id="6" name="Rectangle 3">
            <a:extLst>
              <a:ext uri="{FF2B5EF4-FFF2-40B4-BE49-F238E27FC236}">
                <a16:creationId xmlns:a16="http://schemas.microsoft.com/office/drawing/2014/main" id="{73BAF94C-FC9C-2C43-31E6-508204BC3795}"/>
              </a:ext>
            </a:extLst>
          </p:cNvPr>
          <p:cNvSpPr>
            <a:spLocks noChangeArrowheads="1"/>
          </p:cNvSpPr>
          <p:nvPr/>
        </p:nvSpPr>
        <p:spPr bwMode="auto">
          <a:xfrm>
            <a:off x="0" y="-184667"/>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tabLst/>
            </a:pPr>
            <a:r>
              <a:rPr kumimoji="0" lang="en-US" altLang="en-US"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4070959393"/>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d52ff3d331f110315b923f7685dcc0bf">
  <xsd:schema xmlns:xsd="http://www.w3.org/2001/XMLSchema" xmlns:xs="http://www.w3.org/2001/XMLSchema" xmlns:p="http://schemas.microsoft.com/office/2006/metadata/properties" xmlns:ns3="0085e1a2-9cbf-4b92-866b-21f3c89040b6" targetNamespace="http://schemas.microsoft.com/office/2006/metadata/properties" ma:root="true" ma:fieldsID="23120b696a4c593e53589987a403ac10"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511D2F8D-7CA7-4AE7-AE3D-7E5AD6CAB2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16E124-AA44-4F3E-BCD1-82ECD8918C94}">
  <ds:schemaRefs>
    <ds:schemaRef ds:uri="http://schemas.microsoft.com/sharepoint/v3/contenttype/forms"/>
  </ds:schemaRefs>
</ds:datastoreItem>
</file>

<file path=customXml/itemProps3.xml><?xml version="1.0" encoding="utf-8"?>
<ds:datastoreItem xmlns:ds="http://schemas.openxmlformats.org/officeDocument/2006/customXml" ds:itemID="{E12E25E2-2FFA-4860-8749-CC4296736D5F}">
  <ds:schemaRefs>
    <ds:schemaRef ds:uri="http://schemas.openxmlformats.org/package/2006/metadata/core-properties"/>
    <ds:schemaRef ds:uri="http://schemas.microsoft.com/office/2006/metadata/properties"/>
    <ds:schemaRef ds:uri="http://purl.org/dc/terms/"/>
    <ds:schemaRef ds:uri="http://www.w3.org/XML/1998/namespace"/>
    <ds:schemaRef ds:uri="http://purl.org/dc/elements/1.1/"/>
    <ds:schemaRef ds:uri="http://schemas.microsoft.com/office/2006/documentManagement/types"/>
    <ds:schemaRef ds:uri="http://schemas.microsoft.com/office/infopath/2007/PartnerControls"/>
    <ds:schemaRef ds:uri="0085e1a2-9cbf-4b92-866b-21f3c89040b6"/>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202</TotalTime>
  <Words>2267</Words>
  <Application>Microsoft Office PowerPoint</Application>
  <PresentationFormat>Widescreen</PresentationFormat>
  <Paragraphs>146</Paragraphs>
  <Slides>17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Amasis MT Pro Light</vt:lpstr>
      <vt:lpstr>Aptos</vt:lpstr>
      <vt:lpstr>Arial</vt:lpstr>
      <vt:lpstr>The Hand Bold</vt:lpstr>
      <vt:lpstr>The Serif Hand Black</vt:lpstr>
      <vt:lpstr>SketchyVTI</vt:lpstr>
      <vt:lpstr>NAME : Rana Fatima Student Id:2407474 Module code: BMHP5023 Date: 02.04.2026 </vt:lpstr>
      <vt:lpstr>Type 2 Diabetes – Care Plan for a Fictional Patient</vt:lpstr>
      <vt:lpstr>Introduction </vt:lpstr>
      <vt:lpstr> Anatomy of the Pancreas </vt:lpstr>
      <vt:lpstr> Physiology of Glucose Regulation </vt:lpstr>
      <vt:lpstr> Pathophysiology of T2D </vt:lpstr>
      <vt:lpstr>Case Study: Mr Ahmed </vt:lpstr>
      <vt:lpstr> Clinical Data Analysis </vt:lpstr>
      <vt:lpstr>Risk Factors (Critical Analysis) </vt:lpstr>
      <vt:lpstr>Impact on Body Systems </vt:lpstr>
      <vt:lpstr> Care Plan Aim </vt:lpstr>
      <vt:lpstr>Lifestyle Management </vt:lpstr>
      <vt:lpstr>Monitoring Plan </vt:lpstr>
      <vt:lpstr> Medication Plan </vt:lpstr>
      <vt:lpstr>Communication &amp; Ethics </vt:lpstr>
      <vt:lpstr>Care Plan Summary &amp; Conclusion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Rana Fatima (2407474)</dc:creator>
  <cp:lastModifiedBy>Rana Fatima (2407474)</cp:lastModifiedBy>
  <cp:revision>3</cp:revision>
  <dcterms:created xsi:type="dcterms:W3CDTF">2026-04-01T21:20:53Z</dcterms:created>
  <dcterms:modified xsi:type="dcterms:W3CDTF">2026-04-02T00:43:33Z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