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64"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7979" autoAdjust="0"/>
  </p:normalViewPr>
  <p:slideViewPr>
    <p:cSldViewPr snapToGrid="0">
      <p:cViewPr varScale="1">
        <p:scale>
          <a:sx n="50" d="100"/>
          <a:sy n="50" d="100"/>
        </p:scale>
        <p:origin x="12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C78506-25A0-493D-A66F-0A873C2641B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3E72B16-08D7-4F7C-8DC7-9F57E0F7497E}">
      <dgm:prSet/>
      <dgm:spPr>
        <a:solidFill>
          <a:schemeClr val="accent2"/>
        </a:solidFill>
      </dgm:spPr>
      <dgm:t>
        <a:bodyPr/>
        <a:lstStyle/>
        <a:p>
          <a:pPr algn="just" rtl="0"/>
          <a:r>
            <a:rPr lang="en-US" dirty="0"/>
            <a:t>Data-driven marketing is one of the systematic approaches which relies on customers’ data and analytics to design, make well-informed decisions (Kotler, et al., 2021). </a:t>
          </a:r>
          <a:endParaRPr lang="en-GB" dirty="0"/>
        </a:p>
      </dgm:t>
    </dgm:pt>
    <dgm:pt modelId="{49255DE0-EA82-4A1E-BD74-336AA3FF79D1}" type="parTrans" cxnId="{98BD340E-98F2-45E1-AE5A-3775C81926E4}">
      <dgm:prSet/>
      <dgm:spPr/>
      <dgm:t>
        <a:bodyPr/>
        <a:lstStyle/>
        <a:p>
          <a:endParaRPr lang="en-US"/>
        </a:p>
      </dgm:t>
    </dgm:pt>
    <dgm:pt modelId="{4BEFA513-105C-4B67-9692-354AAE2B696C}" type="sibTrans" cxnId="{98BD340E-98F2-45E1-AE5A-3775C81926E4}">
      <dgm:prSet/>
      <dgm:spPr/>
      <dgm:t>
        <a:bodyPr/>
        <a:lstStyle/>
        <a:p>
          <a:endParaRPr lang="en-US"/>
        </a:p>
      </dgm:t>
    </dgm:pt>
    <dgm:pt modelId="{3D5811F7-BDC1-4FFC-8B54-710E322AA474}">
      <dgm:prSet/>
      <dgm:spPr>
        <a:solidFill>
          <a:schemeClr val="accent4"/>
        </a:solidFill>
      </dgm:spPr>
      <dgm:t>
        <a:bodyPr/>
        <a:lstStyle/>
        <a:p>
          <a:pPr algn="just" rtl="0"/>
          <a:r>
            <a:rPr lang="en-US" dirty="0"/>
            <a:t>Data-driven marketing's notable key components are </a:t>
          </a:r>
          <a:r>
            <a:rPr lang="en-US" dirty="0" err="1"/>
            <a:t>personalised</a:t>
          </a:r>
          <a:r>
            <a:rPr lang="en-US" dirty="0"/>
            <a:t> content delivery, data collection and analysis (Kingsnorth, 2022).</a:t>
          </a:r>
          <a:endParaRPr lang="en-GB" dirty="0"/>
        </a:p>
      </dgm:t>
    </dgm:pt>
    <dgm:pt modelId="{434BE1EC-17C3-4859-8A3D-6198C5EC7AE2}" type="parTrans" cxnId="{6B0553FA-13B6-4F77-BEA1-734409AA160A}">
      <dgm:prSet/>
      <dgm:spPr/>
      <dgm:t>
        <a:bodyPr/>
        <a:lstStyle/>
        <a:p>
          <a:endParaRPr lang="en-US"/>
        </a:p>
      </dgm:t>
    </dgm:pt>
    <dgm:pt modelId="{193F7CFA-B7A9-4E02-9D56-B9A0713AA877}" type="sibTrans" cxnId="{6B0553FA-13B6-4F77-BEA1-734409AA160A}">
      <dgm:prSet/>
      <dgm:spPr/>
      <dgm:t>
        <a:bodyPr/>
        <a:lstStyle/>
        <a:p>
          <a:endParaRPr lang="en-US"/>
        </a:p>
      </dgm:t>
    </dgm:pt>
    <dgm:pt modelId="{310A8D33-5B91-4F02-9BD9-82702796E8C4}">
      <dgm:prSet/>
      <dgm:spPr>
        <a:solidFill>
          <a:srgbClr val="002060"/>
        </a:solidFill>
      </dgm:spPr>
      <dgm:t>
        <a:bodyPr/>
        <a:lstStyle/>
        <a:p>
          <a:pPr algn="just" rtl="0"/>
          <a:r>
            <a:rPr lang="en-US" dirty="0"/>
            <a:t>The data-driven concept is effective for digital transformation, where businesses need to foster customer satisfaction and make effective decisions (Ryan, 2022)</a:t>
          </a:r>
          <a:endParaRPr lang="en-GB" dirty="0"/>
        </a:p>
      </dgm:t>
    </dgm:pt>
    <dgm:pt modelId="{91A4579B-5C4C-4079-BA8B-402C83425783}" type="parTrans" cxnId="{F298BC84-7995-407A-BCB5-A42037AFCBE5}">
      <dgm:prSet/>
      <dgm:spPr/>
      <dgm:t>
        <a:bodyPr/>
        <a:lstStyle/>
        <a:p>
          <a:endParaRPr lang="en-US"/>
        </a:p>
      </dgm:t>
    </dgm:pt>
    <dgm:pt modelId="{DC91B54F-8CA5-4523-8DE2-F2E4AD473318}" type="sibTrans" cxnId="{F298BC84-7995-407A-BCB5-A42037AFCBE5}">
      <dgm:prSet/>
      <dgm:spPr/>
      <dgm:t>
        <a:bodyPr/>
        <a:lstStyle/>
        <a:p>
          <a:endParaRPr lang="en-US"/>
        </a:p>
      </dgm:t>
    </dgm:pt>
    <dgm:pt modelId="{522E4D01-BC2F-4C0B-A3C6-5F22DBCAF8F9}" type="pres">
      <dgm:prSet presAssocID="{89C78506-25A0-493D-A66F-0A873C2641B4}" presName="linear" presStyleCnt="0">
        <dgm:presLayoutVars>
          <dgm:animLvl val="lvl"/>
          <dgm:resizeHandles val="exact"/>
        </dgm:presLayoutVars>
      </dgm:prSet>
      <dgm:spPr/>
    </dgm:pt>
    <dgm:pt modelId="{2CC2B35B-558F-43DF-97B3-5D307A4751B3}" type="pres">
      <dgm:prSet presAssocID="{A3E72B16-08D7-4F7C-8DC7-9F57E0F7497E}" presName="parentText" presStyleLbl="node1" presStyleIdx="0" presStyleCnt="3">
        <dgm:presLayoutVars>
          <dgm:chMax val="0"/>
          <dgm:bulletEnabled val="1"/>
        </dgm:presLayoutVars>
      </dgm:prSet>
      <dgm:spPr/>
    </dgm:pt>
    <dgm:pt modelId="{DECF4C23-3436-4D87-813E-30ADF4D79F8A}" type="pres">
      <dgm:prSet presAssocID="{4BEFA513-105C-4B67-9692-354AAE2B696C}" presName="spacer" presStyleCnt="0"/>
      <dgm:spPr/>
    </dgm:pt>
    <dgm:pt modelId="{BBB72CD6-6230-48A2-85F5-31DBB0FC483B}" type="pres">
      <dgm:prSet presAssocID="{3D5811F7-BDC1-4FFC-8B54-710E322AA474}" presName="parentText" presStyleLbl="node1" presStyleIdx="1" presStyleCnt="3">
        <dgm:presLayoutVars>
          <dgm:chMax val="0"/>
          <dgm:bulletEnabled val="1"/>
        </dgm:presLayoutVars>
      </dgm:prSet>
      <dgm:spPr/>
    </dgm:pt>
    <dgm:pt modelId="{B913A046-3460-4A75-BE22-77DCA8AB9CBE}" type="pres">
      <dgm:prSet presAssocID="{193F7CFA-B7A9-4E02-9D56-B9A0713AA877}" presName="spacer" presStyleCnt="0"/>
      <dgm:spPr/>
    </dgm:pt>
    <dgm:pt modelId="{22078DEB-A08D-403D-B278-088E7C3393BC}" type="pres">
      <dgm:prSet presAssocID="{310A8D33-5B91-4F02-9BD9-82702796E8C4}" presName="parentText" presStyleLbl="node1" presStyleIdx="2" presStyleCnt="3">
        <dgm:presLayoutVars>
          <dgm:chMax val="0"/>
          <dgm:bulletEnabled val="1"/>
        </dgm:presLayoutVars>
      </dgm:prSet>
      <dgm:spPr/>
    </dgm:pt>
  </dgm:ptLst>
  <dgm:cxnLst>
    <dgm:cxn modelId="{98BD340E-98F2-45E1-AE5A-3775C81926E4}" srcId="{89C78506-25A0-493D-A66F-0A873C2641B4}" destId="{A3E72B16-08D7-4F7C-8DC7-9F57E0F7497E}" srcOrd="0" destOrd="0" parTransId="{49255DE0-EA82-4A1E-BD74-336AA3FF79D1}" sibTransId="{4BEFA513-105C-4B67-9692-354AAE2B696C}"/>
    <dgm:cxn modelId="{0FEFC760-8240-4663-BEDF-A05149BD4E9E}" type="presOf" srcId="{310A8D33-5B91-4F02-9BD9-82702796E8C4}" destId="{22078DEB-A08D-403D-B278-088E7C3393BC}" srcOrd="0" destOrd="0" presId="urn:microsoft.com/office/officeart/2005/8/layout/vList2"/>
    <dgm:cxn modelId="{F298BC84-7995-407A-BCB5-A42037AFCBE5}" srcId="{89C78506-25A0-493D-A66F-0A873C2641B4}" destId="{310A8D33-5B91-4F02-9BD9-82702796E8C4}" srcOrd="2" destOrd="0" parTransId="{91A4579B-5C4C-4079-BA8B-402C83425783}" sibTransId="{DC91B54F-8CA5-4523-8DE2-F2E4AD473318}"/>
    <dgm:cxn modelId="{9FA25BD7-4F18-462E-B340-D74DE06121F8}" type="presOf" srcId="{A3E72B16-08D7-4F7C-8DC7-9F57E0F7497E}" destId="{2CC2B35B-558F-43DF-97B3-5D307A4751B3}" srcOrd="0" destOrd="0" presId="urn:microsoft.com/office/officeart/2005/8/layout/vList2"/>
    <dgm:cxn modelId="{79D071D9-DAC2-4EC1-AA69-0AC41FE441A0}" type="presOf" srcId="{3D5811F7-BDC1-4FFC-8B54-710E322AA474}" destId="{BBB72CD6-6230-48A2-85F5-31DBB0FC483B}" srcOrd="0" destOrd="0" presId="urn:microsoft.com/office/officeart/2005/8/layout/vList2"/>
    <dgm:cxn modelId="{C6194FE6-849E-4990-A135-EE57A61D1FE4}" type="presOf" srcId="{89C78506-25A0-493D-A66F-0A873C2641B4}" destId="{522E4D01-BC2F-4C0B-A3C6-5F22DBCAF8F9}" srcOrd="0" destOrd="0" presId="urn:microsoft.com/office/officeart/2005/8/layout/vList2"/>
    <dgm:cxn modelId="{6B0553FA-13B6-4F77-BEA1-734409AA160A}" srcId="{89C78506-25A0-493D-A66F-0A873C2641B4}" destId="{3D5811F7-BDC1-4FFC-8B54-710E322AA474}" srcOrd="1" destOrd="0" parTransId="{434BE1EC-17C3-4859-8A3D-6198C5EC7AE2}" sibTransId="{193F7CFA-B7A9-4E02-9D56-B9A0713AA877}"/>
    <dgm:cxn modelId="{0117003C-45AC-4A0C-95CA-8E4C74D9988A}" type="presParOf" srcId="{522E4D01-BC2F-4C0B-A3C6-5F22DBCAF8F9}" destId="{2CC2B35B-558F-43DF-97B3-5D307A4751B3}" srcOrd="0" destOrd="0" presId="urn:microsoft.com/office/officeart/2005/8/layout/vList2"/>
    <dgm:cxn modelId="{B20C7239-2C26-4123-8B77-6986ABB578B9}" type="presParOf" srcId="{522E4D01-BC2F-4C0B-A3C6-5F22DBCAF8F9}" destId="{DECF4C23-3436-4D87-813E-30ADF4D79F8A}" srcOrd="1" destOrd="0" presId="urn:microsoft.com/office/officeart/2005/8/layout/vList2"/>
    <dgm:cxn modelId="{6FABBE2F-0CC0-4551-855D-97E31DCE8D0E}" type="presParOf" srcId="{522E4D01-BC2F-4C0B-A3C6-5F22DBCAF8F9}" destId="{BBB72CD6-6230-48A2-85F5-31DBB0FC483B}" srcOrd="2" destOrd="0" presId="urn:microsoft.com/office/officeart/2005/8/layout/vList2"/>
    <dgm:cxn modelId="{E3B133F5-BAE1-4954-BD5E-1BB6C6DA2F72}" type="presParOf" srcId="{522E4D01-BC2F-4C0B-A3C6-5F22DBCAF8F9}" destId="{B913A046-3460-4A75-BE22-77DCA8AB9CBE}" srcOrd="3" destOrd="0" presId="urn:microsoft.com/office/officeart/2005/8/layout/vList2"/>
    <dgm:cxn modelId="{BA633765-978C-454C-ABFA-7AFD3916DE4A}" type="presParOf" srcId="{522E4D01-BC2F-4C0B-A3C6-5F22DBCAF8F9}" destId="{22078DEB-A08D-403D-B278-088E7C3393B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CC4904-359E-4776-B413-D127A16C1ED3}"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8EFDB8E9-AD14-419B-8CB3-A2856F695DD2}">
      <dgm:prSet/>
      <dgm:spPr>
        <a:solidFill>
          <a:srgbClr val="002060"/>
        </a:solidFill>
      </dgm:spPr>
      <dgm:t>
        <a:bodyPr/>
        <a:lstStyle/>
        <a:p>
          <a:pPr algn="just" rtl="0"/>
          <a:r>
            <a:rPr lang="en-US" dirty="0"/>
            <a:t>Data-driven challenges arise due to customer privacy concerns, every moment raise digital content and essential for continuous innovation (European Commission, 2023). </a:t>
          </a:r>
          <a:endParaRPr lang="en-GB" dirty="0"/>
        </a:p>
      </dgm:t>
    </dgm:pt>
    <dgm:pt modelId="{7ECF8198-9D80-47CE-A19E-25D77075FEE9}" type="parTrans" cxnId="{7B88A17C-83A7-4476-90F3-B386A4378487}">
      <dgm:prSet/>
      <dgm:spPr/>
      <dgm:t>
        <a:bodyPr/>
        <a:lstStyle/>
        <a:p>
          <a:endParaRPr lang="en-US"/>
        </a:p>
      </dgm:t>
    </dgm:pt>
    <dgm:pt modelId="{C8F85AFB-195A-4F31-B38A-DAB7ABAF0D22}" type="sibTrans" cxnId="{7B88A17C-83A7-4476-90F3-B386A4378487}">
      <dgm:prSet/>
      <dgm:spPr/>
      <dgm:t>
        <a:bodyPr/>
        <a:lstStyle/>
        <a:p>
          <a:endParaRPr lang="en-US"/>
        </a:p>
      </dgm:t>
    </dgm:pt>
    <dgm:pt modelId="{57F95082-EF7D-4D98-893C-532E90B8AF88}">
      <dgm:prSet/>
      <dgm:spPr>
        <a:solidFill>
          <a:srgbClr val="00B0F0"/>
        </a:solidFill>
      </dgm:spPr>
      <dgm:t>
        <a:bodyPr/>
        <a:lstStyle/>
        <a:p>
          <a:pPr algn="just" rtl="0"/>
          <a:r>
            <a:rPr lang="en-US" dirty="0"/>
            <a:t>As a result, businesses need to manage long-term customer loyalty by following ethical data principles and transparently communicating their policy. </a:t>
          </a:r>
          <a:endParaRPr lang="en-GB" dirty="0"/>
        </a:p>
      </dgm:t>
    </dgm:pt>
    <dgm:pt modelId="{F561644B-C5D6-41E1-8C6B-3B40B09116F4}" type="parTrans" cxnId="{0E693DBB-7238-407B-A792-6DE995FC0E6D}">
      <dgm:prSet/>
      <dgm:spPr/>
      <dgm:t>
        <a:bodyPr/>
        <a:lstStyle/>
        <a:p>
          <a:endParaRPr lang="en-US"/>
        </a:p>
      </dgm:t>
    </dgm:pt>
    <dgm:pt modelId="{D958F5BD-B125-4D27-9B74-AF0FE807B0FF}" type="sibTrans" cxnId="{0E693DBB-7238-407B-A792-6DE995FC0E6D}">
      <dgm:prSet/>
      <dgm:spPr/>
      <dgm:t>
        <a:bodyPr/>
        <a:lstStyle/>
        <a:p>
          <a:endParaRPr lang="en-US"/>
        </a:p>
      </dgm:t>
    </dgm:pt>
    <dgm:pt modelId="{1E78D56B-CBAB-4703-9254-FF188ACCF688}" type="pres">
      <dgm:prSet presAssocID="{B0CC4904-359E-4776-B413-D127A16C1ED3}" presName="Name0" presStyleCnt="0">
        <dgm:presLayoutVars>
          <dgm:chMax val="7"/>
          <dgm:chPref val="7"/>
          <dgm:dir/>
        </dgm:presLayoutVars>
      </dgm:prSet>
      <dgm:spPr/>
    </dgm:pt>
    <dgm:pt modelId="{290A3AD2-13D0-4127-B918-86F959AC8E5F}" type="pres">
      <dgm:prSet presAssocID="{B0CC4904-359E-4776-B413-D127A16C1ED3}" presName="Name1" presStyleCnt="0"/>
      <dgm:spPr/>
    </dgm:pt>
    <dgm:pt modelId="{2F0384F8-F1F2-4074-AA85-85413F83C092}" type="pres">
      <dgm:prSet presAssocID="{B0CC4904-359E-4776-B413-D127A16C1ED3}" presName="cycle" presStyleCnt="0"/>
      <dgm:spPr/>
    </dgm:pt>
    <dgm:pt modelId="{AECC5C4F-B93A-4CDA-BB5D-D4B6B20EBF7A}" type="pres">
      <dgm:prSet presAssocID="{B0CC4904-359E-4776-B413-D127A16C1ED3}" presName="srcNode" presStyleLbl="node1" presStyleIdx="0" presStyleCnt="2"/>
      <dgm:spPr/>
    </dgm:pt>
    <dgm:pt modelId="{89EEE21C-6729-41E2-A606-678F60FD12A1}" type="pres">
      <dgm:prSet presAssocID="{B0CC4904-359E-4776-B413-D127A16C1ED3}" presName="conn" presStyleLbl="parChTrans1D2" presStyleIdx="0" presStyleCnt="1"/>
      <dgm:spPr/>
    </dgm:pt>
    <dgm:pt modelId="{647B188C-7F94-4D91-BD5E-F3AE5E8679A2}" type="pres">
      <dgm:prSet presAssocID="{B0CC4904-359E-4776-B413-D127A16C1ED3}" presName="extraNode" presStyleLbl="node1" presStyleIdx="0" presStyleCnt="2"/>
      <dgm:spPr/>
    </dgm:pt>
    <dgm:pt modelId="{58BD208E-B364-442A-A784-E13C8D3A3E42}" type="pres">
      <dgm:prSet presAssocID="{B0CC4904-359E-4776-B413-D127A16C1ED3}" presName="dstNode" presStyleLbl="node1" presStyleIdx="0" presStyleCnt="2"/>
      <dgm:spPr/>
    </dgm:pt>
    <dgm:pt modelId="{EE1B00AE-DCC1-4C55-9B54-5F678ED60A72}" type="pres">
      <dgm:prSet presAssocID="{8EFDB8E9-AD14-419B-8CB3-A2856F695DD2}" presName="text_1" presStyleLbl="node1" presStyleIdx="0" presStyleCnt="2">
        <dgm:presLayoutVars>
          <dgm:bulletEnabled val="1"/>
        </dgm:presLayoutVars>
      </dgm:prSet>
      <dgm:spPr/>
    </dgm:pt>
    <dgm:pt modelId="{99FCBBDE-DF17-47DC-9B3D-2E8FF6BDF587}" type="pres">
      <dgm:prSet presAssocID="{8EFDB8E9-AD14-419B-8CB3-A2856F695DD2}" presName="accent_1" presStyleCnt="0"/>
      <dgm:spPr/>
    </dgm:pt>
    <dgm:pt modelId="{D00F6905-FD3B-4F90-90E2-9CD00792E127}" type="pres">
      <dgm:prSet presAssocID="{8EFDB8E9-AD14-419B-8CB3-A2856F695DD2}" presName="accentRepeatNode" presStyleLbl="solidFgAcc1" presStyleIdx="0" presStyleCnt="2"/>
      <dgm:spPr/>
    </dgm:pt>
    <dgm:pt modelId="{698E8F40-28C6-4CFC-853A-A692D7B36C1C}" type="pres">
      <dgm:prSet presAssocID="{57F95082-EF7D-4D98-893C-532E90B8AF88}" presName="text_2" presStyleLbl="node1" presStyleIdx="1" presStyleCnt="2">
        <dgm:presLayoutVars>
          <dgm:bulletEnabled val="1"/>
        </dgm:presLayoutVars>
      </dgm:prSet>
      <dgm:spPr/>
    </dgm:pt>
    <dgm:pt modelId="{8403A12B-9C6F-4F1E-8885-EE4EA6394DCD}" type="pres">
      <dgm:prSet presAssocID="{57F95082-EF7D-4D98-893C-532E90B8AF88}" presName="accent_2" presStyleCnt="0"/>
      <dgm:spPr/>
    </dgm:pt>
    <dgm:pt modelId="{7818C54A-3887-4457-9C60-479C3EBDB1C3}" type="pres">
      <dgm:prSet presAssocID="{57F95082-EF7D-4D98-893C-532E90B8AF88}" presName="accentRepeatNode" presStyleLbl="solidFgAcc1" presStyleIdx="1" presStyleCnt="2"/>
      <dgm:spPr/>
    </dgm:pt>
  </dgm:ptLst>
  <dgm:cxnLst>
    <dgm:cxn modelId="{7DB87609-7D34-4C10-A91B-E1DE07FB9C68}" type="presOf" srcId="{B0CC4904-359E-4776-B413-D127A16C1ED3}" destId="{1E78D56B-CBAB-4703-9254-FF188ACCF688}" srcOrd="0" destOrd="0" presId="urn:microsoft.com/office/officeart/2008/layout/VerticalCurvedList"/>
    <dgm:cxn modelId="{C6A84F1E-F9CC-4887-A3C6-C30767455711}" type="presOf" srcId="{57F95082-EF7D-4D98-893C-532E90B8AF88}" destId="{698E8F40-28C6-4CFC-853A-A692D7B36C1C}" srcOrd="0" destOrd="0" presId="urn:microsoft.com/office/officeart/2008/layout/VerticalCurvedList"/>
    <dgm:cxn modelId="{840A9A46-9D78-4C11-BD74-E8883F00EC47}" type="presOf" srcId="{8EFDB8E9-AD14-419B-8CB3-A2856F695DD2}" destId="{EE1B00AE-DCC1-4C55-9B54-5F678ED60A72}" srcOrd="0" destOrd="0" presId="urn:microsoft.com/office/officeart/2008/layout/VerticalCurvedList"/>
    <dgm:cxn modelId="{1E271156-3D5C-4771-A4B7-BCB626292D50}" type="presOf" srcId="{C8F85AFB-195A-4F31-B38A-DAB7ABAF0D22}" destId="{89EEE21C-6729-41E2-A606-678F60FD12A1}" srcOrd="0" destOrd="0" presId="urn:microsoft.com/office/officeart/2008/layout/VerticalCurvedList"/>
    <dgm:cxn modelId="{7B88A17C-83A7-4476-90F3-B386A4378487}" srcId="{B0CC4904-359E-4776-B413-D127A16C1ED3}" destId="{8EFDB8E9-AD14-419B-8CB3-A2856F695DD2}" srcOrd="0" destOrd="0" parTransId="{7ECF8198-9D80-47CE-A19E-25D77075FEE9}" sibTransId="{C8F85AFB-195A-4F31-B38A-DAB7ABAF0D22}"/>
    <dgm:cxn modelId="{0E693DBB-7238-407B-A792-6DE995FC0E6D}" srcId="{B0CC4904-359E-4776-B413-D127A16C1ED3}" destId="{57F95082-EF7D-4D98-893C-532E90B8AF88}" srcOrd="1" destOrd="0" parTransId="{F561644B-C5D6-41E1-8C6B-3B40B09116F4}" sibTransId="{D958F5BD-B125-4D27-9B74-AF0FE807B0FF}"/>
    <dgm:cxn modelId="{CFC22C6E-7B5B-4004-B243-6B16175DBB8C}" type="presParOf" srcId="{1E78D56B-CBAB-4703-9254-FF188ACCF688}" destId="{290A3AD2-13D0-4127-B918-86F959AC8E5F}" srcOrd="0" destOrd="0" presId="urn:microsoft.com/office/officeart/2008/layout/VerticalCurvedList"/>
    <dgm:cxn modelId="{A434044D-8431-4EA4-868D-DAC6A5C184BE}" type="presParOf" srcId="{290A3AD2-13D0-4127-B918-86F959AC8E5F}" destId="{2F0384F8-F1F2-4074-AA85-85413F83C092}" srcOrd="0" destOrd="0" presId="urn:microsoft.com/office/officeart/2008/layout/VerticalCurvedList"/>
    <dgm:cxn modelId="{EB511A3B-98E9-477A-92E7-99D85B106D4E}" type="presParOf" srcId="{2F0384F8-F1F2-4074-AA85-85413F83C092}" destId="{AECC5C4F-B93A-4CDA-BB5D-D4B6B20EBF7A}" srcOrd="0" destOrd="0" presId="urn:microsoft.com/office/officeart/2008/layout/VerticalCurvedList"/>
    <dgm:cxn modelId="{1193530D-83E2-43E0-A5E0-DAC9880385CA}" type="presParOf" srcId="{2F0384F8-F1F2-4074-AA85-85413F83C092}" destId="{89EEE21C-6729-41E2-A606-678F60FD12A1}" srcOrd="1" destOrd="0" presId="urn:microsoft.com/office/officeart/2008/layout/VerticalCurvedList"/>
    <dgm:cxn modelId="{4146C03C-4B20-48FF-A9CC-AD38A1F2A34F}" type="presParOf" srcId="{2F0384F8-F1F2-4074-AA85-85413F83C092}" destId="{647B188C-7F94-4D91-BD5E-F3AE5E8679A2}" srcOrd="2" destOrd="0" presId="urn:microsoft.com/office/officeart/2008/layout/VerticalCurvedList"/>
    <dgm:cxn modelId="{F0A814AC-AB6F-45E0-834E-437FB338CC43}" type="presParOf" srcId="{2F0384F8-F1F2-4074-AA85-85413F83C092}" destId="{58BD208E-B364-442A-A784-E13C8D3A3E42}" srcOrd="3" destOrd="0" presId="urn:microsoft.com/office/officeart/2008/layout/VerticalCurvedList"/>
    <dgm:cxn modelId="{BED07059-253C-4C3F-8120-9ED3D08ABB9D}" type="presParOf" srcId="{290A3AD2-13D0-4127-B918-86F959AC8E5F}" destId="{EE1B00AE-DCC1-4C55-9B54-5F678ED60A72}" srcOrd="1" destOrd="0" presId="urn:microsoft.com/office/officeart/2008/layout/VerticalCurvedList"/>
    <dgm:cxn modelId="{B568EE1E-ABC8-449B-BB51-7DF9DC05AC45}" type="presParOf" srcId="{290A3AD2-13D0-4127-B918-86F959AC8E5F}" destId="{99FCBBDE-DF17-47DC-9B3D-2E8FF6BDF587}" srcOrd="2" destOrd="0" presId="urn:microsoft.com/office/officeart/2008/layout/VerticalCurvedList"/>
    <dgm:cxn modelId="{BDA04DDC-72D1-4E19-BA54-DE9821BC5E4E}" type="presParOf" srcId="{99FCBBDE-DF17-47DC-9B3D-2E8FF6BDF587}" destId="{D00F6905-FD3B-4F90-90E2-9CD00792E127}" srcOrd="0" destOrd="0" presId="urn:microsoft.com/office/officeart/2008/layout/VerticalCurvedList"/>
    <dgm:cxn modelId="{FBE7A661-2163-46C5-BF89-274F9CC8C020}" type="presParOf" srcId="{290A3AD2-13D0-4127-B918-86F959AC8E5F}" destId="{698E8F40-28C6-4CFC-853A-A692D7B36C1C}" srcOrd="3" destOrd="0" presId="urn:microsoft.com/office/officeart/2008/layout/VerticalCurvedList"/>
    <dgm:cxn modelId="{91656475-16A8-412D-8DA2-405BE0D49070}" type="presParOf" srcId="{290A3AD2-13D0-4127-B918-86F959AC8E5F}" destId="{8403A12B-9C6F-4F1E-8885-EE4EA6394DCD}" srcOrd="4" destOrd="0" presId="urn:microsoft.com/office/officeart/2008/layout/VerticalCurvedList"/>
    <dgm:cxn modelId="{EB3F9FF8-997D-4BB0-9C0D-B7E043362272}" type="presParOf" srcId="{8403A12B-9C6F-4F1E-8885-EE4EA6394DCD}" destId="{7818C54A-3887-4457-9C60-479C3EBDB1C3}"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9C054B-A4BD-4355-B412-C878EA7E3351}"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5DB6AD9F-76DE-4609-B274-A4C830DEF105}">
      <dgm:prSet/>
      <dgm:spPr>
        <a:solidFill>
          <a:srgbClr val="00B0F0"/>
        </a:solidFill>
      </dgm:spPr>
      <dgm:t>
        <a:bodyPr/>
        <a:lstStyle/>
        <a:p>
          <a:pPr algn="just" rtl="0"/>
          <a:r>
            <a:rPr lang="en-US" dirty="0"/>
            <a:t>In 2025, data-driven marketing strategies will provide the most effective model by aligning customer insights, analytics and advanced technology to create value and </a:t>
          </a:r>
          <a:r>
            <a:rPr lang="en-US" dirty="0" err="1"/>
            <a:t>personalisation</a:t>
          </a:r>
          <a:r>
            <a:rPr lang="en-US" dirty="0"/>
            <a:t>. </a:t>
          </a:r>
          <a:endParaRPr lang="en-GB" dirty="0"/>
        </a:p>
      </dgm:t>
    </dgm:pt>
    <dgm:pt modelId="{7EF15467-AF26-4DF9-919D-A03F36953CBA}" type="parTrans" cxnId="{0D17B7D4-C8A3-413D-8B33-713B0A6670D0}">
      <dgm:prSet/>
      <dgm:spPr/>
      <dgm:t>
        <a:bodyPr/>
        <a:lstStyle/>
        <a:p>
          <a:endParaRPr lang="en-US"/>
        </a:p>
      </dgm:t>
    </dgm:pt>
    <dgm:pt modelId="{5C1638E1-A31B-4706-8E8B-C0A2BF28D8AD}" type="sibTrans" cxnId="{0D17B7D4-C8A3-413D-8B33-713B0A6670D0}">
      <dgm:prSet/>
      <dgm:spPr/>
      <dgm:t>
        <a:bodyPr/>
        <a:lstStyle/>
        <a:p>
          <a:endParaRPr lang="en-US"/>
        </a:p>
      </dgm:t>
    </dgm:pt>
    <dgm:pt modelId="{B209E3ED-33A1-4345-A12F-6D1DB88A1A0C}">
      <dgm:prSet/>
      <dgm:spPr>
        <a:solidFill>
          <a:schemeClr val="accent4"/>
        </a:solidFill>
      </dgm:spPr>
      <dgm:t>
        <a:bodyPr/>
        <a:lstStyle/>
        <a:p>
          <a:pPr algn="just" rtl="0"/>
          <a:r>
            <a:rPr lang="en-US" dirty="0"/>
            <a:t>Data-driven support businesses achieve a competitive edge in the digital world. </a:t>
          </a:r>
          <a:endParaRPr lang="en-GB" dirty="0"/>
        </a:p>
      </dgm:t>
    </dgm:pt>
    <dgm:pt modelId="{9D2AC440-A40B-43CF-95DE-50FDCB987D0D}" type="parTrans" cxnId="{CAD98508-B669-48A1-9560-0B00B7105232}">
      <dgm:prSet/>
      <dgm:spPr/>
      <dgm:t>
        <a:bodyPr/>
        <a:lstStyle/>
        <a:p>
          <a:endParaRPr lang="en-US"/>
        </a:p>
      </dgm:t>
    </dgm:pt>
    <dgm:pt modelId="{29F86491-3D20-4E06-AC09-B0B46F1D8E15}" type="sibTrans" cxnId="{CAD98508-B669-48A1-9560-0B00B7105232}">
      <dgm:prSet/>
      <dgm:spPr/>
      <dgm:t>
        <a:bodyPr/>
        <a:lstStyle/>
        <a:p>
          <a:endParaRPr lang="en-US"/>
        </a:p>
      </dgm:t>
    </dgm:pt>
    <dgm:pt modelId="{A51E7C06-F9D6-43A7-84F1-0FA68225C275}">
      <dgm:prSet/>
      <dgm:spPr>
        <a:solidFill>
          <a:schemeClr val="accent2"/>
        </a:solidFill>
      </dgm:spPr>
      <dgm:t>
        <a:bodyPr/>
        <a:lstStyle/>
        <a:p>
          <a:pPr algn="just" rtl="0"/>
          <a:r>
            <a:rPr lang="en-US" dirty="0"/>
            <a:t>In future, businesses need to integrate innovative AI, use data responsibly and leverage strategies to robust their connection with customers and build more meaningful relationships. </a:t>
          </a:r>
          <a:endParaRPr lang="en-GB" dirty="0"/>
        </a:p>
      </dgm:t>
    </dgm:pt>
    <dgm:pt modelId="{647F11EA-B123-4E93-B454-8419B4B2A062}" type="parTrans" cxnId="{CD2276C1-2C53-4AFC-A492-A609FFD8B514}">
      <dgm:prSet/>
      <dgm:spPr/>
      <dgm:t>
        <a:bodyPr/>
        <a:lstStyle/>
        <a:p>
          <a:endParaRPr lang="en-US"/>
        </a:p>
      </dgm:t>
    </dgm:pt>
    <dgm:pt modelId="{1F41A99B-4AE3-4B0B-ABD5-1551E4CA1876}" type="sibTrans" cxnId="{CD2276C1-2C53-4AFC-A492-A609FFD8B514}">
      <dgm:prSet/>
      <dgm:spPr/>
      <dgm:t>
        <a:bodyPr/>
        <a:lstStyle/>
        <a:p>
          <a:endParaRPr lang="en-US"/>
        </a:p>
      </dgm:t>
    </dgm:pt>
    <dgm:pt modelId="{0E915A7C-D56D-4DE2-B64D-EEDB1DF9D975}" type="pres">
      <dgm:prSet presAssocID="{A49C054B-A4BD-4355-B412-C878EA7E3351}" presName="Name0" presStyleCnt="0">
        <dgm:presLayoutVars>
          <dgm:dir/>
          <dgm:resizeHandles val="exact"/>
        </dgm:presLayoutVars>
      </dgm:prSet>
      <dgm:spPr/>
    </dgm:pt>
    <dgm:pt modelId="{DB49B3C8-703C-4DDB-92BA-EE9E770B3F5B}" type="pres">
      <dgm:prSet presAssocID="{5DB6AD9F-76DE-4609-B274-A4C830DEF105}" presName="node" presStyleLbl="node1" presStyleIdx="0" presStyleCnt="3">
        <dgm:presLayoutVars>
          <dgm:bulletEnabled val="1"/>
        </dgm:presLayoutVars>
      </dgm:prSet>
      <dgm:spPr/>
    </dgm:pt>
    <dgm:pt modelId="{4E153E95-2BE8-47BE-A9FB-5E14F70D4B04}" type="pres">
      <dgm:prSet presAssocID="{5C1638E1-A31B-4706-8E8B-C0A2BF28D8AD}" presName="sibTrans" presStyleLbl="sibTrans2D1" presStyleIdx="0" presStyleCnt="2"/>
      <dgm:spPr/>
    </dgm:pt>
    <dgm:pt modelId="{3527F660-D514-4290-A38D-945F9D13C944}" type="pres">
      <dgm:prSet presAssocID="{5C1638E1-A31B-4706-8E8B-C0A2BF28D8AD}" presName="connectorText" presStyleLbl="sibTrans2D1" presStyleIdx="0" presStyleCnt="2"/>
      <dgm:spPr/>
    </dgm:pt>
    <dgm:pt modelId="{9EE9925F-F22A-43A8-8ABA-CAB64C0E38C9}" type="pres">
      <dgm:prSet presAssocID="{B209E3ED-33A1-4345-A12F-6D1DB88A1A0C}" presName="node" presStyleLbl="node1" presStyleIdx="1" presStyleCnt="3">
        <dgm:presLayoutVars>
          <dgm:bulletEnabled val="1"/>
        </dgm:presLayoutVars>
      </dgm:prSet>
      <dgm:spPr/>
    </dgm:pt>
    <dgm:pt modelId="{7365A5E1-4E4D-4AA5-BA54-065DF8B00A5C}" type="pres">
      <dgm:prSet presAssocID="{29F86491-3D20-4E06-AC09-B0B46F1D8E15}" presName="sibTrans" presStyleLbl="sibTrans2D1" presStyleIdx="1" presStyleCnt="2"/>
      <dgm:spPr/>
    </dgm:pt>
    <dgm:pt modelId="{9BACE8BD-4393-4D11-B6CA-ECA48DADB8DA}" type="pres">
      <dgm:prSet presAssocID="{29F86491-3D20-4E06-AC09-B0B46F1D8E15}" presName="connectorText" presStyleLbl="sibTrans2D1" presStyleIdx="1" presStyleCnt="2"/>
      <dgm:spPr/>
    </dgm:pt>
    <dgm:pt modelId="{94706BBA-DDA4-4BEF-92B0-1C39B9071BE7}" type="pres">
      <dgm:prSet presAssocID="{A51E7C06-F9D6-43A7-84F1-0FA68225C275}" presName="node" presStyleLbl="node1" presStyleIdx="2" presStyleCnt="3">
        <dgm:presLayoutVars>
          <dgm:bulletEnabled val="1"/>
        </dgm:presLayoutVars>
      </dgm:prSet>
      <dgm:spPr/>
    </dgm:pt>
  </dgm:ptLst>
  <dgm:cxnLst>
    <dgm:cxn modelId="{CAD98508-B669-48A1-9560-0B00B7105232}" srcId="{A49C054B-A4BD-4355-B412-C878EA7E3351}" destId="{B209E3ED-33A1-4345-A12F-6D1DB88A1A0C}" srcOrd="1" destOrd="0" parTransId="{9D2AC440-A40B-43CF-95DE-50FDCB987D0D}" sibTransId="{29F86491-3D20-4E06-AC09-B0B46F1D8E15}"/>
    <dgm:cxn modelId="{197D9D08-2C6C-41F0-95C3-31D3382F1FDA}" type="presOf" srcId="{A51E7C06-F9D6-43A7-84F1-0FA68225C275}" destId="{94706BBA-DDA4-4BEF-92B0-1C39B9071BE7}" srcOrd="0" destOrd="0" presId="urn:microsoft.com/office/officeart/2005/8/layout/process1"/>
    <dgm:cxn modelId="{2BA3260A-40A6-4993-8027-882A98A3AD6A}" type="presOf" srcId="{29F86491-3D20-4E06-AC09-B0B46F1D8E15}" destId="{7365A5E1-4E4D-4AA5-BA54-065DF8B00A5C}" srcOrd="0" destOrd="0" presId="urn:microsoft.com/office/officeart/2005/8/layout/process1"/>
    <dgm:cxn modelId="{D85EF51C-704D-4F91-BA1D-95276C3FDEFF}" type="presOf" srcId="{B209E3ED-33A1-4345-A12F-6D1DB88A1A0C}" destId="{9EE9925F-F22A-43A8-8ABA-CAB64C0E38C9}" srcOrd="0" destOrd="0" presId="urn:microsoft.com/office/officeart/2005/8/layout/process1"/>
    <dgm:cxn modelId="{F254452B-2803-4E44-8E6D-5FCE4D6F84E8}" type="presOf" srcId="{A49C054B-A4BD-4355-B412-C878EA7E3351}" destId="{0E915A7C-D56D-4DE2-B64D-EEDB1DF9D975}" srcOrd="0" destOrd="0" presId="urn:microsoft.com/office/officeart/2005/8/layout/process1"/>
    <dgm:cxn modelId="{DA1B4544-2C9F-42D6-8A34-D7F00A52100E}" type="presOf" srcId="{5C1638E1-A31B-4706-8E8B-C0A2BF28D8AD}" destId="{3527F660-D514-4290-A38D-945F9D13C944}" srcOrd="1" destOrd="0" presId="urn:microsoft.com/office/officeart/2005/8/layout/process1"/>
    <dgm:cxn modelId="{02705368-DF5E-4362-89E1-814FC7FCD624}" type="presOf" srcId="{5C1638E1-A31B-4706-8E8B-C0A2BF28D8AD}" destId="{4E153E95-2BE8-47BE-A9FB-5E14F70D4B04}" srcOrd="0" destOrd="0" presId="urn:microsoft.com/office/officeart/2005/8/layout/process1"/>
    <dgm:cxn modelId="{E76F04AC-E4D0-4006-BA84-C05E4C57BA09}" type="presOf" srcId="{29F86491-3D20-4E06-AC09-B0B46F1D8E15}" destId="{9BACE8BD-4393-4D11-B6CA-ECA48DADB8DA}" srcOrd="1" destOrd="0" presId="urn:microsoft.com/office/officeart/2005/8/layout/process1"/>
    <dgm:cxn modelId="{CD2276C1-2C53-4AFC-A492-A609FFD8B514}" srcId="{A49C054B-A4BD-4355-B412-C878EA7E3351}" destId="{A51E7C06-F9D6-43A7-84F1-0FA68225C275}" srcOrd="2" destOrd="0" parTransId="{647F11EA-B123-4E93-B454-8419B4B2A062}" sibTransId="{1F41A99B-4AE3-4B0B-ABD5-1551E4CA1876}"/>
    <dgm:cxn modelId="{0D17B7D4-C8A3-413D-8B33-713B0A6670D0}" srcId="{A49C054B-A4BD-4355-B412-C878EA7E3351}" destId="{5DB6AD9F-76DE-4609-B274-A4C830DEF105}" srcOrd="0" destOrd="0" parTransId="{7EF15467-AF26-4DF9-919D-A03F36953CBA}" sibTransId="{5C1638E1-A31B-4706-8E8B-C0A2BF28D8AD}"/>
    <dgm:cxn modelId="{8BA087D9-8961-458A-B0C3-5AE2D29758FB}" type="presOf" srcId="{5DB6AD9F-76DE-4609-B274-A4C830DEF105}" destId="{DB49B3C8-703C-4DDB-92BA-EE9E770B3F5B}" srcOrd="0" destOrd="0" presId="urn:microsoft.com/office/officeart/2005/8/layout/process1"/>
    <dgm:cxn modelId="{8F0E9975-DC1D-4C08-974E-A8F831D07620}" type="presParOf" srcId="{0E915A7C-D56D-4DE2-B64D-EEDB1DF9D975}" destId="{DB49B3C8-703C-4DDB-92BA-EE9E770B3F5B}" srcOrd="0" destOrd="0" presId="urn:microsoft.com/office/officeart/2005/8/layout/process1"/>
    <dgm:cxn modelId="{7BAEDC8A-9B75-422C-8186-977273750F7D}" type="presParOf" srcId="{0E915A7C-D56D-4DE2-B64D-EEDB1DF9D975}" destId="{4E153E95-2BE8-47BE-A9FB-5E14F70D4B04}" srcOrd="1" destOrd="0" presId="urn:microsoft.com/office/officeart/2005/8/layout/process1"/>
    <dgm:cxn modelId="{82EE08D7-5B90-42D1-AFFA-9CC1217B15BE}" type="presParOf" srcId="{4E153E95-2BE8-47BE-A9FB-5E14F70D4B04}" destId="{3527F660-D514-4290-A38D-945F9D13C944}" srcOrd="0" destOrd="0" presId="urn:microsoft.com/office/officeart/2005/8/layout/process1"/>
    <dgm:cxn modelId="{00AC558D-0E3B-4275-8F38-9C12C1EB1FC6}" type="presParOf" srcId="{0E915A7C-D56D-4DE2-B64D-EEDB1DF9D975}" destId="{9EE9925F-F22A-43A8-8ABA-CAB64C0E38C9}" srcOrd="2" destOrd="0" presId="urn:microsoft.com/office/officeart/2005/8/layout/process1"/>
    <dgm:cxn modelId="{5DC98C8B-71E1-4EB8-8E57-CB22198CB298}" type="presParOf" srcId="{0E915A7C-D56D-4DE2-B64D-EEDB1DF9D975}" destId="{7365A5E1-4E4D-4AA5-BA54-065DF8B00A5C}" srcOrd="3" destOrd="0" presId="urn:microsoft.com/office/officeart/2005/8/layout/process1"/>
    <dgm:cxn modelId="{30AE66FB-96BB-4EEE-B4F7-24D54DEA1755}" type="presParOf" srcId="{7365A5E1-4E4D-4AA5-BA54-065DF8B00A5C}" destId="{9BACE8BD-4393-4D11-B6CA-ECA48DADB8DA}" srcOrd="0" destOrd="0" presId="urn:microsoft.com/office/officeart/2005/8/layout/process1"/>
    <dgm:cxn modelId="{4C47F08C-837E-4DC1-B6FD-8EACCF0AEC45}" type="presParOf" srcId="{0E915A7C-D56D-4DE2-B64D-EEDB1DF9D975}" destId="{94706BBA-DDA4-4BEF-92B0-1C39B9071BE7}"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C2B35B-558F-43DF-97B3-5D307A4751B3}">
      <dsp:nvSpPr>
        <dsp:cNvPr id="0" name=""/>
        <dsp:cNvSpPr/>
      </dsp:nvSpPr>
      <dsp:spPr>
        <a:xfrm>
          <a:off x="0" y="208"/>
          <a:ext cx="5720478" cy="1357200"/>
        </a:xfrm>
        <a:prstGeom prst="roundRect">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rtl="0">
            <a:lnSpc>
              <a:spcPct val="90000"/>
            </a:lnSpc>
            <a:spcBef>
              <a:spcPct val="0"/>
            </a:spcBef>
            <a:spcAft>
              <a:spcPct val="35000"/>
            </a:spcAft>
            <a:buNone/>
          </a:pPr>
          <a:r>
            <a:rPr lang="en-US" sz="2000" kern="1200" dirty="0"/>
            <a:t>Data-driven marketing is one of the systematic approaches which relies on customers’ data and analytics to design, make well-informed decisions (Kotler, et al., 2021). </a:t>
          </a:r>
          <a:endParaRPr lang="en-GB" sz="2000" kern="1200" dirty="0"/>
        </a:p>
      </dsp:txBody>
      <dsp:txXfrm>
        <a:off x="66253" y="66461"/>
        <a:ext cx="5587972" cy="1224694"/>
      </dsp:txXfrm>
    </dsp:sp>
    <dsp:sp modelId="{BBB72CD6-6230-48A2-85F5-31DBB0FC483B}">
      <dsp:nvSpPr>
        <dsp:cNvPr id="0" name=""/>
        <dsp:cNvSpPr/>
      </dsp:nvSpPr>
      <dsp:spPr>
        <a:xfrm>
          <a:off x="0" y="1415008"/>
          <a:ext cx="5720478" cy="1357200"/>
        </a:xfrm>
        <a:prstGeom prst="roundRect">
          <a:avLst/>
        </a:prstGeom>
        <a:solidFill>
          <a:schemeClr val="accent4"/>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rtl="0">
            <a:lnSpc>
              <a:spcPct val="90000"/>
            </a:lnSpc>
            <a:spcBef>
              <a:spcPct val="0"/>
            </a:spcBef>
            <a:spcAft>
              <a:spcPct val="35000"/>
            </a:spcAft>
            <a:buNone/>
          </a:pPr>
          <a:r>
            <a:rPr lang="en-US" sz="2000" kern="1200" dirty="0"/>
            <a:t>Data-driven marketing's notable key components are </a:t>
          </a:r>
          <a:r>
            <a:rPr lang="en-US" sz="2000" kern="1200" dirty="0" err="1"/>
            <a:t>personalised</a:t>
          </a:r>
          <a:r>
            <a:rPr lang="en-US" sz="2000" kern="1200" dirty="0"/>
            <a:t> content delivery, data collection and analysis (Kingsnorth, 2022).</a:t>
          </a:r>
          <a:endParaRPr lang="en-GB" sz="2000" kern="1200" dirty="0"/>
        </a:p>
      </dsp:txBody>
      <dsp:txXfrm>
        <a:off x="66253" y="1481261"/>
        <a:ext cx="5587972" cy="1224694"/>
      </dsp:txXfrm>
    </dsp:sp>
    <dsp:sp modelId="{22078DEB-A08D-403D-B278-088E7C3393BC}">
      <dsp:nvSpPr>
        <dsp:cNvPr id="0" name=""/>
        <dsp:cNvSpPr/>
      </dsp:nvSpPr>
      <dsp:spPr>
        <a:xfrm>
          <a:off x="0" y="2829808"/>
          <a:ext cx="5720478" cy="1357200"/>
        </a:xfrm>
        <a:prstGeom prst="roundRect">
          <a:avLst/>
        </a:prstGeom>
        <a:solidFill>
          <a:srgbClr val="00206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rtl="0">
            <a:lnSpc>
              <a:spcPct val="90000"/>
            </a:lnSpc>
            <a:spcBef>
              <a:spcPct val="0"/>
            </a:spcBef>
            <a:spcAft>
              <a:spcPct val="35000"/>
            </a:spcAft>
            <a:buNone/>
          </a:pPr>
          <a:r>
            <a:rPr lang="en-US" sz="2000" kern="1200" dirty="0"/>
            <a:t>The data-driven concept is effective for digital transformation, where businesses need to foster customer satisfaction and make effective decisions (Ryan, 2022)</a:t>
          </a:r>
          <a:endParaRPr lang="en-GB" sz="2000" kern="1200" dirty="0"/>
        </a:p>
      </dsp:txBody>
      <dsp:txXfrm>
        <a:off x="66253" y="2896061"/>
        <a:ext cx="5587972" cy="1224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EEE21C-6729-41E2-A606-678F60FD12A1}">
      <dsp:nvSpPr>
        <dsp:cNvPr id="0" name=""/>
        <dsp:cNvSpPr/>
      </dsp:nvSpPr>
      <dsp:spPr>
        <a:xfrm>
          <a:off x="-4471109" y="-690677"/>
          <a:ext cx="5365525" cy="5365525"/>
        </a:xfrm>
        <a:prstGeom prst="blockArc">
          <a:avLst>
            <a:gd name="adj1" fmla="val 18900000"/>
            <a:gd name="adj2" fmla="val 2700000"/>
            <a:gd name="adj3" fmla="val 403"/>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1B00AE-DCC1-4C55-9B54-5F678ED60A72}">
      <dsp:nvSpPr>
        <dsp:cNvPr id="0" name=""/>
        <dsp:cNvSpPr/>
      </dsp:nvSpPr>
      <dsp:spPr>
        <a:xfrm>
          <a:off x="732390" y="569178"/>
          <a:ext cx="10496977" cy="1138197"/>
        </a:xfrm>
        <a:prstGeom prst="rect">
          <a:avLst/>
        </a:prstGeom>
        <a:solidFill>
          <a:srgbClr val="00206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3445" tIns="63500" rIns="63500" bIns="63500" numCol="1" spcCol="1270" anchor="ctr" anchorCtr="0">
          <a:noAutofit/>
        </a:bodyPr>
        <a:lstStyle/>
        <a:p>
          <a:pPr marL="0" lvl="0" indent="0" algn="just" defTabSz="1111250" rtl="0">
            <a:lnSpc>
              <a:spcPct val="90000"/>
            </a:lnSpc>
            <a:spcBef>
              <a:spcPct val="0"/>
            </a:spcBef>
            <a:spcAft>
              <a:spcPct val="35000"/>
            </a:spcAft>
            <a:buNone/>
          </a:pPr>
          <a:r>
            <a:rPr lang="en-US" sz="2500" kern="1200" dirty="0"/>
            <a:t>Data-driven challenges arise due to customer privacy concerns, every moment raise digital content and essential for continuous innovation (European Commission, 2023). </a:t>
          </a:r>
          <a:endParaRPr lang="en-GB" sz="2500" kern="1200" dirty="0"/>
        </a:p>
      </dsp:txBody>
      <dsp:txXfrm>
        <a:off x="732390" y="569178"/>
        <a:ext cx="10496977" cy="1138197"/>
      </dsp:txXfrm>
    </dsp:sp>
    <dsp:sp modelId="{D00F6905-FD3B-4F90-90E2-9CD00792E127}">
      <dsp:nvSpPr>
        <dsp:cNvPr id="0" name=""/>
        <dsp:cNvSpPr/>
      </dsp:nvSpPr>
      <dsp:spPr>
        <a:xfrm>
          <a:off x="21016" y="426903"/>
          <a:ext cx="1422747" cy="142274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8E8F40-28C6-4CFC-853A-A692D7B36C1C}">
      <dsp:nvSpPr>
        <dsp:cNvPr id="0" name=""/>
        <dsp:cNvSpPr/>
      </dsp:nvSpPr>
      <dsp:spPr>
        <a:xfrm>
          <a:off x="732390" y="2276794"/>
          <a:ext cx="10496977" cy="1138197"/>
        </a:xfrm>
        <a:prstGeom prst="rect">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3445" tIns="63500" rIns="63500" bIns="63500" numCol="1" spcCol="1270" anchor="ctr" anchorCtr="0">
          <a:noAutofit/>
        </a:bodyPr>
        <a:lstStyle/>
        <a:p>
          <a:pPr marL="0" lvl="0" indent="0" algn="just" defTabSz="1111250" rtl="0">
            <a:lnSpc>
              <a:spcPct val="90000"/>
            </a:lnSpc>
            <a:spcBef>
              <a:spcPct val="0"/>
            </a:spcBef>
            <a:spcAft>
              <a:spcPct val="35000"/>
            </a:spcAft>
            <a:buNone/>
          </a:pPr>
          <a:r>
            <a:rPr lang="en-US" sz="2500" kern="1200" dirty="0"/>
            <a:t>As a result, businesses need to manage long-term customer loyalty by following ethical data principles and transparently communicating their policy. </a:t>
          </a:r>
          <a:endParaRPr lang="en-GB" sz="2500" kern="1200" dirty="0"/>
        </a:p>
      </dsp:txBody>
      <dsp:txXfrm>
        <a:off x="732390" y="2276794"/>
        <a:ext cx="10496977" cy="1138197"/>
      </dsp:txXfrm>
    </dsp:sp>
    <dsp:sp modelId="{7818C54A-3887-4457-9C60-479C3EBDB1C3}">
      <dsp:nvSpPr>
        <dsp:cNvPr id="0" name=""/>
        <dsp:cNvSpPr/>
      </dsp:nvSpPr>
      <dsp:spPr>
        <a:xfrm>
          <a:off x="21016" y="2134519"/>
          <a:ext cx="1422747" cy="142274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9B3C8-703C-4DDB-92BA-EE9E770B3F5B}">
      <dsp:nvSpPr>
        <dsp:cNvPr id="0" name=""/>
        <dsp:cNvSpPr/>
      </dsp:nvSpPr>
      <dsp:spPr>
        <a:xfrm>
          <a:off x="9634" y="542354"/>
          <a:ext cx="2879652" cy="2456703"/>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US" sz="1800" kern="1200" dirty="0"/>
            <a:t>In 2025, data-driven marketing strategies will provide the most effective model by aligning customer insights, analytics and advanced technology to create value and </a:t>
          </a:r>
          <a:r>
            <a:rPr lang="en-US" sz="1800" kern="1200" dirty="0" err="1"/>
            <a:t>personalisation</a:t>
          </a:r>
          <a:r>
            <a:rPr lang="en-US" sz="1800" kern="1200" dirty="0"/>
            <a:t>. </a:t>
          </a:r>
          <a:endParaRPr lang="en-GB" sz="1800" kern="1200" dirty="0"/>
        </a:p>
      </dsp:txBody>
      <dsp:txXfrm>
        <a:off x="81588" y="614308"/>
        <a:ext cx="2735744" cy="2312795"/>
      </dsp:txXfrm>
    </dsp:sp>
    <dsp:sp modelId="{4E153E95-2BE8-47BE-A9FB-5E14F70D4B04}">
      <dsp:nvSpPr>
        <dsp:cNvPr id="0" name=""/>
        <dsp:cNvSpPr/>
      </dsp:nvSpPr>
      <dsp:spPr>
        <a:xfrm>
          <a:off x="3177252" y="1413629"/>
          <a:ext cx="610486" cy="7141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77252" y="1556460"/>
        <a:ext cx="427340" cy="428491"/>
      </dsp:txXfrm>
    </dsp:sp>
    <dsp:sp modelId="{9EE9925F-F22A-43A8-8ABA-CAB64C0E38C9}">
      <dsp:nvSpPr>
        <dsp:cNvPr id="0" name=""/>
        <dsp:cNvSpPr/>
      </dsp:nvSpPr>
      <dsp:spPr>
        <a:xfrm>
          <a:off x="4041148" y="542354"/>
          <a:ext cx="2879652" cy="2456703"/>
        </a:xfrm>
        <a:prstGeom prst="roundRect">
          <a:avLst>
            <a:gd name="adj" fmla="val 10000"/>
          </a:avLst>
        </a:prstGeom>
        <a:solidFill>
          <a:schemeClr val="accent4"/>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US" sz="1800" kern="1200" dirty="0"/>
            <a:t>Data-driven support businesses achieve a competitive edge in the digital world. </a:t>
          </a:r>
          <a:endParaRPr lang="en-GB" sz="1800" kern="1200" dirty="0"/>
        </a:p>
      </dsp:txBody>
      <dsp:txXfrm>
        <a:off x="4113102" y="614308"/>
        <a:ext cx="2735744" cy="2312795"/>
      </dsp:txXfrm>
    </dsp:sp>
    <dsp:sp modelId="{7365A5E1-4E4D-4AA5-BA54-065DF8B00A5C}">
      <dsp:nvSpPr>
        <dsp:cNvPr id="0" name=""/>
        <dsp:cNvSpPr/>
      </dsp:nvSpPr>
      <dsp:spPr>
        <a:xfrm>
          <a:off x="7208766" y="1413629"/>
          <a:ext cx="610486" cy="7141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208766" y="1556460"/>
        <a:ext cx="427340" cy="428491"/>
      </dsp:txXfrm>
    </dsp:sp>
    <dsp:sp modelId="{94706BBA-DDA4-4BEF-92B0-1C39B9071BE7}">
      <dsp:nvSpPr>
        <dsp:cNvPr id="0" name=""/>
        <dsp:cNvSpPr/>
      </dsp:nvSpPr>
      <dsp:spPr>
        <a:xfrm>
          <a:off x="8072662" y="542354"/>
          <a:ext cx="2879652" cy="2456703"/>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US" sz="1800" kern="1200" dirty="0"/>
            <a:t>In future, businesses need to integrate innovative AI, use data responsibly and leverage strategies to robust their connection with customers and build more meaningful relationships. </a:t>
          </a:r>
          <a:endParaRPr lang="en-GB" sz="1800" kern="1200" dirty="0"/>
        </a:p>
      </dsp:txBody>
      <dsp:txXfrm>
        <a:off x="8144616" y="614308"/>
        <a:ext cx="2735744" cy="231279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CC2019-2223-4534-A08D-86BA75326F89}" type="datetimeFigureOut">
              <a:rPr lang="en-GB" smtClean="0"/>
              <a:t>23/10/2025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2EFC74-3F26-437A-B4C0-443934171F76}" type="slidenum">
              <a:rPr lang="en-GB" smtClean="0"/>
              <a:t>‹#›</a:t>
            </a:fld>
            <a:endParaRPr lang="en-GB"/>
          </a:p>
        </p:txBody>
      </p:sp>
    </p:spTree>
    <p:extLst>
      <p:ext uri="{BB962C8B-B14F-4D97-AF65-F5344CB8AC3E}">
        <p14:creationId xmlns:p14="http://schemas.microsoft.com/office/powerpoint/2010/main" val="1526029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Table of Contents</a:t>
            </a:r>
          </a:p>
          <a:p>
            <a:r>
              <a:rPr lang="en-US" dirty="0"/>
              <a:t>Introduction</a:t>
            </a:r>
          </a:p>
          <a:p>
            <a:r>
              <a:rPr lang="en-US" dirty="0"/>
              <a:t>Overview of the Chosen Digital Marketing Concept</a:t>
            </a:r>
          </a:p>
          <a:p>
            <a:r>
              <a:rPr lang="en-US" dirty="0"/>
              <a:t>Theoretical Framework and Application</a:t>
            </a:r>
          </a:p>
          <a:p>
            <a:r>
              <a:rPr lang="en-US" dirty="0"/>
              <a:t>Why It Is Most Effective for Business in 2025	</a:t>
            </a:r>
          </a:p>
          <a:p>
            <a:r>
              <a:rPr lang="en-US" dirty="0"/>
              <a:t>Challenges and Limitations</a:t>
            </a:r>
          </a:p>
          <a:p>
            <a:r>
              <a:rPr lang="en-US" dirty="0"/>
              <a:t>Conclusion</a:t>
            </a:r>
          </a:p>
          <a:p>
            <a:r>
              <a:rPr lang="en-US" dirty="0"/>
              <a:t>References</a:t>
            </a:r>
          </a:p>
          <a:p>
            <a:endParaRPr lang="en-US" dirty="0"/>
          </a:p>
          <a:p>
            <a:r>
              <a:rPr lang="en-US" dirty="0"/>
              <a:t> </a:t>
            </a:r>
          </a:p>
          <a:p>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2</a:t>
            </a:fld>
            <a:endParaRPr lang="en-GB"/>
          </a:p>
        </p:txBody>
      </p:sp>
    </p:spTree>
    <p:extLst>
      <p:ext uri="{BB962C8B-B14F-4D97-AF65-F5344CB8AC3E}">
        <p14:creationId xmlns:p14="http://schemas.microsoft.com/office/powerpoint/2010/main" val="271381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Introduction</a:t>
            </a:r>
          </a:p>
          <a:p>
            <a:pPr algn="just"/>
            <a:r>
              <a:rPr lang="en-US" dirty="0"/>
              <a:t>In modern businesses, digital marketing is vital due to its support in reaching global audiences, building relationships and staying ahead in the competition in a technology-driven world (Chaffey &amp; Ellis-Chadwick, 2022). This presentation aims to </a:t>
            </a:r>
            <a:r>
              <a:rPr lang="en-US" dirty="0" err="1"/>
              <a:t>recognise</a:t>
            </a:r>
            <a:r>
              <a:rPr lang="en-US" dirty="0"/>
              <a:t> which marketing concept aligns effective business model in 2025. Hence, the presentation will explore data-driven marketing to align effective guide marketing decisions. However, the presentation will demonstrate a theoretical framework, effectiveness for future businesses, real-world application and offer recommendations for future frequent innovations for digital marketing in the business sector. </a:t>
            </a:r>
          </a:p>
          <a:p>
            <a:pPr algn="just"/>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3</a:t>
            </a:fld>
            <a:endParaRPr lang="en-GB"/>
          </a:p>
        </p:txBody>
      </p:sp>
    </p:spTree>
    <p:extLst>
      <p:ext uri="{BB962C8B-B14F-4D97-AF65-F5344CB8AC3E}">
        <p14:creationId xmlns:p14="http://schemas.microsoft.com/office/powerpoint/2010/main" val="34861064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Overview of the Chosen Digital Marketing Concept </a:t>
            </a:r>
          </a:p>
          <a:p>
            <a:pPr algn="just"/>
            <a:r>
              <a:rPr lang="en-US" dirty="0"/>
              <a:t>Data-driven marketing is one of the systematic approaches which relies on customers’ data and analytics to design, make well-informed decisions (Kotler, et al., 2021). Usually, data-driven marketing </a:t>
            </a:r>
            <a:r>
              <a:rPr lang="en-US" dirty="0" err="1"/>
              <a:t>prioritises</a:t>
            </a:r>
            <a:r>
              <a:rPr lang="en-US" dirty="0"/>
              <a:t> </a:t>
            </a:r>
            <a:r>
              <a:rPr lang="en-US" dirty="0" err="1"/>
              <a:t>recognised</a:t>
            </a:r>
            <a:r>
              <a:rPr lang="en-US" dirty="0"/>
              <a:t> audience </a:t>
            </a:r>
            <a:r>
              <a:rPr lang="en-US" dirty="0" err="1"/>
              <a:t>behaviour</a:t>
            </a:r>
            <a:r>
              <a:rPr lang="en-US" dirty="0"/>
              <a:t> by collecting data from digital channels, including email campaigns, social media and websites. Data-driven marketing's notable key components are </a:t>
            </a:r>
            <a:r>
              <a:rPr lang="en-US" dirty="0" err="1"/>
              <a:t>personalised</a:t>
            </a:r>
            <a:r>
              <a:rPr lang="en-US" dirty="0"/>
              <a:t> content delivery, data collection and analysis (Kingsnorth, 2022). Marketers can </a:t>
            </a:r>
            <a:r>
              <a:rPr lang="en-US" dirty="0" err="1"/>
              <a:t>utilise</a:t>
            </a:r>
            <a:r>
              <a:rPr lang="en-US" dirty="0"/>
              <a:t> tools such as Google Analytics, CRM systems, and AI to help them measure results and estimate trends. Hence, the data-driven concept is effective for digital transformation, where businesses need to foster customer satisfaction and make effective decisions (Ryan, 2022). As modern customers priority </a:t>
            </a:r>
            <a:r>
              <a:rPr lang="en-US" dirty="0" err="1"/>
              <a:t>personalised</a:t>
            </a:r>
            <a:r>
              <a:rPr lang="en-US" dirty="0"/>
              <a:t> and digital service, while data-driven marketing allows businesses to respond immediately to changing requirements, they establish stronger relationships and make more effective marketing campaigns. </a:t>
            </a:r>
          </a:p>
          <a:p>
            <a:pPr algn="just"/>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4</a:t>
            </a:fld>
            <a:endParaRPr lang="en-GB"/>
          </a:p>
        </p:txBody>
      </p:sp>
    </p:spTree>
    <p:extLst>
      <p:ext uri="{BB962C8B-B14F-4D97-AF65-F5344CB8AC3E}">
        <p14:creationId xmlns:p14="http://schemas.microsoft.com/office/powerpoint/2010/main" val="513438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Theoretical Framework and Application </a:t>
            </a:r>
          </a:p>
          <a:p>
            <a:pPr algn="just"/>
            <a:r>
              <a:rPr lang="en-US" dirty="0"/>
              <a:t>The notable frameworks include the AIDA Model, the 7Ps of marketing, and the customer journey framework underscore that data-driven marketing is effective (Kotler, et al., 2021). Usually, when a business </a:t>
            </a:r>
            <a:r>
              <a:rPr lang="en-US" dirty="0" err="1"/>
              <a:t>utilises</a:t>
            </a:r>
            <a:r>
              <a:rPr lang="en-US" dirty="0"/>
              <a:t> data effectively, they can get potential customers' attention by creating desire by showing relevant offers, drive action by data-backed promotion, build interest with </a:t>
            </a:r>
            <a:r>
              <a:rPr lang="en-US" dirty="0" err="1"/>
              <a:t>personalisation</a:t>
            </a:r>
            <a:r>
              <a:rPr lang="en-US" dirty="0"/>
              <a:t> concept, online ads and action by data-backed promotion. By </a:t>
            </a:r>
            <a:r>
              <a:rPr lang="en-US" dirty="0" err="1"/>
              <a:t>utilising</a:t>
            </a:r>
            <a:r>
              <a:rPr lang="en-US" dirty="0"/>
              <a:t> the AIDA Model, data-driven marketing captures “Attention” by analysis, relevant content and builds interest (Deloitte, 2023). Hence, the model also offers </a:t>
            </a:r>
            <a:r>
              <a:rPr lang="en-US" dirty="0" err="1"/>
              <a:t>personalised</a:t>
            </a:r>
            <a:r>
              <a:rPr lang="en-US" dirty="0"/>
              <a:t> offers, which act to retarget potential customers. In terms of the 7Ps Model, data support identifying the right product features, setting the right price strategy, a well-known place for promotion, improving the process by automation, training employees and </a:t>
            </a:r>
            <a:r>
              <a:rPr lang="en-US" dirty="0" err="1"/>
              <a:t>utilising</a:t>
            </a:r>
            <a:r>
              <a:rPr lang="en-US" dirty="0"/>
              <a:t> physical evidence (Smith &amp; </a:t>
            </a:r>
            <a:r>
              <a:rPr lang="en-US" dirty="0" err="1"/>
              <a:t>Zook</a:t>
            </a:r>
            <a:r>
              <a:rPr lang="en-US" dirty="0"/>
              <a:t>, 2021). The Customer Journey Framework also reflect the data-driven marketing concept, supporting </a:t>
            </a:r>
            <a:r>
              <a:rPr lang="en-US" dirty="0" err="1"/>
              <a:t>recognised</a:t>
            </a:r>
            <a:r>
              <a:rPr lang="en-US" dirty="0"/>
              <a:t> customer interactions by touchpoints and implementing customer integration within each stage (Statista, 2024). For example, Netflix </a:t>
            </a:r>
            <a:r>
              <a:rPr lang="en-US" dirty="0" err="1"/>
              <a:t>utilise</a:t>
            </a:r>
            <a:r>
              <a:rPr lang="en-US" dirty="0"/>
              <a:t> viewer data to cater recommendations, raise satisfaction and customer retention. Besides, Travelodge </a:t>
            </a:r>
            <a:r>
              <a:rPr lang="en-US" dirty="0" err="1"/>
              <a:t>utilises</a:t>
            </a:r>
            <a:r>
              <a:rPr lang="en-US" dirty="0"/>
              <a:t> data analytics to offer </a:t>
            </a:r>
            <a:r>
              <a:rPr lang="en-US" dirty="0" err="1"/>
              <a:t>personalised</a:t>
            </a:r>
            <a:r>
              <a:rPr lang="en-US" dirty="0"/>
              <a:t> tour packages which foster customer encouragement and loyalty. However, by a customer journey framework, data-driven confirms meaningful experience at awareness, consideration, purchase and post-purchase, which creates value and ahead in competition in the industry. </a:t>
            </a:r>
          </a:p>
          <a:p>
            <a:pPr algn="just"/>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5</a:t>
            </a:fld>
            <a:endParaRPr lang="en-GB"/>
          </a:p>
        </p:txBody>
      </p:sp>
    </p:spTree>
    <p:extLst>
      <p:ext uri="{BB962C8B-B14F-4D97-AF65-F5344CB8AC3E}">
        <p14:creationId xmlns:p14="http://schemas.microsoft.com/office/powerpoint/2010/main" val="3533240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Why It Is Most Effective for Business in 2025 </a:t>
            </a:r>
          </a:p>
          <a:p>
            <a:pPr algn="just"/>
            <a:r>
              <a:rPr lang="en-US" dirty="0"/>
              <a:t>In 2025, a data-driven marketing strategy is the most effective model in business due to its support to align notable key trends, including </a:t>
            </a:r>
            <a:r>
              <a:rPr lang="en-US" dirty="0" err="1"/>
              <a:t>personalisation</a:t>
            </a:r>
            <a:r>
              <a:rPr lang="en-US" dirty="0"/>
              <a:t>, sustainability, data ethics and AI tools (</a:t>
            </a:r>
            <a:r>
              <a:rPr lang="en-US" dirty="0" err="1"/>
              <a:t>Kawsar</a:t>
            </a:r>
            <a:r>
              <a:rPr lang="en-US" dirty="0"/>
              <a:t>, 2025). Usually, modern customers require a </a:t>
            </a:r>
            <a:r>
              <a:rPr lang="en-US" dirty="0" err="1"/>
              <a:t>personalised</a:t>
            </a:r>
            <a:r>
              <a:rPr lang="en-US" dirty="0"/>
              <a:t> service, a clear and quick response, which provides data-driven strategies effectively. According to Chaffey and Ellis-Chadwick, “data-driven marketing tactics support businesses to understand customer requirements and deliver the right message at the right time seamlessly” (Chaffey &amp; Ellis-Chadwick, 2022). The continuous increase in AI tools </a:t>
            </a:r>
            <a:r>
              <a:rPr lang="en-US" dirty="0" err="1"/>
              <a:t>utilised</a:t>
            </a:r>
            <a:r>
              <a:rPr lang="en-US" dirty="0"/>
              <a:t> and automation processes, businesses to </a:t>
            </a:r>
            <a:r>
              <a:rPr lang="en-US" dirty="0" err="1"/>
              <a:t>analyse</a:t>
            </a:r>
            <a:r>
              <a:rPr lang="en-US" dirty="0"/>
              <a:t> the largest amounts of data and understand customer </a:t>
            </a:r>
            <a:r>
              <a:rPr lang="en-US" dirty="0" err="1"/>
              <a:t>behaviour</a:t>
            </a:r>
            <a:r>
              <a:rPr lang="en-US" dirty="0"/>
              <a:t>, implement targeting and foster decision-making. For example, Alibaba </a:t>
            </a:r>
            <a:r>
              <a:rPr lang="en-US" dirty="0" err="1"/>
              <a:t>utilise</a:t>
            </a:r>
            <a:r>
              <a:rPr lang="en-US" dirty="0"/>
              <a:t> predictive analysis, which offers customer </a:t>
            </a:r>
            <a:r>
              <a:rPr lang="en-US" dirty="0" err="1"/>
              <a:t>personalisation</a:t>
            </a:r>
            <a:r>
              <a:rPr lang="en-US" dirty="0"/>
              <a:t> offers and fosters customer loyalty. In contrast, content marketing relies on creativity and audience trends, while data-driven marketing offers metrics-based feedback and customer implementation through customer feedback loops (PwC, 2023). Besides, data-driven marketing also supports sustainable and ethical business practice by confirming marketing efforts are less wasteful, relevant and efficient. It also supports businesses' sustainable practices by decreasing wasteful marketing spending and targeting only potential customers (European Commission, 2023). As a result, raising positive awareness of clear data ethics underscores businesses responsibly </a:t>
            </a:r>
            <a:r>
              <a:rPr lang="en-US" dirty="0" err="1"/>
              <a:t>utilising</a:t>
            </a:r>
            <a:r>
              <a:rPr lang="en-US" dirty="0"/>
              <a:t> data to achieve stronger customer trust and long-term customer loyalty (Chaffey &amp; Ellis-Chadwick, 2022).  However, the leverage of technology and consumer requirements provides data-driven marketing with a sustainable competitive advantage, which is vital for business success in the digital future. </a:t>
            </a:r>
          </a:p>
          <a:p>
            <a:pPr algn="just"/>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6</a:t>
            </a:fld>
            <a:endParaRPr lang="en-GB"/>
          </a:p>
        </p:txBody>
      </p:sp>
    </p:spTree>
    <p:extLst>
      <p:ext uri="{BB962C8B-B14F-4D97-AF65-F5344CB8AC3E}">
        <p14:creationId xmlns:p14="http://schemas.microsoft.com/office/powerpoint/2010/main" val="3290348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Challenges and Limitations </a:t>
            </a:r>
          </a:p>
          <a:p>
            <a:pPr algn="just"/>
            <a:r>
              <a:rPr lang="en-US" dirty="0"/>
              <a:t>Data-driven challenges arise due to customer privacy concerns, every moment raise digital content and essential for continuous innovation (European Commission, 2023). As a result, businesses need to manage long-term customer loyalty by following ethical data principles and transparently communicating their policy. </a:t>
            </a:r>
          </a:p>
          <a:p>
            <a:pPr algn="just"/>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7</a:t>
            </a:fld>
            <a:endParaRPr lang="en-GB"/>
          </a:p>
        </p:txBody>
      </p:sp>
    </p:spTree>
    <p:extLst>
      <p:ext uri="{BB962C8B-B14F-4D97-AF65-F5344CB8AC3E}">
        <p14:creationId xmlns:p14="http://schemas.microsoft.com/office/powerpoint/2010/main" val="26307146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Conclusion </a:t>
            </a:r>
          </a:p>
          <a:p>
            <a:pPr algn="just"/>
            <a:r>
              <a:rPr lang="en-US" dirty="0"/>
              <a:t>In 2025, data-driven marketing strategies will provide the most effective model by aligning customer insights, analytics and advanced technology to create value and </a:t>
            </a:r>
            <a:r>
              <a:rPr lang="en-US" dirty="0" err="1"/>
              <a:t>personalisation</a:t>
            </a:r>
            <a:r>
              <a:rPr lang="en-US" dirty="0"/>
              <a:t>. Data-driven support businesses achieve a competitive edge in the digital world. In future, businesses need to integrate innovative AI, use data responsibly and leverage strategies to robust their connection with customers and build more meaningful relationships.  </a:t>
            </a:r>
          </a:p>
          <a:p>
            <a:pPr algn="just"/>
            <a:r>
              <a:rPr lang="en-US" dirty="0"/>
              <a:t> </a:t>
            </a:r>
          </a:p>
          <a:p>
            <a:pPr algn="just"/>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8</a:t>
            </a:fld>
            <a:endParaRPr lang="en-GB"/>
          </a:p>
        </p:txBody>
      </p:sp>
    </p:spTree>
    <p:extLst>
      <p:ext uri="{BB962C8B-B14F-4D97-AF65-F5344CB8AC3E}">
        <p14:creationId xmlns:p14="http://schemas.microsoft.com/office/powerpoint/2010/main" val="2047495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References</a:t>
            </a:r>
          </a:p>
          <a:p>
            <a:r>
              <a:rPr lang="en-GB" dirty="0"/>
              <a:t>Chaffey, D. &amp; Ellis-Chadwick, F., 2022. Digital Marketing: Strategy, Implementation and Practice. 8th ed. Harlow: Pearson.</a:t>
            </a:r>
          </a:p>
          <a:p>
            <a:r>
              <a:rPr lang="en-GB" dirty="0"/>
              <a:t>Deloitte, 2023. Global Marketing Trends Report 2023. [Online] Available at: https://www.deloitte.com [Accessed 18 October 2025].</a:t>
            </a:r>
          </a:p>
          <a:p>
            <a:r>
              <a:rPr lang="en-GB" dirty="0"/>
              <a:t>European Commission, 2023. General Data Protection Regulation (GDPR) Compliance Report. [Online] Available at: https://commission.europa.eu [Accessed 18 October 2025].</a:t>
            </a:r>
          </a:p>
          <a:p>
            <a:r>
              <a:rPr lang="en-GB" dirty="0" err="1"/>
              <a:t>Kawsar</a:t>
            </a:r>
            <a:r>
              <a:rPr lang="en-GB" dirty="0"/>
              <a:t>, M., 2025. The role of data-driven marketing analysis in </a:t>
            </a:r>
            <a:r>
              <a:rPr lang="en-GB" dirty="0" err="1"/>
              <a:t>startup</a:t>
            </a:r>
            <a:r>
              <a:rPr lang="en-GB" dirty="0"/>
              <a:t> growth: a systematic review. Journal of </a:t>
            </a:r>
            <a:r>
              <a:rPr lang="en-GB" dirty="0" err="1"/>
              <a:t>Primeasia</a:t>
            </a:r>
            <a:r>
              <a:rPr lang="en-GB" dirty="0"/>
              <a:t>, 6(1), pp. 1-14.</a:t>
            </a:r>
          </a:p>
          <a:p>
            <a:r>
              <a:rPr lang="en-GB" dirty="0"/>
              <a:t>Kingsnorth, S., 2022. Digital Marketing Strategy: An Integrated Approach to Online Marketing. 3rd ed. London: </a:t>
            </a:r>
            <a:r>
              <a:rPr lang="en-GB" dirty="0" err="1"/>
              <a:t>Kogan</a:t>
            </a:r>
            <a:r>
              <a:rPr lang="en-GB" dirty="0"/>
              <a:t> Page.</a:t>
            </a:r>
          </a:p>
          <a:p>
            <a:r>
              <a:rPr lang="en-GB" dirty="0"/>
              <a:t>Kotler, P., </a:t>
            </a:r>
            <a:r>
              <a:rPr lang="en-GB" dirty="0" err="1"/>
              <a:t>Kartajaya</a:t>
            </a:r>
            <a:r>
              <a:rPr lang="en-GB" dirty="0"/>
              <a:t>, H. &amp; </a:t>
            </a:r>
            <a:r>
              <a:rPr lang="en-GB" dirty="0" err="1"/>
              <a:t>Setiawan</a:t>
            </a:r>
            <a:r>
              <a:rPr lang="en-GB" dirty="0"/>
              <a:t>, I., 2021. Marketing 5.0: Technology for Humanity. Hoboken, NJ: Wiley &amp; Sons.</a:t>
            </a:r>
          </a:p>
          <a:p>
            <a:r>
              <a:rPr lang="en-GB" dirty="0"/>
              <a:t>PwC, 2023. Consumer Intelligence Series: Trusted Tech. [Online] Available at: https://www.pwc.com [Accessed 18 October 2025].</a:t>
            </a:r>
          </a:p>
          <a:p>
            <a:r>
              <a:rPr lang="en-GB" dirty="0"/>
              <a:t>Ryan, D., 2022. Understanding Digital Marketing. London: </a:t>
            </a:r>
            <a:r>
              <a:rPr lang="en-GB" dirty="0" err="1"/>
              <a:t>Kogan</a:t>
            </a:r>
            <a:r>
              <a:rPr lang="en-GB" dirty="0"/>
              <a:t> Page.</a:t>
            </a:r>
          </a:p>
          <a:p>
            <a:r>
              <a:rPr lang="en-GB" dirty="0"/>
              <a:t>Smith, P. &amp; </a:t>
            </a:r>
            <a:r>
              <a:rPr lang="en-GB" dirty="0" err="1"/>
              <a:t>Zook</a:t>
            </a:r>
            <a:r>
              <a:rPr lang="en-GB" dirty="0"/>
              <a:t>, Z., 2021. Marketing Communications: Integrating Offline and Online with Social Media. 8th ed. London: </a:t>
            </a:r>
            <a:r>
              <a:rPr lang="en-GB" dirty="0" err="1"/>
              <a:t>Kogan</a:t>
            </a:r>
            <a:r>
              <a:rPr lang="en-GB" dirty="0"/>
              <a:t> Page.</a:t>
            </a:r>
          </a:p>
          <a:p>
            <a:r>
              <a:rPr lang="en-GB" dirty="0"/>
              <a:t>Statista, 2024. Global AI in Marketing Market Size (2018–2025). [Online] Available at: https://www.statista.com [Accessed 18 October 2025].</a:t>
            </a:r>
          </a:p>
          <a:p>
            <a:endParaRPr lang="en-GB" dirty="0"/>
          </a:p>
        </p:txBody>
      </p:sp>
      <p:sp>
        <p:nvSpPr>
          <p:cNvPr id="4" name="Slide Number Placeholder 3"/>
          <p:cNvSpPr>
            <a:spLocks noGrp="1"/>
          </p:cNvSpPr>
          <p:nvPr>
            <p:ph type="sldNum" sz="quarter" idx="10"/>
          </p:nvPr>
        </p:nvSpPr>
        <p:spPr/>
        <p:txBody>
          <a:bodyPr/>
          <a:lstStyle/>
          <a:p>
            <a:fld id="{482EFC74-3F26-437A-B4C0-443934171F76}" type="slidenum">
              <a:rPr lang="en-GB" smtClean="0"/>
              <a:t>9</a:t>
            </a:fld>
            <a:endParaRPr lang="en-GB"/>
          </a:p>
        </p:txBody>
      </p:sp>
    </p:spTree>
    <p:extLst>
      <p:ext uri="{BB962C8B-B14F-4D97-AF65-F5344CB8AC3E}">
        <p14:creationId xmlns:p14="http://schemas.microsoft.com/office/powerpoint/2010/main" val="77493201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2337FD4-84B9-4758-B745-15F26F4DE4AB}" type="datetime1">
              <a:rPr lang="en-US" smtClean="0"/>
              <a:t>23-Oct-25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1594A-62E8-4B0F-A73C-13216387AFB1}" type="datetime1">
              <a:rPr lang="en-US" smtClean="0"/>
              <a:t>23-Oct-25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04A1B9F-8196-45B1-A742-EE832C230210}" type="datetime1">
              <a:rPr lang="en-US" smtClean="0"/>
              <a:t>23-Oct-25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666E6D-2245-4086-AD9B-88293BC8CEF7}" type="datetime1">
              <a:rPr lang="en-US" smtClean="0"/>
              <a:t>23-Oct-25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137A7B-6729-4FB6-888A-AD8A51D0D354}" type="datetime1">
              <a:rPr lang="en-US" smtClean="0"/>
              <a:t>23-Oct-25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8E9AFB-0FB2-4C4A-93D8-A7498FEF4292}" type="datetime1">
              <a:rPr lang="en-US" smtClean="0"/>
              <a:t>23-Oct-25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EF948E3-4011-4E85-8299-8283161DC1D8}" type="datetime1">
              <a:rPr lang="en-US" smtClean="0"/>
              <a:t>23-Oct-25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81DDB88-70D9-4327-88A1-5ABE09A1B6C4}" type="datetime1">
              <a:rPr lang="en-US" smtClean="0"/>
              <a:t>23-Oct-25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48FC2F-5A57-4CF8-8125-D6775D891E2B}" type="datetime1">
              <a:rPr lang="en-US" smtClean="0"/>
              <a:t>23-Oct-25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0C93623-26AF-42FC-AAAE-5F1F9386299C}" type="datetime1">
              <a:rPr lang="en-US" smtClean="0"/>
              <a:t>23-Oct-25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B087E33-F9BD-422A-AB33-97AC911F37A6}" type="datetime1">
              <a:rPr lang="en-US" smtClean="0"/>
              <a:t>23-Oct-25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35FA55B-9EC8-488D-A35C-2F9E4F246D28}" type="datetime1">
              <a:rPr lang="en-US" smtClean="0"/>
              <a:t>23-Oct-25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E7AF38-1A9E-4629-BAC2-62F19EC0C71E}" type="datetime1">
              <a:rPr lang="en-US" smtClean="0"/>
              <a:t>23-Oct-25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C5D9F26-BE61-4446-A9BE-924168C9FA69}" type="datetime1">
              <a:rPr lang="en-US" smtClean="0"/>
              <a:t>23-Oct-25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BEB6215-D5B2-40F5-B71A-0838B5010A74}" type="datetime1">
              <a:rPr lang="en-US" smtClean="0"/>
              <a:t>23-Oct-25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44BA4A-F988-4BC3-83BE-2EDAF5533F83}" type="datetime1">
              <a:rPr lang="en-US" smtClean="0"/>
              <a:t>23-Oct-25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33C1FEE8-0B68-41F2-93EF-6E5E5493DF01}" type="datetime1">
              <a:rPr lang="en-US" smtClean="0"/>
              <a:t>23-Oct-25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C6611DE-7C5B-46E2-A6C1-F34DF0905238}" type="datetime1">
              <a:rPr lang="en-US" smtClean="0"/>
              <a:t>23-Oct-25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6.sv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6.svg"/><Relationship Id="rId4" Type="http://schemas.openxmlformats.org/officeDocument/2006/relationships/diagramLayout" Target="../diagrams/layout1.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6.svg"/></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973F561-4980-4F97-87C0-DDD1B1E85D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a:extLst>
              <a:ext uri="{FF2B5EF4-FFF2-40B4-BE49-F238E27FC236}">
                <a16:creationId xmlns:a16="http://schemas.microsoft.com/office/drawing/2014/main" id="{E3B972B9-847C-4783-8588-9C6F1D8296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sp>
        <p:nvSpPr>
          <p:cNvPr id="38" name="Rectangle 37">
            <a:extLst>
              <a:ext uri="{FF2B5EF4-FFF2-40B4-BE49-F238E27FC236}">
                <a16:creationId xmlns:a16="http://schemas.microsoft.com/office/drawing/2014/main" id="{0F6CCE3D-8745-4600-92EA-D72AD3166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E763725F-4809-4EA3-8157-4F7F5A8094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42" name="Rectangle 41">
            <a:extLst>
              <a:ext uri="{FF2B5EF4-FFF2-40B4-BE49-F238E27FC236}">
                <a16:creationId xmlns:a16="http://schemas.microsoft.com/office/drawing/2014/main" id="{4A38A87F-D3A2-4AD9-8FE4-DBEC9045B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680322" y="2063262"/>
            <a:ext cx="3739278" cy="2661138"/>
          </a:xfrm>
        </p:spPr>
        <p:txBody>
          <a:bodyPr anchor="b">
            <a:normAutofit/>
          </a:bodyPr>
          <a:lstStyle/>
          <a:p>
            <a:r>
              <a:rPr lang="en-GB" sz="2600"/>
              <a:t>Programme: </a:t>
            </a:r>
            <a:r>
              <a:rPr lang="en-GB" sz="2600" err="1"/>
              <a:t>CertHE</a:t>
            </a:r>
            <a:r>
              <a:rPr lang="en-GB" sz="2600"/>
              <a:t> Sustainable Enterprise (Rural)</a:t>
            </a:r>
            <a:br>
              <a:rPr lang="en-GB" sz="2600"/>
            </a:br>
            <a:r>
              <a:rPr lang="en-GB" sz="2600"/>
              <a:t>Module: Digital Marketing</a:t>
            </a:r>
            <a:br>
              <a:rPr lang="en-GB" sz="2600"/>
            </a:br>
            <a:r>
              <a:rPr lang="en-GB" sz="2600"/>
              <a:t>Module code: BMSE4008D</a:t>
            </a:r>
          </a:p>
        </p:txBody>
      </p:sp>
      <p:sp>
        <p:nvSpPr>
          <p:cNvPr id="3" name="Subtitle 2"/>
          <p:cNvSpPr>
            <a:spLocks noGrp="1"/>
          </p:cNvSpPr>
          <p:nvPr>
            <p:ph type="subTitle" idx="1"/>
          </p:nvPr>
        </p:nvSpPr>
        <p:spPr>
          <a:xfrm>
            <a:off x="680323" y="5101298"/>
            <a:ext cx="3739277" cy="1116622"/>
          </a:xfrm>
        </p:spPr>
        <p:txBody>
          <a:bodyPr>
            <a:normAutofit/>
          </a:bodyPr>
          <a:lstStyle/>
          <a:p>
            <a:r>
              <a:rPr lang="en-GB"/>
              <a:t>Name: Denisa Paris</a:t>
            </a:r>
          </a:p>
          <a:p>
            <a:r>
              <a:rPr lang="en-GB"/>
              <a:t>Presentation</a:t>
            </a:r>
          </a:p>
        </p:txBody>
      </p:sp>
      <p:sp>
        <p:nvSpPr>
          <p:cNvPr id="44" name="Rectangle 43">
            <a:extLst>
              <a:ext uri="{FF2B5EF4-FFF2-40B4-BE49-F238E27FC236}">
                <a16:creationId xmlns:a16="http://schemas.microsoft.com/office/drawing/2014/main" id="{2FA71077-065E-40F0-94FB-CFBD284C4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6090" y="642795"/>
            <a:ext cx="6272654" cy="5575126"/>
          </a:xfrm>
          <a:prstGeom prst="rect">
            <a:avLst/>
          </a:prstGeom>
          <a:solidFill>
            <a:schemeClr val="tx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amera 3">
            <a:extLst>
              <a:ext uri="{FF2B5EF4-FFF2-40B4-BE49-F238E27FC236}">
                <a16:creationId xmlns:a16="http://schemas.microsoft.com/office/drawing/2014/main" id="{6C7855CB-0CB3-8145-0806-6C252D4D46C0}"/>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8568545" y="1331867"/>
            <a:ext cx="2672957" cy="1503538"/>
          </a:xfrm>
          <a:prstGeom prst="rect">
            <a:avLst/>
          </a:prstGeom>
        </p:spPr>
      </p:pic>
      <p:pic>
        <p:nvPicPr>
          <p:cNvPr id="6" name="Camera 5">
            <a:extLst>
              <a:ext uri="{FF2B5EF4-FFF2-40B4-BE49-F238E27FC236}">
                <a16:creationId xmlns:a16="http://schemas.microsoft.com/office/drawing/2014/main" id="{5FD03F48-E63E-09F2-E963-09547025C175}"/>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8568545" y="3952255"/>
            <a:ext cx="2672957" cy="1503538"/>
          </a:xfrm>
          <a:prstGeom prst="rect">
            <a:avLst/>
          </a:prstGeom>
        </p:spPr>
      </p:pic>
      <p:sp>
        <p:nvSpPr>
          <p:cNvPr id="11" name="Slide Number Placeholder 10">
            <a:extLst>
              <a:ext uri="{FF2B5EF4-FFF2-40B4-BE49-F238E27FC236}">
                <a16:creationId xmlns:a16="http://schemas.microsoft.com/office/drawing/2014/main" id="{0CB6448B-0F46-188D-1D6C-E5046425A2F7}"/>
              </a:ext>
            </a:extLst>
          </p:cNvPr>
          <p:cNvSpPr>
            <a:spLocks noGrp="1"/>
          </p:cNvSpPr>
          <p:nvPr>
            <p:ph type="sldNum" sz="quarter" idx="12"/>
          </p:nvPr>
        </p:nvSpPr>
        <p:spPr/>
        <p:txBody>
          <a:bodyPr/>
          <a:lstStyle/>
          <a:p>
            <a:fld id="{6D22F896-40B5-4ADD-8801-0D06FADFA095}" type="slidenum">
              <a:rPr lang="en-US" smtClean="0"/>
              <a:t>1</a:t>
            </a:fld>
            <a:endParaRPr lang="en-US" dirty="0"/>
          </a:p>
        </p:txBody>
      </p:sp>
      <p:pic>
        <p:nvPicPr>
          <p:cNvPr id="13" name="denisa 10">
            <a:hlinkClick r:id="" action="ppaction://media"/>
            <a:extLst>
              <a:ext uri="{FF2B5EF4-FFF2-40B4-BE49-F238E27FC236}">
                <a16:creationId xmlns:a16="http://schemas.microsoft.com/office/drawing/2014/main" id="{0284CD79-0ACC-C09D-A25A-DCDEEA1F42D0}"/>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13099858" y="2750337"/>
            <a:ext cx="2120900" cy="3803358"/>
          </a:xfrm>
          <a:prstGeom prst="rect">
            <a:avLst/>
          </a:prstGeom>
        </p:spPr>
      </p:pic>
    </p:spTree>
    <p:extLst>
      <p:ext uri="{BB962C8B-B14F-4D97-AF65-F5344CB8AC3E}">
        <p14:creationId xmlns:p14="http://schemas.microsoft.com/office/powerpoint/2010/main" val="3349004317"/>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2045"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 of Contents</a:t>
            </a:r>
          </a:p>
        </p:txBody>
      </p:sp>
      <p:sp>
        <p:nvSpPr>
          <p:cNvPr id="3" name="Content Placeholder 2"/>
          <p:cNvSpPr>
            <a:spLocks noGrp="1"/>
          </p:cNvSpPr>
          <p:nvPr>
            <p:ph idx="1"/>
          </p:nvPr>
        </p:nvSpPr>
        <p:spPr/>
        <p:txBody>
          <a:bodyPr>
            <a:normAutofit/>
          </a:bodyPr>
          <a:lstStyle/>
          <a:p>
            <a:r>
              <a:rPr lang="en-US" dirty="0"/>
              <a:t>Introduction	</a:t>
            </a:r>
          </a:p>
          <a:p>
            <a:r>
              <a:rPr lang="en-US" dirty="0"/>
              <a:t>Overview of the Chosen Digital Marketing Concept	</a:t>
            </a:r>
          </a:p>
          <a:p>
            <a:r>
              <a:rPr lang="en-US" dirty="0"/>
              <a:t>Theoretical Framework and Application	</a:t>
            </a:r>
          </a:p>
          <a:p>
            <a:r>
              <a:rPr lang="en-US" dirty="0"/>
              <a:t>Why It Is Most Effective for Business in 2025	</a:t>
            </a:r>
          </a:p>
          <a:p>
            <a:r>
              <a:rPr lang="en-US" dirty="0"/>
              <a:t>Challenges and Limitations	</a:t>
            </a:r>
          </a:p>
          <a:p>
            <a:r>
              <a:rPr lang="en-US" dirty="0"/>
              <a:t>Conclusion	</a:t>
            </a:r>
          </a:p>
          <a:p>
            <a:r>
              <a:rPr lang="en-US" dirty="0"/>
              <a:t>References	</a:t>
            </a:r>
          </a:p>
        </p:txBody>
      </p:sp>
      <p:pic>
        <p:nvPicPr>
          <p:cNvPr id="4" name="Camera 3">
            <a:extLst>
              <a:ext uri="{FF2B5EF4-FFF2-40B4-BE49-F238E27FC236}">
                <a16:creationId xmlns:a16="http://schemas.microsoft.com/office/drawing/2014/main" id="{723DDC5D-57B8-E5C1-9081-1ABAABCC4249}"/>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pic>
        <p:nvPicPr>
          <p:cNvPr id="5" name="Camera 4">
            <a:extLst>
              <a:ext uri="{FF2B5EF4-FFF2-40B4-BE49-F238E27FC236}">
                <a16:creationId xmlns:a16="http://schemas.microsoft.com/office/drawing/2014/main" id="{667756B9-3B1E-40FC-C3AB-FA01971DFA3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Slide Number Placeholder 5">
            <a:extLst>
              <a:ext uri="{FF2B5EF4-FFF2-40B4-BE49-F238E27FC236}">
                <a16:creationId xmlns:a16="http://schemas.microsoft.com/office/drawing/2014/main" id="{BCB7C097-E223-08ED-BDB4-00A3CCEEC35E}"/>
              </a:ext>
            </a:extLst>
          </p:cNvPr>
          <p:cNvSpPr>
            <a:spLocks noGrp="1"/>
          </p:cNvSpPr>
          <p:nvPr>
            <p:ph type="sldNum" sz="quarter" idx="12"/>
          </p:nvPr>
        </p:nvSpPr>
        <p:spPr/>
        <p:txBody>
          <a:bodyPr/>
          <a:lstStyle/>
          <a:p>
            <a:fld id="{6D22F896-40B5-4ADD-8801-0D06FADFA095}" type="slidenum">
              <a:rPr lang="en-US" smtClean="0"/>
              <a:t>2</a:t>
            </a:fld>
            <a:endParaRPr lang="en-US" dirty="0"/>
          </a:p>
        </p:txBody>
      </p:sp>
    </p:spTree>
    <p:extLst>
      <p:ext uri="{BB962C8B-B14F-4D97-AF65-F5344CB8AC3E}">
        <p14:creationId xmlns:p14="http://schemas.microsoft.com/office/powerpoint/2010/main" val="446082384"/>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160421" y="2149642"/>
            <a:ext cx="6240379" cy="4555958"/>
          </a:xfrm>
        </p:spPr>
        <p:txBody>
          <a:bodyPr/>
          <a:lstStyle/>
          <a:p>
            <a:pPr algn="just"/>
            <a:r>
              <a:rPr lang="en-US" dirty="0"/>
              <a:t>This presentation aims to </a:t>
            </a:r>
            <a:r>
              <a:rPr lang="en-US" dirty="0" err="1"/>
              <a:t>recognise</a:t>
            </a:r>
            <a:r>
              <a:rPr lang="en-US" dirty="0"/>
              <a:t> which marketing concept aligns effective business model in 2025. </a:t>
            </a:r>
          </a:p>
          <a:p>
            <a:pPr algn="just"/>
            <a:r>
              <a:rPr lang="en-US" dirty="0"/>
              <a:t>The presentation will explore data-driven marketing to align effective guide marketing decisions. </a:t>
            </a:r>
          </a:p>
          <a:p>
            <a:pPr algn="just"/>
            <a:r>
              <a:rPr lang="en-US" dirty="0"/>
              <a:t>The presentation will demonstrate a theoretical framework, effectiveness for future businesses, real-world application and offer recommendations for future frequent innovations for digital marketing in the business sector. </a:t>
            </a:r>
            <a:endParaRPr lang="en-GB" dirty="0"/>
          </a:p>
        </p:txBody>
      </p:sp>
      <p:pic>
        <p:nvPicPr>
          <p:cNvPr id="4" name="Picture 3"/>
          <p:cNvPicPr>
            <a:picLocks noChangeAspect="1"/>
          </p:cNvPicPr>
          <p:nvPr/>
        </p:nvPicPr>
        <p:blipFill>
          <a:blip r:embed="rId3"/>
          <a:stretch>
            <a:fillRect/>
          </a:stretch>
        </p:blipFill>
        <p:spPr>
          <a:xfrm>
            <a:off x="6549615" y="2149642"/>
            <a:ext cx="5448612" cy="3367580"/>
          </a:xfrm>
          <a:prstGeom prst="rect">
            <a:avLst/>
          </a:prstGeom>
        </p:spPr>
      </p:pic>
      <p:sp>
        <p:nvSpPr>
          <p:cNvPr id="5" name="Rectangle 4"/>
          <p:cNvSpPr/>
          <p:nvPr/>
        </p:nvSpPr>
        <p:spPr>
          <a:xfrm>
            <a:off x="6549615" y="5650787"/>
            <a:ext cx="5448612" cy="96577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Figure: Data-driven Marketing, Source:   (Chaffey &amp; Ellis-Chadwick, 2022).</a:t>
            </a:r>
          </a:p>
        </p:txBody>
      </p:sp>
      <p:pic>
        <p:nvPicPr>
          <p:cNvPr id="6" name="Camera 5">
            <a:extLst>
              <a:ext uri="{FF2B5EF4-FFF2-40B4-BE49-F238E27FC236}">
                <a16:creationId xmlns:a16="http://schemas.microsoft.com/office/drawing/2014/main" id="{9281606A-1F12-1A6D-A892-A13D72BFF224}"/>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10052304" y="4718304"/>
            <a:ext cx="2057400" cy="2057400"/>
          </a:xfrm>
          <a:prstGeom prst="ellipse">
            <a:avLst/>
          </a:prstGeom>
        </p:spPr>
      </p:pic>
      <p:pic>
        <p:nvPicPr>
          <p:cNvPr id="7" name="Camera 6">
            <a:extLst>
              <a:ext uri="{FF2B5EF4-FFF2-40B4-BE49-F238E27FC236}">
                <a16:creationId xmlns:a16="http://schemas.microsoft.com/office/drawing/2014/main" id="{AF192EB7-53E9-CCF0-EE38-864A6FAF8F4B}"/>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10052304" y="4718304"/>
            <a:ext cx="2057400" cy="2057400"/>
          </a:xfrm>
          <a:prstGeom prst="ellipse">
            <a:avLst/>
          </a:prstGeom>
        </p:spPr>
      </p:pic>
      <p:sp>
        <p:nvSpPr>
          <p:cNvPr id="8" name="Slide Number Placeholder 7">
            <a:extLst>
              <a:ext uri="{FF2B5EF4-FFF2-40B4-BE49-F238E27FC236}">
                <a16:creationId xmlns:a16="http://schemas.microsoft.com/office/drawing/2014/main" id="{1957A04F-1E46-31CB-3591-62E9C841EC0D}"/>
              </a:ext>
            </a:extLst>
          </p:cNvPr>
          <p:cNvSpPr>
            <a:spLocks noGrp="1"/>
          </p:cNvSpPr>
          <p:nvPr>
            <p:ph type="sldNum" sz="quarter" idx="12"/>
          </p:nvPr>
        </p:nvSpPr>
        <p:spPr/>
        <p:txBody>
          <a:bodyPr/>
          <a:lstStyle/>
          <a:p>
            <a:fld id="{6D22F896-40B5-4ADD-8801-0D06FADFA095}" type="slidenum">
              <a:rPr lang="en-US" smtClean="0"/>
              <a:t>3</a:t>
            </a:fld>
            <a:endParaRPr lang="en-US" dirty="0"/>
          </a:p>
        </p:txBody>
      </p:sp>
    </p:spTree>
    <p:extLst>
      <p:ext uri="{BB962C8B-B14F-4D97-AF65-F5344CB8AC3E}">
        <p14:creationId xmlns:p14="http://schemas.microsoft.com/office/powerpoint/2010/main" val="2245000396"/>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the Chosen Digital Marketing Concept </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096599375"/>
              </p:ext>
            </p:extLst>
          </p:nvPr>
        </p:nvGraphicFramePr>
        <p:xfrm>
          <a:off x="680321" y="2336872"/>
          <a:ext cx="5720479" cy="4187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What is Data-Driven Analysis? Methods and Examples"/>
          <p:cNvPicPr>
            <a:picLocks noChangeAspect="1" noChangeArrowheads="1"/>
          </p:cNvPicPr>
          <p:nvPr/>
        </p:nvPicPr>
        <p:blipFill rotWithShape="1">
          <a:blip r:embed="rId8">
            <a:extLst>
              <a:ext uri="{28A0092B-C50C-407E-A947-70E740481C1C}">
                <a14:useLocalDpi xmlns:a14="http://schemas.microsoft.com/office/drawing/2010/main" val="0"/>
              </a:ext>
            </a:extLst>
          </a:blip>
          <a:srcRect l="54339" t="24777" r="2499" b="22150"/>
          <a:stretch/>
        </p:blipFill>
        <p:spPr bwMode="auto">
          <a:xfrm>
            <a:off x="7130265" y="2095928"/>
            <a:ext cx="4695289" cy="328257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325474" y="5640263"/>
            <a:ext cx="4500080" cy="7911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Figure: Data-Driven Concept, Source: (Ryan, 2022)</a:t>
            </a:r>
          </a:p>
        </p:txBody>
      </p:sp>
      <p:pic>
        <p:nvPicPr>
          <p:cNvPr id="3" name="Camera 2">
            <a:extLst>
              <a:ext uri="{FF2B5EF4-FFF2-40B4-BE49-F238E27FC236}">
                <a16:creationId xmlns:a16="http://schemas.microsoft.com/office/drawing/2014/main" id="{B6D7BFDC-A606-D0B8-EB38-9B9ADA74D1B1}"/>
              </a:ext>
            </a:extLst>
          </p:cNvPr>
          <p:cNvPicPr>
            <a:picLocks noChangeAspect="1"/>
            <a:extLst>
              <a:ext uri="{51228E76-BA90-4043-B771-695A4F85340A}">
                <alf:liveFeedProps xmlns:alf="http://schemas.microsoft.com/office/drawing/2021/livefeed"/>
              </a:ext>
            </a:extLst>
          </p:cNvPicPr>
          <p:nvPr/>
        </p:nvPicPr>
        <p:blipFill>
          <a:blip r:embed="rId9">
            <a:extLst>
              <a:ext uri="{96DAC541-7B7A-43D3-8B79-37D633B846F1}">
                <asvg:svgBlip xmlns:asvg="http://schemas.microsoft.com/office/drawing/2016/SVG/main" r:embed="rId10"/>
              </a:ext>
            </a:extLst>
          </a:blip>
          <a:stretch>
            <a:fillRect/>
          </a:stretch>
        </p:blipFill>
        <p:spPr>
          <a:xfrm>
            <a:off x="10052304" y="4718304"/>
            <a:ext cx="2057400" cy="2057400"/>
          </a:xfrm>
          <a:prstGeom prst="ellipse">
            <a:avLst/>
          </a:prstGeom>
        </p:spPr>
      </p:pic>
      <p:pic>
        <p:nvPicPr>
          <p:cNvPr id="6" name="Camera 5">
            <a:extLst>
              <a:ext uri="{FF2B5EF4-FFF2-40B4-BE49-F238E27FC236}">
                <a16:creationId xmlns:a16="http://schemas.microsoft.com/office/drawing/2014/main" id="{023CF331-C993-F4D3-1D8B-6C878ABE3439}"/>
              </a:ext>
            </a:extLst>
          </p:cNvPr>
          <p:cNvPicPr>
            <a:picLocks noChangeAspect="1"/>
            <a:extLst>
              <a:ext uri="{51228E76-BA90-4043-B771-695A4F85340A}">
                <alf:liveFeedProps xmlns:alf="http://schemas.microsoft.com/office/drawing/2021/livefeed"/>
              </a:ext>
            </a:extLst>
          </p:cNvPicPr>
          <p:nvPr/>
        </p:nvPicPr>
        <p:blipFill>
          <a:blip r:embed="rId9">
            <a:extLst>
              <a:ext uri="{96DAC541-7B7A-43D3-8B79-37D633B846F1}">
                <asvg:svgBlip xmlns:asvg="http://schemas.microsoft.com/office/drawing/2016/SVG/main" r:embed="rId10"/>
              </a:ext>
            </a:extLst>
          </a:blip>
          <a:stretch>
            <a:fillRect/>
          </a:stretch>
        </p:blipFill>
        <p:spPr>
          <a:xfrm>
            <a:off x="10052304" y="4718304"/>
            <a:ext cx="2057400" cy="2057400"/>
          </a:xfrm>
          <a:prstGeom prst="ellipse">
            <a:avLst/>
          </a:prstGeom>
        </p:spPr>
      </p:pic>
      <p:sp>
        <p:nvSpPr>
          <p:cNvPr id="7" name="Slide Number Placeholder 6">
            <a:extLst>
              <a:ext uri="{FF2B5EF4-FFF2-40B4-BE49-F238E27FC236}">
                <a16:creationId xmlns:a16="http://schemas.microsoft.com/office/drawing/2014/main" id="{E1D323E6-B0FA-B608-E8F6-AA6B01FB5262}"/>
              </a:ext>
            </a:extLst>
          </p:cNvPr>
          <p:cNvSpPr>
            <a:spLocks noGrp="1"/>
          </p:cNvSpPr>
          <p:nvPr>
            <p:ph type="sldNum" sz="quarter" idx="12"/>
          </p:nvPr>
        </p:nvSpPr>
        <p:spPr/>
        <p:txBody>
          <a:bodyPr/>
          <a:lstStyle/>
          <a:p>
            <a:fld id="{6D22F896-40B5-4ADD-8801-0D06FADFA095}" type="slidenum">
              <a:rPr lang="en-US" smtClean="0"/>
              <a:t>4</a:t>
            </a:fld>
            <a:endParaRPr lang="en-US" dirty="0"/>
          </a:p>
        </p:txBody>
      </p:sp>
    </p:spTree>
    <p:extLst>
      <p:ext uri="{BB962C8B-B14F-4D97-AF65-F5344CB8AC3E}">
        <p14:creationId xmlns:p14="http://schemas.microsoft.com/office/powerpoint/2010/main" val="919483536"/>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Theoretical Framework and Application </a:t>
            </a:r>
          </a:p>
        </p:txBody>
      </p:sp>
      <p:sp>
        <p:nvSpPr>
          <p:cNvPr id="3" name="Content Placeholder 2"/>
          <p:cNvSpPr>
            <a:spLocks noGrp="1"/>
          </p:cNvSpPr>
          <p:nvPr>
            <p:ph idx="1"/>
          </p:nvPr>
        </p:nvSpPr>
        <p:spPr>
          <a:xfrm>
            <a:off x="336885" y="2117558"/>
            <a:ext cx="4307034" cy="4242145"/>
          </a:xfrm>
        </p:spPr>
        <p:txBody>
          <a:bodyPr>
            <a:normAutofit lnSpcReduction="10000"/>
          </a:bodyPr>
          <a:lstStyle/>
          <a:p>
            <a:pPr algn="just"/>
            <a:r>
              <a:rPr lang="en-US" dirty="0"/>
              <a:t>The notable frameworks include the AIDA Model, the 7Ps of marketing, and the customer journey framework underscore that data-driven marketing is effective (Kotler, et al., 2021).</a:t>
            </a:r>
          </a:p>
          <a:p>
            <a:pPr algn="just"/>
            <a:r>
              <a:rPr lang="en-US" dirty="0"/>
              <a:t>For example, Netflix </a:t>
            </a:r>
            <a:r>
              <a:rPr lang="en-US" dirty="0" err="1"/>
              <a:t>utilise</a:t>
            </a:r>
            <a:r>
              <a:rPr lang="en-US" dirty="0"/>
              <a:t> viewer data to cater recommendations, raise satisfaction and customer retention. </a:t>
            </a:r>
          </a:p>
        </p:txBody>
      </p:sp>
      <p:pic>
        <p:nvPicPr>
          <p:cNvPr id="4" name="Picture 3"/>
          <p:cNvPicPr>
            <a:picLocks noChangeAspect="1"/>
          </p:cNvPicPr>
          <p:nvPr/>
        </p:nvPicPr>
        <p:blipFill>
          <a:blip r:embed="rId3"/>
          <a:stretch>
            <a:fillRect/>
          </a:stretch>
        </p:blipFill>
        <p:spPr>
          <a:xfrm>
            <a:off x="4759897" y="2117558"/>
            <a:ext cx="3689794" cy="3609474"/>
          </a:xfrm>
          <a:prstGeom prst="rect">
            <a:avLst/>
          </a:prstGeom>
        </p:spPr>
      </p:pic>
      <p:pic>
        <p:nvPicPr>
          <p:cNvPr id="2052" name="Picture 4" descr="The 7 Ps of Market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49691" y="2117558"/>
            <a:ext cx="3406686" cy="360947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4759897" y="5989834"/>
            <a:ext cx="7004013" cy="71919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Figure: Notable Theoretical Framework, Source: (Kotler, et al., 2021).</a:t>
            </a:r>
          </a:p>
        </p:txBody>
      </p:sp>
      <p:pic>
        <p:nvPicPr>
          <p:cNvPr id="5" name="Camera 4">
            <a:extLst>
              <a:ext uri="{FF2B5EF4-FFF2-40B4-BE49-F238E27FC236}">
                <a16:creationId xmlns:a16="http://schemas.microsoft.com/office/drawing/2014/main" id="{54D280CC-4DD5-6E67-E051-090AA3C88075}"/>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tretch>
            <a:fillRect/>
          </a:stretch>
        </p:blipFill>
        <p:spPr>
          <a:xfrm>
            <a:off x="10052304" y="4718304"/>
            <a:ext cx="2057400" cy="2057400"/>
          </a:xfrm>
          <a:prstGeom prst="ellipse">
            <a:avLst/>
          </a:prstGeom>
        </p:spPr>
      </p:pic>
      <p:pic>
        <p:nvPicPr>
          <p:cNvPr id="7" name="Camera 6">
            <a:extLst>
              <a:ext uri="{FF2B5EF4-FFF2-40B4-BE49-F238E27FC236}">
                <a16:creationId xmlns:a16="http://schemas.microsoft.com/office/drawing/2014/main" id="{501ACD49-4F65-7509-4254-27BAF27D1538}"/>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tretch>
            <a:fillRect/>
          </a:stretch>
        </p:blipFill>
        <p:spPr>
          <a:xfrm>
            <a:off x="10052304" y="4718304"/>
            <a:ext cx="2057400" cy="2057400"/>
          </a:xfrm>
          <a:prstGeom prst="ellipse">
            <a:avLst/>
          </a:prstGeom>
        </p:spPr>
      </p:pic>
      <p:sp>
        <p:nvSpPr>
          <p:cNvPr id="8" name="Slide Number Placeholder 7">
            <a:extLst>
              <a:ext uri="{FF2B5EF4-FFF2-40B4-BE49-F238E27FC236}">
                <a16:creationId xmlns:a16="http://schemas.microsoft.com/office/drawing/2014/main" id="{AA071EC4-2268-43C9-7F57-9B884BF9125C}"/>
              </a:ext>
            </a:extLst>
          </p:cNvPr>
          <p:cNvSpPr>
            <a:spLocks noGrp="1"/>
          </p:cNvSpPr>
          <p:nvPr>
            <p:ph type="sldNum" sz="quarter" idx="12"/>
          </p:nvPr>
        </p:nvSpPr>
        <p:spPr/>
        <p:txBody>
          <a:bodyPr/>
          <a:lstStyle/>
          <a:p>
            <a:fld id="{6D22F896-40B5-4ADD-8801-0D06FADFA095}" type="slidenum">
              <a:rPr lang="en-US" smtClean="0"/>
              <a:t>5</a:t>
            </a:fld>
            <a:endParaRPr lang="en-US" dirty="0"/>
          </a:p>
        </p:txBody>
      </p:sp>
    </p:spTree>
    <p:extLst>
      <p:ext uri="{BB962C8B-B14F-4D97-AF65-F5344CB8AC3E}">
        <p14:creationId xmlns:p14="http://schemas.microsoft.com/office/powerpoint/2010/main" val="1199426476"/>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It Is Most Effective for Business in 2025 </a:t>
            </a:r>
            <a:endParaRPr lang="en-GB" dirty="0"/>
          </a:p>
        </p:txBody>
      </p:sp>
      <p:sp>
        <p:nvSpPr>
          <p:cNvPr id="3" name="Content Placeholder 2"/>
          <p:cNvSpPr>
            <a:spLocks noGrp="1"/>
          </p:cNvSpPr>
          <p:nvPr>
            <p:ph idx="1"/>
          </p:nvPr>
        </p:nvSpPr>
        <p:spPr/>
        <p:txBody>
          <a:bodyPr>
            <a:normAutofit lnSpcReduction="10000"/>
          </a:bodyPr>
          <a:lstStyle/>
          <a:p>
            <a:pPr algn="just"/>
            <a:r>
              <a:rPr lang="en-US" dirty="0"/>
              <a:t>In 2025, a data-driven marketing strategy is the most effective model in business due to its support to align notable key trends, including </a:t>
            </a:r>
            <a:r>
              <a:rPr lang="en-US" dirty="0" err="1"/>
              <a:t>personalisation</a:t>
            </a:r>
            <a:r>
              <a:rPr lang="en-US" dirty="0"/>
              <a:t>, sustainability, data ethics and AI tools (</a:t>
            </a:r>
            <a:r>
              <a:rPr lang="en-US" dirty="0" err="1"/>
              <a:t>Kawsar</a:t>
            </a:r>
            <a:r>
              <a:rPr lang="en-US" dirty="0"/>
              <a:t>, 2025). </a:t>
            </a:r>
          </a:p>
          <a:p>
            <a:pPr algn="just"/>
            <a:r>
              <a:rPr lang="en-US" dirty="0"/>
              <a:t>data-driven marketing also supports sustainable and ethical business practice by confirming marketing efforts are less wasteful, relevant and efficient.</a:t>
            </a:r>
          </a:p>
          <a:p>
            <a:pPr algn="just"/>
            <a:r>
              <a:rPr lang="en-US" dirty="0"/>
              <a:t>Raising awareness of clear data ethics underscores businesses responsibly </a:t>
            </a:r>
            <a:r>
              <a:rPr lang="en-US" dirty="0" err="1"/>
              <a:t>utilising</a:t>
            </a:r>
            <a:r>
              <a:rPr lang="en-US" dirty="0"/>
              <a:t> data to achieve stronger customer trust and long-term customer loyalty (Chaffey &amp; Ellis-Chadwick, 2022). </a:t>
            </a:r>
            <a:endParaRPr lang="en-GB" dirty="0"/>
          </a:p>
        </p:txBody>
      </p:sp>
      <p:pic>
        <p:nvPicPr>
          <p:cNvPr id="4" name="Camera 3">
            <a:extLst>
              <a:ext uri="{FF2B5EF4-FFF2-40B4-BE49-F238E27FC236}">
                <a16:creationId xmlns:a16="http://schemas.microsoft.com/office/drawing/2014/main" id="{60D81661-5C73-262A-0347-B62239984966}"/>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pic>
        <p:nvPicPr>
          <p:cNvPr id="5" name="Camera 4">
            <a:extLst>
              <a:ext uri="{FF2B5EF4-FFF2-40B4-BE49-F238E27FC236}">
                <a16:creationId xmlns:a16="http://schemas.microsoft.com/office/drawing/2014/main" id="{4873DE4D-8D69-63D9-8839-17D9CF39184A}"/>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Slide Number Placeholder 5">
            <a:extLst>
              <a:ext uri="{FF2B5EF4-FFF2-40B4-BE49-F238E27FC236}">
                <a16:creationId xmlns:a16="http://schemas.microsoft.com/office/drawing/2014/main" id="{89AE11CA-1EEB-34C7-EA06-CAFD1A3175BA}"/>
              </a:ext>
            </a:extLst>
          </p:cNvPr>
          <p:cNvSpPr>
            <a:spLocks noGrp="1"/>
          </p:cNvSpPr>
          <p:nvPr>
            <p:ph type="sldNum" sz="quarter" idx="12"/>
          </p:nvPr>
        </p:nvSpPr>
        <p:spPr/>
        <p:txBody>
          <a:bodyPr/>
          <a:lstStyle/>
          <a:p>
            <a:fld id="{6D22F896-40B5-4ADD-8801-0D06FADFA095}" type="slidenum">
              <a:rPr lang="en-US" smtClean="0"/>
              <a:t>6</a:t>
            </a:fld>
            <a:endParaRPr lang="en-US" dirty="0"/>
          </a:p>
        </p:txBody>
      </p:sp>
    </p:spTree>
    <p:extLst>
      <p:ext uri="{BB962C8B-B14F-4D97-AF65-F5344CB8AC3E}">
        <p14:creationId xmlns:p14="http://schemas.microsoft.com/office/powerpoint/2010/main" val="2838604167"/>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 and Limitations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54992405"/>
              </p:ext>
            </p:extLst>
          </p:nvPr>
        </p:nvGraphicFramePr>
        <p:xfrm>
          <a:off x="391887" y="2073728"/>
          <a:ext cx="11250384" cy="39841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Camera 2">
            <a:extLst>
              <a:ext uri="{FF2B5EF4-FFF2-40B4-BE49-F238E27FC236}">
                <a16:creationId xmlns:a16="http://schemas.microsoft.com/office/drawing/2014/main" id="{B2469843-11CD-5845-C4B6-C8FAF4BA22E2}"/>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10052304" y="4718304"/>
            <a:ext cx="2057400" cy="2057400"/>
          </a:xfrm>
          <a:prstGeom prst="ellipse">
            <a:avLst/>
          </a:prstGeom>
        </p:spPr>
      </p:pic>
      <p:pic>
        <p:nvPicPr>
          <p:cNvPr id="5" name="Camera 4">
            <a:extLst>
              <a:ext uri="{FF2B5EF4-FFF2-40B4-BE49-F238E27FC236}">
                <a16:creationId xmlns:a16="http://schemas.microsoft.com/office/drawing/2014/main" id="{BDF3A0F4-0BE2-396A-9EA7-945A668EC254}"/>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10052304" y="4718304"/>
            <a:ext cx="2057400" cy="2057400"/>
          </a:xfrm>
          <a:prstGeom prst="ellipse">
            <a:avLst/>
          </a:prstGeom>
        </p:spPr>
      </p:pic>
      <p:sp>
        <p:nvSpPr>
          <p:cNvPr id="6" name="Slide Number Placeholder 5">
            <a:extLst>
              <a:ext uri="{FF2B5EF4-FFF2-40B4-BE49-F238E27FC236}">
                <a16:creationId xmlns:a16="http://schemas.microsoft.com/office/drawing/2014/main" id="{3FEB08D8-79ED-6974-5D6D-C600C71191CE}"/>
              </a:ext>
            </a:extLst>
          </p:cNvPr>
          <p:cNvSpPr>
            <a:spLocks noGrp="1"/>
          </p:cNvSpPr>
          <p:nvPr>
            <p:ph type="sldNum" sz="quarter" idx="12"/>
          </p:nvPr>
        </p:nvSpPr>
        <p:spPr/>
        <p:txBody>
          <a:bodyPr/>
          <a:lstStyle/>
          <a:p>
            <a:fld id="{6D22F896-40B5-4ADD-8801-0D06FADFA095}" type="slidenum">
              <a:rPr lang="en-US" smtClean="0"/>
              <a:t>7</a:t>
            </a:fld>
            <a:endParaRPr lang="en-US" dirty="0"/>
          </a:p>
        </p:txBody>
      </p:sp>
    </p:spTree>
    <p:extLst>
      <p:ext uri="{BB962C8B-B14F-4D97-AF65-F5344CB8AC3E}">
        <p14:creationId xmlns:p14="http://schemas.microsoft.com/office/powerpoint/2010/main" val="1672116089"/>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47770984"/>
              </p:ext>
            </p:extLst>
          </p:nvPr>
        </p:nvGraphicFramePr>
        <p:xfrm>
          <a:off x="680321" y="2336873"/>
          <a:ext cx="10961950" cy="35414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Camera 2">
            <a:extLst>
              <a:ext uri="{FF2B5EF4-FFF2-40B4-BE49-F238E27FC236}">
                <a16:creationId xmlns:a16="http://schemas.microsoft.com/office/drawing/2014/main" id="{A9EFD3AB-9C01-38E6-5716-BF4C8C875078}"/>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10052304" y="4718304"/>
            <a:ext cx="2057400" cy="2057400"/>
          </a:xfrm>
          <a:prstGeom prst="ellipse">
            <a:avLst/>
          </a:prstGeom>
        </p:spPr>
      </p:pic>
      <p:pic>
        <p:nvPicPr>
          <p:cNvPr id="5" name="Camera 4">
            <a:extLst>
              <a:ext uri="{FF2B5EF4-FFF2-40B4-BE49-F238E27FC236}">
                <a16:creationId xmlns:a16="http://schemas.microsoft.com/office/drawing/2014/main" id="{7050679E-0E83-CDE5-0D12-700A89F88360}"/>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10052304" y="4718304"/>
            <a:ext cx="2057400" cy="2057400"/>
          </a:xfrm>
          <a:prstGeom prst="ellipse">
            <a:avLst/>
          </a:prstGeom>
        </p:spPr>
      </p:pic>
      <p:sp>
        <p:nvSpPr>
          <p:cNvPr id="6" name="Slide Number Placeholder 5">
            <a:extLst>
              <a:ext uri="{FF2B5EF4-FFF2-40B4-BE49-F238E27FC236}">
                <a16:creationId xmlns:a16="http://schemas.microsoft.com/office/drawing/2014/main" id="{B22E9B16-2199-106D-886E-EC6198A95996}"/>
              </a:ext>
            </a:extLst>
          </p:cNvPr>
          <p:cNvSpPr>
            <a:spLocks noGrp="1"/>
          </p:cNvSpPr>
          <p:nvPr>
            <p:ph type="sldNum" sz="quarter" idx="12"/>
          </p:nvPr>
        </p:nvSpPr>
        <p:spPr/>
        <p:txBody>
          <a:bodyPr/>
          <a:lstStyle/>
          <a:p>
            <a:fld id="{6D22F896-40B5-4ADD-8801-0D06FADFA095}" type="slidenum">
              <a:rPr lang="en-US" smtClean="0"/>
              <a:t>8</a:t>
            </a:fld>
            <a:endParaRPr lang="en-US" dirty="0"/>
          </a:p>
        </p:txBody>
      </p:sp>
    </p:spTree>
    <p:extLst>
      <p:ext uri="{BB962C8B-B14F-4D97-AF65-F5344CB8AC3E}">
        <p14:creationId xmlns:p14="http://schemas.microsoft.com/office/powerpoint/2010/main" val="2556970547"/>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a:xfrm>
            <a:off x="212271" y="2188029"/>
            <a:ext cx="11136086" cy="4245428"/>
          </a:xfrm>
        </p:spPr>
        <p:txBody>
          <a:bodyPr>
            <a:normAutofit fontScale="62500" lnSpcReduction="20000"/>
          </a:bodyPr>
          <a:lstStyle/>
          <a:p>
            <a:pPr algn="just"/>
            <a:r>
              <a:rPr lang="en-GB" dirty="0"/>
              <a:t>Chaffey, D. &amp; Ellis-Chadwick, F., 2022. Digital Marketing: Strategy, Implementation and Practice. 8th ed. Harlow: Pearson.</a:t>
            </a:r>
          </a:p>
          <a:p>
            <a:pPr algn="just"/>
            <a:r>
              <a:rPr lang="en-GB" dirty="0"/>
              <a:t>Deloitte, 2023. Global Marketing Trends Report 2023. [Online] Available at: https://www.deloitte.com [Accessed 18 October 2025].</a:t>
            </a:r>
          </a:p>
          <a:p>
            <a:pPr algn="just"/>
            <a:r>
              <a:rPr lang="en-GB" dirty="0"/>
              <a:t>European Commission, 2023. General Data Protection Regulation (GDPR) Compliance Report. [Online] Available at: https://commission.europa.eu [Accessed 18 October 2025].</a:t>
            </a:r>
          </a:p>
          <a:p>
            <a:pPr algn="just"/>
            <a:r>
              <a:rPr lang="en-GB" dirty="0" err="1"/>
              <a:t>Kawsar</a:t>
            </a:r>
            <a:r>
              <a:rPr lang="en-GB" dirty="0"/>
              <a:t>, M., 2025. The role of data-driven marketing analysis in </a:t>
            </a:r>
            <a:r>
              <a:rPr lang="en-GB" dirty="0" err="1"/>
              <a:t>startup</a:t>
            </a:r>
            <a:r>
              <a:rPr lang="en-GB" dirty="0"/>
              <a:t> growth: a systematic review. Journal of </a:t>
            </a:r>
            <a:r>
              <a:rPr lang="en-GB" dirty="0" err="1"/>
              <a:t>Primeasia</a:t>
            </a:r>
            <a:r>
              <a:rPr lang="en-GB" dirty="0"/>
              <a:t>, 6(1), pp. 1-14.</a:t>
            </a:r>
          </a:p>
          <a:p>
            <a:pPr algn="just"/>
            <a:r>
              <a:rPr lang="en-GB" dirty="0"/>
              <a:t>Kingsnorth, S., 2022. Digital Marketing Strategy: An Integrated Approach to Online Marketing. 3rd ed. London: </a:t>
            </a:r>
            <a:r>
              <a:rPr lang="en-GB" dirty="0" err="1"/>
              <a:t>Kogan</a:t>
            </a:r>
            <a:r>
              <a:rPr lang="en-GB" dirty="0"/>
              <a:t> Page.</a:t>
            </a:r>
          </a:p>
          <a:p>
            <a:pPr algn="just"/>
            <a:r>
              <a:rPr lang="en-GB" dirty="0"/>
              <a:t>Kotler, P., </a:t>
            </a:r>
            <a:r>
              <a:rPr lang="en-GB" dirty="0" err="1"/>
              <a:t>Kartajaya</a:t>
            </a:r>
            <a:r>
              <a:rPr lang="en-GB" dirty="0"/>
              <a:t>, H. &amp; </a:t>
            </a:r>
            <a:r>
              <a:rPr lang="en-GB" dirty="0" err="1"/>
              <a:t>Setiawan</a:t>
            </a:r>
            <a:r>
              <a:rPr lang="en-GB" dirty="0"/>
              <a:t>, I., 2021. Marketing 5.0: Technology for Humanity. Hoboken, NJ: Wiley &amp; Sons.</a:t>
            </a:r>
          </a:p>
          <a:p>
            <a:pPr algn="just"/>
            <a:r>
              <a:rPr lang="en-GB" dirty="0"/>
              <a:t>PwC, 2023. Consumer Intelligence Series: Trusted Tech. [Online] Available at: https://www.pwc.com [Accessed 18 October 2025].</a:t>
            </a:r>
          </a:p>
          <a:p>
            <a:pPr algn="just"/>
            <a:r>
              <a:rPr lang="en-GB" dirty="0"/>
              <a:t>Ryan, D., 2022. Understanding Digital Marketing. London: </a:t>
            </a:r>
            <a:r>
              <a:rPr lang="en-GB" dirty="0" err="1"/>
              <a:t>Kogan</a:t>
            </a:r>
            <a:r>
              <a:rPr lang="en-GB" dirty="0"/>
              <a:t> Page.</a:t>
            </a:r>
          </a:p>
          <a:p>
            <a:pPr algn="just"/>
            <a:r>
              <a:rPr lang="en-GB" dirty="0"/>
              <a:t>Smith, P. &amp; </a:t>
            </a:r>
            <a:r>
              <a:rPr lang="en-GB" dirty="0" err="1"/>
              <a:t>Zook</a:t>
            </a:r>
            <a:r>
              <a:rPr lang="en-GB" dirty="0"/>
              <a:t>, Z., 2021. Marketing Communications: Integrating Offline and Online with Social Media. 8th ed. London: </a:t>
            </a:r>
            <a:r>
              <a:rPr lang="en-GB" dirty="0" err="1"/>
              <a:t>Kogan</a:t>
            </a:r>
            <a:r>
              <a:rPr lang="en-GB" dirty="0"/>
              <a:t> Page.</a:t>
            </a:r>
          </a:p>
          <a:p>
            <a:pPr algn="just"/>
            <a:r>
              <a:rPr lang="en-GB" dirty="0"/>
              <a:t>Statista, 2024. Global AI in Marketing Market Size (2018–2025). [Online] Available at: https://www.statista.com [Accessed 18 October 2025].</a:t>
            </a:r>
          </a:p>
          <a:p>
            <a:pPr algn="just"/>
            <a:endParaRPr lang="en-GB" dirty="0"/>
          </a:p>
        </p:txBody>
      </p:sp>
      <p:pic>
        <p:nvPicPr>
          <p:cNvPr id="4" name="Camera 3">
            <a:extLst>
              <a:ext uri="{FF2B5EF4-FFF2-40B4-BE49-F238E27FC236}">
                <a16:creationId xmlns:a16="http://schemas.microsoft.com/office/drawing/2014/main" id="{30829919-4C40-0555-F0BB-41C30CE327A1}"/>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pic>
        <p:nvPicPr>
          <p:cNvPr id="5" name="Camera 4">
            <a:extLst>
              <a:ext uri="{FF2B5EF4-FFF2-40B4-BE49-F238E27FC236}">
                <a16:creationId xmlns:a16="http://schemas.microsoft.com/office/drawing/2014/main" id="{A0016151-162C-157C-A42D-16103BCCA73C}"/>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
        <p:nvSpPr>
          <p:cNvPr id="6" name="Slide Number Placeholder 5">
            <a:extLst>
              <a:ext uri="{FF2B5EF4-FFF2-40B4-BE49-F238E27FC236}">
                <a16:creationId xmlns:a16="http://schemas.microsoft.com/office/drawing/2014/main" id="{15BDC177-0CED-AF28-86A4-AA0E340845C8}"/>
              </a:ext>
            </a:extLst>
          </p:cNvPr>
          <p:cNvSpPr>
            <a:spLocks noGrp="1"/>
          </p:cNvSpPr>
          <p:nvPr>
            <p:ph type="sldNum" sz="quarter" idx="12"/>
          </p:nvPr>
        </p:nvSpPr>
        <p:spPr/>
        <p:txBody>
          <a:bodyPr/>
          <a:lstStyle/>
          <a:p>
            <a:fld id="{6D22F896-40B5-4ADD-8801-0D06FADFA095}" type="slidenum">
              <a:rPr lang="en-US" smtClean="0"/>
              <a:t>9</a:t>
            </a:fld>
            <a:endParaRPr lang="en-US" dirty="0"/>
          </a:p>
        </p:txBody>
      </p:sp>
    </p:spTree>
    <p:extLst>
      <p:ext uri="{BB962C8B-B14F-4D97-AF65-F5344CB8AC3E}">
        <p14:creationId xmlns:p14="http://schemas.microsoft.com/office/powerpoint/2010/main" val="212055023"/>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117</TotalTime>
  <Words>2053</Words>
  <Application>Microsoft Office PowerPoint</Application>
  <PresentationFormat>Widescreen</PresentationFormat>
  <Paragraphs>98</Paragraphs>
  <Slides>9</Slides>
  <Notes>8</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Trebuchet MS</vt:lpstr>
      <vt:lpstr>Berlin</vt:lpstr>
      <vt:lpstr>Programme: CertHE Sustainable Enterprise (Rural) Module: Digital Marketing Module code: BMSE4008D</vt:lpstr>
      <vt:lpstr>Table of Contents</vt:lpstr>
      <vt:lpstr>Introduction</vt:lpstr>
      <vt:lpstr>Overview of the Chosen Digital Marketing Concept </vt:lpstr>
      <vt:lpstr>Theoretical Framework and Application </vt:lpstr>
      <vt:lpstr>Why It Is Most Effective for Business in 2025 </vt:lpstr>
      <vt:lpstr>Challenges and Limitations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CertHE Sustainable Enterprise (Rural) Module: Digital Marketing Module code: BMSE4008D</dc:title>
  <dc:creator>ASUS</dc:creator>
  <cp:lastModifiedBy>Lilian Catanoi (1705361)</cp:lastModifiedBy>
  <cp:revision>11</cp:revision>
  <dcterms:created xsi:type="dcterms:W3CDTF">2025-10-18T05:05:47Z</dcterms:created>
  <dcterms:modified xsi:type="dcterms:W3CDTF">2025-10-23T13:35:10Z</dcterms:modified>
</cp:coreProperties>
</file>