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67" r:id="rId4"/>
    <p:sldId id="265" r:id="rId5"/>
    <p:sldId id="291" r:id="rId6"/>
    <p:sldId id="294" r:id="rId7"/>
    <p:sldId id="260" r:id="rId8"/>
    <p:sldId id="261" r:id="rId9"/>
    <p:sldId id="266" r:id="rId10"/>
    <p:sldId id="263" r:id="rId11"/>
    <p:sldId id="264" r:id="rId12"/>
    <p:sldId id="268" r:id="rId13"/>
    <p:sldId id="269" r:id="rId14"/>
    <p:sldId id="271" r:id="rId15"/>
    <p:sldId id="273" r:id="rId16"/>
    <p:sldId id="272" r:id="rId17"/>
    <p:sldId id="270" r:id="rId18"/>
    <p:sldId id="292" r:id="rId19"/>
    <p:sldId id="293" r:id="rId20"/>
    <p:sldId id="274" r:id="rId21"/>
    <p:sldId id="275" r:id="rId22"/>
    <p:sldId id="276" r:id="rId23"/>
    <p:sldId id="277" r:id="rId24"/>
    <p:sldId id="279" r:id="rId25"/>
    <p:sldId id="280" r:id="rId26"/>
    <p:sldId id="282" r:id="rId27"/>
    <p:sldId id="283" r:id="rId28"/>
    <p:sldId id="284" r:id="rId29"/>
    <p:sldId id="281" r:id="rId30"/>
    <p:sldId id="285" r:id="rId31"/>
    <p:sldId id="286" r:id="rId32"/>
    <p:sldId id="287" r:id="rId33"/>
    <p:sldId id="288"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E5621D-D2C8-69B9-5F6C-29707869AE10}" v="26" dt="2025-11-06T10:24:08.656"/>
    <p1510:client id="{2DC61189-9C7C-E7FA-C7BE-D89FAACAFF71}" v="11" dt="2025-11-06T10:27:28.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1" autoAdjust="0"/>
    <p:restoredTop sz="88558" autoAdjust="0"/>
  </p:normalViewPr>
  <p:slideViewPr>
    <p:cSldViewPr snapToGrid="0">
      <p:cViewPr varScale="1">
        <p:scale>
          <a:sx n="40" d="100"/>
          <a:sy n="40" d="100"/>
        </p:scale>
        <p:origin x="702"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09E5621D-D2C8-69B9-5F6C-29707869AE10}"/>
    <pc:docChg chg="delSld modSld">
      <pc:chgData name="Wynne Jones (IMH)" userId="S::w.w.jones@uwtsd.ac.uk::b8ae0356-1604-4797-9d33-e7aaf078d969" providerId="AD" clId="Web-{09E5621D-D2C8-69B9-5F6C-29707869AE10}" dt="2025-11-06T10:24:32.861" v="32" actId="20577"/>
      <pc:docMkLst>
        <pc:docMk/>
      </pc:docMkLst>
      <pc:sldChg chg="addSp delSp modSp">
        <pc:chgData name="Wynne Jones (IMH)" userId="S::w.w.jones@uwtsd.ac.uk::b8ae0356-1604-4797-9d33-e7aaf078d969" providerId="AD" clId="Web-{09E5621D-D2C8-69B9-5F6C-29707869AE10}" dt="2025-11-06T10:19:33.916" v="3"/>
        <pc:sldMkLst>
          <pc:docMk/>
          <pc:sldMk cId="2929096172" sldId="269"/>
        </pc:sldMkLst>
        <pc:spChg chg="mod ord">
          <ac:chgData name="Wynne Jones (IMH)" userId="S::w.w.jones@uwtsd.ac.uk::b8ae0356-1604-4797-9d33-e7aaf078d969" providerId="AD" clId="Web-{09E5621D-D2C8-69B9-5F6C-29707869AE10}" dt="2025-11-06T10:19:33.916" v="3"/>
          <ac:spMkLst>
            <pc:docMk/>
            <pc:sldMk cId="2929096172" sldId="269"/>
            <ac:spMk id="2" creationId="{664F12C6-2C3F-A1EE-0103-62798E86EB2A}"/>
          </ac:spMkLst>
        </pc:spChg>
        <pc:spChg chg="mod">
          <ac:chgData name="Wynne Jones (IMH)" userId="S::w.w.jones@uwtsd.ac.uk::b8ae0356-1604-4797-9d33-e7aaf078d969" providerId="AD" clId="Web-{09E5621D-D2C8-69B9-5F6C-29707869AE10}" dt="2025-11-06T10:19:33.916" v="3"/>
          <ac:spMkLst>
            <pc:docMk/>
            <pc:sldMk cId="2929096172" sldId="269"/>
            <ac:spMk id="3" creationId="{CEF2810C-9805-CFB8-79A5-602881E839B7}"/>
          </ac:spMkLst>
        </pc:spChg>
        <pc:spChg chg="del">
          <ac:chgData name="Wynne Jones (IMH)" userId="S::w.w.jones@uwtsd.ac.uk::b8ae0356-1604-4797-9d33-e7aaf078d969" providerId="AD" clId="Web-{09E5621D-D2C8-69B9-5F6C-29707869AE10}" dt="2025-11-06T10:19:33.916" v="3"/>
          <ac:spMkLst>
            <pc:docMk/>
            <pc:sldMk cId="2929096172" sldId="269"/>
            <ac:spMk id="14" creationId="{3AFE8227-C443-417B-BA91-520EB1EF4559}"/>
          </ac:spMkLst>
        </pc:spChg>
        <pc:spChg chg="del">
          <ac:chgData name="Wynne Jones (IMH)" userId="S::w.w.jones@uwtsd.ac.uk::b8ae0356-1604-4797-9d33-e7aaf078d969" providerId="AD" clId="Web-{09E5621D-D2C8-69B9-5F6C-29707869AE10}" dt="2025-11-06T10:19:33.916" v="3"/>
          <ac:spMkLst>
            <pc:docMk/>
            <pc:sldMk cId="2929096172" sldId="269"/>
            <ac:spMk id="16" creationId="{907741FC-B544-4A6E-B831-6789D042333D}"/>
          </ac:spMkLst>
        </pc:spChg>
        <pc:spChg chg="del">
          <ac:chgData name="Wynne Jones (IMH)" userId="S::w.w.jones@uwtsd.ac.uk::b8ae0356-1604-4797-9d33-e7aaf078d969" providerId="AD" clId="Web-{09E5621D-D2C8-69B9-5F6C-29707869AE10}" dt="2025-11-06T10:19:33.916" v="3"/>
          <ac:spMkLst>
            <pc:docMk/>
            <pc:sldMk cId="2929096172" sldId="269"/>
            <ac:spMk id="18" creationId="{3F0BE7ED-7814-4273-B18A-F26CC0380380}"/>
          </ac:spMkLst>
        </pc:spChg>
        <pc:spChg chg="add">
          <ac:chgData name="Wynne Jones (IMH)" userId="S::w.w.jones@uwtsd.ac.uk::b8ae0356-1604-4797-9d33-e7aaf078d969" providerId="AD" clId="Web-{09E5621D-D2C8-69B9-5F6C-29707869AE10}" dt="2025-11-06T10:19:33.916" v="3"/>
          <ac:spMkLst>
            <pc:docMk/>
            <pc:sldMk cId="2929096172" sldId="269"/>
            <ac:spMk id="23" creationId="{04812C46-200A-4DEB-A05E-3ED6C68C2387}"/>
          </ac:spMkLst>
        </pc:spChg>
        <pc:spChg chg="add">
          <ac:chgData name="Wynne Jones (IMH)" userId="S::w.w.jones@uwtsd.ac.uk::b8ae0356-1604-4797-9d33-e7aaf078d969" providerId="AD" clId="Web-{09E5621D-D2C8-69B9-5F6C-29707869AE10}" dt="2025-11-06T10:19:33.916" v="3"/>
          <ac:spMkLst>
            <pc:docMk/>
            <pc:sldMk cId="2929096172" sldId="269"/>
            <ac:spMk id="25" creationId="{D1EA859B-E555-4109-94F3-6700E046E008}"/>
          </ac:spMkLst>
        </pc:spChg>
        <pc:picChg chg="mod">
          <ac:chgData name="Wynne Jones (IMH)" userId="S::w.w.jones@uwtsd.ac.uk::b8ae0356-1604-4797-9d33-e7aaf078d969" providerId="AD" clId="Web-{09E5621D-D2C8-69B9-5F6C-29707869AE10}" dt="2025-11-06T10:19:33.916" v="3"/>
          <ac:picMkLst>
            <pc:docMk/>
            <pc:sldMk cId="2929096172" sldId="269"/>
            <ac:picMk id="4" creationId="{A2C31742-E611-4ADA-119A-4C88530CDC88}"/>
          </ac:picMkLst>
        </pc:picChg>
      </pc:sldChg>
      <pc:sldChg chg="addSp delSp modSp">
        <pc:chgData name="Wynne Jones (IMH)" userId="S::w.w.jones@uwtsd.ac.uk::b8ae0356-1604-4797-9d33-e7aaf078d969" providerId="AD" clId="Web-{09E5621D-D2C8-69B9-5F6C-29707869AE10}" dt="2025-11-06T10:19:42.057" v="4"/>
        <pc:sldMkLst>
          <pc:docMk/>
          <pc:sldMk cId="2292571581" sldId="271"/>
        </pc:sldMkLst>
        <pc:spChg chg="mod ord">
          <ac:chgData name="Wynne Jones (IMH)" userId="S::w.w.jones@uwtsd.ac.uk::b8ae0356-1604-4797-9d33-e7aaf078d969" providerId="AD" clId="Web-{09E5621D-D2C8-69B9-5F6C-29707869AE10}" dt="2025-11-06T10:19:42.057" v="4"/>
          <ac:spMkLst>
            <pc:docMk/>
            <pc:sldMk cId="2292571581" sldId="271"/>
            <ac:spMk id="2" creationId="{63399EC8-5212-A057-A605-AA1B54EBFA7A}"/>
          </ac:spMkLst>
        </pc:spChg>
        <pc:spChg chg="mod">
          <ac:chgData name="Wynne Jones (IMH)" userId="S::w.w.jones@uwtsd.ac.uk::b8ae0356-1604-4797-9d33-e7aaf078d969" providerId="AD" clId="Web-{09E5621D-D2C8-69B9-5F6C-29707869AE10}" dt="2025-11-06T10:19:42.057" v="4"/>
          <ac:spMkLst>
            <pc:docMk/>
            <pc:sldMk cId="2292571581" sldId="271"/>
            <ac:spMk id="6" creationId="{BE9922C3-3993-8226-CA28-732E3B8C9F68}"/>
          </ac:spMkLst>
        </pc:spChg>
        <pc:spChg chg="del">
          <ac:chgData name="Wynne Jones (IMH)" userId="S::w.w.jones@uwtsd.ac.uk::b8ae0356-1604-4797-9d33-e7aaf078d969" providerId="AD" clId="Web-{09E5621D-D2C8-69B9-5F6C-29707869AE10}" dt="2025-11-06T10:19:42.057" v="4"/>
          <ac:spMkLst>
            <pc:docMk/>
            <pc:sldMk cId="2292571581" sldId="271"/>
            <ac:spMk id="11" creationId="{3AFE8227-C443-417B-BA91-520EB1EF4559}"/>
          </ac:spMkLst>
        </pc:spChg>
        <pc:spChg chg="del">
          <ac:chgData name="Wynne Jones (IMH)" userId="S::w.w.jones@uwtsd.ac.uk::b8ae0356-1604-4797-9d33-e7aaf078d969" providerId="AD" clId="Web-{09E5621D-D2C8-69B9-5F6C-29707869AE10}" dt="2025-11-06T10:19:42.057" v="4"/>
          <ac:spMkLst>
            <pc:docMk/>
            <pc:sldMk cId="2292571581" sldId="271"/>
            <ac:spMk id="13" creationId="{907741FC-B544-4A6E-B831-6789D042333D}"/>
          </ac:spMkLst>
        </pc:spChg>
        <pc:spChg chg="del">
          <ac:chgData name="Wynne Jones (IMH)" userId="S::w.w.jones@uwtsd.ac.uk::b8ae0356-1604-4797-9d33-e7aaf078d969" providerId="AD" clId="Web-{09E5621D-D2C8-69B9-5F6C-29707869AE10}" dt="2025-11-06T10:19:42.057" v="4"/>
          <ac:spMkLst>
            <pc:docMk/>
            <pc:sldMk cId="2292571581" sldId="271"/>
            <ac:spMk id="15" creationId="{3F0BE7ED-7814-4273-B18A-F26CC0380380}"/>
          </ac:spMkLst>
        </pc:spChg>
        <pc:spChg chg="add">
          <ac:chgData name="Wynne Jones (IMH)" userId="S::w.w.jones@uwtsd.ac.uk::b8ae0356-1604-4797-9d33-e7aaf078d969" providerId="AD" clId="Web-{09E5621D-D2C8-69B9-5F6C-29707869AE10}" dt="2025-11-06T10:19:42.057" v="4"/>
          <ac:spMkLst>
            <pc:docMk/>
            <pc:sldMk cId="2292571581" sldId="271"/>
            <ac:spMk id="20" creationId="{04812C46-200A-4DEB-A05E-3ED6C68C2387}"/>
          </ac:spMkLst>
        </pc:spChg>
        <pc:spChg chg="add">
          <ac:chgData name="Wynne Jones (IMH)" userId="S::w.w.jones@uwtsd.ac.uk::b8ae0356-1604-4797-9d33-e7aaf078d969" providerId="AD" clId="Web-{09E5621D-D2C8-69B9-5F6C-29707869AE10}" dt="2025-11-06T10:19:42.057" v="4"/>
          <ac:spMkLst>
            <pc:docMk/>
            <pc:sldMk cId="2292571581" sldId="271"/>
            <ac:spMk id="22" creationId="{D1EA859B-E555-4109-94F3-6700E046E008}"/>
          </ac:spMkLst>
        </pc:spChg>
        <pc:picChg chg="mod">
          <ac:chgData name="Wynne Jones (IMH)" userId="S::w.w.jones@uwtsd.ac.uk::b8ae0356-1604-4797-9d33-e7aaf078d969" providerId="AD" clId="Web-{09E5621D-D2C8-69B9-5F6C-29707869AE10}" dt="2025-11-06T10:19:42.057" v="4"/>
          <ac:picMkLst>
            <pc:docMk/>
            <pc:sldMk cId="2292571581" sldId="271"/>
            <ac:picMk id="4" creationId="{1EAE8A1D-7A54-82BB-3908-AE188622B6CB}"/>
          </ac:picMkLst>
        </pc:picChg>
      </pc:sldChg>
      <pc:sldChg chg="addSp delSp modSp">
        <pc:chgData name="Wynne Jones (IMH)" userId="S::w.w.jones@uwtsd.ac.uk::b8ae0356-1604-4797-9d33-e7aaf078d969" providerId="AD" clId="Web-{09E5621D-D2C8-69B9-5F6C-29707869AE10}" dt="2025-11-06T10:19:47.870" v="5"/>
        <pc:sldMkLst>
          <pc:docMk/>
          <pc:sldMk cId="1152554859" sldId="273"/>
        </pc:sldMkLst>
        <pc:spChg chg="mod ord">
          <ac:chgData name="Wynne Jones (IMH)" userId="S::w.w.jones@uwtsd.ac.uk::b8ae0356-1604-4797-9d33-e7aaf078d969" providerId="AD" clId="Web-{09E5621D-D2C8-69B9-5F6C-29707869AE10}" dt="2025-11-06T10:19:47.870" v="5"/>
          <ac:spMkLst>
            <pc:docMk/>
            <pc:sldMk cId="1152554859" sldId="273"/>
            <ac:spMk id="2" creationId="{5046C16A-A649-03C5-DB19-457A9761D935}"/>
          </ac:spMkLst>
        </pc:spChg>
        <pc:spChg chg="mod">
          <ac:chgData name="Wynne Jones (IMH)" userId="S::w.w.jones@uwtsd.ac.uk::b8ae0356-1604-4797-9d33-e7aaf078d969" providerId="AD" clId="Web-{09E5621D-D2C8-69B9-5F6C-29707869AE10}" dt="2025-11-06T10:19:47.870" v="5"/>
          <ac:spMkLst>
            <pc:docMk/>
            <pc:sldMk cId="1152554859" sldId="273"/>
            <ac:spMk id="3" creationId="{20CD6EDA-CBD3-5064-A44D-F93A24ABC0B4}"/>
          </ac:spMkLst>
        </pc:spChg>
        <pc:spChg chg="del">
          <ac:chgData name="Wynne Jones (IMH)" userId="S::w.w.jones@uwtsd.ac.uk::b8ae0356-1604-4797-9d33-e7aaf078d969" providerId="AD" clId="Web-{09E5621D-D2C8-69B9-5F6C-29707869AE10}" dt="2025-11-06T10:19:47.870" v="5"/>
          <ac:spMkLst>
            <pc:docMk/>
            <pc:sldMk cId="1152554859" sldId="273"/>
            <ac:spMk id="14" creationId="{3AFE8227-C443-417B-BA91-520EB1EF4559}"/>
          </ac:spMkLst>
        </pc:spChg>
        <pc:spChg chg="del">
          <ac:chgData name="Wynne Jones (IMH)" userId="S::w.w.jones@uwtsd.ac.uk::b8ae0356-1604-4797-9d33-e7aaf078d969" providerId="AD" clId="Web-{09E5621D-D2C8-69B9-5F6C-29707869AE10}" dt="2025-11-06T10:19:47.870" v="5"/>
          <ac:spMkLst>
            <pc:docMk/>
            <pc:sldMk cId="1152554859" sldId="273"/>
            <ac:spMk id="16" creationId="{907741FC-B544-4A6E-B831-6789D042333D}"/>
          </ac:spMkLst>
        </pc:spChg>
        <pc:spChg chg="del">
          <ac:chgData name="Wynne Jones (IMH)" userId="S::w.w.jones@uwtsd.ac.uk::b8ae0356-1604-4797-9d33-e7aaf078d969" providerId="AD" clId="Web-{09E5621D-D2C8-69B9-5F6C-29707869AE10}" dt="2025-11-06T10:19:47.870" v="5"/>
          <ac:spMkLst>
            <pc:docMk/>
            <pc:sldMk cId="1152554859" sldId="273"/>
            <ac:spMk id="18" creationId="{3F0BE7ED-7814-4273-B18A-F26CC0380380}"/>
          </ac:spMkLst>
        </pc:spChg>
        <pc:spChg chg="add">
          <ac:chgData name="Wynne Jones (IMH)" userId="S::w.w.jones@uwtsd.ac.uk::b8ae0356-1604-4797-9d33-e7aaf078d969" providerId="AD" clId="Web-{09E5621D-D2C8-69B9-5F6C-29707869AE10}" dt="2025-11-06T10:19:47.870" v="5"/>
          <ac:spMkLst>
            <pc:docMk/>
            <pc:sldMk cId="1152554859" sldId="273"/>
            <ac:spMk id="23" creationId="{04812C46-200A-4DEB-A05E-3ED6C68C2387}"/>
          </ac:spMkLst>
        </pc:spChg>
        <pc:spChg chg="add">
          <ac:chgData name="Wynne Jones (IMH)" userId="S::w.w.jones@uwtsd.ac.uk::b8ae0356-1604-4797-9d33-e7aaf078d969" providerId="AD" clId="Web-{09E5621D-D2C8-69B9-5F6C-29707869AE10}" dt="2025-11-06T10:19:47.870" v="5"/>
          <ac:spMkLst>
            <pc:docMk/>
            <pc:sldMk cId="1152554859" sldId="273"/>
            <ac:spMk id="25" creationId="{D1EA859B-E555-4109-94F3-6700E046E008}"/>
          </ac:spMkLst>
        </pc:spChg>
        <pc:picChg chg="mod">
          <ac:chgData name="Wynne Jones (IMH)" userId="S::w.w.jones@uwtsd.ac.uk::b8ae0356-1604-4797-9d33-e7aaf078d969" providerId="AD" clId="Web-{09E5621D-D2C8-69B9-5F6C-29707869AE10}" dt="2025-11-06T10:19:47.870" v="5"/>
          <ac:picMkLst>
            <pc:docMk/>
            <pc:sldMk cId="1152554859" sldId="273"/>
            <ac:picMk id="4" creationId="{D02017DB-FF5A-1AA9-3B31-5B19BFF99FF6}"/>
          </ac:picMkLst>
        </pc:picChg>
      </pc:sldChg>
      <pc:sldChg chg="modSp del">
        <pc:chgData name="Wynne Jones (IMH)" userId="S::w.w.jones@uwtsd.ac.uk::b8ae0356-1604-4797-9d33-e7aaf078d969" providerId="AD" clId="Web-{09E5621D-D2C8-69B9-5F6C-29707869AE10}" dt="2025-11-06T10:21:24.067" v="8"/>
        <pc:sldMkLst>
          <pc:docMk/>
          <pc:sldMk cId="1177777970" sldId="278"/>
        </pc:sldMkLst>
        <pc:picChg chg="mod">
          <ac:chgData name="Wynne Jones (IMH)" userId="S::w.w.jones@uwtsd.ac.uk::b8ae0356-1604-4797-9d33-e7aaf078d969" providerId="AD" clId="Web-{09E5621D-D2C8-69B9-5F6C-29707869AE10}" dt="2025-11-06T10:21:08.987" v="7" actId="1076"/>
          <ac:picMkLst>
            <pc:docMk/>
            <pc:sldMk cId="1177777970" sldId="278"/>
            <ac:picMk id="4" creationId="{1F89ECF0-B733-59B9-AA3A-A7FBED39D742}"/>
          </ac:picMkLst>
        </pc:picChg>
      </pc:sldChg>
      <pc:sldChg chg="modSp">
        <pc:chgData name="Wynne Jones (IMH)" userId="S::w.w.jones@uwtsd.ac.uk::b8ae0356-1604-4797-9d33-e7aaf078d969" providerId="AD" clId="Web-{09E5621D-D2C8-69B9-5F6C-29707869AE10}" dt="2025-11-06T10:22:12.165" v="15" actId="20577"/>
        <pc:sldMkLst>
          <pc:docMk/>
          <pc:sldMk cId="3447876616" sldId="280"/>
        </pc:sldMkLst>
        <pc:spChg chg="mod">
          <ac:chgData name="Wynne Jones (IMH)" userId="S::w.w.jones@uwtsd.ac.uk::b8ae0356-1604-4797-9d33-e7aaf078d969" providerId="AD" clId="Web-{09E5621D-D2C8-69B9-5F6C-29707869AE10}" dt="2025-11-06T10:22:12.165" v="15" actId="20577"/>
          <ac:spMkLst>
            <pc:docMk/>
            <pc:sldMk cId="3447876616" sldId="280"/>
            <ac:spMk id="4" creationId="{5D48F9A6-E29D-774C-CA9E-D69E6CEAE427}"/>
          </ac:spMkLst>
        </pc:spChg>
        <pc:spChg chg="mod">
          <ac:chgData name="Wynne Jones (IMH)" userId="S::w.w.jones@uwtsd.ac.uk::b8ae0356-1604-4797-9d33-e7aaf078d969" providerId="AD" clId="Web-{09E5621D-D2C8-69B9-5F6C-29707869AE10}" dt="2025-11-06T10:21:58.320" v="11" actId="20577"/>
          <ac:spMkLst>
            <pc:docMk/>
            <pc:sldMk cId="3447876616" sldId="280"/>
            <ac:spMk id="5" creationId="{3F6294CF-04F8-5B5A-982B-28FADC1A22F6}"/>
          </ac:spMkLst>
        </pc:spChg>
      </pc:sldChg>
      <pc:sldChg chg="modSp">
        <pc:chgData name="Wynne Jones (IMH)" userId="S::w.w.jones@uwtsd.ac.uk::b8ae0356-1604-4797-9d33-e7aaf078d969" providerId="AD" clId="Web-{09E5621D-D2C8-69B9-5F6C-29707869AE10}" dt="2025-11-06T10:22:56.527" v="20" actId="20577"/>
        <pc:sldMkLst>
          <pc:docMk/>
          <pc:sldMk cId="2561000806" sldId="281"/>
        </pc:sldMkLst>
        <pc:spChg chg="mod">
          <ac:chgData name="Wynne Jones (IMH)" userId="S::w.w.jones@uwtsd.ac.uk::b8ae0356-1604-4797-9d33-e7aaf078d969" providerId="AD" clId="Web-{09E5621D-D2C8-69B9-5F6C-29707869AE10}" dt="2025-11-06T10:22:56.527" v="20" actId="20577"/>
          <ac:spMkLst>
            <pc:docMk/>
            <pc:sldMk cId="2561000806" sldId="281"/>
            <ac:spMk id="3" creationId="{98017AD4-70CE-17C6-E8F1-92614C1DB372}"/>
          </ac:spMkLst>
        </pc:spChg>
      </pc:sldChg>
      <pc:sldChg chg="modSp">
        <pc:chgData name="Wynne Jones (IMH)" userId="S::w.w.jones@uwtsd.ac.uk::b8ae0356-1604-4797-9d33-e7aaf078d969" providerId="AD" clId="Web-{09E5621D-D2C8-69B9-5F6C-29707869AE10}" dt="2025-11-06T10:22:19.712" v="16" actId="20577"/>
        <pc:sldMkLst>
          <pc:docMk/>
          <pc:sldMk cId="411862545" sldId="282"/>
        </pc:sldMkLst>
        <pc:spChg chg="mod">
          <ac:chgData name="Wynne Jones (IMH)" userId="S::w.w.jones@uwtsd.ac.uk::b8ae0356-1604-4797-9d33-e7aaf078d969" providerId="AD" clId="Web-{09E5621D-D2C8-69B9-5F6C-29707869AE10}" dt="2025-11-06T10:22:19.712" v="16" actId="20577"/>
          <ac:spMkLst>
            <pc:docMk/>
            <pc:sldMk cId="411862545" sldId="282"/>
            <ac:spMk id="3" creationId="{D68385E3-9B01-0CB1-7E83-5DD831CF254A}"/>
          </ac:spMkLst>
        </pc:spChg>
      </pc:sldChg>
      <pc:sldChg chg="modSp">
        <pc:chgData name="Wynne Jones (IMH)" userId="S::w.w.jones@uwtsd.ac.uk::b8ae0356-1604-4797-9d33-e7aaf078d969" providerId="AD" clId="Web-{09E5621D-D2C8-69B9-5F6C-29707869AE10}" dt="2025-11-06T10:22:38.588" v="18" actId="20577"/>
        <pc:sldMkLst>
          <pc:docMk/>
          <pc:sldMk cId="2336510577" sldId="284"/>
        </pc:sldMkLst>
        <pc:spChg chg="mod">
          <ac:chgData name="Wynne Jones (IMH)" userId="S::w.w.jones@uwtsd.ac.uk::b8ae0356-1604-4797-9d33-e7aaf078d969" providerId="AD" clId="Web-{09E5621D-D2C8-69B9-5F6C-29707869AE10}" dt="2025-11-06T10:22:38.588" v="18" actId="20577"/>
          <ac:spMkLst>
            <pc:docMk/>
            <pc:sldMk cId="2336510577" sldId="284"/>
            <ac:spMk id="23" creationId="{ED4E0152-5671-FD4D-2A61-DF9BE8657C0A}"/>
          </ac:spMkLst>
        </pc:spChg>
      </pc:sldChg>
      <pc:sldChg chg="modSp">
        <pc:chgData name="Wynne Jones (IMH)" userId="S::w.w.jones@uwtsd.ac.uk::b8ae0356-1604-4797-9d33-e7aaf078d969" providerId="AD" clId="Web-{09E5621D-D2C8-69B9-5F6C-29707869AE10}" dt="2025-11-06T10:23:26.732" v="23" actId="20577"/>
        <pc:sldMkLst>
          <pc:docMk/>
          <pc:sldMk cId="2093222505" sldId="285"/>
        </pc:sldMkLst>
        <pc:spChg chg="mod">
          <ac:chgData name="Wynne Jones (IMH)" userId="S::w.w.jones@uwtsd.ac.uk::b8ae0356-1604-4797-9d33-e7aaf078d969" providerId="AD" clId="Web-{09E5621D-D2C8-69B9-5F6C-29707869AE10}" dt="2025-11-06T10:23:26.732" v="23" actId="20577"/>
          <ac:spMkLst>
            <pc:docMk/>
            <pc:sldMk cId="2093222505" sldId="285"/>
            <ac:spMk id="2" creationId="{B12A6FBF-FF34-FD19-0428-1C0011CBE473}"/>
          </ac:spMkLst>
        </pc:spChg>
        <pc:spChg chg="mod">
          <ac:chgData name="Wynne Jones (IMH)" userId="S::w.w.jones@uwtsd.ac.uk::b8ae0356-1604-4797-9d33-e7aaf078d969" providerId="AD" clId="Web-{09E5621D-D2C8-69B9-5F6C-29707869AE10}" dt="2025-11-06T10:23:04.184" v="21" actId="20577"/>
          <ac:spMkLst>
            <pc:docMk/>
            <pc:sldMk cId="2093222505" sldId="285"/>
            <ac:spMk id="3" creationId="{4622D24E-2AFB-BB95-2B19-07034BD7807F}"/>
          </ac:spMkLst>
        </pc:spChg>
      </pc:sldChg>
      <pc:sldChg chg="modSp">
        <pc:chgData name="Wynne Jones (IMH)" userId="S::w.w.jones@uwtsd.ac.uk::b8ae0356-1604-4797-9d33-e7aaf078d969" providerId="AD" clId="Web-{09E5621D-D2C8-69B9-5F6C-29707869AE10}" dt="2025-11-06T10:23:40.827" v="26" actId="20577"/>
        <pc:sldMkLst>
          <pc:docMk/>
          <pc:sldMk cId="1408658312" sldId="286"/>
        </pc:sldMkLst>
        <pc:spChg chg="mod">
          <ac:chgData name="Wynne Jones (IMH)" userId="S::w.w.jones@uwtsd.ac.uk::b8ae0356-1604-4797-9d33-e7aaf078d969" providerId="AD" clId="Web-{09E5621D-D2C8-69B9-5F6C-29707869AE10}" dt="2025-11-06T10:23:35.436" v="25" actId="20577"/>
          <ac:spMkLst>
            <pc:docMk/>
            <pc:sldMk cId="1408658312" sldId="286"/>
            <ac:spMk id="2" creationId="{1A1539AC-CDE7-8D4C-4C30-A1001B467EA4}"/>
          </ac:spMkLst>
        </pc:spChg>
        <pc:spChg chg="mod">
          <ac:chgData name="Wynne Jones (IMH)" userId="S::w.w.jones@uwtsd.ac.uk::b8ae0356-1604-4797-9d33-e7aaf078d969" providerId="AD" clId="Web-{09E5621D-D2C8-69B9-5F6C-29707869AE10}" dt="2025-11-06T10:23:40.827" v="26" actId="20577"/>
          <ac:spMkLst>
            <pc:docMk/>
            <pc:sldMk cId="1408658312" sldId="286"/>
            <ac:spMk id="3" creationId="{CDF32592-8FB9-6888-F2DD-5BEA5F6F035C}"/>
          </ac:spMkLst>
        </pc:spChg>
      </pc:sldChg>
      <pc:sldChg chg="modSp">
        <pc:chgData name="Wynne Jones (IMH)" userId="S::w.w.jones@uwtsd.ac.uk::b8ae0356-1604-4797-9d33-e7aaf078d969" providerId="AD" clId="Web-{09E5621D-D2C8-69B9-5F6C-29707869AE10}" dt="2025-11-06T10:24:00.125" v="28" actId="20577"/>
        <pc:sldMkLst>
          <pc:docMk/>
          <pc:sldMk cId="191170506" sldId="287"/>
        </pc:sldMkLst>
        <pc:spChg chg="mod">
          <ac:chgData name="Wynne Jones (IMH)" userId="S::w.w.jones@uwtsd.ac.uk::b8ae0356-1604-4797-9d33-e7aaf078d969" providerId="AD" clId="Web-{09E5621D-D2C8-69B9-5F6C-29707869AE10}" dt="2025-11-06T10:23:52.265" v="27" actId="20577"/>
          <ac:spMkLst>
            <pc:docMk/>
            <pc:sldMk cId="191170506" sldId="287"/>
            <ac:spMk id="2" creationId="{6E4BB81D-0793-7433-9279-E96D22C89958}"/>
          </ac:spMkLst>
        </pc:spChg>
        <pc:spChg chg="mod">
          <ac:chgData name="Wynne Jones (IMH)" userId="S::w.w.jones@uwtsd.ac.uk::b8ae0356-1604-4797-9d33-e7aaf078d969" providerId="AD" clId="Web-{09E5621D-D2C8-69B9-5F6C-29707869AE10}" dt="2025-11-06T10:24:00.125" v="28" actId="20577"/>
          <ac:spMkLst>
            <pc:docMk/>
            <pc:sldMk cId="191170506" sldId="287"/>
            <ac:spMk id="3" creationId="{3EF9112C-D814-B646-5076-6ADC1D74C762}"/>
          </ac:spMkLst>
        </pc:spChg>
      </pc:sldChg>
      <pc:sldChg chg="modSp">
        <pc:chgData name="Wynne Jones (IMH)" userId="S::w.w.jones@uwtsd.ac.uk::b8ae0356-1604-4797-9d33-e7aaf078d969" providerId="AD" clId="Web-{09E5621D-D2C8-69B9-5F6C-29707869AE10}" dt="2025-11-06T10:24:32.861" v="32" actId="20577"/>
        <pc:sldMkLst>
          <pc:docMk/>
          <pc:sldMk cId="3815173600" sldId="288"/>
        </pc:sldMkLst>
        <pc:spChg chg="mod">
          <ac:chgData name="Wynne Jones (IMH)" userId="S::w.w.jones@uwtsd.ac.uk::b8ae0356-1604-4797-9d33-e7aaf078d969" providerId="AD" clId="Web-{09E5621D-D2C8-69B9-5F6C-29707869AE10}" dt="2025-11-06T10:24:08.656" v="29" actId="20577"/>
          <ac:spMkLst>
            <pc:docMk/>
            <pc:sldMk cId="3815173600" sldId="288"/>
            <ac:spMk id="2" creationId="{F06FB154-8812-A431-E23C-BEAD9D3478F1}"/>
          </ac:spMkLst>
        </pc:spChg>
        <pc:graphicFrameChg chg="modGraphic">
          <ac:chgData name="Wynne Jones (IMH)" userId="S::w.w.jones@uwtsd.ac.uk::b8ae0356-1604-4797-9d33-e7aaf078d969" providerId="AD" clId="Web-{09E5621D-D2C8-69B9-5F6C-29707869AE10}" dt="2025-11-06T10:24:32.861" v="32" actId="20577"/>
          <ac:graphicFrameMkLst>
            <pc:docMk/>
            <pc:sldMk cId="3815173600" sldId="288"/>
            <ac:graphicFrameMk id="4" creationId="{46B919FF-68C6-4EC6-5786-D686F040F2E2}"/>
          </ac:graphicFrameMkLst>
        </pc:graphicFrameChg>
      </pc:sldChg>
    </pc:docChg>
  </pc:docChgLst>
  <pc:docChgLst>
    <pc:chgData name="Wynne Jones (IMH)" userId="S::w.w.jones@uwtsd.ac.uk::b8ae0356-1604-4797-9d33-e7aaf078d969" providerId="AD" clId="Web-{2DC61189-9C7C-E7FA-C7BE-D89FAACAFF71}"/>
    <pc:docChg chg="addSld modSld">
      <pc:chgData name="Wynne Jones (IMH)" userId="S::w.w.jones@uwtsd.ac.uk::b8ae0356-1604-4797-9d33-e7aaf078d969" providerId="AD" clId="Web-{2DC61189-9C7C-E7FA-C7BE-D89FAACAFF71}" dt="2025-11-06T10:27:28.866" v="10" actId="14100"/>
      <pc:docMkLst>
        <pc:docMk/>
      </pc:docMkLst>
      <pc:sldChg chg="addSp delSp modSp new">
        <pc:chgData name="Wynne Jones (IMH)" userId="S::w.w.jones@uwtsd.ac.uk::b8ae0356-1604-4797-9d33-e7aaf078d969" providerId="AD" clId="Web-{2DC61189-9C7C-E7FA-C7BE-D89FAACAFF71}" dt="2025-11-06T10:27:28.866" v="10" actId="14100"/>
        <pc:sldMkLst>
          <pc:docMk/>
          <pc:sldMk cId="2435617969" sldId="294"/>
        </pc:sldMkLst>
        <pc:spChg chg="del">
          <ac:chgData name="Wynne Jones (IMH)" userId="S::w.w.jones@uwtsd.ac.uk::b8ae0356-1604-4797-9d33-e7aaf078d969" providerId="AD" clId="Web-{2DC61189-9C7C-E7FA-C7BE-D89FAACAFF71}" dt="2025-11-06T10:27:24.429" v="8"/>
          <ac:spMkLst>
            <pc:docMk/>
            <pc:sldMk cId="2435617969" sldId="294"/>
            <ac:spMk id="2" creationId="{A616358F-E995-9658-BDAB-9FE2074FC3E8}"/>
          </ac:spMkLst>
        </pc:spChg>
        <pc:spChg chg="del">
          <ac:chgData name="Wynne Jones (IMH)" userId="S::w.w.jones@uwtsd.ac.uk::b8ae0356-1604-4797-9d33-e7aaf078d969" providerId="AD" clId="Web-{2DC61189-9C7C-E7FA-C7BE-D89FAACAFF71}" dt="2025-11-06T10:27:01.585" v="1"/>
          <ac:spMkLst>
            <pc:docMk/>
            <pc:sldMk cId="2435617969" sldId="294"/>
            <ac:spMk id="3" creationId="{2D6DB6F5-B01C-828B-DFD9-293A6A6264A6}"/>
          </ac:spMkLst>
        </pc:spChg>
        <pc:picChg chg="add mod ord">
          <ac:chgData name="Wynne Jones (IMH)" userId="S::w.w.jones@uwtsd.ac.uk::b8ae0356-1604-4797-9d33-e7aaf078d969" providerId="AD" clId="Web-{2DC61189-9C7C-E7FA-C7BE-D89FAACAFF71}" dt="2025-11-06T10:27:28.866" v="10" actId="14100"/>
          <ac:picMkLst>
            <pc:docMk/>
            <pc:sldMk cId="2435617969" sldId="294"/>
            <ac:picMk id="4" creationId="{22822F22-D867-FA2F-DD2D-2D94BCABD4F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9F4D69-3563-498D-858A-0B741E26C4D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207CAF3-9D0B-4A14-90B9-7CE43F68A6E4}">
      <dgm:prSet/>
      <dgm:spPr/>
      <dgm:t>
        <a:bodyPr/>
        <a:lstStyle/>
        <a:p>
          <a:r>
            <a:rPr lang="en-GB" b="0" i="0" baseline="0"/>
            <a:t>Understanding of what is 'fraud'</a:t>
          </a:r>
          <a:endParaRPr lang="en-US"/>
        </a:p>
      </dgm:t>
    </dgm:pt>
    <dgm:pt modelId="{CB5CA22F-ECD9-4174-AFAA-774CD5BD1B3C}" type="parTrans" cxnId="{E66DCFCE-9177-4D01-A1DB-9FF61088F2D4}">
      <dgm:prSet/>
      <dgm:spPr/>
      <dgm:t>
        <a:bodyPr/>
        <a:lstStyle/>
        <a:p>
          <a:endParaRPr lang="en-US"/>
        </a:p>
      </dgm:t>
    </dgm:pt>
    <dgm:pt modelId="{44844606-B2F0-4CCC-B937-2B0B73A6C07F}" type="sibTrans" cxnId="{E66DCFCE-9177-4D01-A1DB-9FF61088F2D4}">
      <dgm:prSet/>
      <dgm:spPr/>
      <dgm:t>
        <a:bodyPr/>
        <a:lstStyle/>
        <a:p>
          <a:endParaRPr lang="en-US"/>
        </a:p>
      </dgm:t>
    </dgm:pt>
    <dgm:pt modelId="{BA66C528-C1A6-425E-808D-510C46ED7734}">
      <dgm:prSet/>
      <dgm:spPr/>
      <dgm:t>
        <a:bodyPr/>
        <a:lstStyle/>
        <a:p>
          <a:r>
            <a:rPr lang="en-GB" b="0" i="0" baseline="0"/>
            <a:t>Overview of the history of 'Fraud'</a:t>
          </a:r>
          <a:endParaRPr lang="en-US"/>
        </a:p>
      </dgm:t>
    </dgm:pt>
    <dgm:pt modelId="{E7D637D5-4721-43BA-ABEB-567065895726}" type="parTrans" cxnId="{499543DB-0C5D-47EE-90C1-B28FFDCBF0AF}">
      <dgm:prSet/>
      <dgm:spPr/>
      <dgm:t>
        <a:bodyPr/>
        <a:lstStyle/>
        <a:p>
          <a:endParaRPr lang="en-US"/>
        </a:p>
      </dgm:t>
    </dgm:pt>
    <dgm:pt modelId="{A00545B1-84DC-45B4-A625-136CFF7B5943}" type="sibTrans" cxnId="{499543DB-0C5D-47EE-90C1-B28FFDCBF0AF}">
      <dgm:prSet/>
      <dgm:spPr/>
      <dgm:t>
        <a:bodyPr/>
        <a:lstStyle/>
        <a:p>
          <a:endParaRPr lang="en-US"/>
        </a:p>
      </dgm:t>
    </dgm:pt>
    <dgm:pt modelId="{3211A1C7-8321-4328-B4F5-F2985A6791CC}">
      <dgm:prSet/>
      <dgm:spPr/>
      <dgm:t>
        <a:bodyPr/>
        <a:lstStyle/>
        <a:p>
          <a:r>
            <a:rPr lang="en-GB" b="0" i="0" baseline="0"/>
            <a:t>Assess the scale of Fraud and why we should be concerned about Fraud</a:t>
          </a:r>
          <a:endParaRPr lang="en-US"/>
        </a:p>
      </dgm:t>
    </dgm:pt>
    <dgm:pt modelId="{B2D6C1F4-C32A-444C-B99D-D91CF9B2AAB0}" type="parTrans" cxnId="{565DD051-3DB2-45BB-AB79-62DEB6AF944F}">
      <dgm:prSet/>
      <dgm:spPr/>
      <dgm:t>
        <a:bodyPr/>
        <a:lstStyle/>
        <a:p>
          <a:endParaRPr lang="en-US"/>
        </a:p>
      </dgm:t>
    </dgm:pt>
    <dgm:pt modelId="{789B33D8-D843-4FB6-AC0A-A7DA3013B149}" type="sibTrans" cxnId="{565DD051-3DB2-45BB-AB79-62DEB6AF944F}">
      <dgm:prSet/>
      <dgm:spPr/>
      <dgm:t>
        <a:bodyPr/>
        <a:lstStyle/>
        <a:p>
          <a:endParaRPr lang="en-US"/>
        </a:p>
      </dgm:t>
    </dgm:pt>
    <dgm:pt modelId="{F031D834-62E8-4174-9A5E-3A09D6C21D92}">
      <dgm:prSet/>
      <dgm:spPr/>
      <dgm:t>
        <a:bodyPr/>
        <a:lstStyle/>
        <a:p>
          <a:r>
            <a:rPr lang="en-GB" b="0" i="0" baseline="0"/>
            <a:t>Explain the impact of 'fraud'</a:t>
          </a:r>
          <a:endParaRPr lang="en-US"/>
        </a:p>
      </dgm:t>
    </dgm:pt>
    <dgm:pt modelId="{1340AD12-01E9-4E9E-9EF0-7788B04E0A6A}" type="parTrans" cxnId="{E64CCB30-C63D-4A27-9A90-50805B7C2D45}">
      <dgm:prSet/>
      <dgm:spPr/>
      <dgm:t>
        <a:bodyPr/>
        <a:lstStyle/>
        <a:p>
          <a:endParaRPr lang="en-US"/>
        </a:p>
      </dgm:t>
    </dgm:pt>
    <dgm:pt modelId="{5B59873F-5786-4C27-A322-3757B0DCA951}" type="sibTrans" cxnId="{E64CCB30-C63D-4A27-9A90-50805B7C2D45}">
      <dgm:prSet/>
      <dgm:spPr/>
      <dgm:t>
        <a:bodyPr/>
        <a:lstStyle/>
        <a:p>
          <a:endParaRPr lang="en-US"/>
        </a:p>
      </dgm:t>
    </dgm:pt>
    <dgm:pt modelId="{049C5010-0520-4755-82BA-1665894DFBDE}">
      <dgm:prSet/>
      <dgm:spPr/>
      <dgm:t>
        <a:bodyPr/>
        <a:lstStyle/>
        <a:p>
          <a:r>
            <a:rPr lang="en-GB" b="0" i="1" baseline="0"/>
            <a:t>Gain an understanding of 'Money Laundering </a:t>
          </a:r>
          <a:endParaRPr lang="en-US"/>
        </a:p>
      </dgm:t>
    </dgm:pt>
    <dgm:pt modelId="{7609BA0E-361F-4C6E-A0D2-FF30D72D04A4}" type="parTrans" cxnId="{BA9CCB01-9B63-4529-AE70-1C170F6E9E37}">
      <dgm:prSet/>
      <dgm:spPr/>
      <dgm:t>
        <a:bodyPr/>
        <a:lstStyle/>
        <a:p>
          <a:endParaRPr lang="en-US"/>
        </a:p>
      </dgm:t>
    </dgm:pt>
    <dgm:pt modelId="{204D5521-81C7-45C3-AB12-EF0062AB9325}" type="sibTrans" cxnId="{BA9CCB01-9B63-4529-AE70-1C170F6E9E37}">
      <dgm:prSet/>
      <dgm:spPr/>
      <dgm:t>
        <a:bodyPr/>
        <a:lstStyle/>
        <a:p>
          <a:endParaRPr lang="en-US"/>
        </a:p>
      </dgm:t>
    </dgm:pt>
    <dgm:pt modelId="{2F0A0A89-90FF-4880-985A-3CCC9892B1A5}">
      <dgm:prSet/>
      <dgm:spPr/>
      <dgm:t>
        <a:bodyPr/>
        <a:lstStyle/>
        <a:p>
          <a:r>
            <a:rPr lang="en-GB" b="0" i="1" baseline="0"/>
            <a:t>Overview of the 3 main ML offences and </a:t>
          </a:r>
          <a:endParaRPr lang="en-US"/>
        </a:p>
      </dgm:t>
    </dgm:pt>
    <dgm:pt modelId="{F8AA18A8-6DA6-4585-872B-B773C3CD6531}" type="parTrans" cxnId="{6DEEB76D-41EA-40D8-BD4E-0AAB897D3BE0}">
      <dgm:prSet/>
      <dgm:spPr/>
      <dgm:t>
        <a:bodyPr/>
        <a:lstStyle/>
        <a:p>
          <a:endParaRPr lang="en-US"/>
        </a:p>
      </dgm:t>
    </dgm:pt>
    <dgm:pt modelId="{DD595B68-C2B8-4BC2-BD48-978F9F372140}" type="sibTrans" cxnId="{6DEEB76D-41EA-40D8-BD4E-0AAB897D3BE0}">
      <dgm:prSet/>
      <dgm:spPr/>
      <dgm:t>
        <a:bodyPr/>
        <a:lstStyle/>
        <a:p>
          <a:endParaRPr lang="en-US"/>
        </a:p>
      </dgm:t>
    </dgm:pt>
    <dgm:pt modelId="{B091F30C-69E0-49D5-9E88-5AB682F37606}">
      <dgm:prSet/>
      <dgm:spPr/>
      <dgm:t>
        <a:bodyPr/>
        <a:lstStyle/>
        <a:p>
          <a:r>
            <a:rPr lang="en-GB" b="0" i="1" baseline="0"/>
            <a:t>Describe why Money laundering is an issue</a:t>
          </a:r>
          <a:endParaRPr lang="en-US"/>
        </a:p>
      </dgm:t>
    </dgm:pt>
    <dgm:pt modelId="{817D7B49-E877-46B6-A9F0-3511DB478301}" type="parTrans" cxnId="{96196CDB-E70B-47C8-8836-DE41951EB6E3}">
      <dgm:prSet/>
      <dgm:spPr/>
      <dgm:t>
        <a:bodyPr/>
        <a:lstStyle/>
        <a:p>
          <a:endParaRPr lang="en-US"/>
        </a:p>
      </dgm:t>
    </dgm:pt>
    <dgm:pt modelId="{744204E2-6E69-4692-B827-6887D6A343FD}" type="sibTrans" cxnId="{96196CDB-E70B-47C8-8836-DE41951EB6E3}">
      <dgm:prSet/>
      <dgm:spPr/>
      <dgm:t>
        <a:bodyPr/>
        <a:lstStyle/>
        <a:p>
          <a:endParaRPr lang="en-US"/>
        </a:p>
      </dgm:t>
    </dgm:pt>
    <dgm:pt modelId="{D74D2625-29BD-4F22-83CC-9EAFDDE69376}">
      <dgm:prSet/>
      <dgm:spPr/>
      <dgm:t>
        <a:bodyPr/>
        <a:lstStyle/>
        <a:p>
          <a:r>
            <a:rPr lang="en-GB" b="0" i="1" baseline="0"/>
            <a:t>Overview of South Wales Police Economic Crime Unit</a:t>
          </a:r>
          <a:endParaRPr lang="en-US"/>
        </a:p>
      </dgm:t>
    </dgm:pt>
    <dgm:pt modelId="{AC2356E9-EAEF-4E58-BC78-FF6769C2307E}" type="parTrans" cxnId="{2B65BA1B-BD92-48FE-898B-DEF677802ACB}">
      <dgm:prSet/>
      <dgm:spPr/>
      <dgm:t>
        <a:bodyPr/>
        <a:lstStyle/>
        <a:p>
          <a:endParaRPr lang="en-US"/>
        </a:p>
      </dgm:t>
    </dgm:pt>
    <dgm:pt modelId="{78D7F457-566E-41B6-BAF7-A302AF3E5F41}" type="sibTrans" cxnId="{2B65BA1B-BD92-48FE-898B-DEF677802ACB}">
      <dgm:prSet/>
      <dgm:spPr/>
      <dgm:t>
        <a:bodyPr/>
        <a:lstStyle/>
        <a:p>
          <a:endParaRPr lang="en-US"/>
        </a:p>
      </dgm:t>
    </dgm:pt>
    <dgm:pt modelId="{6B75A649-B9FC-446B-A8BB-15DB2054865C}" type="pres">
      <dgm:prSet presAssocID="{AB9F4D69-3563-498D-858A-0B741E26C4D8}" presName="linear" presStyleCnt="0">
        <dgm:presLayoutVars>
          <dgm:animLvl val="lvl"/>
          <dgm:resizeHandles val="exact"/>
        </dgm:presLayoutVars>
      </dgm:prSet>
      <dgm:spPr/>
    </dgm:pt>
    <dgm:pt modelId="{36063AB7-DF03-4566-BA9C-844EF992F391}" type="pres">
      <dgm:prSet presAssocID="{4207CAF3-9D0B-4A14-90B9-7CE43F68A6E4}" presName="parentText" presStyleLbl="node1" presStyleIdx="0" presStyleCnt="8">
        <dgm:presLayoutVars>
          <dgm:chMax val="0"/>
          <dgm:bulletEnabled val="1"/>
        </dgm:presLayoutVars>
      </dgm:prSet>
      <dgm:spPr/>
    </dgm:pt>
    <dgm:pt modelId="{B2D838CD-85E5-4D10-BD62-9335B59E07C8}" type="pres">
      <dgm:prSet presAssocID="{44844606-B2F0-4CCC-B937-2B0B73A6C07F}" presName="spacer" presStyleCnt="0"/>
      <dgm:spPr/>
    </dgm:pt>
    <dgm:pt modelId="{E49DE994-095F-4BE3-B0C2-21A606692D4F}" type="pres">
      <dgm:prSet presAssocID="{BA66C528-C1A6-425E-808D-510C46ED7734}" presName="parentText" presStyleLbl="node1" presStyleIdx="1" presStyleCnt="8">
        <dgm:presLayoutVars>
          <dgm:chMax val="0"/>
          <dgm:bulletEnabled val="1"/>
        </dgm:presLayoutVars>
      </dgm:prSet>
      <dgm:spPr/>
    </dgm:pt>
    <dgm:pt modelId="{B5D1BE08-D7C2-4587-900B-78A17BC2E63E}" type="pres">
      <dgm:prSet presAssocID="{A00545B1-84DC-45B4-A625-136CFF7B5943}" presName="spacer" presStyleCnt="0"/>
      <dgm:spPr/>
    </dgm:pt>
    <dgm:pt modelId="{0ACF4DB3-A87A-44B7-B06A-F71CBFA75BBF}" type="pres">
      <dgm:prSet presAssocID="{3211A1C7-8321-4328-B4F5-F2985A6791CC}" presName="parentText" presStyleLbl="node1" presStyleIdx="2" presStyleCnt="8">
        <dgm:presLayoutVars>
          <dgm:chMax val="0"/>
          <dgm:bulletEnabled val="1"/>
        </dgm:presLayoutVars>
      </dgm:prSet>
      <dgm:spPr/>
    </dgm:pt>
    <dgm:pt modelId="{BB0FD4CB-0A6A-4E50-8E5F-28D3A128BB96}" type="pres">
      <dgm:prSet presAssocID="{789B33D8-D843-4FB6-AC0A-A7DA3013B149}" presName="spacer" presStyleCnt="0"/>
      <dgm:spPr/>
    </dgm:pt>
    <dgm:pt modelId="{07C4725E-6F06-4ADC-9EEC-778A2678D539}" type="pres">
      <dgm:prSet presAssocID="{F031D834-62E8-4174-9A5E-3A09D6C21D92}" presName="parentText" presStyleLbl="node1" presStyleIdx="3" presStyleCnt="8">
        <dgm:presLayoutVars>
          <dgm:chMax val="0"/>
          <dgm:bulletEnabled val="1"/>
        </dgm:presLayoutVars>
      </dgm:prSet>
      <dgm:spPr/>
    </dgm:pt>
    <dgm:pt modelId="{294AC1C6-CD1E-4F3C-BB37-87332CF6168E}" type="pres">
      <dgm:prSet presAssocID="{5B59873F-5786-4C27-A322-3757B0DCA951}" presName="spacer" presStyleCnt="0"/>
      <dgm:spPr/>
    </dgm:pt>
    <dgm:pt modelId="{E00402DA-7389-4635-A05E-6C89B5679F85}" type="pres">
      <dgm:prSet presAssocID="{049C5010-0520-4755-82BA-1665894DFBDE}" presName="parentText" presStyleLbl="node1" presStyleIdx="4" presStyleCnt="8">
        <dgm:presLayoutVars>
          <dgm:chMax val="0"/>
          <dgm:bulletEnabled val="1"/>
        </dgm:presLayoutVars>
      </dgm:prSet>
      <dgm:spPr/>
    </dgm:pt>
    <dgm:pt modelId="{4AF4D361-6510-4910-B758-343D4DA847AA}" type="pres">
      <dgm:prSet presAssocID="{204D5521-81C7-45C3-AB12-EF0062AB9325}" presName="spacer" presStyleCnt="0"/>
      <dgm:spPr/>
    </dgm:pt>
    <dgm:pt modelId="{160AE2CE-3BF4-4A28-BECF-3F2172BE771F}" type="pres">
      <dgm:prSet presAssocID="{2F0A0A89-90FF-4880-985A-3CCC9892B1A5}" presName="parentText" presStyleLbl="node1" presStyleIdx="5" presStyleCnt="8">
        <dgm:presLayoutVars>
          <dgm:chMax val="0"/>
          <dgm:bulletEnabled val="1"/>
        </dgm:presLayoutVars>
      </dgm:prSet>
      <dgm:spPr/>
    </dgm:pt>
    <dgm:pt modelId="{80D13F47-381F-49D1-A8C1-43A4C3CAFAB6}" type="pres">
      <dgm:prSet presAssocID="{DD595B68-C2B8-4BC2-BD48-978F9F372140}" presName="spacer" presStyleCnt="0"/>
      <dgm:spPr/>
    </dgm:pt>
    <dgm:pt modelId="{47FB1DB4-082F-4942-A560-D46B452EC040}" type="pres">
      <dgm:prSet presAssocID="{B091F30C-69E0-49D5-9E88-5AB682F37606}" presName="parentText" presStyleLbl="node1" presStyleIdx="6" presStyleCnt="8">
        <dgm:presLayoutVars>
          <dgm:chMax val="0"/>
          <dgm:bulletEnabled val="1"/>
        </dgm:presLayoutVars>
      </dgm:prSet>
      <dgm:spPr/>
    </dgm:pt>
    <dgm:pt modelId="{1DE8A4FD-A4D3-463A-8364-35A1BAB94C6A}" type="pres">
      <dgm:prSet presAssocID="{744204E2-6E69-4692-B827-6887D6A343FD}" presName="spacer" presStyleCnt="0"/>
      <dgm:spPr/>
    </dgm:pt>
    <dgm:pt modelId="{59815666-3F9A-4FC5-905E-ACE950FBFD68}" type="pres">
      <dgm:prSet presAssocID="{D74D2625-29BD-4F22-83CC-9EAFDDE69376}" presName="parentText" presStyleLbl="node1" presStyleIdx="7" presStyleCnt="8">
        <dgm:presLayoutVars>
          <dgm:chMax val="0"/>
          <dgm:bulletEnabled val="1"/>
        </dgm:presLayoutVars>
      </dgm:prSet>
      <dgm:spPr/>
    </dgm:pt>
  </dgm:ptLst>
  <dgm:cxnLst>
    <dgm:cxn modelId="{BA9CCB01-9B63-4529-AE70-1C170F6E9E37}" srcId="{AB9F4D69-3563-498D-858A-0B741E26C4D8}" destId="{049C5010-0520-4755-82BA-1665894DFBDE}" srcOrd="4" destOrd="0" parTransId="{7609BA0E-361F-4C6E-A0D2-FF30D72D04A4}" sibTransId="{204D5521-81C7-45C3-AB12-EF0062AB9325}"/>
    <dgm:cxn modelId="{F93F2708-78CD-45B4-8853-07F7A9B23403}" type="presOf" srcId="{AB9F4D69-3563-498D-858A-0B741E26C4D8}" destId="{6B75A649-B9FC-446B-A8BB-15DB2054865C}" srcOrd="0" destOrd="0" presId="urn:microsoft.com/office/officeart/2005/8/layout/vList2"/>
    <dgm:cxn modelId="{2B65BA1B-BD92-48FE-898B-DEF677802ACB}" srcId="{AB9F4D69-3563-498D-858A-0B741E26C4D8}" destId="{D74D2625-29BD-4F22-83CC-9EAFDDE69376}" srcOrd="7" destOrd="0" parTransId="{AC2356E9-EAEF-4E58-BC78-FF6769C2307E}" sibTransId="{78D7F457-566E-41B6-BAF7-A302AF3E5F41}"/>
    <dgm:cxn modelId="{210C7E29-0A32-43E7-B67A-A4556DBAF991}" type="presOf" srcId="{BA66C528-C1A6-425E-808D-510C46ED7734}" destId="{E49DE994-095F-4BE3-B0C2-21A606692D4F}" srcOrd="0" destOrd="0" presId="urn:microsoft.com/office/officeart/2005/8/layout/vList2"/>
    <dgm:cxn modelId="{E64CCB30-C63D-4A27-9A90-50805B7C2D45}" srcId="{AB9F4D69-3563-498D-858A-0B741E26C4D8}" destId="{F031D834-62E8-4174-9A5E-3A09D6C21D92}" srcOrd="3" destOrd="0" parTransId="{1340AD12-01E9-4E9E-9EF0-7788B04E0A6A}" sibTransId="{5B59873F-5786-4C27-A322-3757B0DCA951}"/>
    <dgm:cxn modelId="{B1D69C49-96E3-474D-8DFD-774E84699966}" type="presOf" srcId="{2F0A0A89-90FF-4880-985A-3CCC9892B1A5}" destId="{160AE2CE-3BF4-4A28-BECF-3F2172BE771F}" srcOrd="0" destOrd="0" presId="urn:microsoft.com/office/officeart/2005/8/layout/vList2"/>
    <dgm:cxn modelId="{518B1F4B-C6A4-4B44-9CF4-48F03652208A}" type="presOf" srcId="{3211A1C7-8321-4328-B4F5-F2985A6791CC}" destId="{0ACF4DB3-A87A-44B7-B06A-F71CBFA75BBF}" srcOrd="0" destOrd="0" presId="urn:microsoft.com/office/officeart/2005/8/layout/vList2"/>
    <dgm:cxn modelId="{6DEEB76D-41EA-40D8-BD4E-0AAB897D3BE0}" srcId="{AB9F4D69-3563-498D-858A-0B741E26C4D8}" destId="{2F0A0A89-90FF-4880-985A-3CCC9892B1A5}" srcOrd="5" destOrd="0" parTransId="{F8AA18A8-6DA6-4585-872B-B773C3CD6531}" sibTransId="{DD595B68-C2B8-4BC2-BD48-978F9F372140}"/>
    <dgm:cxn modelId="{E068806E-DDCD-4571-B9A2-27F162207294}" type="presOf" srcId="{B091F30C-69E0-49D5-9E88-5AB682F37606}" destId="{47FB1DB4-082F-4942-A560-D46B452EC040}" srcOrd="0" destOrd="0" presId="urn:microsoft.com/office/officeart/2005/8/layout/vList2"/>
    <dgm:cxn modelId="{565DD051-3DB2-45BB-AB79-62DEB6AF944F}" srcId="{AB9F4D69-3563-498D-858A-0B741E26C4D8}" destId="{3211A1C7-8321-4328-B4F5-F2985A6791CC}" srcOrd="2" destOrd="0" parTransId="{B2D6C1F4-C32A-444C-B99D-D91CF9B2AAB0}" sibTransId="{789B33D8-D843-4FB6-AC0A-A7DA3013B149}"/>
    <dgm:cxn modelId="{3A8D7584-517C-4913-B17A-A287FD5AA756}" type="presOf" srcId="{4207CAF3-9D0B-4A14-90B9-7CE43F68A6E4}" destId="{36063AB7-DF03-4566-BA9C-844EF992F391}" srcOrd="0" destOrd="0" presId="urn:microsoft.com/office/officeart/2005/8/layout/vList2"/>
    <dgm:cxn modelId="{90F161CA-BDF3-4FE8-BB4D-81770F123372}" type="presOf" srcId="{D74D2625-29BD-4F22-83CC-9EAFDDE69376}" destId="{59815666-3F9A-4FC5-905E-ACE950FBFD68}" srcOrd="0" destOrd="0" presId="urn:microsoft.com/office/officeart/2005/8/layout/vList2"/>
    <dgm:cxn modelId="{E66DCFCE-9177-4D01-A1DB-9FF61088F2D4}" srcId="{AB9F4D69-3563-498D-858A-0B741E26C4D8}" destId="{4207CAF3-9D0B-4A14-90B9-7CE43F68A6E4}" srcOrd="0" destOrd="0" parTransId="{CB5CA22F-ECD9-4174-AFAA-774CD5BD1B3C}" sibTransId="{44844606-B2F0-4CCC-B937-2B0B73A6C07F}"/>
    <dgm:cxn modelId="{499543DB-0C5D-47EE-90C1-B28FFDCBF0AF}" srcId="{AB9F4D69-3563-498D-858A-0B741E26C4D8}" destId="{BA66C528-C1A6-425E-808D-510C46ED7734}" srcOrd="1" destOrd="0" parTransId="{E7D637D5-4721-43BA-ABEB-567065895726}" sibTransId="{A00545B1-84DC-45B4-A625-136CFF7B5943}"/>
    <dgm:cxn modelId="{96196CDB-E70B-47C8-8836-DE41951EB6E3}" srcId="{AB9F4D69-3563-498D-858A-0B741E26C4D8}" destId="{B091F30C-69E0-49D5-9E88-5AB682F37606}" srcOrd="6" destOrd="0" parTransId="{817D7B49-E877-46B6-A9F0-3511DB478301}" sibTransId="{744204E2-6E69-4692-B827-6887D6A343FD}"/>
    <dgm:cxn modelId="{0054AADD-210F-4E37-BCCE-61B68043F8D9}" type="presOf" srcId="{F031D834-62E8-4174-9A5E-3A09D6C21D92}" destId="{07C4725E-6F06-4ADC-9EEC-778A2678D539}" srcOrd="0" destOrd="0" presId="urn:microsoft.com/office/officeart/2005/8/layout/vList2"/>
    <dgm:cxn modelId="{8EF337E9-BBFC-4669-8EE0-E01D2855296E}" type="presOf" srcId="{049C5010-0520-4755-82BA-1665894DFBDE}" destId="{E00402DA-7389-4635-A05E-6C89B5679F85}" srcOrd="0" destOrd="0" presId="urn:microsoft.com/office/officeart/2005/8/layout/vList2"/>
    <dgm:cxn modelId="{A6F32015-BF70-43A5-BB59-FBA2CA0FC0DA}" type="presParOf" srcId="{6B75A649-B9FC-446B-A8BB-15DB2054865C}" destId="{36063AB7-DF03-4566-BA9C-844EF992F391}" srcOrd="0" destOrd="0" presId="urn:microsoft.com/office/officeart/2005/8/layout/vList2"/>
    <dgm:cxn modelId="{D61A243A-A202-497B-82E3-276EC229ACCB}" type="presParOf" srcId="{6B75A649-B9FC-446B-A8BB-15DB2054865C}" destId="{B2D838CD-85E5-4D10-BD62-9335B59E07C8}" srcOrd="1" destOrd="0" presId="urn:microsoft.com/office/officeart/2005/8/layout/vList2"/>
    <dgm:cxn modelId="{852F3304-C391-48E0-AD45-469BDB868246}" type="presParOf" srcId="{6B75A649-B9FC-446B-A8BB-15DB2054865C}" destId="{E49DE994-095F-4BE3-B0C2-21A606692D4F}" srcOrd="2" destOrd="0" presId="urn:microsoft.com/office/officeart/2005/8/layout/vList2"/>
    <dgm:cxn modelId="{85795238-D3CE-4C94-8E39-574EF2F8813A}" type="presParOf" srcId="{6B75A649-B9FC-446B-A8BB-15DB2054865C}" destId="{B5D1BE08-D7C2-4587-900B-78A17BC2E63E}" srcOrd="3" destOrd="0" presId="urn:microsoft.com/office/officeart/2005/8/layout/vList2"/>
    <dgm:cxn modelId="{9BA08792-1E42-4ADF-83B3-E3396998EB7D}" type="presParOf" srcId="{6B75A649-B9FC-446B-A8BB-15DB2054865C}" destId="{0ACF4DB3-A87A-44B7-B06A-F71CBFA75BBF}" srcOrd="4" destOrd="0" presId="urn:microsoft.com/office/officeart/2005/8/layout/vList2"/>
    <dgm:cxn modelId="{8D4A44B0-C938-4000-B932-26F7E3BB8D7C}" type="presParOf" srcId="{6B75A649-B9FC-446B-A8BB-15DB2054865C}" destId="{BB0FD4CB-0A6A-4E50-8E5F-28D3A128BB96}" srcOrd="5" destOrd="0" presId="urn:microsoft.com/office/officeart/2005/8/layout/vList2"/>
    <dgm:cxn modelId="{E1340044-FBE2-495A-8763-95BCE34F2192}" type="presParOf" srcId="{6B75A649-B9FC-446B-A8BB-15DB2054865C}" destId="{07C4725E-6F06-4ADC-9EEC-778A2678D539}" srcOrd="6" destOrd="0" presId="urn:microsoft.com/office/officeart/2005/8/layout/vList2"/>
    <dgm:cxn modelId="{0E5D73A7-3036-4EA6-A8BD-11A7F796C516}" type="presParOf" srcId="{6B75A649-B9FC-446B-A8BB-15DB2054865C}" destId="{294AC1C6-CD1E-4F3C-BB37-87332CF6168E}" srcOrd="7" destOrd="0" presId="urn:microsoft.com/office/officeart/2005/8/layout/vList2"/>
    <dgm:cxn modelId="{5898C15C-681B-4F43-A950-3822EFAE3337}" type="presParOf" srcId="{6B75A649-B9FC-446B-A8BB-15DB2054865C}" destId="{E00402DA-7389-4635-A05E-6C89B5679F85}" srcOrd="8" destOrd="0" presId="urn:microsoft.com/office/officeart/2005/8/layout/vList2"/>
    <dgm:cxn modelId="{08254521-4A7D-4B19-A3D6-D16BA279F111}" type="presParOf" srcId="{6B75A649-B9FC-446B-A8BB-15DB2054865C}" destId="{4AF4D361-6510-4910-B758-343D4DA847AA}" srcOrd="9" destOrd="0" presId="urn:microsoft.com/office/officeart/2005/8/layout/vList2"/>
    <dgm:cxn modelId="{F8BAC151-C7DF-4605-ABD8-CB5187607356}" type="presParOf" srcId="{6B75A649-B9FC-446B-A8BB-15DB2054865C}" destId="{160AE2CE-3BF4-4A28-BECF-3F2172BE771F}" srcOrd="10" destOrd="0" presId="urn:microsoft.com/office/officeart/2005/8/layout/vList2"/>
    <dgm:cxn modelId="{64D34575-2B65-4043-8D14-336377344365}" type="presParOf" srcId="{6B75A649-B9FC-446B-A8BB-15DB2054865C}" destId="{80D13F47-381F-49D1-A8C1-43A4C3CAFAB6}" srcOrd="11" destOrd="0" presId="urn:microsoft.com/office/officeart/2005/8/layout/vList2"/>
    <dgm:cxn modelId="{58375511-B323-4F82-BDDA-98A252A0521F}" type="presParOf" srcId="{6B75A649-B9FC-446B-A8BB-15DB2054865C}" destId="{47FB1DB4-082F-4942-A560-D46B452EC040}" srcOrd="12" destOrd="0" presId="urn:microsoft.com/office/officeart/2005/8/layout/vList2"/>
    <dgm:cxn modelId="{E0B720C1-F380-4915-8637-CD64C1A7FFE3}" type="presParOf" srcId="{6B75A649-B9FC-446B-A8BB-15DB2054865C}" destId="{1DE8A4FD-A4D3-463A-8364-35A1BAB94C6A}" srcOrd="13" destOrd="0" presId="urn:microsoft.com/office/officeart/2005/8/layout/vList2"/>
    <dgm:cxn modelId="{30FBCD3B-3E4C-4D34-B984-E86E790E1FBE}" type="presParOf" srcId="{6B75A649-B9FC-446B-A8BB-15DB2054865C}" destId="{59815666-3F9A-4FC5-905E-ACE950FBFD68}"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3923EA-D215-4DFB-9831-3163F80BB6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58DD047-71D4-4BB5-ABA1-15ED113491F2}">
      <dgm:prSet/>
      <dgm:spPr/>
      <dgm:t>
        <a:bodyPr/>
        <a:lstStyle/>
        <a:p>
          <a:r>
            <a:rPr lang="en-GB" b="0" i="0" baseline="0"/>
            <a:t>Fraud is not a new phenomenon</a:t>
          </a:r>
          <a:endParaRPr lang="en-US"/>
        </a:p>
      </dgm:t>
    </dgm:pt>
    <dgm:pt modelId="{65B7AE86-CCEC-4983-888D-39D498ACB5C5}" type="parTrans" cxnId="{ECAB72FB-96F1-4B36-BF3C-C826134038B8}">
      <dgm:prSet/>
      <dgm:spPr/>
      <dgm:t>
        <a:bodyPr/>
        <a:lstStyle/>
        <a:p>
          <a:endParaRPr lang="en-US"/>
        </a:p>
      </dgm:t>
    </dgm:pt>
    <dgm:pt modelId="{0F307572-3AF5-4C5B-9DCF-8E3AE633A6EB}" type="sibTrans" cxnId="{ECAB72FB-96F1-4B36-BF3C-C826134038B8}">
      <dgm:prSet/>
      <dgm:spPr/>
      <dgm:t>
        <a:bodyPr/>
        <a:lstStyle/>
        <a:p>
          <a:endParaRPr lang="en-US"/>
        </a:p>
      </dgm:t>
    </dgm:pt>
    <dgm:pt modelId="{B1AADF6C-CF87-4BEC-A24A-1CFFA91EDFCB}">
      <dgm:prSet/>
      <dgm:spPr/>
      <dgm:t>
        <a:bodyPr/>
        <a:lstStyle/>
        <a:p>
          <a:r>
            <a:rPr lang="en-GB" b="0" i="0" baseline="0"/>
            <a:t>Fraud is a serious and an underestimated problem</a:t>
          </a:r>
          <a:endParaRPr lang="en-US"/>
        </a:p>
      </dgm:t>
    </dgm:pt>
    <dgm:pt modelId="{D072CD5F-34C2-4485-BA46-C78E3E9BAC64}" type="parTrans" cxnId="{06A42476-686B-4CF2-9267-E74440DDC0F1}">
      <dgm:prSet/>
      <dgm:spPr/>
      <dgm:t>
        <a:bodyPr/>
        <a:lstStyle/>
        <a:p>
          <a:endParaRPr lang="en-US"/>
        </a:p>
      </dgm:t>
    </dgm:pt>
    <dgm:pt modelId="{1776FB6B-76D4-4E33-9943-0BA468B74E9C}" type="sibTrans" cxnId="{06A42476-686B-4CF2-9267-E74440DDC0F1}">
      <dgm:prSet/>
      <dgm:spPr/>
      <dgm:t>
        <a:bodyPr/>
        <a:lstStyle/>
        <a:p>
          <a:endParaRPr lang="en-US"/>
        </a:p>
      </dgm:t>
    </dgm:pt>
    <dgm:pt modelId="{CDAA0C4C-A336-40FE-8A69-C90F6A64BBD5}">
      <dgm:prSet/>
      <dgm:spPr/>
      <dgm:t>
        <a:bodyPr/>
        <a:lstStyle/>
        <a:p>
          <a:r>
            <a:rPr lang="en-GB" b="0" i="0" baseline="0"/>
            <a:t>Fraud impacts on people , industries, public bodies, services and the environment</a:t>
          </a:r>
          <a:endParaRPr lang="en-US"/>
        </a:p>
      </dgm:t>
    </dgm:pt>
    <dgm:pt modelId="{A9F9A414-F74E-4802-A000-E59ECF572A98}" type="parTrans" cxnId="{B2F13C0F-86E9-4BE1-8B6F-F2F73B3197BB}">
      <dgm:prSet/>
      <dgm:spPr/>
      <dgm:t>
        <a:bodyPr/>
        <a:lstStyle/>
        <a:p>
          <a:endParaRPr lang="en-US"/>
        </a:p>
      </dgm:t>
    </dgm:pt>
    <dgm:pt modelId="{76120BF1-5362-47AF-9358-7F98D508D69C}" type="sibTrans" cxnId="{B2F13C0F-86E9-4BE1-8B6F-F2F73B3197BB}">
      <dgm:prSet/>
      <dgm:spPr/>
      <dgm:t>
        <a:bodyPr/>
        <a:lstStyle/>
        <a:p>
          <a:endParaRPr lang="en-US"/>
        </a:p>
      </dgm:t>
    </dgm:pt>
    <dgm:pt modelId="{B31F6994-5661-42F1-823F-70F69F0472F8}">
      <dgm:prSet/>
      <dgm:spPr/>
      <dgm:t>
        <a:bodyPr/>
        <a:lstStyle/>
        <a:p>
          <a:r>
            <a:rPr lang="en-GB" b="0" i="0" baseline="0"/>
            <a:t>The impact of fraud can arise from any type of fraud – whether opportunistic or by crime groups</a:t>
          </a:r>
          <a:endParaRPr lang="en-US"/>
        </a:p>
      </dgm:t>
    </dgm:pt>
    <dgm:pt modelId="{41BD9111-355C-4E8D-8918-4AFC7DB017B9}" type="parTrans" cxnId="{416BBE0C-4F36-4206-B9D3-CFC4E0C2C982}">
      <dgm:prSet/>
      <dgm:spPr/>
      <dgm:t>
        <a:bodyPr/>
        <a:lstStyle/>
        <a:p>
          <a:endParaRPr lang="en-US"/>
        </a:p>
      </dgm:t>
    </dgm:pt>
    <dgm:pt modelId="{297388E4-67E5-426B-A9EF-E1D9BC63E64C}" type="sibTrans" cxnId="{416BBE0C-4F36-4206-B9D3-CFC4E0C2C982}">
      <dgm:prSet/>
      <dgm:spPr/>
      <dgm:t>
        <a:bodyPr/>
        <a:lstStyle/>
        <a:p>
          <a:endParaRPr lang="en-US"/>
        </a:p>
      </dgm:t>
    </dgm:pt>
    <dgm:pt modelId="{0C0EB288-4E41-4755-93C3-78FF65342862}" type="pres">
      <dgm:prSet presAssocID="{2B3923EA-D215-4DFB-9831-3163F80BB682}" presName="linear" presStyleCnt="0">
        <dgm:presLayoutVars>
          <dgm:animLvl val="lvl"/>
          <dgm:resizeHandles val="exact"/>
        </dgm:presLayoutVars>
      </dgm:prSet>
      <dgm:spPr/>
    </dgm:pt>
    <dgm:pt modelId="{09F08CA1-CF71-440D-A70C-BA593AA8C809}" type="pres">
      <dgm:prSet presAssocID="{158DD047-71D4-4BB5-ABA1-15ED113491F2}" presName="parentText" presStyleLbl="node1" presStyleIdx="0" presStyleCnt="4">
        <dgm:presLayoutVars>
          <dgm:chMax val="0"/>
          <dgm:bulletEnabled val="1"/>
        </dgm:presLayoutVars>
      </dgm:prSet>
      <dgm:spPr/>
    </dgm:pt>
    <dgm:pt modelId="{40CE9735-9042-4405-A153-C627E46665EB}" type="pres">
      <dgm:prSet presAssocID="{0F307572-3AF5-4C5B-9DCF-8E3AE633A6EB}" presName="spacer" presStyleCnt="0"/>
      <dgm:spPr/>
    </dgm:pt>
    <dgm:pt modelId="{4176A3F3-70F4-4C52-B359-6BC52B05EE4B}" type="pres">
      <dgm:prSet presAssocID="{B1AADF6C-CF87-4BEC-A24A-1CFFA91EDFCB}" presName="parentText" presStyleLbl="node1" presStyleIdx="1" presStyleCnt="4">
        <dgm:presLayoutVars>
          <dgm:chMax val="0"/>
          <dgm:bulletEnabled val="1"/>
        </dgm:presLayoutVars>
      </dgm:prSet>
      <dgm:spPr/>
    </dgm:pt>
    <dgm:pt modelId="{9851D7AE-2E0E-4605-9D0B-B032643E6803}" type="pres">
      <dgm:prSet presAssocID="{1776FB6B-76D4-4E33-9943-0BA468B74E9C}" presName="spacer" presStyleCnt="0"/>
      <dgm:spPr/>
    </dgm:pt>
    <dgm:pt modelId="{BB431D9C-F2F3-43D0-B3F3-69FE8CEE72AE}" type="pres">
      <dgm:prSet presAssocID="{CDAA0C4C-A336-40FE-8A69-C90F6A64BBD5}" presName="parentText" presStyleLbl="node1" presStyleIdx="2" presStyleCnt="4">
        <dgm:presLayoutVars>
          <dgm:chMax val="0"/>
          <dgm:bulletEnabled val="1"/>
        </dgm:presLayoutVars>
      </dgm:prSet>
      <dgm:spPr/>
    </dgm:pt>
    <dgm:pt modelId="{774752F1-2748-4B13-A069-DC19B1E06995}" type="pres">
      <dgm:prSet presAssocID="{76120BF1-5362-47AF-9358-7F98D508D69C}" presName="spacer" presStyleCnt="0"/>
      <dgm:spPr/>
    </dgm:pt>
    <dgm:pt modelId="{006582F0-D2EA-40D3-B9F2-73D3D75A4029}" type="pres">
      <dgm:prSet presAssocID="{B31F6994-5661-42F1-823F-70F69F0472F8}" presName="parentText" presStyleLbl="node1" presStyleIdx="3" presStyleCnt="4">
        <dgm:presLayoutVars>
          <dgm:chMax val="0"/>
          <dgm:bulletEnabled val="1"/>
        </dgm:presLayoutVars>
      </dgm:prSet>
      <dgm:spPr/>
    </dgm:pt>
  </dgm:ptLst>
  <dgm:cxnLst>
    <dgm:cxn modelId="{416BBE0C-4F36-4206-B9D3-CFC4E0C2C982}" srcId="{2B3923EA-D215-4DFB-9831-3163F80BB682}" destId="{B31F6994-5661-42F1-823F-70F69F0472F8}" srcOrd="3" destOrd="0" parTransId="{41BD9111-355C-4E8D-8918-4AFC7DB017B9}" sibTransId="{297388E4-67E5-426B-A9EF-E1D9BC63E64C}"/>
    <dgm:cxn modelId="{B2F13C0F-86E9-4BE1-8B6F-F2F73B3197BB}" srcId="{2B3923EA-D215-4DFB-9831-3163F80BB682}" destId="{CDAA0C4C-A336-40FE-8A69-C90F6A64BBD5}" srcOrd="2" destOrd="0" parTransId="{A9F9A414-F74E-4802-A000-E59ECF572A98}" sibTransId="{76120BF1-5362-47AF-9358-7F98D508D69C}"/>
    <dgm:cxn modelId="{F448DD2D-01C3-486C-BED0-D42302591054}" type="presOf" srcId="{158DD047-71D4-4BB5-ABA1-15ED113491F2}" destId="{09F08CA1-CF71-440D-A70C-BA593AA8C809}" srcOrd="0" destOrd="0" presId="urn:microsoft.com/office/officeart/2005/8/layout/vList2"/>
    <dgm:cxn modelId="{8E85785E-ED3C-400B-9CBB-C0E21301FBA8}" type="presOf" srcId="{B1AADF6C-CF87-4BEC-A24A-1CFFA91EDFCB}" destId="{4176A3F3-70F4-4C52-B359-6BC52B05EE4B}" srcOrd="0" destOrd="0" presId="urn:microsoft.com/office/officeart/2005/8/layout/vList2"/>
    <dgm:cxn modelId="{06A42476-686B-4CF2-9267-E74440DDC0F1}" srcId="{2B3923EA-D215-4DFB-9831-3163F80BB682}" destId="{B1AADF6C-CF87-4BEC-A24A-1CFFA91EDFCB}" srcOrd="1" destOrd="0" parTransId="{D072CD5F-34C2-4485-BA46-C78E3E9BAC64}" sibTransId="{1776FB6B-76D4-4E33-9943-0BA468B74E9C}"/>
    <dgm:cxn modelId="{7DA4C57C-0D6E-44FD-82B6-E3FC15F148C4}" type="presOf" srcId="{CDAA0C4C-A336-40FE-8A69-C90F6A64BBD5}" destId="{BB431D9C-F2F3-43D0-B3F3-69FE8CEE72AE}" srcOrd="0" destOrd="0" presId="urn:microsoft.com/office/officeart/2005/8/layout/vList2"/>
    <dgm:cxn modelId="{E74EA0BE-9B19-4C03-A9A0-A95AB7D7633A}" type="presOf" srcId="{B31F6994-5661-42F1-823F-70F69F0472F8}" destId="{006582F0-D2EA-40D3-B9F2-73D3D75A4029}" srcOrd="0" destOrd="0" presId="urn:microsoft.com/office/officeart/2005/8/layout/vList2"/>
    <dgm:cxn modelId="{819F21E6-5858-4743-90A9-8A2D2193860D}" type="presOf" srcId="{2B3923EA-D215-4DFB-9831-3163F80BB682}" destId="{0C0EB288-4E41-4755-93C3-78FF65342862}" srcOrd="0" destOrd="0" presId="urn:microsoft.com/office/officeart/2005/8/layout/vList2"/>
    <dgm:cxn modelId="{ECAB72FB-96F1-4B36-BF3C-C826134038B8}" srcId="{2B3923EA-D215-4DFB-9831-3163F80BB682}" destId="{158DD047-71D4-4BB5-ABA1-15ED113491F2}" srcOrd="0" destOrd="0" parTransId="{65B7AE86-CCEC-4983-888D-39D498ACB5C5}" sibTransId="{0F307572-3AF5-4C5B-9DCF-8E3AE633A6EB}"/>
    <dgm:cxn modelId="{CA924B7D-BDF2-476F-971D-8D7D2C8DC39B}" type="presParOf" srcId="{0C0EB288-4E41-4755-93C3-78FF65342862}" destId="{09F08CA1-CF71-440D-A70C-BA593AA8C809}" srcOrd="0" destOrd="0" presId="urn:microsoft.com/office/officeart/2005/8/layout/vList2"/>
    <dgm:cxn modelId="{C853F6AB-900D-416B-945C-B2D0F020DA56}" type="presParOf" srcId="{0C0EB288-4E41-4755-93C3-78FF65342862}" destId="{40CE9735-9042-4405-A153-C627E46665EB}" srcOrd="1" destOrd="0" presId="urn:microsoft.com/office/officeart/2005/8/layout/vList2"/>
    <dgm:cxn modelId="{F4904DF1-CA45-4A8F-8895-3A6CEB9B5DF3}" type="presParOf" srcId="{0C0EB288-4E41-4755-93C3-78FF65342862}" destId="{4176A3F3-70F4-4C52-B359-6BC52B05EE4B}" srcOrd="2" destOrd="0" presId="urn:microsoft.com/office/officeart/2005/8/layout/vList2"/>
    <dgm:cxn modelId="{554DAA56-920A-4518-8D86-3ABF5ABD0818}" type="presParOf" srcId="{0C0EB288-4E41-4755-93C3-78FF65342862}" destId="{9851D7AE-2E0E-4605-9D0B-B032643E6803}" srcOrd="3" destOrd="0" presId="urn:microsoft.com/office/officeart/2005/8/layout/vList2"/>
    <dgm:cxn modelId="{07FD36D2-265E-4EED-A49C-B41DD36B2212}" type="presParOf" srcId="{0C0EB288-4E41-4755-93C3-78FF65342862}" destId="{BB431D9C-F2F3-43D0-B3F3-69FE8CEE72AE}" srcOrd="4" destOrd="0" presId="urn:microsoft.com/office/officeart/2005/8/layout/vList2"/>
    <dgm:cxn modelId="{0E91C97D-707A-42E1-8D3B-77966FD1DFC3}" type="presParOf" srcId="{0C0EB288-4E41-4755-93C3-78FF65342862}" destId="{774752F1-2748-4B13-A069-DC19B1E06995}" srcOrd="5" destOrd="0" presId="urn:microsoft.com/office/officeart/2005/8/layout/vList2"/>
    <dgm:cxn modelId="{F744C0DD-489D-4422-93CD-5D3450ACA07F}" type="presParOf" srcId="{0C0EB288-4E41-4755-93C3-78FF65342862}" destId="{006582F0-D2EA-40D3-B9F2-73D3D75A402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D7E21A-32C3-4754-81B0-5CC03533501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416889A-4582-4EC3-816E-79F1D31B235F}">
      <dgm:prSet/>
      <dgm:spPr/>
      <dgm:t>
        <a:bodyPr/>
        <a:lstStyle/>
        <a:p>
          <a:r>
            <a:rPr lang="en-US" b="0" i="0" baseline="0"/>
            <a:t>1. Deceptive Crime</a:t>
          </a:r>
          <a:br>
            <a:rPr lang="en-US" b="0" i="0" baseline="0"/>
          </a:br>
          <a:endParaRPr lang="en-US"/>
        </a:p>
      </dgm:t>
    </dgm:pt>
    <dgm:pt modelId="{248EBD7F-ABAF-4D1D-90F0-3066439C09A8}" type="parTrans" cxnId="{ADFE9023-293B-4D9C-8137-EC6B56BAFAAC}">
      <dgm:prSet/>
      <dgm:spPr/>
      <dgm:t>
        <a:bodyPr/>
        <a:lstStyle/>
        <a:p>
          <a:endParaRPr lang="en-US"/>
        </a:p>
      </dgm:t>
    </dgm:pt>
    <dgm:pt modelId="{17CA003D-E702-46A5-A728-37D280AB6EAD}" type="sibTrans" cxnId="{ADFE9023-293B-4D9C-8137-EC6B56BAFAAC}">
      <dgm:prSet/>
      <dgm:spPr/>
      <dgm:t>
        <a:bodyPr/>
        <a:lstStyle/>
        <a:p>
          <a:endParaRPr lang="en-US"/>
        </a:p>
      </dgm:t>
    </dgm:pt>
    <dgm:pt modelId="{B36FFFBE-1BC6-490B-86AD-BEB45357EF4C}">
      <dgm:prSet/>
      <dgm:spPr/>
      <dgm:t>
        <a:bodyPr/>
        <a:lstStyle/>
        <a:p>
          <a:r>
            <a:rPr lang="en-US" b="0" i="0" baseline="0"/>
            <a:t>2. Victimisation often indiscriminate, covering organisations as well as individuals</a:t>
          </a:r>
          <a:br>
            <a:rPr lang="en-US" b="0" i="0" baseline="0"/>
          </a:br>
          <a:endParaRPr lang="en-US"/>
        </a:p>
      </dgm:t>
    </dgm:pt>
    <dgm:pt modelId="{5D72BCDD-1ADE-472C-A6EE-597D99C9475D}" type="parTrans" cxnId="{96D4D03A-949A-4DE5-9FD9-8725180586D4}">
      <dgm:prSet/>
      <dgm:spPr/>
      <dgm:t>
        <a:bodyPr/>
        <a:lstStyle/>
        <a:p>
          <a:endParaRPr lang="en-US"/>
        </a:p>
      </dgm:t>
    </dgm:pt>
    <dgm:pt modelId="{8C33BCF7-D6FB-4206-AD0F-D5C698DD2153}" type="sibTrans" cxnId="{96D4D03A-949A-4DE5-9FD9-8725180586D4}">
      <dgm:prSet/>
      <dgm:spPr/>
      <dgm:t>
        <a:bodyPr/>
        <a:lstStyle/>
        <a:p>
          <a:endParaRPr lang="en-US"/>
        </a:p>
      </dgm:t>
    </dgm:pt>
    <dgm:pt modelId="{EADB9E32-210D-4076-A3D2-444ED984696C}">
      <dgm:prSet/>
      <dgm:spPr/>
      <dgm:t>
        <a:bodyPr/>
        <a:lstStyle/>
        <a:p>
          <a:r>
            <a:rPr lang="en-US" b="0" i="0" baseline="0"/>
            <a:t>3. Victims might be unaware that they have been victim of crime</a:t>
          </a:r>
          <a:br>
            <a:rPr lang="en-US" b="0" i="0" baseline="0"/>
          </a:br>
          <a:endParaRPr lang="en-US"/>
        </a:p>
      </dgm:t>
    </dgm:pt>
    <dgm:pt modelId="{A55370CB-82B9-403F-914D-B73DA8A5B880}" type="parTrans" cxnId="{3A8ABB17-0AD2-4894-9069-997B74638264}">
      <dgm:prSet/>
      <dgm:spPr/>
      <dgm:t>
        <a:bodyPr/>
        <a:lstStyle/>
        <a:p>
          <a:endParaRPr lang="en-US"/>
        </a:p>
      </dgm:t>
    </dgm:pt>
    <dgm:pt modelId="{C18BADA5-02C0-47C2-B388-7487004A82F9}" type="sibTrans" cxnId="{3A8ABB17-0AD2-4894-9069-997B74638264}">
      <dgm:prSet/>
      <dgm:spPr/>
      <dgm:t>
        <a:bodyPr/>
        <a:lstStyle/>
        <a:p>
          <a:endParaRPr lang="en-US"/>
        </a:p>
      </dgm:t>
    </dgm:pt>
    <dgm:pt modelId="{FAB17842-1427-4AAC-B873-F1EC0663C4D7}">
      <dgm:prSet/>
      <dgm:spPr/>
      <dgm:t>
        <a:bodyPr/>
        <a:lstStyle/>
        <a:p>
          <a:r>
            <a:rPr lang="en-US" b="0" i="0" baseline="0"/>
            <a:t>4. Unaware of fraudulent activity has occurred until well after the event</a:t>
          </a:r>
          <a:br>
            <a:rPr lang="en-US" b="0" i="0" baseline="0"/>
          </a:br>
          <a:endParaRPr lang="en-US"/>
        </a:p>
      </dgm:t>
    </dgm:pt>
    <dgm:pt modelId="{B9DF9009-721B-4EEB-A380-DC0CC361C808}" type="parTrans" cxnId="{455883B3-CD97-489A-93C7-6DA6881DA69D}">
      <dgm:prSet/>
      <dgm:spPr/>
      <dgm:t>
        <a:bodyPr/>
        <a:lstStyle/>
        <a:p>
          <a:endParaRPr lang="en-US"/>
        </a:p>
      </dgm:t>
    </dgm:pt>
    <dgm:pt modelId="{FD96D151-CF42-462E-A850-D71C54200D98}" type="sibTrans" cxnId="{455883B3-CD97-489A-93C7-6DA6881DA69D}">
      <dgm:prSet/>
      <dgm:spPr/>
      <dgm:t>
        <a:bodyPr/>
        <a:lstStyle/>
        <a:p>
          <a:endParaRPr lang="en-US"/>
        </a:p>
      </dgm:t>
    </dgm:pt>
    <dgm:pt modelId="{07A2FFB3-88EB-4981-88EB-1D7F76644AF1}">
      <dgm:prSet/>
      <dgm:spPr/>
      <dgm:t>
        <a:bodyPr/>
        <a:lstStyle/>
        <a:p>
          <a:r>
            <a:rPr lang="en-US" b="0" i="0" baseline="0"/>
            <a:t>5. Victims unwilling to see themselves as such</a:t>
          </a:r>
          <a:br>
            <a:rPr lang="en-US" b="0" i="0" baseline="0"/>
          </a:br>
          <a:endParaRPr lang="en-US"/>
        </a:p>
      </dgm:t>
    </dgm:pt>
    <dgm:pt modelId="{8AA7FCC4-47E8-4B7F-B339-56A3E934A687}" type="parTrans" cxnId="{802C76C1-EBB9-4880-9861-A4DA54EE9711}">
      <dgm:prSet/>
      <dgm:spPr/>
      <dgm:t>
        <a:bodyPr/>
        <a:lstStyle/>
        <a:p>
          <a:endParaRPr lang="en-US"/>
        </a:p>
      </dgm:t>
    </dgm:pt>
    <dgm:pt modelId="{25B8B016-E062-4924-8E3E-41540FBE9FA2}" type="sibTrans" cxnId="{802C76C1-EBB9-4880-9861-A4DA54EE9711}">
      <dgm:prSet/>
      <dgm:spPr/>
      <dgm:t>
        <a:bodyPr/>
        <a:lstStyle/>
        <a:p>
          <a:endParaRPr lang="en-US"/>
        </a:p>
      </dgm:t>
    </dgm:pt>
    <dgm:pt modelId="{F985F4DC-C91C-4A34-900D-4E44D8ACD761}">
      <dgm:prSet/>
      <dgm:spPr/>
      <dgm:t>
        <a:bodyPr/>
        <a:lstStyle/>
        <a:p>
          <a:r>
            <a:rPr lang="en-US" b="0" i="0" baseline="0"/>
            <a:t>6. Reluctant to report the offences to the authorities</a:t>
          </a:r>
          <a:endParaRPr lang="en-US"/>
        </a:p>
      </dgm:t>
    </dgm:pt>
    <dgm:pt modelId="{F00B9AAD-397E-48E5-9260-7312958FA770}" type="parTrans" cxnId="{312B6E83-F046-4C10-8AFD-55E13E627E08}">
      <dgm:prSet/>
      <dgm:spPr/>
      <dgm:t>
        <a:bodyPr/>
        <a:lstStyle/>
        <a:p>
          <a:endParaRPr lang="en-US"/>
        </a:p>
      </dgm:t>
    </dgm:pt>
    <dgm:pt modelId="{FA68DF72-2290-431F-85CC-E5AEE01D5294}" type="sibTrans" cxnId="{312B6E83-F046-4C10-8AFD-55E13E627E08}">
      <dgm:prSet/>
      <dgm:spPr/>
      <dgm:t>
        <a:bodyPr/>
        <a:lstStyle/>
        <a:p>
          <a:endParaRPr lang="en-US"/>
        </a:p>
      </dgm:t>
    </dgm:pt>
    <dgm:pt modelId="{7300F06C-8B38-467A-AE81-62BBBF1783C0}" type="pres">
      <dgm:prSet presAssocID="{29D7E21A-32C3-4754-81B0-5CC03533501B}" presName="linear" presStyleCnt="0">
        <dgm:presLayoutVars>
          <dgm:animLvl val="lvl"/>
          <dgm:resizeHandles val="exact"/>
        </dgm:presLayoutVars>
      </dgm:prSet>
      <dgm:spPr/>
    </dgm:pt>
    <dgm:pt modelId="{297A8F41-3382-41B8-82C3-AACE0DAFB643}" type="pres">
      <dgm:prSet presAssocID="{A416889A-4582-4EC3-816E-79F1D31B235F}" presName="parentText" presStyleLbl="node1" presStyleIdx="0" presStyleCnt="6">
        <dgm:presLayoutVars>
          <dgm:chMax val="0"/>
          <dgm:bulletEnabled val="1"/>
        </dgm:presLayoutVars>
      </dgm:prSet>
      <dgm:spPr/>
    </dgm:pt>
    <dgm:pt modelId="{67E06EAD-D66E-4DF3-96D4-9DA518604303}" type="pres">
      <dgm:prSet presAssocID="{17CA003D-E702-46A5-A728-37D280AB6EAD}" presName="spacer" presStyleCnt="0"/>
      <dgm:spPr/>
    </dgm:pt>
    <dgm:pt modelId="{2F668530-3B74-485F-A6DB-A44A386F2C66}" type="pres">
      <dgm:prSet presAssocID="{B36FFFBE-1BC6-490B-86AD-BEB45357EF4C}" presName="parentText" presStyleLbl="node1" presStyleIdx="1" presStyleCnt="6">
        <dgm:presLayoutVars>
          <dgm:chMax val="0"/>
          <dgm:bulletEnabled val="1"/>
        </dgm:presLayoutVars>
      </dgm:prSet>
      <dgm:spPr/>
    </dgm:pt>
    <dgm:pt modelId="{B3EC3CA7-C043-4EAA-B441-12E32821FAD7}" type="pres">
      <dgm:prSet presAssocID="{8C33BCF7-D6FB-4206-AD0F-D5C698DD2153}" presName="spacer" presStyleCnt="0"/>
      <dgm:spPr/>
    </dgm:pt>
    <dgm:pt modelId="{AA12AAC4-76D0-4CA6-AF77-C645F602EFF4}" type="pres">
      <dgm:prSet presAssocID="{EADB9E32-210D-4076-A3D2-444ED984696C}" presName="parentText" presStyleLbl="node1" presStyleIdx="2" presStyleCnt="6">
        <dgm:presLayoutVars>
          <dgm:chMax val="0"/>
          <dgm:bulletEnabled val="1"/>
        </dgm:presLayoutVars>
      </dgm:prSet>
      <dgm:spPr/>
    </dgm:pt>
    <dgm:pt modelId="{BDE37920-148C-4AA0-B4E2-695377BF90D0}" type="pres">
      <dgm:prSet presAssocID="{C18BADA5-02C0-47C2-B388-7487004A82F9}" presName="spacer" presStyleCnt="0"/>
      <dgm:spPr/>
    </dgm:pt>
    <dgm:pt modelId="{202EB677-4D4D-48C3-8486-F606886947BE}" type="pres">
      <dgm:prSet presAssocID="{FAB17842-1427-4AAC-B873-F1EC0663C4D7}" presName="parentText" presStyleLbl="node1" presStyleIdx="3" presStyleCnt="6">
        <dgm:presLayoutVars>
          <dgm:chMax val="0"/>
          <dgm:bulletEnabled val="1"/>
        </dgm:presLayoutVars>
      </dgm:prSet>
      <dgm:spPr/>
    </dgm:pt>
    <dgm:pt modelId="{C61057D8-6D5A-46EF-9D0A-77B867B4260E}" type="pres">
      <dgm:prSet presAssocID="{FD96D151-CF42-462E-A850-D71C54200D98}" presName="spacer" presStyleCnt="0"/>
      <dgm:spPr/>
    </dgm:pt>
    <dgm:pt modelId="{6621B027-17B5-412B-8257-F09ED13B1D11}" type="pres">
      <dgm:prSet presAssocID="{07A2FFB3-88EB-4981-88EB-1D7F76644AF1}" presName="parentText" presStyleLbl="node1" presStyleIdx="4" presStyleCnt="6">
        <dgm:presLayoutVars>
          <dgm:chMax val="0"/>
          <dgm:bulletEnabled val="1"/>
        </dgm:presLayoutVars>
      </dgm:prSet>
      <dgm:spPr/>
    </dgm:pt>
    <dgm:pt modelId="{1FE346D8-256E-45FC-BA89-A633076D79A1}" type="pres">
      <dgm:prSet presAssocID="{25B8B016-E062-4924-8E3E-41540FBE9FA2}" presName="spacer" presStyleCnt="0"/>
      <dgm:spPr/>
    </dgm:pt>
    <dgm:pt modelId="{2BFCFF84-5DC7-4969-952A-F94FCBCDB86B}" type="pres">
      <dgm:prSet presAssocID="{F985F4DC-C91C-4A34-900D-4E44D8ACD761}" presName="parentText" presStyleLbl="node1" presStyleIdx="5" presStyleCnt="6">
        <dgm:presLayoutVars>
          <dgm:chMax val="0"/>
          <dgm:bulletEnabled val="1"/>
        </dgm:presLayoutVars>
      </dgm:prSet>
      <dgm:spPr/>
    </dgm:pt>
  </dgm:ptLst>
  <dgm:cxnLst>
    <dgm:cxn modelId="{3A8ABB17-0AD2-4894-9069-997B74638264}" srcId="{29D7E21A-32C3-4754-81B0-5CC03533501B}" destId="{EADB9E32-210D-4076-A3D2-444ED984696C}" srcOrd="2" destOrd="0" parTransId="{A55370CB-82B9-403F-914D-B73DA8A5B880}" sibTransId="{C18BADA5-02C0-47C2-B388-7487004A82F9}"/>
    <dgm:cxn modelId="{5A833722-BBC7-4A15-AE50-275B86A4CA38}" type="presOf" srcId="{A416889A-4582-4EC3-816E-79F1D31B235F}" destId="{297A8F41-3382-41B8-82C3-AACE0DAFB643}" srcOrd="0" destOrd="0" presId="urn:microsoft.com/office/officeart/2005/8/layout/vList2"/>
    <dgm:cxn modelId="{ADFE9023-293B-4D9C-8137-EC6B56BAFAAC}" srcId="{29D7E21A-32C3-4754-81B0-5CC03533501B}" destId="{A416889A-4582-4EC3-816E-79F1D31B235F}" srcOrd="0" destOrd="0" parTransId="{248EBD7F-ABAF-4D1D-90F0-3066439C09A8}" sibTransId="{17CA003D-E702-46A5-A728-37D280AB6EAD}"/>
    <dgm:cxn modelId="{96D4D03A-949A-4DE5-9FD9-8725180586D4}" srcId="{29D7E21A-32C3-4754-81B0-5CC03533501B}" destId="{B36FFFBE-1BC6-490B-86AD-BEB45357EF4C}" srcOrd="1" destOrd="0" parTransId="{5D72BCDD-1ADE-472C-A6EE-597D99C9475D}" sibTransId="{8C33BCF7-D6FB-4206-AD0F-D5C698DD2153}"/>
    <dgm:cxn modelId="{76CC4452-49ED-465A-ADBF-E0AFD362FC1A}" type="presOf" srcId="{EADB9E32-210D-4076-A3D2-444ED984696C}" destId="{AA12AAC4-76D0-4CA6-AF77-C645F602EFF4}" srcOrd="0" destOrd="0" presId="urn:microsoft.com/office/officeart/2005/8/layout/vList2"/>
    <dgm:cxn modelId="{71760653-4184-4381-A65F-3DE81A884812}" type="presOf" srcId="{F985F4DC-C91C-4A34-900D-4E44D8ACD761}" destId="{2BFCFF84-5DC7-4969-952A-F94FCBCDB86B}" srcOrd="0" destOrd="0" presId="urn:microsoft.com/office/officeart/2005/8/layout/vList2"/>
    <dgm:cxn modelId="{312B6E83-F046-4C10-8AFD-55E13E627E08}" srcId="{29D7E21A-32C3-4754-81B0-5CC03533501B}" destId="{F985F4DC-C91C-4A34-900D-4E44D8ACD761}" srcOrd="5" destOrd="0" parTransId="{F00B9AAD-397E-48E5-9260-7312958FA770}" sibTransId="{FA68DF72-2290-431F-85CC-E5AEE01D5294}"/>
    <dgm:cxn modelId="{F7AA678D-D7C2-46A3-9299-AC237CF28B6C}" type="presOf" srcId="{B36FFFBE-1BC6-490B-86AD-BEB45357EF4C}" destId="{2F668530-3B74-485F-A6DB-A44A386F2C66}" srcOrd="0" destOrd="0" presId="urn:microsoft.com/office/officeart/2005/8/layout/vList2"/>
    <dgm:cxn modelId="{455883B3-CD97-489A-93C7-6DA6881DA69D}" srcId="{29D7E21A-32C3-4754-81B0-5CC03533501B}" destId="{FAB17842-1427-4AAC-B873-F1EC0663C4D7}" srcOrd="3" destOrd="0" parTransId="{B9DF9009-721B-4EEB-A380-DC0CC361C808}" sibTransId="{FD96D151-CF42-462E-A850-D71C54200D98}"/>
    <dgm:cxn modelId="{BA3B80BE-D26A-4780-9FFC-6B6783F08DC9}" type="presOf" srcId="{07A2FFB3-88EB-4981-88EB-1D7F76644AF1}" destId="{6621B027-17B5-412B-8257-F09ED13B1D11}" srcOrd="0" destOrd="0" presId="urn:microsoft.com/office/officeart/2005/8/layout/vList2"/>
    <dgm:cxn modelId="{802C76C1-EBB9-4880-9861-A4DA54EE9711}" srcId="{29D7E21A-32C3-4754-81B0-5CC03533501B}" destId="{07A2FFB3-88EB-4981-88EB-1D7F76644AF1}" srcOrd="4" destOrd="0" parTransId="{8AA7FCC4-47E8-4B7F-B339-56A3E934A687}" sibTransId="{25B8B016-E062-4924-8E3E-41540FBE9FA2}"/>
    <dgm:cxn modelId="{5224D6D5-30E2-446C-AB18-416C943D9C5C}" type="presOf" srcId="{FAB17842-1427-4AAC-B873-F1EC0663C4D7}" destId="{202EB677-4D4D-48C3-8486-F606886947BE}" srcOrd="0" destOrd="0" presId="urn:microsoft.com/office/officeart/2005/8/layout/vList2"/>
    <dgm:cxn modelId="{A0886BDF-94A1-4B29-904D-CDE35AB2DD04}" type="presOf" srcId="{29D7E21A-32C3-4754-81B0-5CC03533501B}" destId="{7300F06C-8B38-467A-AE81-62BBBF1783C0}" srcOrd="0" destOrd="0" presId="urn:microsoft.com/office/officeart/2005/8/layout/vList2"/>
    <dgm:cxn modelId="{1A4A1709-FB49-4CAA-82A2-48B2DEE45334}" type="presParOf" srcId="{7300F06C-8B38-467A-AE81-62BBBF1783C0}" destId="{297A8F41-3382-41B8-82C3-AACE0DAFB643}" srcOrd="0" destOrd="0" presId="urn:microsoft.com/office/officeart/2005/8/layout/vList2"/>
    <dgm:cxn modelId="{75C7EE52-90C4-41A9-891A-FE453376C534}" type="presParOf" srcId="{7300F06C-8B38-467A-AE81-62BBBF1783C0}" destId="{67E06EAD-D66E-4DF3-96D4-9DA518604303}" srcOrd="1" destOrd="0" presId="urn:microsoft.com/office/officeart/2005/8/layout/vList2"/>
    <dgm:cxn modelId="{0BE1F551-55D0-44A1-9418-0C9B7D1BEF04}" type="presParOf" srcId="{7300F06C-8B38-467A-AE81-62BBBF1783C0}" destId="{2F668530-3B74-485F-A6DB-A44A386F2C66}" srcOrd="2" destOrd="0" presId="urn:microsoft.com/office/officeart/2005/8/layout/vList2"/>
    <dgm:cxn modelId="{C93E3CE8-B12D-4A1F-9CF8-74856E7EB08F}" type="presParOf" srcId="{7300F06C-8B38-467A-AE81-62BBBF1783C0}" destId="{B3EC3CA7-C043-4EAA-B441-12E32821FAD7}" srcOrd="3" destOrd="0" presId="urn:microsoft.com/office/officeart/2005/8/layout/vList2"/>
    <dgm:cxn modelId="{B32650AE-09B5-4E31-8684-9CD18A41C86D}" type="presParOf" srcId="{7300F06C-8B38-467A-AE81-62BBBF1783C0}" destId="{AA12AAC4-76D0-4CA6-AF77-C645F602EFF4}" srcOrd="4" destOrd="0" presId="urn:microsoft.com/office/officeart/2005/8/layout/vList2"/>
    <dgm:cxn modelId="{7DEB9D6F-E035-43E8-A593-652E5A80FB42}" type="presParOf" srcId="{7300F06C-8B38-467A-AE81-62BBBF1783C0}" destId="{BDE37920-148C-4AA0-B4E2-695377BF90D0}" srcOrd="5" destOrd="0" presId="urn:microsoft.com/office/officeart/2005/8/layout/vList2"/>
    <dgm:cxn modelId="{4941F77C-F054-4DD9-95C7-BF6690B4163D}" type="presParOf" srcId="{7300F06C-8B38-467A-AE81-62BBBF1783C0}" destId="{202EB677-4D4D-48C3-8486-F606886947BE}" srcOrd="6" destOrd="0" presId="urn:microsoft.com/office/officeart/2005/8/layout/vList2"/>
    <dgm:cxn modelId="{7FF4A7CD-0646-4C91-96C1-F35C845AD173}" type="presParOf" srcId="{7300F06C-8B38-467A-AE81-62BBBF1783C0}" destId="{C61057D8-6D5A-46EF-9D0A-77B867B4260E}" srcOrd="7" destOrd="0" presId="urn:microsoft.com/office/officeart/2005/8/layout/vList2"/>
    <dgm:cxn modelId="{28ECFB5C-6F9B-452C-9A2F-81CFD5908227}" type="presParOf" srcId="{7300F06C-8B38-467A-AE81-62BBBF1783C0}" destId="{6621B027-17B5-412B-8257-F09ED13B1D11}" srcOrd="8" destOrd="0" presId="urn:microsoft.com/office/officeart/2005/8/layout/vList2"/>
    <dgm:cxn modelId="{4AE9B975-B1BF-4E1E-A3C5-DC2894155101}" type="presParOf" srcId="{7300F06C-8B38-467A-AE81-62BBBF1783C0}" destId="{1FE346D8-256E-45FC-BA89-A633076D79A1}" srcOrd="9" destOrd="0" presId="urn:microsoft.com/office/officeart/2005/8/layout/vList2"/>
    <dgm:cxn modelId="{18C00CF3-85FE-4499-B8BA-3F9BE6577415}" type="presParOf" srcId="{7300F06C-8B38-467A-AE81-62BBBF1783C0}" destId="{2BFCFF84-5DC7-4969-952A-F94FCBCDB86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AC2B2A-8742-4CA1-9F2F-C9F638CF2DC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C56146C-54D9-42C0-BB13-07816C0B9E9D}">
      <dgm:prSet/>
      <dgm:spPr/>
      <dgm:t>
        <a:bodyPr/>
        <a:lstStyle/>
        <a:p>
          <a:r>
            <a:rPr lang="en-GB" b="0" i="0" baseline="0"/>
            <a:t>Fraud is not a victimless crime. Fraud can be a traumatic experience that often causes real and irreversible impacts for victims, their families, carers and communities. </a:t>
          </a:r>
          <a:endParaRPr lang="en-US"/>
        </a:p>
      </dgm:t>
    </dgm:pt>
    <dgm:pt modelId="{41035407-775C-4D92-B9B1-308ACA891087}" type="parTrans" cxnId="{F57BC2B4-6BD8-46F1-BBD3-F561A9C10FA0}">
      <dgm:prSet/>
      <dgm:spPr/>
      <dgm:t>
        <a:bodyPr/>
        <a:lstStyle/>
        <a:p>
          <a:endParaRPr lang="en-US"/>
        </a:p>
      </dgm:t>
    </dgm:pt>
    <dgm:pt modelId="{847178FB-2A41-48AF-9035-CC41C7B34308}" type="sibTrans" cxnId="{F57BC2B4-6BD8-46F1-BBD3-F561A9C10FA0}">
      <dgm:prSet/>
      <dgm:spPr/>
      <dgm:t>
        <a:bodyPr/>
        <a:lstStyle/>
        <a:p>
          <a:endParaRPr lang="en-US"/>
        </a:p>
      </dgm:t>
    </dgm:pt>
    <dgm:pt modelId="{405AB825-A3A4-496B-A797-F4D7BB51A894}">
      <dgm:prSet/>
      <dgm:spPr/>
      <dgm:t>
        <a:bodyPr/>
        <a:lstStyle/>
        <a:p>
          <a:r>
            <a:rPr lang="en-GB" b="0" i="0" baseline="0"/>
            <a:t>Fraud can also cause lasting mental and physical trauma for victims, and in some cases, take people’s lives.</a:t>
          </a:r>
          <a:endParaRPr lang="en-US"/>
        </a:p>
      </dgm:t>
    </dgm:pt>
    <dgm:pt modelId="{F53034D6-AE04-4A80-B541-F9E6FADA153B}" type="parTrans" cxnId="{5C7F48D8-350E-4B12-877C-8CAC84C2AFEE}">
      <dgm:prSet/>
      <dgm:spPr/>
      <dgm:t>
        <a:bodyPr/>
        <a:lstStyle/>
        <a:p>
          <a:endParaRPr lang="en-US"/>
        </a:p>
      </dgm:t>
    </dgm:pt>
    <dgm:pt modelId="{E0D6C28D-CA13-4CC2-9E38-F0E6BB31CD25}" type="sibTrans" cxnId="{5C7F48D8-350E-4B12-877C-8CAC84C2AFEE}">
      <dgm:prSet/>
      <dgm:spPr/>
      <dgm:t>
        <a:bodyPr/>
        <a:lstStyle/>
        <a:p>
          <a:endParaRPr lang="en-US"/>
        </a:p>
      </dgm:t>
    </dgm:pt>
    <dgm:pt modelId="{56DD4B93-0355-401B-8D23-DACDD8D77AFA}" type="pres">
      <dgm:prSet presAssocID="{87AC2B2A-8742-4CA1-9F2F-C9F638CF2DC5}" presName="linear" presStyleCnt="0">
        <dgm:presLayoutVars>
          <dgm:animLvl val="lvl"/>
          <dgm:resizeHandles val="exact"/>
        </dgm:presLayoutVars>
      </dgm:prSet>
      <dgm:spPr/>
    </dgm:pt>
    <dgm:pt modelId="{80E54E89-978E-4C24-844C-FC4D29C1F81E}" type="pres">
      <dgm:prSet presAssocID="{3C56146C-54D9-42C0-BB13-07816C0B9E9D}" presName="parentText" presStyleLbl="node1" presStyleIdx="0" presStyleCnt="2">
        <dgm:presLayoutVars>
          <dgm:chMax val="0"/>
          <dgm:bulletEnabled val="1"/>
        </dgm:presLayoutVars>
      </dgm:prSet>
      <dgm:spPr/>
    </dgm:pt>
    <dgm:pt modelId="{A6A33226-B024-41AE-8648-2810CAD02914}" type="pres">
      <dgm:prSet presAssocID="{847178FB-2A41-48AF-9035-CC41C7B34308}" presName="spacer" presStyleCnt="0"/>
      <dgm:spPr/>
    </dgm:pt>
    <dgm:pt modelId="{EABF4BFE-7F13-47E2-9378-467841275F83}" type="pres">
      <dgm:prSet presAssocID="{405AB825-A3A4-496B-A797-F4D7BB51A894}" presName="parentText" presStyleLbl="node1" presStyleIdx="1" presStyleCnt="2">
        <dgm:presLayoutVars>
          <dgm:chMax val="0"/>
          <dgm:bulletEnabled val="1"/>
        </dgm:presLayoutVars>
      </dgm:prSet>
      <dgm:spPr/>
    </dgm:pt>
  </dgm:ptLst>
  <dgm:cxnLst>
    <dgm:cxn modelId="{C1C04B26-DA98-464E-AE9D-328CC199A135}" type="presOf" srcId="{3C56146C-54D9-42C0-BB13-07816C0B9E9D}" destId="{80E54E89-978E-4C24-844C-FC4D29C1F81E}" srcOrd="0" destOrd="0" presId="urn:microsoft.com/office/officeart/2005/8/layout/vList2"/>
    <dgm:cxn modelId="{60A6F06D-F46F-470C-9576-43F3F5F56C12}" type="presOf" srcId="{87AC2B2A-8742-4CA1-9F2F-C9F638CF2DC5}" destId="{56DD4B93-0355-401B-8D23-DACDD8D77AFA}" srcOrd="0" destOrd="0" presId="urn:microsoft.com/office/officeart/2005/8/layout/vList2"/>
    <dgm:cxn modelId="{F57BC2B4-6BD8-46F1-BBD3-F561A9C10FA0}" srcId="{87AC2B2A-8742-4CA1-9F2F-C9F638CF2DC5}" destId="{3C56146C-54D9-42C0-BB13-07816C0B9E9D}" srcOrd="0" destOrd="0" parTransId="{41035407-775C-4D92-B9B1-308ACA891087}" sibTransId="{847178FB-2A41-48AF-9035-CC41C7B34308}"/>
    <dgm:cxn modelId="{5C7F48D8-350E-4B12-877C-8CAC84C2AFEE}" srcId="{87AC2B2A-8742-4CA1-9F2F-C9F638CF2DC5}" destId="{405AB825-A3A4-496B-A797-F4D7BB51A894}" srcOrd="1" destOrd="0" parTransId="{F53034D6-AE04-4A80-B541-F9E6FADA153B}" sibTransId="{E0D6C28D-CA13-4CC2-9E38-F0E6BB31CD25}"/>
    <dgm:cxn modelId="{237064EA-2723-42C7-8F78-4106C0DB3B6C}" type="presOf" srcId="{405AB825-A3A4-496B-A797-F4D7BB51A894}" destId="{EABF4BFE-7F13-47E2-9378-467841275F83}" srcOrd="0" destOrd="0" presId="urn:microsoft.com/office/officeart/2005/8/layout/vList2"/>
    <dgm:cxn modelId="{661A9D64-5A3E-4471-9C4B-7DEB0973B198}" type="presParOf" srcId="{56DD4B93-0355-401B-8D23-DACDD8D77AFA}" destId="{80E54E89-978E-4C24-844C-FC4D29C1F81E}" srcOrd="0" destOrd="0" presId="urn:microsoft.com/office/officeart/2005/8/layout/vList2"/>
    <dgm:cxn modelId="{7669B03E-6128-45F3-B8C2-D1C6CBF2E48E}" type="presParOf" srcId="{56DD4B93-0355-401B-8D23-DACDD8D77AFA}" destId="{A6A33226-B024-41AE-8648-2810CAD02914}" srcOrd="1" destOrd="0" presId="urn:microsoft.com/office/officeart/2005/8/layout/vList2"/>
    <dgm:cxn modelId="{2DDF39DC-2271-47A6-8398-5107F5232ABB}" type="presParOf" srcId="{56DD4B93-0355-401B-8D23-DACDD8D77AFA}" destId="{EABF4BFE-7F13-47E2-9378-467841275F8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99249A-6042-4AEE-A8C9-AA4640CF32BD}"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4D4BC87-EB92-4CAD-8617-D7D4DDDC485C}">
      <dgm:prSet/>
      <dgm:spPr/>
      <dgm:t>
        <a:bodyPr/>
        <a:lstStyle/>
        <a:p>
          <a:r>
            <a:rPr lang="en-GB" b="0" i="0" baseline="0"/>
            <a:t>Fraud can have an impact on  national defence and security, </a:t>
          </a:r>
          <a:endParaRPr lang="en-US"/>
        </a:p>
      </dgm:t>
    </dgm:pt>
    <dgm:pt modelId="{37B6BFE4-FC75-4178-8214-68BB33A29CF1}" type="parTrans" cxnId="{1F28BF37-DAF8-4C59-9F5D-E68AAC870EC2}">
      <dgm:prSet/>
      <dgm:spPr/>
      <dgm:t>
        <a:bodyPr/>
        <a:lstStyle/>
        <a:p>
          <a:endParaRPr lang="en-US"/>
        </a:p>
      </dgm:t>
    </dgm:pt>
    <dgm:pt modelId="{79AF7965-A597-4F88-A928-C88818EED40F}" type="sibTrans" cxnId="{1F28BF37-DAF8-4C59-9F5D-E68AAC870EC2}">
      <dgm:prSet/>
      <dgm:spPr/>
      <dgm:t>
        <a:bodyPr/>
        <a:lstStyle/>
        <a:p>
          <a:endParaRPr lang="en-US"/>
        </a:p>
      </dgm:t>
    </dgm:pt>
    <dgm:pt modelId="{11B71582-DCD9-485A-8087-3ACB0FE25B02}">
      <dgm:prSet/>
      <dgm:spPr/>
      <dgm:t>
        <a:bodyPr/>
        <a:lstStyle/>
        <a:p>
          <a:r>
            <a:rPr lang="en-GB" b="0" i="0" baseline="0"/>
            <a:t>It can also damage international standing and affect the ability of nations to get international support. </a:t>
          </a:r>
          <a:endParaRPr lang="en-US"/>
        </a:p>
      </dgm:t>
    </dgm:pt>
    <dgm:pt modelId="{D172C209-A358-48E7-84B9-E66ECE4D78DB}" type="parTrans" cxnId="{77E77250-854A-46D3-A4C5-5F165AF3D178}">
      <dgm:prSet/>
      <dgm:spPr/>
      <dgm:t>
        <a:bodyPr/>
        <a:lstStyle/>
        <a:p>
          <a:endParaRPr lang="en-US"/>
        </a:p>
      </dgm:t>
    </dgm:pt>
    <dgm:pt modelId="{F5997910-DD1A-4906-9B29-65454CFBDBBF}" type="sibTrans" cxnId="{77E77250-854A-46D3-A4C5-5F165AF3D178}">
      <dgm:prSet/>
      <dgm:spPr/>
      <dgm:t>
        <a:bodyPr/>
        <a:lstStyle/>
        <a:p>
          <a:endParaRPr lang="en-US"/>
        </a:p>
      </dgm:t>
    </dgm:pt>
    <dgm:pt modelId="{2915AE54-9D4A-4BAD-A23C-A849F64D2C1D}">
      <dgm:prSet/>
      <dgm:spPr/>
      <dgm:t>
        <a:bodyPr/>
        <a:lstStyle/>
        <a:p>
          <a:r>
            <a:rPr lang="en-GB" b="0" i="0" baseline="0"/>
            <a:t>Fraud against government programs can be used to fund organised crime groups and terrorism, potentially leading to further crime and terrorist attacks.</a:t>
          </a:r>
          <a:endParaRPr lang="en-US"/>
        </a:p>
      </dgm:t>
    </dgm:pt>
    <dgm:pt modelId="{C6A9CEC0-8B49-4F67-B74B-05298E09D20C}" type="parTrans" cxnId="{CDE76195-8B49-4795-B88E-2AFCAAFE37D1}">
      <dgm:prSet/>
      <dgm:spPr/>
      <dgm:t>
        <a:bodyPr/>
        <a:lstStyle/>
        <a:p>
          <a:endParaRPr lang="en-US"/>
        </a:p>
      </dgm:t>
    </dgm:pt>
    <dgm:pt modelId="{4D321A45-95F3-467F-AAA6-0BA488E34593}" type="sibTrans" cxnId="{CDE76195-8B49-4795-B88E-2AFCAAFE37D1}">
      <dgm:prSet/>
      <dgm:spPr/>
      <dgm:t>
        <a:bodyPr/>
        <a:lstStyle/>
        <a:p>
          <a:endParaRPr lang="en-US"/>
        </a:p>
      </dgm:t>
    </dgm:pt>
    <dgm:pt modelId="{BCC1C9E8-35C2-4458-93ED-B28AD727573C}" type="pres">
      <dgm:prSet presAssocID="{9199249A-6042-4AEE-A8C9-AA4640CF32BD}" presName="linear" presStyleCnt="0">
        <dgm:presLayoutVars>
          <dgm:animLvl val="lvl"/>
          <dgm:resizeHandles val="exact"/>
        </dgm:presLayoutVars>
      </dgm:prSet>
      <dgm:spPr/>
    </dgm:pt>
    <dgm:pt modelId="{9B65FF65-FE5A-4A1B-8C70-98A7E4766F1E}" type="pres">
      <dgm:prSet presAssocID="{C4D4BC87-EB92-4CAD-8617-D7D4DDDC485C}" presName="parentText" presStyleLbl="node1" presStyleIdx="0" presStyleCnt="3">
        <dgm:presLayoutVars>
          <dgm:chMax val="0"/>
          <dgm:bulletEnabled val="1"/>
        </dgm:presLayoutVars>
      </dgm:prSet>
      <dgm:spPr/>
    </dgm:pt>
    <dgm:pt modelId="{F059E1E5-8D77-471A-9000-2FF17822FC16}" type="pres">
      <dgm:prSet presAssocID="{79AF7965-A597-4F88-A928-C88818EED40F}" presName="spacer" presStyleCnt="0"/>
      <dgm:spPr/>
    </dgm:pt>
    <dgm:pt modelId="{072F2EA8-C084-4BAB-82B5-466EA36BD768}" type="pres">
      <dgm:prSet presAssocID="{11B71582-DCD9-485A-8087-3ACB0FE25B02}" presName="parentText" presStyleLbl="node1" presStyleIdx="1" presStyleCnt="3">
        <dgm:presLayoutVars>
          <dgm:chMax val="0"/>
          <dgm:bulletEnabled val="1"/>
        </dgm:presLayoutVars>
      </dgm:prSet>
      <dgm:spPr/>
    </dgm:pt>
    <dgm:pt modelId="{490A0BB5-AC2A-4035-B32F-3655E432969F}" type="pres">
      <dgm:prSet presAssocID="{F5997910-DD1A-4906-9B29-65454CFBDBBF}" presName="spacer" presStyleCnt="0"/>
      <dgm:spPr/>
    </dgm:pt>
    <dgm:pt modelId="{A8F4B546-3ACA-4CCD-AFF3-DE9F4AD10261}" type="pres">
      <dgm:prSet presAssocID="{2915AE54-9D4A-4BAD-A23C-A849F64D2C1D}" presName="parentText" presStyleLbl="node1" presStyleIdx="2" presStyleCnt="3">
        <dgm:presLayoutVars>
          <dgm:chMax val="0"/>
          <dgm:bulletEnabled val="1"/>
        </dgm:presLayoutVars>
      </dgm:prSet>
      <dgm:spPr/>
    </dgm:pt>
  </dgm:ptLst>
  <dgm:cxnLst>
    <dgm:cxn modelId="{2F5D4B35-523D-4317-804E-502A2C3211B4}" type="presOf" srcId="{11B71582-DCD9-485A-8087-3ACB0FE25B02}" destId="{072F2EA8-C084-4BAB-82B5-466EA36BD768}" srcOrd="0" destOrd="0" presId="urn:microsoft.com/office/officeart/2005/8/layout/vList2"/>
    <dgm:cxn modelId="{1F28BF37-DAF8-4C59-9F5D-E68AAC870EC2}" srcId="{9199249A-6042-4AEE-A8C9-AA4640CF32BD}" destId="{C4D4BC87-EB92-4CAD-8617-D7D4DDDC485C}" srcOrd="0" destOrd="0" parTransId="{37B6BFE4-FC75-4178-8214-68BB33A29CF1}" sibTransId="{79AF7965-A597-4F88-A928-C88818EED40F}"/>
    <dgm:cxn modelId="{D30D5F5B-6787-41BF-9FB5-EB2567B6A71C}" type="presOf" srcId="{9199249A-6042-4AEE-A8C9-AA4640CF32BD}" destId="{BCC1C9E8-35C2-4458-93ED-B28AD727573C}" srcOrd="0" destOrd="0" presId="urn:microsoft.com/office/officeart/2005/8/layout/vList2"/>
    <dgm:cxn modelId="{F611F548-4CEB-459E-8198-389ED789101C}" type="presOf" srcId="{2915AE54-9D4A-4BAD-A23C-A849F64D2C1D}" destId="{A8F4B546-3ACA-4CCD-AFF3-DE9F4AD10261}" srcOrd="0" destOrd="0" presId="urn:microsoft.com/office/officeart/2005/8/layout/vList2"/>
    <dgm:cxn modelId="{77E77250-854A-46D3-A4C5-5F165AF3D178}" srcId="{9199249A-6042-4AEE-A8C9-AA4640CF32BD}" destId="{11B71582-DCD9-485A-8087-3ACB0FE25B02}" srcOrd="1" destOrd="0" parTransId="{D172C209-A358-48E7-84B9-E66ECE4D78DB}" sibTransId="{F5997910-DD1A-4906-9B29-65454CFBDBBF}"/>
    <dgm:cxn modelId="{20A0F050-D924-4EE1-8BE0-CB24D5005008}" type="presOf" srcId="{C4D4BC87-EB92-4CAD-8617-D7D4DDDC485C}" destId="{9B65FF65-FE5A-4A1B-8C70-98A7E4766F1E}" srcOrd="0" destOrd="0" presId="urn:microsoft.com/office/officeart/2005/8/layout/vList2"/>
    <dgm:cxn modelId="{CDE76195-8B49-4795-B88E-2AFCAAFE37D1}" srcId="{9199249A-6042-4AEE-A8C9-AA4640CF32BD}" destId="{2915AE54-9D4A-4BAD-A23C-A849F64D2C1D}" srcOrd="2" destOrd="0" parTransId="{C6A9CEC0-8B49-4F67-B74B-05298E09D20C}" sibTransId="{4D321A45-95F3-467F-AAA6-0BA488E34593}"/>
    <dgm:cxn modelId="{AB21E42B-63EB-4135-A13A-A4029D6FB4B9}" type="presParOf" srcId="{BCC1C9E8-35C2-4458-93ED-B28AD727573C}" destId="{9B65FF65-FE5A-4A1B-8C70-98A7E4766F1E}" srcOrd="0" destOrd="0" presId="urn:microsoft.com/office/officeart/2005/8/layout/vList2"/>
    <dgm:cxn modelId="{86050109-935A-4846-B6CF-DE1CA6FEF5DA}" type="presParOf" srcId="{BCC1C9E8-35C2-4458-93ED-B28AD727573C}" destId="{F059E1E5-8D77-471A-9000-2FF17822FC16}" srcOrd="1" destOrd="0" presId="urn:microsoft.com/office/officeart/2005/8/layout/vList2"/>
    <dgm:cxn modelId="{CEBC435F-42D8-4C48-86E0-BA1514B621C3}" type="presParOf" srcId="{BCC1C9E8-35C2-4458-93ED-B28AD727573C}" destId="{072F2EA8-C084-4BAB-82B5-466EA36BD768}" srcOrd="2" destOrd="0" presId="urn:microsoft.com/office/officeart/2005/8/layout/vList2"/>
    <dgm:cxn modelId="{572FFFD3-5E83-451B-8615-379A515ECAB5}" type="presParOf" srcId="{BCC1C9E8-35C2-4458-93ED-B28AD727573C}" destId="{490A0BB5-AC2A-4035-B32F-3655E432969F}" srcOrd="3" destOrd="0" presId="urn:microsoft.com/office/officeart/2005/8/layout/vList2"/>
    <dgm:cxn modelId="{948B6579-47D2-4959-AED5-91B9E7A0EC3C}" type="presParOf" srcId="{BCC1C9E8-35C2-4458-93ED-B28AD727573C}" destId="{A8F4B546-3ACA-4CCD-AFF3-DE9F4AD1026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E62861-3A4F-470E-9DE5-95D98BF67389}" type="doc">
      <dgm:prSet loTypeId="urn:microsoft.com/office/officeart/2009/3/layout/IncreasingArrowsProcess" loCatId="process" qsTypeId="urn:microsoft.com/office/officeart/2005/8/quickstyle/3d1" qsCatId="3D" csTypeId="urn:microsoft.com/office/officeart/2005/8/colors/accent1_3" csCatId="accent1" phldr="1"/>
      <dgm:spPr/>
      <dgm:t>
        <a:bodyPr/>
        <a:lstStyle/>
        <a:p>
          <a:endParaRPr lang="en-GB"/>
        </a:p>
      </dgm:t>
    </dgm:pt>
    <dgm:pt modelId="{71C40151-4E38-4FBE-A282-2714757F3168}">
      <dgm:prSet phldrT="[Text]" custT="1"/>
      <dgm:spPr>
        <a:xfrm>
          <a:off x="25070" y="123750"/>
          <a:ext cx="8644999" cy="1259041"/>
        </a:xfrm>
        <a:prstGeom prst="rightArrow">
          <a:avLst>
            <a:gd name="adj1" fmla="val 50000"/>
            <a:gd name="adj2" fmla="val 50000"/>
          </a:avLst>
        </a:prstGeom>
        <a:gradFill rotWithShape="0">
          <a:gsLst>
            <a:gs pos="0">
              <a:srgbClr val="00B0F0">
                <a:shade val="80000"/>
                <a:hueOff val="0"/>
                <a:satOff val="0"/>
                <a:lumOff val="0"/>
                <a:alphaOff val="0"/>
                <a:shade val="51000"/>
                <a:satMod val="130000"/>
              </a:srgbClr>
            </a:gs>
            <a:gs pos="80000">
              <a:srgbClr val="00B0F0">
                <a:shade val="80000"/>
                <a:hueOff val="0"/>
                <a:satOff val="0"/>
                <a:lumOff val="0"/>
                <a:alphaOff val="0"/>
                <a:shade val="93000"/>
                <a:satMod val="130000"/>
              </a:srgbClr>
            </a:gs>
            <a:gs pos="100000">
              <a:srgbClr val="00B0F0">
                <a:shade val="8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pPr>
            <a:buNone/>
          </a:pPr>
          <a:r>
            <a:rPr lang="en-GB" sz="2000" b="1" dirty="0">
              <a:latin typeface="Aptos"/>
              <a:ea typeface="+mn-ea"/>
              <a:cs typeface="+mn-cs"/>
            </a:rPr>
            <a:t>Placement</a:t>
          </a:r>
        </a:p>
      </dgm:t>
    </dgm:pt>
    <dgm:pt modelId="{2AAB6212-A4E8-494E-A344-40F71D9B5A60}" type="parTrans" cxnId="{0B438C55-A222-4F63-971F-921B21DBBDC3}">
      <dgm:prSet/>
      <dgm:spPr/>
      <dgm:t>
        <a:bodyPr/>
        <a:lstStyle/>
        <a:p>
          <a:endParaRPr lang="en-GB"/>
        </a:p>
      </dgm:t>
    </dgm:pt>
    <dgm:pt modelId="{DB674B33-188C-4B64-8CE9-23999216675E}" type="sibTrans" cxnId="{0B438C55-A222-4F63-971F-921B21DBBDC3}">
      <dgm:prSet/>
      <dgm:spPr/>
      <dgm:t>
        <a:bodyPr/>
        <a:lstStyle/>
        <a:p>
          <a:endParaRPr lang="en-GB"/>
        </a:p>
      </dgm:t>
    </dgm:pt>
    <dgm:pt modelId="{B03D52C8-6D82-4677-AC43-61E08C65BFA6}">
      <dgm:prSet phldrT="[Text]" custT="1"/>
      <dgm:spPr>
        <a:xfrm>
          <a:off x="25070" y="1094652"/>
          <a:ext cx="2662659" cy="2425376"/>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gm:spPr>
      <dgm:t>
        <a:bodyPr/>
        <a:lstStyle/>
        <a:p>
          <a:pPr>
            <a:buNone/>
          </a:pPr>
          <a:r>
            <a:rPr lang="en-GB" sz="2000" b="1" dirty="0">
              <a:solidFill>
                <a:srgbClr val="FF0000"/>
              </a:solidFill>
              <a:latin typeface="Aptos"/>
              <a:ea typeface="+mn-ea"/>
              <a:cs typeface="+mn-cs"/>
            </a:rPr>
            <a:t>Stage 1</a:t>
          </a:r>
        </a:p>
      </dgm:t>
    </dgm:pt>
    <dgm:pt modelId="{AB2B7ECF-3125-460A-B325-3CB291E91085}" type="parTrans" cxnId="{EAD6EC94-6A89-429D-AB64-FDEC33958220}">
      <dgm:prSet/>
      <dgm:spPr/>
      <dgm:t>
        <a:bodyPr/>
        <a:lstStyle/>
        <a:p>
          <a:endParaRPr lang="en-GB"/>
        </a:p>
      </dgm:t>
    </dgm:pt>
    <dgm:pt modelId="{195F118A-F8BC-49B7-8966-B566BEBC6C51}" type="sibTrans" cxnId="{EAD6EC94-6A89-429D-AB64-FDEC33958220}">
      <dgm:prSet/>
      <dgm:spPr/>
      <dgm:t>
        <a:bodyPr/>
        <a:lstStyle/>
        <a:p>
          <a:endParaRPr lang="en-GB"/>
        </a:p>
      </dgm:t>
    </dgm:pt>
    <dgm:pt modelId="{30CF45CD-E373-48B9-97B2-14D40E2A870B}">
      <dgm:prSet phldrT="[Text]" custT="1"/>
      <dgm:spPr>
        <a:xfrm>
          <a:off x="25070" y="1094652"/>
          <a:ext cx="2662659" cy="2425376"/>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gm:spPr>
      <dgm:t>
        <a:bodyPr/>
        <a:lstStyle/>
        <a:p>
          <a:pPr>
            <a:buNone/>
          </a:pPr>
          <a:r>
            <a:rPr lang="en-GB" sz="2000" dirty="0">
              <a:latin typeface="Aptos"/>
              <a:ea typeface="+mn-ea"/>
              <a:cs typeface="+mn-cs"/>
            </a:rPr>
            <a:t>‘dirty money’ being placed in the financial system</a:t>
          </a:r>
        </a:p>
      </dgm:t>
    </dgm:pt>
    <dgm:pt modelId="{18751C5B-F397-4D59-8EC3-FACC80A3415C}" type="parTrans" cxnId="{5B14E436-DB33-4B8A-8636-2CFC2F9421D5}">
      <dgm:prSet/>
      <dgm:spPr/>
      <dgm:t>
        <a:bodyPr/>
        <a:lstStyle/>
        <a:p>
          <a:endParaRPr lang="en-GB"/>
        </a:p>
      </dgm:t>
    </dgm:pt>
    <dgm:pt modelId="{96534190-5DE3-4437-ABCF-1A9AA359000A}" type="sibTrans" cxnId="{5B14E436-DB33-4B8A-8636-2CFC2F9421D5}">
      <dgm:prSet/>
      <dgm:spPr/>
      <dgm:t>
        <a:bodyPr/>
        <a:lstStyle/>
        <a:p>
          <a:endParaRPr lang="en-GB"/>
        </a:p>
      </dgm:t>
    </dgm:pt>
    <dgm:pt modelId="{F8DC91E2-8D4E-410C-A6DF-B31CBEDBF7FA}">
      <dgm:prSet phldrT="[Text]" custT="1"/>
      <dgm:spPr>
        <a:xfrm>
          <a:off x="2687730" y="543430"/>
          <a:ext cx="5982339" cy="1259041"/>
        </a:xfrm>
        <a:prstGeom prst="rightArrow">
          <a:avLst>
            <a:gd name="adj1" fmla="val 50000"/>
            <a:gd name="adj2" fmla="val 50000"/>
          </a:avLst>
        </a:prstGeom>
        <a:gradFill rotWithShape="0">
          <a:gsLst>
            <a:gs pos="0">
              <a:srgbClr val="00B0F0">
                <a:shade val="80000"/>
                <a:hueOff val="280770"/>
                <a:satOff val="-8903"/>
                <a:lumOff val="17260"/>
                <a:alphaOff val="0"/>
                <a:shade val="51000"/>
                <a:satMod val="130000"/>
              </a:srgbClr>
            </a:gs>
            <a:gs pos="80000">
              <a:srgbClr val="00B0F0">
                <a:shade val="80000"/>
                <a:hueOff val="280770"/>
                <a:satOff val="-8903"/>
                <a:lumOff val="17260"/>
                <a:alphaOff val="0"/>
                <a:shade val="93000"/>
                <a:satMod val="130000"/>
              </a:srgbClr>
            </a:gs>
            <a:gs pos="100000">
              <a:srgbClr val="00B0F0">
                <a:shade val="80000"/>
                <a:hueOff val="280770"/>
                <a:satOff val="-8903"/>
                <a:lumOff val="1726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pPr>
            <a:buNone/>
          </a:pPr>
          <a:r>
            <a:rPr lang="en-GB" sz="2000" b="1" dirty="0">
              <a:latin typeface="Aptos"/>
              <a:ea typeface="+mn-ea"/>
              <a:cs typeface="+mn-cs"/>
            </a:rPr>
            <a:t>Layering</a:t>
          </a:r>
        </a:p>
      </dgm:t>
    </dgm:pt>
    <dgm:pt modelId="{81AE414F-A57E-4D6F-A82E-F62F3D7265A7}" type="parTrans" cxnId="{C770C8D4-4A93-4F08-8426-56C40F7E2282}">
      <dgm:prSet/>
      <dgm:spPr/>
      <dgm:t>
        <a:bodyPr/>
        <a:lstStyle/>
        <a:p>
          <a:endParaRPr lang="en-GB"/>
        </a:p>
      </dgm:t>
    </dgm:pt>
    <dgm:pt modelId="{D77FE443-8487-4202-BA0E-DC04BC9B33DF}" type="sibTrans" cxnId="{C770C8D4-4A93-4F08-8426-56C40F7E2282}">
      <dgm:prSet/>
      <dgm:spPr/>
      <dgm:t>
        <a:bodyPr/>
        <a:lstStyle/>
        <a:p>
          <a:endParaRPr lang="en-GB"/>
        </a:p>
      </dgm:t>
    </dgm:pt>
    <dgm:pt modelId="{C33AF45B-CD2F-4CF6-A95F-ACCF933739C3}">
      <dgm:prSet phldrT="[Text]" custT="1"/>
      <dgm:spPr>
        <a:xfrm>
          <a:off x="2687730" y="1514332"/>
          <a:ext cx="2662659" cy="2425376"/>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gm:spPr>
      <dgm:t>
        <a:bodyPr/>
        <a:lstStyle/>
        <a:p>
          <a:pPr>
            <a:buNone/>
          </a:pPr>
          <a:r>
            <a:rPr lang="en-GB" sz="2000" b="1" dirty="0">
              <a:solidFill>
                <a:srgbClr val="FF0000"/>
              </a:solidFill>
              <a:latin typeface="Aptos"/>
              <a:ea typeface="+mn-ea"/>
              <a:cs typeface="+mn-cs"/>
            </a:rPr>
            <a:t>Stage 2</a:t>
          </a:r>
        </a:p>
      </dgm:t>
    </dgm:pt>
    <dgm:pt modelId="{9AB1C454-3E2A-45F6-B373-632B2109D824}" type="parTrans" cxnId="{29759B99-6F96-4E22-A159-363E6D3113C6}">
      <dgm:prSet/>
      <dgm:spPr/>
      <dgm:t>
        <a:bodyPr/>
        <a:lstStyle/>
        <a:p>
          <a:endParaRPr lang="en-GB"/>
        </a:p>
      </dgm:t>
    </dgm:pt>
    <dgm:pt modelId="{A6ADBFE2-95A7-4A1E-813C-66FDD97EEC75}" type="sibTrans" cxnId="{29759B99-6F96-4E22-A159-363E6D3113C6}">
      <dgm:prSet/>
      <dgm:spPr/>
      <dgm:t>
        <a:bodyPr/>
        <a:lstStyle/>
        <a:p>
          <a:endParaRPr lang="en-GB"/>
        </a:p>
      </dgm:t>
    </dgm:pt>
    <dgm:pt modelId="{2E0FC49D-18D1-4395-A388-AA2D3608DEBB}">
      <dgm:prSet phldrT="[Text]" custT="1"/>
      <dgm:spPr>
        <a:xfrm>
          <a:off x="2687730" y="1514332"/>
          <a:ext cx="2662659" cy="2425376"/>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gm:spPr>
      <dgm:t>
        <a:bodyPr/>
        <a:lstStyle/>
        <a:p>
          <a:pPr>
            <a:buNone/>
          </a:pPr>
          <a:r>
            <a:rPr lang="en-GB" sz="2000" dirty="0">
              <a:latin typeface="Aptos"/>
              <a:ea typeface="+mn-ea"/>
              <a:cs typeface="+mn-cs"/>
            </a:rPr>
            <a:t>Separates the proceeds from their origin by moving them through a series of financial transactions. This makes it harder to establish a connection between them </a:t>
          </a:r>
        </a:p>
      </dgm:t>
    </dgm:pt>
    <dgm:pt modelId="{E5058784-3E06-4B16-9146-F44BF94C2226}" type="parTrans" cxnId="{A12F9C1E-A426-4B43-9529-4B7AA4BA1031}">
      <dgm:prSet/>
      <dgm:spPr/>
      <dgm:t>
        <a:bodyPr/>
        <a:lstStyle/>
        <a:p>
          <a:endParaRPr lang="en-GB"/>
        </a:p>
      </dgm:t>
    </dgm:pt>
    <dgm:pt modelId="{263A946A-46A3-4D84-AF5B-8818CFA1EE8B}" type="sibTrans" cxnId="{A12F9C1E-A426-4B43-9529-4B7AA4BA1031}">
      <dgm:prSet/>
      <dgm:spPr/>
      <dgm:t>
        <a:bodyPr/>
        <a:lstStyle/>
        <a:p>
          <a:endParaRPr lang="en-GB"/>
        </a:p>
      </dgm:t>
    </dgm:pt>
    <dgm:pt modelId="{8CBF4D30-D29D-4545-A476-491326D73101}">
      <dgm:prSet phldrT="[Text]"/>
      <dgm:spPr>
        <a:xfrm>
          <a:off x="5350389" y="963110"/>
          <a:ext cx="3319679" cy="1259041"/>
        </a:xfrm>
        <a:prstGeom prst="rightArrow">
          <a:avLst>
            <a:gd name="adj1" fmla="val 50000"/>
            <a:gd name="adj2" fmla="val 50000"/>
          </a:avLst>
        </a:prstGeom>
        <a:gradFill rotWithShape="0">
          <a:gsLst>
            <a:gs pos="0">
              <a:srgbClr val="00B0F0">
                <a:shade val="80000"/>
                <a:hueOff val="561541"/>
                <a:satOff val="-17806"/>
                <a:lumOff val="34521"/>
                <a:alphaOff val="0"/>
                <a:shade val="51000"/>
                <a:satMod val="130000"/>
              </a:srgbClr>
            </a:gs>
            <a:gs pos="80000">
              <a:srgbClr val="00B0F0">
                <a:shade val="80000"/>
                <a:hueOff val="561541"/>
                <a:satOff val="-17806"/>
                <a:lumOff val="34521"/>
                <a:alphaOff val="0"/>
                <a:shade val="93000"/>
                <a:satMod val="130000"/>
              </a:srgbClr>
            </a:gs>
            <a:gs pos="100000">
              <a:srgbClr val="00B0F0">
                <a:shade val="80000"/>
                <a:hueOff val="561541"/>
                <a:satOff val="-17806"/>
                <a:lumOff val="34521"/>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gm:spPr>
      <dgm:t>
        <a:bodyPr/>
        <a:lstStyle/>
        <a:p>
          <a:pPr>
            <a:buNone/>
          </a:pPr>
          <a:r>
            <a:rPr lang="en-GB" sz="2000" b="1" dirty="0">
              <a:latin typeface="Aptos"/>
              <a:ea typeface="+mn-ea"/>
              <a:cs typeface="+mn-cs"/>
            </a:rPr>
            <a:t>Integration</a:t>
          </a:r>
        </a:p>
      </dgm:t>
    </dgm:pt>
    <dgm:pt modelId="{20DCD2C9-1673-4B6C-BF68-62AE86151475}" type="parTrans" cxnId="{DD721CA2-7F91-4C1F-9097-042083A4FFE5}">
      <dgm:prSet/>
      <dgm:spPr/>
      <dgm:t>
        <a:bodyPr/>
        <a:lstStyle/>
        <a:p>
          <a:endParaRPr lang="en-GB"/>
        </a:p>
      </dgm:t>
    </dgm:pt>
    <dgm:pt modelId="{49FC1565-57FF-4338-844F-B5A72C83D57D}" type="sibTrans" cxnId="{DD721CA2-7F91-4C1F-9097-042083A4FFE5}">
      <dgm:prSet/>
      <dgm:spPr/>
      <dgm:t>
        <a:bodyPr/>
        <a:lstStyle/>
        <a:p>
          <a:endParaRPr lang="en-GB"/>
        </a:p>
      </dgm:t>
    </dgm:pt>
    <dgm:pt modelId="{ECEA85D6-AEFF-4F50-8A7F-B19167116D5C}">
      <dgm:prSet phldrT="[Text]" custT="1"/>
      <dgm:spPr>
        <a:xfrm>
          <a:off x="5350389" y="1934013"/>
          <a:ext cx="2662659" cy="2389881"/>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gm:spPr>
      <dgm:t>
        <a:bodyPr/>
        <a:lstStyle/>
        <a:p>
          <a:pPr>
            <a:buNone/>
          </a:pPr>
          <a:r>
            <a:rPr lang="en-GB" sz="2000" b="1" dirty="0">
              <a:solidFill>
                <a:srgbClr val="FF0000"/>
              </a:solidFill>
              <a:latin typeface="Aptos"/>
              <a:ea typeface="+mn-ea"/>
              <a:cs typeface="+mn-cs"/>
            </a:rPr>
            <a:t>Stage 3</a:t>
          </a:r>
        </a:p>
      </dgm:t>
    </dgm:pt>
    <dgm:pt modelId="{2067B466-2E8E-4E18-9023-4DF40119C0EE}" type="parTrans" cxnId="{EDB4E6B2-6E27-4520-9CEC-E8110EF2BE4B}">
      <dgm:prSet/>
      <dgm:spPr/>
      <dgm:t>
        <a:bodyPr/>
        <a:lstStyle/>
        <a:p>
          <a:endParaRPr lang="en-GB"/>
        </a:p>
      </dgm:t>
    </dgm:pt>
    <dgm:pt modelId="{FCE555E5-9427-4220-A61D-B5778EA08B45}" type="sibTrans" cxnId="{EDB4E6B2-6E27-4520-9CEC-E8110EF2BE4B}">
      <dgm:prSet/>
      <dgm:spPr/>
      <dgm:t>
        <a:bodyPr/>
        <a:lstStyle/>
        <a:p>
          <a:endParaRPr lang="en-GB"/>
        </a:p>
      </dgm:t>
    </dgm:pt>
    <dgm:pt modelId="{0795A84D-5259-44B5-B6F0-39DC2B059E45}">
      <dgm:prSet phldrT="[Text]" custT="1"/>
      <dgm:spPr>
        <a:xfrm>
          <a:off x="5350389" y="1934013"/>
          <a:ext cx="2662659" cy="2389881"/>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gm:spPr>
      <dgm:t>
        <a:bodyPr/>
        <a:lstStyle/>
        <a:p>
          <a:pPr>
            <a:buNone/>
          </a:pPr>
          <a:r>
            <a:rPr lang="en-GB" sz="2000" dirty="0">
              <a:latin typeface="Aptos"/>
              <a:ea typeface="+mn-ea"/>
              <a:cs typeface="+mn-cs"/>
            </a:rPr>
            <a:t>Creating legitimate explanation for the source of funds allowing them to be retained, invested or used to buy goods or assets</a:t>
          </a:r>
        </a:p>
      </dgm:t>
    </dgm:pt>
    <dgm:pt modelId="{0E46355D-965A-4D63-9FD9-D1394ABE389A}" type="parTrans" cxnId="{DD18F7A2-EF20-4486-9D89-E3179C6C0CA3}">
      <dgm:prSet/>
      <dgm:spPr/>
      <dgm:t>
        <a:bodyPr/>
        <a:lstStyle/>
        <a:p>
          <a:endParaRPr lang="en-GB"/>
        </a:p>
      </dgm:t>
    </dgm:pt>
    <dgm:pt modelId="{D000D726-9938-407E-B928-344B6009913A}" type="sibTrans" cxnId="{DD18F7A2-EF20-4486-9D89-E3179C6C0CA3}">
      <dgm:prSet/>
      <dgm:spPr/>
      <dgm:t>
        <a:bodyPr/>
        <a:lstStyle/>
        <a:p>
          <a:endParaRPr lang="en-GB"/>
        </a:p>
      </dgm:t>
    </dgm:pt>
    <dgm:pt modelId="{56E26102-74D4-4884-B916-B131D2CF2B4C}" type="pres">
      <dgm:prSet presAssocID="{D4E62861-3A4F-470E-9DE5-95D98BF67389}" presName="Name0" presStyleCnt="0">
        <dgm:presLayoutVars>
          <dgm:chMax val="5"/>
          <dgm:chPref val="5"/>
          <dgm:dir/>
          <dgm:animLvl val="lvl"/>
        </dgm:presLayoutVars>
      </dgm:prSet>
      <dgm:spPr/>
    </dgm:pt>
    <dgm:pt modelId="{01207DD5-455B-4D86-87C4-DFE97BE4BC27}" type="pres">
      <dgm:prSet presAssocID="{71C40151-4E38-4FBE-A282-2714757F3168}" presName="parentText1" presStyleLbl="node1" presStyleIdx="0" presStyleCnt="3">
        <dgm:presLayoutVars>
          <dgm:chMax/>
          <dgm:chPref val="3"/>
          <dgm:bulletEnabled val="1"/>
        </dgm:presLayoutVars>
      </dgm:prSet>
      <dgm:spPr/>
    </dgm:pt>
    <dgm:pt modelId="{A9CEF416-4517-4907-B16B-EEFF09F8EF57}" type="pres">
      <dgm:prSet presAssocID="{71C40151-4E38-4FBE-A282-2714757F3168}" presName="childText1" presStyleLbl="solidAlignAcc1" presStyleIdx="0" presStyleCnt="3">
        <dgm:presLayoutVars>
          <dgm:chMax val="0"/>
          <dgm:chPref val="0"/>
          <dgm:bulletEnabled val="1"/>
        </dgm:presLayoutVars>
      </dgm:prSet>
      <dgm:spPr/>
    </dgm:pt>
    <dgm:pt modelId="{BC72B810-0332-4ECB-8704-3820E4A0816D}" type="pres">
      <dgm:prSet presAssocID="{F8DC91E2-8D4E-410C-A6DF-B31CBEDBF7FA}" presName="parentText2" presStyleLbl="node1" presStyleIdx="1" presStyleCnt="3">
        <dgm:presLayoutVars>
          <dgm:chMax/>
          <dgm:chPref val="3"/>
          <dgm:bulletEnabled val="1"/>
        </dgm:presLayoutVars>
      </dgm:prSet>
      <dgm:spPr/>
    </dgm:pt>
    <dgm:pt modelId="{1D45B270-18F5-4EBB-80B1-3BA8B1C84A92}" type="pres">
      <dgm:prSet presAssocID="{F8DC91E2-8D4E-410C-A6DF-B31CBEDBF7FA}" presName="childText2" presStyleLbl="solidAlignAcc1" presStyleIdx="1" presStyleCnt="3" custScaleY="121414">
        <dgm:presLayoutVars>
          <dgm:chMax val="0"/>
          <dgm:chPref val="0"/>
          <dgm:bulletEnabled val="1"/>
        </dgm:presLayoutVars>
      </dgm:prSet>
      <dgm:spPr/>
    </dgm:pt>
    <dgm:pt modelId="{C9DE0180-EE0D-4672-A666-A28DED8FA824}" type="pres">
      <dgm:prSet presAssocID="{8CBF4D30-D29D-4545-A476-491326D73101}" presName="parentText3" presStyleLbl="node1" presStyleIdx="2" presStyleCnt="3">
        <dgm:presLayoutVars>
          <dgm:chMax/>
          <dgm:chPref val="3"/>
          <dgm:bulletEnabled val="1"/>
        </dgm:presLayoutVars>
      </dgm:prSet>
      <dgm:spPr/>
    </dgm:pt>
    <dgm:pt modelId="{0F4E3746-95DE-46C2-BCEA-DBF3EFDDAAC4}" type="pres">
      <dgm:prSet presAssocID="{8CBF4D30-D29D-4545-A476-491326D73101}" presName="childText3" presStyleLbl="solidAlignAcc1" presStyleIdx="2" presStyleCnt="3">
        <dgm:presLayoutVars>
          <dgm:chMax val="0"/>
          <dgm:chPref val="0"/>
          <dgm:bulletEnabled val="1"/>
        </dgm:presLayoutVars>
      </dgm:prSet>
      <dgm:spPr/>
    </dgm:pt>
  </dgm:ptLst>
  <dgm:cxnLst>
    <dgm:cxn modelId="{8900EA1D-BD35-4C57-8EF3-EB6007408B91}" type="presOf" srcId="{71C40151-4E38-4FBE-A282-2714757F3168}" destId="{01207DD5-455B-4D86-87C4-DFE97BE4BC27}" srcOrd="0" destOrd="0" presId="urn:microsoft.com/office/officeart/2009/3/layout/IncreasingArrowsProcess"/>
    <dgm:cxn modelId="{A2E55F1E-64C5-4F9E-8FCD-2EDBE3B4F977}" type="presOf" srcId="{2E0FC49D-18D1-4395-A388-AA2D3608DEBB}" destId="{1D45B270-18F5-4EBB-80B1-3BA8B1C84A92}" srcOrd="0" destOrd="1" presId="urn:microsoft.com/office/officeart/2009/3/layout/IncreasingArrowsProcess"/>
    <dgm:cxn modelId="{A12F9C1E-A426-4B43-9529-4B7AA4BA1031}" srcId="{F8DC91E2-8D4E-410C-A6DF-B31CBEDBF7FA}" destId="{2E0FC49D-18D1-4395-A388-AA2D3608DEBB}" srcOrd="1" destOrd="0" parTransId="{E5058784-3E06-4B16-9146-F44BF94C2226}" sibTransId="{263A946A-46A3-4D84-AF5B-8818CFA1EE8B}"/>
    <dgm:cxn modelId="{ECC1972E-8C07-4096-B1A2-3439A73960FF}" type="presOf" srcId="{D4E62861-3A4F-470E-9DE5-95D98BF67389}" destId="{56E26102-74D4-4884-B916-B131D2CF2B4C}" srcOrd="0" destOrd="0" presId="urn:microsoft.com/office/officeart/2009/3/layout/IncreasingArrowsProcess"/>
    <dgm:cxn modelId="{5B14E436-DB33-4B8A-8636-2CFC2F9421D5}" srcId="{71C40151-4E38-4FBE-A282-2714757F3168}" destId="{30CF45CD-E373-48B9-97B2-14D40E2A870B}" srcOrd="1" destOrd="0" parTransId="{18751C5B-F397-4D59-8EC3-FACC80A3415C}" sibTransId="{96534190-5DE3-4437-ABCF-1A9AA359000A}"/>
    <dgm:cxn modelId="{3040F25B-066D-4596-AB18-21B46FDCB670}" type="presOf" srcId="{30CF45CD-E373-48B9-97B2-14D40E2A870B}" destId="{A9CEF416-4517-4907-B16B-EEFF09F8EF57}" srcOrd="0" destOrd="1" presId="urn:microsoft.com/office/officeart/2009/3/layout/IncreasingArrowsProcess"/>
    <dgm:cxn modelId="{61499764-CABC-4F2C-9478-13AC30FED992}" type="presOf" srcId="{C33AF45B-CD2F-4CF6-A95F-ACCF933739C3}" destId="{1D45B270-18F5-4EBB-80B1-3BA8B1C84A92}" srcOrd="0" destOrd="0" presId="urn:microsoft.com/office/officeart/2009/3/layout/IncreasingArrowsProcess"/>
    <dgm:cxn modelId="{99D22B70-A5B6-4C12-9731-34B1E797C6D7}" type="presOf" srcId="{F8DC91E2-8D4E-410C-A6DF-B31CBEDBF7FA}" destId="{BC72B810-0332-4ECB-8704-3820E4A0816D}" srcOrd="0" destOrd="0" presId="urn:microsoft.com/office/officeart/2009/3/layout/IncreasingArrowsProcess"/>
    <dgm:cxn modelId="{B78C6870-0E0A-4569-8342-32916E4DCD76}" type="presOf" srcId="{8CBF4D30-D29D-4545-A476-491326D73101}" destId="{C9DE0180-EE0D-4672-A666-A28DED8FA824}" srcOrd="0" destOrd="0" presId="urn:microsoft.com/office/officeart/2009/3/layout/IncreasingArrowsProcess"/>
    <dgm:cxn modelId="{0B438C55-A222-4F63-971F-921B21DBBDC3}" srcId="{D4E62861-3A4F-470E-9DE5-95D98BF67389}" destId="{71C40151-4E38-4FBE-A282-2714757F3168}" srcOrd="0" destOrd="0" parTransId="{2AAB6212-A4E8-494E-A344-40F71D9B5A60}" sibTransId="{DB674B33-188C-4B64-8CE9-23999216675E}"/>
    <dgm:cxn modelId="{EAD6EC94-6A89-429D-AB64-FDEC33958220}" srcId="{71C40151-4E38-4FBE-A282-2714757F3168}" destId="{B03D52C8-6D82-4677-AC43-61E08C65BFA6}" srcOrd="0" destOrd="0" parTransId="{AB2B7ECF-3125-460A-B325-3CB291E91085}" sibTransId="{195F118A-F8BC-49B7-8966-B566BEBC6C51}"/>
    <dgm:cxn modelId="{29759B99-6F96-4E22-A159-363E6D3113C6}" srcId="{F8DC91E2-8D4E-410C-A6DF-B31CBEDBF7FA}" destId="{C33AF45B-CD2F-4CF6-A95F-ACCF933739C3}" srcOrd="0" destOrd="0" parTransId="{9AB1C454-3E2A-45F6-B373-632B2109D824}" sibTransId="{A6ADBFE2-95A7-4A1E-813C-66FDD97EEC75}"/>
    <dgm:cxn modelId="{DD721CA2-7F91-4C1F-9097-042083A4FFE5}" srcId="{D4E62861-3A4F-470E-9DE5-95D98BF67389}" destId="{8CBF4D30-D29D-4545-A476-491326D73101}" srcOrd="2" destOrd="0" parTransId="{20DCD2C9-1673-4B6C-BF68-62AE86151475}" sibTransId="{49FC1565-57FF-4338-844F-B5A72C83D57D}"/>
    <dgm:cxn modelId="{DD18F7A2-EF20-4486-9D89-E3179C6C0CA3}" srcId="{8CBF4D30-D29D-4545-A476-491326D73101}" destId="{0795A84D-5259-44B5-B6F0-39DC2B059E45}" srcOrd="1" destOrd="0" parTransId="{0E46355D-965A-4D63-9FD9-D1394ABE389A}" sibTransId="{D000D726-9938-407E-B928-344B6009913A}"/>
    <dgm:cxn modelId="{38368FA4-FC0E-4FFF-8368-F099593BF946}" type="presOf" srcId="{0795A84D-5259-44B5-B6F0-39DC2B059E45}" destId="{0F4E3746-95DE-46C2-BCEA-DBF3EFDDAAC4}" srcOrd="0" destOrd="1" presId="urn:microsoft.com/office/officeart/2009/3/layout/IncreasingArrowsProcess"/>
    <dgm:cxn modelId="{190072A9-B612-426C-BC75-807379DF2434}" type="presOf" srcId="{B03D52C8-6D82-4677-AC43-61E08C65BFA6}" destId="{A9CEF416-4517-4907-B16B-EEFF09F8EF57}" srcOrd="0" destOrd="0" presId="urn:microsoft.com/office/officeart/2009/3/layout/IncreasingArrowsProcess"/>
    <dgm:cxn modelId="{3FEDA5AC-83E6-46B4-96B8-2B686370AA73}" type="presOf" srcId="{ECEA85D6-AEFF-4F50-8A7F-B19167116D5C}" destId="{0F4E3746-95DE-46C2-BCEA-DBF3EFDDAAC4}" srcOrd="0" destOrd="0" presId="urn:microsoft.com/office/officeart/2009/3/layout/IncreasingArrowsProcess"/>
    <dgm:cxn modelId="{EDB4E6B2-6E27-4520-9CEC-E8110EF2BE4B}" srcId="{8CBF4D30-D29D-4545-A476-491326D73101}" destId="{ECEA85D6-AEFF-4F50-8A7F-B19167116D5C}" srcOrd="0" destOrd="0" parTransId="{2067B466-2E8E-4E18-9023-4DF40119C0EE}" sibTransId="{FCE555E5-9427-4220-A61D-B5778EA08B45}"/>
    <dgm:cxn modelId="{C770C8D4-4A93-4F08-8426-56C40F7E2282}" srcId="{D4E62861-3A4F-470E-9DE5-95D98BF67389}" destId="{F8DC91E2-8D4E-410C-A6DF-B31CBEDBF7FA}" srcOrd="1" destOrd="0" parTransId="{81AE414F-A57E-4D6F-A82E-F62F3D7265A7}" sibTransId="{D77FE443-8487-4202-BA0E-DC04BC9B33DF}"/>
    <dgm:cxn modelId="{036682DE-2E09-45E5-8202-5C6C46AF815E}" type="presParOf" srcId="{56E26102-74D4-4884-B916-B131D2CF2B4C}" destId="{01207DD5-455B-4D86-87C4-DFE97BE4BC27}" srcOrd="0" destOrd="0" presId="urn:microsoft.com/office/officeart/2009/3/layout/IncreasingArrowsProcess"/>
    <dgm:cxn modelId="{0EB56437-27EA-408E-9176-5CC6B7AC4258}" type="presParOf" srcId="{56E26102-74D4-4884-B916-B131D2CF2B4C}" destId="{A9CEF416-4517-4907-B16B-EEFF09F8EF57}" srcOrd="1" destOrd="0" presId="urn:microsoft.com/office/officeart/2009/3/layout/IncreasingArrowsProcess"/>
    <dgm:cxn modelId="{A98A2170-2271-463C-AD93-D068C99CA90F}" type="presParOf" srcId="{56E26102-74D4-4884-B916-B131D2CF2B4C}" destId="{BC72B810-0332-4ECB-8704-3820E4A0816D}" srcOrd="2" destOrd="0" presId="urn:microsoft.com/office/officeart/2009/3/layout/IncreasingArrowsProcess"/>
    <dgm:cxn modelId="{A2F022C3-1782-4591-A4DF-B04315A51720}" type="presParOf" srcId="{56E26102-74D4-4884-B916-B131D2CF2B4C}" destId="{1D45B270-18F5-4EBB-80B1-3BA8B1C84A92}" srcOrd="3" destOrd="0" presId="urn:microsoft.com/office/officeart/2009/3/layout/IncreasingArrowsProcess"/>
    <dgm:cxn modelId="{5944C25C-2858-4D50-83C4-F53604BF9520}" type="presParOf" srcId="{56E26102-74D4-4884-B916-B131D2CF2B4C}" destId="{C9DE0180-EE0D-4672-A666-A28DED8FA824}" srcOrd="4" destOrd="0" presId="urn:microsoft.com/office/officeart/2009/3/layout/IncreasingArrowsProcess"/>
    <dgm:cxn modelId="{E81B1E15-2A15-4026-B55B-2C0D8D5B18EF}" type="presParOf" srcId="{56E26102-74D4-4884-B916-B131D2CF2B4C}" destId="{0F4E3746-95DE-46C2-BCEA-DBF3EFDDAAC4}"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63AB7-DF03-4566-BA9C-844EF992F391}">
      <dsp:nvSpPr>
        <dsp:cNvPr id="0" name=""/>
        <dsp:cNvSpPr/>
      </dsp:nvSpPr>
      <dsp:spPr>
        <a:xfrm>
          <a:off x="0" y="8469"/>
          <a:ext cx="10515600" cy="4914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a:t>Understanding of what is 'fraud'</a:t>
          </a:r>
          <a:endParaRPr lang="en-US" sz="2000" kern="1200"/>
        </a:p>
      </dsp:txBody>
      <dsp:txXfrm>
        <a:off x="23988" y="32457"/>
        <a:ext cx="10467624" cy="443424"/>
      </dsp:txXfrm>
    </dsp:sp>
    <dsp:sp modelId="{E49DE994-095F-4BE3-B0C2-21A606692D4F}">
      <dsp:nvSpPr>
        <dsp:cNvPr id="0" name=""/>
        <dsp:cNvSpPr/>
      </dsp:nvSpPr>
      <dsp:spPr>
        <a:xfrm>
          <a:off x="0" y="557469"/>
          <a:ext cx="10515600" cy="4914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a:t>Overview of the history of 'Fraud'</a:t>
          </a:r>
          <a:endParaRPr lang="en-US" sz="2000" kern="1200"/>
        </a:p>
      </dsp:txBody>
      <dsp:txXfrm>
        <a:off x="23988" y="581457"/>
        <a:ext cx="10467624" cy="443424"/>
      </dsp:txXfrm>
    </dsp:sp>
    <dsp:sp modelId="{0ACF4DB3-A87A-44B7-B06A-F71CBFA75BBF}">
      <dsp:nvSpPr>
        <dsp:cNvPr id="0" name=""/>
        <dsp:cNvSpPr/>
      </dsp:nvSpPr>
      <dsp:spPr>
        <a:xfrm>
          <a:off x="0" y="1106469"/>
          <a:ext cx="10515600" cy="4914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a:t>Assess the scale of Fraud and why we should be concerned about Fraud</a:t>
          </a:r>
          <a:endParaRPr lang="en-US" sz="2000" kern="1200"/>
        </a:p>
      </dsp:txBody>
      <dsp:txXfrm>
        <a:off x="23988" y="1130457"/>
        <a:ext cx="10467624" cy="443424"/>
      </dsp:txXfrm>
    </dsp:sp>
    <dsp:sp modelId="{07C4725E-6F06-4ADC-9EEC-778A2678D539}">
      <dsp:nvSpPr>
        <dsp:cNvPr id="0" name=""/>
        <dsp:cNvSpPr/>
      </dsp:nvSpPr>
      <dsp:spPr>
        <a:xfrm>
          <a:off x="0" y="1655469"/>
          <a:ext cx="10515600" cy="491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a:t>Explain the impact of 'fraud'</a:t>
          </a:r>
          <a:endParaRPr lang="en-US" sz="2000" kern="1200"/>
        </a:p>
      </dsp:txBody>
      <dsp:txXfrm>
        <a:off x="23988" y="1679457"/>
        <a:ext cx="10467624" cy="443424"/>
      </dsp:txXfrm>
    </dsp:sp>
    <dsp:sp modelId="{E00402DA-7389-4635-A05E-6C89B5679F85}">
      <dsp:nvSpPr>
        <dsp:cNvPr id="0" name=""/>
        <dsp:cNvSpPr/>
      </dsp:nvSpPr>
      <dsp:spPr>
        <a:xfrm>
          <a:off x="0" y="2204469"/>
          <a:ext cx="10515600" cy="49140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1" kern="1200" baseline="0"/>
            <a:t>Gain an understanding of 'Money Laundering </a:t>
          </a:r>
          <a:endParaRPr lang="en-US" sz="2000" kern="1200"/>
        </a:p>
      </dsp:txBody>
      <dsp:txXfrm>
        <a:off x="23988" y="2228457"/>
        <a:ext cx="10467624" cy="443424"/>
      </dsp:txXfrm>
    </dsp:sp>
    <dsp:sp modelId="{160AE2CE-3BF4-4A28-BECF-3F2172BE771F}">
      <dsp:nvSpPr>
        <dsp:cNvPr id="0" name=""/>
        <dsp:cNvSpPr/>
      </dsp:nvSpPr>
      <dsp:spPr>
        <a:xfrm>
          <a:off x="0" y="2753469"/>
          <a:ext cx="10515600" cy="4914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1" kern="1200" baseline="0"/>
            <a:t>Overview of the 3 main ML offences and </a:t>
          </a:r>
          <a:endParaRPr lang="en-US" sz="2000" kern="1200"/>
        </a:p>
      </dsp:txBody>
      <dsp:txXfrm>
        <a:off x="23988" y="2777457"/>
        <a:ext cx="10467624" cy="443424"/>
      </dsp:txXfrm>
    </dsp:sp>
    <dsp:sp modelId="{47FB1DB4-082F-4942-A560-D46B452EC040}">
      <dsp:nvSpPr>
        <dsp:cNvPr id="0" name=""/>
        <dsp:cNvSpPr/>
      </dsp:nvSpPr>
      <dsp:spPr>
        <a:xfrm>
          <a:off x="0" y="3302469"/>
          <a:ext cx="10515600" cy="4914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1" kern="1200" baseline="0"/>
            <a:t>Describe why Money laundering is an issue</a:t>
          </a:r>
          <a:endParaRPr lang="en-US" sz="2000" kern="1200"/>
        </a:p>
      </dsp:txBody>
      <dsp:txXfrm>
        <a:off x="23988" y="3326457"/>
        <a:ext cx="10467624" cy="443424"/>
      </dsp:txXfrm>
    </dsp:sp>
    <dsp:sp modelId="{59815666-3F9A-4FC5-905E-ACE950FBFD68}">
      <dsp:nvSpPr>
        <dsp:cNvPr id="0" name=""/>
        <dsp:cNvSpPr/>
      </dsp:nvSpPr>
      <dsp:spPr>
        <a:xfrm>
          <a:off x="0" y="3851469"/>
          <a:ext cx="10515600" cy="4914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1" kern="1200" baseline="0"/>
            <a:t>Overview of South Wales Police Economic Crime Unit</a:t>
          </a:r>
          <a:endParaRPr lang="en-US" sz="2000" kern="1200"/>
        </a:p>
      </dsp:txBody>
      <dsp:txXfrm>
        <a:off x="23988" y="3875457"/>
        <a:ext cx="10467624" cy="443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08CA1-CF71-440D-A70C-BA593AA8C809}">
      <dsp:nvSpPr>
        <dsp:cNvPr id="0" name=""/>
        <dsp:cNvSpPr/>
      </dsp:nvSpPr>
      <dsp:spPr>
        <a:xfrm>
          <a:off x="0" y="706820"/>
          <a:ext cx="6666833" cy="95822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t>Fraud is not a new phenomenon</a:t>
          </a:r>
          <a:endParaRPr lang="en-US" sz="2400" kern="1200"/>
        </a:p>
      </dsp:txBody>
      <dsp:txXfrm>
        <a:off x="46777" y="753597"/>
        <a:ext cx="6573279" cy="864675"/>
      </dsp:txXfrm>
    </dsp:sp>
    <dsp:sp modelId="{4176A3F3-70F4-4C52-B359-6BC52B05EE4B}">
      <dsp:nvSpPr>
        <dsp:cNvPr id="0" name=""/>
        <dsp:cNvSpPr/>
      </dsp:nvSpPr>
      <dsp:spPr>
        <a:xfrm>
          <a:off x="0" y="1734170"/>
          <a:ext cx="6666833" cy="958229"/>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t>Fraud is a serious and an underestimated problem</a:t>
          </a:r>
          <a:endParaRPr lang="en-US" sz="2400" kern="1200"/>
        </a:p>
      </dsp:txBody>
      <dsp:txXfrm>
        <a:off x="46777" y="1780947"/>
        <a:ext cx="6573279" cy="864675"/>
      </dsp:txXfrm>
    </dsp:sp>
    <dsp:sp modelId="{BB431D9C-F2F3-43D0-B3F3-69FE8CEE72AE}">
      <dsp:nvSpPr>
        <dsp:cNvPr id="0" name=""/>
        <dsp:cNvSpPr/>
      </dsp:nvSpPr>
      <dsp:spPr>
        <a:xfrm>
          <a:off x="0" y="2761519"/>
          <a:ext cx="6666833" cy="958229"/>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t>Fraud impacts on people , industries, public bodies, services and the environment</a:t>
          </a:r>
          <a:endParaRPr lang="en-US" sz="2400" kern="1200"/>
        </a:p>
      </dsp:txBody>
      <dsp:txXfrm>
        <a:off x="46777" y="2808296"/>
        <a:ext cx="6573279" cy="864675"/>
      </dsp:txXfrm>
    </dsp:sp>
    <dsp:sp modelId="{006582F0-D2EA-40D3-B9F2-73D3D75A4029}">
      <dsp:nvSpPr>
        <dsp:cNvPr id="0" name=""/>
        <dsp:cNvSpPr/>
      </dsp:nvSpPr>
      <dsp:spPr>
        <a:xfrm>
          <a:off x="0" y="3788869"/>
          <a:ext cx="6666833" cy="95822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t>The impact of fraud can arise from any type of fraud – whether opportunistic or by crime groups</a:t>
          </a:r>
          <a:endParaRPr lang="en-US" sz="2400" kern="1200"/>
        </a:p>
      </dsp:txBody>
      <dsp:txXfrm>
        <a:off x="46777" y="3835646"/>
        <a:ext cx="6573279" cy="864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A8F41-3382-41B8-82C3-AACE0DAFB643}">
      <dsp:nvSpPr>
        <dsp:cNvPr id="0" name=""/>
        <dsp:cNvSpPr/>
      </dsp:nvSpPr>
      <dsp:spPr>
        <a:xfrm>
          <a:off x="0" y="101631"/>
          <a:ext cx="6666833" cy="83910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1. Deceptive Crime</a:t>
          </a:r>
          <a:br>
            <a:rPr lang="en-US" sz="1500" b="0" i="0" kern="1200" baseline="0"/>
          </a:br>
          <a:endParaRPr lang="en-US" sz="1500" kern="1200"/>
        </a:p>
      </dsp:txBody>
      <dsp:txXfrm>
        <a:off x="40962" y="142593"/>
        <a:ext cx="6584909" cy="757185"/>
      </dsp:txXfrm>
    </dsp:sp>
    <dsp:sp modelId="{2F668530-3B74-485F-A6DB-A44A386F2C66}">
      <dsp:nvSpPr>
        <dsp:cNvPr id="0" name=""/>
        <dsp:cNvSpPr/>
      </dsp:nvSpPr>
      <dsp:spPr>
        <a:xfrm>
          <a:off x="0" y="983941"/>
          <a:ext cx="6666833" cy="839109"/>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2. Victimisation often indiscriminate, covering organisations as well as individuals</a:t>
          </a:r>
          <a:br>
            <a:rPr lang="en-US" sz="1500" b="0" i="0" kern="1200" baseline="0"/>
          </a:br>
          <a:endParaRPr lang="en-US" sz="1500" kern="1200"/>
        </a:p>
      </dsp:txBody>
      <dsp:txXfrm>
        <a:off x="40962" y="1024903"/>
        <a:ext cx="6584909" cy="757185"/>
      </dsp:txXfrm>
    </dsp:sp>
    <dsp:sp modelId="{AA12AAC4-76D0-4CA6-AF77-C645F602EFF4}">
      <dsp:nvSpPr>
        <dsp:cNvPr id="0" name=""/>
        <dsp:cNvSpPr/>
      </dsp:nvSpPr>
      <dsp:spPr>
        <a:xfrm>
          <a:off x="0" y="1866250"/>
          <a:ext cx="6666833" cy="839109"/>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3. Victims might be unaware that they have been victim of crime</a:t>
          </a:r>
          <a:br>
            <a:rPr lang="en-US" sz="1500" b="0" i="0" kern="1200" baseline="0"/>
          </a:br>
          <a:endParaRPr lang="en-US" sz="1500" kern="1200"/>
        </a:p>
      </dsp:txBody>
      <dsp:txXfrm>
        <a:off x="40962" y="1907212"/>
        <a:ext cx="6584909" cy="757185"/>
      </dsp:txXfrm>
    </dsp:sp>
    <dsp:sp modelId="{202EB677-4D4D-48C3-8486-F606886947BE}">
      <dsp:nvSpPr>
        <dsp:cNvPr id="0" name=""/>
        <dsp:cNvSpPr/>
      </dsp:nvSpPr>
      <dsp:spPr>
        <a:xfrm>
          <a:off x="0" y="2748560"/>
          <a:ext cx="6666833" cy="839109"/>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4. Unaware of fraudulent activity has occurred until well after the event</a:t>
          </a:r>
          <a:br>
            <a:rPr lang="en-US" sz="1500" b="0" i="0" kern="1200" baseline="0"/>
          </a:br>
          <a:endParaRPr lang="en-US" sz="1500" kern="1200"/>
        </a:p>
      </dsp:txBody>
      <dsp:txXfrm>
        <a:off x="40962" y="2789522"/>
        <a:ext cx="6584909" cy="757185"/>
      </dsp:txXfrm>
    </dsp:sp>
    <dsp:sp modelId="{6621B027-17B5-412B-8257-F09ED13B1D11}">
      <dsp:nvSpPr>
        <dsp:cNvPr id="0" name=""/>
        <dsp:cNvSpPr/>
      </dsp:nvSpPr>
      <dsp:spPr>
        <a:xfrm>
          <a:off x="0" y="3630869"/>
          <a:ext cx="6666833" cy="839109"/>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5. Victims unwilling to see themselves as such</a:t>
          </a:r>
          <a:br>
            <a:rPr lang="en-US" sz="1500" b="0" i="0" kern="1200" baseline="0"/>
          </a:br>
          <a:endParaRPr lang="en-US" sz="1500" kern="1200"/>
        </a:p>
      </dsp:txBody>
      <dsp:txXfrm>
        <a:off x="40962" y="3671831"/>
        <a:ext cx="6584909" cy="757185"/>
      </dsp:txXfrm>
    </dsp:sp>
    <dsp:sp modelId="{2BFCFF84-5DC7-4969-952A-F94FCBCDB86B}">
      <dsp:nvSpPr>
        <dsp:cNvPr id="0" name=""/>
        <dsp:cNvSpPr/>
      </dsp:nvSpPr>
      <dsp:spPr>
        <a:xfrm>
          <a:off x="0" y="4513178"/>
          <a:ext cx="6666833" cy="83910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baseline="0"/>
            <a:t>6. Reluctant to report the offences to the authorities</a:t>
          </a:r>
          <a:endParaRPr lang="en-US" sz="1500" kern="1200"/>
        </a:p>
      </dsp:txBody>
      <dsp:txXfrm>
        <a:off x="40962" y="4554140"/>
        <a:ext cx="6584909" cy="7571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54E89-978E-4C24-844C-FC4D29C1F81E}">
      <dsp:nvSpPr>
        <dsp:cNvPr id="0" name=""/>
        <dsp:cNvSpPr/>
      </dsp:nvSpPr>
      <dsp:spPr>
        <a:xfrm>
          <a:off x="0" y="86359"/>
          <a:ext cx="6666833" cy="25974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Fraud is not a victimless crime. Fraud can be a traumatic experience that often causes real and irreversible impacts for victims, their families, carers and communities. </a:t>
          </a:r>
          <a:endParaRPr lang="en-US" sz="3000" kern="1200"/>
        </a:p>
      </dsp:txBody>
      <dsp:txXfrm>
        <a:off x="126795" y="213154"/>
        <a:ext cx="6413243" cy="2343810"/>
      </dsp:txXfrm>
    </dsp:sp>
    <dsp:sp modelId="{EABF4BFE-7F13-47E2-9378-467841275F83}">
      <dsp:nvSpPr>
        <dsp:cNvPr id="0" name=""/>
        <dsp:cNvSpPr/>
      </dsp:nvSpPr>
      <dsp:spPr>
        <a:xfrm>
          <a:off x="0" y="2770160"/>
          <a:ext cx="6666833" cy="25974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baseline="0"/>
            <a:t>Fraud can also cause lasting mental and physical trauma for victims, and in some cases, take people’s lives.</a:t>
          </a:r>
          <a:endParaRPr lang="en-US" sz="3000" kern="1200"/>
        </a:p>
      </dsp:txBody>
      <dsp:txXfrm>
        <a:off x="126795" y="2896955"/>
        <a:ext cx="6413243" cy="23438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5FF65-FE5A-4A1B-8C70-98A7E4766F1E}">
      <dsp:nvSpPr>
        <dsp:cNvPr id="0" name=""/>
        <dsp:cNvSpPr/>
      </dsp:nvSpPr>
      <dsp:spPr>
        <a:xfrm>
          <a:off x="0" y="77578"/>
          <a:ext cx="6666833" cy="172017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t>Fraud can have an impact on  national defence and security, </a:t>
          </a:r>
          <a:endParaRPr lang="en-US" sz="2400" kern="1200"/>
        </a:p>
      </dsp:txBody>
      <dsp:txXfrm>
        <a:off x="83972" y="161550"/>
        <a:ext cx="6498889" cy="1552230"/>
      </dsp:txXfrm>
    </dsp:sp>
    <dsp:sp modelId="{072F2EA8-C084-4BAB-82B5-466EA36BD768}">
      <dsp:nvSpPr>
        <dsp:cNvPr id="0" name=""/>
        <dsp:cNvSpPr/>
      </dsp:nvSpPr>
      <dsp:spPr>
        <a:xfrm>
          <a:off x="0" y="1866872"/>
          <a:ext cx="6666833" cy="1720174"/>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t>It can also damage international standing and affect the ability of nations to get international support. </a:t>
          </a:r>
          <a:endParaRPr lang="en-US" sz="2400" kern="1200"/>
        </a:p>
      </dsp:txBody>
      <dsp:txXfrm>
        <a:off x="83972" y="1950844"/>
        <a:ext cx="6498889" cy="1552230"/>
      </dsp:txXfrm>
    </dsp:sp>
    <dsp:sp modelId="{A8F4B546-3ACA-4CCD-AFF3-DE9F4AD10261}">
      <dsp:nvSpPr>
        <dsp:cNvPr id="0" name=""/>
        <dsp:cNvSpPr/>
      </dsp:nvSpPr>
      <dsp:spPr>
        <a:xfrm>
          <a:off x="0" y="3656167"/>
          <a:ext cx="6666833" cy="1720174"/>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baseline="0"/>
            <a:t>Fraud against government programs can be used to fund organised crime groups and terrorism, potentially leading to further crime and terrorist attacks.</a:t>
          </a:r>
          <a:endParaRPr lang="en-US" sz="2400" kern="1200"/>
        </a:p>
      </dsp:txBody>
      <dsp:txXfrm>
        <a:off x="83972" y="3740139"/>
        <a:ext cx="6498889" cy="15522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207DD5-455B-4D86-87C4-DFE97BE4BC27}">
      <dsp:nvSpPr>
        <dsp:cNvPr id="0" name=""/>
        <dsp:cNvSpPr/>
      </dsp:nvSpPr>
      <dsp:spPr>
        <a:xfrm>
          <a:off x="396867" y="11181"/>
          <a:ext cx="9941755" cy="1447898"/>
        </a:xfrm>
        <a:prstGeom prst="rightArrow">
          <a:avLst>
            <a:gd name="adj1" fmla="val 50000"/>
            <a:gd name="adj2" fmla="val 50000"/>
          </a:avLst>
        </a:prstGeom>
        <a:gradFill rotWithShape="0">
          <a:gsLst>
            <a:gs pos="0">
              <a:srgbClr val="00B0F0">
                <a:shade val="80000"/>
                <a:hueOff val="0"/>
                <a:satOff val="0"/>
                <a:lumOff val="0"/>
                <a:alphaOff val="0"/>
                <a:shade val="51000"/>
                <a:satMod val="130000"/>
              </a:srgbClr>
            </a:gs>
            <a:gs pos="80000">
              <a:srgbClr val="00B0F0">
                <a:shade val="80000"/>
                <a:hueOff val="0"/>
                <a:satOff val="0"/>
                <a:lumOff val="0"/>
                <a:alphaOff val="0"/>
                <a:shade val="93000"/>
                <a:satMod val="130000"/>
              </a:srgbClr>
            </a:gs>
            <a:gs pos="100000">
              <a:srgbClr val="00B0F0">
                <a:shade val="80000"/>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254000" bIns="229854"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ptos"/>
              <a:ea typeface="+mn-ea"/>
              <a:cs typeface="+mn-cs"/>
            </a:rPr>
            <a:t>Placement</a:t>
          </a:r>
        </a:p>
      </dsp:txBody>
      <dsp:txXfrm>
        <a:off x="396867" y="373156"/>
        <a:ext cx="9579781" cy="723949"/>
      </dsp:txXfrm>
    </dsp:sp>
    <dsp:sp modelId="{A9CEF416-4517-4907-B16B-EEFF09F8EF57}">
      <dsp:nvSpPr>
        <dsp:cNvPr id="0" name=""/>
        <dsp:cNvSpPr/>
      </dsp:nvSpPr>
      <dsp:spPr>
        <a:xfrm>
          <a:off x="396867" y="1127720"/>
          <a:ext cx="3062060" cy="2789185"/>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miter lim="800000"/>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solidFill>
                <a:srgbClr val="FF0000"/>
              </a:solidFill>
              <a:latin typeface="Aptos"/>
              <a:ea typeface="+mn-ea"/>
              <a:cs typeface="+mn-cs"/>
            </a:rPr>
            <a:t>Stage 1</a:t>
          </a:r>
        </a:p>
        <a:p>
          <a:pPr marL="0" lvl="0" indent="0" algn="l" defTabSz="889000">
            <a:lnSpc>
              <a:spcPct val="90000"/>
            </a:lnSpc>
            <a:spcBef>
              <a:spcPct val="0"/>
            </a:spcBef>
            <a:spcAft>
              <a:spcPct val="35000"/>
            </a:spcAft>
            <a:buNone/>
          </a:pPr>
          <a:r>
            <a:rPr lang="en-GB" sz="2000" kern="1200" dirty="0">
              <a:latin typeface="Aptos"/>
              <a:ea typeface="+mn-ea"/>
              <a:cs typeface="+mn-cs"/>
            </a:rPr>
            <a:t>‘dirty money’ being placed in the financial system</a:t>
          </a:r>
        </a:p>
      </dsp:txBody>
      <dsp:txXfrm>
        <a:off x="396867" y="1127720"/>
        <a:ext cx="3062060" cy="2789185"/>
      </dsp:txXfrm>
    </dsp:sp>
    <dsp:sp modelId="{BC72B810-0332-4ECB-8704-3820E4A0816D}">
      <dsp:nvSpPr>
        <dsp:cNvPr id="0" name=""/>
        <dsp:cNvSpPr/>
      </dsp:nvSpPr>
      <dsp:spPr>
        <a:xfrm>
          <a:off x="3458927" y="493814"/>
          <a:ext cx="6879694" cy="1447898"/>
        </a:xfrm>
        <a:prstGeom prst="rightArrow">
          <a:avLst>
            <a:gd name="adj1" fmla="val 50000"/>
            <a:gd name="adj2" fmla="val 50000"/>
          </a:avLst>
        </a:prstGeom>
        <a:gradFill rotWithShape="0">
          <a:gsLst>
            <a:gs pos="0">
              <a:srgbClr val="00B0F0">
                <a:shade val="80000"/>
                <a:hueOff val="280770"/>
                <a:satOff val="-8903"/>
                <a:lumOff val="17260"/>
                <a:alphaOff val="0"/>
                <a:shade val="51000"/>
                <a:satMod val="130000"/>
              </a:srgbClr>
            </a:gs>
            <a:gs pos="80000">
              <a:srgbClr val="00B0F0">
                <a:shade val="80000"/>
                <a:hueOff val="280770"/>
                <a:satOff val="-8903"/>
                <a:lumOff val="17260"/>
                <a:alphaOff val="0"/>
                <a:shade val="93000"/>
                <a:satMod val="130000"/>
              </a:srgbClr>
            </a:gs>
            <a:gs pos="100000">
              <a:srgbClr val="00B0F0">
                <a:shade val="80000"/>
                <a:hueOff val="280770"/>
                <a:satOff val="-8903"/>
                <a:lumOff val="1726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254000" bIns="229854"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ptos"/>
              <a:ea typeface="+mn-ea"/>
              <a:cs typeface="+mn-cs"/>
            </a:rPr>
            <a:t>Layering</a:t>
          </a:r>
        </a:p>
      </dsp:txBody>
      <dsp:txXfrm>
        <a:off x="3458927" y="855789"/>
        <a:ext cx="6517720" cy="723949"/>
      </dsp:txXfrm>
    </dsp:sp>
    <dsp:sp modelId="{1D45B270-18F5-4EBB-80B1-3BA8B1C84A92}">
      <dsp:nvSpPr>
        <dsp:cNvPr id="0" name=""/>
        <dsp:cNvSpPr/>
      </dsp:nvSpPr>
      <dsp:spPr>
        <a:xfrm>
          <a:off x="3458927" y="1311714"/>
          <a:ext cx="3062060" cy="3386461"/>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miter lim="800000"/>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solidFill>
                <a:srgbClr val="FF0000"/>
              </a:solidFill>
              <a:latin typeface="Aptos"/>
              <a:ea typeface="+mn-ea"/>
              <a:cs typeface="+mn-cs"/>
            </a:rPr>
            <a:t>Stage 2</a:t>
          </a:r>
        </a:p>
        <a:p>
          <a:pPr marL="0" lvl="0" indent="0" algn="l" defTabSz="889000">
            <a:lnSpc>
              <a:spcPct val="90000"/>
            </a:lnSpc>
            <a:spcBef>
              <a:spcPct val="0"/>
            </a:spcBef>
            <a:spcAft>
              <a:spcPct val="35000"/>
            </a:spcAft>
            <a:buNone/>
          </a:pPr>
          <a:r>
            <a:rPr lang="en-GB" sz="2000" kern="1200" dirty="0">
              <a:latin typeface="Aptos"/>
              <a:ea typeface="+mn-ea"/>
              <a:cs typeface="+mn-cs"/>
            </a:rPr>
            <a:t>Separates the proceeds from their origin by moving them through a series of financial transactions. This makes it harder to establish a connection between them </a:t>
          </a:r>
        </a:p>
      </dsp:txBody>
      <dsp:txXfrm>
        <a:off x="3458927" y="1311714"/>
        <a:ext cx="3062060" cy="3386461"/>
      </dsp:txXfrm>
    </dsp:sp>
    <dsp:sp modelId="{C9DE0180-EE0D-4672-A666-A28DED8FA824}">
      <dsp:nvSpPr>
        <dsp:cNvPr id="0" name=""/>
        <dsp:cNvSpPr/>
      </dsp:nvSpPr>
      <dsp:spPr>
        <a:xfrm>
          <a:off x="6520988" y="976447"/>
          <a:ext cx="3817634" cy="1447898"/>
        </a:xfrm>
        <a:prstGeom prst="rightArrow">
          <a:avLst>
            <a:gd name="adj1" fmla="val 50000"/>
            <a:gd name="adj2" fmla="val 50000"/>
          </a:avLst>
        </a:prstGeom>
        <a:gradFill rotWithShape="0">
          <a:gsLst>
            <a:gs pos="0">
              <a:srgbClr val="00B0F0">
                <a:shade val="80000"/>
                <a:hueOff val="561541"/>
                <a:satOff val="-17806"/>
                <a:lumOff val="34521"/>
                <a:alphaOff val="0"/>
                <a:shade val="51000"/>
                <a:satMod val="130000"/>
              </a:srgbClr>
            </a:gs>
            <a:gs pos="80000">
              <a:srgbClr val="00B0F0">
                <a:shade val="80000"/>
                <a:hueOff val="561541"/>
                <a:satOff val="-17806"/>
                <a:lumOff val="34521"/>
                <a:alphaOff val="0"/>
                <a:shade val="93000"/>
                <a:satMod val="130000"/>
              </a:srgbClr>
            </a:gs>
            <a:gs pos="100000">
              <a:srgbClr val="00B0F0">
                <a:shade val="80000"/>
                <a:hueOff val="561541"/>
                <a:satOff val="-17806"/>
                <a:lumOff val="34521"/>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254000" bIns="229854" numCol="1" spcCol="1270" anchor="ctr" anchorCtr="0">
          <a:noAutofit/>
        </a:bodyPr>
        <a:lstStyle/>
        <a:p>
          <a:pPr marL="0" lvl="0" indent="0" algn="l" defTabSz="1200150">
            <a:lnSpc>
              <a:spcPct val="90000"/>
            </a:lnSpc>
            <a:spcBef>
              <a:spcPct val="0"/>
            </a:spcBef>
            <a:spcAft>
              <a:spcPct val="35000"/>
            </a:spcAft>
            <a:buNone/>
          </a:pPr>
          <a:r>
            <a:rPr lang="en-GB" sz="2700" b="1" kern="1200" dirty="0">
              <a:latin typeface="Aptos"/>
              <a:ea typeface="+mn-ea"/>
              <a:cs typeface="+mn-cs"/>
            </a:rPr>
            <a:t>Integration</a:t>
          </a:r>
        </a:p>
      </dsp:txBody>
      <dsp:txXfrm>
        <a:off x="6520988" y="1338422"/>
        <a:ext cx="3455660" cy="723949"/>
      </dsp:txXfrm>
    </dsp:sp>
    <dsp:sp modelId="{0F4E3746-95DE-46C2-BCEA-DBF3EFDDAAC4}">
      <dsp:nvSpPr>
        <dsp:cNvPr id="0" name=""/>
        <dsp:cNvSpPr/>
      </dsp:nvSpPr>
      <dsp:spPr>
        <a:xfrm>
          <a:off x="6520988" y="2092985"/>
          <a:ext cx="3062060" cy="2748365"/>
        </a:xfrm>
        <a:prstGeom prst="rect">
          <a:avLst/>
        </a:prstGeom>
        <a:solidFill>
          <a:sysClr val="window" lastClr="FFFFFF">
            <a:hueOff val="0"/>
            <a:satOff val="0"/>
            <a:lumOff val="0"/>
            <a:alphaOff val="0"/>
          </a:sysClr>
        </a:solidFill>
        <a:ln w="9525" cap="flat" cmpd="sng" algn="ctr">
          <a:solidFill>
            <a:srgbClr val="00B0F0">
              <a:hueOff val="0"/>
              <a:satOff val="0"/>
              <a:lumOff val="0"/>
              <a:alphaOff val="0"/>
            </a:srgbClr>
          </a:solidFill>
          <a:prstDash val="solid"/>
          <a:miter lim="800000"/>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solidFill>
                <a:srgbClr val="FF0000"/>
              </a:solidFill>
              <a:latin typeface="Aptos"/>
              <a:ea typeface="+mn-ea"/>
              <a:cs typeface="+mn-cs"/>
            </a:rPr>
            <a:t>Stage 3</a:t>
          </a:r>
        </a:p>
        <a:p>
          <a:pPr marL="0" lvl="0" indent="0" algn="l" defTabSz="889000">
            <a:lnSpc>
              <a:spcPct val="90000"/>
            </a:lnSpc>
            <a:spcBef>
              <a:spcPct val="0"/>
            </a:spcBef>
            <a:spcAft>
              <a:spcPct val="35000"/>
            </a:spcAft>
            <a:buNone/>
          </a:pPr>
          <a:r>
            <a:rPr lang="en-GB" sz="2000" kern="1200" dirty="0">
              <a:latin typeface="Aptos"/>
              <a:ea typeface="+mn-ea"/>
              <a:cs typeface="+mn-cs"/>
            </a:rPr>
            <a:t>Creating legitimate explanation for the source of funds allowing them to be retained, invested or used to buy goods or assets</a:t>
          </a:r>
        </a:p>
      </dsp:txBody>
      <dsp:txXfrm>
        <a:off x="6520988" y="2092985"/>
        <a:ext cx="3062060" cy="27483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630726-5D84-4EA4-8F16-0E09D542F793}"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9951CE-833F-4AD7-893D-24CDCF65B149}" type="slidenum">
              <a:rPr lang="en-GB" smtClean="0"/>
              <a:t>‹#›</a:t>
            </a:fld>
            <a:endParaRPr lang="en-GB"/>
          </a:p>
        </p:txBody>
      </p:sp>
    </p:spTree>
    <p:extLst>
      <p:ext uri="{BB962C8B-B14F-4D97-AF65-F5344CB8AC3E}">
        <p14:creationId xmlns:p14="http://schemas.microsoft.com/office/powerpoint/2010/main" val="2091336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200" b="1" i="0" u="none" strike="noStrike" kern="1200" cap="none" spc="0" normalizeH="0" baseline="0" noProof="0" dirty="0">
                <a:ln>
                  <a:noFill/>
                </a:ln>
                <a:solidFill>
                  <a:prstClr val="black"/>
                </a:solidFill>
                <a:effectLst/>
                <a:uLnTx/>
                <a:uFillTx/>
                <a:latin typeface="Calibri" panose="020F0502020204030204"/>
                <a:ea typeface="+mn-ea"/>
                <a:cs typeface="+mn-cs"/>
              </a:rPr>
              <a:t>Falling for a Ponzi investment</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200" b="0" i="0" u="none" strike="noStrike" kern="1200" cap="none" spc="0" normalizeH="0" baseline="0" noProof="0" dirty="0">
                <a:ln>
                  <a:noFill/>
                </a:ln>
                <a:solidFill>
                  <a:prstClr val="black"/>
                </a:solidFill>
                <a:effectLst/>
                <a:uLnTx/>
                <a:uFillTx/>
                <a:latin typeface="Calibri" panose="020F0502020204030204"/>
                <a:ea typeface="+mn-ea"/>
                <a:cs typeface="+mn-cs"/>
              </a:rPr>
              <a:t>Fraudulent investment scams, famously known as Ponzi schemes, have been taking place for years, but the original Ponzi scheme was executed in 1920.</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200" b="0" i="0" u="none" strike="noStrike" kern="1200" cap="none" spc="0" normalizeH="0" baseline="0" noProof="0" dirty="0">
                <a:ln>
                  <a:noFill/>
                </a:ln>
                <a:solidFill>
                  <a:prstClr val="black"/>
                </a:solidFill>
                <a:effectLst/>
                <a:uLnTx/>
                <a:uFillTx/>
                <a:latin typeface="Calibri" panose="020F0502020204030204"/>
                <a:ea typeface="+mn-ea"/>
                <a:cs typeface="+mn-cs"/>
              </a:rPr>
              <a:t>An American named Charles Ponzi discovered that he could purchase postal vouchers in his home country, ship them abroad and make a modest 5 per cent profit. However, when selling to investors he over exaggerated this margin, promising a 50 per cent profit return. Investors jumped at the opportunity queuing up to give him their money.  Ponzi paid his early investors back with the money from his newer more recent ones.  When scam was finally discovered, Ponzi had made $10million dollars and had fled the country.</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769951CE-833F-4AD7-893D-24CDCF65B149}" type="slidenum">
              <a:rPr lang="en-GB" smtClean="0"/>
              <a:t>4</a:t>
            </a:fld>
            <a:endParaRPr lang="en-GB"/>
          </a:p>
        </p:txBody>
      </p:sp>
    </p:spTree>
    <p:extLst>
      <p:ext uri="{BB962C8B-B14F-4D97-AF65-F5344CB8AC3E}">
        <p14:creationId xmlns:p14="http://schemas.microsoft.com/office/powerpoint/2010/main" val="3411899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85243-ECA3-6E6F-C028-46680BBCD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D04A07-B2B5-F09F-B6D7-8047DE1D75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E7A3E5-59CC-47F4-C0D8-752F8721C24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200" b="1" i="0" u="none" strike="noStrike" kern="1200" cap="none" spc="0" normalizeH="0" baseline="0" noProof="0" dirty="0">
                <a:ln>
                  <a:noFill/>
                </a:ln>
                <a:solidFill>
                  <a:prstClr val="black"/>
                </a:solidFill>
                <a:effectLst/>
                <a:uLnTx/>
                <a:uFillTx/>
                <a:latin typeface="Calibri" panose="020F0502020204030204"/>
                <a:ea typeface="+mn-ea"/>
                <a:cs typeface="+mn-cs"/>
              </a:rPr>
              <a:t>Falling for a Ponzi investment</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200" b="0" i="0" u="none" strike="noStrike" kern="1200" cap="none" spc="0" normalizeH="0" baseline="0" noProof="0" dirty="0">
                <a:ln>
                  <a:noFill/>
                </a:ln>
                <a:solidFill>
                  <a:prstClr val="black"/>
                </a:solidFill>
                <a:effectLst/>
                <a:uLnTx/>
                <a:uFillTx/>
                <a:latin typeface="Calibri" panose="020F0502020204030204"/>
                <a:ea typeface="+mn-ea"/>
                <a:cs typeface="+mn-cs"/>
              </a:rPr>
              <a:t>Fraudulent investment scams, famously known as Ponzi schemes, have been taking place for years, but the original Ponzi scheme was executed in 1920.</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 sz="1200" b="0" i="0" u="none" strike="noStrike" kern="1200" cap="none" spc="0" normalizeH="0" baseline="0" noProof="0" dirty="0">
                <a:ln>
                  <a:noFill/>
                </a:ln>
                <a:solidFill>
                  <a:prstClr val="black"/>
                </a:solidFill>
                <a:effectLst/>
                <a:uLnTx/>
                <a:uFillTx/>
                <a:latin typeface="Calibri" panose="020F0502020204030204"/>
                <a:ea typeface="+mn-ea"/>
                <a:cs typeface="+mn-cs"/>
              </a:rPr>
              <a:t>An American named Charles Ponzi discovered that he could purchase postal vouchers in his home country, ship them abroad and make a modest 5 per cent profit. However, when selling to investors he over exaggerated this margin, promising a 50 per cent profit return. Investors jumped at the opportunity queuing up to give him their money.  Ponzi paid his early investors back with the money from his newer more recent ones.  When scam was finally discovered, Ponzi had made $10million dollars and had fled the country.</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a:extLst>
              <a:ext uri="{FF2B5EF4-FFF2-40B4-BE49-F238E27FC236}">
                <a16:creationId xmlns:a16="http://schemas.microsoft.com/office/drawing/2014/main" id="{D311329A-35D8-7C8C-5205-EDB76C392883}"/>
              </a:ext>
            </a:extLst>
          </p:cNvPr>
          <p:cNvSpPr>
            <a:spLocks noGrp="1"/>
          </p:cNvSpPr>
          <p:nvPr>
            <p:ph type="sldNum" sz="quarter" idx="5"/>
          </p:nvPr>
        </p:nvSpPr>
        <p:spPr/>
        <p:txBody>
          <a:bodyPr/>
          <a:lstStyle/>
          <a:p>
            <a:fld id="{769951CE-833F-4AD7-893D-24CDCF65B149}" type="slidenum">
              <a:rPr lang="en-GB" smtClean="0"/>
              <a:t>5</a:t>
            </a:fld>
            <a:endParaRPr lang="en-GB"/>
          </a:p>
        </p:txBody>
      </p:sp>
    </p:spTree>
    <p:extLst>
      <p:ext uri="{BB962C8B-B14F-4D97-AF65-F5344CB8AC3E}">
        <p14:creationId xmlns:p14="http://schemas.microsoft.com/office/powerpoint/2010/main" val="1887603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9951CE-833F-4AD7-893D-24CDCF65B149}" type="slidenum">
              <a:rPr lang="en-GB" smtClean="0"/>
              <a:t>13</a:t>
            </a:fld>
            <a:endParaRPr lang="en-GB"/>
          </a:p>
        </p:txBody>
      </p:sp>
    </p:spTree>
    <p:extLst>
      <p:ext uri="{BB962C8B-B14F-4D97-AF65-F5344CB8AC3E}">
        <p14:creationId xmlns:p14="http://schemas.microsoft.com/office/powerpoint/2010/main" val="1993691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E7400-9876-E8D3-F853-50FC32F7F3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D909BB-964F-639B-28AC-7CEF0FACE8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2BA4A2-78A7-A63A-2B45-8E201D545544}"/>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5" name="Footer Placeholder 4">
            <a:extLst>
              <a:ext uri="{FF2B5EF4-FFF2-40B4-BE49-F238E27FC236}">
                <a16:creationId xmlns:a16="http://schemas.microsoft.com/office/drawing/2014/main" id="{7F55FE03-715F-B21A-C2E1-4F7E16D2B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2597E1-AFD3-97C3-DC90-7360047CBED5}"/>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2494906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37E1F-AF04-20B2-0212-A5178E106D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D341A1-A1A8-428D-2E3D-BCE2FCB57D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BD36E6-24C4-A735-96E2-F9535A19CB52}"/>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5" name="Footer Placeholder 4">
            <a:extLst>
              <a:ext uri="{FF2B5EF4-FFF2-40B4-BE49-F238E27FC236}">
                <a16:creationId xmlns:a16="http://schemas.microsoft.com/office/drawing/2014/main" id="{1EE076B3-4F9E-625C-B9D2-6FD100B3CC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52F931-6BA9-9686-08C0-AA8DFF03CA2E}"/>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1932687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15189-EA52-973D-B707-7B9FF6D33D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D61D45-1A26-C521-BA50-90F84AF76B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DFD600-BDDF-3D61-630D-3B813E768DB3}"/>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5" name="Footer Placeholder 4">
            <a:extLst>
              <a:ext uri="{FF2B5EF4-FFF2-40B4-BE49-F238E27FC236}">
                <a16:creationId xmlns:a16="http://schemas.microsoft.com/office/drawing/2014/main" id="{C91C4D8F-F326-BDFA-C091-F2873B42DA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C0DDC-D9F1-E970-4114-8D8972275C59}"/>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872071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AB50C-BC0E-50CC-8569-D4D5DB062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15946-FF1E-43AA-E51D-196B0E4768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F6E339-88F1-0452-58B8-ED6EE76BD3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762A98-26FB-482F-F00A-76918BF8F0D2}"/>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6" name="Footer Placeholder 5">
            <a:extLst>
              <a:ext uri="{FF2B5EF4-FFF2-40B4-BE49-F238E27FC236}">
                <a16:creationId xmlns:a16="http://schemas.microsoft.com/office/drawing/2014/main" id="{5639CBAF-DF49-7B7F-0FA9-F37E2E524D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93B7D7-8DEA-5827-49FE-537246BA443F}"/>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3900454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3D305-FF04-4E43-432D-CB4E7D98AC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E32A22-FD09-F91C-820A-FA13B3ECFB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9D6E4D-CAE0-0F37-FD74-2085AD63C8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6AF075-2B03-16C7-FDA7-A600970CC3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948E6-D0FA-A749-E933-FEFD5803D4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625025-5957-EF1D-D398-24EEB73D5FD2}"/>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8" name="Footer Placeholder 7">
            <a:extLst>
              <a:ext uri="{FF2B5EF4-FFF2-40B4-BE49-F238E27FC236}">
                <a16:creationId xmlns:a16="http://schemas.microsoft.com/office/drawing/2014/main" id="{30903C3B-40D1-5EBF-6484-884B8715C7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F120A5-D839-5E33-0D07-FCC92DF7ECAB}"/>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1174730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284E7-351C-2BD2-D2B4-C2167902C9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BD4804-D519-B81F-67B4-9A7B5BC3F55F}"/>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4" name="Footer Placeholder 3">
            <a:extLst>
              <a:ext uri="{FF2B5EF4-FFF2-40B4-BE49-F238E27FC236}">
                <a16:creationId xmlns:a16="http://schemas.microsoft.com/office/drawing/2014/main" id="{A29664B5-37F5-39DF-A869-B82F381A58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C8B141-FB18-4E30-0855-217CF4BFAEF7}"/>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4150089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6EB181-2ABB-2E6B-E0B8-598A0F87AD8C}"/>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3" name="Footer Placeholder 2">
            <a:extLst>
              <a:ext uri="{FF2B5EF4-FFF2-40B4-BE49-F238E27FC236}">
                <a16:creationId xmlns:a16="http://schemas.microsoft.com/office/drawing/2014/main" id="{D6CF760C-C8C1-AD8D-9479-338C814823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4BA5A9-A988-D017-57DF-B6B9B135EA1D}"/>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63147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11C08-26C8-9E2A-E912-A805FBF698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057136-FEE2-4163-9C68-BD3B23C5BE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535646-9470-C1A9-F367-3299ED6A96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CBDA42-A04E-DBDC-718D-FC703136EB20}"/>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6" name="Footer Placeholder 5">
            <a:extLst>
              <a:ext uri="{FF2B5EF4-FFF2-40B4-BE49-F238E27FC236}">
                <a16:creationId xmlns:a16="http://schemas.microsoft.com/office/drawing/2014/main" id="{753D12FA-6951-E5F2-E13B-82DD0B9508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CB7C5B-292C-BF39-F456-A02CB1F6AE01}"/>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4227302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7EFAE-AA5E-C040-2F5E-F804DAA29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B43556-EEEE-2A1B-F063-5EB481DD25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2EC8D0-5718-479A-28E8-49FF21A67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6BA563-32B4-BD18-356A-266556CB94D6}"/>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6" name="Footer Placeholder 5">
            <a:extLst>
              <a:ext uri="{FF2B5EF4-FFF2-40B4-BE49-F238E27FC236}">
                <a16:creationId xmlns:a16="http://schemas.microsoft.com/office/drawing/2014/main" id="{A9E5DA73-CD07-26FC-B092-0A271BBB0B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C3283E-6D0D-26FB-21E2-B861F4347B5F}"/>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1715298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CB0EE-C4AC-AC3F-B0BB-1F646700CE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16C56B-7825-B67D-2867-5165577C49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F851C1-A51F-A6E8-1370-D822FCCE456C}"/>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5" name="Footer Placeholder 4">
            <a:extLst>
              <a:ext uri="{FF2B5EF4-FFF2-40B4-BE49-F238E27FC236}">
                <a16:creationId xmlns:a16="http://schemas.microsoft.com/office/drawing/2014/main" id="{A96A0B04-0AC2-CFBA-DCD5-9E24E3012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22F2A-6303-6082-3055-3549023D938B}"/>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1264521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711D3A-6237-04E7-C588-7291FC99FD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CC3D44-8DD2-2B99-9FA8-93F5F6A4AB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BE5BC-6D43-D030-1569-23BAAC8E23E5}"/>
              </a:ext>
            </a:extLst>
          </p:cNvPr>
          <p:cNvSpPr>
            <a:spLocks noGrp="1"/>
          </p:cNvSpPr>
          <p:nvPr>
            <p:ph type="dt" sz="half" idx="10"/>
          </p:nvPr>
        </p:nvSpPr>
        <p:spPr/>
        <p:txBody>
          <a:bodyPr/>
          <a:lstStyle/>
          <a:p>
            <a:fld id="{69A9600F-722D-4D0A-8D29-699B678D1685}" type="datetimeFigureOut">
              <a:rPr lang="en-GB" smtClean="0"/>
              <a:t>06/11/2025</a:t>
            </a:fld>
            <a:endParaRPr lang="en-GB"/>
          </a:p>
        </p:txBody>
      </p:sp>
      <p:sp>
        <p:nvSpPr>
          <p:cNvPr id="5" name="Footer Placeholder 4">
            <a:extLst>
              <a:ext uri="{FF2B5EF4-FFF2-40B4-BE49-F238E27FC236}">
                <a16:creationId xmlns:a16="http://schemas.microsoft.com/office/drawing/2014/main" id="{DD18C882-8591-7C90-92A7-13ACE5ECC5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2AC8C-9512-68DD-26A4-A164F774DCBD}"/>
              </a:ext>
            </a:extLst>
          </p:cNvPr>
          <p:cNvSpPr>
            <a:spLocks noGrp="1"/>
          </p:cNvSpPr>
          <p:nvPr>
            <p:ph type="sldNum" sz="quarter" idx="12"/>
          </p:nvPr>
        </p:nvSpPr>
        <p:spPr/>
        <p:txBody>
          <a:bodyPr/>
          <a:lstStyle/>
          <a:p>
            <a:fld id="{BE76C322-F32E-4D23-AB23-DBAC513582F4}" type="slidenum">
              <a:rPr lang="en-GB" smtClean="0"/>
              <a:t>‹#›</a:t>
            </a:fld>
            <a:endParaRPr lang="en-GB"/>
          </a:p>
        </p:txBody>
      </p:sp>
    </p:spTree>
    <p:extLst>
      <p:ext uri="{BB962C8B-B14F-4D97-AF65-F5344CB8AC3E}">
        <p14:creationId xmlns:p14="http://schemas.microsoft.com/office/powerpoint/2010/main" val="1865118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B3D226-F2FB-E567-97B9-6EF930B418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96B1EB-A860-4969-C9F5-6C11568A5E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7AA37C-BFAE-2763-D9C8-1AD7443AF1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A9600F-722D-4D0A-8D29-699B678D1685}" type="datetimeFigureOut">
              <a:rPr lang="en-GB" smtClean="0"/>
              <a:t>06/11/2025</a:t>
            </a:fld>
            <a:endParaRPr lang="en-GB"/>
          </a:p>
        </p:txBody>
      </p:sp>
      <p:sp>
        <p:nvSpPr>
          <p:cNvPr id="5" name="Footer Placeholder 4">
            <a:extLst>
              <a:ext uri="{FF2B5EF4-FFF2-40B4-BE49-F238E27FC236}">
                <a16:creationId xmlns:a16="http://schemas.microsoft.com/office/drawing/2014/main" id="{C2B6B957-DD1E-7AB4-4DD2-D64FA84AF8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4EDD1FD-EB9B-EA34-A086-E93CB9F490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E76C322-F32E-4D23-AB23-DBAC513582F4}" type="slidenum">
              <a:rPr lang="en-GB" smtClean="0"/>
              <a:t>‹#›</a:t>
            </a:fld>
            <a:endParaRPr lang="en-GB"/>
          </a:p>
        </p:txBody>
      </p:sp>
    </p:spTree>
    <p:extLst>
      <p:ext uri="{BB962C8B-B14F-4D97-AF65-F5344CB8AC3E}">
        <p14:creationId xmlns:p14="http://schemas.microsoft.com/office/powerpoint/2010/main" val="2657315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B4joiYkmQr8?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hyperlink" Target="https://www.actionfraud.police.uk/a-z-of-fraud"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7Gm40-Cv48?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npYEmQW_GSk?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BBA59E-C80B-B50E-A312-76D06F4A6A23}"/>
              </a:ext>
            </a:extLst>
          </p:cNvPr>
          <p:cNvSpPr>
            <a:spLocks noGrp="1"/>
          </p:cNvSpPr>
          <p:nvPr>
            <p:ph type="ctrTitle"/>
          </p:nvPr>
        </p:nvSpPr>
        <p:spPr>
          <a:xfrm>
            <a:off x="1386865" y="818984"/>
            <a:ext cx="6596245" cy="3268520"/>
          </a:xfrm>
        </p:spPr>
        <p:txBody>
          <a:bodyPr>
            <a:normAutofit/>
          </a:bodyPr>
          <a:lstStyle/>
          <a:p>
            <a:pPr algn="r"/>
            <a:r>
              <a:rPr lang="en-GB" sz="4800">
                <a:solidFill>
                  <a:srgbClr val="FFFFFF"/>
                </a:solidFill>
              </a:rPr>
              <a:t>Fraud and Money Laundering</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90C8D8A-8678-7D11-EA70-B54D9ADEA782}"/>
              </a:ext>
            </a:extLst>
          </p:cNvPr>
          <p:cNvSpPr>
            <a:spLocks noGrp="1"/>
          </p:cNvSpPr>
          <p:nvPr>
            <p:ph type="subTitle" idx="1"/>
          </p:nvPr>
        </p:nvSpPr>
        <p:spPr>
          <a:xfrm>
            <a:off x="1931874" y="4797188"/>
            <a:ext cx="6051236" cy="1241828"/>
          </a:xfrm>
        </p:spPr>
        <p:txBody>
          <a:bodyPr>
            <a:normAutofit/>
          </a:bodyPr>
          <a:lstStyle/>
          <a:p>
            <a:pPr algn="r"/>
            <a:r>
              <a:rPr lang="en-GB">
                <a:solidFill>
                  <a:srgbClr val="FFFFFF"/>
                </a:solidFill>
              </a:rPr>
              <a:t>Wynne Jones</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80490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7CA7E25-0B13-D5F4-EC28-A63448D8DB2F}"/>
              </a:ext>
            </a:extLst>
          </p:cNvPr>
          <p:cNvPicPr>
            <a:picLocks noChangeAspect="1"/>
          </p:cNvPicPr>
          <p:nvPr/>
        </p:nvPicPr>
        <p:blipFill>
          <a:blip r:embed="rId2">
            <a:duotone>
              <a:prstClr val="black"/>
              <a:schemeClr val="tx2">
                <a:tint val="45000"/>
                <a:satMod val="400000"/>
              </a:schemeClr>
            </a:duotone>
            <a:alphaModFix amt="2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CF67882-B478-3715-1D93-270BE02F55DE}"/>
              </a:ext>
            </a:extLst>
          </p:cNvPr>
          <p:cNvSpPr>
            <a:spLocks noGrp="1"/>
          </p:cNvSpPr>
          <p:nvPr>
            <p:ph type="title"/>
          </p:nvPr>
        </p:nvSpPr>
        <p:spPr>
          <a:xfrm>
            <a:off x="838200" y="365125"/>
            <a:ext cx="10515600" cy="1325563"/>
          </a:xfrm>
        </p:spPr>
        <p:txBody>
          <a:bodyPr>
            <a:normAutofit/>
          </a:bodyPr>
          <a:lstStyle/>
          <a:p>
            <a:r>
              <a:rPr kumimoji="0" lang="en-GB" b="0" i="0" u="none" strike="noStrike" kern="1200" cap="none" spc="0" normalizeH="0" baseline="0" noProof="0">
                <a:ln>
                  <a:noFill/>
                </a:ln>
                <a:effectLst/>
                <a:uLnTx/>
                <a:uFillTx/>
                <a:latin typeface="Myriad Pro"/>
                <a:ea typeface="+mj-ea"/>
                <a:cs typeface="+mj-cs"/>
              </a:rPr>
              <a:t>Learning outcomes</a:t>
            </a:r>
            <a:endParaRPr lang="en-GB" dirty="0"/>
          </a:p>
        </p:txBody>
      </p:sp>
      <p:graphicFrame>
        <p:nvGraphicFramePr>
          <p:cNvPr id="5" name="Content Placeholder 2">
            <a:extLst>
              <a:ext uri="{FF2B5EF4-FFF2-40B4-BE49-F238E27FC236}">
                <a16:creationId xmlns:a16="http://schemas.microsoft.com/office/drawing/2014/main" id="{5DD306FA-7BBE-0459-37AA-6BEFCB381953}"/>
              </a:ext>
            </a:extLst>
          </p:cNvPr>
          <p:cNvGraphicFramePr>
            <a:graphicFrameLocks noGrp="1"/>
          </p:cNvGraphicFramePr>
          <p:nvPr>
            <p:ph idx="1"/>
            <p:extLst>
              <p:ext uri="{D42A27DB-BD31-4B8C-83A1-F6EECF244321}">
                <p14:modId xmlns:p14="http://schemas.microsoft.com/office/powerpoint/2010/main" val="34663669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23017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A4D1BB-FDE4-50B8-0FF2-982AF3DAE4A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2C2A900-61EC-6F81-162C-8BCCE99B9FD9}"/>
              </a:ext>
            </a:extLst>
          </p:cNvPr>
          <p:cNvPicPr>
            <a:picLocks noGrp="1" noChangeAspect="1"/>
          </p:cNvPicPr>
          <p:nvPr>
            <p:ph idx="1"/>
          </p:nvPr>
        </p:nvPicPr>
        <p:blipFill>
          <a:blip r:embed="rId2"/>
          <a:stretch>
            <a:fillRect/>
          </a:stretch>
        </p:blipFill>
        <p:spPr>
          <a:xfrm>
            <a:off x="812801" y="457200"/>
            <a:ext cx="10566397" cy="5943600"/>
          </a:xfrm>
          <a:prstGeom prst="rect">
            <a:avLst/>
          </a:prstGeom>
        </p:spPr>
      </p:pic>
      <p:sp>
        <p:nvSpPr>
          <p:cNvPr id="6" name="TextBox 5">
            <a:extLst>
              <a:ext uri="{FF2B5EF4-FFF2-40B4-BE49-F238E27FC236}">
                <a16:creationId xmlns:a16="http://schemas.microsoft.com/office/drawing/2014/main" id="{93D3916A-3AD2-0AF6-E3AD-D709C7672A5F}"/>
              </a:ext>
            </a:extLst>
          </p:cNvPr>
          <p:cNvSpPr txBox="1"/>
          <p:nvPr/>
        </p:nvSpPr>
        <p:spPr>
          <a:xfrm>
            <a:off x="1073852" y="627882"/>
            <a:ext cx="6100010" cy="707886"/>
          </a:xfrm>
          <a:prstGeom prst="rect">
            <a:avLst/>
          </a:prstGeom>
          <a:noFill/>
        </p:spPr>
        <p:txBody>
          <a:bodyPr wrap="square">
            <a:spAutoFit/>
          </a:bodyPr>
          <a:lstStyle/>
          <a:p>
            <a:r>
              <a:rPr kumimoji="0" lang="en-US" sz="4000" b="0" i="0" u="none" strike="noStrike" kern="1200" cap="none" spc="0" normalizeH="0" baseline="0" noProof="0" dirty="0">
                <a:ln>
                  <a:noFill/>
                </a:ln>
                <a:effectLst/>
                <a:uLnTx/>
                <a:uFillTx/>
                <a:latin typeface="Aptos Display" panose="02110004020202020204"/>
                <a:ea typeface="+mj-ea"/>
                <a:cs typeface="+mj-cs"/>
              </a:rPr>
              <a:t>What does ‘Fraud’ mean?</a:t>
            </a:r>
            <a:endParaRPr lang="en-GB" dirty="0"/>
          </a:p>
        </p:txBody>
      </p:sp>
    </p:spTree>
    <p:extLst>
      <p:ext uri="{BB962C8B-B14F-4D97-AF65-F5344CB8AC3E}">
        <p14:creationId xmlns:p14="http://schemas.microsoft.com/office/powerpoint/2010/main" val="553072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EEDBE4-5044-D17E-FEC7-F536590A0A7C}"/>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5DA83B4-6B6E-F388-AC0F-BDAF56408105}"/>
              </a:ext>
            </a:extLst>
          </p:cNvPr>
          <p:cNvSpPr>
            <a:spLocks noGrp="1"/>
          </p:cNvSpPr>
          <p:nvPr>
            <p:ph type="title"/>
          </p:nvPr>
        </p:nvSpPr>
        <p:spPr>
          <a:xfrm>
            <a:off x="838200" y="468113"/>
            <a:ext cx="4631033" cy="1383109"/>
          </a:xfrm>
        </p:spPr>
        <p:txBody>
          <a:bodyPr anchor="b">
            <a:normAutofit/>
          </a:bodyPr>
          <a:lstStyle/>
          <a:p>
            <a:r>
              <a:rPr lang="en-GB" dirty="0">
                <a:solidFill>
                  <a:schemeClr val="bg1"/>
                </a:solidFill>
              </a:rPr>
              <a:t>PONZI Schemes</a:t>
            </a:r>
          </a:p>
        </p:txBody>
      </p:sp>
      <p:cxnSp>
        <p:nvCxnSpPr>
          <p:cNvPr id="22" name="Straight Connector 21">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581DE3-AE4A-1C1B-5B18-F570B5923B4A}"/>
              </a:ext>
            </a:extLst>
          </p:cNvPr>
          <p:cNvSpPr>
            <a:spLocks noGrp="1"/>
          </p:cNvSpPr>
          <p:nvPr>
            <p:ph idx="1"/>
          </p:nvPr>
        </p:nvSpPr>
        <p:spPr>
          <a:xfrm>
            <a:off x="859134" y="2005800"/>
            <a:ext cx="6171325" cy="2846400"/>
          </a:xfrm>
        </p:spPr>
        <p:txBody>
          <a:bodyPr>
            <a:noAutofit/>
          </a:bodyPr>
          <a:lstStyle/>
          <a:p>
            <a:pPr marL="0" marR="0" lvl="0" indent="0" defTabSz="914400" rtl="0" eaLnBrk="1" fontAlgn="auto" latinLnBrk="0" hangingPunct="1">
              <a:lnSpc>
                <a:spcPct val="150000"/>
              </a:lnSpc>
              <a:spcBef>
                <a:spcPts val="0"/>
              </a:spcBef>
              <a:spcAft>
                <a:spcPts val="600"/>
              </a:spcAft>
              <a:buClrTx/>
              <a:buSzTx/>
              <a:buFontTx/>
              <a:buNone/>
              <a:tabLst/>
              <a:defRPr/>
            </a:pPr>
            <a:r>
              <a:rPr kumimoji="0" lang="en" sz="2400" b="1" i="0" u="none" strike="noStrike" kern="1200" cap="none" spc="0" normalizeH="0" baseline="0" noProof="0" dirty="0">
                <a:ln>
                  <a:noFill/>
                </a:ln>
                <a:solidFill>
                  <a:schemeClr val="bg1"/>
                </a:solidFill>
                <a:effectLst/>
                <a:uLnTx/>
                <a:uFillTx/>
                <a:cs typeface="Calibri" panose="020F0502020204030204" pitchFamily="34" charset="0"/>
              </a:rPr>
              <a:t>Falling for a Ponzi investment</a:t>
            </a:r>
            <a:endParaRPr kumimoji="0" lang="en-GB" sz="2400" b="0" i="0" u="none" strike="noStrike" kern="1200" cap="none" spc="0" normalizeH="0" baseline="0" noProof="0" dirty="0">
              <a:ln>
                <a:noFill/>
              </a:ln>
              <a:solidFill>
                <a:schemeClr val="bg1"/>
              </a:solidFill>
              <a:effectLst/>
              <a:uLnTx/>
              <a:uFillTx/>
              <a:cs typeface="Calibri" panose="020F0502020204030204" pitchFamily="34" charset="0"/>
            </a:endParaRPr>
          </a:p>
          <a:p>
            <a:pPr marL="0" marR="0" lvl="0" indent="0" defTabSz="914400" rtl="0" eaLnBrk="1" fontAlgn="auto" latinLnBrk="0" hangingPunct="1">
              <a:lnSpc>
                <a:spcPct val="150000"/>
              </a:lnSpc>
              <a:spcBef>
                <a:spcPts val="0"/>
              </a:spcBef>
              <a:spcAft>
                <a:spcPts val="600"/>
              </a:spcAft>
              <a:buClrTx/>
              <a:buSzTx/>
              <a:buFontTx/>
              <a:buNone/>
              <a:tabLst/>
              <a:defRPr/>
            </a:pPr>
            <a:r>
              <a:rPr kumimoji="0" lang="en" sz="2400" b="0" i="0" u="none" strike="noStrike" kern="1200" cap="none" spc="0" normalizeH="0" baseline="0" noProof="0" dirty="0">
                <a:ln>
                  <a:noFill/>
                </a:ln>
                <a:solidFill>
                  <a:schemeClr val="bg1"/>
                </a:solidFill>
                <a:effectLst/>
                <a:uLnTx/>
                <a:uFillTx/>
                <a:cs typeface="Calibri" panose="020F0502020204030204" pitchFamily="34" charset="0"/>
              </a:rPr>
              <a:t>Fraudulent investment scams, famously known as Ponzi schemes, have been taking place for years, but the original Ponzi scheme was executed in 1920.</a:t>
            </a:r>
            <a:endParaRPr kumimoji="0" lang="en-GB" sz="2400" b="0" i="0" u="none" strike="noStrike" kern="1200" cap="none" spc="0" normalizeH="0" baseline="0" noProof="0" dirty="0">
              <a:ln>
                <a:noFill/>
              </a:ln>
              <a:solidFill>
                <a:schemeClr val="bg1"/>
              </a:solidFill>
              <a:effectLst/>
              <a:uLnTx/>
              <a:uFillTx/>
              <a:cs typeface="Calibri" panose="020F0502020204030204" pitchFamily="34" charset="0"/>
            </a:endParaRPr>
          </a:p>
        </p:txBody>
      </p:sp>
      <p:pic>
        <p:nvPicPr>
          <p:cNvPr id="4" name="Picture 3">
            <a:extLst>
              <a:ext uri="{FF2B5EF4-FFF2-40B4-BE49-F238E27FC236}">
                <a16:creationId xmlns:a16="http://schemas.microsoft.com/office/drawing/2014/main" id="{5F9A4EB8-7172-ABF3-26B0-4F957034B5CF}"/>
              </a:ext>
            </a:extLst>
          </p:cNvPr>
          <p:cNvPicPr>
            <a:picLocks noChangeAspect="1"/>
          </p:cNvPicPr>
          <p:nvPr/>
        </p:nvPicPr>
        <p:blipFill>
          <a:blip r:embed="rId3"/>
          <a:srcRect l="811" r="1" b="1"/>
          <a:stretch>
            <a:fillRect/>
          </a:stretch>
        </p:blipFill>
        <p:spPr>
          <a:xfrm>
            <a:off x="7295713" y="1850813"/>
            <a:ext cx="4631033" cy="4649030"/>
          </a:xfrm>
          <a:prstGeom prst="rect">
            <a:avLst/>
          </a:prstGeom>
        </p:spPr>
      </p:pic>
      <p:grpSp>
        <p:nvGrpSpPr>
          <p:cNvPr id="24" name="Group 23">
            <a:extLst>
              <a:ext uri="{FF2B5EF4-FFF2-40B4-BE49-F238E27FC236}">
                <a16:creationId xmlns:a16="http://schemas.microsoft.com/office/drawing/2014/main" id="{9D20816A-53A8-414B-9615-2877C1081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25" name="Straight Connector 24">
              <a:extLst>
                <a:ext uri="{FF2B5EF4-FFF2-40B4-BE49-F238E27FC236}">
                  <a16:creationId xmlns:a16="http://schemas.microsoft.com/office/drawing/2014/main" id="{49CC84F6-0A3D-42D4-84D1-34E857123F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76FD32F-1C07-4AF8-994F-CDC99B5D4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43898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395F24-C906-CED5-3C80-BB9BF8DD579A}"/>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A84832C9-29AE-A8DA-6631-FED74AB83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73C4B95-E0DD-1EC9-9910-CA7A52238E16}"/>
              </a:ext>
            </a:extLst>
          </p:cNvPr>
          <p:cNvSpPr>
            <a:spLocks noGrp="1"/>
          </p:cNvSpPr>
          <p:nvPr>
            <p:ph type="title"/>
          </p:nvPr>
        </p:nvSpPr>
        <p:spPr>
          <a:xfrm>
            <a:off x="838200" y="468113"/>
            <a:ext cx="4631033" cy="1383109"/>
          </a:xfrm>
        </p:spPr>
        <p:txBody>
          <a:bodyPr anchor="b">
            <a:normAutofit/>
          </a:bodyPr>
          <a:lstStyle/>
          <a:p>
            <a:r>
              <a:rPr lang="en-GB" dirty="0">
                <a:solidFill>
                  <a:schemeClr val="bg1"/>
                </a:solidFill>
              </a:rPr>
              <a:t>PONZI Schemes</a:t>
            </a:r>
          </a:p>
        </p:txBody>
      </p:sp>
      <p:cxnSp>
        <p:nvCxnSpPr>
          <p:cNvPr id="22" name="Straight Connector 21">
            <a:extLst>
              <a:ext uri="{FF2B5EF4-FFF2-40B4-BE49-F238E27FC236}">
                <a16:creationId xmlns:a16="http://schemas.microsoft.com/office/drawing/2014/main" id="{F27ED717-90ED-1A31-D25F-774C8648A8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851222"/>
            <a:ext cx="54482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0AC5AD-5DE0-3B72-C2FF-1E4A87239321}"/>
              </a:ext>
            </a:extLst>
          </p:cNvPr>
          <p:cNvSpPr>
            <a:spLocks noGrp="1"/>
          </p:cNvSpPr>
          <p:nvPr>
            <p:ph idx="1"/>
          </p:nvPr>
        </p:nvSpPr>
        <p:spPr>
          <a:xfrm>
            <a:off x="859134" y="2005800"/>
            <a:ext cx="6171325" cy="2846400"/>
          </a:xfrm>
        </p:spPr>
        <p:txBody>
          <a:bodyPr>
            <a:noAutofit/>
          </a:bodyPr>
          <a:lstStyle/>
          <a:p>
            <a:pPr marL="0" marR="0" lvl="0" indent="0" defTabSz="914400" rtl="0" eaLnBrk="1" fontAlgn="auto" latinLnBrk="0" hangingPunct="1">
              <a:lnSpc>
                <a:spcPct val="150000"/>
              </a:lnSpc>
              <a:spcBef>
                <a:spcPts val="0"/>
              </a:spcBef>
              <a:spcAft>
                <a:spcPts val="600"/>
              </a:spcAft>
              <a:buClrTx/>
              <a:buSzTx/>
              <a:buFontTx/>
              <a:buNone/>
              <a:tabLst/>
              <a:defRPr/>
            </a:pPr>
            <a:r>
              <a:rPr kumimoji="0" lang="en" sz="2000" b="0" i="0" u="none" strike="noStrike" kern="1200" cap="none" spc="0" normalizeH="0" baseline="0" noProof="0" dirty="0">
                <a:ln>
                  <a:noFill/>
                </a:ln>
                <a:solidFill>
                  <a:schemeClr val="bg1"/>
                </a:solidFill>
                <a:effectLst/>
                <a:uLnTx/>
                <a:uFillTx/>
                <a:cs typeface="Calibri" panose="020F0502020204030204" pitchFamily="34" charset="0"/>
              </a:rPr>
              <a:t>An American named Charles Ponzi discovered that he could purchase postal vouchers in his home country, ship them abroad and make a modest 5 per cent profit. However, when selling to investors he over exaggerated this margin, promising a 50 per cent profit return. Investors jumped at the opportunity queuing up to give him their money.  Ponzi paid his early investors back with the money from his newer more recent ones.  When scam was finally discovered, Ponzi had made $10million dollars and had fled the country.</a:t>
            </a:r>
            <a:endParaRPr kumimoji="0" lang="en-GB" sz="2000" b="0" i="0" u="none" strike="noStrike" kern="1200" cap="none" spc="0" normalizeH="0" baseline="0" noProof="0" dirty="0">
              <a:ln>
                <a:noFill/>
              </a:ln>
              <a:solidFill>
                <a:schemeClr val="bg1"/>
              </a:solidFill>
              <a:effectLst/>
              <a:uLnTx/>
              <a:uFillTx/>
              <a:cs typeface="Calibri" panose="020F0502020204030204" pitchFamily="34" charset="0"/>
            </a:endParaRPr>
          </a:p>
        </p:txBody>
      </p:sp>
      <p:pic>
        <p:nvPicPr>
          <p:cNvPr id="4" name="Picture 3">
            <a:extLst>
              <a:ext uri="{FF2B5EF4-FFF2-40B4-BE49-F238E27FC236}">
                <a16:creationId xmlns:a16="http://schemas.microsoft.com/office/drawing/2014/main" id="{64272AD5-0338-B3D9-3E63-F75C1B266E1F}"/>
              </a:ext>
            </a:extLst>
          </p:cNvPr>
          <p:cNvPicPr>
            <a:picLocks noChangeAspect="1"/>
          </p:cNvPicPr>
          <p:nvPr/>
        </p:nvPicPr>
        <p:blipFill>
          <a:blip r:embed="rId3"/>
          <a:srcRect l="811" r="1" b="1"/>
          <a:stretch>
            <a:fillRect/>
          </a:stretch>
        </p:blipFill>
        <p:spPr>
          <a:xfrm>
            <a:off x="7295713" y="1850813"/>
            <a:ext cx="4631033" cy="4649030"/>
          </a:xfrm>
          <a:prstGeom prst="rect">
            <a:avLst/>
          </a:prstGeom>
        </p:spPr>
      </p:pic>
      <p:grpSp>
        <p:nvGrpSpPr>
          <p:cNvPr id="24" name="Group 23">
            <a:extLst>
              <a:ext uri="{FF2B5EF4-FFF2-40B4-BE49-F238E27FC236}">
                <a16:creationId xmlns:a16="http://schemas.microsoft.com/office/drawing/2014/main" id="{81D48029-4078-D65D-4D09-681C422F3B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74779" y="1850813"/>
            <a:ext cx="4917221" cy="5007187"/>
            <a:chOff x="6833344" y="1502570"/>
            <a:chExt cx="4917221" cy="5007187"/>
          </a:xfrm>
        </p:grpSpPr>
        <p:cxnSp>
          <p:nvCxnSpPr>
            <p:cNvPr id="25" name="Straight Connector 24">
              <a:extLst>
                <a:ext uri="{FF2B5EF4-FFF2-40B4-BE49-F238E27FC236}">
                  <a16:creationId xmlns:a16="http://schemas.microsoft.com/office/drawing/2014/main" id="{134C8EE4-28BA-197D-28F0-B96A09C080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6833344" y="1502570"/>
              <a:ext cx="0" cy="5007187"/>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43D7F69-8797-6A5F-792D-5BF8763954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6836570" y="1502570"/>
              <a:ext cx="491399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30720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FBI's most wanted woman: Missing Cryptoqueen Ruja Ignatova - BBC News - BBC News">
            <a:hlinkClick r:id="" action="ppaction://noaction"/>
            <a:extLst>
              <a:ext uri="{FF2B5EF4-FFF2-40B4-BE49-F238E27FC236}">
                <a16:creationId xmlns:a16="http://schemas.microsoft.com/office/drawing/2014/main" id="{22822F22-D867-FA2F-DD2D-2D94BCABD4F7}"/>
              </a:ext>
            </a:extLst>
          </p:cNvPr>
          <p:cNvPicPr>
            <a:picLocks noGrp="1" noRot="1" noChangeAspect="1"/>
          </p:cNvPicPr>
          <p:nvPr>
            <p:ph idx="1"/>
            <a:videoFile r:link="rId1"/>
          </p:nvPr>
        </p:nvPicPr>
        <p:blipFill>
          <a:blip r:embed="rId3"/>
          <a:stretch>
            <a:fillRect/>
          </a:stretch>
        </p:blipFill>
        <p:spPr>
          <a:xfrm>
            <a:off x="-85" y="3005"/>
            <a:ext cx="12190582" cy="6781498"/>
          </a:xfrm>
          <a:prstGeom prst="rect">
            <a:avLst/>
          </a:prstGeom>
        </p:spPr>
      </p:pic>
    </p:spTree>
    <p:extLst>
      <p:ext uri="{BB962C8B-B14F-4D97-AF65-F5344CB8AC3E}">
        <p14:creationId xmlns:p14="http://schemas.microsoft.com/office/powerpoint/2010/main" val="2435617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66C3C-B5E0-B9FA-29B6-208BB36D0BB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Fraud Today</a:t>
            </a:r>
          </a:p>
        </p:txBody>
      </p:sp>
      <p:graphicFrame>
        <p:nvGraphicFramePr>
          <p:cNvPr id="5" name="Content Placeholder 2">
            <a:extLst>
              <a:ext uri="{FF2B5EF4-FFF2-40B4-BE49-F238E27FC236}">
                <a16:creationId xmlns:a16="http://schemas.microsoft.com/office/drawing/2014/main" id="{C40BA17D-E3DD-F7FE-5679-7545A6109DA8}"/>
              </a:ext>
            </a:extLst>
          </p:cNvPr>
          <p:cNvGraphicFramePr>
            <a:graphicFrameLocks noGrp="1"/>
          </p:cNvGraphicFramePr>
          <p:nvPr>
            <p:ph idx="1"/>
            <p:extLst>
              <p:ext uri="{D42A27DB-BD31-4B8C-83A1-F6EECF244321}">
                <p14:modId xmlns:p14="http://schemas.microsoft.com/office/powerpoint/2010/main" val="2567494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9131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66834B-F025-8097-4C21-E16E00637D21}"/>
            </a:ext>
          </a:extLst>
        </p:cNvPr>
        <p:cNvGrpSpPr/>
        <p:nvPr/>
      </p:nvGrpSpPr>
      <p:grpSpPr>
        <a:xfrm>
          <a:off x="0" y="0"/>
          <a:ext cx="0" cy="0"/>
          <a:chOff x="0" y="0"/>
          <a:chExt cx="0" cy="0"/>
        </a:xfrm>
      </p:grpSpPr>
      <p:sp>
        <p:nvSpPr>
          <p:cNvPr id="34" name="Rectangle 3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085774-491E-9667-565E-DF1A04CB5890}"/>
              </a:ext>
            </a:extLst>
          </p:cNvPr>
          <p:cNvSpPr>
            <a:spLocks noGrp="1"/>
          </p:cNvSpPr>
          <p:nvPr>
            <p:ph type="title"/>
          </p:nvPr>
        </p:nvSpPr>
        <p:spPr>
          <a:xfrm>
            <a:off x="728663" y="1422400"/>
            <a:ext cx="4505552" cy="2387600"/>
          </a:xfrm>
        </p:spPr>
        <p:txBody>
          <a:bodyPr vert="horz" lIns="91440" tIns="45720" rIns="91440" bIns="45720" rtlCol="0" anchor="b">
            <a:normAutofit/>
          </a:bodyPr>
          <a:lstStyle/>
          <a:p>
            <a:r>
              <a:rPr kumimoji="0" lang="en-US" sz="5000" b="0" i="0" u="none" strike="noStrike" cap="none" spc="0" normalizeH="0" baseline="0" noProof="0">
                <a:ln>
                  <a:noFill/>
                </a:ln>
                <a:solidFill>
                  <a:schemeClr val="bg1"/>
                </a:solidFill>
                <a:effectLst/>
                <a:uLnTx/>
                <a:uFillTx/>
              </a:rPr>
              <a:t>Fraud Today</a:t>
            </a:r>
            <a:endParaRPr lang="en-US" sz="5000">
              <a:solidFill>
                <a:schemeClr val="bg1"/>
              </a:solidFill>
            </a:endParaRPr>
          </a:p>
        </p:txBody>
      </p:sp>
      <p:sp>
        <p:nvSpPr>
          <p:cNvPr id="36" name="Freeform: Shape 35">
            <a:extLst>
              <a:ext uri="{FF2B5EF4-FFF2-40B4-BE49-F238E27FC236}">
                <a16:creationId xmlns:a16="http://schemas.microsoft.com/office/drawing/2014/main" id="{0277405F-0B4F-4418-B773-1B3881412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0421" y="226893"/>
            <a:ext cx="5968658" cy="6085007"/>
          </a:xfrm>
          <a:custGeom>
            <a:avLst/>
            <a:gdLst>
              <a:gd name="connsiteX0" fmla="*/ 0 w 5968658"/>
              <a:gd name="connsiteY0" fmla="*/ 0 h 6085007"/>
              <a:gd name="connsiteX1" fmla="*/ 3557919 w 5968658"/>
              <a:gd name="connsiteY1" fmla="*/ 0 h 6085007"/>
              <a:gd name="connsiteX2" fmla="*/ 3557919 w 5968658"/>
              <a:gd name="connsiteY2" fmla="*/ 2195749 h 6085007"/>
              <a:gd name="connsiteX3" fmla="*/ 5968658 w 5968658"/>
              <a:gd name="connsiteY3" fmla="*/ 2195749 h 6085007"/>
              <a:gd name="connsiteX4" fmla="*/ 5968658 w 5968658"/>
              <a:gd name="connsiteY4" fmla="*/ 6085007 h 6085007"/>
              <a:gd name="connsiteX5" fmla="*/ 2058230 w 5968658"/>
              <a:gd name="connsiteY5" fmla="*/ 6085007 h 6085007"/>
              <a:gd name="connsiteX6" fmla="*/ 2058230 w 5968658"/>
              <a:gd name="connsiteY6" fmla="*/ 3538657 h 6085007"/>
              <a:gd name="connsiteX7" fmla="*/ 0 w 5968658"/>
              <a:gd name="connsiteY7" fmla="*/ 3538657 h 6085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8658" h="6085007">
                <a:moveTo>
                  <a:pt x="0" y="0"/>
                </a:moveTo>
                <a:lnTo>
                  <a:pt x="3557919" y="0"/>
                </a:lnTo>
                <a:lnTo>
                  <a:pt x="3557919" y="2195749"/>
                </a:lnTo>
                <a:lnTo>
                  <a:pt x="5968658" y="2195749"/>
                </a:lnTo>
                <a:lnTo>
                  <a:pt x="5968658" y="6085007"/>
                </a:lnTo>
                <a:lnTo>
                  <a:pt x="2058230" y="6085007"/>
                </a:lnTo>
                <a:lnTo>
                  <a:pt x="2058230" y="3538657"/>
                </a:lnTo>
                <a:lnTo>
                  <a:pt x="0" y="3538657"/>
                </a:lnTo>
                <a:close/>
              </a:path>
            </a:pathLst>
          </a:custGeom>
          <a:solidFill>
            <a:schemeClr val="tx1">
              <a:lumMod val="95000"/>
              <a:lumOff val="5000"/>
            </a:schemeClr>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643B1CC1-6CCE-41D4-2F04-70A57BEE621A}"/>
              </a:ext>
            </a:extLst>
          </p:cNvPr>
          <p:cNvPicPr>
            <a:picLocks noChangeAspect="1"/>
          </p:cNvPicPr>
          <p:nvPr/>
        </p:nvPicPr>
        <p:blipFill>
          <a:blip r:embed="rId2"/>
          <a:stretch>
            <a:fillRect/>
          </a:stretch>
        </p:blipFill>
        <p:spPr>
          <a:xfrm>
            <a:off x="7839805" y="2739893"/>
            <a:ext cx="3408121" cy="3254756"/>
          </a:xfrm>
          <a:prstGeom prst="rect">
            <a:avLst/>
          </a:prstGeom>
        </p:spPr>
      </p:pic>
      <p:pic>
        <p:nvPicPr>
          <p:cNvPr id="4" name="Content Placeholder 3">
            <a:extLst>
              <a:ext uri="{FF2B5EF4-FFF2-40B4-BE49-F238E27FC236}">
                <a16:creationId xmlns:a16="http://schemas.microsoft.com/office/drawing/2014/main" id="{8ADF5444-4457-6054-A07B-4CE768580C77}"/>
              </a:ext>
            </a:extLst>
          </p:cNvPr>
          <p:cNvPicPr>
            <a:picLocks noChangeAspect="1"/>
          </p:cNvPicPr>
          <p:nvPr/>
        </p:nvPicPr>
        <p:blipFill>
          <a:blip r:embed="rId3"/>
          <a:stretch>
            <a:fillRect/>
          </a:stretch>
        </p:blipFill>
        <p:spPr>
          <a:xfrm>
            <a:off x="5756393" y="1285729"/>
            <a:ext cx="3105975" cy="1420984"/>
          </a:xfrm>
          <a:prstGeom prst="rect">
            <a:avLst/>
          </a:prstGeom>
        </p:spPr>
      </p:pic>
    </p:spTree>
    <p:extLst>
      <p:ext uri="{BB962C8B-B14F-4D97-AF65-F5344CB8AC3E}">
        <p14:creationId xmlns:p14="http://schemas.microsoft.com/office/powerpoint/2010/main" val="4294512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43F915-DD8F-714A-2428-E91BA966F2C2}"/>
            </a:ext>
          </a:extLst>
        </p:cNvPr>
        <p:cNvGrpSpPr/>
        <p:nvPr/>
      </p:nvGrpSpPr>
      <p:grpSpPr>
        <a:xfrm>
          <a:off x="0" y="0"/>
          <a:ext cx="0" cy="0"/>
          <a:chOff x="0" y="0"/>
          <a:chExt cx="0" cy="0"/>
        </a:xfrm>
      </p:grpSpPr>
      <p:sp>
        <p:nvSpPr>
          <p:cNvPr id="110" name="Rectangle 109">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12F211-82B0-99F0-8B3A-B92F82F76F61}"/>
              </a:ext>
            </a:extLst>
          </p:cNvPr>
          <p:cNvSpPr>
            <a:spLocks noGrp="1"/>
          </p:cNvSpPr>
          <p:nvPr>
            <p:ph type="title"/>
          </p:nvPr>
        </p:nvSpPr>
        <p:spPr>
          <a:xfrm>
            <a:off x="728663" y="1422400"/>
            <a:ext cx="4505552" cy="2387600"/>
          </a:xfrm>
        </p:spPr>
        <p:txBody>
          <a:bodyPr vert="horz" lIns="91440" tIns="45720" rIns="91440" bIns="45720" rtlCol="0" anchor="b">
            <a:normAutofit/>
          </a:bodyPr>
          <a:lstStyle/>
          <a:p>
            <a:r>
              <a:rPr kumimoji="0" lang="en-US" sz="5000" b="0" i="0" u="none" strike="noStrike" cap="none" spc="0" normalizeH="0" baseline="0" noProof="0">
                <a:ln>
                  <a:noFill/>
                </a:ln>
                <a:solidFill>
                  <a:schemeClr val="bg1"/>
                </a:solidFill>
                <a:effectLst/>
                <a:uLnTx/>
                <a:uFillTx/>
              </a:rPr>
              <a:t>Fraud Today</a:t>
            </a:r>
            <a:endParaRPr lang="en-US" sz="5000">
              <a:solidFill>
                <a:schemeClr val="bg1"/>
              </a:solidFill>
            </a:endParaRPr>
          </a:p>
        </p:txBody>
      </p:sp>
      <p:sp>
        <p:nvSpPr>
          <p:cNvPr id="112" name="Freeform: Shape 111">
            <a:extLst>
              <a:ext uri="{FF2B5EF4-FFF2-40B4-BE49-F238E27FC236}">
                <a16:creationId xmlns:a16="http://schemas.microsoft.com/office/drawing/2014/main" id="{0277405F-0B4F-4418-B773-1B3881412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0421" y="226893"/>
            <a:ext cx="5968658" cy="6085007"/>
          </a:xfrm>
          <a:custGeom>
            <a:avLst/>
            <a:gdLst>
              <a:gd name="connsiteX0" fmla="*/ 0 w 5968658"/>
              <a:gd name="connsiteY0" fmla="*/ 0 h 6085007"/>
              <a:gd name="connsiteX1" fmla="*/ 3557919 w 5968658"/>
              <a:gd name="connsiteY1" fmla="*/ 0 h 6085007"/>
              <a:gd name="connsiteX2" fmla="*/ 3557919 w 5968658"/>
              <a:gd name="connsiteY2" fmla="*/ 2195749 h 6085007"/>
              <a:gd name="connsiteX3" fmla="*/ 5968658 w 5968658"/>
              <a:gd name="connsiteY3" fmla="*/ 2195749 h 6085007"/>
              <a:gd name="connsiteX4" fmla="*/ 5968658 w 5968658"/>
              <a:gd name="connsiteY4" fmla="*/ 6085007 h 6085007"/>
              <a:gd name="connsiteX5" fmla="*/ 2058230 w 5968658"/>
              <a:gd name="connsiteY5" fmla="*/ 6085007 h 6085007"/>
              <a:gd name="connsiteX6" fmla="*/ 2058230 w 5968658"/>
              <a:gd name="connsiteY6" fmla="*/ 3538657 h 6085007"/>
              <a:gd name="connsiteX7" fmla="*/ 0 w 5968658"/>
              <a:gd name="connsiteY7" fmla="*/ 3538657 h 6085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8658" h="6085007">
                <a:moveTo>
                  <a:pt x="0" y="0"/>
                </a:moveTo>
                <a:lnTo>
                  <a:pt x="3557919" y="0"/>
                </a:lnTo>
                <a:lnTo>
                  <a:pt x="3557919" y="2195749"/>
                </a:lnTo>
                <a:lnTo>
                  <a:pt x="5968658" y="2195749"/>
                </a:lnTo>
                <a:lnTo>
                  <a:pt x="5968658" y="6085007"/>
                </a:lnTo>
                <a:lnTo>
                  <a:pt x="2058230" y="6085007"/>
                </a:lnTo>
                <a:lnTo>
                  <a:pt x="2058230" y="3538657"/>
                </a:lnTo>
                <a:lnTo>
                  <a:pt x="0" y="3538657"/>
                </a:lnTo>
                <a:close/>
              </a:path>
            </a:pathLst>
          </a:custGeom>
          <a:solidFill>
            <a:schemeClr val="tx1">
              <a:lumMod val="95000"/>
              <a:lumOff val="5000"/>
            </a:schemeClr>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Content Placeholder 7" descr="A screenshot of a white and black text&#10;&#10;AI-generated content may be incorrect.">
            <a:extLst>
              <a:ext uri="{FF2B5EF4-FFF2-40B4-BE49-F238E27FC236}">
                <a16:creationId xmlns:a16="http://schemas.microsoft.com/office/drawing/2014/main" id="{D866B1D8-9E05-0234-0D7F-0072C1AB738F}"/>
              </a:ext>
            </a:extLst>
          </p:cNvPr>
          <p:cNvPicPr>
            <a:picLocks noChangeAspect="1"/>
          </p:cNvPicPr>
          <p:nvPr/>
        </p:nvPicPr>
        <p:blipFill>
          <a:blip r:embed="rId2"/>
          <a:stretch>
            <a:fillRect/>
          </a:stretch>
        </p:blipFill>
        <p:spPr>
          <a:xfrm>
            <a:off x="7839805" y="3241680"/>
            <a:ext cx="3408121" cy="2251183"/>
          </a:xfrm>
          <a:prstGeom prst="rect">
            <a:avLst/>
          </a:prstGeom>
          <a:noFill/>
        </p:spPr>
      </p:pic>
      <p:pic>
        <p:nvPicPr>
          <p:cNvPr id="6" name="Picture 5" descr="A blue text on a white background&#10;&#10;AI-generated content may be incorrect.">
            <a:extLst>
              <a:ext uri="{FF2B5EF4-FFF2-40B4-BE49-F238E27FC236}">
                <a16:creationId xmlns:a16="http://schemas.microsoft.com/office/drawing/2014/main" id="{56D62673-B07D-945E-DFA9-C8E2884A3ABE}"/>
              </a:ext>
            </a:extLst>
          </p:cNvPr>
          <p:cNvPicPr>
            <a:picLocks noChangeAspect="1"/>
          </p:cNvPicPr>
          <p:nvPr/>
        </p:nvPicPr>
        <p:blipFill>
          <a:blip r:embed="rId3"/>
          <a:stretch>
            <a:fillRect/>
          </a:stretch>
        </p:blipFill>
        <p:spPr>
          <a:xfrm>
            <a:off x="5756393" y="1627387"/>
            <a:ext cx="3195102" cy="737668"/>
          </a:xfrm>
          <a:prstGeom prst="rect">
            <a:avLst/>
          </a:prstGeom>
        </p:spPr>
      </p:pic>
    </p:spTree>
    <p:extLst>
      <p:ext uri="{BB962C8B-B14F-4D97-AF65-F5344CB8AC3E}">
        <p14:creationId xmlns:p14="http://schemas.microsoft.com/office/powerpoint/2010/main" val="1927982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6C4340-D56F-D002-0F64-6E1C8836C65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E58DE-3520-399B-A03D-BEA0BDE53BA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Why is Fraud difficult to measure</a:t>
            </a:r>
          </a:p>
        </p:txBody>
      </p:sp>
      <p:graphicFrame>
        <p:nvGraphicFramePr>
          <p:cNvPr id="5" name="Content Placeholder 2">
            <a:extLst>
              <a:ext uri="{FF2B5EF4-FFF2-40B4-BE49-F238E27FC236}">
                <a16:creationId xmlns:a16="http://schemas.microsoft.com/office/drawing/2014/main" id="{BAEC7CB2-C585-66E6-E2B5-C7CBC9245080}"/>
              </a:ext>
            </a:extLst>
          </p:cNvPr>
          <p:cNvGraphicFramePr>
            <a:graphicFrameLocks noGrp="1"/>
          </p:cNvGraphicFramePr>
          <p:nvPr>
            <p:ph idx="1"/>
            <p:extLst>
              <p:ext uri="{D42A27DB-BD31-4B8C-83A1-F6EECF244321}">
                <p14:modId xmlns:p14="http://schemas.microsoft.com/office/powerpoint/2010/main" val="173622534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275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1807EE-6777-3C2C-429B-5D569B8982AF}"/>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E0E20-EA8D-CD00-2D44-0C87FD693EE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Impact of Fraud</a:t>
            </a:r>
          </a:p>
        </p:txBody>
      </p:sp>
      <p:sp>
        <p:nvSpPr>
          <p:cNvPr id="41" name="Content Placeholder 2">
            <a:extLst>
              <a:ext uri="{FF2B5EF4-FFF2-40B4-BE49-F238E27FC236}">
                <a16:creationId xmlns:a16="http://schemas.microsoft.com/office/drawing/2014/main" id="{1C603E13-CF7C-E3E1-89F5-5672F0C51BAB}"/>
              </a:ext>
            </a:extLst>
          </p:cNvPr>
          <p:cNvSpPr>
            <a:spLocks noGrp="1"/>
          </p:cNvSpPr>
          <p:nvPr>
            <p:ph idx="1"/>
          </p:nvPr>
        </p:nvSpPr>
        <p:spPr>
          <a:xfrm>
            <a:off x="4810259" y="649480"/>
            <a:ext cx="6555347" cy="5546047"/>
          </a:xfrm>
        </p:spPr>
        <p:txBody>
          <a:bodyPr anchor="ctr">
            <a:normAutofit/>
          </a:bodyPr>
          <a:lstStyle/>
          <a:p>
            <a:pPr marL="384048" marR="0" lvl="1" indent="-182880" defTabSz="914400" rtl="0" eaLnBrk="1" fontAlgn="auto" latinLnBrk="0" hangingPunct="1">
              <a:spcBef>
                <a:spcPts val="200"/>
              </a:spcBef>
              <a:spcAft>
                <a:spcPts val="400"/>
              </a:spcAft>
              <a:buClr>
                <a:srgbClr val="E48312"/>
              </a:buClr>
              <a:buSzTx/>
              <a:buFont typeface="Calibri" pitchFamily="34" charset="0"/>
              <a:buChar char="◦"/>
              <a:tabLst/>
              <a:defRPr/>
            </a:pPr>
            <a:r>
              <a:rPr kumimoji="0" lang="en-GB" sz="1900" b="1" i="0" u="none" strike="noStrike" kern="1200" cap="none" spc="0" normalizeH="0" baseline="0" noProof="0">
                <a:ln>
                  <a:noFill/>
                </a:ln>
                <a:effectLst/>
                <a:uLnTx/>
                <a:uFillTx/>
                <a:latin typeface="Arial" panose="020B0604020202020204"/>
                <a:ea typeface="+mn-ea"/>
                <a:cs typeface="+mn-cs"/>
              </a:rPr>
              <a:t>Impact across society </a:t>
            </a:r>
            <a:br>
              <a:rPr kumimoji="0" lang="en-GB" sz="1900" b="0" i="0" u="none" strike="noStrike" kern="1200" cap="none" spc="0" normalizeH="0" baseline="0" noProof="0">
                <a:ln>
                  <a:noFill/>
                </a:ln>
                <a:effectLst/>
                <a:uLnTx/>
                <a:uFillTx/>
                <a:latin typeface="Arial" panose="020B0604020202020204"/>
                <a:ea typeface="+mn-ea"/>
                <a:cs typeface="+mn-cs"/>
              </a:rPr>
            </a:br>
            <a:br>
              <a:rPr kumimoji="0" lang="en-GB" sz="1900" b="0" i="0" u="none" strike="noStrike" kern="1200" cap="none" spc="0" normalizeH="0" baseline="0" noProof="0">
                <a:ln>
                  <a:noFill/>
                </a:ln>
                <a:effectLst/>
                <a:uLnTx/>
                <a:uFillTx/>
                <a:latin typeface="Arial" panose="020B0604020202020204"/>
                <a:ea typeface="+mn-ea"/>
                <a:cs typeface="+mn-cs"/>
              </a:rPr>
            </a:br>
            <a:r>
              <a:rPr kumimoji="0" lang="en-GB" sz="1900" b="0" i="0" u="none" strike="noStrike" kern="1200" cap="none" spc="0" normalizeH="0" baseline="0" noProof="0">
                <a:ln>
                  <a:noFill/>
                </a:ln>
                <a:effectLst/>
                <a:uLnTx/>
                <a:uFillTx/>
                <a:latin typeface="Arial" panose="020B0604020202020204"/>
                <a:ea typeface="+mn-ea"/>
                <a:cs typeface="+mn-cs"/>
              </a:rPr>
              <a:t>Harm is caused to individuals and organisations through financial loss.</a:t>
            </a:r>
            <a:br>
              <a:rPr kumimoji="0" lang="en-GB" sz="1900" b="0" i="0" u="none" strike="noStrike" kern="1200" cap="none" spc="0" normalizeH="0" baseline="0" noProof="0">
                <a:ln>
                  <a:noFill/>
                </a:ln>
                <a:effectLst/>
                <a:uLnTx/>
                <a:uFillTx/>
                <a:latin typeface="Arial" panose="020B0604020202020204"/>
                <a:ea typeface="+mn-ea"/>
                <a:cs typeface="+mn-cs"/>
              </a:rPr>
            </a:br>
            <a:endParaRPr kumimoji="0" lang="en-GB" sz="1900" b="0" i="0" u="none" strike="noStrike" kern="1200" cap="none" spc="0" normalizeH="0" baseline="0" noProof="0">
              <a:ln>
                <a:noFill/>
              </a:ln>
              <a:effectLst/>
              <a:uLnTx/>
              <a:uFillTx/>
              <a:latin typeface="Arial" panose="020B0604020202020204"/>
              <a:ea typeface="+mn-ea"/>
              <a:cs typeface="+mn-cs"/>
            </a:endParaRPr>
          </a:p>
          <a:p>
            <a:pPr marL="384048" marR="0" lvl="1" indent="-182880" defTabSz="914400" rtl="0" eaLnBrk="1" fontAlgn="auto" latinLnBrk="0" hangingPunct="1">
              <a:spcBef>
                <a:spcPts val="200"/>
              </a:spcBef>
              <a:spcAft>
                <a:spcPts val="400"/>
              </a:spcAft>
              <a:buClr>
                <a:srgbClr val="E48312"/>
              </a:buClr>
              <a:buSzTx/>
              <a:buFont typeface="Calibri" pitchFamily="34" charset="0"/>
              <a:buChar char="◦"/>
              <a:tabLst/>
              <a:defRPr/>
            </a:pPr>
            <a:r>
              <a:rPr kumimoji="0" lang="en-GB" sz="1900" b="1" i="0" u="none" strike="noStrike" kern="1200" cap="none" spc="0" normalizeH="0" baseline="0" noProof="0">
                <a:ln>
                  <a:noFill/>
                </a:ln>
                <a:effectLst/>
                <a:uLnTx/>
                <a:uFillTx/>
                <a:latin typeface="Arial" panose="020B0604020202020204"/>
                <a:ea typeface="+mn-ea"/>
                <a:cs typeface="+mn-cs"/>
              </a:rPr>
              <a:t>Organisations</a:t>
            </a:r>
            <a:r>
              <a:rPr kumimoji="0" lang="en-GB" sz="1900" b="0" i="0" u="none" strike="noStrike" kern="1200" cap="none" spc="0" normalizeH="0" baseline="0" noProof="0">
                <a:ln>
                  <a:noFill/>
                </a:ln>
                <a:effectLst/>
                <a:uLnTx/>
                <a:uFillTx/>
                <a:latin typeface="Arial" panose="020B0604020202020204"/>
                <a:ea typeface="+mn-ea"/>
                <a:cs typeface="+mn-cs"/>
              </a:rPr>
              <a:t>: undermines financial health stability of companies, reputational damage, lack of public confidence, product failure, business failure</a:t>
            </a:r>
            <a:br>
              <a:rPr kumimoji="0" lang="en-GB" sz="1900" b="0" i="0" u="none" strike="noStrike" kern="1200" cap="none" spc="0" normalizeH="0" baseline="0" noProof="0">
                <a:ln>
                  <a:noFill/>
                </a:ln>
                <a:effectLst/>
                <a:uLnTx/>
                <a:uFillTx/>
                <a:latin typeface="Arial" panose="020B0604020202020204"/>
                <a:ea typeface="+mn-ea"/>
                <a:cs typeface="+mn-cs"/>
              </a:rPr>
            </a:br>
            <a:endParaRPr kumimoji="0" lang="en-GB" sz="1900" b="0" i="0" u="none" strike="noStrike" kern="1200" cap="none" spc="0" normalizeH="0" baseline="0" noProof="0">
              <a:ln>
                <a:noFill/>
              </a:ln>
              <a:effectLst/>
              <a:uLnTx/>
              <a:uFillTx/>
              <a:latin typeface="Arial" panose="020B0604020202020204"/>
              <a:ea typeface="+mn-ea"/>
              <a:cs typeface="+mn-cs"/>
            </a:endParaRPr>
          </a:p>
          <a:p>
            <a:pPr marL="384048" marR="0" lvl="1" indent="-182880" defTabSz="914400" rtl="0" eaLnBrk="1" fontAlgn="auto" latinLnBrk="0" hangingPunct="1">
              <a:spcBef>
                <a:spcPts val="200"/>
              </a:spcBef>
              <a:spcAft>
                <a:spcPts val="400"/>
              </a:spcAft>
              <a:buClr>
                <a:srgbClr val="E48312"/>
              </a:buClr>
              <a:buSzTx/>
              <a:buFont typeface="Calibri" pitchFamily="34" charset="0"/>
              <a:buChar char="◦"/>
              <a:tabLst/>
              <a:defRPr/>
            </a:pPr>
            <a:r>
              <a:rPr kumimoji="0" lang="en-GB" sz="1900" b="1" i="0" u="none" strike="noStrike" kern="1200" cap="none" spc="0" normalizeH="0" baseline="0" noProof="0">
                <a:ln>
                  <a:noFill/>
                </a:ln>
                <a:effectLst/>
                <a:uLnTx/>
                <a:uFillTx/>
                <a:latin typeface="Arial" panose="020B0604020202020204"/>
                <a:ea typeface="+mn-ea"/>
                <a:cs typeface="+mn-cs"/>
              </a:rPr>
              <a:t>State</a:t>
            </a:r>
            <a:r>
              <a:rPr kumimoji="0" lang="en-GB" sz="1900" b="0" i="0" u="none" strike="noStrike" kern="1200" cap="none" spc="0" normalizeH="0" baseline="0" noProof="0">
                <a:ln>
                  <a:noFill/>
                </a:ln>
                <a:effectLst/>
                <a:uLnTx/>
                <a:uFillTx/>
                <a:latin typeface="Arial" panose="020B0604020202020204"/>
                <a:ea typeface="+mn-ea"/>
                <a:cs typeface="+mn-cs"/>
              </a:rPr>
              <a:t>: Stops public services sector providing quality public services for which we all pay our taxes for, lack of public confidence, failure of the state</a:t>
            </a:r>
            <a:br>
              <a:rPr kumimoji="0" lang="en-GB" sz="1900" b="0" i="0" u="none" strike="noStrike" kern="1200" cap="none" spc="0" normalizeH="0" baseline="0" noProof="0">
                <a:ln>
                  <a:noFill/>
                </a:ln>
                <a:effectLst/>
                <a:uLnTx/>
                <a:uFillTx/>
                <a:latin typeface="Arial" panose="020B0604020202020204"/>
                <a:ea typeface="+mn-ea"/>
                <a:cs typeface="+mn-cs"/>
              </a:rPr>
            </a:br>
            <a:endParaRPr kumimoji="0" lang="en-GB" sz="1900" b="0" i="0" u="none" strike="noStrike" kern="1200" cap="none" spc="0" normalizeH="0" baseline="0" noProof="0">
              <a:ln>
                <a:noFill/>
              </a:ln>
              <a:effectLst/>
              <a:uLnTx/>
              <a:uFillTx/>
              <a:latin typeface="Arial" panose="020B0604020202020204"/>
              <a:ea typeface="+mn-ea"/>
              <a:cs typeface="+mn-cs"/>
            </a:endParaRPr>
          </a:p>
          <a:p>
            <a:pPr marL="384048" marR="0" lvl="1" indent="-182880" defTabSz="914400" rtl="0" eaLnBrk="1" fontAlgn="auto" latinLnBrk="0" hangingPunct="1">
              <a:spcBef>
                <a:spcPts val="200"/>
              </a:spcBef>
              <a:spcAft>
                <a:spcPts val="400"/>
              </a:spcAft>
              <a:buClr>
                <a:srgbClr val="E48312"/>
              </a:buClr>
              <a:buSzTx/>
              <a:buFont typeface="Calibri" pitchFamily="34" charset="0"/>
              <a:buChar char="◦"/>
              <a:tabLst/>
              <a:defRPr/>
            </a:pPr>
            <a:r>
              <a:rPr kumimoji="0" lang="en-GB" sz="1900" b="1" i="0" u="none" strike="noStrike" kern="1200" cap="none" spc="0" normalizeH="0" baseline="0" noProof="0">
                <a:ln>
                  <a:noFill/>
                </a:ln>
                <a:effectLst/>
                <a:uLnTx/>
                <a:uFillTx/>
                <a:latin typeface="Arial" panose="020B0604020202020204"/>
                <a:ea typeface="+mn-ea"/>
                <a:cs typeface="+mn-cs"/>
              </a:rPr>
              <a:t>Individua</a:t>
            </a:r>
            <a:r>
              <a:rPr kumimoji="0" lang="en-GB" sz="1900" b="0" i="0" u="none" strike="noStrike" kern="1200" cap="none" spc="0" normalizeH="0" baseline="0" noProof="0">
                <a:ln>
                  <a:noFill/>
                </a:ln>
                <a:effectLst/>
                <a:uLnTx/>
                <a:uFillTx/>
                <a:latin typeface="Arial" panose="020B0604020202020204"/>
                <a:ea typeface="+mn-ea"/>
                <a:cs typeface="+mn-cs"/>
              </a:rPr>
              <a:t>l: Significant impact on vulnerable, loss of savings/pension, reliance on state</a:t>
            </a:r>
            <a:br>
              <a:rPr kumimoji="0" lang="en-GB" sz="1900" b="0" i="0" u="none" strike="noStrike" kern="1200" cap="none" spc="0" normalizeH="0" baseline="0" noProof="0">
                <a:ln>
                  <a:noFill/>
                </a:ln>
                <a:effectLst/>
                <a:uLnTx/>
                <a:uFillTx/>
                <a:latin typeface="Arial" panose="020B0604020202020204"/>
                <a:ea typeface="+mn-ea"/>
                <a:cs typeface="+mn-cs"/>
              </a:rPr>
            </a:br>
            <a:endParaRPr kumimoji="0" lang="en-GB" sz="1900" b="0" i="0" u="none" strike="noStrike" kern="1200" cap="none" spc="0" normalizeH="0" baseline="0" noProof="0">
              <a:ln>
                <a:noFill/>
              </a:ln>
              <a:effectLst/>
              <a:uLnTx/>
              <a:uFillTx/>
              <a:latin typeface="Arial" panose="020B0604020202020204"/>
              <a:ea typeface="+mn-ea"/>
              <a:cs typeface="+mn-cs"/>
            </a:endParaRPr>
          </a:p>
          <a:p>
            <a:pPr marL="384048" marR="0" lvl="1" indent="-182880" defTabSz="914400" rtl="0" eaLnBrk="1" fontAlgn="auto" latinLnBrk="0" hangingPunct="1">
              <a:spcBef>
                <a:spcPts val="200"/>
              </a:spcBef>
              <a:spcAft>
                <a:spcPts val="400"/>
              </a:spcAft>
              <a:buClr>
                <a:srgbClr val="E48312"/>
              </a:buClr>
              <a:buSzTx/>
              <a:buFont typeface="Calibri" pitchFamily="34" charset="0"/>
              <a:buChar char="◦"/>
              <a:tabLst/>
              <a:defRPr/>
            </a:pPr>
            <a:r>
              <a:rPr kumimoji="0" lang="en-GB" sz="1900" b="1" i="0" u="none" strike="noStrike" kern="1200" cap="none" spc="0" normalizeH="0" baseline="0" noProof="0">
                <a:ln>
                  <a:noFill/>
                </a:ln>
                <a:effectLst/>
                <a:uLnTx/>
                <a:uFillTx/>
                <a:latin typeface="Arial" panose="020B0604020202020204"/>
                <a:ea typeface="+mn-ea"/>
                <a:cs typeface="+mn-cs"/>
              </a:rPr>
              <a:t>Charities</a:t>
            </a:r>
            <a:r>
              <a:rPr kumimoji="0" lang="en-GB" sz="1900" b="0" i="0" u="none" strike="noStrike" kern="1200" cap="none" spc="0" normalizeH="0" baseline="0" noProof="0">
                <a:ln>
                  <a:noFill/>
                </a:ln>
                <a:effectLst/>
                <a:uLnTx/>
                <a:uFillTx/>
                <a:latin typeface="Arial" panose="020B0604020202020204"/>
                <a:ea typeface="+mn-ea"/>
                <a:cs typeface="+mn-cs"/>
              </a:rPr>
              <a:t>: Denies charities full value of donations, lack of confidence to make donations, funds not reaching those in need</a:t>
            </a:r>
          </a:p>
          <a:p>
            <a:endParaRPr lang="en-GB" sz="1900"/>
          </a:p>
        </p:txBody>
      </p:sp>
    </p:spTree>
    <p:extLst>
      <p:ext uri="{BB962C8B-B14F-4D97-AF65-F5344CB8AC3E}">
        <p14:creationId xmlns:p14="http://schemas.microsoft.com/office/powerpoint/2010/main" val="46877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AF21CF-F8ED-9F73-76C9-C8E83987C41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4ACEB-E2F0-3C1F-5D13-559032FE270D}"/>
              </a:ext>
            </a:extLst>
          </p:cNvPr>
          <p:cNvSpPr>
            <a:spLocks noGrp="1"/>
          </p:cNvSpPr>
          <p:nvPr>
            <p:ph type="title"/>
          </p:nvPr>
        </p:nvSpPr>
        <p:spPr>
          <a:xfrm>
            <a:off x="586478" y="1683756"/>
            <a:ext cx="3115265" cy="2396359"/>
          </a:xfrm>
        </p:spPr>
        <p:txBody>
          <a:bodyPr anchor="b">
            <a:normAutofit/>
          </a:bodyPr>
          <a:lstStyle/>
          <a:p>
            <a:pPr algn="r"/>
            <a:r>
              <a:rPr kumimoji="0" lang="en-GB" sz="4000" b="0" i="0" u="none" strike="noStrike" kern="1200" cap="none" spc="0" normalizeH="0" baseline="0" noProof="0">
                <a:ln>
                  <a:noFill/>
                </a:ln>
                <a:solidFill>
                  <a:srgbClr val="FFFFFF"/>
                </a:solidFill>
                <a:effectLst/>
                <a:uLnTx/>
                <a:uFillTx/>
                <a:latin typeface="Myriad Pro"/>
                <a:ea typeface="+mj-ea"/>
                <a:cs typeface="+mj-cs"/>
              </a:rPr>
              <a:t>Human Impact of Fraud</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9F9119EB-7386-9656-4AF7-1CFB7AD21338}"/>
              </a:ext>
            </a:extLst>
          </p:cNvPr>
          <p:cNvGraphicFramePr>
            <a:graphicFrameLocks noGrp="1"/>
          </p:cNvGraphicFramePr>
          <p:nvPr>
            <p:ph idx="1"/>
            <p:extLst>
              <p:ext uri="{D42A27DB-BD31-4B8C-83A1-F6EECF244321}">
                <p14:modId xmlns:p14="http://schemas.microsoft.com/office/powerpoint/2010/main" val="505363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8567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596A6C-224B-9AB8-2B84-03EAA3928477}"/>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C31742-E611-4ADA-119A-4C88530CDC88}"/>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4F12C6-2C3F-A1EE-0103-62798E86EB2A}"/>
              </a:ext>
            </a:extLst>
          </p:cNvPr>
          <p:cNvSpPr>
            <a:spLocks noGrp="1"/>
          </p:cNvSpPr>
          <p:nvPr>
            <p:ph type="title"/>
          </p:nvPr>
        </p:nvSpPr>
        <p:spPr>
          <a:xfrm>
            <a:off x="7531610" y="365125"/>
            <a:ext cx="3822189" cy="1899912"/>
          </a:xfrm>
        </p:spPr>
        <p:txBody>
          <a:bodyPr>
            <a:normAutofit/>
          </a:bodyPr>
          <a:lstStyle/>
          <a:p>
            <a:r>
              <a:rPr kumimoji="0" lang="en-GB" sz="4000" b="0" i="0" u="none" strike="noStrike" kern="1200" cap="none" spc="0" normalizeH="0" baseline="0" noProof="0">
                <a:ln>
                  <a:noFill/>
                </a:ln>
                <a:effectLst/>
                <a:uLnTx/>
                <a:uFillTx/>
                <a:latin typeface="Myriad Pro"/>
                <a:ea typeface="+mj-ea"/>
                <a:cs typeface="+mj-cs"/>
              </a:rPr>
              <a:t>Government Impact</a:t>
            </a:r>
            <a:endParaRPr lang="en-GB" sz="4000"/>
          </a:p>
        </p:txBody>
      </p:sp>
      <p:sp>
        <p:nvSpPr>
          <p:cNvPr id="3" name="Content Placeholder 2">
            <a:extLst>
              <a:ext uri="{FF2B5EF4-FFF2-40B4-BE49-F238E27FC236}">
                <a16:creationId xmlns:a16="http://schemas.microsoft.com/office/drawing/2014/main" id="{CEF2810C-9805-CFB8-79A5-602881E839B7}"/>
              </a:ext>
            </a:extLst>
          </p:cNvPr>
          <p:cNvSpPr>
            <a:spLocks noGrp="1"/>
          </p:cNvSpPr>
          <p:nvPr>
            <p:ph idx="1"/>
          </p:nvPr>
        </p:nvSpPr>
        <p:spPr>
          <a:xfrm>
            <a:off x="7531610" y="2434201"/>
            <a:ext cx="3822189" cy="3742762"/>
          </a:xfrm>
        </p:spPr>
        <p:txBody>
          <a:bodyPr>
            <a:normAutofit/>
          </a:bodyPr>
          <a:lstStyle/>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a:ln>
                  <a:noFill/>
                </a:ln>
                <a:effectLst/>
                <a:uLnTx/>
                <a:uFillTx/>
                <a:latin typeface="Myriad Pro"/>
                <a:ea typeface="+mn-ea"/>
                <a:cs typeface="+mn-cs"/>
              </a:rPr>
              <a:t>Fraud against public bodies compromises the government’s ability to deliver services and achieve intended outcomes. Money and services are diverted away from the intended targets and the services delivered can be substandard or unsafe. </a:t>
            </a: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a:ln>
                  <a:noFill/>
                </a:ln>
                <a:effectLst/>
                <a:uLnTx/>
                <a:uFillTx/>
                <a:latin typeface="Myriad Pro"/>
                <a:ea typeface="+mn-ea"/>
                <a:cs typeface="+mn-cs"/>
              </a:rPr>
              <a:t>Government systems and services</a:t>
            </a:r>
          </a:p>
          <a:p>
            <a:endParaRPr lang="en-GB" sz="2000"/>
          </a:p>
        </p:txBody>
      </p:sp>
    </p:spTree>
    <p:extLst>
      <p:ext uri="{BB962C8B-B14F-4D97-AF65-F5344CB8AC3E}">
        <p14:creationId xmlns:p14="http://schemas.microsoft.com/office/powerpoint/2010/main" val="2929096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D603B70-DA37-37BF-A2EA-6D92F366676F}"/>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EAE8A1D-7A54-82BB-3908-AE188622B6CB}"/>
              </a:ext>
            </a:extLst>
          </p:cNvPr>
          <p:cNvPicPr>
            <a:picLocks noGrp="1" noChangeAspect="1"/>
          </p:cNvPicPr>
          <p:nvPr>
            <p:ph idx="1"/>
          </p:nvPr>
        </p:nvPicPr>
        <p:blipFill>
          <a:blip r:embed="rId3"/>
          <a:srcRect l="5884" r="-1" b="-1"/>
          <a:stretch>
            <a:fillRect/>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399EC8-5212-A057-A605-AA1B54EBFA7A}"/>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kumimoji="0" lang="en-US" sz="4000" b="0" i="0" u="none" strike="noStrike" cap="none" spc="0" normalizeH="0" baseline="0" noProof="0">
                <a:ln>
                  <a:noFill/>
                </a:ln>
                <a:effectLst/>
                <a:uLnTx/>
                <a:uFillTx/>
              </a:rPr>
              <a:t>Industry Impact</a:t>
            </a:r>
            <a:endParaRPr lang="en-US" sz="4000"/>
          </a:p>
        </p:txBody>
      </p:sp>
      <p:sp>
        <p:nvSpPr>
          <p:cNvPr id="6" name="TextBox 5">
            <a:extLst>
              <a:ext uri="{FF2B5EF4-FFF2-40B4-BE49-F238E27FC236}">
                <a16:creationId xmlns:a16="http://schemas.microsoft.com/office/drawing/2014/main" id="{BE9922C3-3993-8226-CA28-732E3B8C9F68}"/>
              </a:ext>
            </a:extLst>
          </p:cNvPr>
          <p:cNvSpPr txBox="1"/>
          <p:nvPr/>
        </p:nvSpPr>
        <p:spPr>
          <a:xfrm>
            <a:off x="7531610" y="2434201"/>
            <a:ext cx="3822189" cy="3742762"/>
          </a:xfrm>
          <a:prstGeom prst="rect">
            <a:avLst/>
          </a:prstGeom>
        </p:spPr>
        <p:txBody>
          <a:bodyPr vert="horz" lIns="91440" tIns="45720" rIns="91440" bIns="45720" rtlCol="0">
            <a:normAutofit/>
          </a:bodyPr>
          <a:lstStyle/>
          <a:p>
            <a:pPr marL="342900" marR="0" lvl="0" indent="-228600" fontAlgn="auto">
              <a:lnSpc>
                <a:spcPct val="90000"/>
              </a:lnSpc>
              <a:spcBef>
                <a:spcPct val="20000"/>
              </a:spcBef>
              <a:spcAft>
                <a:spcPts val="0"/>
              </a:spcAft>
              <a:buClrTx/>
              <a:buSzTx/>
              <a:buFont typeface="Arial" panose="020B0604020202020204" pitchFamily="34" charset="0"/>
              <a:buChar char="•"/>
              <a:tabLst/>
              <a:defRPr/>
            </a:pPr>
            <a:r>
              <a:rPr kumimoji="0" lang="en-US" sz="2000" b="0" i="0" u="none" strike="noStrike" cap="none" spc="0" normalizeH="0" baseline="0" noProof="0">
                <a:ln>
                  <a:noFill/>
                </a:ln>
                <a:effectLst/>
                <a:uLnTx/>
                <a:uFillTx/>
              </a:rPr>
              <a:t>Fraud can impact on legitimate businesses and industry</a:t>
            </a:r>
          </a:p>
          <a:p>
            <a:pPr marL="342900" marR="0" lvl="0" indent="-228600" fontAlgn="auto">
              <a:lnSpc>
                <a:spcPct val="90000"/>
              </a:lnSpc>
              <a:spcBef>
                <a:spcPct val="20000"/>
              </a:spcBef>
              <a:spcAft>
                <a:spcPts val="0"/>
              </a:spcAft>
              <a:buClrTx/>
              <a:buSzTx/>
              <a:buFont typeface="Arial" panose="020B0604020202020204" pitchFamily="34" charset="0"/>
              <a:buChar char="•"/>
              <a:tabLst/>
              <a:defRPr/>
            </a:pPr>
            <a:r>
              <a:rPr kumimoji="0" lang="en-US" sz="2000" b="0" i="0" u="none" strike="noStrike" cap="none" spc="0" normalizeH="0" baseline="0" noProof="0">
                <a:ln>
                  <a:noFill/>
                </a:ln>
                <a:effectLst/>
                <a:uLnTx/>
                <a:uFillTx/>
              </a:rPr>
              <a:t>Legitimate businesses priced out of market and become bankrupt and close down</a:t>
            </a:r>
          </a:p>
          <a:p>
            <a:pPr marL="342900" marR="0" lvl="0" indent="-228600" fontAlgn="auto">
              <a:lnSpc>
                <a:spcPct val="90000"/>
              </a:lnSpc>
              <a:spcBef>
                <a:spcPct val="20000"/>
              </a:spcBef>
              <a:spcAft>
                <a:spcPts val="0"/>
              </a:spcAft>
              <a:buClrTx/>
              <a:buSzTx/>
              <a:buFont typeface="Arial" panose="020B0604020202020204" pitchFamily="34" charset="0"/>
              <a:buChar char="•"/>
              <a:tabLst/>
              <a:defRPr/>
            </a:pPr>
            <a:r>
              <a:rPr kumimoji="0" lang="en-US" sz="2000" b="0" i="0" u="none" strike="noStrike" cap="none" spc="0" normalizeH="0" baseline="0" noProof="0">
                <a:ln>
                  <a:noFill/>
                </a:ln>
                <a:effectLst/>
                <a:uLnTx/>
                <a:uFillTx/>
              </a:rPr>
              <a:t>Fraud can result in additional regulation – more costs</a:t>
            </a:r>
          </a:p>
          <a:p>
            <a:pPr marL="342900" marR="0" lvl="0" indent="-228600" fontAlgn="auto">
              <a:lnSpc>
                <a:spcPct val="90000"/>
              </a:lnSpc>
              <a:spcBef>
                <a:spcPct val="20000"/>
              </a:spcBef>
              <a:spcAft>
                <a:spcPts val="0"/>
              </a:spcAft>
              <a:buClrTx/>
              <a:buSzTx/>
              <a:buFont typeface="Arial" panose="020B0604020202020204" pitchFamily="34" charset="0"/>
              <a:buChar char="•"/>
              <a:tabLst/>
              <a:defRPr/>
            </a:pPr>
            <a:r>
              <a:rPr kumimoji="0" lang="en-US" sz="2000" b="0" i="0" u="none" strike="noStrike" cap="none" spc="0" normalizeH="0" baseline="0" noProof="0">
                <a:ln>
                  <a:noFill/>
                </a:ln>
                <a:effectLst/>
                <a:uLnTx/>
                <a:uFillTx/>
              </a:rPr>
              <a:t>Integrity is affected</a:t>
            </a:r>
          </a:p>
        </p:txBody>
      </p:sp>
    </p:spTree>
    <p:extLst>
      <p:ext uri="{BB962C8B-B14F-4D97-AF65-F5344CB8AC3E}">
        <p14:creationId xmlns:p14="http://schemas.microsoft.com/office/powerpoint/2010/main" val="2292571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759986-6562-2F02-0A12-BA83AEA0C23A}"/>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02017DB-FF5A-1AA9-3B31-5B19BFF99FF6}"/>
              </a:ext>
            </a:extLst>
          </p:cNvPr>
          <p:cNvPicPr>
            <a:picLocks noChangeAspect="1"/>
          </p:cNvPicPr>
          <p:nvPr/>
        </p:nvPicPr>
        <p:blipFill>
          <a:blip r:embed="rId2"/>
          <a:srcRect r="2006"/>
          <a:stretch>
            <a:fillRect/>
          </a:stretch>
        </p:blipFill>
        <p:spPr>
          <a:xfrm>
            <a:off x="2522356"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46C16A-A649-03C5-DB19-457A9761D935}"/>
              </a:ext>
            </a:extLst>
          </p:cNvPr>
          <p:cNvSpPr>
            <a:spLocks noGrp="1"/>
          </p:cNvSpPr>
          <p:nvPr>
            <p:ph type="title"/>
          </p:nvPr>
        </p:nvSpPr>
        <p:spPr>
          <a:xfrm>
            <a:off x="838200" y="365125"/>
            <a:ext cx="3822189" cy="1899912"/>
          </a:xfrm>
        </p:spPr>
        <p:txBody>
          <a:bodyPr>
            <a:normAutofit/>
          </a:bodyPr>
          <a:lstStyle/>
          <a:p>
            <a:r>
              <a:rPr kumimoji="0" lang="en-GB" sz="4000" b="0" i="0" u="none" strike="noStrike" kern="1200" cap="none" spc="0" normalizeH="0" baseline="0" noProof="0">
                <a:ln>
                  <a:noFill/>
                </a:ln>
                <a:effectLst/>
                <a:uLnTx/>
                <a:uFillTx/>
                <a:latin typeface="Myriad Pro"/>
                <a:ea typeface="+mj-ea"/>
                <a:cs typeface="+mj-cs"/>
              </a:rPr>
              <a:t>Environmental Impact</a:t>
            </a:r>
            <a:endParaRPr lang="en-GB" sz="4000"/>
          </a:p>
        </p:txBody>
      </p:sp>
      <p:sp>
        <p:nvSpPr>
          <p:cNvPr id="3" name="Content Placeholder 2">
            <a:extLst>
              <a:ext uri="{FF2B5EF4-FFF2-40B4-BE49-F238E27FC236}">
                <a16:creationId xmlns:a16="http://schemas.microsoft.com/office/drawing/2014/main" id="{20CD6EDA-CBD3-5064-A44D-F93A24ABC0B4}"/>
              </a:ext>
            </a:extLst>
          </p:cNvPr>
          <p:cNvSpPr>
            <a:spLocks noGrp="1"/>
          </p:cNvSpPr>
          <p:nvPr>
            <p:ph idx="1"/>
          </p:nvPr>
        </p:nvSpPr>
        <p:spPr>
          <a:xfrm>
            <a:off x="838200" y="2434201"/>
            <a:ext cx="3822189" cy="3742762"/>
          </a:xfrm>
        </p:spPr>
        <p:txBody>
          <a:bodyPr>
            <a:normAutofit/>
          </a:bodyPr>
          <a:lstStyle/>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a:ln>
                  <a:noFill/>
                </a:ln>
                <a:effectLst/>
                <a:uLnTx/>
                <a:uFillTx/>
                <a:latin typeface="Myriad Pro"/>
                <a:ea typeface="+mn-ea"/>
                <a:cs typeface="+mn-cs"/>
              </a:rPr>
              <a:t>Fraud against public bodies can lead to immediate and long term environmental damage through pollution and damaging ecosystems and biodiversity.</a:t>
            </a: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a:ln>
                  <a:noFill/>
                </a:ln>
                <a:effectLst/>
                <a:uLnTx/>
                <a:uFillTx/>
                <a:latin typeface="Myriad Pro"/>
                <a:ea typeface="+mn-ea"/>
                <a:cs typeface="+mn-cs"/>
              </a:rPr>
              <a:t>Result in significant clean-up costs.</a:t>
            </a:r>
          </a:p>
          <a:p>
            <a:endParaRPr lang="en-GB" sz="2000"/>
          </a:p>
        </p:txBody>
      </p:sp>
    </p:spTree>
    <p:extLst>
      <p:ext uri="{BB962C8B-B14F-4D97-AF65-F5344CB8AC3E}">
        <p14:creationId xmlns:p14="http://schemas.microsoft.com/office/powerpoint/2010/main" val="1152554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FF764C-33C2-EC9C-B487-13FDB1AD2D88}"/>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D1149-4D6D-009C-B09F-2A99232A4E0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Impact on National Security</a:t>
            </a:r>
          </a:p>
        </p:txBody>
      </p:sp>
      <p:graphicFrame>
        <p:nvGraphicFramePr>
          <p:cNvPr id="21" name="Content Placeholder 2">
            <a:extLst>
              <a:ext uri="{FF2B5EF4-FFF2-40B4-BE49-F238E27FC236}">
                <a16:creationId xmlns:a16="http://schemas.microsoft.com/office/drawing/2014/main" id="{591B6F20-97E4-CD03-1AAD-9B68B0335C08}"/>
              </a:ext>
            </a:extLst>
          </p:cNvPr>
          <p:cNvGraphicFramePr>
            <a:graphicFrameLocks noGrp="1"/>
          </p:cNvGraphicFramePr>
          <p:nvPr>
            <p:ph idx="1"/>
            <p:extLst>
              <p:ext uri="{D42A27DB-BD31-4B8C-83A1-F6EECF244321}">
                <p14:modId xmlns:p14="http://schemas.microsoft.com/office/powerpoint/2010/main" val="393582173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337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9A5F2F-4FBD-ECF8-43EB-CF36DBDFC33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2CBFF-32A0-EF87-54A7-8B27205DA6FC}"/>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A –Z of Fraud - Task </a:t>
            </a:r>
          </a:p>
        </p:txBody>
      </p:sp>
      <p:pic>
        <p:nvPicPr>
          <p:cNvPr id="4" name="Picture 3" descr="A close-up of a logo&#10;&#10;Description automatically generated">
            <a:extLst>
              <a:ext uri="{FF2B5EF4-FFF2-40B4-BE49-F238E27FC236}">
                <a16:creationId xmlns:a16="http://schemas.microsoft.com/office/drawing/2014/main" id="{E65B8310-EC9A-8FF2-028A-A5DA0B2AF878}"/>
              </a:ext>
            </a:extLst>
          </p:cNvPr>
          <p:cNvPicPr>
            <a:picLocks noChangeAspect="1"/>
          </p:cNvPicPr>
          <p:nvPr/>
        </p:nvPicPr>
        <p:blipFill>
          <a:blip r:embed="rId2"/>
          <a:stretch>
            <a:fillRect/>
          </a:stretch>
        </p:blipFill>
        <p:spPr>
          <a:xfrm>
            <a:off x="3005075" y="402570"/>
            <a:ext cx="6181849" cy="3215273"/>
          </a:xfrm>
          <a:prstGeom prst="rect">
            <a:avLst/>
          </a:prstGeom>
        </p:spPr>
      </p:pic>
      <p:sp>
        <p:nvSpPr>
          <p:cNvPr id="3" name="Content Placeholder 2">
            <a:extLst>
              <a:ext uri="{FF2B5EF4-FFF2-40B4-BE49-F238E27FC236}">
                <a16:creationId xmlns:a16="http://schemas.microsoft.com/office/drawing/2014/main" id="{51D286DF-ADF8-4D8B-C49D-F78A692C85FC}"/>
              </a:ext>
            </a:extLst>
          </p:cNvPr>
          <p:cNvSpPr>
            <a:spLocks noGrp="1"/>
          </p:cNvSpPr>
          <p:nvPr>
            <p:ph idx="1"/>
          </p:nvPr>
        </p:nvSpPr>
        <p:spPr>
          <a:xfrm>
            <a:off x="1940256" y="3833199"/>
            <a:ext cx="8332826" cy="1119982"/>
          </a:xfrm>
        </p:spPr>
        <p:txBody>
          <a:bodyPr anchor="ctr">
            <a:normAutofit/>
          </a:bodyPr>
          <a:lstStyle/>
          <a:p>
            <a:pPr marL="228600" marR="0" lvl="0" indent="-228600" defTabSz="914400" rtl="0" eaLnBrk="1" fontAlgn="auto" latinLnBrk="0" hangingPunct="1">
              <a:spcBef>
                <a:spcPts val="0"/>
              </a:spcBef>
              <a:spcAft>
                <a:spcPts val="0"/>
              </a:spcAft>
              <a:buClrTx/>
              <a:buSzTx/>
              <a:buFont typeface=""/>
              <a:buChar char="•"/>
              <a:tabLst/>
              <a:defRPr/>
            </a:pPr>
            <a:r>
              <a:rPr kumimoji="0" lang="en-GB" sz="2000" b="0" i="0" u="sng" strike="noStrike" kern="1200" cap="none" spc="0" normalizeH="0" baseline="0" noProof="0">
                <a:ln>
                  <a:noFill/>
                </a:ln>
                <a:effectLst/>
                <a:uLnTx/>
                <a:uFillTx/>
                <a:latin typeface="Myriad Pro"/>
                <a:ea typeface="+mn-ea"/>
                <a:cs typeface="Arial"/>
                <a:hlinkClick r:id="rId3"/>
              </a:rPr>
              <a:t>https://www.actionfraud.police.uk/a-z-of-fraud</a:t>
            </a:r>
            <a:r>
              <a:rPr kumimoji="0" lang="en-GB" sz="2000" b="0" i="0" u="none" strike="noStrike" kern="1200" cap="none" spc="0" normalizeH="0" baseline="0" noProof="0">
                <a:ln>
                  <a:noFill/>
                </a:ln>
                <a:effectLst/>
                <a:uLnTx/>
                <a:uFillTx/>
                <a:latin typeface="Myriad Pro"/>
                <a:ea typeface="+mn-ea"/>
                <a:cs typeface="Arial"/>
              </a:rPr>
              <a:t>​</a:t>
            </a:r>
          </a:p>
          <a:p>
            <a:endParaRPr lang="en-GB" sz="2000"/>
          </a:p>
        </p:txBody>
      </p:sp>
    </p:spTree>
    <p:extLst>
      <p:ext uri="{BB962C8B-B14F-4D97-AF65-F5344CB8AC3E}">
        <p14:creationId xmlns:p14="http://schemas.microsoft.com/office/powerpoint/2010/main" val="1030726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984DA2-F8F6-31AA-B23E-22293E76FC7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266395-80FA-AD9A-288C-5E7440B7A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4D0E341-35F9-EF40-E641-35B25DC22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0F7099A-D08B-C407-58F1-05146FFCF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22B7476-2DCA-D80E-0B2C-6928767A4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7A0A598-1F53-2C5B-D654-5634FABCD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D8382-58A6-E571-E011-E18B2450D918}"/>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A –Z of Fraud - Task </a:t>
            </a:r>
          </a:p>
        </p:txBody>
      </p:sp>
      <p:pic>
        <p:nvPicPr>
          <p:cNvPr id="5" name="Online Media 4" title="‘Pig butchering’ scammers target BBC reporter - BBC World Service">
            <a:hlinkClick r:id="" action="ppaction://media"/>
            <a:extLst>
              <a:ext uri="{FF2B5EF4-FFF2-40B4-BE49-F238E27FC236}">
                <a16:creationId xmlns:a16="http://schemas.microsoft.com/office/drawing/2014/main" id="{A7DC2EA4-D618-1357-E00B-741DC931CEB0}"/>
              </a:ext>
            </a:extLst>
          </p:cNvPr>
          <p:cNvPicPr>
            <a:picLocks noRot="1" noChangeAspect="1"/>
          </p:cNvPicPr>
          <p:nvPr>
            <a:videoFile r:link="rId1"/>
          </p:nvPr>
        </p:nvPicPr>
        <p:blipFill>
          <a:blip r:embed="rId3"/>
          <a:stretch>
            <a:fillRect/>
          </a:stretch>
        </p:blipFill>
        <p:spPr>
          <a:xfrm>
            <a:off x="-26670" y="0"/>
            <a:ext cx="12218670" cy="5269319"/>
          </a:xfrm>
          <a:prstGeom prst="rect">
            <a:avLst/>
          </a:prstGeom>
        </p:spPr>
      </p:pic>
    </p:spTree>
    <p:extLst>
      <p:ext uri="{BB962C8B-B14F-4D97-AF65-F5344CB8AC3E}">
        <p14:creationId xmlns:p14="http://schemas.microsoft.com/office/powerpoint/2010/main" val="5293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984DA2-F8F6-31AA-B23E-22293E76FC7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266395-80FA-AD9A-288C-5E7440B7A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4D0E341-35F9-EF40-E641-35B25DC22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0F7099A-D08B-C407-58F1-05146FFCF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22B7476-2DCA-D80E-0B2C-6928767A46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7A0A598-1F53-2C5B-D654-5634FABCD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D8382-58A6-E571-E011-E18B2450D918}"/>
              </a:ext>
            </a:extLst>
          </p:cNvPr>
          <p:cNvSpPr>
            <a:spLocks noGrp="1"/>
          </p:cNvSpPr>
          <p:nvPr>
            <p:ph type="title"/>
          </p:nvPr>
        </p:nvSpPr>
        <p:spPr>
          <a:xfrm>
            <a:off x="1371599" y="5510253"/>
            <a:ext cx="9895951" cy="1033669"/>
          </a:xfrm>
        </p:spPr>
        <p:txBody>
          <a:bodyPr>
            <a:normAutofit/>
          </a:bodyPr>
          <a:lstStyle/>
          <a:p>
            <a:r>
              <a:rPr lang="en-GB" sz="4000">
                <a:solidFill>
                  <a:srgbClr val="FFFFFF"/>
                </a:solidFill>
              </a:rPr>
              <a:t>A –Z of Fraud - Task </a:t>
            </a:r>
          </a:p>
        </p:txBody>
      </p:sp>
      <p:pic>
        <p:nvPicPr>
          <p:cNvPr id="3" name="Online Media 2" title="Thousands of pounds at stake in fake Amazon account scam - BBC">
            <a:hlinkClick r:id="" action="ppaction://media"/>
            <a:extLst>
              <a:ext uri="{FF2B5EF4-FFF2-40B4-BE49-F238E27FC236}">
                <a16:creationId xmlns:a16="http://schemas.microsoft.com/office/drawing/2014/main" id="{2663864D-DD0C-1E03-E843-621565ED9390}"/>
              </a:ext>
            </a:extLst>
          </p:cNvPr>
          <p:cNvPicPr>
            <a:picLocks noRot="1" noChangeAspect="1"/>
          </p:cNvPicPr>
          <p:nvPr>
            <a:videoFile r:link="rId1"/>
          </p:nvPr>
        </p:nvPicPr>
        <p:blipFill>
          <a:blip r:embed="rId3"/>
          <a:stretch>
            <a:fillRect/>
          </a:stretch>
        </p:blipFill>
        <p:spPr>
          <a:xfrm>
            <a:off x="26988" y="0"/>
            <a:ext cx="12138025" cy="5270175"/>
          </a:xfrm>
          <a:prstGeom prst="rect">
            <a:avLst/>
          </a:prstGeom>
        </p:spPr>
      </p:pic>
    </p:spTree>
    <p:extLst>
      <p:ext uri="{BB962C8B-B14F-4D97-AF65-F5344CB8AC3E}">
        <p14:creationId xmlns:p14="http://schemas.microsoft.com/office/powerpoint/2010/main" val="221200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618B41-76E4-7E26-DE6F-083FFFDE9926}"/>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CBF395F-4D24-84EA-E158-056ABDB3C53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kumimoji="0" lang="en-US" sz="4000" b="0" i="0" u="none" strike="noStrike" kern="1200" cap="none" spc="0" normalizeH="0" baseline="0" noProof="0">
                <a:ln>
                  <a:noFill/>
                </a:ln>
                <a:solidFill>
                  <a:srgbClr val="FFFFFF"/>
                </a:solidFill>
                <a:effectLst/>
                <a:uLnTx/>
                <a:uFillTx/>
                <a:latin typeface="+mj-lt"/>
                <a:ea typeface="+mj-ea"/>
                <a:cs typeface="+mj-cs"/>
              </a:rPr>
              <a:t>Who investigates Fraud?</a:t>
            </a:r>
            <a:endParaRPr lang="en-US" sz="40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7C36A825-F7CC-FCDC-21C5-0A95EC93888B}"/>
              </a:ext>
            </a:extLst>
          </p:cNvPr>
          <p:cNvPicPr>
            <a:picLocks noGrp="1" noChangeAspect="1"/>
          </p:cNvPicPr>
          <p:nvPr>
            <p:ph idx="1"/>
          </p:nvPr>
        </p:nvPicPr>
        <p:blipFill>
          <a:blip r:embed="rId2"/>
          <a:stretch>
            <a:fillRect/>
          </a:stretch>
        </p:blipFill>
        <p:spPr>
          <a:xfrm>
            <a:off x="4502428" y="1396758"/>
            <a:ext cx="7225748" cy="4064484"/>
          </a:xfrm>
          <a:prstGeom prst="rect">
            <a:avLst/>
          </a:prstGeom>
        </p:spPr>
      </p:pic>
    </p:spTree>
    <p:extLst>
      <p:ext uri="{BB962C8B-B14F-4D97-AF65-F5344CB8AC3E}">
        <p14:creationId xmlns:p14="http://schemas.microsoft.com/office/powerpoint/2010/main" val="1092607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1DDA05-949F-636F-EFF2-6AA931545D01}"/>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33" name="Rectangle 32">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38EFE2-EF68-6C90-C624-D34B021B2C7D}"/>
              </a:ext>
            </a:extLst>
          </p:cNvPr>
          <p:cNvSpPr>
            <a:spLocks noGrp="1"/>
          </p:cNvSpPr>
          <p:nvPr>
            <p:ph type="title"/>
          </p:nvPr>
        </p:nvSpPr>
        <p:spPr>
          <a:xfrm>
            <a:off x="660042" y="2945176"/>
            <a:ext cx="2878688" cy="2757975"/>
          </a:xfrm>
        </p:spPr>
        <p:txBody>
          <a:bodyPr vert="horz" lIns="91440" tIns="45720" rIns="91440" bIns="45720" rtlCol="0" anchor="t">
            <a:normAutofit/>
          </a:bodyPr>
          <a:lstStyle/>
          <a:p>
            <a:r>
              <a:rPr kumimoji="0" lang="en-US" sz="3400" b="0" i="0" u="none" strike="noStrike" cap="none" spc="0" normalizeH="0" baseline="0" noProof="0">
                <a:ln>
                  <a:noFill/>
                </a:ln>
                <a:solidFill>
                  <a:srgbClr val="FFFFFF"/>
                </a:solidFill>
                <a:effectLst/>
                <a:uLnTx/>
                <a:uFillTx/>
              </a:rPr>
              <a:t>Non-Government Organisations </a:t>
            </a:r>
            <a:endParaRPr lang="en-US" sz="3400">
              <a:solidFill>
                <a:srgbClr val="FFFFFF"/>
              </a:solidFill>
            </a:endParaRPr>
          </a:p>
        </p:txBody>
      </p:sp>
      <p:pic>
        <p:nvPicPr>
          <p:cNvPr id="4" name="Content Placeholder 5">
            <a:extLst>
              <a:ext uri="{FF2B5EF4-FFF2-40B4-BE49-F238E27FC236}">
                <a16:creationId xmlns:a16="http://schemas.microsoft.com/office/drawing/2014/main" id="{B3D41390-07A6-0852-D02E-22C4783D745B}"/>
              </a:ext>
            </a:extLst>
          </p:cNvPr>
          <p:cNvPicPr>
            <a:picLocks noChangeAspect="1"/>
          </p:cNvPicPr>
          <p:nvPr/>
        </p:nvPicPr>
        <p:blipFill>
          <a:blip r:embed="rId2"/>
          <a:stretch>
            <a:fillRect/>
          </a:stretch>
        </p:blipFill>
        <p:spPr>
          <a:xfrm>
            <a:off x="4946931" y="902617"/>
            <a:ext cx="4830759" cy="1968533"/>
          </a:xfrm>
          <a:prstGeom prst="rect">
            <a:avLst/>
          </a:prstGeom>
        </p:spPr>
      </p:pic>
      <p:pic>
        <p:nvPicPr>
          <p:cNvPr id="5" name="Content Placeholder 2" descr="A circle with words in it&#10;&#10;Description automatically generated">
            <a:extLst>
              <a:ext uri="{FF2B5EF4-FFF2-40B4-BE49-F238E27FC236}">
                <a16:creationId xmlns:a16="http://schemas.microsoft.com/office/drawing/2014/main" id="{5365D2D6-C98D-503F-118A-CCD505D301FB}"/>
              </a:ext>
            </a:extLst>
          </p:cNvPr>
          <p:cNvPicPr>
            <a:picLocks noChangeAspect="1"/>
          </p:cNvPicPr>
          <p:nvPr/>
        </p:nvPicPr>
        <p:blipFill>
          <a:blip r:embed="rId3"/>
          <a:stretch>
            <a:fillRect/>
          </a:stretch>
        </p:blipFill>
        <p:spPr>
          <a:xfrm>
            <a:off x="4946931" y="3176768"/>
            <a:ext cx="5944433" cy="2526383"/>
          </a:xfrm>
          <a:prstGeom prst="rect">
            <a:avLst/>
          </a:prstGeom>
        </p:spPr>
      </p:pic>
    </p:spTree>
    <p:extLst>
      <p:ext uri="{BB962C8B-B14F-4D97-AF65-F5344CB8AC3E}">
        <p14:creationId xmlns:p14="http://schemas.microsoft.com/office/powerpoint/2010/main" val="3670672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5D7429-432B-556C-DB7B-72E2B503D37E}"/>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4" name="Rectangle 2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C7D9E-BF93-7120-45BF-22630DE307CB}"/>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kumimoji="0" lang="en-US" sz="4000" b="0" i="0" u="none" strike="noStrike" cap="none" spc="0" normalizeH="0" baseline="0" noProof="0">
                <a:ln>
                  <a:noFill/>
                </a:ln>
                <a:solidFill>
                  <a:srgbClr val="FFFFFF"/>
                </a:solidFill>
                <a:effectLst/>
                <a:uLnTx/>
                <a:uFillTx/>
              </a:rPr>
              <a:t>National &amp; International</a:t>
            </a:r>
            <a:endParaRPr lang="en-US" sz="4000">
              <a:solidFill>
                <a:srgbClr val="FFFFFF"/>
              </a:solidFill>
            </a:endParaRPr>
          </a:p>
        </p:txBody>
      </p:sp>
      <p:pic>
        <p:nvPicPr>
          <p:cNvPr id="4" name="Content Placeholder 3" descr="rocu-header-logo-420">
            <a:extLst>
              <a:ext uri="{FF2B5EF4-FFF2-40B4-BE49-F238E27FC236}">
                <a16:creationId xmlns:a16="http://schemas.microsoft.com/office/drawing/2014/main" id="{65EF3528-6D27-59AF-88B8-0FD0DB76EB77}"/>
              </a:ext>
            </a:extLst>
          </p:cNvPr>
          <p:cNvPicPr>
            <a:picLocks noGrp="1" noChangeAspect="1"/>
          </p:cNvPicPr>
          <p:nvPr>
            <p:ph idx="1"/>
          </p:nvPr>
        </p:nvPicPr>
        <p:blipFill>
          <a:blip r:embed="rId2"/>
          <a:stretch>
            <a:fillRect/>
          </a:stretch>
        </p:blipFill>
        <p:spPr>
          <a:xfrm>
            <a:off x="715748" y="2653135"/>
            <a:ext cx="5131088" cy="3054219"/>
          </a:xfrm>
          <a:prstGeom prst="rect">
            <a:avLst/>
          </a:prstGeom>
        </p:spPr>
      </p:pic>
      <p:pic>
        <p:nvPicPr>
          <p:cNvPr id="5" name="Picture 4" descr="Interpol Logo">
            <a:extLst>
              <a:ext uri="{FF2B5EF4-FFF2-40B4-BE49-F238E27FC236}">
                <a16:creationId xmlns:a16="http://schemas.microsoft.com/office/drawing/2014/main" id="{EDF675EB-19BF-7B05-631E-8975BE61945F}"/>
              </a:ext>
            </a:extLst>
          </p:cNvPr>
          <p:cNvPicPr>
            <a:picLocks noChangeAspect="1"/>
          </p:cNvPicPr>
          <p:nvPr/>
        </p:nvPicPr>
        <p:blipFill>
          <a:blip r:embed="rId3"/>
          <a:stretch>
            <a:fillRect/>
          </a:stretch>
        </p:blipFill>
        <p:spPr>
          <a:xfrm>
            <a:off x="6345165" y="2217815"/>
            <a:ext cx="4364444" cy="3997831"/>
          </a:xfrm>
          <a:prstGeom prst="rect">
            <a:avLst/>
          </a:prstGeom>
        </p:spPr>
      </p:pic>
    </p:spTree>
    <p:extLst>
      <p:ext uri="{BB962C8B-B14F-4D97-AF65-F5344CB8AC3E}">
        <p14:creationId xmlns:p14="http://schemas.microsoft.com/office/powerpoint/2010/main" val="2313483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57E38D-30A1-2FCA-B78A-06D8269E202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2EED0-FE8A-9DDE-9C35-1559B08A5530}"/>
              </a:ext>
            </a:extLst>
          </p:cNvPr>
          <p:cNvSpPr>
            <a:spLocks noGrp="1"/>
          </p:cNvSpPr>
          <p:nvPr>
            <p:ph type="title"/>
          </p:nvPr>
        </p:nvSpPr>
        <p:spPr>
          <a:xfrm>
            <a:off x="466722" y="586855"/>
            <a:ext cx="3201366" cy="3387497"/>
          </a:xfrm>
        </p:spPr>
        <p:txBody>
          <a:bodyPr anchor="b">
            <a:normAutofit/>
          </a:bodyPr>
          <a:lstStyle/>
          <a:p>
            <a:pPr algn="r"/>
            <a:r>
              <a:rPr kumimoji="0" lang="en-GB" sz="4000" b="0" i="0" u="none" strike="noStrike" kern="1200" cap="none" spc="0" normalizeH="0" baseline="0" noProof="0">
                <a:ln>
                  <a:noFill/>
                </a:ln>
                <a:solidFill>
                  <a:srgbClr val="FFFFFF"/>
                </a:solidFill>
                <a:effectLst/>
                <a:uLnTx/>
                <a:uFillTx/>
                <a:latin typeface="Arial"/>
                <a:ea typeface="+mj-ea"/>
                <a:cs typeface="Arial"/>
              </a:rPr>
              <a:t>The Fraud Act 2006 </a:t>
            </a:r>
            <a:endParaRPr lang="en-GB" sz="4000">
              <a:solidFill>
                <a:srgbClr val="FFFFFF"/>
              </a:solidFill>
            </a:endParaRPr>
          </a:p>
        </p:txBody>
      </p:sp>
      <p:sp>
        <p:nvSpPr>
          <p:cNvPr id="3" name="Content Placeholder 2">
            <a:extLst>
              <a:ext uri="{FF2B5EF4-FFF2-40B4-BE49-F238E27FC236}">
                <a16:creationId xmlns:a16="http://schemas.microsoft.com/office/drawing/2014/main" id="{3FADEB72-2944-0FDB-6A9C-9B651DCBC783}"/>
              </a:ext>
            </a:extLst>
          </p:cNvPr>
          <p:cNvSpPr>
            <a:spLocks noGrp="1"/>
          </p:cNvSpPr>
          <p:nvPr>
            <p:ph idx="1"/>
          </p:nvPr>
        </p:nvSpPr>
        <p:spPr>
          <a:xfrm>
            <a:off x="4810259" y="649480"/>
            <a:ext cx="6555347" cy="5546047"/>
          </a:xfrm>
        </p:spPr>
        <p:txBody>
          <a:bodyPr anchor="ctr">
            <a:normAutofit/>
          </a:bodyPr>
          <a:lstStyle/>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mn-cs"/>
              </a:rPr>
              <a:t>(</a:t>
            </a:r>
            <a:r>
              <a:rPr kumimoji="0" lang="en-GB" sz="2000" b="0" i="0" u="none" strike="noStrike" kern="1200" cap="none" spc="0" normalizeH="0" baseline="0" noProof="0">
                <a:ln>
                  <a:noFill/>
                </a:ln>
                <a:effectLst/>
                <a:uLnTx/>
                <a:uFillTx/>
                <a:latin typeface="+mj-lt"/>
                <a:ea typeface="+mn-ea"/>
                <a:cs typeface="Arial"/>
              </a:rPr>
              <a:t>s1) – A person is guilty of Fraud if he is in breach of any of the following:</a:t>
            </a:r>
          </a:p>
          <a:p>
            <a:pPr marL="457200" marR="0" lvl="1"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Arial"/>
              </a:rPr>
              <a:t>Fraud by false representation (s2)</a:t>
            </a:r>
          </a:p>
          <a:p>
            <a:pPr marL="457200" marR="0" lvl="1"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Arial"/>
              </a:rPr>
              <a:t>Fraud by failing to disclose information (s3)</a:t>
            </a:r>
          </a:p>
          <a:p>
            <a:pPr marL="457200" marR="0" lvl="1"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Arial"/>
              </a:rPr>
              <a:t>Fraud by abuse of position (s4)</a:t>
            </a: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Arial"/>
              </a:rPr>
              <a:t>The offenders actions must be </a:t>
            </a:r>
            <a:r>
              <a:rPr kumimoji="0" lang="en-GB" sz="2000" b="1" i="0" u="none" strike="noStrike" kern="1200" cap="none" spc="0" normalizeH="0" baseline="0" noProof="0">
                <a:ln>
                  <a:noFill/>
                </a:ln>
                <a:effectLst/>
                <a:uLnTx/>
                <a:uFillTx/>
                <a:latin typeface="+mj-lt"/>
                <a:ea typeface="+mn-ea"/>
                <a:cs typeface="Arial"/>
              </a:rPr>
              <a:t>DISHONEST</a:t>
            </a:r>
            <a:r>
              <a:rPr kumimoji="0" lang="en-GB" sz="2000" b="0" i="0" u="none" strike="noStrike" kern="1200" cap="none" spc="0" normalizeH="0" baseline="0" noProof="0">
                <a:ln>
                  <a:noFill/>
                </a:ln>
                <a:effectLst/>
                <a:uLnTx/>
                <a:uFillTx/>
                <a:latin typeface="+mj-lt"/>
                <a:ea typeface="+mn-ea"/>
                <a:cs typeface="Arial"/>
              </a:rPr>
              <a:t> and </a:t>
            </a:r>
            <a:r>
              <a:rPr kumimoji="0" lang="en-GB" sz="2000" b="1" i="0" u="none" strike="noStrike" kern="1200" cap="none" spc="0" normalizeH="0" baseline="0" noProof="0">
                <a:ln>
                  <a:noFill/>
                </a:ln>
                <a:effectLst/>
                <a:uLnTx/>
                <a:uFillTx/>
                <a:latin typeface="+mj-lt"/>
                <a:ea typeface="+mn-ea"/>
                <a:cs typeface="Arial"/>
              </a:rPr>
              <a:t>INTENDS</a:t>
            </a:r>
            <a:r>
              <a:rPr kumimoji="0" lang="en-GB" sz="2000" b="0" i="0" u="none" strike="noStrike" kern="1200" cap="none" spc="0" normalizeH="0" baseline="0" noProof="0">
                <a:ln>
                  <a:noFill/>
                </a:ln>
                <a:effectLst/>
                <a:uLnTx/>
                <a:uFillTx/>
                <a:latin typeface="+mj-lt"/>
                <a:ea typeface="+mn-ea"/>
                <a:cs typeface="Arial"/>
              </a:rPr>
              <a:t> to make </a:t>
            </a: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Arial"/>
              </a:rPr>
              <a:t>A gain for himself or another OR</a:t>
            </a: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Arial"/>
              </a:rPr>
              <a:t>To cause loss to another or to expose another to a risk of loss.</a:t>
            </a:r>
          </a:p>
          <a:p>
            <a:pPr marL="0" marR="0" lvl="0" indent="0" defTabSz="914400" rtl="0" eaLnBrk="1" fontAlgn="auto" latinLnBrk="0" hangingPunct="1">
              <a:spcBef>
                <a:spcPct val="20000"/>
              </a:spcBef>
              <a:spcAft>
                <a:spcPts val="0"/>
              </a:spcAft>
              <a:buClrTx/>
              <a:buSzTx/>
              <a:buFont typeface="Arial" pitchFamily="34" charset="0"/>
              <a:buNone/>
              <a:tabLst/>
              <a:defRPr/>
            </a:pPr>
            <a:endParaRPr kumimoji="0" lang="en-GB" sz="2000" b="0" i="0" u="none" strike="noStrike" kern="1200" cap="none" spc="0" normalizeH="0" baseline="0" noProof="0">
              <a:ln>
                <a:noFill/>
              </a:ln>
              <a:effectLst/>
              <a:uLnTx/>
              <a:uFillTx/>
              <a:latin typeface="+mj-lt"/>
              <a:ea typeface="+mn-ea"/>
              <a:cs typeface="Arial"/>
            </a:endParaRP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a:ln>
                  <a:noFill/>
                </a:ln>
                <a:effectLst/>
                <a:uLnTx/>
                <a:uFillTx/>
                <a:latin typeface="+mj-lt"/>
                <a:ea typeface="+mn-ea"/>
                <a:cs typeface="Arial"/>
              </a:rPr>
              <a:t>NB – the legislation does not define the word FRAUD</a:t>
            </a:r>
          </a:p>
          <a:p>
            <a:endParaRPr lang="en-GB" sz="2000"/>
          </a:p>
        </p:txBody>
      </p:sp>
    </p:spTree>
    <p:extLst>
      <p:ext uri="{BB962C8B-B14F-4D97-AF65-F5344CB8AC3E}">
        <p14:creationId xmlns:p14="http://schemas.microsoft.com/office/powerpoint/2010/main" val="1924045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DAD5FC-5569-BC3D-BCEF-C0077BA4B3B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a:extLst>
              <a:ext uri="{FF2B5EF4-FFF2-40B4-BE49-F238E27FC236}">
                <a16:creationId xmlns:a16="http://schemas.microsoft.com/office/drawing/2014/main" id="{945BFC11-7999-356C-869E-F8BA125AF62B}"/>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1082842" y="457200"/>
            <a:ext cx="10121603" cy="5943600"/>
          </a:xfrm>
          <a:prstGeom prst="rect">
            <a:avLst/>
          </a:prstGeom>
        </p:spPr>
      </p:pic>
    </p:spTree>
    <p:extLst>
      <p:ext uri="{BB962C8B-B14F-4D97-AF65-F5344CB8AC3E}">
        <p14:creationId xmlns:p14="http://schemas.microsoft.com/office/powerpoint/2010/main" val="1721576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5E891-7933-9D2E-F0B7-0B6C7225C9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B54667-5AF0-EDBE-622E-29F421775C1B}"/>
              </a:ext>
            </a:extLst>
          </p:cNvPr>
          <p:cNvSpPr>
            <a:spLocks noGrp="1"/>
          </p:cNvSpPr>
          <p:nvPr>
            <p:ph type="title"/>
          </p:nvPr>
        </p:nvSpPr>
        <p:spPr/>
        <p:txBody>
          <a:bodyPr/>
          <a:lstStyle/>
          <a:p>
            <a:r>
              <a:rPr kumimoji="0" lang="en-US" sz="4400" b="0" i="0" u="none" strike="noStrike" kern="1200" cap="none" spc="0" normalizeH="0" baseline="0" noProof="0" dirty="0">
                <a:ln>
                  <a:noFill/>
                </a:ln>
                <a:effectLst/>
                <a:uLnTx/>
                <a:uFillTx/>
                <a:latin typeface="Arial"/>
                <a:ea typeface="+mj-ea"/>
                <a:cs typeface="Arial"/>
              </a:rPr>
              <a:t>Fraud Triangle – 3 Elements</a:t>
            </a:r>
            <a:endParaRPr lang="en-GB" dirty="0"/>
          </a:p>
        </p:txBody>
      </p:sp>
      <p:sp>
        <p:nvSpPr>
          <p:cNvPr id="3" name="Content Placeholder 2">
            <a:extLst>
              <a:ext uri="{FF2B5EF4-FFF2-40B4-BE49-F238E27FC236}">
                <a16:creationId xmlns:a16="http://schemas.microsoft.com/office/drawing/2014/main" id="{88A4E820-DB34-67DC-93D7-A74667767A8D}"/>
              </a:ext>
            </a:extLst>
          </p:cNvPr>
          <p:cNvSpPr>
            <a:spLocks noGrp="1"/>
          </p:cNvSpPr>
          <p:nvPr>
            <p:ph idx="1"/>
          </p:nvPr>
        </p:nvSpPr>
        <p:spPr/>
        <p:txBody>
          <a:bodyPr/>
          <a:lstStyle/>
          <a:p>
            <a:endParaRPr lang="en-GB" dirty="0"/>
          </a:p>
        </p:txBody>
      </p:sp>
      <p:sp>
        <p:nvSpPr>
          <p:cNvPr id="4" name="Content Placeholder 2">
            <a:extLst>
              <a:ext uri="{FF2B5EF4-FFF2-40B4-BE49-F238E27FC236}">
                <a16:creationId xmlns:a16="http://schemas.microsoft.com/office/drawing/2014/main" id="{5D48F9A6-E29D-774C-CA9E-D69E6CEAE427}"/>
              </a:ext>
            </a:extLst>
          </p:cNvPr>
          <p:cNvSpPr txBox="1">
            <a:spLocks/>
          </p:cNvSpPr>
          <p:nvPr/>
        </p:nvSpPr>
        <p:spPr>
          <a:xfrm>
            <a:off x="609600" y="1600201"/>
            <a:ext cx="5384800" cy="4576762"/>
          </a:xfrm>
          <a:prstGeom prst="rect">
            <a:avLst/>
          </a:prstGeom>
          <a:solidFill>
            <a:srgbClr val="9BBB59">
              <a:lumMod val="20000"/>
              <a:lumOff val="80000"/>
            </a:srgbClr>
          </a:solidFill>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1" i="0" u="none" strike="noStrike" kern="1200" cap="none" spc="0" normalizeH="0" baseline="0" noProof="0" dirty="0">
                <a:ln>
                  <a:noFill/>
                </a:ln>
                <a:solidFill>
                  <a:srgbClr val="7030A0"/>
                </a:solidFill>
                <a:effectLst/>
                <a:uLnTx/>
                <a:uFillTx/>
                <a:latin typeface="Myriad Pro"/>
                <a:ea typeface="+mn-ea"/>
                <a:cs typeface="+mn-cs"/>
              </a:rPr>
              <a:t>                   </a:t>
            </a:r>
            <a:r>
              <a:rPr kumimoji="0" lang="en-US" sz="2800" b="1" i="0" u="none" strike="noStrike" kern="1200" cap="none" spc="0" normalizeH="0" baseline="0" noProof="0" dirty="0">
                <a:ln>
                  <a:noFill/>
                </a:ln>
                <a:solidFill>
                  <a:sysClr val="windowText" lastClr="000000"/>
                </a:solidFill>
                <a:effectLst/>
                <a:uLnTx/>
                <a:uFillTx/>
                <a:latin typeface="Myriad Pro"/>
                <a:ea typeface="+mn-ea"/>
                <a:cs typeface="+mn-cs"/>
              </a:rPr>
              <a:t> </a:t>
            </a:r>
            <a:r>
              <a:rPr kumimoji="0" lang="en-US" sz="2800" b="1" i="0" u="none" strike="noStrike" kern="1200" cap="none" spc="0" normalizeH="0" baseline="0" noProof="0" dirty="0">
                <a:ln>
                  <a:noFill/>
                </a:ln>
                <a:solidFill>
                  <a:sysClr val="windowText" lastClr="000000"/>
                </a:solidFill>
                <a:effectLst/>
                <a:uLnTx/>
                <a:uFillTx/>
                <a:latin typeface="Arial"/>
                <a:ea typeface="+mn-ea"/>
                <a:cs typeface="Arial"/>
              </a:rPr>
              <a:t>Motivation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600" b="0" i="0" u="none" strike="noStrike" kern="1200" cap="none" spc="0" normalizeH="0" baseline="0" noProof="0" dirty="0">
                <a:ln>
                  <a:noFill/>
                </a:ln>
                <a:solidFill>
                  <a:sysClr val="windowText" lastClr="000000"/>
                </a:solidFill>
                <a:effectLst/>
                <a:uLnTx/>
                <a:uFillTx/>
                <a:latin typeface="Arial"/>
                <a:ea typeface="+mn-ea"/>
                <a:cs typeface="Arial"/>
              </a:rPr>
              <a:t>•</a:t>
            </a:r>
            <a:r>
              <a:rPr kumimoji="0" lang="en-US" sz="2000" b="0" i="0" u="none" strike="noStrike" kern="1200" cap="none" spc="0" normalizeH="0" baseline="0" noProof="0" dirty="0">
                <a:ln>
                  <a:noFill/>
                </a:ln>
                <a:solidFill>
                  <a:sysClr val="windowText" lastClr="000000"/>
                </a:solidFill>
                <a:effectLst/>
                <a:uLnTx/>
                <a:uFillTx/>
                <a:latin typeface="Aptos"/>
                <a:cs typeface="Calibri"/>
              </a:rPr>
              <a:t>Compulsive </a:t>
            </a:r>
            <a:r>
              <a:rPr kumimoji="0" lang="en-US" sz="2000" b="0" i="0" u="none" strike="noStrike" kern="1200" cap="none" spc="0" normalizeH="0" baseline="0" noProof="0" err="1">
                <a:ln>
                  <a:noFill/>
                </a:ln>
                <a:solidFill>
                  <a:sysClr val="windowText" lastClr="000000"/>
                </a:solidFill>
                <a:effectLst/>
                <a:uLnTx/>
                <a:uFillTx/>
                <a:latin typeface="Aptos"/>
                <a:cs typeface="Calibri"/>
              </a:rPr>
              <a:t>behaviour</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rgbClr val="0070C0"/>
                </a:solidFill>
                <a:effectLst/>
                <a:uLnTx/>
                <a:uFillTx/>
                <a:latin typeface="Aptos"/>
                <a:cs typeface="Calibri"/>
              </a:rPr>
              <a:t>(gambling, alcohol, illegal drug use,)</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ysClr val="windowText" lastClr="000000"/>
                </a:solidFill>
                <a:effectLst/>
                <a:uLnTx/>
                <a:uFillTx/>
                <a:latin typeface="Aptos"/>
                <a:cs typeface="Arial"/>
              </a:rPr>
              <a:t>•</a:t>
            </a:r>
            <a:r>
              <a:rPr kumimoji="0" lang="en-US" sz="2000" b="0" i="0" u="none" strike="noStrike" kern="1200" cap="none" spc="0" normalizeH="0" baseline="0" noProof="0" dirty="0">
                <a:ln>
                  <a:noFill/>
                </a:ln>
                <a:solidFill>
                  <a:sysClr val="windowText" lastClr="000000"/>
                </a:solidFill>
                <a:effectLst/>
                <a:uLnTx/>
                <a:uFillTx/>
                <a:latin typeface="Aptos"/>
                <a:cs typeface="Calibri"/>
              </a:rPr>
              <a:t>Financial Debts</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rgbClr val="548235"/>
                </a:solidFill>
                <a:effectLst/>
                <a:uLnTx/>
                <a:uFillTx/>
                <a:latin typeface="Aptos"/>
                <a:cs typeface="Calibri"/>
              </a:rPr>
              <a:t>(credit cards, loans etc.)</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ysClr val="windowText" lastClr="000000"/>
                </a:solidFill>
                <a:effectLst/>
                <a:uLnTx/>
                <a:uFillTx/>
                <a:latin typeface="Aptos"/>
                <a:cs typeface="Arial"/>
              </a:rPr>
              <a:t>•</a:t>
            </a:r>
            <a:r>
              <a:rPr kumimoji="0" lang="en-US" sz="2000" b="0" i="0" u="none" strike="noStrike" kern="1200" cap="none" spc="0" normalizeH="0" baseline="0" noProof="0" dirty="0">
                <a:ln>
                  <a:noFill/>
                </a:ln>
                <a:solidFill>
                  <a:sysClr val="windowText" lastClr="000000"/>
                </a:solidFill>
                <a:effectLst/>
                <a:uLnTx/>
                <a:uFillTx/>
                <a:latin typeface="Aptos"/>
                <a:cs typeface="Calibri"/>
              </a:rPr>
              <a:t>Family problems</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rgbClr val="2F5597"/>
                </a:solidFill>
                <a:effectLst/>
                <a:uLnTx/>
                <a:uFillTx/>
                <a:latin typeface="Aptos"/>
                <a:cs typeface="Calibri"/>
              </a:rPr>
              <a:t>(divorce, children, </a:t>
            </a:r>
            <a:r>
              <a:rPr kumimoji="0" lang="en-US" sz="2000" b="0" i="0" u="none" strike="noStrike" kern="1200" cap="none" spc="0" normalizeH="0" baseline="0" noProof="0" err="1">
                <a:ln>
                  <a:noFill/>
                </a:ln>
                <a:solidFill>
                  <a:srgbClr val="2F5597"/>
                </a:solidFill>
                <a:effectLst/>
                <a:uLnTx/>
                <a:uFillTx/>
                <a:latin typeface="Aptos"/>
                <a:cs typeface="Calibri"/>
              </a:rPr>
              <a:t>lonliness</a:t>
            </a:r>
            <a:r>
              <a:rPr kumimoji="0" lang="en-US" sz="2000" b="0" i="0" u="none" strike="noStrike" kern="1200" cap="none" spc="0" normalizeH="0" baseline="0" noProof="0" dirty="0">
                <a:ln>
                  <a:noFill/>
                </a:ln>
                <a:solidFill>
                  <a:srgbClr val="2F5597"/>
                </a:solidFill>
                <a:effectLst/>
                <a:uLnTx/>
                <a:uFillTx/>
                <a:latin typeface="Aptos"/>
                <a:cs typeface="Calibri"/>
              </a:rPr>
              <a:t>)</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ysClr val="windowText" lastClr="000000"/>
                </a:solidFill>
                <a:effectLst/>
                <a:uLnTx/>
                <a:uFillTx/>
                <a:latin typeface="Aptos"/>
                <a:cs typeface="Arial"/>
              </a:rPr>
              <a:t>•</a:t>
            </a:r>
            <a:r>
              <a:rPr kumimoji="0" lang="en-US" sz="2000" b="0" i="0" u="none" strike="noStrike" kern="1200" cap="none" spc="0" normalizeH="0" baseline="0" noProof="0" dirty="0">
                <a:ln>
                  <a:noFill/>
                </a:ln>
                <a:solidFill>
                  <a:sysClr val="windowText" lastClr="000000"/>
                </a:solidFill>
                <a:effectLst/>
                <a:uLnTx/>
                <a:uFillTx/>
                <a:latin typeface="Aptos"/>
                <a:cs typeface="Calibri"/>
              </a:rPr>
              <a:t>Work pressure</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rgbClr val="7030A0"/>
                </a:solidFill>
                <a:effectLst/>
                <a:uLnTx/>
                <a:uFillTx/>
                <a:latin typeface="Aptos"/>
                <a:cs typeface="Calibri"/>
              </a:rPr>
              <a:t>(high targets) </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ysClr val="windowText" lastClr="000000"/>
                </a:solidFill>
                <a:effectLst/>
                <a:uLnTx/>
                <a:uFillTx/>
                <a:latin typeface="Aptos"/>
                <a:cs typeface="Arial"/>
              </a:rPr>
              <a:t>•</a:t>
            </a:r>
            <a:r>
              <a:rPr kumimoji="0" lang="en-US" sz="2000" b="0" i="0" u="none" strike="noStrike" kern="1200" cap="none" spc="0" normalizeH="0" baseline="0" noProof="0" dirty="0">
                <a:ln>
                  <a:noFill/>
                </a:ln>
                <a:solidFill>
                  <a:sysClr val="windowText" lastClr="000000"/>
                </a:solidFill>
                <a:effectLst/>
                <a:uLnTx/>
                <a:uFillTx/>
                <a:latin typeface="Aptos"/>
                <a:cs typeface="Calibri"/>
              </a:rPr>
              <a:t>Greed</a:t>
            </a:r>
            <a:endParaRPr lang="en-US" sz="2000" b="0" i="0" u="none" strike="noStrike" kern="1200" cap="none" spc="0" normalizeH="0" baseline="0" noProof="0">
              <a:ln>
                <a:noFill/>
              </a:ln>
              <a:solidFill>
                <a:sysClr val="windowText" lastClr="000000"/>
              </a:solidFill>
              <a:effectLst/>
              <a:uLnTx/>
              <a:uFillTx/>
              <a:latin typeface="Apto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2800" b="0" i="0" u="none" strike="noStrike" kern="1200" cap="none" spc="0" normalizeH="0" baseline="0" noProof="0" dirty="0">
              <a:ln>
                <a:noFill/>
              </a:ln>
              <a:solidFill>
                <a:sysClr val="windowText" lastClr="000000"/>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8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
        <p:nvSpPr>
          <p:cNvPr id="5" name="Content Placeholder 9">
            <a:extLst>
              <a:ext uri="{FF2B5EF4-FFF2-40B4-BE49-F238E27FC236}">
                <a16:creationId xmlns:a16="http://schemas.microsoft.com/office/drawing/2014/main" id="{3F6294CF-04F8-5B5A-982B-28FADC1A22F6}"/>
              </a:ext>
            </a:extLst>
          </p:cNvPr>
          <p:cNvSpPr txBox="1">
            <a:spLocks/>
          </p:cNvSpPr>
          <p:nvPr/>
        </p:nvSpPr>
        <p:spPr>
          <a:xfrm>
            <a:off x="5994400" y="1600201"/>
            <a:ext cx="5588000" cy="4576762"/>
          </a:xfrm>
          <a:prstGeom prst="rect">
            <a:avLst/>
          </a:prstGeom>
          <a:solidFill>
            <a:srgbClr val="4BACC6">
              <a:lumMod val="20000"/>
              <a:lumOff val="80000"/>
            </a:srgbClr>
          </a:solidFill>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1" i="0" u="none" strike="noStrike" kern="1200" cap="none" spc="0" normalizeH="0" baseline="0" noProof="0" dirty="0" err="1">
                <a:ln>
                  <a:noFill/>
                </a:ln>
                <a:solidFill>
                  <a:sysClr val="windowText" lastClr="000000"/>
                </a:solidFill>
                <a:effectLst/>
                <a:uLnTx/>
                <a:uFillTx/>
                <a:latin typeface="Arial"/>
                <a:ea typeface="+mn-ea"/>
                <a:cs typeface="Arial"/>
              </a:rPr>
              <a:t>Rationalisation</a:t>
            </a:r>
            <a:endParaRPr kumimoji="0" lang="en-US" sz="2800" b="1" i="0" u="none" strike="noStrike" kern="1200" cap="none" spc="0" normalizeH="0" baseline="0" noProof="0" dirty="0">
              <a:ln>
                <a:noFill/>
              </a:ln>
              <a:solidFill>
                <a:sysClr val="windowText" lastClr="000000"/>
              </a:solidFill>
              <a:effectLst/>
              <a:uLnTx/>
              <a:uFillTx/>
              <a:latin typeface="Arial"/>
              <a:ea typeface="+mn-ea"/>
              <a:cs typeface="Aria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900" b="0" i="0" u="none" strike="noStrike" kern="1200" cap="none" spc="0" normalizeH="0" baseline="0" noProof="0" dirty="0">
                <a:ln>
                  <a:noFill/>
                </a:ln>
                <a:solidFill>
                  <a:sysClr val="windowText" lastClr="000000"/>
                </a:solidFill>
                <a:effectLst/>
                <a:uLnTx/>
                <a:uFillTx/>
                <a:latin typeface="Arial"/>
                <a:ea typeface="+mn-ea"/>
                <a:cs typeface="Arial"/>
              </a:rPr>
              <a:t>•</a:t>
            </a:r>
            <a:r>
              <a:rPr kumimoji="0" lang="en-US" sz="2000" b="0" i="0" u="none" strike="noStrike" kern="1200" cap="none" spc="0" normalizeH="0" baseline="0" noProof="0" err="1">
                <a:ln>
                  <a:noFill/>
                </a:ln>
                <a:solidFill>
                  <a:sysClr val="windowText" lastClr="000000"/>
                </a:solidFill>
                <a:effectLst/>
                <a:uLnTx/>
                <a:uFillTx/>
                <a:latin typeface="Aptos"/>
                <a:cs typeface="Calibri"/>
              </a:rPr>
              <a:t>Rationalisation</a:t>
            </a:r>
            <a:r>
              <a:rPr kumimoji="0" lang="en-US" sz="2000" b="0" i="0" u="none" strike="noStrike" kern="1200" cap="none" spc="0" normalizeH="0" baseline="0" noProof="0" dirty="0">
                <a:ln>
                  <a:noFill/>
                </a:ln>
                <a:solidFill>
                  <a:sysClr val="windowText" lastClr="000000"/>
                </a:solidFill>
                <a:effectLst/>
                <a:uLnTx/>
                <a:uFillTx/>
                <a:latin typeface="Aptos"/>
                <a:cs typeface="Calibri"/>
              </a:rPr>
              <a:t> is a form of denial.</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ysClr val="windowText" lastClr="000000"/>
                </a:solidFill>
                <a:effectLst/>
                <a:uLnTx/>
                <a:uFillTx/>
                <a:latin typeface="Aptos"/>
                <a:cs typeface="Calibri"/>
              </a:rPr>
              <a:t>  The person is not accepting reality</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ysClr val="windowText" lastClr="000000"/>
                </a:solidFill>
                <a:effectLst/>
                <a:uLnTx/>
                <a:uFillTx/>
                <a:latin typeface="Aptos"/>
                <a:cs typeface="Arial"/>
              </a:rPr>
              <a:t>•</a:t>
            </a:r>
            <a:r>
              <a:rPr kumimoji="0" lang="en-US" sz="2000" b="0" i="0" u="none" strike="noStrike" kern="1200" cap="none" spc="0" normalizeH="0" baseline="0" noProof="0" err="1">
                <a:ln>
                  <a:noFill/>
                </a:ln>
                <a:solidFill>
                  <a:sysClr val="windowText" lastClr="000000"/>
                </a:solidFill>
                <a:effectLst/>
                <a:uLnTx/>
                <a:uFillTx/>
                <a:latin typeface="Aptos"/>
                <a:cs typeface="Calibri"/>
              </a:rPr>
              <a:t>Rationalisation</a:t>
            </a:r>
            <a:r>
              <a:rPr kumimoji="0" lang="en-US" sz="2000" b="0" i="0" u="none" strike="noStrike" kern="1200" cap="none" spc="0" normalizeH="0" baseline="0" noProof="0" dirty="0">
                <a:ln>
                  <a:noFill/>
                </a:ln>
                <a:solidFill>
                  <a:sysClr val="windowText" lastClr="000000"/>
                </a:solidFill>
                <a:effectLst/>
                <a:uLnTx/>
                <a:uFillTx/>
                <a:latin typeface="Aptos"/>
                <a:cs typeface="Calibri"/>
              </a:rPr>
              <a:t> is the  hardest area for management to influence</a:t>
            </a:r>
            <a:endParaRPr lang="en-US" sz="2000" b="0" i="0" u="none" strike="noStrike" kern="1200" cap="none" spc="0" normalizeH="0" baseline="0" noProof="0">
              <a:ln>
                <a:noFill/>
              </a:ln>
              <a:solidFill>
                <a:sysClr val="windowText" lastClr="000000"/>
              </a:solidFill>
              <a:effectLst/>
              <a:uLnTx/>
              <a:uFillTx/>
              <a:latin typeface="Apto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lang="en-US" sz="2000" b="0" i="0" u="none" strike="noStrike" kern="1200" cap="none" spc="0" normalizeH="0" baseline="0" noProof="0" dirty="0">
              <a:ln>
                <a:noFill/>
              </a:ln>
              <a:solidFill>
                <a:sysClr val="windowText" lastClr="000000"/>
              </a:solidFill>
              <a:effectLst/>
              <a:uLnTx/>
              <a:uFillTx/>
              <a:latin typeface="Aptos"/>
              <a:cs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a:ln>
                  <a:noFill/>
                </a:ln>
                <a:solidFill>
                  <a:sysClr val="windowText" lastClr="000000"/>
                </a:solidFill>
                <a:effectLst/>
                <a:uLnTx/>
                <a:uFillTx/>
                <a:latin typeface="Aptos"/>
                <a:cs typeface="Calibri"/>
              </a:rPr>
              <a:t>'</a:t>
            </a:r>
            <a:r>
              <a:rPr kumimoji="0" lang="en-US" sz="2000" b="0" i="1" u="none" strike="noStrike" kern="1200" cap="none" spc="0" normalizeH="0" baseline="0" noProof="0" dirty="0">
                <a:ln>
                  <a:noFill/>
                </a:ln>
                <a:solidFill>
                  <a:srgbClr val="0070C0"/>
                </a:solidFill>
                <a:effectLst/>
                <a:uLnTx/>
                <a:uFillTx/>
                <a:latin typeface="Aptos"/>
                <a:cs typeface="Calibri"/>
              </a:rPr>
              <a:t>they owe me'</a:t>
            </a:r>
            <a:endParaRPr lang="en-US" sz="2000" b="0" i="1" u="none" strike="noStrike" kern="1200" cap="none" spc="0" normalizeH="0" baseline="0" noProof="0" dirty="0">
              <a:ln>
                <a:noFill/>
              </a:ln>
              <a:solidFill>
                <a:srgbClr val="0070C0"/>
              </a:solidFill>
              <a:effectLst/>
              <a:uLnTx/>
              <a:uFillTx/>
              <a:latin typeface="Aptos"/>
              <a:cs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1" u="none" strike="noStrike" kern="1200" cap="none" spc="0" normalizeH="0" baseline="0" noProof="0" dirty="0">
                <a:ln>
                  <a:noFill/>
                </a:ln>
                <a:solidFill>
                  <a:srgbClr val="0070C0"/>
                </a:solidFill>
                <a:effectLst/>
                <a:uLnTx/>
                <a:uFillTx/>
                <a:latin typeface="Aptos"/>
                <a:cs typeface="Calibri"/>
              </a:rPr>
              <a:t>'I need it more than they do'</a:t>
            </a:r>
            <a:endParaRPr lang="en-US" sz="2000" b="0" i="1" u="none" strike="noStrike" kern="1200" cap="none" spc="0" normalizeH="0" baseline="0" noProof="0" dirty="0">
              <a:ln>
                <a:noFill/>
              </a:ln>
              <a:solidFill>
                <a:srgbClr val="0070C0"/>
              </a:solidFill>
              <a:effectLst/>
              <a:uLnTx/>
              <a:uFillTx/>
              <a:latin typeface="Aptos"/>
              <a:cs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1" u="none" strike="noStrike" kern="1200" cap="none" spc="0" normalizeH="0" baseline="0" noProof="0" dirty="0">
                <a:ln>
                  <a:noFill/>
                </a:ln>
                <a:solidFill>
                  <a:srgbClr val="0070C0"/>
                </a:solidFill>
                <a:effectLst/>
                <a:uLnTx/>
                <a:uFillTx/>
                <a:latin typeface="Aptos"/>
                <a:cs typeface="Calibri"/>
              </a:rPr>
              <a:t>'I'm only borrowing it'</a:t>
            </a:r>
            <a:endParaRPr lang="en-US" sz="2000" b="0" i="1" u="none" strike="noStrike" kern="1200" cap="none" spc="0" normalizeH="0" baseline="0" noProof="0" dirty="0">
              <a:ln>
                <a:noFill/>
              </a:ln>
              <a:solidFill>
                <a:srgbClr val="0070C0"/>
              </a:solidFill>
              <a:effectLst/>
              <a:uLnTx/>
              <a:uFillTx/>
              <a:latin typeface="Aptos"/>
              <a:cs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lang="en-US" sz="2000" b="1" i="0" u="none" strike="noStrike" kern="1200" cap="none" spc="0" normalizeH="0" baseline="0" noProof="0" dirty="0">
              <a:ln>
                <a:noFill/>
              </a:ln>
              <a:solidFill>
                <a:sysClr val="windowText" lastClr="000000"/>
              </a:solidFill>
              <a:effectLst/>
              <a:uLnTx/>
              <a:uFillTx/>
              <a:latin typeface="Aptos"/>
              <a:cs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1900" b="1" i="0" u="none" strike="noStrike" kern="1200" cap="none" spc="0" normalizeH="0" baseline="0" noProof="0" dirty="0">
              <a:ln>
                <a:noFill/>
              </a:ln>
              <a:solidFill>
                <a:sysClr val="windowText" lastClr="000000"/>
              </a:solidFill>
              <a:effectLst/>
              <a:uLnTx/>
              <a:uFillTx/>
              <a:latin typeface="Calibri"/>
              <a:ea typeface="+mn-ea"/>
              <a:cs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1900" b="1" i="0" u="none" strike="noStrike" kern="1200" cap="none" spc="0" normalizeH="0" baseline="0" noProof="0" dirty="0">
              <a:ln>
                <a:noFill/>
              </a:ln>
              <a:solidFill>
                <a:sysClr val="windowText" lastClr="000000"/>
              </a:solidFill>
              <a:effectLst/>
              <a:uLnTx/>
              <a:uFillTx/>
              <a:latin typeface="Calibri"/>
              <a:ea typeface="+mn-ea"/>
              <a:cs typeface="Calibri"/>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2800" b="1" i="0" u="none" strike="noStrike" kern="1200" cap="none" spc="0" normalizeH="0" baseline="0" noProof="0" dirty="0">
              <a:ln>
                <a:noFill/>
              </a:ln>
              <a:solidFill>
                <a:sysClr val="windowText" lastClr="000000"/>
              </a:solidFill>
              <a:effectLst/>
              <a:uLnTx/>
              <a:uFillTx/>
              <a:latin typeface="Arial"/>
              <a:ea typeface="+mn-ea"/>
              <a:cs typeface="Aria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28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Tree>
    <p:extLst>
      <p:ext uri="{BB962C8B-B14F-4D97-AF65-F5344CB8AC3E}">
        <p14:creationId xmlns:p14="http://schemas.microsoft.com/office/powerpoint/2010/main" val="344787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 calcmode="lin" valueType="num">
                                      <p:cBhvr additive="base">
                                        <p:cTn id="7" dur="500" fill="hold"/>
                                        <p:tgtEl>
                                          <p:spTgt spid="4">
                                            <p:bg/>
                                          </p:spTgt>
                                        </p:tgtEl>
                                        <p:attrNameLst>
                                          <p:attrName>ppt_x</p:attrName>
                                        </p:attrNameLst>
                                      </p:cBhvr>
                                      <p:tavLst>
                                        <p:tav tm="0">
                                          <p:val>
                                            <p:strVal val="#ppt_x"/>
                                          </p:val>
                                        </p:tav>
                                        <p:tav tm="100000">
                                          <p:val>
                                            <p:strVal val="#ppt_x"/>
                                          </p:val>
                                        </p:tav>
                                      </p:tavLst>
                                    </p:anim>
                                    <p:anim calcmode="lin" valueType="num">
                                      <p:cBhvr additive="base">
                                        <p:cTn id="8"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 calcmode="lin" valueType="num">
                                      <p:cBhvr additive="base">
                                        <p:cTn id="2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 calcmode="lin" valueType="num">
                                      <p:cBhvr additive="base">
                                        <p:cTn id="4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 calcmode="lin" valueType="num">
                                      <p:cBhvr additive="base">
                                        <p:cTn id="4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anim calcmode="lin" valueType="num">
                                      <p:cBhvr additive="base">
                                        <p:cTn id="5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8" end="8"/>
                                            </p:txEl>
                                          </p:spTgt>
                                        </p:tgtEl>
                                        <p:attrNameLst>
                                          <p:attrName>style.visibility</p:attrName>
                                        </p:attrNameLst>
                                      </p:cBhvr>
                                      <p:to>
                                        <p:strVal val="visible"/>
                                      </p:to>
                                    </p:set>
                                    <p:anim calcmode="lin" valueType="num">
                                      <p:cBhvr additive="base">
                                        <p:cTn id="6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9" end="9"/>
                                            </p:txEl>
                                          </p:spTgt>
                                        </p:tgtEl>
                                        <p:attrNameLst>
                                          <p:attrName>style.visibility</p:attrName>
                                        </p:attrNameLst>
                                      </p:cBhvr>
                                      <p:to>
                                        <p:strVal val="visible"/>
                                      </p:to>
                                    </p:set>
                                    <p:anim calcmode="lin" valueType="num">
                                      <p:cBhvr additive="base">
                                        <p:cTn id="67"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bg/>
                                          </p:spTgt>
                                        </p:tgtEl>
                                        <p:attrNameLst>
                                          <p:attrName>style.visibility</p:attrName>
                                        </p:attrNameLst>
                                      </p:cBhvr>
                                      <p:to>
                                        <p:strVal val="visible"/>
                                      </p:to>
                                    </p:set>
                                    <p:anim calcmode="lin" valueType="num">
                                      <p:cBhvr additive="base">
                                        <p:cTn id="73" dur="500" fill="hold"/>
                                        <p:tgtEl>
                                          <p:spTgt spid="5">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5">
                                            <p:txEl>
                                              <p:pRg st="0" end="0"/>
                                            </p:txEl>
                                          </p:spTgt>
                                        </p:tgtEl>
                                        <p:attrNameLst>
                                          <p:attrName>style.visibility</p:attrName>
                                        </p:attrNameLst>
                                      </p:cBhvr>
                                      <p:to>
                                        <p:strVal val="visible"/>
                                      </p:to>
                                    </p:set>
                                    <p:anim calcmode="lin" valueType="num">
                                      <p:cBhvr additive="base">
                                        <p:cTn id="7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5">
                                            <p:txEl>
                                              <p:pRg st="1" end="1"/>
                                            </p:txEl>
                                          </p:spTgt>
                                        </p:tgtEl>
                                        <p:attrNameLst>
                                          <p:attrName>style.visibility</p:attrName>
                                        </p:attrNameLst>
                                      </p:cBhvr>
                                      <p:to>
                                        <p:strVal val="visible"/>
                                      </p:to>
                                    </p:set>
                                    <p:anim calcmode="lin" valueType="num">
                                      <p:cBhvr additive="base">
                                        <p:cTn id="8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xEl>
                                              <p:pRg st="2" end="2"/>
                                            </p:txEl>
                                          </p:spTgt>
                                        </p:tgtEl>
                                        <p:attrNameLst>
                                          <p:attrName>style.visibility</p:attrName>
                                        </p:attrNameLst>
                                      </p:cBhvr>
                                      <p:to>
                                        <p:strVal val="visible"/>
                                      </p:to>
                                    </p:set>
                                    <p:anim calcmode="lin" valueType="num">
                                      <p:cBhvr additive="base">
                                        <p:cTn id="9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txEl>
                                              <p:pRg st="3" end="3"/>
                                            </p:txEl>
                                          </p:spTgt>
                                        </p:tgtEl>
                                        <p:attrNameLst>
                                          <p:attrName>style.visibility</p:attrName>
                                        </p:attrNameLst>
                                      </p:cBhvr>
                                      <p:to>
                                        <p:strVal val="visible"/>
                                      </p:to>
                                    </p:set>
                                    <p:anim calcmode="lin" valueType="num">
                                      <p:cBhvr additive="base">
                                        <p:cTn id="9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5" end="5"/>
                                            </p:txEl>
                                          </p:spTgt>
                                        </p:tgtEl>
                                        <p:attrNameLst>
                                          <p:attrName>style.visibility</p:attrName>
                                        </p:attrNameLst>
                                      </p:cBhvr>
                                      <p:to>
                                        <p:strVal val="visible"/>
                                      </p:to>
                                    </p:set>
                                    <p:anim calcmode="lin" valueType="num">
                                      <p:cBhvr additive="base">
                                        <p:cTn id="10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5">
                                            <p:txEl>
                                              <p:pRg st="6" end="6"/>
                                            </p:txEl>
                                          </p:spTgt>
                                        </p:tgtEl>
                                        <p:attrNameLst>
                                          <p:attrName>style.visibility</p:attrName>
                                        </p:attrNameLst>
                                      </p:cBhvr>
                                      <p:to>
                                        <p:strVal val="visible"/>
                                      </p:to>
                                    </p:set>
                                    <p:anim calcmode="lin" valueType="num">
                                      <p:cBhvr additive="base">
                                        <p:cTn id="109"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5">
                                            <p:txEl>
                                              <p:pRg st="7" end="7"/>
                                            </p:txEl>
                                          </p:spTgt>
                                        </p:tgtEl>
                                        <p:attrNameLst>
                                          <p:attrName>style.visibility</p:attrName>
                                        </p:attrNameLst>
                                      </p:cBhvr>
                                      <p:to>
                                        <p:strVal val="visible"/>
                                      </p:to>
                                    </p:set>
                                    <p:anim calcmode="lin" valueType="num">
                                      <p:cBhvr additive="base">
                                        <p:cTn id="11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F15FD6-2B50-8452-4B24-F362FFB5D67A}"/>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67A936-26EB-C142-7593-15EFEEB48E27}"/>
              </a:ext>
            </a:extLst>
          </p:cNvPr>
          <p:cNvSpPr>
            <a:spLocks noGrp="1"/>
          </p:cNvSpPr>
          <p:nvPr>
            <p:ph type="title"/>
          </p:nvPr>
        </p:nvSpPr>
        <p:spPr>
          <a:xfrm>
            <a:off x="466722" y="586855"/>
            <a:ext cx="3201366" cy="3387497"/>
          </a:xfrm>
        </p:spPr>
        <p:txBody>
          <a:bodyPr anchor="b">
            <a:normAutofit/>
          </a:bodyPr>
          <a:lstStyle/>
          <a:p>
            <a:pPr algn="r"/>
            <a:r>
              <a:rPr kumimoji="0" lang="en-GB" sz="4000" b="1" i="0" u="none" strike="noStrike" kern="1200" cap="none" spc="0" normalizeH="0" baseline="0" noProof="0">
                <a:ln>
                  <a:noFill/>
                </a:ln>
                <a:solidFill>
                  <a:srgbClr val="FFFFFF"/>
                </a:solidFill>
                <a:effectLst/>
                <a:uLnTx/>
                <a:uFillTx/>
                <a:latin typeface="Arial"/>
                <a:ea typeface="+mj-ea"/>
                <a:cs typeface="Arial"/>
              </a:rPr>
              <a:t>Opportunity</a:t>
            </a:r>
            <a:endParaRPr lang="en-GB" sz="4000">
              <a:solidFill>
                <a:srgbClr val="FFFFFF"/>
              </a:solidFill>
            </a:endParaRPr>
          </a:p>
        </p:txBody>
      </p:sp>
      <p:sp>
        <p:nvSpPr>
          <p:cNvPr id="3" name="Content Placeholder 2">
            <a:extLst>
              <a:ext uri="{FF2B5EF4-FFF2-40B4-BE49-F238E27FC236}">
                <a16:creationId xmlns:a16="http://schemas.microsoft.com/office/drawing/2014/main" id="{D68385E3-9B01-0CB1-7E83-5DD831CF254A}"/>
              </a:ext>
            </a:extLst>
          </p:cNvPr>
          <p:cNvSpPr>
            <a:spLocks noGrp="1"/>
          </p:cNvSpPr>
          <p:nvPr>
            <p:ph idx="1"/>
          </p:nvPr>
        </p:nvSpPr>
        <p:spPr>
          <a:xfrm>
            <a:off x="4581727" y="649480"/>
            <a:ext cx="3025303" cy="5546047"/>
          </a:xfrm>
        </p:spPr>
        <p:txBody>
          <a:bodyPr anchor="ctr">
            <a:normAutofit/>
          </a:bodyPr>
          <a:lstStyle/>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Opportunity is the perception that you can commit fraud without getting caught</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Management controls and influences provide ‘opportunity’ more than any other factor in the fraud triangle.</a:t>
            </a:r>
            <a:endParaRPr lang="en-GB" sz="2000" b="0" i="0" u="none" strike="noStrike" kern="1200" cap="none" spc="0" normalizeH="0" baseline="0" noProof="0" dirty="0">
              <a:ln>
                <a:noFill/>
              </a:ln>
              <a:effectLst/>
              <a:uLnTx/>
              <a:uFillTx/>
              <a:latin typeface="Aptos"/>
            </a:endParaRPr>
          </a:p>
          <a:p>
            <a:endParaRPr lang="en-GB" sz="2000" dirty="0"/>
          </a:p>
        </p:txBody>
      </p:sp>
      <p:pic>
        <p:nvPicPr>
          <p:cNvPr id="4" name="Picture 3">
            <a:extLst>
              <a:ext uri="{FF2B5EF4-FFF2-40B4-BE49-F238E27FC236}">
                <a16:creationId xmlns:a16="http://schemas.microsoft.com/office/drawing/2014/main" id="{2A22E7FA-4B67-E97E-B1CD-48F5BDDBCC6E}"/>
              </a:ext>
            </a:extLst>
          </p:cNvPr>
          <p:cNvPicPr>
            <a:picLocks noChangeAspect="1"/>
          </p:cNvPicPr>
          <p:nvPr/>
        </p:nvPicPr>
        <p:blipFill>
          <a:blip r:embed="rId2"/>
          <a:stretch>
            <a:fillRect/>
          </a:stretch>
        </p:blipFill>
        <p:spPr>
          <a:xfrm>
            <a:off x="8109502" y="2074504"/>
            <a:ext cx="3615776" cy="2720871"/>
          </a:xfrm>
          <a:prstGeom prst="rect">
            <a:avLst/>
          </a:prstGeom>
        </p:spPr>
      </p:pic>
    </p:spTree>
    <p:extLst>
      <p:ext uri="{BB962C8B-B14F-4D97-AF65-F5344CB8AC3E}">
        <p14:creationId xmlns:p14="http://schemas.microsoft.com/office/powerpoint/2010/main" val="4118625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AC5FD1-DD04-3BF9-7CB7-DB20A59C4CC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C5CA2-A1AA-2937-E483-34E9A5692CE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kumimoji="0" lang="en-US" sz="4000" b="0" i="0" u="none" strike="noStrike" kern="1200" cap="none" spc="0" normalizeH="0" baseline="0" noProof="0">
                <a:ln>
                  <a:noFill/>
                </a:ln>
                <a:solidFill>
                  <a:srgbClr val="FFFFFF"/>
                </a:solidFill>
                <a:effectLst/>
                <a:uLnTx/>
                <a:uFillTx/>
                <a:latin typeface="+mj-lt"/>
                <a:ea typeface="+mj-ea"/>
                <a:cs typeface="+mj-cs"/>
              </a:rPr>
              <a:t>Summary</a:t>
            </a:r>
            <a:endParaRPr lang="en-US" sz="40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AA73961B-7CB9-3245-BA82-53803E1A6CC4}"/>
              </a:ext>
            </a:extLst>
          </p:cNvPr>
          <p:cNvPicPr>
            <a:picLocks noGrp="1" noChangeAspect="1"/>
          </p:cNvPicPr>
          <p:nvPr>
            <p:ph idx="1"/>
          </p:nvPr>
        </p:nvPicPr>
        <p:blipFill>
          <a:blip r:embed="rId2"/>
          <a:stretch>
            <a:fillRect/>
          </a:stretch>
        </p:blipFill>
        <p:spPr>
          <a:xfrm>
            <a:off x="432225" y="2177889"/>
            <a:ext cx="11327549" cy="4028967"/>
          </a:xfrm>
          <a:prstGeom prst="rect">
            <a:avLst/>
          </a:prstGeom>
        </p:spPr>
      </p:pic>
    </p:spTree>
    <p:extLst>
      <p:ext uri="{BB962C8B-B14F-4D97-AF65-F5344CB8AC3E}">
        <p14:creationId xmlns:p14="http://schemas.microsoft.com/office/powerpoint/2010/main" val="34915889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CD8A81-0040-CDC5-F7D6-394720C39795}"/>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C8B51-2693-3849-4994-E2C8DA97EE49}"/>
              </a:ext>
            </a:extLst>
          </p:cNvPr>
          <p:cNvSpPr>
            <a:spLocks noGrp="1"/>
          </p:cNvSpPr>
          <p:nvPr>
            <p:ph type="title"/>
          </p:nvPr>
        </p:nvSpPr>
        <p:spPr>
          <a:xfrm>
            <a:off x="806825" y="457201"/>
            <a:ext cx="2844800" cy="3588870"/>
          </a:xfrm>
        </p:spPr>
        <p:txBody>
          <a:bodyPr vert="horz" lIns="91440" tIns="45720" rIns="91440" bIns="45720" rtlCol="0" anchor="b">
            <a:normAutofit/>
          </a:bodyPr>
          <a:lstStyle/>
          <a:p>
            <a:pPr algn="r"/>
            <a:r>
              <a:rPr kumimoji="0" lang="en-US" sz="4000" b="0" i="0" u="none" strike="noStrike" cap="none" spc="0" normalizeH="0" baseline="0" noProof="0">
                <a:ln>
                  <a:noFill/>
                </a:ln>
                <a:solidFill>
                  <a:srgbClr val="FFFFFF"/>
                </a:solidFill>
                <a:effectLst/>
                <a:uLnTx/>
                <a:uFillTx/>
              </a:rPr>
              <a:t>Question</a:t>
            </a:r>
            <a:endParaRPr lang="en-US" sz="4000">
              <a:solidFill>
                <a:srgbClr val="FFFFFF"/>
              </a:solidFill>
            </a:endParaRPr>
          </a:p>
        </p:txBody>
      </p:sp>
      <p:sp>
        <p:nvSpPr>
          <p:cNvPr id="23" name="Content Placeholder 22">
            <a:extLst>
              <a:ext uri="{FF2B5EF4-FFF2-40B4-BE49-F238E27FC236}">
                <a16:creationId xmlns:a16="http://schemas.microsoft.com/office/drawing/2014/main" id="{ED4E0152-5671-FD4D-2A61-DF9BE8657C0A}"/>
              </a:ext>
            </a:extLst>
          </p:cNvPr>
          <p:cNvSpPr>
            <a:spLocks noGrp="1"/>
          </p:cNvSpPr>
          <p:nvPr>
            <p:ph idx="1"/>
          </p:nvPr>
        </p:nvSpPr>
        <p:spPr>
          <a:xfrm>
            <a:off x="4649245" y="669363"/>
            <a:ext cx="3290579" cy="5534211"/>
          </a:xfrm>
        </p:spPr>
        <p:txBody>
          <a:bodyPr anchor="ctr">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ptos"/>
              </a:rPr>
              <a:t>Do you think that it is acceptable for a criminal to keep the proceeds of </a:t>
            </a:r>
            <a:endParaRPr lang="en-GB" sz="2400" b="0" i="0" u="none" strike="noStrike" kern="1200" cap="none" spc="0" normalizeH="0" baseline="0" noProof="0" dirty="0">
              <a:ln>
                <a:noFill/>
              </a:ln>
              <a:solidFill>
                <a:prstClr val="black"/>
              </a:solidFill>
              <a:effectLst/>
              <a:uLnTx/>
              <a:uFillTx/>
              <a:latin typeface="Apto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ptos"/>
              </a:rPr>
              <a:t>their criminality?</a:t>
            </a:r>
            <a:endParaRPr lang="en-GB" sz="2400" b="0" i="0" u="none" strike="noStrike" kern="1200" cap="none" spc="0" normalizeH="0" baseline="0" noProof="0" dirty="0">
              <a:ln>
                <a:noFill/>
              </a:ln>
              <a:solidFill>
                <a:prstClr val="black"/>
              </a:solidFill>
              <a:effectLst/>
              <a:uLnTx/>
              <a:uFillTx/>
              <a:latin typeface="Aptos"/>
            </a:endParaRPr>
          </a:p>
          <a:p>
            <a:pPr marL="0" indent="0">
              <a:buNone/>
            </a:pPr>
            <a:endParaRPr lang="en-US" sz="2400" dirty="0"/>
          </a:p>
        </p:txBody>
      </p:sp>
      <p:pic>
        <p:nvPicPr>
          <p:cNvPr id="6" name="Picture 5" descr="A collage of a suitcase and a suitcase&#10;&#10;AI-generated content may be incorrect.">
            <a:extLst>
              <a:ext uri="{FF2B5EF4-FFF2-40B4-BE49-F238E27FC236}">
                <a16:creationId xmlns:a16="http://schemas.microsoft.com/office/drawing/2014/main" id="{23204304-4BAA-ACD0-25C7-A86E5C848128}"/>
              </a:ext>
            </a:extLst>
          </p:cNvPr>
          <p:cNvPicPr>
            <a:picLocks noChangeAspect="1"/>
          </p:cNvPicPr>
          <p:nvPr/>
        </p:nvPicPr>
        <p:blipFill>
          <a:blip r:embed="rId2"/>
          <a:stretch>
            <a:fillRect/>
          </a:stretch>
        </p:blipFill>
        <p:spPr>
          <a:xfrm>
            <a:off x="8174604" y="457201"/>
            <a:ext cx="3583833" cy="2060704"/>
          </a:xfrm>
          <a:prstGeom prst="rect">
            <a:avLst/>
          </a:prstGeom>
        </p:spPr>
      </p:pic>
      <p:pic>
        <p:nvPicPr>
          <p:cNvPr id="4" name="Content Placeholder 3" descr="A briefcase full of money&#10;&#10;AI-generated content may be incorrect.">
            <a:extLst>
              <a:ext uri="{FF2B5EF4-FFF2-40B4-BE49-F238E27FC236}">
                <a16:creationId xmlns:a16="http://schemas.microsoft.com/office/drawing/2014/main" id="{B5C6B81A-5D83-DA36-AA27-3250A2C6FAF8}"/>
              </a:ext>
            </a:extLst>
          </p:cNvPr>
          <p:cNvPicPr>
            <a:picLocks noChangeAspect="1"/>
          </p:cNvPicPr>
          <p:nvPr/>
        </p:nvPicPr>
        <p:blipFill>
          <a:blip r:embed="rId3"/>
          <a:stretch>
            <a:fillRect/>
          </a:stretch>
        </p:blipFill>
        <p:spPr>
          <a:xfrm>
            <a:off x="8654119" y="3804268"/>
            <a:ext cx="2823586" cy="1623562"/>
          </a:xfrm>
          <a:prstGeom prst="rect">
            <a:avLst/>
          </a:prstGeom>
        </p:spPr>
      </p:pic>
    </p:spTree>
    <p:extLst>
      <p:ext uri="{BB962C8B-B14F-4D97-AF65-F5344CB8AC3E}">
        <p14:creationId xmlns:p14="http://schemas.microsoft.com/office/powerpoint/2010/main" val="23365105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453E4E-5CA5-EC85-F3FF-ACEC9BE8EAD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5971B-4189-0D35-57F1-3118877B33EA}"/>
              </a:ext>
            </a:extLst>
          </p:cNvPr>
          <p:cNvSpPr>
            <a:spLocks noGrp="1"/>
          </p:cNvSpPr>
          <p:nvPr>
            <p:ph type="title"/>
          </p:nvPr>
        </p:nvSpPr>
        <p:spPr>
          <a:xfrm>
            <a:off x="466722" y="586855"/>
            <a:ext cx="3201366" cy="3387497"/>
          </a:xfrm>
        </p:spPr>
        <p:txBody>
          <a:bodyPr anchor="b">
            <a:normAutofit/>
          </a:bodyPr>
          <a:lstStyle/>
          <a:p>
            <a:pPr algn="r"/>
            <a:r>
              <a:rPr kumimoji="0" lang="en-GB" sz="4000" b="0" i="0" u="none" strike="noStrike" kern="1200" cap="none" spc="0" normalizeH="0" baseline="0" noProof="0">
                <a:ln>
                  <a:noFill/>
                </a:ln>
                <a:solidFill>
                  <a:srgbClr val="FFFFFF"/>
                </a:solidFill>
                <a:effectLst/>
                <a:uLnTx/>
                <a:uFillTx/>
                <a:latin typeface="Myriad Pro"/>
                <a:ea typeface="+mj-ea"/>
                <a:cs typeface="+mj-cs"/>
              </a:rPr>
              <a:t>The Proceeds of Crime Act 2002 (PoCA)</a:t>
            </a:r>
            <a:endParaRPr lang="en-GB" sz="4000">
              <a:solidFill>
                <a:srgbClr val="FFFFFF"/>
              </a:solidFill>
            </a:endParaRPr>
          </a:p>
        </p:txBody>
      </p:sp>
      <p:sp>
        <p:nvSpPr>
          <p:cNvPr id="3" name="Content Placeholder 2">
            <a:extLst>
              <a:ext uri="{FF2B5EF4-FFF2-40B4-BE49-F238E27FC236}">
                <a16:creationId xmlns:a16="http://schemas.microsoft.com/office/drawing/2014/main" id="{98017AD4-70CE-17C6-E8F1-92614C1DB372}"/>
              </a:ext>
            </a:extLst>
          </p:cNvPr>
          <p:cNvSpPr>
            <a:spLocks noGrp="1"/>
          </p:cNvSpPr>
          <p:nvPr>
            <p:ph idx="1"/>
          </p:nvPr>
        </p:nvSpPr>
        <p:spPr>
          <a:xfrm>
            <a:off x="4810259" y="649480"/>
            <a:ext cx="6555347" cy="5546047"/>
          </a:xfrm>
        </p:spPr>
        <p:txBody>
          <a:bodyPr anchor="ctr">
            <a:normAutofit/>
          </a:bodyPr>
          <a:lstStyle/>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effectLst/>
                <a:uLnTx/>
                <a:uFillTx/>
                <a:latin typeface="Myriad Pro"/>
                <a:ea typeface="+mn-ea"/>
                <a:cs typeface="+mn-cs"/>
              </a:rPr>
              <a:t> </a:t>
            </a:r>
            <a:r>
              <a:rPr kumimoji="0" lang="en-GB" sz="2000" b="0" i="0" u="none" strike="noStrike" kern="1200" cap="none" spc="0" normalizeH="0" baseline="0" noProof="0" dirty="0">
                <a:ln>
                  <a:noFill/>
                </a:ln>
                <a:effectLst/>
                <a:uLnTx/>
                <a:uFillTx/>
                <a:latin typeface="Aptos"/>
              </a:rPr>
              <a:t>The Act makes provision for:</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Establishment of ARA (NCA)</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Confiscation of criminal assets</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1" i="0" u="none" strike="noStrike" kern="1200" cap="none" spc="0" normalizeH="0" baseline="0" noProof="0" dirty="0">
                <a:ln>
                  <a:noFill/>
                </a:ln>
                <a:effectLst/>
                <a:uLnTx/>
                <a:uFillTx/>
                <a:latin typeface="Aptos"/>
              </a:rPr>
              <a:t>Money Laundering offences</a:t>
            </a:r>
            <a:endParaRPr lang="en-GB" sz="2000" b="1"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Cash seizure &amp; forfeiture</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Recovery of criminal assets</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endParaRPr kumimoji="0" lang="en-GB" sz="2000" b="0" i="0" u="none" strike="noStrike" kern="1200" cap="none" spc="0" normalizeH="0" baseline="0" noProof="0">
              <a:ln>
                <a:noFill/>
              </a:ln>
              <a:effectLst/>
              <a:uLnTx/>
              <a:uFillTx/>
              <a:latin typeface="Myriad Pro"/>
              <a:ea typeface="+mn-ea"/>
              <a:cs typeface="+mn-c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endParaRPr kumimoji="0" lang="en-GB" sz="2000" b="0" i="0" u="none" strike="noStrike" kern="1200" cap="none" spc="0" normalizeH="0" baseline="0" noProof="0">
              <a:ln>
                <a:noFill/>
              </a:ln>
              <a:effectLst/>
              <a:uLnTx/>
              <a:uFillTx/>
              <a:latin typeface="Myriad Pro"/>
              <a:ea typeface="+mn-ea"/>
              <a:cs typeface="+mn-c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Civil Recovery of the proceeds of crime</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Overseas enquiries</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Investigative powers</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Insolvency</a:t>
            </a:r>
            <a:endParaRPr lang="en-GB" sz="2000" dirty="0">
              <a:latin typeface="Aptos"/>
            </a:endParaRPr>
          </a:p>
        </p:txBody>
      </p:sp>
    </p:spTree>
    <p:extLst>
      <p:ext uri="{BB962C8B-B14F-4D97-AF65-F5344CB8AC3E}">
        <p14:creationId xmlns:p14="http://schemas.microsoft.com/office/powerpoint/2010/main" val="2561000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D7C6A6-7317-FCAD-BD6F-F7274AA0793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A6FBF-FF34-FD19-0428-1C0011CBE473}"/>
              </a:ext>
            </a:extLst>
          </p:cNvPr>
          <p:cNvSpPr>
            <a:spLocks noGrp="1"/>
          </p:cNvSpPr>
          <p:nvPr>
            <p:ph type="title"/>
          </p:nvPr>
        </p:nvSpPr>
        <p:spPr>
          <a:xfrm>
            <a:off x="466722" y="586855"/>
            <a:ext cx="3201366" cy="3387497"/>
          </a:xfrm>
        </p:spPr>
        <p:txBody>
          <a:bodyPr anchor="b">
            <a:normAutofit/>
          </a:bodyPr>
          <a:lstStyle/>
          <a:p>
            <a:pPr algn="r"/>
            <a:r>
              <a:rPr kumimoji="0" lang="en-GB" b="0" i="0" u="none" strike="noStrike" kern="1200" cap="none" spc="0" normalizeH="0" baseline="0" noProof="0" dirty="0">
                <a:ln>
                  <a:noFill/>
                </a:ln>
                <a:solidFill>
                  <a:srgbClr val="FFFFFF"/>
                </a:solidFill>
                <a:effectLst/>
                <a:uLnTx/>
                <a:uFillTx/>
                <a:latin typeface="Aptos Display"/>
              </a:rPr>
              <a:t>Money Laundering</a:t>
            </a:r>
            <a:endParaRPr lang="en-GB" dirty="0">
              <a:solidFill>
                <a:srgbClr val="FFFFFF"/>
              </a:solidFill>
              <a:latin typeface="Aptos Display"/>
            </a:endParaRPr>
          </a:p>
        </p:txBody>
      </p:sp>
      <p:sp>
        <p:nvSpPr>
          <p:cNvPr id="3" name="Content Placeholder 2">
            <a:extLst>
              <a:ext uri="{FF2B5EF4-FFF2-40B4-BE49-F238E27FC236}">
                <a16:creationId xmlns:a16="http://schemas.microsoft.com/office/drawing/2014/main" id="{4622D24E-2AFB-BB95-2B19-07034BD7807F}"/>
              </a:ext>
            </a:extLst>
          </p:cNvPr>
          <p:cNvSpPr>
            <a:spLocks noGrp="1"/>
          </p:cNvSpPr>
          <p:nvPr>
            <p:ph idx="1"/>
          </p:nvPr>
        </p:nvSpPr>
        <p:spPr>
          <a:xfrm>
            <a:off x="4134811" y="649480"/>
            <a:ext cx="3837830" cy="5546047"/>
          </a:xfrm>
        </p:spPr>
        <p:txBody>
          <a:bodyPr anchor="ctr">
            <a:normAutofit/>
          </a:bodyPr>
          <a:lstStyle/>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1" u="none" strike="noStrike" kern="1200" cap="none" spc="0" normalizeH="0" baseline="0" noProof="0" dirty="0">
                <a:ln>
                  <a:noFill/>
                </a:ln>
                <a:effectLst/>
                <a:uLnTx/>
                <a:uFillTx/>
                <a:latin typeface="Aptos"/>
              </a:rPr>
              <a:t>What is money laundering?</a:t>
            </a:r>
            <a:endParaRPr lang="en-GB" sz="2000" b="0" i="1" u="none" strike="noStrike" kern="1200" cap="none" spc="0" normalizeH="0" baseline="0" noProof="0" dirty="0">
              <a:ln>
                <a:noFill/>
              </a:ln>
              <a:effectLst/>
              <a:uLnTx/>
              <a:uFillTx/>
              <a:latin typeface="Aptos"/>
            </a:endParaRP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effectLst/>
                <a:uLnTx/>
                <a:uFillTx/>
                <a:latin typeface="Aptos"/>
              </a:rPr>
              <a:t>Any activity that tries to convert  criminal proceeds or to disguise their illicit origins to make them appear legitimate</a:t>
            </a:r>
            <a:endParaRPr lang="en-GB" sz="2000" b="0" i="0" u="none" strike="noStrike" kern="1200" cap="none" spc="0" normalizeH="0" baseline="0" noProof="0" dirty="0">
              <a:ln>
                <a:noFill/>
              </a:ln>
              <a:effectLst/>
              <a:uLnTx/>
              <a:uFillTx/>
              <a:latin typeface="Aptos"/>
            </a:endParaRPr>
          </a:p>
          <a:p>
            <a:pPr marL="0" marR="0" lvl="0" indent="0" defTabSz="914400" rtl="0" eaLnBrk="1" fontAlgn="auto" latinLnBrk="0" hangingPunct="1">
              <a:spcBef>
                <a:spcPct val="20000"/>
              </a:spcBef>
              <a:spcAft>
                <a:spcPts val="0"/>
              </a:spcAft>
              <a:buClrTx/>
              <a:buSzTx/>
              <a:buFont typeface="Arial" pitchFamily="34" charset="0"/>
              <a:buNone/>
              <a:tabLst/>
              <a:defRPr/>
            </a:pPr>
            <a:endParaRPr lang="en-GB" sz="2000" b="0" i="0" u="none" strike="noStrike" kern="1200" cap="none" spc="0" normalizeH="0" baseline="0" noProof="0" dirty="0">
              <a:ln>
                <a:noFill/>
              </a:ln>
              <a:effectLst/>
              <a:uLnTx/>
              <a:uFillTx/>
              <a:latin typeface="Aptos"/>
            </a:endParaRP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effectLst/>
                <a:uLnTx/>
                <a:uFillTx/>
                <a:latin typeface="Aptos"/>
              </a:rPr>
              <a:t>Simply defined as…. Doing anything To or WITH criminal property to make it appear legitimate. </a:t>
            </a:r>
            <a:endParaRPr lang="en-GB" sz="2000" b="0" i="0" u="none" strike="noStrike" kern="1200" cap="none" spc="0" normalizeH="0" baseline="0" noProof="0" dirty="0">
              <a:ln>
                <a:noFill/>
              </a:ln>
              <a:effectLst/>
              <a:uLnTx/>
              <a:uFillTx/>
              <a:latin typeface="Aptos"/>
            </a:endParaRPr>
          </a:p>
          <a:p>
            <a:endParaRPr lang="en-GB" sz="2000" dirty="0"/>
          </a:p>
        </p:txBody>
      </p:sp>
      <p:pic>
        <p:nvPicPr>
          <p:cNvPr id="4" name="Picture 3">
            <a:extLst>
              <a:ext uri="{FF2B5EF4-FFF2-40B4-BE49-F238E27FC236}">
                <a16:creationId xmlns:a16="http://schemas.microsoft.com/office/drawing/2014/main" id="{A44F8CF0-283F-40CF-6AF4-F2AC80CB0125}"/>
              </a:ext>
            </a:extLst>
          </p:cNvPr>
          <p:cNvPicPr>
            <a:picLocks noChangeAspect="1"/>
          </p:cNvPicPr>
          <p:nvPr/>
        </p:nvPicPr>
        <p:blipFill>
          <a:blip r:embed="rId2"/>
          <a:stretch>
            <a:fillRect/>
          </a:stretch>
        </p:blipFill>
        <p:spPr>
          <a:xfrm>
            <a:off x="8109502" y="2128740"/>
            <a:ext cx="3615776" cy="2612398"/>
          </a:xfrm>
          <a:prstGeom prst="rect">
            <a:avLst/>
          </a:prstGeom>
        </p:spPr>
      </p:pic>
    </p:spTree>
    <p:extLst>
      <p:ext uri="{BB962C8B-B14F-4D97-AF65-F5344CB8AC3E}">
        <p14:creationId xmlns:p14="http://schemas.microsoft.com/office/powerpoint/2010/main" val="20932225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8F03F5-21D6-B468-4F14-41F6CED3226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1539AC-CDE7-8D4C-4C30-A1001B467EA4}"/>
              </a:ext>
            </a:extLst>
          </p:cNvPr>
          <p:cNvSpPr>
            <a:spLocks noGrp="1"/>
          </p:cNvSpPr>
          <p:nvPr>
            <p:ph type="title"/>
          </p:nvPr>
        </p:nvSpPr>
        <p:spPr>
          <a:xfrm>
            <a:off x="466722" y="586855"/>
            <a:ext cx="3201366" cy="3387497"/>
          </a:xfrm>
        </p:spPr>
        <p:txBody>
          <a:bodyPr anchor="b">
            <a:normAutofit/>
          </a:bodyPr>
          <a:lstStyle/>
          <a:p>
            <a:pPr algn="r"/>
            <a:r>
              <a:rPr kumimoji="0" lang="en-GB" sz="4000" b="0" i="0" u="none" strike="noStrike" kern="1200" cap="none" spc="0" normalizeH="0" baseline="0" noProof="0" dirty="0">
                <a:ln>
                  <a:noFill/>
                </a:ln>
                <a:solidFill>
                  <a:srgbClr val="FFFFFF"/>
                </a:solidFill>
                <a:effectLst/>
                <a:uLnTx/>
                <a:uFillTx/>
                <a:latin typeface="Aptos Display"/>
              </a:rPr>
              <a:t>Criminal Property (s340 </a:t>
            </a:r>
            <a:r>
              <a:rPr kumimoji="0" lang="en-GB" sz="4000" b="0" i="0" u="none" strike="noStrike" kern="1200" cap="none" spc="0" normalizeH="0" baseline="0" noProof="0" err="1">
                <a:ln>
                  <a:noFill/>
                </a:ln>
                <a:solidFill>
                  <a:srgbClr val="FFFFFF"/>
                </a:solidFill>
                <a:effectLst/>
                <a:uLnTx/>
                <a:uFillTx/>
                <a:latin typeface="Aptos Display"/>
              </a:rPr>
              <a:t>PoCA</a:t>
            </a:r>
            <a:r>
              <a:rPr kumimoji="0" lang="en-GB" sz="4000" b="0" i="0" u="none" strike="noStrike" kern="1200" cap="none" spc="0" normalizeH="0" baseline="0" noProof="0" dirty="0">
                <a:ln>
                  <a:noFill/>
                </a:ln>
                <a:solidFill>
                  <a:srgbClr val="FFFFFF"/>
                </a:solidFill>
                <a:effectLst/>
                <a:uLnTx/>
                <a:uFillTx/>
                <a:latin typeface="Aptos Display"/>
              </a:rPr>
              <a:t>)</a:t>
            </a:r>
            <a:endParaRPr lang="en-GB" sz="4000" dirty="0">
              <a:solidFill>
                <a:srgbClr val="FFFFFF"/>
              </a:solidFill>
              <a:latin typeface="Aptos Display"/>
            </a:endParaRPr>
          </a:p>
        </p:txBody>
      </p:sp>
      <p:sp>
        <p:nvSpPr>
          <p:cNvPr id="3" name="Content Placeholder 2">
            <a:extLst>
              <a:ext uri="{FF2B5EF4-FFF2-40B4-BE49-F238E27FC236}">
                <a16:creationId xmlns:a16="http://schemas.microsoft.com/office/drawing/2014/main" id="{CDF32592-8FB9-6888-F2DD-5BEA5F6F035C}"/>
              </a:ext>
            </a:extLst>
          </p:cNvPr>
          <p:cNvSpPr>
            <a:spLocks noGrp="1"/>
          </p:cNvSpPr>
          <p:nvPr>
            <p:ph idx="1"/>
          </p:nvPr>
        </p:nvSpPr>
        <p:spPr>
          <a:xfrm>
            <a:off x="4810259" y="649480"/>
            <a:ext cx="6555347" cy="5546047"/>
          </a:xfrm>
        </p:spPr>
        <p:txBody>
          <a:bodyPr anchor="ctr">
            <a:normAutofit/>
          </a:bodyPr>
          <a:lstStyle/>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effectLst/>
                <a:uLnTx/>
                <a:uFillTx/>
                <a:latin typeface="Aptos"/>
              </a:rPr>
              <a:t>Definition:</a:t>
            </a:r>
            <a:endParaRPr lang="en-GB" sz="2000" b="0" i="0" u="none" strike="noStrike" kern="1200" cap="none" spc="0" normalizeH="0" baseline="0" noProof="0" dirty="0">
              <a:ln>
                <a:noFill/>
              </a:ln>
              <a:effectLst/>
              <a:uLnTx/>
              <a:uFillTx/>
              <a:latin typeface="Aptos"/>
            </a:endParaRP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1" i="1" u="none" strike="noStrike" kern="1200" cap="none" spc="0" normalizeH="0" baseline="0" noProof="0" dirty="0">
                <a:ln>
                  <a:noFill/>
                </a:ln>
                <a:effectLst/>
                <a:uLnTx/>
                <a:uFillTx/>
                <a:latin typeface="Aptos"/>
              </a:rPr>
              <a:t>Criminal property is any property that represents, in whole or in part, the benefit from crime.</a:t>
            </a:r>
            <a:endParaRPr lang="en-GB" sz="2000" b="1" i="1"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The offender must KNOW or SUSPECT that the property constitutes such benefit</a:t>
            </a:r>
            <a:endParaRPr lang="en-GB" sz="2000" b="0" i="0" u="none" strike="noStrike" kern="1200" cap="none" spc="0" normalizeH="0" baseline="0" noProof="0" dirty="0">
              <a:ln>
                <a:noFill/>
              </a:ln>
              <a:effectLst/>
              <a:uLnTx/>
              <a:uFillTx/>
              <a:latin typeface="Aptos"/>
            </a:endParaRPr>
          </a:p>
          <a:p>
            <a:pPr marL="0" marR="0" lvl="0" indent="0" defTabSz="914400" rtl="0" eaLnBrk="1" fontAlgn="auto" latinLnBrk="0" hangingPunct="1">
              <a:spcBef>
                <a:spcPct val="20000"/>
              </a:spcBef>
              <a:spcAft>
                <a:spcPts val="0"/>
              </a:spcAft>
              <a:buClrTx/>
              <a:buSzTx/>
              <a:buFont typeface="Arial" pitchFamily="34" charset="0"/>
              <a:buNone/>
              <a:tabLst/>
              <a:defRPr/>
            </a:pPr>
            <a:r>
              <a:rPr kumimoji="0" lang="en-GB" sz="2000" b="0" i="1" u="none" strike="noStrike" kern="1200" cap="none" spc="0" normalizeH="0" baseline="0" noProof="0" dirty="0">
                <a:ln>
                  <a:noFill/>
                </a:ln>
                <a:effectLst/>
                <a:uLnTx/>
                <a:uFillTx/>
                <a:latin typeface="Aptos"/>
              </a:rPr>
              <a:t>     i.e. must have guilty knowledge</a:t>
            </a:r>
            <a:endParaRPr lang="en-GB" sz="2000" b="0" i="1"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Offender has some proprietary control over the property</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1" i="1" u="none" strike="noStrike" kern="1200" cap="none" spc="0" normalizeH="0" baseline="0" noProof="0" dirty="0">
                <a:ln>
                  <a:noFill/>
                </a:ln>
                <a:effectLst/>
                <a:uLnTx/>
                <a:uFillTx/>
                <a:latin typeface="Aptos"/>
              </a:rPr>
              <a:t>NB</a:t>
            </a:r>
            <a:r>
              <a:rPr kumimoji="0" lang="en-GB" sz="2000" b="0" i="0" u="none" strike="noStrike" kern="1200" cap="none" spc="0" normalizeH="0" baseline="0" noProof="0" dirty="0">
                <a:ln>
                  <a:noFill/>
                </a:ln>
                <a:effectLst/>
                <a:uLnTx/>
                <a:uFillTx/>
                <a:latin typeface="Aptos"/>
              </a:rPr>
              <a:t> – doesn’t have to involve MONEY</a:t>
            </a:r>
            <a:endParaRPr lang="en-GB" sz="2000" b="0" i="0" u="none" strike="noStrike" kern="1200" cap="none" spc="0" normalizeH="0" baseline="0" noProof="0" dirty="0">
              <a:ln>
                <a:noFill/>
              </a:ln>
              <a:effectLst/>
              <a:uLnTx/>
              <a:uFillTx/>
              <a:latin typeface="Aptos"/>
            </a:endParaRPr>
          </a:p>
          <a:p>
            <a:pPr marL="0" indent="0">
              <a:buNone/>
            </a:pPr>
            <a:endParaRPr lang="en-GB" sz="2000" dirty="0"/>
          </a:p>
        </p:txBody>
      </p:sp>
    </p:spTree>
    <p:extLst>
      <p:ext uri="{BB962C8B-B14F-4D97-AF65-F5344CB8AC3E}">
        <p14:creationId xmlns:p14="http://schemas.microsoft.com/office/powerpoint/2010/main" val="1408658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5A1DE9-48AB-8DA9-C476-AFD1AF368F3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BB81D-0793-7433-9279-E96D22C89958}"/>
              </a:ext>
            </a:extLst>
          </p:cNvPr>
          <p:cNvSpPr>
            <a:spLocks noGrp="1"/>
          </p:cNvSpPr>
          <p:nvPr>
            <p:ph type="title"/>
          </p:nvPr>
        </p:nvSpPr>
        <p:spPr>
          <a:xfrm>
            <a:off x="466722" y="586855"/>
            <a:ext cx="3201366" cy="3387497"/>
          </a:xfrm>
        </p:spPr>
        <p:txBody>
          <a:bodyPr anchor="b">
            <a:normAutofit/>
          </a:bodyPr>
          <a:lstStyle/>
          <a:p>
            <a:pPr algn="r"/>
            <a:r>
              <a:rPr kumimoji="0" lang="en-GB" sz="4000" b="0" i="0" u="none" strike="noStrike" kern="1200" cap="none" spc="0" normalizeH="0" baseline="0" noProof="0" dirty="0">
                <a:ln>
                  <a:noFill/>
                </a:ln>
                <a:solidFill>
                  <a:srgbClr val="FFFFFF"/>
                </a:solidFill>
                <a:effectLst/>
                <a:uLnTx/>
                <a:uFillTx/>
                <a:latin typeface="Aptos Display"/>
              </a:rPr>
              <a:t>Why is money laundering an issue?</a:t>
            </a:r>
            <a:endParaRPr lang="en-GB" sz="4000" dirty="0">
              <a:solidFill>
                <a:srgbClr val="FFFFFF"/>
              </a:solidFill>
              <a:latin typeface="Aptos Display"/>
            </a:endParaRPr>
          </a:p>
        </p:txBody>
      </p:sp>
      <p:sp>
        <p:nvSpPr>
          <p:cNvPr id="3" name="Content Placeholder 2">
            <a:extLst>
              <a:ext uri="{FF2B5EF4-FFF2-40B4-BE49-F238E27FC236}">
                <a16:creationId xmlns:a16="http://schemas.microsoft.com/office/drawing/2014/main" id="{3EF9112C-D814-B646-5076-6ADC1D74C762}"/>
              </a:ext>
            </a:extLst>
          </p:cNvPr>
          <p:cNvSpPr>
            <a:spLocks noGrp="1"/>
          </p:cNvSpPr>
          <p:nvPr>
            <p:ph idx="1"/>
          </p:nvPr>
        </p:nvSpPr>
        <p:spPr>
          <a:xfrm>
            <a:off x="4581727" y="649480"/>
            <a:ext cx="3025303" cy="5546047"/>
          </a:xfrm>
        </p:spPr>
        <p:txBody>
          <a:bodyPr anchor="ctr">
            <a:normAutofit/>
          </a:bodyPr>
          <a:lstStyle/>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It incentivises crime by rendering it profitable</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It provides OCG’s with a cash flow to commit further crimes</a:t>
            </a:r>
            <a:endParaRPr lang="en-GB" sz="2000" b="0" i="0" u="none" strike="noStrike" kern="1200" cap="none" spc="0" normalizeH="0" baseline="0" noProof="0" dirty="0">
              <a:ln>
                <a:noFill/>
              </a:ln>
              <a:effectLst/>
              <a:uLnTx/>
              <a:uFillTx/>
              <a:latin typeface="Aptos"/>
            </a:endParaRPr>
          </a:p>
          <a:p>
            <a:pPr marL="342900" marR="0" lvl="0" indent="-342900" defTabSz="914400" rtl="0" eaLnBrk="1" fontAlgn="auto" latinLnBrk="0" hangingPunct="1">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latin typeface="Aptos"/>
              </a:rPr>
              <a:t>Threatens the financial system and its institutions, both domestic and international</a:t>
            </a:r>
            <a:endParaRPr lang="en-GB" sz="2000" b="0" i="0" u="none" strike="noStrike" kern="1200" cap="none" spc="0" normalizeH="0" baseline="0" noProof="0" dirty="0">
              <a:ln>
                <a:noFill/>
              </a:ln>
              <a:effectLst/>
              <a:uLnTx/>
              <a:uFillTx/>
              <a:latin typeface="Aptos"/>
            </a:endParaRPr>
          </a:p>
          <a:p>
            <a:endParaRPr lang="en-GB" sz="2000" dirty="0"/>
          </a:p>
        </p:txBody>
      </p:sp>
      <p:pic>
        <p:nvPicPr>
          <p:cNvPr id="4" name="Picture 3">
            <a:extLst>
              <a:ext uri="{FF2B5EF4-FFF2-40B4-BE49-F238E27FC236}">
                <a16:creationId xmlns:a16="http://schemas.microsoft.com/office/drawing/2014/main" id="{E27B839A-BEED-7627-F2AD-55906F705142}"/>
              </a:ext>
            </a:extLst>
          </p:cNvPr>
          <p:cNvPicPr>
            <a:picLocks noChangeAspect="1"/>
          </p:cNvPicPr>
          <p:nvPr/>
        </p:nvPicPr>
        <p:blipFill>
          <a:blip r:embed="rId2"/>
          <a:stretch>
            <a:fillRect/>
          </a:stretch>
        </p:blipFill>
        <p:spPr>
          <a:xfrm>
            <a:off x="8109502" y="2707265"/>
            <a:ext cx="3615776" cy="1455349"/>
          </a:xfrm>
          <a:prstGeom prst="rect">
            <a:avLst/>
          </a:prstGeom>
        </p:spPr>
      </p:pic>
    </p:spTree>
    <p:extLst>
      <p:ext uri="{BB962C8B-B14F-4D97-AF65-F5344CB8AC3E}">
        <p14:creationId xmlns:p14="http://schemas.microsoft.com/office/powerpoint/2010/main" val="1911705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26B42E-AECD-9CC9-7B84-EF599F920F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6FB154-8812-A431-E23C-BEAD9D3478F1}"/>
              </a:ext>
            </a:extLst>
          </p:cNvPr>
          <p:cNvSpPr>
            <a:spLocks noGrp="1"/>
          </p:cNvSpPr>
          <p:nvPr>
            <p:ph type="title"/>
          </p:nvPr>
        </p:nvSpPr>
        <p:spPr/>
        <p:txBody>
          <a:bodyPr/>
          <a:lstStyle/>
          <a:p>
            <a:r>
              <a:rPr kumimoji="0" lang="en-GB" sz="4400" b="0" i="0" u="none" strike="noStrike" kern="1200" cap="none" spc="0" normalizeH="0" baseline="0" noProof="0" dirty="0">
                <a:ln>
                  <a:noFill/>
                </a:ln>
                <a:effectLst/>
                <a:uLnTx/>
                <a:uFillTx/>
                <a:latin typeface="Aptos Display"/>
              </a:rPr>
              <a:t>Money Laundering  - 3 Stages</a:t>
            </a:r>
            <a:endParaRPr lang="en-GB">
              <a:latin typeface="Aptos Display"/>
            </a:endParaRPr>
          </a:p>
        </p:txBody>
      </p:sp>
      <p:graphicFrame>
        <p:nvGraphicFramePr>
          <p:cNvPr id="4" name="Diagram 3">
            <a:extLst>
              <a:ext uri="{FF2B5EF4-FFF2-40B4-BE49-F238E27FC236}">
                <a16:creationId xmlns:a16="http://schemas.microsoft.com/office/drawing/2014/main" id="{46B919FF-68C6-4EC6-5786-D686F040F2E2}"/>
              </a:ext>
            </a:extLst>
          </p:cNvPr>
          <p:cNvGraphicFramePr/>
          <p:nvPr>
            <p:extLst>
              <p:ext uri="{D42A27DB-BD31-4B8C-83A1-F6EECF244321}">
                <p14:modId xmlns:p14="http://schemas.microsoft.com/office/powerpoint/2010/main" val="2880872074"/>
              </p:ext>
            </p:extLst>
          </p:nvPr>
        </p:nvGraphicFramePr>
        <p:xfrm>
          <a:off x="838201" y="1417637"/>
          <a:ext cx="10735490" cy="48525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51736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9AA4D7-B7B7-6A61-1550-E40BA8B9C59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32D5DC6F-0F7D-065F-B690-132057C89897}"/>
              </a:ext>
            </a:extLst>
          </p:cNvPr>
          <p:cNvPicPr>
            <a:picLocks noChangeAspect="1"/>
          </p:cNvPicPr>
          <p:nvPr/>
        </p:nvPicPr>
        <p:blipFill>
          <a:blip r:embed="rId2"/>
          <a:srcRect l="28794" r="-1" b="-1"/>
          <a:stretch>
            <a:fillRect/>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A1F7F79-8C11-EC0F-1CD3-17AACA852C89}"/>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Questions? </a:t>
            </a:r>
          </a:p>
        </p:txBody>
      </p:sp>
    </p:spTree>
    <p:extLst>
      <p:ext uri="{BB962C8B-B14F-4D97-AF65-F5344CB8AC3E}">
        <p14:creationId xmlns:p14="http://schemas.microsoft.com/office/powerpoint/2010/main" val="1199069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TotalTime>
  <Words>1462</Words>
  <Application>Microsoft Office PowerPoint</Application>
  <PresentationFormat>Widescreen</PresentationFormat>
  <Paragraphs>152</Paragraphs>
  <Slides>34</Slides>
  <Notes>3</Notes>
  <HiddenSlides>0</HiddenSlides>
  <MMClips>2</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Fraud and Money Laundering</vt:lpstr>
      <vt:lpstr>Learning outcomes</vt:lpstr>
      <vt:lpstr>PowerPoint Presentation</vt:lpstr>
      <vt:lpstr>PONZI Schemes</vt:lpstr>
      <vt:lpstr>PONZI Schemes</vt:lpstr>
      <vt:lpstr>PowerPoint Presentation</vt:lpstr>
      <vt:lpstr>Fraud Today</vt:lpstr>
      <vt:lpstr>Fraud Today</vt:lpstr>
      <vt:lpstr>Fraud Today</vt:lpstr>
      <vt:lpstr>Why is Fraud difficult to measure</vt:lpstr>
      <vt:lpstr>Impact of Fraud</vt:lpstr>
      <vt:lpstr>Human Impact of Fraud</vt:lpstr>
      <vt:lpstr>Government Impact</vt:lpstr>
      <vt:lpstr>Industry Impact</vt:lpstr>
      <vt:lpstr>Environmental Impact</vt:lpstr>
      <vt:lpstr>Impact on National Security</vt:lpstr>
      <vt:lpstr>A –Z of Fraud - Task </vt:lpstr>
      <vt:lpstr>A –Z of Fraud - Task </vt:lpstr>
      <vt:lpstr>A –Z of Fraud - Task </vt:lpstr>
      <vt:lpstr>Who investigates Fraud?</vt:lpstr>
      <vt:lpstr>Non-Government Organisations </vt:lpstr>
      <vt:lpstr>National &amp; International</vt:lpstr>
      <vt:lpstr>The Fraud Act 2006 </vt:lpstr>
      <vt:lpstr>PowerPoint Presentation</vt:lpstr>
      <vt:lpstr>Fraud Triangle – 3 Elements</vt:lpstr>
      <vt:lpstr>Opportunity</vt:lpstr>
      <vt:lpstr>Summary</vt:lpstr>
      <vt:lpstr>Question</vt:lpstr>
      <vt:lpstr>The Proceeds of Crime Act 2002 (PoCA)</vt:lpstr>
      <vt:lpstr>Money Laundering</vt:lpstr>
      <vt:lpstr>Criminal Property (s340 PoCA)</vt:lpstr>
      <vt:lpstr>Why is money laundering an issue?</vt:lpstr>
      <vt:lpstr>Money Laundering  - 3 Stages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35</cp:revision>
  <dcterms:created xsi:type="dcterms:W3CDTF">2025-11-04T17:35:23Z</dcterms:created>
  <dcterms:modified xsi:type="dcterms:W3CDTF">2025-11-06T10:27:31Z</dcterms:modified>
</cp:coreProperties>
</file>