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entury Gothic" panose="020B0502020202020204" pitchFamily="34" charset="0"/>
      <p:regular r:id="rId17"/>
      <p:bold r:id="rId18"/>
      <p:italic r:id="rId19"/>
      <p:boldItalic r:id="rId20"/>
    </p:embeddedFont>
    <p:embeddedFont>
      <p:font typeface="Verdana" panose="020B0604030504040204" pitchFamily="34" charset="0"/>
      <p:regular r:id="rId21"/>
      <p:bold r:id="rId22"/>
      <p:italic r:id="rId23"/>
      <p:boldItalic r:id="rId24"/>
    </p:embeddedFont>
    <p:embeddedFont>
      <p:font typeface="Wingdings 3" panose="05040102010807070707" pitchFamily="18" charset="2"/>
      <p:regular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39147" autoAdjust="0"/>
  </p:normalViewPr>
  <p:slideViewPr>
    <p:cSldViewPr snapToGrid="0">
      <p:cViewPr varScale="1">
        <p:scale>
          <a:sx n="37" d="100"/>
          <a:sy n="37" d="100"/>
        </p:scale>
        <p:origin x="2346" y="4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23.svg"/><Relationship Id="rId1" Type="http://schemas.openxmlformats.org/officeDocument/2006/relationships/image" Target="../media/image30.png"/><Relationship Id="rId6" Type="http://schemas.openxmlformats.org/officeDocument/2006/relationships/image" Target="../media/image27.svg"/><Relationship Id="rId5" Type="http://schemas.openxmlformats.org/officeDocument/2006/relationships/image" Target="../media/image3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60D48-6CE3-4D8E-8E15-5A17734BA23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16CAE8E-F5C3-4286-951D-27B14C923F28}">
      <dgm:prSet/>
      <dgm:spPr/>
      <dgm:t>
        <a:bodyPr/>
        <a:lstStyle/>
        <a:p>
          <a:pPr>
            <a:defRPr cap="all"/>
          </a:pPr>
          <a:r>
            <a:rPr lang="en-US"/>
            <a:t>Interview museum staff</a:t>
          </a:r>
        </a:p>
      </dgm:t>
    </dgm:pt>
    <dgm:pt modelId="{7AA2B4ED-4DCB-4B42-AF6B-364C4082029A}" type="parTrans" cxnId="{14B9B0F8-DAE9-4D97-B4D8-4CF67A7BF8C0}">
      <dgm:prSet/>
      <dgm:spPr/>
      <dgm:t>
        <a:bodyPr/>
        <a:lstStyle/>
        <a:p>
          <a:endParaRPr lang="en-US"/>
        </a:p>
      </dgm:t>
    </dgm:pt>
    <dgm:pt modelId="{B9E05F14-6E35-4C1F-9568-4DEE838548C0}" type="sibTrans" cxnId="{14B9B0F8-DAE9-4D97-B4D8-4CF67A7BF8C0}">
      <dgm:prSet/>
      <dgm:spPr/>
      <dgm:t>
        <a:bodyPr/>
        <a:lstStyle/>
        <a:p>
          <a:endParaRPr lang="en-US"/>
        </a:p>
      </dgm:t>
    </dgm:pt>
    <dgm:pt modelId="{1066BFD8-E341-4829-9F6B-45B5942359CE}">
      <dgm:prSet/>
      <dgm:spPr/>
      <dgm:t>
        <a:bodyPr/>
        <a:lstStyle/>
        <a:p>
          <a:pPr>
            <a:defRPr cap="all"/>
          </a:pPr>
          <a:r>
            <a:rPr lang="en-US"/>
            <a:t>New workshops </a:t>
          </a:r>
        </a:p>
      </dgm:t>
    </dgm:pt>
    <dgm:pt modelId="{9D175E94-0C04-4131-9EAD-66104B5B48FE}" type="parTrans" cxnId="{E2020E62-2140-4D05-BFD7-8D99F8784204}">
      <dgm:prSet/>
      <dgm:spPr/>
      <dgm:t>
        <a:bodyPr/>
        <a:lstStyle/>
        <a:p>
          <a:endParaRPr lang="en-US"/>
        </a:p>
      </dgm:t>
    </dgm:pt>
    <dgm:pt modelId="{B053378F-23C8-4120-84A8-190F73077F9E}" type="sibTrans" cxnId="{E2020E62-2140-4D05-BFD7-8D99F8784204}">
      <dgm:prSet/>
      <dgm:spPr/>
      <dgm:t>
        <a:bodyPr/>
        <a:lstStyle/>
        <a:p>
          <a:endParaRPr lang="en-US"/>
        </a:p>
      </dgm:t>
    </dgm:pt>
    <dgm:pt modelId="{9A7B2935-EF85-4D3B-BFD4-FB8C037E6974}">
      <dgm:prSet/>
      <dgm:spPr/>
      <dgm:t>
        <a:bodyPr/>
        <a:lstStyle/>
        <a:p>
          <a:pPr>
            <a:defRPr cap="all"/>
          </a:pPr>
          <a:r>
            <a:rPr lang="en-US"/>
            <a:t>Carry out research on 4 sites of what they could possibly offer</a:t>
          </a:r>
        </a:p>
      </dgm:t>
    </dgm:pt>
    <dgm:pt modelId="{22C48912-7DF1-4DBC-BA52-D82DF0FD5C43}" type="parTrans" cxnId="{74C9DD80-18A9-4C8C-AFCD-538C350C76E7}">
      <dgm:prSet/>
      <dgm:spPr/>
      <dgm:t>
        <a:bodyPr/>
        <a:lstStyle/>
        <a:p>
          <a:endParaRPr lang="en-US"/>
        </a:p>
      </dgm:t>
    </dgm:pt>
    <dgm:pt modelId="{68A890D1-3A2A-41D6-966B-0DA85B11D876}" type="sibTrans" cxnId="{74C9DD80-18A9-4C8C-AFCD-538C350C76E7}">
      <dgm:prSet/>
      <dgm:spPr/>
      <dgm:t>
        <a:bodyPr/>
        <a:lstStyle/>
        <a:p>
          <a:endParaRPr lang="en-US"/>
        </a:p>
      </dgm:t>
    </dgm:pt>
    <dgm:pt modelId="{3D42A1DA-E523-4944-9396-8AE46CFCD99D}" type="pres">
      <dgm:prSet presAssocID="{1A260D48-6CE3-4D8E-8E15-5A17734BA237}" presName="root" presStyleCnt="0">
        <dgm:presLayoutVars>
          <dgm:dir/>
          <dgm:resizeHandles val="exact"/>
        </dgm:presLayoutVars>
      </dgm:prSet>
      <dgm:spPr/>
    </dgm:pt>
    <dgm:pt modelId="{0B61C240-7194-4475-8577-665B59D7258E}" type="pres">
      <dgm:prSet presAssocID="{116CAE8E-F5C3-4286-951D-27B14C923F28}" presName="compNode" presStyleCnt="0"/>
      <dgm:spPr/>
    </dgm:pt>
    <dgm:pt modelId="{726E6C81-A1A3-423A-BCA6-F9F24066E139}" type="pres">
      <dgm:prSet presAssocID="{116CAE8E-F5C3-4286-951D-27B14C923F28}" presName="iconBgRect" presStyleLbl="bgShp" presStyleIdx="0" presStyleCnt="3"/>
      <dgm:spPr/>
    </dgm:pt>
    <dgm:pt modelId="{2123A85E-8227-4100-AC58-9B01D0140491}" type="pres">
      <dgm:prSet presAssocID="{116CAE8E-F5C3-4286-951D-27B14C923F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AB0FF6A-1C74-4DF8-98BC-F4D1C04A0FB7}" type="pres">
      <dgm:prSet presAssocID="{116CAE8E-F5C3-4286-951D-27B14C923F28}" presName="spaceRect" presStyleCnt="0"/>
      <dgm:spPr/>
    </dgm:pt>
    <dgm:pt modelId="{F677F753-2B5F-44C0-B85F-BC5F0C017120}" type="pres">
      <dgm:prSet presAssocID="{116CAE8E-F5C3-4286-951D-27B14C923F28}" presName="textRect" presStyleLbl="revTx" presStyleIdx="0" presStyleCnt="3">
        <dgm:presLayoutVars>
          <dgm:chMax val="1"/>
          <dgm:chPref val="1"/>
        </dgm:presLayoutVars>
      </dgm:prSet>
      <dgm:spPr/>
    </dgm:pt>
    <dgm:pt modelId="{DA1BBAD5-1209-4E7C-B6D6-879694E7B6B3}" type="pres">
      <dgm:prSet presAssocID="{B9E05F14-6E35-4C1F-9568-4DEE838548C0}" presName="sibTrans" presStyleCnt="0"/>
      <dgm:spPr/>
    </dgm:pt>
    <dgm:pt modelId="{61ED2AF6-0105-47B3-B498-028A966B21CA}" type="pres">
      <dgm:prSet presAssocID="{1066BFD8-E341-4829-9F6B-45B5942359CE}" presName="compNode" presStyleCnt="0"/>
      <dgm:spPr/>
    </dgm:pt>
    <dgm:pt modelId="{9352CFDD-0630-45DC-90E2-C9739C8E0735}" type="pres">
      <dgm:prSet presAssocID="{1066BFD8-E341-4829-9F6B-45B5942359CE}" presName="iconBgRect" presStyleLbl="bgShp" presStyleIdx="1" presStyleCnt="3"/>
      <dgm:spPr/>
    </dgm:pt>
    <dgm:pt modelId="{FE5C179D-96F9-4DE1-B4D1-EEC9E6FB89A5}" type="pres">
      <dgm:prSet presAssocID="{1066BFD8-E341-4829-9F6B-45B5942359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DF49B9A-F4ED-4217-AAB8-5D6AB3757D08}" type="pres">
      <dgm:prSet presAssocID="{1066BFD8-E341-4829-9F6B-45B5942359CE}" presName="spaceRect" presStyleCnt="0"/>
      <dgm:spPr/>
    </dgm:pt>
    <dgm:pt modelId="{7902ECF6-3FDB-4C78-866C-CAC45AF4DD53}" type="pres">
      <dgm:prSet presAssocID="{1066BFD8-E341-4829-9F6B-45B5942359CE}" presName="textRect" presStyleLbl="revTx" presStyleIdx="1" presStyleCnt="3">
        <dgm:presLayoutVars>
          <dgm:chMax val="1"/>
          <dgm:chPref val="1"/>
        </dgm:presLayoutVars>
      </dgm:prSet>
      <dgm:spPr/>
    </dgm:pt>
    <dgm:pt modelId="{F5172FB3-C857-4A27-888F-CB0509A4BDBF}" type="pres">
      <dgm:prSet presAssocID="{B053378F-23C8-4120-84A8-190F73077F9E}" presName="sibTrans" presStyleCnt="0"/>
      <dgm:spPr/>
    </dgm:pt>
    <dgm:pt modelId="{7C8DD121-6248-4EFC-ABEA-9E6C12C6EB02}" type="pres">
      <dgm:prSet presAssocID="{9A7B2935-EF85-4D3B-BFD4-FB8C037E6974}" presName="compNode" presStyleCnt="0"/>
      <dgm:spPr/>
    </dgm:pt>
    <dgm:pt modelId="{2EB0DA7E-803E-4624-A30A-80A3C98C881E}" type="pres">
      <dgm:prSet presAssocID="{9A7B2935-EF85-4D3B-BFD4-FB8C037E6974}" presName="iconBgRect" presStyleLbl="bgShp" presStyleIdx="2" presStyleCnt="3"/>
      <dgm:spPr/>
    </dgm:pt>
    <dgm:pt modelId="{768CC17F-1FE0-4EC0-996A-96A3AAE43383}" type="pres">
      <dgm:prSet presAssocID="{9A7B2935-EF85-4D3B-BFD4-FB8C037E69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C419968A-DF2D-4D9B-97A3-7435A480056A}" type="pres">
      <dgm:prSet presAssocID="{9A7B2935-EF85-4D3B-BFD4-FB8C037E6974}" presName="spaceRect" presStyleCnt="0"/>
      <dgm:spPr/>
    </dgm:pt>
    <dgm:pt modelId="{8AE925CE-92FE-4EC1-9A7E-437BDCFA5E87}" type="pres">
      <dgm:prSet presAssocID="{9A7B2935-EF85-4D3B-BFD4-FB8C037E6974}" presName="textRect" presStyleLbl="revTx" presStyleIdx="2" presStyleCnt="3">
        <dgm:presLayoutVars>
          <dgm:chMax val="1"/>
          <dgm:chPref val="1"/>
        </dgm:presLayoutVars>
      </dgm:prSet>
      <dgm:spPr/>
    </dgm:pt>
  </dgm:ptLst>
  <dgm:cxnLst>
    <dgm:cxn modelId="{DD5E2A19-8752-4B47-893C-67BAF7F5BCEC}" type="presOf" srcId="{116CAE8E-F5C3-4286-951D-27B14C923F28}" destId="{F677F753-2B5F-44C0-B85F-BC5F0C017120}" srcOrd="0" destOrd="0" presId="urn:microsoft.com/office/officeart/2018/5/layout/IconCircleLabelList"/>
    <dgm:cxn modelId="{79F19F2F-A073-466A-9347-93493382C92C}" type="presOf" srcId="{1A260D48-6CE3-4D8E-8E15-5A17734BA237}" destId="{3D42A1DA-E523-4944-9396-8AE46CFCD99D}" srcOrd="0" destOrd="0" presId="urn:microsoft.com/office/officeart/2018/5/layout/IconCircleLabelList"/>
    <dgm:cxn modelId="{E2020E62-2140-4D05-BFD7-8D99F8784204}" srcId="{1A260D48-6CE3-4D8E-8E15-5A17734BA237}" destId="{1066BFD8-E341-4829-9F6B-45B5942359CE}" srcOrd="1" destOrd="0" parTransId="{9D175E94-0C04-4131-9EAD-66104B5B48FE}" sibTransId="{B053378F-23C8-4120-84A8-190F73077F9E}"/>
    <dgm:cxn modelId="{74C9DD80-18A9-4C8C-AFCD-538C350C76E7}" srcId="{1A260D48-6CE3-4D8E-8E15-5A17734BA237}" destId="{9A7B2935-EF85-4D3B-BFD4-FB8C037E6974}" srcOrd="2" destOrd="0" parTransId="{22C48912-7DF1-4DBC-BA52-D82DF0FD5C43}" sibTransId="{68A890D1-3A2A-41D6-966B-0DA85B11D876}"/>
    <dgm:cxn modelId="{F4CD758C-4E22-4C12-8C90-FF6109DB4D33}" type="presOf" srcId="{9A7B2935-EF85-4D3B-BFD4-FB8C037E6974}" destId="{8AE925CE-92FE-4EC1-9A7E-437BDCFA5E87}" srcOrd="0" destOrd="0" presId="urn:microsoft.com/office/officeart/2018/5/layout/IconCircleLabelList"/>
    <dgm:cxn modelId="{58494DA6-DE74-44EB-8406-AD6E671551B6}" type="presOf" srcId="{1066BFD8-E341-4829-9F6B-45B5942359CE}" destId="{7902ECF6-3FDB-4C78-866C-CAC45AF4DD53}" srcOrd="0" destOrd="0" presId="urn:microsoft.com/office/officeart/2018/5/layout/IconCircleLabelList"/>
    <dgm:cxn modelId="{14B9B0F8-DAE9-4D97-B4D8-4CF67A7BF8C0}" srcId="{1A260D48-6CE3-4D8E-8E15-5A17734BA237}" destId="{116CAE8E-F5C3-4286-951D-27B14C923F28}" srcOrd="0" destOrd="0" parTransId="{7AA2B4ED-4DCB-4B42-AF6B-364C4082029A}" sibTransId="{B9E05F14-6E35-4C1F-9568-4DEE838548C0}"/>
    <dgm:cxn modelId="{C55C97CB-C473-462A-A199-CF7F25A5BADF}" type="presParOf" srcId="{3D42A1DA-E523-4944-9396-8AE46CFCD99D}" destId="{0B61C240-7194-4475-8577-665B59D7258E}" srcOrd="0" destOrd="0" presId="urn:microsoft.com/office/officeart/2018/5/layout/IconCircleLabelList"/>
    <dgm:cxn modelId="{C6FC981B-9540-4C0C-A9AA-3E5F1963F1D4}" type="presParOf" srcId="{0B61C240-7194-4475-8577-665B59D7258E}" destId="{726E6C81-A1A3-423A-BCA6-F9F24066E139}" srcOrd="0" destOrd="0" presId="urn:microsoft.com/office/officeart/2018/5/layout/IconCircleLabelList"/>
    <dgm:cxn modelId="{6F7D627A-1A62-4527-B0DB-0E5DE6323909}" type="presParOf" srcId="{0B61C240-7194-4475-8577-665B59D7258E}" destId="{2123A85E-8227-4100-AC58-9B01D0140491}" srcOrd="1" destOrd="0" presId="urn:microsoft.com/office/officeart/2018/5/layout/IconCircleLabelList"/>
    <dgm:cxn modelId="{9A64AF1F-E427-4472-B2D5-C47BE0D1830F}" type="presParOf" srcId="{0B61C240-7194-4475-8577-665B59D7258E}" destId="{6AB0FF6A-1C74-4DF8-98BC-F4D1C04A0FB7}" srcOrd="2" destOrd="0" presId="urn:microsoft.com/office/officeart/2018/5/layout/IconCircleLabelList"/>
    <dgm:cxn modelId="{4AC6497D-1010-4F32-BB61-2AE1ECBBBF3B}" type="presParOf" srcId="{0B61C240-7194-4475-8577-665B59D7258E}" destId="{F677F753-2B5F-44C0-B85F-BC5F0C017120}" srcOrd="3" destOrd="0" presId="urn:microsoft.com/office/officeart/2018/5/layout/IconCircleLabelList"/>
    <dgm:cxn modelId="{80C3EBFB-9361-4401-A265-601BEB71EED3}" type="presParOf" srcId="{3D42A1DA-E523-4944-9396-8AE46CFCD99D}" destId="{DA1BBAD5-1209-4E7C-B6D6-879694E7B6B3}" srcOrd="1" destOrd="0" presId="urn:microsoft.com/office/officeart/2018/5/layout/IconCircleLabelList"/>
    <dgm:cxn modelId="{FB19A046-50D0-4720-B782-E2BE6749FE11}" type="presParOf" srcId="{3D42A1DA-E523-4944-9396-8AE46CFCD99D}" destId="{61ED2AF6-0105-47B3-B498-028A966B21CA}" srcOrd="2" destOrd="0" presId="urn:microsoft.com/office/officeart/2018/5/layout/IconCircleLabelList"/>
    <dgm:cxn modelId="{EDD22F69-5285-4BA2-BC42-16F24A5F25AB}" type="presParOf" srcId="{61ED2AF6-0105-47B3-B498-028A966B21CA}" destId="{9352CFDD-0630-45DC-90E2-C9739C8E0735}" srcOrd="0" destOrd="0" presId="urn:microsoft.com/office/officeart/2018/5/layout/IconCircleLabelList"/>
    <dgm:cxn modelId="{40532B95-8385-47B0-8977-C9F9FAF54BAC}" type="presParOf" srcId="{61ED2AF6-0105-47B3-B498-028A966B21CA}" destId="{FE5C179D-96F9-4DE1-B4D1-EEC9E6FB89A5}" srcOrd="1" destOrd="0" presId="urn:microsoft.com/office/officeart/2018/5/layout/IconCircleLabelList"/>
    <dgm:cxn modelId="{D31D615F-7F49-42BD-B1B9-893DFB1CB0E5}" type="presParOf" srcId="{61ED2AF6-0105-47B3-B498-028A966B21CA}" destId="{EDF49B9A-F4ED-4217-AAB8-5D6AB3757D08}" srcOrd="2" destOrd="0" presId="urn:microsoft.com/office/officeart/2018/5/layout/IconCircleLabelList"/>
    <dgm:cxn modelId="{FCC676DE-4457-41C4-96C2-EE23D2C3FFC7}" type="presParOf" srcId="{61ED2AF6-0105-47B3-B498-028A966B21CA}" destId="{7902ECF6-3FDB-4C78-866C-CAC45AF4DD53}" srcOrd="3" destOrd="0" presId="urn:microsoft.com/office/officeart/2018/5/layout/IconCircleLabelList"/>
    <dgm:cxn modelId="{0A0F265B-34BE-4E33-939C-59F8EE8BE5E7}" type="presParOf" srcId="{3D42A1DA-E523-4944-9396-8AE46CFCD99D}" destId="{F5172FB3-C857-4A27-888F-CB0509A4BDBF}" srcOrd="3" destOrd="0" presId="urn:microsoft.com/office/officeart/2018/5/layout/IconCircleLabelList"/>
    <dgm:cxn modelId="{5D73EBBF-31A6-42A1-8758-5FD6FAE65F15}" type="presParOf" srcId="{3D42A1DA-E523-4944-9396-8AE46CFCD99D}" destId="{7C8DD121-6248-4EFC-ABEA-9E6C12C6EB02}" srcOrd="4" destOrd="0" presId="urn:microsoft.com/office/officeart/2018/5/layout/IconCircleLabelList"/>
    <dgm:cxn modelId="{53120667-7EB9-4BEA-B997-2AC24F1687ED}" type="presParOf" srcId="{7C8DD121-6248-4EFC-ABEA-9E6C12C6EB02}" destId="{2EB0DA7E-803E-4624-A30A-80A3C98C881E}" srcOrd="0" destOrd="0" presId="urn:microsoft.com/office/officeart/2018/5/layout/IconCircleLabelList"/>
    <dgm:cxn modelId="{2B62FBA0-4673-41C1-97DC-C295A96F9531}" type="presParOf" srcId="{7C8DD121-6248-4EFC-ABEA-9E6C12C6EB02}" destId="{768CC17F-1FE0-4EC0-996A-96A3AAE43383}" srcOrd="1" destOrd="0" presId="urn:microsoft.com/office/officeart/2018/5/layout/IconCircleLabelList"/>
    <dgm:cxn modelId="{3A2391A4-12C7-4F26-AA33-21628CBAFC2A}" type="presParOf" srcId="{7C8DD121-6248-4EFC-ABEA-9E6C12C6EB02}" destId="{C419968A-DF2D-4D9B-97A3-7435A480056A}" srcOrd="2" destOrd="0" presId="urn:microsoft.com/office/officeart/2018/5/layout/IconCircleLabelList"/>
    <dgm:cxn modelId="{1758E6D3-2944-4D7B-BB16-0E0F4662643D}" type="presParOf" srcId="{7C8DD121-6248-4EFC-ABEA-9E6C12C6EB02}" destId="{8AE925CE-92FE-4EC1-9A7E-437BDCFA5E8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18A023-EE76-40AD-AA18-11B684E6B9B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4F564F4-51F6-4D32-B619-1E85E64AA3A3}">
      <dgm:prSet/>
      <dgm:spPr/>
      <dgm:t>
        <a:bodyPr/>
        <a:lstStyle/>
        <a:p>
          <a:r>
            <a:rPr lang="en-GB"/>
            <a:t>Possible lack of detailed information</a:t>
          </a:r>
          <a:endParaRPr lang="en-US"/>
        </a:p>
      </dgm:t>
    </dgm:pt>
    <dgm:pt modelId="{2A93FA66-442B-4382-8850-789A4D46D902}" type="parTrans" cxnId="{504A35AB-8BD5-499A-92C4-430AEDAFDC65}">
      <dgm:prSet/>
      <dgm:spPr/>
      <dgm:t>
        <a:bodyPr/>
        <a:lstStyle/>
        <a:p>
          <a:endParaRPr lang="en-US"/>
        </a:p>
      </dgm:t>
    </dgm:pt>
    <dgm:pt modelId="{98211A04-D7E6-435D-832E-507E548FA834}" type="sibTrans" cxnId="{504A35AB-8BD5-499A-92C4-430AEDAFDC65}">
      <dgm:prSet/>
      <dgm:spPr/>
      <dgm:t>
        <a:bodyPr/>
        <a:lstStyle/>
        <a:p>
          <a:endParaRPr lang="en-US"/>
        </a:p>
      </dgm:t>
    </dgm:pt>
    <dgm:pt modelId="{A54272E7-BF5A-480C-BA01-C14D72926C94}">
      <dgm:prSet/>
      <dgm:spPr/>
      <dgm:t>
        <a:bodyPr/>
        <a:lstStyle/>
        <a:p>
          <a:r>
            <a:rPr lang="en-GB"/>
            <a:t>Lack of high standards </a:t>
          </a:r>
          <a:endParaRPr lang="en-US"/>
        </a:p>
      </dgm:t>
    </dgm:pt>
    <dgm:pt modelId="{53A178BB-70FE-430D-8E48-5ED3C7E9B8DE}" type="parTrans" cxnId="{FD6B5567-25CA-4F0E-888C-225E2F3BF004}">
      <dgm:prSet/>
      <dgm:spPr/>
      <dgm:t>
        <a:bodyPr/>
        <a:lstStyle/>
        <a:p>
          <a:endParaRPr lang="en-US"/>
        </a:p>
      </dgm:t>
    </dgm:pt>
    <dgm:pt modelId="{30C36A3A-0670-4D5A-B909-8BDCA12754FA}" type="sibTrans" cxnId="{FD6B5567-25CA-4F0E-888C-225E2F3BF004}">
      <dgm:prSet/>
      <dgm:spPr/>
      <dgm:t>
        <a:bodyPr/>
        <a:lstStyle/>
        <a:p>
          <a:endParaRPr lang="en-US"/>
        </a:p>
      </dgm:t>
    </dgm:pt>
    <dgm:pt modelId="{390A78F2-30DF-4CF6-AAA1-F74B038514C2}" type="pres">
      <dgm:prSet presAssocID="{CB18A023-EE76-40AD-AA18-11B684E6B9B2}" presName="hierChild1" presStyleCnt="0">
        <dgm:presLayoutVars>
          <dgm:chPref val="1"/>
          <dgm:dir/>
          <dgm:animOne val="branch"/>
          <dgm:animLvl val="lvl"/>
          <dgm:resizeHandles/>
        </dgm:presLayoutVars>
      </dgm:prSet>
      <dgm:spPr/>
    </dgm:pt>
    <dgm:pt modelId="{87A891FD-33E7-46C6-88D0-68F86F5D2E8C}" type="pres">
      <dgm:prSet presAssocID="{54F564F4-51F6-4D32-B619-1E85E64AA3A3}" presName="hierRoot1" presStyleCnt="0"/>
      <dgm:spPr/>
    </dgm:pt>
    <dgm:pt modelId="{73D859E7-EECA-4304-9A4C-5845644851F6}" type="pres">
      <dgm:prSet presAssocID="{54F564F4-51F6-4D32-B619-1E85E64AA3A3}" presName="composite" presStyleCnt="0"/>
      <dgm:spPr/>
    </dgm:pt>
    <dgm:pt modelId="{3C10BB6F-A4EC-4525-8361-62EC3B85E592}" type="pres">
      <dgm:prSet presAssocID="{54F564F4-51F6-4D32-B619-1E85E64AA3A3}" presName="background" presStyleLbl="node0" presStyleIdx="0" presStyleCnt="2"/>
      <dgm:spPr/>
    </dgm:pt>
    <dgm:pt modelId="{24534C5B-6056-4441-9DB9-8039E4D4B5B2}" type="pres">
      <dgm:prSet presAssocID="{54F564F4-51F6-4D32-B619-1E85E64AA3A3}" presName="text" presStyleLbl="fgAcc0" presStyleIdx="0" presStyleCnt="2">
        <dgm:presLayoutVars>
          <dgm:chPref val="3"/>
        </dgm:presLayoutVars>
      </dgm:prSet>
      <dgm:spPr/>
    </dgm:pt>
    <dgm:pt modelId="{DB12BB37-824A-4311-96D9-009F8844823F}" type="pres">
      <dgm:prSet presAssocID="{54F564F4-51F6-4D32-B619-1E85E64AA3A3}" presName="hierChild2" presStyleCnt="0"/>
      <dgm:spPr/>
    </dgm:pt>
    <dgm:pt modelId="{857C96BE-C84E-49E3-B166-C76677A7E452}" type="pres">
      <dgm:prSet presAssocID="{A54272E7-BF5A-480C-BA01-C14D72926C94}" presName="hierRoot1" presStyleCnt="0"/>
      <dgm:spPr/>
    </dgm:pt>
    <dgm:pt modelId="{CF114267-B700-403F-AFCD-1086D5F213A6}" type="pres">
      <dgm:prSet presAssocID="{A54272E7-BF5A-480C-BA01-C14D72926C94}" presName="composite" presStyleCnt="0"/>
      <dgm:spPr/>
    </dgm:pt>
    <dgm:pt modelId="{1EDB16F6-9728-444E-B4FE-1B31F20BD713}" type="pres">
      <dgm:prSet presAssocID="{A54272E7-BF5A-480C-BA01-C14D72926C94}" presName="background" presStyleLbl="node0" presStyleIdx="1" presStyleCnt="2"/>
      <dgm:spPr/>
    </dgm:pt>
    <dgm:pt modelId="{0D9793DE-EBCD-4D8D-84C9-5F0D1AB008BF}" type="pres">
      <dgm:prSet presAssocID="{A54272E7-BF5A-480C-BA01-C14D72926C94}" presName="text" presStyleLbl="fgAcc0" presStyleIdx="1" presStyleCnt="2">
        <dgm:presLayoutVars>
          <dgm:chPref val="3"/>
        </dgm:presLayoutVars>
      </dgm:prSet>
      <dgm:spPr/>
    </dgm:pt>
    <dgm:pt modelId="{689CD669-9411-4E22-85A4-4F20D9752727}" type="pres">
      <dgm:prSet presAssocID="{A54272E7-BF5A-480C-BA01-C14D72926C94}" presName="hierChild2" presStyleCnt="0"/>
      <dgm:spPr/>
    </dgm:pt>
  </dgm:ptLst>
  <dgm:cxnLst>
    <dgm:cxn modelId="{7B25A22B-FA81-4555-BBB6-0C668183D8C6}" type="presOf" srcId="{A54272E7-BF5A-480C-BA01-C14D72926C94}" destId="{0D9793DE-EBCD-4D8D-84C9-5F0D1AB008BF}" srcOrd="0" destOrd="0" presId="urn:microsoft.com/office/officeart/2005/8/layout/hierarchy1"/>
    <dgm:cxn modelId="{FD6B5567-25CA-4F0E-888C-225E2F3BF004}" srcId="{CB18A023-EE76-40AD-AA18-11B684E6B9B2}" destId="{A54272E7-BF5A-480C-BA01-C14D72926C94}" srcOrd="1" destOrd="0" parTransId="{53A178BB-70FE-430D-8E48-5ED3C7E9B8DE}" sibTransId="{30C36A3A-0670-4D5A-B909-8BDCA12754FA}"/>
    <dgm:cxn modelId="{504A35AB-8BD5-499A-92C4-430AEDAFDC65}" srcId="{CB18A023-EE76-40AD-AA18-11B684E6B9B2}" destId="{54F564F4-51F6-4D32-B619-1E85E64AA3A3}" srcOrd="0" destOrd="0" parTransId="{2A93FA66-442B-4382-8850-789A4D46D902}" sibTransId="{98211A04-D7E6-435D-832E-507E548FA834}"/>
    <dgm:cxn modelId="{FDFF60B3-75B0-4AAA-B867-F9E96B60D8ED}" type="presOf" srcId="{54F564F4-51F6-4D32-B619-1E85E64AA3A3}" destId="{24534C5B-6056-4441-9DB9-8039E4D4B5B2}" srcOrd="0" destOrd="0" presId="urn:microsoft.com/office/officeart/2005/8/layout/hierarchy1"/>
    <dgm:cxn modelId="{FDAB5CFE-9E2C-43E5-B7C2-57A346180AD0}" type="presOf" srcId="{CB18A023-EE76-40AD-AA18-11B684E6B9B2}" destId="{390A78F2-30DF-4CF6-AAA1-F74B038514C2}" srcOrd="0" destOrd="0" presId="urn:microsoft.com/office/officeart/2005/8/layout/hierarchy1"/>
    <dgm:cxn modelId="{3F98E28F-4733-4E89-98C7-672F12A552D3}" type="presParOf" srcId="{390A78F2-30DF-4CF6-AAA1-F74B038514C2}" destId="{87A891FD-33E7-46C6-88D0-68F86F5D2E8C}" srcOrd="0" destOrd="0" presId="urn:microsoft.com/office/officeart/2005/8/layout/hierarchy1"/>
    <dgm:cxn modelId="{774E7B03-380E-4038-8D5B-34CC878D720F}" type="presParOf" srcId="{87A891FD-33E7-46C6-88D0-68F86F5D2E8C}" destId="{73D859E7-EECA-4304-9A4C-5845644851F6}" srcOrd="0" destOrd="0" presId="urn:microsoft.com/office/officeart/2005/8/layout/hierarchy1"/>
    <dgm:cxn modelId="{69154266-8542-47C5-BB2A-82CE0C541D71}" type="presParOf" srcId="{73D859E7-EECA-4304-9A4C-5845644851F6}" destId="{3C10BB6F-A4EC-4525-8361-62EC3B85E592}" srcOrd="0" destOrd="0" presId="urn:microsoft.com/office/officeart/2005/8/layout/hierarchy1"/>
    <dgm:cxn modelId="{A419CA44-79F4-4998-A543-9DC25D701EA9}" type="presParOf" srcId="{73D859E7-EECA-4304-9A4C-5845644851F6}" destId="{24534C5B-6056-4441-9DB9-8039E4D4B5B2}" srcOrd="1" destOrd="0" presId="urn:microsoft.com/office/officeart/2005/8/layout/hierarchy1"/>
    <dgm:cxn modelId="{D779B546-8B98-494D-A054-D5A9B953A05D}" type="presParOf" srcId="{87A891FD-33E7-46C6-88D0-68F86F5D2E8C}" destId="{DB12BB37-824A-4311-96D9-009F8844823F}" srcOrd="1" destOrd="0" presId="urn:microsoft.com/office/officeart/2005/8/layout/hierarchy1"/>
    <dgm:cxn modelId="{B5424AFE-64D3-4577-B4A0-084B2CFEF850}" type="presParOf" srcId="{390A78F2-30DF-4CF6-AAA1-F74B038514C2}" destId="{857C96BE-C84E-49E3-B166-C76677A7E452}" srcOrd="1" destOrd="0" presId="urn:microsoft.com/office/officeart/2005/8/layout/hierarchy1"/>
    <dgm:cxn modelId="{58BF52F7-E6F0-4A96-8A3C-F4D6310B0311}" type="presParOf" srcId="{857C96BE-C84E-49E3-B166-C76677A7E452}" destId="{CF114267-B700-403F-AFCD-1086D5F213A6}" srcOrd="0" destOrd="0" presId="urn:microsoft.com/office/officeart/2005/8/layout/hierarchy1"/>
    <dgm:cxn modelId="{2BE304EB-441E-492E-A99C-C9DD606A0DA6}" type="presParOf" srcId="{CF114267-B700-403F-AFCD-1086D5F213A6}" destId="{1EDB16F6-9728-444E-B4FE-1B31F20BD713}" srcOrd="0" destOrd="0" presId="urn:microsoft.com/office/officeart/2005/8/layout/hierarchy1"/>
    <dgm:cxn modelId="{09676466-F167-4512-8ECE-1B2BC16A7874}" type="presParOf" srcId="{CF114267-B700-403F-AFCD-1086D5F213A6}" destId="{0D9793DE-EBCD-4D8D-84C9-5F0D1AB008BF}" srcOrd="1" destOrd="0" presId="urn:microsoft.com/office/officeart/2005/8/layout/hierarchy1"/>
    <dgm:cxn modelId="{3AEAD225-792F-4377-B92C-9D1D303F6135}" type="presParOf" srcId="{857C96BE-C84E-49E3-B166-C76677A7E452}" destId="{689CD669-9411-4E22-85A4-4F20D975272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A043BD-1674-44A7-9375-439CEFD2E8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A230F3-4CFA-436A-8A76-57AA50983F25}">
      <dgm:prSet/>
      <dgm:spPr/>
      <dgm:t>
        <a:bodyPr/>
        <a:lstStyle/>
        <a:p>
          <a:r>
            <a:rPr lang="en-GB"/>
            <a:t>Increased school visits</a:t>
          </a:r>
          <a:endParaRPr lang="en-US"/>
        </a:p>
      </dgm:t>
    </dgm:pt>
    <dgm:pt modelId="{0C59B1CD-18BA-4231-A5E6-816FD995E9F6}" type="parTrans" cxnId="{9E3F08F7-750D-4CAD-A41A-6DCAA39930A2}">
      <dgm:prSet/>
      <dgm:spPr/>
      <dgm:t>
        <a:bodyPr/>
        <a:lstStyle/>
        <a:p>
          <a:endParaRPr lang="en-US"/>
        </a:p>
      </dgm:t>
    </dgm:pt>
    <dgm:pt modelId="{B1DBE4A4-56C2-40D7-81F5-475159E2AD20}" type="sibTrans" cxnId="{9E3F08F7-750D-4CAD-A41A-6DCAA39930A2}">
      <dgm:prSet/>
      <dgm:spPr/>
      <dgm:t>
        <a:bodyPr/>
        <a:lstStyle/>
        <a:p>
          <a:endParaRPr lang="en-US"/>
        </a:p>
      </dgm:t>
    </dgm:pt>
    <dgm:pt modelId="{93A30CD8-0F60-452E-A785-C60C23285918}">
      <dgm:prSet/>
      <dgm:spPr/>
      <dgm:t>
        <a:bodyPr/>
        <a:lstStyle/>
        <a:p>
          <a:r>
            <a:rPr lang="en-GB"/>
            <a:t>Increased awareness </a:t>
          </a:r>
          <a:endParaRPr lang="en-US"/>
        </a:p>
      </dgm:t>
    </dgm:pt>
    <dgm:pt modelId="{E54A7FC9-1824-4CB4-9B82-B25643CA71FE}" type="parTrans" cxnId="{18836398-C96B-457F-B24E-4D014B4562E7}">
      <dgm:prSet/>
      <dgm:spPr/>
      <dgm:t>
        <a:bodyPr/>
        <a:lstStyle/>
        <a:p>
          <a:endParaRPr lang="en-US"/>
        </a:p>
      </dgm:t>
    </dgm:pt>
    <dgm:pt modelId="{64B2471D-1AD0-429C-B718-0E2BD0CF6D15}" type="sibTrans" cxnId="{18836398-C96B-457F-B24E-4D014B4562E7}">
      <dgm:prSet/>
      <dgm:spPr/>
      <dgm:t>
        <a:bodyPr/>
        <a:lstStyle/>
        <a:p>
          <a:endParaRPr lang="en-US"/>
        </a:p>
      </dgm:t>
    </dgm:pt>
    <dgm:pt modelId="{71DCB084-62E5-4450-B518-6ECE4EA3DAA1}">
      <dgm:prSet/>
      <dgm:spPr/>
      <dgm:t>
        <a:bodyPr/>
        <a:lstStyle/>
        <a:p>
          <a:r>
            <a:rPr lang="en-GB"/>
            <a:t>Potential Improvements</a:t>
          </a:r>
          <a:endParaRPr lang="en-US"/>
        </a:p>
      </dgm:t>
    </dgm:pt>
    <dgm:pt modelId="{6D84C44A-FED3-4E0A-ACF2-78277C9065A4}" type="parTrans" cxnId="{B308C658-1BB6-4D11-9AEB-DDCDA836EDE8}">
      <dgm:prSet/>
      <dgm:spPr/>
      <dgm:t>
        <a:bodyPr/>
        <a:lstStyle/>
        <a:p>
          <a:endParaRPr lang="en-US"/>
        </a:p>
      </dgm:t>
    </dgm:pt>
    <dgm:pt modelId="{AA896BF4-954A-4650-B4FF-DCF068268148}" type="sibTrans" cxnId="{B308C658-1BB6-4D11-9AEB-DDCDA836EDE8}">
      <dgm:prSet/>
      <dgm:spPr/>
      <dgm:t>
        <a:bodyPr/>
        <a:lstStyle/>
        <a:p>
          <a:endParaRPr lang="en-US"/>
        </a:p>
      </dgm:t>
    </dgm:pt>
    <dgm:pt modelId="{745B891A-F426-4725-8FF8-10DD0729B94D}">
      <dgm:prSet/>
      <dgm:spPr/>
      <dgm:t>
        <a:bodyPr/>
        <a:lstStyle/>
        <a:p>
          <a:r>
            <a:rPr lang="en-GB" dirty="0"/>
            <a:t>Nonpaid consultancy work</a:t>
          </a:r>
          <a:endParaRPr lang="en-US" dirty="0"/>
        </a:p>
      </dgm:t>
    </dgm:pt>
    <dgm:pt modelId="{403015EE-3893-4D75-A088-C57C3FC7902B}" type="parTrans" cxnId="{74C3A5E4-C09A-424D-823B-5F176FC08CB4}">
      <dgm:prSet/>
      <dgm:spPr/>
      <dgm:t>
        <a:bodyPr/>
        <a:lstStyle/>
        <a:p>
          <a:endParaRPr lang="en-US"/>
        </a:p>
      </dgm:t>
    </dgm:pt>
    <dgm:pt modelId="{6FD7C5C5-1B44-4ECA-9D03-8F3F299F9BA4}" type="sibTrans" cxnId="{74C3A5E4-C09A-424D-823B-5F176FC08CB4}">
      <dgm:prSet/>
      <dgm:spPr/>
      <dgm:t>
        <a:bodyPr/>
        <a:lstStyle/>
        <a:p>
          <a:endParaRPr lang="en-US"/>
        </a:p>
      </dgm:t>
    </dgm:pt>
    <dgm:pt modelId="{E2FAF757-0CB3-4B20-AEEE-E5A053A3B811}" type="pres">
      <dgm:prSet presAssocID="{0FA043BD-1674-44A7-9375-439CEFD2E831}" presName="root" presStyleCnt="0">
        <dgm:presLayoutVars>
          <dgm:dir/>
          <dgm:resizeHandles val="exact"/>
        </dgm:presLayoutVars>
      </dgm:prSet>
      <dgm:spPr/>
    </dgm:pt>
    <dgm:pt modelId="{3F55E924-314F-4E15-ABC0-25A85966D2C6}" type="pres">
      <dgm:prSet presAssocID="{61A230F3-4CFA-436A-8A76-57AA50983F25}" presName="compNode" presStyleCnt="0"/>
      <dgm:spPr/>
    </dgm:pt>
    <dgm:pt modelId="{B95D311D-7D7E-4FD9-A1CB-369412E816B0}" type="pres">
      <dgm:prSet presAssocID="{61A230F3-4CFA-436A-8A76-57AA50983F25}" presName="bgRect" presStyleLbl="bgShp" presStyleIdx="0" presStyleCnt="4"/>
      <dgm:spPr/>
    </dgm:pt>
    <dgm:pt modelId="{A971030A-961E-49EC-8F1C-77C243D08583}" type="pres">
      <dgm:prSet presAssocID="{61A230F3-4CFA-436A-8A76-57AA50983F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E39C8293-F79C-4B99-B598-D5B86F0F0030}" type="pres">
      <dgm:prSet presAssocID="{61A230F3-4CFA-436A-8A76-57AA50983F25}" presName="spaceRect" presStyleCnt="0"/>
      <dgm:spPr/>
    </dgm:pt>
    <dgm:pt modelId="{7C05FB74-F4E1-4066-AA92-C539E5380050}" type="pres">
      <dgm:prSet presAssocID="{61A230F3-4CFA-436A-8A76-57AA50983F25}" presName="parTx" presStyleLbl="revTx" presStyleIdx="0" presStyleCnt="4">
        <dgm:presLayoutVars>
          <dgm:chMax val="0"/>
          <dgm:chPref val="0"/>
        </dgm:presLayoutVars>
      </dgm:prSet>
      <dgm:spPr/>
    </dgm:pt>
    <dgm:pt modelId="{CCDA4F95-9BD6-41C1-884C-FF096E697D44}" type="pres">
      <dgm:prSet presAssocID="{B1DBE4A4-56C2-40D7-81F5-475159E2AD20}" presName="sibTrans" presStyleCnt="0"/>
      <dgm:spPr/>
    </dgm:pt>
    <dgm:pt modelId="{5ECC3E3F-629D-468B-B16B-B0D50B7DF174}" type="pres">
      <dgm:prSet presAssocID="{93A30CD8-0F60-452E-A785-C60C23285918}" presName="compNode" presStyleCnt="0"/>
      <dgm:spPr/>
    </dgm:pt>
    <dgm:pt modelId="{0543EADB-71AF-4D3B-955C-D06CC1627408}" type="pres">
      <dgm:prSet presAssocID="{93A30CD8-0F60-452E-A785-C60C23285918}" presName="bgRect" presStyleLbl="bgShp" presStyleIdx="1" presStyleCnt="4"/>
      <dgm:spPr/>
    </dgm:pt>
    <dgm:pt modelId="{7792AAD0-99EE-4F2B-8957-9B2F4987B289}" type="pres">
      <dgm:prSet presAssocID="{93A30CD8-0F60-452E-A785-C60C2328591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B76D2368-CA2F-4DD5-9263-5FA272BC6576}" type="pres">
      <dgm:prSet presAssocID="{93A30CD8-0F60-452E-A785-C60C23285918}" presName="spaceRect" presStyleCnt="0"/>
      <dgm:spPr/>
    </dgm:pt>
    <dgm:pt modelId="{E78FE4A6-2D17-4FBE-9A95-5B6FDDF2F53D}" type="pres">
      <dgm:prSet presAssocID="{93A30CD8-0F60-452E-A785-C60C23285918}" presName="parTx" presStyleLbl="revTx" presStyleIdx="1" presStyleCnt="4">
        <dgm:presLayoutVars>
          <dgm:chMax val="0"/>
          <dgm:chPref val="0"/>
        </dgm:presLayoutVars>
      </dgm:prSet>
      <dgm:spPr/>
    </dgm:pt>
    <dgm:pt modelId="{C8634867-B2EE-4700-8703-35C5338859CF}" type="pres">
      <dgm:prSet presAssocID="{64B2471D-1AD0-429C-B718-0E2BD0CF6D15}" presName="sibTrans" presStyleCnt="0"/>
      <dgm:spPr/>
    </dgm:pt>
    <dgm:pt modelId="{E87259D8-CDB8-4C42-9B39-513366E8D267}" type="pres">
      <dgm:prSet presAssocID="{71DCB084-62E5-4450-B518-6ECE4EA3DAA1}" presName="compNode" presStyleCnt="0"/>
      <dgm:spPr/>
    </dgm:pt>
    <dgm:pt modelId="{A62146AA-44D6-4922-AB40-DEE2B30DC449}" type="pres">
      <dgm:prSet presAssocID="{71DCB084-62E5-4450-B518-6ECE4EA3DAA1}" presName="bgRect" presStyleLbl="bgShp" presStyleIdx="2" presStyleCnt="4"/>
      <dgm:spPr/>
    </dgm:pt>
    <dgm:pt modelId="{1C20829C-11AE-4D29-8626-980094F2F604}" type="pres">
      <dgm:prSet presAssocID="{71DCB084-62E5-4450-B518-6ECE4EA3DA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EA24047-8CD1-498A-B3AD-45B7B5045DA1}" type="pres">
      <dgm:prSet presAssocID="{71DCB084-62E5-4450-B518-6ECE4EA3DAA1}" presName="spaceRect" presStyleCnt="0"/>
      <dgm:spPr/>
    </dgm:pt>
    <dgm:pt modelId="{36598095-C8A0-4E49-B6B3-897C2FD778EA}" type="pres">
      <dgm:prSet presAssocID="{71DCB084-62E5-4450-B518-6ECE4EA3DAA1}" presName="parTx" presStyleLbl="revTx" presStyleIdx="2" presStyleCnt="4">
        <dgm:presLayoutVars>
          <dgm:chMax val="0"/>
          <dgm:chPref val="0"/>
        </dgm:presLayoutVars>
      </dgm:prSet>
      <dgm:spPr/>
    </dgm:pt>
    <dgm:pt modelId="{753BBEEA-CB1A-48DB-AFF0-0DED969AD3D6}" type="pres">
      <dgm:prSet presAssocID="{AA896BF4-954A-4650-B4FF-DCF068268148}" presName="sibTrans" presStyleCnt="0"/>
      <dgm:spPr/>
    </dgm:pt>
    <dgm:pt modelId="{9C1A2C1D-F04F-48AC-BD4A-8551B9F13EB5}" type="pres">
      <dgm:prSet presAssocID="{745B891A-F426-4725-8FF8-10DD0729B94D}" presName="compNode" presStyleCnt="0"/>
      <dgm:spPr/>
    </dgm:pt>
    <dgm:pt modelId="{D9FF7C69-409C-4B83-B33D-22B31626844C}" type="pres">
      <dgm:prSet presAssocID="{745B891A-F426-4725-8FF8-10DD0729B94D}" presName="bgRect" presStyleLbl="bgShp" presStyleIdx="3" presStyleCnt="4"/>
      <dgm:spPr/>
    </dgm:pt>
    <dgm:pt modelId="{445A46F9-145C-4B69-AB99-7D8DB8201AB5}" type="pres">
      <dgm:prSet presAssocID="{745B891A-F426-4725-8FF8-10DD0729B94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CF30F4C-E9FD-476D-9EA2-6A7B487FDCF7}" type="pres">
      <dgm:prSet presAssocID="{745B891A-F426-4725-8FF8-10DD0729B94D}" presName="spaceRect" presStyleCnt="0"/>
      <dgm:spPr/>
    </dgm:pt>
    <dgm:pt modelId="{F2CF48D5-70B9-4B63-96C6-E2C3B8F1DA1C}" type="pres">
      <dgm:prSet presAssocID="{745B891A-F426-4725-8FF8-10DD0729B94D}" presName="parTx" presStyleLbl="revTx" presStyleIdx="3" presStyleCnt="4">
        <dgm:presLayoutVars>
          <dgm:chMax val="0"/>
          <dgm:chPref val="0"/>
        </dgm:presLayoutVars>
      </dgm:prSet>
      <dgm:spPr/>
    </dgm:pt>
  </dgm:ptLst>
  <dgm:cxnLst>
    <dgm:cxn modelId="{81C2635B-D239-44A6-B1E7-F6B58C1BFAC4}" type="presOf" srcId="{71DCB084-62E5-4450-B518-6ECE4EA3DAA1}" destId="{36598095-C8A0-4E49-B6B3-897C2FD778EA}" srcOrd="0" destOrd="0" presId="urn:microsoft.com/office/officeart/2018/2/layout/IconVerticalSolidList"/>
    <dgm:cxn modelId="{5CA36D44-F916-4439-8DAA-83E80D94A305}" type="presOf" srcId="{0FA043BD-1674-44A7-9375-439CEFD2E831}" destId="{E2FAF757-0CB3-4B20-AEEE-E5A053A3B811}" srcOrd="0" destOrd="0" presId="urn:microsoft.com/office/officeart/2018/2/layout/IconVerticalSolidList"/>
    <dgm:cxn modelId="{75240854-8237-4CF0-907A-EF7CE6874EEE}" type="presOf" srcId="{93A30CD8-0F60-452E-A785-C60C23285918}" destId="{E78FE4A6-2D17-4FBE-9A95-5B6FDDF2F53D}" srcOrd="0" destOrd="0" presId="urn:microsoft.com/office/officeart/2018/2/layout/IconVerticalSolidList"/>
    <dgm:cxn modelId="{B308C658-1BB6-4D11-9AEB-DDCDA836EDE8}" srcId="{0FA043BD-1674-44A7-9375-439CEFD2E831}" destId="{71DCB084-62E5-4450-B518-6ECE4EA3DAA1}" srcOrd="2" destOrd="0" parTransId="{6D84C44A-FED3-4E0A-ACF2-78277C9065A4}" sibTransId="{AA896BF4-954A-4650-B4FF-DCF068268148}"/>
    <dgm:cxn modelId="{6EC19D79-130E-4CA3-A68A-7646C7DAE935}" type="presOf" srcId="{61A230F3-4CFA-436A-8A76-57AA50983F25}" destId="{7C05FB74-F4E1-4066-AA92-C539E5380050}" srcOrd="0" destOrd="0" presId="urn:microsoft.com/office/officeart/2018/2/layout/IconVerticalSolidList"/>
    <dgm:cxn modelId="{18836398-C96B-457F-B24E-4D014B4562E7}" srcId="{0FA043BD-1674-44A7-9375-439CEFD2E831}" destId="{93A30CD8-0F60-452E-A785-C60C23285918}" srcOrd="1" destOrd="0" parTransId="{E54A7FC9-1824-4CB4-9B82-B25643CA71FE}" sibTransId="{64B2471D-1AD0-429C-B718-0E2BD0CF6D15}"/>
    <dgm:cxn modelId="{74C3A5E4-C09A-424D-823B-5F176FC08CB4}" srcId="{0FA043BD-1674-44A7-9375-439CEFD2E831}" destId="{745B891A-F426-4725-8FF8-10DD0729B94D}" srcOrd="3" destOrd="0" parTransId="{403015EE-3893-4D75-A088-C57C3FC7902B}" sibTransId="{6FD7C5C5-1B44-4ECA-9D03-8F3F299F9BA4}"/>
    <dgm:cxn modelId="{33278CEB-06F3-4AEC-93DB-5DCE0CE551C2}" type="presOf" srcId="{745B891A-F426-4725-8FF8-10DD0729B94D}" destId="{F2CF48D5-70B9-4B63-96C6-E2C3B8F1DA1C}" srcOrd="0" destOrd="0" presId="urn:microsoft.com/office/officeart/2018/2/layout/IconVerticalSolidList"/>
    <dgm:cxn modelId="{9E3F08F7-750D-4CAD-A41A-6DCAA39930A2}" srcId="{0FA043BD-1674-44A7-9375-439CEFD2E831}" destId="{61A230F3-4CFA-436A-8A76-57AA50983F25}" srcOrd="0" destOrd="0" parTransId="{0C59B1CD-18BA-4231-A5E6-816FD995E9F6}" sibTransId="{B1DBE4A4-56C2-40D7-81F5-475159E2AD20}"/>
    <dgm:cxn modelId="{865520FF-04FE-4B28-8997-0F99B3A4F71D}" type="presParOf" srcId="{E2FAF757-0CB3-4B20-AEEE-E5A053A3B811}" destId="{3F55E924-314F-4E15-ABC0-25A85966D2C6}" srcOrd="0" destOrd="0" presId="urn:microsoft.com/office/officeart/2018/2/layout/IconVerticalSolidList"/>
    <dgm:cxn modelId="{1FE909E9-EF7D-458F-A131-465ADF9FF4BC}" type="presParOf" srcId="{3F55E924-314F-4E15-ABC0-25A85966D2C6}" destId="{B95D311D-7D7E-4FD9-A1CB-369412E816B0}" srcOrd="0" destOrd="0" presId="urn:microsoft.com/office/officeart/2018/2/layout/IconVerticalSolidList"/>
    <dgm:cxn modelId="{B16BB039-F855-470F-BC54-100E58073000}" type="presParOf" srcId="{3F55E924-314F-4E15-ABC0-25A85966D2C6}" destId="{A971030A-961E-49EC-8F1C-77C243D08583}" srcOrd="1" destOrd="0" presId="urn:microsoft.com/office/officeart/2018/2/layout/IconVerticalSolidList"/>
    <dgm:cxn modelId="{6253C164-C619-4EA9-8CE1-F03BD081F7C6}" type="presParOf" srcId="{3F55E924-314F-4E15-ABC0-25A85966D2C6}" destId="{E39C8293-F79C-4B99-B598-D5B86F0F0030}" srcOrd="2" destOrd="0" presId="urn:microsoft.com/office/officeart/2018/2/layout/IconVerticalSolidList"/>
    <dgm:cxn modelId="{C52F8939-C3F1-4E48-B020-552AB23CF81C}" type="presParOf" srcId="{3F55E924-314F-4E15-ABC0-25A85966D2C6}" destId="{7C05FB74-F4E1-4066-AA92-C539E5380050}" srcOrd="3" destOrd="0" presId="urn:microsoft.com/office/officeart/2018/2/layout/IconVerticalSolidList"/>
    <dgm:cxn modelId="{E92DC205-6ACC-4D85-924D-7566A27868B7}" type="presParOf" srcId="{E2FAF757-0CB3-4B20-AEEE-E5A053A3B811}" destId="{CCDA4F95-9BD6-41C1-884C-FF096E697D44}" srcOrd="1" destOrd="0" presId="urn:microsoft.com/office/officeart/2018/2/layout/IconVerticalSolidList"/>
    <dgm:cxn modelId="{624C8D20-414F-4B21-A3FA-9E124457F1F9}" type="presParOf" srcId="{E2FAF757-0CB3-4B20-AEEE-E5A053A3B811}" destId="{5ECC3E3F-629D-468B-B16B-B0D50B7DF174}" srcOrd="2" destOrd="0" presId="urn:microsoft.com/office/officeart/2018/2/layout/IconVerticalSolidList"/>
    <dgm:cxn modelId="{5AD374F3-6AD1-4BCA-923A-B8C0EA99B379}" type="presParOf" srcId="{5ECC3E3F-629D-468B-B16B-B0D50B7DF174}" destId="{0543EADB-71AF-4D3B-955C-D06CC1627408}" srcOrd="0" destOrd="0" presId="urn:microsoft.com/office/officeart/2018/2/layout/IconVerticalSolidList"/>
    <dgm:cxn modelId="{0840512A-6DA7-4377-BBE0-381F17DA12DB}" type="presParOf" srcId="{5ECC3E3F-629D-468B-B16B-B0D50B7DF174}" destId="{7792AAD0-99EE-4F2B-8957-9B2F4987B289}" srcOrd="1" destOrd="0" presId="urn:microsoft.com/office/officeart/2018/2/layout/IconVerticalSolidList"/>
    <dgm:cxn modelId="{60DA78F2-0539-45C6-A1B3-F6DE522FBE40}" type="presParOf" srcId="{5ECC3E3F-629D-468B-B16B-B0D50B7DF174}" destId="{B76D2368-CA2F-4DD5-9263-5FA272BC6576}" srcOrd="2" destOrd="0" presId="urn:microsoft.com/office/officeart/2018/2/layout/IconVerticalSolidList"/>
    <dgm:cxn modelId="{4860EF2C-E279-467F-BE37-2E2984ECEF49}" type="presParOf" srcId="{5ECC3E3F-629D-468B-B16B-B0D50B7DF174}" destId="{E78FE4A6-2D17-4FBE-9A95-5B6FDDF2F53D}" srcOrd="3" destOrd="0" presId="urn:microsoft.com/office/officeart/2018/2/layout/IconVerticalSolidList"/>
    <dgm:cxn modelId="{862E5279-C94B-46B6-B338-1D554DFB9E96}" type="presParOf" srcId="{E2FAF757-0CB3-4B20-AEEE-E5A053A3B811}" destId="{C8634867-B2EE-4700-8703-35C5338859CF}" srcOrd="3" destOrd="0" presId="urn:microsoft.com/office/officeart/2018/2/layout/IconVerticalSolidList"/>
    <dgm:cxn modelId="{EB87C3E1-EBFD-43CD-B8F1-44A0967AB2C8}" type="presParOf" srcId="{E2FAF757-0CB3-4B20-AEEE-E5A053A3B811}" destId="{E87259D8-CDB8-4C42-9B39-513366E8D267}" srcOrd="4" destOrd="0" presId="urn:microsoft.com/office/officeart/2018/2/layout/IconVerticalSolidList"/>
    <dgm:cxn modelId="{5830BD9F-4FE4-408E-B0F0-DD2161B61149}" type="presParOf" srcId="{E87259D8-CDB8-4C42-9B39-513366E8D267}" destId="{A62146AA-44D6-4922-AB40-DEE2B30DC449}" srcOrd="0" destOrd="0" presId="urn:microsoft.com/office/officeart/2018/2/layout/IconVerticalSolidList"/>
    <dgm:cxn modelId="{40817112-08B8-4E58-A273-F46C4D221A81}" type="presParOf" srcId="{E87259D8-CDB8-4C42-9B39-513366E8D267}" destId="{1C20829C-11AE-4D29-8626-980094F2F604}" srcOrd="1" destOrd="0" presId="urn:microsoft.com/office/officeart/2018/2/layout/IconVerticalSolidList"/>
    <dgm:cxn modelId="{67E7873F-CA08-4300-BB5E-24B5717ADB43}" type="presParOf" srcId="{E87259D8-CDB8-4C42-9B39-513366E8D267}" destId="{DEA24047-8CD1-498A-B3AD-45B7B5045DA1}" srcOrd="2" destOrd="0" presId="urn:microsoft.com/office/officeart/2018/2/layout/IconVerticalSolidList"/>
    <dgm:cxn modelId="{42B35F60-828C-4658-88DE-1DBFE404E33F}" type="presParOf" srcId="{E87259D8-CDB8-4C42-9B39-513366E8D267}" destId="{36598095-C8A0-4E49-B6B3-897C2FD778EA}" srcOrd="3" destOrd="0" presId="urn:microsoft.com/office/officeart/2018/2/layout/IconVerticalSolidList"/>
    <dgm:cxn modelId="{66452F12-293C-418F-B748-7FDD71BE64DD}" type="presParOf" srcId="{E2FAF757-0CB3-4B20-AEEE-E5A053A3B811}" destId="{753BBEEA-CB1A-48DB-AFF0-0DED969AD3D6}" srcOrd="5" destOrd="0" presId="urn:microsoft.com/office/officeart/2018/2/layout/IconVerticalSolidList"/>
    <dgm:cxn modelId="{AA392C5D-CCC7-4101-917D-69ED4E5AC234}" type="presParOf" srcId="{E2FAF757-0CB3-4B20-AEEE-E5A053A3B811}" destId="{9C1A2C1D-F04F-48AC-BD4A-8551B9F13EB5}" srcOrd="6" destOrd="0" presId="urn:microsoft.com/office/officeart/2018/2/layout/IconVerticalSolidList"/>
    <dgm:cxn modelId="{14A51A6E-4203-4878-9ED6-2A6CE665EC53}" type="presParOf" srcId="{9C1A2C1D-F04F-48AC-BD4A-8551B9F13EB5}" destId="{D9FF7C69-409C-4B83-B33D-22B31626844C}" srcOrd="0" destOrd="0" presId="urn:microsoft.com/office/officeart/2018/2/layout/IconVerticalSolidList"/>
    <dgm:cxn modelId="{D0C79B55-84BF-4D20-98B8-CE6777D01A1B}" type="presParOf" srcId="{9C1A2C1D-F04F-48AC-BD4A-8551B9F13EB5}" destId="{445A46F9-145C-4B69-AB99-7D8DB8201AB5}" srcOrd="1" destOrd="0" presId="urn:microsoft.com/office/officeart/2018/2/layout/IconVerticalSolidList"/>
    <dgm:cxn modelId="{5F352029-AB8C-4EF1-AC90-36B407F5A9D4}" type="presParOf" srcId="{9C1A2C1D-F04F-48AC-BD4A-8551B9F13EB5}" destId="{0CF30F4C-E9FD-476D-9EA2-6A7B487FDCF7}" srcOrd="2" destOrd="0" presId="urn:microsoft.com/office/officeart/2018/2/layout/IconVerticalSolidList"/>
    <dgm:cxn modelId="{9F846497-BA42-4F9A-B199-0FAFD20D6CCE}" type="presParOf" srcId="{9C1A2C1D-F04F-48AC-BD4A-8551B9F13EB5}" destId="{F2CF48D5-70B9-4B63-96C6-E2C3B8F1DA1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E6C81-A1A3-423A-BCA6-F9F24066E139}">
      <dsp:nvSpPr>
        <dsp:cNvPr id="0" name=""/>
        <dsp:cNvSpPr/>
      </dsp:nvSpPr>
      <dsp:spPr>
        <a:xfrm>
          <a:off x="446018" y="68505"/>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3A85E-8227-4100-AC58-9B01D0140491}">
      <dsp:nvSpPr>
        <dsp:cNvPr id="0" name=""/>
        <dsp:cNvSpPr/>
      </dsp:nvSpPr>
      <dsp:spPr>
        <a:xfrm>
          <a:off x="723893" y="346381"/>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77F753-2B5F-44C0-B85F-BC5F0C017120}">
      <dsp:nvSpPr>
        <dsp:cNvPr id="0" name=""/>
        <dsp:cNvSpPr/>
      </dsp:nvSpPr>
      <dsp:spPr>
        <a:xfrm>
          <a:off x="29205" y="1778506"/>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Interview museum staff</a:t>
          </a:r>
        </a:p>
      </dsp:txBody>
      <dsp:txXfrm>
        <a:off x="29205" y="1778506"/>
        <a:ext cx="2137500" cy="720000"/>
      </dsp:txXfrm>
    </dsp:sp>
    <dsp:sp modelId="{9352CFDD-0630-45DC-90E2-C9739C8E0735}">
      <dsp:nvSpPr>
        <dsp:cNvPr id="0" name=""/>
        <dsp:cNvSpPr/>
      </dsp:nvSpPr>
      <dsp:spPr>
        <a:xfrm>
          <a:off x="2957581" y="68505"/>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C179D-96F9-4DE1-B4D1-EEC9E6FB89A5}">
      <dsp:nvSpPr>
        <dsp:cNvPr id="0" name=""/>
        <dsp:cNvSpPr/>
      </dsp:nvSpPr>
      <dsp:spPr>
        <a:xfrm>
          <a:off x="3235456" y="346381"/>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2ECF6-3FDB-4C78-866C-CAC45AF4DD53}">
      <dsp:nvSpPr>
        <dsp:cNvPr id="0" name=""/>
        <dsp:cNvSpPr/>
      </dsp:nvSpPr>
      <dsp:spPr>
        <a:xfrm>
          <a:off x="2540768" y="1778506"/>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New workshops </a:t>
          </a:r>
        </a:p>
      </dsp:txBody>
      <dsp:txXfrm>
        <a:off x="2540768" y="1778506"/>
        <a:ext cx="2137500" cy="720000"/>
      </dsp:txXfrm>
    </dsp:sp>
    <dsp:sp modelId="{2EB0DA7E-803E-4624-A30A-80A3C98C881E}">
      <dsp:nvSpPr>
        <dsp:cNvPr id="0" name=""/>
        <dsp:cNvSpPr/>
      </dsp:nvSpPr>
      <dsp:spPr>
        <a:xfrm>
          <a:off x="5469143" y="68505"/>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CC17F-1FE0-4EC0-996A-96A3AAE43383}">
      <dsp:nvSpPr>
        <dsp:cNvPr id="0" name=""/>
        <dsp:cNvSpPr/>
      </dsp:nvSpPr>
      <dsp:spPr>
        <a:xfrm>
          <a:off x="5747018" y="346381"/>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E925CE-92FE-4EC1-9A7E-437BDCFA5E87}">
      <dsp:nvSpPr>
        <dsp:cNvPr id="0" name=""/>
        <dsp:cNvSpPr/>
      </dsp:nvSpPr>
      <dsp:spPr>
        <a:xfrm>
          <a:off x="5052331" y="1778506"/>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Carry out research on 4 sites of what they could possibly offer</a:t>
          </a:r>
        </a:p>
      </dsp:txBody>
      <dsp:txXfrm>
        <a:off x="5052331" y="1778506"/>
        <a:ext cx="2137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0BB6F-A4EC-4525-8361-62EC3B85E592}">
      <dsp:nvSpPr>
        <dsp:cNvPr id="0" name=""/>
        <dsp:cNvSpPr/>
      </dsp:nvSpPr>
      <dsp:spPr>
        <a:xfrm>
          <a:off x="881" y="12109"/>
          <a:ext cx="3093117" cy="196412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534C5B-6056-4441-9DB9-8039E4D4B5B2}">
      <dsp:nvSpPr>
        <dsp:cNvPr id="0" name=""/>
        <dsp:cNvSpPr/>
      </dsp:nvSpPr>
      <dsp:spPr>
        <a:xfrm>
          <a:off x="344560" y="338605"/>
          <a:ext cx="3093117" cy="196412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Possible lack of detailed information</a:t>
          </a:r>
          <a:endParaRPr lang="en-US" sz="3500" kern="1200"/>
        </a:p>
      </dsp:txBody>
      <dsp:txXfrm>
        <a:off x="402087" y="396132"/>
        <a:ext cx="2978063" cy="1849075"/>
      </dsp:txXfrm>
    </dsp:sp>
    <dsp:sp modelId="{1EDB16F6-9728-444E-B4FE-1B31F20BD713}">
      <dsp:nvSpPr>
        <dsp:cNvPr id="0" name=""/>
        <dsp:cNvSpPr/>
      </dsp:nvSpPr>
      <dsp:spPr>
        <a:xfrm>
          <a:off x="3781358" y="12109"/>
          <a:ext cx="3093117" cy="196412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9793DE-EBCD-4D8D-84C9-5F0D1AB008BF}">
      <dsp:nvSpPr>
        <dsp:cNvPr id="0" name=""/>
        <dsp:cNvSpPr/>
      </dsp:nvSpPr>
      <dsp:spPr>
        <a:xfrm>
          <a:off x="4125038" y="338605"/>
          <a:ext cx="3093117" cy="196412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Lack of high standards </a:t>
          </a:r>
          <a:endParaRPr lang="en-US" sz="3500" kern="1200"/>
        </a:p>
      </dsp:txBody>
      <dsp:txXfrm>
        <a:off x="4182565" y="396132"/>
        <a:ext cx="2978063" cy="1849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D311D-7D7E-4FD9-A1CB-369412E816B0}">
      <dsp:nvSpPr>
        <dsp:cNvPr id="0" name=""/>
        <dsp:cNvSpPr/>
      </dsp:nvSpPr>
      <dsp:spPr>
        <a:xfrm>
          <a:off x="0" y="1633"/>
          <a:ext cx="4793456" cy="827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71030A-961E-49EC-8F1C-77C243D08583}">
      <dsp:nvSpPr>
        <dsp:cNvPr id="0" name=""/>
        <dsp:cNvSpPr/>
      </dsp:nvSpPr>
      <dsp:spPr>
        <a:xfrm>
          <a:off x="250390" y="187873"/>
          <a:ext cx="455255" cy="455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05FB74-F4E1-4066-AA92-C539E5380050}">
      <dsp:nvSpPr>
        <dsp:cNvPr id="0" name=""/>
        <dsp:cNvSpPr/>
      </dsp:nvSpPr>
      <dsp:spPr>
        <a:xfrm>
          <a:off x="956035" y="1633"/>
          <a:ext cx="3837420" cy="82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02" tIns="87602" rIns="87602" bIns="87602" numCol="1" spcCol="1270" anchor="ctr" anchorCtr="0">
          <a:noAutofit/>
        </a:bodyPr>
        <a:lstStyle/>
        <a:p>
          <a:pPr marL="0" lvl="0" indent="0" algn="l" defTabSz="977900">
            <a:lnSpc>
              <a:spcPct val="90000"/>
            </a:lnSpc>
            <a:spcBef>
              <a:spcPct val="0"/>
            </a:spcBef>
            <a:spcAft>
              <a:spcPct val="35000"/>
            </a:spcAft>
            <a:buNone/>
          </a:pPr>
          <a:r>
            <a:rPr lang="en-GB" sz="2200" kern="1200"/>
            <a:t>Increased school visits</a:t>
          </a:r>
          <a:endParaRPr lang="en-US" sz="2200" kern="1200"/>
        </a:p>
      </dsp:txBody>
      <dsp:txXfrm>
        <a:off x="956035" y="1633"/>
        <a:ext cx="3837420" cy="827736"/>
      </dsp:txXfrm>
    </dsp:sp>
    <dsp:sp modelId="{0543EADB-71AF-4D3B-955C-D06CC1627408}">
      <dsp:nvSpPr>
        <dsp:cNvPr id="0" name=""/>
        <dsp:cNvSpPr/>
      </dsp:nvSpPr>
      <dsp:spPr>
        <a:xfrm>
          <a:off x="0" y="1036303"/>
          <a:ext cx="4793456" cy="827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2AAD0-99EE-4F2B-8957-9B2F4987B289}">
      <dsp:nvSpPr>
        <dsp:cNvPr id="0" name=""/>
        <dsp:cNvSpPr/>
      </dsp:nvSpPr>
      <dsp:spPr>
        <a:xfrm>
          <a:off x="250390" y="1222544"/>
          <a:ext cx="455255" cy="455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8FE4A6-2D17-4FBE-9A95-5B6FDDF2F53D}">
      <dsp:nvSpPr>
        <dsp:cNvPr id="0" name=""/>
        <dsp:cNvSpPr/>
      </dsp:nvSpPr>
      <dsp:spPr>
        <a:xfrm>
          <a:off x="956035" y="1036303"/>
          <a:ext cx="3837420" cy="82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02" tIns="87602" rIns="87602" bIns="87602" numCol="1" spcCol="1270" anchor="ctr" anchorCtr="0">
          <a:noAutofit/>
        </a:bodyPr>
        <a:lstStyle/>
        <a:p>
          <a:pPr marL="0" lvl="0" indent="0" algn="l" defTabSz="977900">
            <a:lnSpc>
              <a:spcPct val="90000"/>
            </a:lnSpc>
            <a:spcBef>
              <a:spcPct val="0"/>
            </a:spcBef>
            <a:spcAft>
              <a:spcPct val="35000"/>
            </a:spcAft>
            <a:buNone/>
          </a:pPr>
          <a:r>
            <a:rPr lang="en-GB" sz="2200" kern="1200"/>
            <a:t>Increased awareness </a:t>
          </a:r>
          <a:endParaRPr lang="en-US" sz="2200" kern="1200"/>
        </a:p>
      </dsp:txBody>
      <dsp:txXfrm>
        <a:off x="956035" y="1036303"/>
        <a:ext cx="3837420" cy="827736"/>
      </dsp:txXfrm>
    </dsp:sp>
    <dsp:sp modelId="{A62146AA-44D6-4922-AB40-DEE2B30DC449}">
      <dsp:nvSpPr>
        <dsp:cNvPr id="0" name=""/>
        <dsp:cNvSpPr/>
      </dsp:nvSpPr>
      <dsp:spPr>
        <a:xfrm>
          <a:off x="0" y="2070974"/>
          <a:ext cx="4793456" cy="827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0829C-11AE-4D29-8626-980094F2F604}">
      <dsp:nvSpPr>
        <dsp:cNvPr id="0" name=""/>
        <dsp:cNvSpPr/>
      </dsp:nvSpPr>
      <dsp:spPr>
        <a:xfrm>
          <a:off x="250390" y="2257215"/>
          <a:ext cx="455255" cy="455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598095-C8A0-4E49-B6B3-897C2FD778EA}">
      <dsp:nvSpPr>
        <dsp:cNvPr id="0" name=""/>
        <dsp:cNvSpPr/>
      </dsp:nvSpPr>
      <dsp:spPr>
        <a:xfrm>
          <a:off x="956035" y="2070974"/>
          <a:ext cx="3837420" cy="82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02" tIns="87602" rIns="87602" bIns="87602" numCol="1" spcCol="1270" anchor="ctr" anchorCtr="0">
          <a:noAutofit/>
        </a:bodyPr>
        <a:lstStyle/>
        <a:p>
          <a:pPr marL="0" lvl="0" indent="0" algn="l" defTabSz="977900">
            <a:lnSpc>
              <a:spcPct val="90000"/>
            </a:lnSpc>
            <a:spcBef>
              <a:spcPct val="0"/>
            </a:spcBef>
            <a:spcAft>
              <a:spcPct val="35000"/>
            </a:spcAft>
            <a:buNone/>
          </a:pPr>
          <a:r>
            <a:rPr lang="en-GB" sz="2200" kern="1200"/>
            <a:t>Potential Improvements</a:t>
          </a:r>
          <a:endParaRPr lang="en-US" sz="2200" kern="1200"/>
        </a:p>
      </dsp:txBody>
      <dsp:txXfrm>
        <a:off x="956035" y="2070974"/>
        <a:ext cx="3837420" cy="827736"/>
      </dsp:txXfrm>
    </dsp:sp>
    <dsp:sp modelId="{D9FF7C69-409C-4B83-B33D-22B31626844C}">
      <dsp:nvSpPr>
        <dsp:cNvPr id="0" name=""/>
        <dsp:cNvSpPr/>
      </dsp:nvSpPr>
      <dsp:spPr>
        <a:xfrm>
          <a:off x="0" y="3105645"/>
          <a:ext cx="4793456" cy="827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A46F9-145C-4B69-AB99-7D8DB8201AB5}">
      <dsp:nvSpPr>
        <dsp:cNvPr id="0" name=""/>
        <dsp:cNvSpPr/>
      </dsp:nvSpPr>
      <dsp:spPr>
        <a:xfrm>
          <a:off x="250390" y="3291885"/>
          <a:ext cx="455255" cy="455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CF48D5-70B9-4B63-96C6-E2C3B8F1DA1C}">
      <dsp:nvSpPr>
        <dsp:cNvPr id="0" name=""/>
        <dsp:cNvSpPr/>
      </dsp:nvSpPr>
      <dsp:spPr>
        <a:xfrm>
          <a:off x="956035" y="3105645"/>
          <a:ext cx="3837420" cy="82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02" tIns="87602" rIns="87602" bIns="87602" numCol="1" spcCol="1270" anchor="ctr" anchorCtr="0">
          <a:noAutofit/>
        </a:bodyPr>
        <a:lstStyle/>
        <a:p>
          <a:pPr marL="0" lvl="0" indent="0" algn="l" defTabSz="977900">
            <a:lnSpc>
              <a:spcPct val="90000"/>
            </a:lnSpc>
            <a:spcBef>
              <a:spcPct val="0"/>
            </a:spcBef>
            <a:spcAft>
              <a:spcPct val="35000"/>
            </a:spcAft>
            <a:buNone/>
          </a:pPr>
          <a:r>
            <a:rPr lang="en-GB" sz="2200" kern="1200" dirty="0"/>
            <a:t>Nonpaid consultancy work</a:t>
          </a:r>
          <a:endParaRPr lang="en-US" sz="2200" kern="1200" dirty="0"/>
        </a:p>
      </dsp:txBody>
      <dsp:txXfrm>
        <a:off x="956035" y="3105645"/>
        <a:ext cx="3837420" cy="82773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0jEaastz224&amp;t=14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0" name="Google Shape;30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0" name="Google Shape;31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GB"/>
              <a:t>Exhibitions include-</a:t>
            </a:r>
            <a:endParaRPr/>
          </a:p>
          <a:p>
            <a:pPr marL="457200" lvl="0" indent="-298450" algn="l" rtl="0">
              <a:lnSpc>
                <a:spcPct val="100000"/>
              </a:lnSpc>
              <a:spcBef>
                <a:spcPts val="0"/>
              </a:spcBef>
              <a:spcAft>
                <a:spcPts val="0"/>
              </a:spcAft>
              <a:buSzPts val="1100"/>
              <a:buChar char="●"/>
            </a:pPr>
            <a:r>
              <a:rPr lang="en-GB"/>
              <a:t>Copperpolis- looking back at when Swansea was the main supplier of copper of the world.</a:t>
            </a:r>
            <a:endParaRPr/>
          </a:p>
          <a:p>
            <a:pPr marL="457200" lvl="0" indent="-298450" algn="l" rtl="0">
              <a:lnSpc>
                <a:spcPct val="100000"/>
              </a:lnSpc>
              <a:spcBef>
                <a:spcPts val="0"/>
              </a:spcBef>
              <a:spcAft>
                <a:spcPts val="0"/>
              </a:spcAft>
              <a:buSzPts val="1100"/>
              <a:buChar char="●"/>
            </a:pPr>
            <a:r>
              <a:rPr lang="en-GB"/>
              <a:t>Swansea 100 exhibition- records fan history and engagement throughout the 100 years of Swansea City Football Club.</a:t>
            </a:r>
            <a:endParaRPr/>
          </a:p>
          <a:p>
            <a:pPr marL="457200" lvl="0" indent="-22860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3" name="Google Shape;343;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3" name="Google Shape;37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The new curriculum for education in Wales will be set in schools targeting 3-16 years by 2022, the curriculum is a new way of learning in a modern way with children able to learn using technology and think outside the box. The curriculum will include 6 areas of learning these include expressive arts, humanities, health and wellbeing, languages literacy and communication, maths and numeracy, and science and technology. 4 sites and the museum want to get involved with schools in the humanities and expressive arts and even possibly the science aspects of the new curriculum, in helping students learn by taking part in work shops that the museum has to offer, this will help benefit the new curriculum as well as get secondary schools to visit the museum. </a:t>
            </a:r>
            <a:endParaRPr/>
          </a:p>
          <a:p>
            <a:pPr marL="0" marR="0" lvl="0" indent="0" algn="l" rtl="0">
              <a:lnSpc>
                <a:spcPct val="100000"/>
              </a:lnSpc>
              <a:spcBef>
                <a:spcPts val="0"/>
              </a:spcBef>
              <a:spcAft>
                <a:spcPts val="0"/>
              </a:spcAft>
              <a:buClr>
                <a:srgbClr val="000000"/>
              </a:buClr>
              <a:buSzPts val="1100"/>
              <a:buFont typeface="Arial"/>
              <a:buNone/>
            </a:pPr>
            <a:r>
              <a:rPr lang="en-GB" u="sng">
                <a:solidFill>
                  <a:schemeClr val="hlink"/>
                </a:solidFill>
                <a:hlinkClick r:id="rId3"/>
              </a:rPr>
              <a:t>https://www.youtube.com/watch?v=0jEaastz224&amp;t=14s</a:t>
            </a:r>
            <a:r>
              <a:rPr lang="en-GB"/>
              <a:t> </a:t>
            </a: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2" name="Google Shape;40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Our responsibility is to carry out research on how the museum can engage with secondary schools and the new curriculum to create educational workshops for the students, and whether they will be of interest when the new curriculum comes to face in 2022, the survey which will be created based on the research will be sent out to the teachers for them to give input on whether they would like to get involved with the museum, and what they would like to see included in the workshops. The museum already offers a variety of workshops e.g. WWI, are there any other workshops that could happen, Phil Treseder at Swansea museum mentioned that they could come up with workshops that is science based as they have the facilities to do this, we will need to find out whether this will be a possible interest for the schools.</a:t>
            </a:r>
            <a:endParaRPr/>
          </a:p>
          <a:p>
            <a:pPr marL="0" lvl="0" indent="0" algn="l" rtl="0">
              <a:lnSpc>
                <a:spcPct val="100000"/>
              </a:lnSpc>
              <a:spcBef>
                <a:spcPts val="0"/>
              </a:spcBef>
              <a:spcAft>
                <a:spcPts val="0"/>
              </a:spcAft>
              <a:buSzPts val="1100"/>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9" name="Google Shape;40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GB" sz="1100" dirty="0"/>
              <a:t>Why we are doing it? We are helping 4 sites and the museum to prepare for the future of education in Wales, we are young adults we have ideas of things that we would of liked to have seen when we were in school, we have lots of ideas on how we could make the experience better for children. </a:t>
            </a:r>
            <a:endParaRPr dirty="0"/>
          </a:p>
          <a:p>
            <a:pPr marL="457200" lvl="0" indent="-298450" algn="l" rtl="0">
              <a:lnSpc>
                <a:spcPct val="100000"/>
              </a:lnSpc>
              <a:spcBef>
                <a:spcPts val="0"/>
              </a:spcBef>
              <a:spcAft>
                <a:spcPts val="0"/>
              </a:spcAft>
              <a:buSzPts val="1100"/>
              <a:buChar char="●"/>
            </a:pPr>
            <a:r>
              <a:rPr lang="en-GB" sz="1100" dirty="0"/>
              <a:t>After we have carried out our research to create the survey and ideas we want to make the survey as exciting and informative as we can for when it is sent off to the teachers, we want them to take part in it and really engage and show interest In taking part. </a:t>
            </a:r>
            <a:endParaRPr dirty="0"/>
          </a:p>
          <a:p>
            <a:pPr marL="457200" lvl="0" indent="-298450" algn="l" rtl="0">
              <a:lnSpc>
                <a:spcPct val="100000"/>
              </a:lnSpc>
              <a:spcBef>
                <a:spcPts val="0"/>
              </a:spcBef>
              <a:spcAft>
                <a:spcPts val="0"/>
              </a:spcAft>
              <a:buSzPts val="1100"/>
              <a:buChar char="●"/>
            </a:pPr>
            <a:r>
              <a:rPr lang="en-GB" sz="1100" dirty="0"/>
              <a:t>We want the end result to be that the teachers and children are excited for the future of education in 2022 and that 4 sites can be involved with this.</a:t>
            </a:r>
            <a:endParaRPr dirty="0"/>
          </a:p>
          <a:p>
            <a:pPr marL="457200" lvl="0" indent="-298450" algn="l" rtl="0">
              <a:lnSpc>
                <a:spcPct val="100000"/>
              </a:lnSpc>
              <a:spcBef>
                <a:spcPts val="0"/>
              </a:spcBef>
              <a:spcAft>
                <a:spcPts val="0"/>
              </a:spcAft>
              <a:buSzPts val="1100"/>
              <a:buChar char="●"/>
            </a:pPr>
            <a:r>
              <a:rPr lang="en-GB" sz="1100" dirty="0"/>
              <a:t>We are helping to prepare students for their future.</a:t>
            </a:r>
            <a:endParaRPr dirty="0"/>
          </a:p>
          <a:p>
            <a:pPr marL="457200" lvl="0" indent="-228600" algn="l" rtl="0">
              <a:lnSpc>
                <a:spcPct val="100000"/>
              </a:lnSpc>
              <a:spcBef>
                <a:spcPts val="0"/>
              </a:spcBef>
              <a:spcAft>
                <a:spcPts val="0"/>
              </a:spcAft>
              <a:buSzPts val="1100"/>
              <a:buNone/>
            </a:pPr>
            <a:endParaRPr sz="11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8" name="Google Shape;43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71450" lvl="0" indent="-171450" algn="l" rtl="0">
              <a:lnSpc>
                <a:spcPct val="100000"/>
              </a:lnSpc>
              <a:spcBef>
                <a:spcPts val="0"/>
              </a:spcBef>
              <a:spcAft>
                <a:spcPts val="0"/>
              </a:spcAft>
              <a:buSzPts val="1100"/>
              <a:buChar char="●"/>
            </a:pPr>
            <a:r>
              <a:rPr lang="en-GB"/>
              <a:t>The museum have said that they are struggling to engage with secondary schools and the majority of schools that visit are primary.</a:t>
            </a:r>
            <a:endParaRPr/>
          </a:p>
          <a:p>
            <a:pPr marL="171450" lvl="0" indent="-171450" algn="l" rtl="0">
              <a:lnSpc>
                <a:spcPct val="100000"/>
              </a:lnSpc>
              <a:spcBef>
                <a:spcPts val="0"/>
              </a:spcBef>
              <a:spcAft>
                <a:spcPts val="0"/>
              </a:spcAft>
              <a:buSzPts val="1100"/>
              <a:buChar char="●"/>
            </a:pPr>
            <a:r>
              <a:rPr lang="en-GB"/>
              <a:t>Although the curriculum is aimed at primary and secondary schools the museum want to use this opportunity to get involved with it by offering workshops to the students.</a:t>
            </a:r>
            <a:endParaRPr/>
          </a:p>
          <a:p>
            <a:pPr marL="171450" lvl="0" indent="-171450" algn="l" rtl="0">
              <a:lnSpc>
                <a:spcPct val="100000"/>
              </a:lnSpc>
              <a:spcBef>
                <a:spcPts val="0"/>
              </a:spcBef>
              <a:spcAft>
                <a:spcPts val="0"/>
              </a:spcAft>
              <a:buSzPts val="1100"/>
              <a:buChar char="●"/>
            </a:pPr>
            <a:r>
              <a:rPr lang="en-GB"/>
              <a:t>We need to find out what the museum and 4 sites have to offer secondary schools that will benefit their education, and what else can the museum possibly offer to them.</a:t>
            </a:r>
            <a:endParaRPr/>
          </a:p>
          <a:p>
            <a:pPr marL="171450" lvl="0" indent="-171450" algn="l" rtl="0">
              <a:lnSpc>
                <a:spcPct val="100000"/>
              </a:lnSpc>
              <a:spcBef>
                <a:spcPts val="0"/>
              </a:spcBef>
              <a:spcAft>
                <a:spcPts val="0"/>
              </a:spcAft>
              <a:buSzPts val="1100"/>
              <a:buChar char="●"/>
            </a:pPr>
            <a:r>
              <a:rPr lang="en-GB"/>
              <a:t>Create a survey that’s going to help with our research, the survey will be sent out to the teachers of schools, in the survey the teachers will be able to discuss whether they would be interested, and suggest ideas that they would like to see.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6" name="Google Shape;47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The project that the museum has asked us to undertake is to carry out research on a survey that we are going to create in order to attract teachers taking on the new curriculum to use 4 sites and the museum to carry out their education. Both myself and Katie have experience creating varied and in depth surveys which will suit the needs of our organisation. We are also both local being just 15 minutes away which helps keep communication lines open and allows us to interact with the organisation should any issues occur. As this is part of the course we are providing our services free of charge to our organisation and the organisation only needs to provide us with enough information to carry out the project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3" name="Google Shape;48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To help move this project forward we will investigate if this type of project has been carried out before and if so take inspiration from it. We can see where that project was successful and where it was not which will help us to really fine tune our approach to this project. To help us move things along smoothly we will set ourselves targets to reach by certain date, this will help us to keep track of the projects progress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0" name="Google Shape;49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As Swansea Museum is struggling to attract secondary schools we will interview staff at other museums to see what methods and techniques they employ which makes them so popular and then use this information to help create the survey. Ideas that can be included in the survey to get teachers more interested are workshops which could allow for a more interactive and hands on experience.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7" name="Google Shape;49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As this is a survey information is less likely to be in a detailed format which could limit its potential usefulness to our organisation. To overcome this we need to be selective with the questions we include and keep the questions oriented towards the improvement of the museum and keep as many open ended questions as possible to gather as much information as possible. As this is our first project interacting with another business the standards that we have may differ to that of our chosen organisations and as such may not meet their standards when completing the project. To get around this problem having 1-1 sessions with our class tutor and gaining feedback can help ensure our work stays of a high standard.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4" name="Google Shape;50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After creating the survey and once the museum sends it different schools we hope to see a raise of interest from different school groups which will prompt more visits to the museum. This should increase the museum’s profits and footfall. Once the surveys are sent even if schools decide not to visit the teachers now have Swansea Museum in their minds and will tell their students about somewhere to visit that is free even if it is not an official class visit. From this survey Swansea Museum will be able to analyse data and see what works well and what doesn’t, allowing them to improve their exhibitions or on site facilities which will in turn attract more visitors. At the end of the project Swansea Museum are having consultancy work done for them for free at no real loss and they only stand to gain something by the end. </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Google Shape;510;g6e3761aa0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1" name="Google Shape;511;g6e3761aa0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17" name="Google Shape;517;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000" cy="51435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632210" y="1344168"/>
            <a:ext cx="742949" cy="228599"/>
          </a:xfrm>
        </p:spPr>
        <p:txBody>
          <a:bodyPr anchor="t"/>
          <a:lstStyle>
            <a:lvl1pPr algn="l">
              <a:defRPr b="0" i="0">
                <a:solidFill>
                  <a:schemeClr val="bg1"/>
                </a:solidFill>
              </a:defRPr>
            </a:lvl1pPr>
          </a:lstStyle>
          <a:p>
            <a:endParaRPr lang="en-GB"/>
          </a:p>
        </p:txBody>
      </p:sp>
      <p:sp>
        <p:nvSpPr>
          <p:cNvPr id="5" name="Footer Placeholder 4"/>
          <p:cNvSpPr>
            <a:spLocks noGrp="1"/>
          </p:cNvSpPr>
          <p:nvPr>
            <p:ph type="ftr" sz="quarter" idx="11"/>
          </p:nvPr>
        </p:nvSpPr>
        <p:spPr bwMode="gray">
          <a:xfrm rot="5400000">
            <a:off x="6722682" y="2420115"/>
            <a:ext cx="2894846" cy="228601"/>
          </a:xfrm>
        </p:spPr>
        <p:txBody>
          <a:bodyPr anchor="b"/>
          <a:lstStyle>
            <a:lvl1pPr>
              <a:defRPr b="0" i="0">
                <a:solidFill>
                  <a:schemeClr val="bg1"/>
                </a:solidFill>
              </a:defRPr>
            </a:lvl1pPr>
          </a:lstStyle>
          <a:p>
            <a:endParaRPr lang="en-GB"/>
          </a:p>
        </p:txBody>
      </p:sp>
      <p:sp>
        <p:nvSpPr>
          <p:cNvPr id="17" name="Rectangle 16"/>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763257" y="219457"/>
            <a:ext cx="628649" cy="575765"/>
          </a:xfrm>
        </p:spPr>
        <p:txBody>
          <a:bodyPr/>
          <a:lstStyle>
            <a:lvl1pPr>
              <a:defRPr sz="2100" b="0" i="0"/>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96905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866216" y="710940"/>
            <a:ext cx="6571060" cy="54636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901821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8" y="2008234"/>
            <a:ext cx="3263267" cy="1712867"/>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2356947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3526" y="1952625"/>
            <a:ext cx="3621558" cy="256222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4" y="1952625"/>
            <a:ext cx="3618869" cy="253327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7951368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5" y="1977047"/>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2409245"/>
            <a:ext cx="3618869" cy="210560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3" y="1952625"/>
            <a:ext cx="3618870" cy="456619"/>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2409245"/>
            <a:ext cx="3618869" cy="210560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8433160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04585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697183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5" y="971550"/>
            <a:ext cx="2094869" cy="12001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60" y="1085850"/>
            <a:ext cx="3892549" cy="3429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6" y="2346961"/>
            <a:ext cx="2094869" cy="2171699"/>
          </a:xfrm>
        </p:spPr>
        <p:txBody>
          <a:bodyPr/>
          <a:lstStyle>
            <a:lvl1pPr marL="0" indent="0">
              <a:buNone/>
              <a:defRPr sz="1050">
                <a:solidFill>
                  <a:schemeClr val="accent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5604349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5431" y="1269999"/>
            <a:ext cx="2895194" cy="1301751"/>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4" y="857250"/>
            <a:ext cx="242039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5901598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7" y="3724459"/>
            <a:ext cx="6619243"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bwMode="gray">
          <a:xfrm>
            <a:off x="866217" y="4149512"/>
            <a:ext cx="6619242" cy="370284"/>
          </a:xfrm>
        </p:spPr>
        <p:txBody>
          <a:bodyPr>
            <a:normAutofit/>
          </a:bodyPr>
          <a:lstStyle>
            <a:lvl1pPr marL="0" indent="0">
              <a:buNone/>
              <a:defRPr sz="900">
                <a:solidFill>
                  <a:schemeClr val="accent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802558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797562"/>
            <a:ext cx="6619244" cy="1034816"/>
          </a:xfrm>
        </p:spPr>
        <p:txBody>
          <a:bodyPr anchor="ct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9747005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673721" y="452692"/>
            <a:ext cx="601434" cy="1200329"/>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7200" dirty="0"/>
              <a:t>“</a:t>
            </a:r>
          </a:p>
        </p:txBody>
      </p:sp>
      <p:sp>
        <p:nvSpPr>
          <p:cNvPr id="13" name="TextBox 12"/>
          <p:cNvSpPr txBox="1"/>
          <p:nvPr/>
        </p:nvSpPr>
        <p:spPr bwMode="gray">
          <a:xfrm>
            <a:off x="7278853" y="1960341"/>
            <a:ext cx="601434" cy="1200329"/>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7200" dirty="0"/>
              <a:t>”</a:t>
            </a:r>
          </a:p>
        </p:txBody>
      </p:sp>
      <p:sp>
        <p:nvSpPr>
          <p:cNvPr id="2" name="Title 1"/>
          <p:cNvSpPr>
            <a:spLocks noGrp="1"/>
          </p:cNvSpPr>
          <p:nvPr>
            <p:ph type="title"/>
          </p:nvPr>
        </p:nvSpPr>
        <p:spPr>
          <a:xfrm>
            <a:off x="1181101" y="735388"/>
            <a:ext cx="6345737" cy="2028776"/>
          </a:xfrm>
        </p:spPr>
        <p:txBody>
          <a:bodyPr anchor="ct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2764886"/>
            <a:ext cx="5794329" cy="256631"/>
          </a:xfrm>
        </p:spPr>
        <p:txBody>
          <a:bodyPr anchor="t">
            <a:normAutofit/>
          </a:bodyPr>
          <a:lstStyle>
            <a:lvl1pPr marL="0" indent="0">
              <a:buNone/>
              <a:defRPr lang="en-US" sz="1050" b="0" i="0" kern="1200" cap="small" dirty="0">
                <a:solidFill>
                  <a:schemeClr val="accent1"/>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3760795"/>
            <a:ext cx="6619244" cy="759498"/>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047219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7" y="1803358"/>
            <a:ext cx="6619244" cy="1341528"/>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53940" y="3768725"/>
            <a:ext cx="6619244" cy="645300"/>
          </a:xfrm>
        </p:spPr>
        <p:txBody>
          <a:bodyPr anchor="t"/>
          <a:lstStyle>
            <a:lvl1pPr marL="0" indent="0" algn="l">
              <a:buNone/>
              <a:defRPr sz="1500" cap="none">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0570804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866216" y="710940"/>
            <a:ext cx="6571060" cy="54636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8249"/>
            <a:ext cx="2346876"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6" y="2390446"/>
            <a:ext cx="2346876" cy="212984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1958249"/>
            <a:ext cx="2359035"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2390446"/>
            <a:ext cx="2359035" cy="212984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5026" y="1952625"/>
            <a:ext cx="2368086" cy="43219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5025" y="2390446"/>
            <a:ext cx="2370772" cy="212984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22" name="Straight Connector 21"/>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152441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6" y="3399634"/>
            <a:ext cx="226555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1000914" y="1958435"/>
            <a:ext cx="2018432" cy="118782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3831831"/>
            <a:ext cx="2265559" cy="68846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3561347" y="1982130"/>
            <a:ext cx="2018432" cy="116412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6649" y="3831831"/>
            <a:ext cx="2287829" cy="69105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575" y="3399634"/>
            <a:ext cx="228782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6122273" y="1964244"/>
            <a:ext cx="2018432" cy="118201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576" y="3831831"/>
            <a:ext cx="2290595" cy="67225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21" name="Straight Connector 20"/>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026493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866216" y="710940"/>
            <a:ext cx="6571060" cy="54636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4147870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73072"/>
            <a:ext cx="1057474" cy="354722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5" y="973072"/>
            <a:ext cx="4685660" cy="35472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6627019"/>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57"/>
        <p:cNvGrpSpPr/>
        <p:nvPr/>
      </p:nvGrpSpPr>
      <p:grpSpPr>
        <a:xfrm>
          <a:off x="0" y="0"/>
          <a:ext cx="0" cy="0"/>
          <a:chOff x="0" y="0"/>
          <a:chExt cx="0" cy="0"/>
        </a:xfrm>
      </p:grpSpPr>
      <p:sp>
        <p:nvSpPr>
          <p:cNvPr id="58" name="Google Shape;58;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spcBef>
                <a:spcPts val="0"/>
              </a:spcBef>
              <a:spcAft>
                <a:spcPts val="0"/>
              </a:spcAft>
              <a:buClr>
                <a:schemeClr val="lt2"/>
              </a:buClr>
              <a:buSzPts val="2800"/>
              <a:buFont typeface="Century Gothic"/>
              <a:buNone/>
              <a:defRPr/>
            </a:lvl1pPr>
            <a:lvl2pPr lvl="1" algn="l">
              <a:spcBef>
                <a:spcPts val="0"/>
              </a:spcBef>
              <a:spcAft>
                <a:spcPts val="0"/>
              </a:spcAft>
              <a:buClr>
                <a:schemeClr val="dk2"/>
              </a:buClr>
              <a:buSzPts val="2800"/>
              <a:buNone/>
              <a:defRPr/>
            </a:lvl2pPr>
            <a:lvl3pPr lvl="2" algn="l">
              <a:spcBef>
                <a:spcPts val="0"/>
              </a:spcBef>
              <a:spcAft>
                <a:spcPts val="0"/>
              </a:spcAft>
              <a:buClr>
                <a:schemeClr val="dk2"/>
              </a:buClr>
              <a:buSzPts val="2800"/>
              <a:buNone/>
              <a:defRPr/>
            </a:lvl3pPr>
            <a:lvl4pPr lvl="3" algn="l">
              <a:spcBef>
                <a:spcPts val="0"/>
              </a:spcBef>
              <a:spcAft>
                <a:spcPts val="0"/>
              </a:spcAft>
              <a:buClr>
                <a:schemeClr val="dk2"/>
              </a:buClr>
              <a:buSzPts val="2800"/>
              <a:buNone/>
              <a:defRPr/>
            </a:lvl4pPr>
            <a:lvl5pPr lvl="4" algn="l">
              <a:spcBef>
                <a:spcPts val="0"/>
              </a:spcBef>
              <a:spcAft>
                <a:spcPts val="0"/>
              </a:spcAft>
              <a:buClr>
                <a:schemeClr val="dk2"/>
              </a:buClr>
              <a:buSzPts val="2800"/>
              <a:buNone/>
              <a:defRPr/>
            </a:lvl5pPr>
            <a:lvl6pPr lvl="5" algn="l">
              <a:spcBef>
                <a:spcPts val="0"/>
              </a:spcBef>
              <a:spcAft>
                <a:spcPts val="0"/>
              </a:spcAft>
              <a:buClr>
                <a:schemeClr val="dk2"/>
              </a:buClr>
              <a:buSzPts val="2800"/>
              <a:buNone/>
              <a:defRPr/>
            </a:lvl6pPr>
            <a:lvl7pPr lvl="6" algn="l">
              <a:spcBef>
                <a:spcPts val="0"/>
              </a:spcBef>
              <a:spcAft>
                <a:spcPts val="0"/>
              </a:spcAft>
              <a:buClr>
                <a:schemeClr val="dk2"/>
              </a:buClr>
              <a:buSzPts val="2800"/>
              <a:buNone/>
              <a:defRPr/>
            </a:lvl7pPr>
            <a:lvl8pPr lvl="7" algn="l">
              <a:spcBef>
                <a:spcPts val="0"/>
              </a:spcBef>
              <a:spcAft>
                <a:spcPts val="0"/>
              </a:spcAft>
              <a:buClr>
                <a:schemeClr val="dk2"/>
              </a:buClr>
              <a:buSzPts val="2800"/>
              <a:buNone/>
              <a:defRPr/>
            </a:lvl8pPr>
            <a:lvl9pPr lvl="8" algn="l">
              <a:spcBef>
                <a:spcPts val="0"/>
              </a:spcBef>
              <a:spcAft>
                <a:spcPts val="0"/>
              </a:spcAft>
              <a:buClr>
                <a:schemeClr val="dk2"/>
              </a:buClr>
              <a:buSzPts val="2800"/>
              <a:buNone/>
              <a:defRPr/>
            </a:lvl9pPr>
          </a:lstStyle>
          <a:p>
            <a:endParaRPr/>
          </a:p>
        </p:txBody>
      </p:sp>
      <p:sp>
        <p:nvSpPr>
          <p:cNvPr id="59" name="Google Shape;59;p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spcBef>
                <a:spcPts val="0"/>
              </a:spcBef>
              <a:spcAft>
                <a:spcPts val="0"/>
              </a:spcAft>
              <a:buSzPts val="1800"/>
              <a:buChar char="●"/>
              <a:defRPr/>
            </a:lvl1pPr>
            <a:lvl2pPr marL="914400" lvl="1" indent="-317500" algn="l">
              <a:spcBef>
                <a:spcPts val="1600"/>
              </a:spcBef>
              <a:spcAft>
                <a:spcPts val="0"/>
              </a:spcAft>
              <a:buSzPts val="1400"/>
              <a:buChar char="○"/>
              <a:defRPr/>
            </a:lvl2pPr>
            <a:lvl3pPr marL="1371600" lvl="2" indent="-317500" algn="l">
              <a:spcBef>
                <a:spcPts val="1600"/>
              </a:spcBef>
              <a:spcAft>
                <a:spcPts val="0"/>
              </a:spcAft>
              <a:buSzPts val="1400"/>
              <a:buChar char="■"/>
              <a:defRPr/>
            </a:lvl3pPr>
            <a:lvl4pPr marL="1828800" lvl="3" indent="-317500" algn="l">
              <a:spcBef>
                <a:spcPts val="1600"/>
              </a:spcBef>
              <a:spcAft>
                <a:spcPts val="0"/>
              </a:spcAft>
              <a:buSzPts val="1400"/>
              <a:buChar char="●"/>
              <a:defRPr/>
            </a:lvl4pPr>
            <a:lvl5pPr marL="2286000" lvl="4" indent="-317500" algn="l">
              <a:spcBef>
                <a:spcPts val="1600"/>
              </a:spcBef>
              <a:spcAft>
                <a:spcPts val="0"/>
              </a:spcAft>
              <a:buSzPts val="1400"/>
              <a:buChar char="○"/>
              <a:defRPr/>
            </a:lvl5pPr>
            <a:lvl6pPr marL="2743200" lvl="5" indent="-317500" algn="l">
              <a:spcBef>
                <a:spcPts val="1600"/>
              </a:spcBef>
              <a:spcAft>
                <a:spcPts val="0"/>
              </a:spcAft>
              <a:buSzPts val="1400"/>
              <a:buChar char="■"/>
              <a:defRPr/>
            </a:lvl6pPr>
            <a:lvl7pPr marL="3200400" lvl="6" indent="-317500" algn="l">
              <a:spcBef>
                <a:spcPts val="1600"/>
              </a:spcBef>
              <a:spcAft>
                <a:spcPts val="0"/>
              </a:spcAft>
              <a:buSzPts val="1400"/>
              <a:buChar char="●"/>
              <a:defRPr/>
            </a:lvl7pPr>
            <a:lvl8pPr marL="3657600" lvl="7" indent="-317500" algn="l">
              <a:spcBef>
                <a:spcPts val="1600"/>
              </a:spcBef>
              <a:spcAft>
                <a:spcPts val="0"/>
              </a:spcAft>
              <a:buSzPts val="1400"/>
              <a:buChar char="○"/>
              <a:defRPr/>
            </a:lvl8pPr>
            <a:lvl9pPr marL="4114800" lvl="8" indent="-317500" algn="l">
              <a:spcBef>
                <a:spcPts val="1600"/>
              </a:spcBef>
              <a:spcAft>
                <a:spcPts val="1600"/>
              </a:spcAft>
              <a:buSzPts val="1400"/>
              <a:buChar char="■"/>
              <a:defRPr/>
            </a:lvl9pPr>
          </a:lstStyle>
          <a:p>
            <a:endParaRPr/>
          </a:p>
        </p:txBody>
      </p:sp>
      <p:sp>
        <p:nvSpPr>
          <p:cNvPr id="60" name="Google Shape;60;p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1pPr>
            <a:lvl2pPr marL="0" marR="0" lvl="1"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2pPr>
            <a:lvl3pPr marL="0" marR="0" lvl="2"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3pPr>
            <a:lvl4pPr marL="0" marR="0" lvl="3"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4pPr>
            <a:lvl5pPr marL="0" marR="0" lvl="4"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5pPr>
            <a:lvl6pPr marL="0" marR="0" lvl="5"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6pPr>
            <a:lvl7pPr marL="0" marR="0" lvl="6"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7pPr>
            <a:lvl8pPr marL="0" marR="0" lvl="7"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8pPr>
            <a:lvl9pPr marL="0" marR="0" lvl="8" indent="0" algn="r">
              <a:spcBef>
                <a:spcPts val="0"/>
              </a:spcBef>
              <a:spcAft>
                <a:spcPts val="0"/>
              </a:spcAft>
              <a:buClr>
                <a:schemeClr val="lt1"/>
              </a:buClr>
              <a:buSzPts val="2100"/>
              <a:buFont typeface="Century Gothic"/>
              <a:buNone/>
              <a:defRPr sz="210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704056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5" name="Rectangle 14"/>
            <p:cNvSpPr/>
            <p:nvPr/>
          </p:nvSpPr>
          <p:spPr>
            <a:xfrm>
              <a:off x="0" y="0"/>
              <a:ext cx="12192000" cy="6858000"/>
            </a:xfrm>
            <a:prstGeom prst="rect">
              <a:avLst/>
            </a:prstGeom>
            <a:blipFill>
              <a:blip r:embed="rId20">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10940"/>
            <a:ext cx="6571060" cy="54636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20833" y="4793880"/>
            <a:ext cx="2894846" cy="228601"/>
          </a:xfrm>
          <a:prstGeom prst="rect">
            <a:avLst/>
          </a:prstGeom>
        </p:spPr>
        <p:txBody>
          <a:bodyPr vert="horz" lIns="91440" tIns="45720" rIns="91440" bIns="45720" rtlCol="0" anchor="ctr"/>
          <a:lstStyle>
            <a:lvl1pPr algn="l">
              <a:defRPr sz="750" b="1" i="0">
                <a:solidFill>
                  <a:schemeClr val="accent1"/>
                </a:solidFill>
              </a:defRPr>
            </a:lvl1pPr>
          </a:lstStyle>
          <a:p>
            <a:endParaRPr lang="en-GB"/>
          </a:p>
        </p:txBody>
      </p:sp>
      <p:sp>
        <p:nvSpPr>
          <p:cNvPr id="4" name="Date Placeholder 3"/>
          <p:cNvSpPr>
            <a:spLocks noGrp="1"/>
          </p:cNvSpPr>
          <p:nvPr>
            <p:ph type="dt" sz="half" idx="2"/>
          </p:nvPr>
        </p:nvSpPr>
        <p:spPr>
          <a:xfrm>
            <a:off x="7988204" y="4795806"/>
            <a:ext cx="742949" cy="228599"/>
          </a:xfrm>
          <a:prstGeom prst="rect">
            <a:avLst/>
          </a:prstGeom>
        </p:spPr>
        <p:txBody>
          <a:bodyPr vert="horz" lIns="91440" tIns="45720" rIns="91440" bIns="45720" rtlCol="0" anchor="ctr"/>
          <a:lstStyle>
            <a:lvl1pPr algn="r">
              <a:defRPr sz="750" b="1" i="0">
                <a:solidFill>
                  <a:schemeClr val="accent1"/>
                </a:solidFill>
              </a:defRPr>
            </a:lvl1pPr>
          </a:lstStyle>
          <a:p>
            <a:endParaRPr lang="en-GB"/>
          </a:p>
        </p:txBody>
      </p:sp>
      <p:sp>
        <p:nvSpPr>
          <p:cNvPr id="20" name="Rectangle 19"/>
          <p:cNvSpPr/>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9548910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Lst>
  <p:hf sldNum="0"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gif"/></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9.gif"/></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4.gif"/></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34.gi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1"/>
        <p:cNvGrpSpPr/>
        <p:nvPr/>
      </p:nvGrpSpPr>
      <p:grpSpPr>
        <a:xfrm>
          <a:off x="0" y="0"/>
          <a:ext cx="0" cy="0"/>
          <a:chOff x="0" y="0"/>
          <a:chExt cx="0" cy="0"/>
        </a:xfrm>
      </p:grpSpPr>
      <p:grpSp>
        <p:nvGrpSpPr>
          <p:cNvPr id="302" name="Google Shape;302;p22"/>
          <p:cNvGrpSpPr/>
          <p:nvPr/>
        </p:nvGrpSpPr>
        <p:grpSpPr>
          <a:xfrm>
            <a:off x="0" y="0"/>
            <a:ext cx="9144000" cy="5143500"/>
            <a:chOff x="0" y="0"/>
            <a:chExt cx="12192000" cy="6858000"/>
          </a:xfrm>
        </p:grpSpPr>
        <p:sp>
          <p:nvSpPr>
            <p:cNvPr id="303" name="Google Shape;303;p22"/>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2"/>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305" name="Google Shape;305;p22"/>
          <p:cNvSpPr txBox="1">
            <a:spLocks noGrp="1"/>
          </p:cNvSpPr>
          <p:nvPr>
            <p:ph type="ctrTitle"/>
          </p:nvPr>
        </p:nvSpPr>
        <p:spPr>
          <a:xfrm>
            <a:off x="3508815" y="1027607"/>
            <a:ext cx="4793452" cy="311808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Clr>
                <a:schemeClr val="lt1"/>
              </a:buClr>
              <a:buSzPts val="5000"/>
              <a:buFont typeface="Century Gothic"/>
              <a:buNone/>
            </a:pPr>
            <a:r>
              <a:rPr lang="en-GB" sz="5000">
                <a:solidFill>
                  <a:schemeClr val="lt1"/>
                </a:solidFill>
              </a:rPr>
              <a:t>Bid Pitch </a:t>
            </a:r>
            <a:endParaRPr sz="5000">
              <a:solidFill>
                <a:schemeClr val="lt1"/>
              </a:solidFill>
            </a:endParaRPr>
          </a:p>
        </p:txBody>
      </p:sp>
      <p:sp>
        <p:nvSpPr>
          <p:cNvPr id="306" name="Google Shape;306;p22"/>
          <p:cNvSpPr txBox="1">
            <a:spLocks noGrp="1"/>
          </p:cNvSpPr>
          <p:nvPr>
            <p:ph type="subTitle" idx="1"/>
          </p:nvPr>
        </p:nvSpPr>
        <p:spPr>
          <a:xfrm>
            <a:off x="841395" y="1027607"/>
            <a:ext cx="2184900" cy="31182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600"/>
              </a:spcAft>
              <a:buSzPts val="1200"/>
              <a:buNone/>
            </a:pPr>
            <a:r>
              <a:rPr lang="en-GB" sz="1500"/>
              <a:t>KATIE &amp; CAMERON </a:t>
            </a:r>
            <a:endParaRPr/>
          </a:p>
        </p:txBody>
      </p:sp>
      <p:cxnSp>
        <p:nvCxnSpPr>
          <p:cNvPr id="307" name="Google Shape;307;p22"/>
          <p:cNvCxnSpPr/>
          <p:nvPr/>
        </p:nvCxnSpPr>
        <p:spPr>
          <a:xfrm>
            <a:off x="3267515" y="1448239"/>
            <a:ext cx="0" cy="2400300"/>
          </a:xfrm>
          <a:prstGeom prst="straightConnector1">
            <a:avLst/>
          </a:prstGeom>
          <a:noFill/>
          <a:ln w="15875" cap="sq" cmpd="sng">
            <a:solidFill>
              <a:schemeClr val="lt1"/>
            </a:solidFill>
            <a:prstDash val="solid"/>
            <a:miter lim="800000"/>
            <a:headEnd type="none" w="sm" len="sm"/>
            <a:tailEnd type="none" w="sm" len="sm"/>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grpSp>
        <p:nvGrpSpPr>
          <p:cNvPr id="312" name="Google Shape;312;p23"/>
          <p:cNvGrpSpPr/>
          <p:nvPr/>
        </p:nvGrpSpPr>
        <p:grpSpPr>
          <a:xfrm>
            <a:off x="0" y="0"/>
            <a:ext cx="9144000" cy="5143500"/>
            <a:chOff x="0" y="0"/>
            <a:chExt cx="12192000" cy="6858000"/>
          </a:xfrm>
        </p:grpSpPr>
        <p:sp>
          <p:nvSpPr>
            <p:cNvPr id="313" name="Google Shape;313;p23"/>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3"/>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3"/>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3"/>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3"/>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3"/>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3"/>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3"/>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3"/>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322" name="Google Shape;322;p23"/>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23" name="Google Shape;323;p23"/>
          <p:cNvSpPr/>
          <p:nvPr/>
        </p:nvSpPr>
        <p:spPr>
          <a:xfrm>
            <a:off x="7832796"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4" name="Google Shape;324;p23"/>
          <p:cNvGrpSpPr/>
          <p:nvPr/>
        </p:nvGrpSpPr>
        <p:grpSpPr>
          <a:xfrm>
            <a:off x="0" y="0"/>
            <a:ext cx="9144000" cy="5143500"/>
            <a:chOff x="0" y="0"/>
            <a:chExt cx="12192000" cy="6858000"/>
          </a:xfrm>
        </p:grpSpPr>
        <p:sp>
          <p:nvSpPr>
            <p:cNvPr id="325" name="Google Shape;325;p23"/>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3"/>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3"/>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3"/>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3"/>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3"/>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3"/>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3"/>
            <p:cNvSpPr/>
            <p:nvPr/>
          </p:nvSpPr>
          <p:spPr>
            <a:xfrm rot="-5400000">
              <a:off x="2229377"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33" name="Google Shape;333;p23"/>
            <p:cNvSpPr/>
            <p:nvPr/>
          </p:nvSpPr>
          <p:spPr>
            <a:xfrm rot="-5677511">
              <a:off x="3140485"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3"/>
            <p:cNvSpPr/>
            <p:nvPr/>
          </p:nvSpPr>
          <p:spPr>
            <a:xfrm>
              <a:off x="5713412" y="402165"/>
              <a:ext cx="6055253"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3"/>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36" name="Google Shape;336;p23"/>
          <p:cNvSpPr txBox="1">
            <a:spLocks noGrp="1"/>
          </p:cNvSpPr>
          <p:nvPr>
            <p:ph type="title"/>
          </p:nvPr>
        </p:nvSpPr>
        <p:spPr>
          <a:xfrm>
            <a:off x="866216" y="730251"/>
            <a:ext cx="2350294" cy="765174"/>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2"/>
              </a:buClr>
              <a:buSzPts val="2800"/>
              <a:buFont typeface="Century Gothic"/>
              <a:buNone/>
            </a:pPr>
            <a:r>
              <a:rPr lang="en-GB" sz="2300"/>
              <a:t>Swansea Museum</a:t>
            </a:r>
            <a:endParaRPr/>
          </a:p>
        </p:txBody>
      </p:sp>
      <p:sp>
        <p:nvSpPr>
          <p:cNvPr id="337" name="Google Shape;337;p23"/>
          <p:cNvSpPr txBox="1">
            <a:spLocks noGrp="1"/>
          </p:cNvSpPr>
          <p:nvPr>
            <p:ph type="body" idx="1"/>
          </p:nvPr>
        </p:nvSpPr>
        <p:spPr>
          <a:xfrm>
            <a:off x="866216" y="1590675"/>
            <a:ext cx="2350294" cy="2924175"/>
          </a:xfrm>
          <a:prstGeom prst="rect">
            <a:avLst/>
          </a:prstGeom>
          <a:noFill/>
          <a:ln>
            <a:noFill/>
          </a:ln>
        </p:spPr>
        <p:txBody>
          <a:bodyPr spcFirstLastPara="1" wrap="square" lIns="91425" tIns="45700" rIns="91425" bIns="45700" anchor="t" anchorCtr="0">
            <a:noAutofit/>
          </a:bodyPr>
          <a:lstStyle/>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The oldest Museum of Wales.</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The museum is owned by the county of Swansea.</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The museum was established In 1835.</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Shows history of Swansea, Wales and the rest of the world.</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Holds a real Egyptian Mummy.</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Free to visit.</a:t>
            </a:r>
            <a:endParaRPr/>
          </a:p>
          <a:p>
            <a:pPr marL="457200" lvl="0" indent="-342900" algn="l" rtl="0">
              <a:lnSpc>
                <a:spcPct val="80000"/>
              </a:lnSpc>
              <a:spcBef>
                <a:spcPts val="1000"/>
              </a:spcBef>
              <a:spcAft>
                <a:spcPts val="0"/>
              </a:spcAft>
              <a:buSzPts val="888"/>
              <a:buFont typeface="Noto Sans Symbols"/>
              <a:buChar char="►"/>
            </a:pPr>
            <a:r>
              <a:rPr lang="en-GB" sz="1110">
                <a:solidFill>
                  <a:schemeClr val="lt1"/>
                </a:solidFill>
              </a:rPr>
              <a:t>Hosts many changing exhibitions &amp; Events.</a:t>
            </a:r>
            <a:endParaRPr/>
          </a:p>
        </p:txBody>
      </p:sp>
      <p:pic>
        <p:nvPicPr>
          <p:cNvPr id="338" name="Google Shape;338;p23" descr="A large white building&#10;&#10;Description automatically generated"/>
          <p:cNvPicPr preferRelativeResize="0"/>
          <p:nvPr/>
        </p:nvPicPr>
        <p:blipFill rotWithShape="1">
          <a:blip r:embed="rId4">
            <a:alphaModFix/>
          </a:blip>
          <a:srcRect l="230" r="8469" b="-2"/>
          <a:stretch/>
        </p:blipFill>
        <p:spPr>
          <a:xfrm>
            <a:off x="3807461" y="572169"/>
            <a:ext cx="4793650" cy="3937873"/>
          </a:xfrm>
          <a:prstGeom prst="rect">
            <a:avLst/>
          </a:prstGeom>
          <a:noFill/>
          <a:ln>
            <a:noFill/>
          </a:ln>
        </p:spPr>
      </p:pic>
      <p:sp>
        <p:nvSpPr>
          <p:cNvPr id="339" name="Google Shape;339;p23"/>
          <p:cNvSpPr/>
          <p:nvPr/>
        </p:nvSpPr>
        <p:spPr>
          <a:xfrm>
            <a:off x="7828359"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3"/>
          <p:cNvSpPr txBox="1"/>
          <p:nvPr/>
        </p:nvSpPr>
        <p:spPr>
          <a:xfrm>
            <a:off x="236625" y="592550"/>
            <a:ext cx="7323000" cy="961500"/>
          </a:xfrm>
          <a:prstGeom prst="rect">
            <a:avLst/>
          </a:prstGeom>
          <a:noFill/>
          <a:ln>
            <a:noFill/>
          </a:ln>
        </p:spPr>
        <p:txBody>
          <a:bodyPr spcFirstLastPara="1" wrap="square" lIns="91425" tIns="91425" rIns="91425" bIns="91425" anchor="t" anchorCtr="0">
            <a:noAutofit/>
          </a:bodyPr>
          <a:lstStyle/>
          <a:p>
            <a:pPr marL="0" marR="0" lvl="0" indent="0" algn="l" rtl="0">
              <a:spcBef>
                <a:spcPts val="0"/>
              </a:spcBef>
              <a:spcAft>
                <a:spcPts val="0"/>
              </a:spcAft>
              <a:buClr>
                <a:schemeClr val="dk1"/>
              </a:buClr>
              <a:buSzPts val="1800"/>
              <a:buFont typeface="Century Gothic"/>
              <a:buNone/>
            </a:pPr>
            <a:endParaRPr sz="1800" b="0" i="0" u="none" strike="noStrike" cap="none">
              <a:solidFill>
                <a:schemeClr val="dk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44"/>
        <p:cNvGrpSpPr/>
        <p:nvPr/>
      </p:nvGrpSpPr>
      <p:grpSpPr>
        <a:xfrm>
          <a:off x="0" y="0"/>
          <a:ext cx="0" cy="0"/>
          <a:chOff x="0" y="0"/>
          <a:chExt cx="0" cy="0"/>
        </a:xfrm>
      </p:grpSpPr>
      <p:grpSp>
        <p:nvGrpSpPr>
          <p:cNvPr id="345" name="Google Shape;345;p24"/>
          <p:cNvGrpSpPr/>
          <p:nvPr/>
        </p:nvGrpSpPr>
        <p:grpSpPr>
          <a:xfrm>
            <a:off x="0" y="0"/>
            <a:ext cx="9144000" cy="5143500"/>
            <a:chOff x="0" y="0"/>
            <a:chExt cx="12192000" cy="6858000"/>
          </a:xfrm>
        </p:grpSpPr>
        <p:sp>
          <p:nvSpPr>
            <p:cNvPr id="346" name="Google Shape;346;p24"/>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4"/>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4"/>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4"/>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4"/>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4"/>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4"/>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4"/>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4"/>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355" name="Google Shape;355;p24"/>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56" name="Google Shape;356;p24"/>
          <p:cNvSpPr/>
          <p:nvPr/>
        </p:nvSpPr>
        <p:spPr>
          <a:xfrm>
            <a:off x="7832796"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4"/>
          <p:cNvSpPr/>
          <p:nvPr/>
        </p:nvSpPr>
        <p:spPr>
          <a:xfrm>
            <a:off x="0" y="0"/>
            <a:ext cx="9144000" cy="51435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8" name="Google Shape;358;p24"/>
          <p:cNvGrpSpPr/>
          <p:nvPr/>
        </p:nvGrpSpPr>
        <p:grpSpPr>
          <a:xfrm>
            <a:off x="0" y="1190"/>
            <a:ext cx="9144000" cy="5142310"/>
            <a:chOff x="0" y="1587"/>
            <a:chExt cx="12192000" cy="6856413"/>
          </a:xfrm>
        </p:grpSpPr>
        <p:sp>
          <p:nvSpPr>
            <p:cNvPr id="359" name="Google Shape;359;p24"/>
            <p:cNvSpPr/>
            <p:nvPr/>
          </p:nvSpPr>
          <p:spPr>
            <a:xfrm>
              <a:off x="0" y="2667000"/>
              <a:ext cx="4191000" cy="4191000"/>
            </a:xfrm>
            <a:prstGeom prst="ellipse">
              <a:avLst/>
            </a:prstGeom>
            <a:gradFill>
              <a:gsLst>
                <a:gs pos="0">
                  <a:srgbClr val="8EBBD2">
                    <a:alpha val="10980"/>
                  </a:srgbClr>
                </a:gs>
                <a:gs pos="36000">
                  <a:srgbClr val="8EBBD2">
                    <a:alpha val="9803"/>
                  </a:srgbClr>
                </a:gs>
                <a:gs pos="75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4"/>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4"/>
            <p:cNvSpPr/>
            <p:nvPr/>
          </p:nvSpPr>
          <p:spPr>
            <a:xfrm>
              <a:off x="5713412" y="402165"/>
              <a:ext cx="6055253"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4"/>
            <p:cNvSpPr/>
            <p:nvPr/>
          </p:nvSpPr>
          <p:spPr>
            <a:xfrm rot="-5677511">
              <a:off x="3140485"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4"/>
            <p:cNvSpPr/>
            <p:nvPr/>
          </p:nvSpPr>
          <p:spPr>
            <a:xfrm rot="-5400000">
              <a:off x="2229377"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64" name="Google Shape;364;p24"/>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65" name="Google Shape;365;p24"/>
          <p:cNvSpPr txBox="1">
            <a:spLocks noGrp="1"/>
          </p:cNvSpPr>
          <p:nvPr>
            <p:ph type="title"/>
          </p:nvPr>
        </p:nvSpPr>
        <p:spPr>
          <a:xfrm>
            <a:off x="866216" y="730251"/>
            <a:ext cx="2206657" cy="765174"/>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lt2"/>
              </a:buClr>
              <a:buSzPts val="2800"/>
              <a:buFont typeface="Century Gothic"/>
              <a:buNone/>
            </a:pPr>
            <a:r>
              <a:rPr lang="en-GB" sz="3600"/>
              <a:t>4 sites</a:t>
            </a:r>
            <a:endParaRPr/>
          </a:p>
        </p:txBody>
      </p:sp>
      <p:sp>
        <p:nvSpPr>
          <p:cNvPr id="366" name="Google Shape;366;p24"/>
          <p:cNvSpPr txBox="1">
            <a:spLocks noGrp="1"/>
          </p:cNvSpPr>
          <p:nvPr>
            <p:ph type="body" idx="1"/>
          </p:nvPr>
        </p:nvSpPr>
        <p:spPr>
          <a:xfrm>
            <a:off x="866216" y="1590675"/>
            <a:ext cx="2350294" cy="2924175"/>
          </a:xfrm>
          <a:prstGeom prst="rect">
            <a:avLst/>
          </a:prstGeom>
          <a:noFill/>
          <a:ln>
            <a:noFill/>
          </a:ln>
        </p:spPr>
        <p:txBody>
          <a:bodyPr spcFirstLastPara="1" wrap="square" lIns="91425" tIns="45700" rIns="91425" bIns="45700" anchor="t" anchorCtr="0">
            <a:noAutofit/>
          </a:bodyPr>
          <a:lstStyle/>
          <a:p>
            <a:pPr marL="457200" lvl="0" indent="-342900" algn="l" rtl="0">
              <a:lnSpc>
                <a:spcPct val="90000"/>
              </a:lnSpc>
              <a:spcBef>
                <a:spcPts val="1000"/>
              </a:spcBef>
              <a:spcAft>
                <a:spcPts val="0"/>
              </a:spcAft>
              <a:buSzPts val="880"/>
              <a:buFont typeface="Noto Sans Symbols"/>
              <a:buChar char="►"/>
            </a:pPr>
            <a:r>
              <a:rPr lang="en-GB" sz="1100">
                <a:solidFill>
                  <a:schemeClr val="lt1"/>
                </a:solidFill>
              </a:rPr>
              <a:t>4 sites are 4 organizations in Swansea that have joined together to offer educational experiences. </a:t>
            </a:r>
            <a:endParaRPr/>
          </a:p>
          <a:p>
            <a:pPr marL="457200" lvl="0" indent="-342900" algn="l" rtl="0">
              <a:lnSpc>
                <a:spcPct val="90000"/>
              </a:lnSpc>
              <a:spcBef>
                <a:spcPts val="1000"/>
              </a:spcBef>
              <a:spcAft>
                <a:spcPts val="0"/>
              </a:spcAft>
              <a:buSzPts val="880"/>
              <a:buFont typeface="Noto Sans Symbols"/>
              <a:buChar char="►"/>
            </a:pPr>
            <a:r>
              <a:rPr lang="en-GB" sz="1100">
                <a:solidFill>
                  <a:schemeClr val="lt1"/>
                </a:solidFill>
              </a:rPr>
              <a:t>These are Swansea museum, Dylan Thomas center, Glyn Vivian art gallery, and West Glamorgan archive service.</a:t>
            </a:r>
            <a:endParaRPr/>
          </a:p>
          <a:p>
            <a:pPr marL="457200" lvl="0" indent="-342900" algn="l" rtl="0">
              <a:lnSpc>
                <a:spcPct val="90000"/>
              </a:lnSpc>
              <a:spcBef>
                <a:spcPts val="1000"/>
              </a:spcBef>
              <a:spcAft>
                <a:spcPts val="0"/>
              </a:spcAft>
              <a:buSzPts val="880"/>
              <a:buFont typeface="Noto Sans Symbols"/>
              <a:buChar char="►"/>
            </a:pPr>
            <a:r>
              <a:rPr lang="en-GB" sz="1100">
                <a:solidFill>
                  <a:schemeClr val="lt1"/>
                </a:solidFill>
              </a:rPr>
              <a:t> 4 sites which includes the museum want to target secondary schools to visit.</a:t>
            </a:r>
            <a:endParaRPr/>
          </a:p>
        </p:txBody>
      </p:sp>
      <p:pic>
        <p:nvPicPr>
          <p:cNvPr id="367" name="Google Shape;367;p24" descr="A building that has a sign on the side of a road&#10;&#10;Description automatically generated"/>
          <p:cNvPicPr preferRelativeResize="0"/>
          <p:nvPr/>
        </p:nvPicPr>
        <p:blipFill rotWithShape="1">
          <a:blip r:embed="rId4">
            <a:alphaModFix/>
          </a:blip>
          <a:srcRect/>
          <a:stretch/>
        </p:blipFill>
        <p:spPr>
          <a:xfrm>
            <a:off x="3895955" y="1001548"/>
            <a:ext cx="2335427" cy="3140403"/>
          </a:xfrm>
          <a:prstGeom prst="rect">
            <a:avLst/>
          </a:prstGeom>
          <a:noFill/>
          <a:ln>
            <a:noFill/>
          </a:ln>
        </p:spPr>
      </p:pic>
      <p:pic>
        <p:nvPicPr>
          <p:cNvPr id="368" name="Google Shape;368;p24" descr="A garden in front of a building&#10;&#10;Description automatically generated"/>
          <p:cNvPicPr preferRelativeResize="0"/>
          <p:nvPr/>
        </p:nvPicPr>
        <p:blipFill rotWithShape="1">
          <a:blip r:embed="rId5">
            <a:alphaModFix/>
          </a:blip>
          <a:srcRect/>
          <a:stretch/>
        </p:blipFill>
        <p:spPr>
          <a:xfrm>
            <a:off x="6540234" y="602812"/>
            <a:ext cx="1963313" cy="1909322"/>
          </a:xfrm>
          <a:prstGeom prst="rect">
            <a:avLst/>
          </a:prstGeom>
          <a:noFill/>
          <a:ln>
            <a:noFill/>
          </a:ln>
        </p:spPr>
      </p:pic>
      <p:sp>
        <p:nvSpPr>
          <p:cNvPr id="369" name="Google Shape;369;p24"/>
          <p:cNvSpPr/>
          <p:nvPr/>
        </p:nvSpPr>
        <p:spPr>
          <a:xfrm>
            <a:off x="7828359"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0" name="Google Shape;370;p24" descr="A sign on the side of a building&#10;&#10;Description automatically generated"/>
          <p:cNvPicPr preferRelativeResize="0"/>
          <p:nvPr/>
        </p:nvPicPr>
        <p:blipFill rotWithShape="1">
          <a:blip r:embed="rId6">
            <a:alphaModFix/>
          </a:blip>
          <a:srcRect/>
          <a:stretch/>
        </p:blipFill>
        <p:spPr>
          <a:xfrm>
            <a:off x="6354177" y="2806576"/>
            <a:ext cx="2335428" cy="155889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4"/>
        <p:cNvGrpSpPr/>
        <p:nvPr/>
      </p:nvGrpSpPr>
      <p:grpSpPr>
        <a:xfrm>
          <a:off x="0" y="0"/>
          <a:ext cx="0" cy="0"/>
          <a:chOff x="0" y="0"/>
          <a:chExt cx="0" cy="0"/>
        </a:xfrm>
      </p:grpSpPr>
      <p:grpSp>
        <p:nvGrpSpPr>
          <p:cNvPr id="375" name="Google Shape;375;p25"/>
          <p:cNvGrpSpPr/>
          <p:nvPr/>
        </p:nvGrpSpPr>
        <p:grpSpPr>
          <a:xfrm>
            <a:off x="0" y="0"/>
            <a:ext cx="9144000" cy="5143500"/>
            <a:chOff x="0" y="0"/>
            <a:chExt cx="12192000" cy="6858000"/>
          </a:xfrm>
        </p:grpSpPr>
        <p:sp>
          <p:nvSpPr>
            <p:cNvPr id="376" name="Google Shape;376;p25"/>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5"/>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5"/>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5"/>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5"/>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5"/>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5"/>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5"/>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5"/>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385" name="Google Shape;385;p25"/>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86" name="Google Shape;386;p25"/>
          <p:cNvSpPr/>
          <p:nvPr/>
        </p:nvSpPr>
        <p:spPr>
          <a:xfrm>
            <a:off x="7832796"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 name="Google Shape;387;p25"/>
          <p:cNvGrpSpPr/>
          <p:nvPr/>
        </p:nvGrpSpPr>
        <p:grpSpPr>
          <a:xfrm>
            <a:off x="0" y="0"/>
            <a:ext cx="9144000" cy="5143500"/>
            <a:chOff x="0" y="0"/>
            <a:chExt cx="12192000" cy="6858000"/>
          </a:xfrm>
        </p:grpSpPr>
        <p:sp>
          <p:nvSpPr>
            <p:cNvPr id="388" name="Google Shape;388;p25"/>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5"/>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5"/>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5"/>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5"/>
            <p:cNvSpPr/>
            <p:nvPr/>
          </p:nvSpPr>
          <p:spPr>
            <a:xfrm>
              <a:off x="7289800" y="402165"/>
              <a:ext cx="4478865"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5"/>
            <p:cNvSpPr/>
            <p:nvPr/>
          </p:nvSpPr>
          <p:spPr>
            <a:xfrm rot="-5400000">
              <a:off x="4563972"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94" name="Google Shape;394;p25"/>
            <p:cNvSpPr/>
            <p:nvPr/>
          </p:nvSpPr>
          <p:spPr>
            <a:xfrm rot="-5677511">
              <a:off x="5475080"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5"/>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96" name="Google Shape;396;p25"/>
          <p:cNvSpPr txBox="1">
            <a:spLocks noGrp="1"/>
          </p:cNvSpPr>
          <p:nvPr>
            <p:ph type="title"/>
          </p:nvPr>
        </p:nvSpPr>
        <p:spPr>
          <a:xfrm>
            <a:off x="479323" y="471948"/>
            <a:ext cx="4656974" cy="121674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lt2"/>
              </a:buClr>
              <a:buSzPts val="2800"/>
              <a:buFont typeface="Century Gothic"/>
              <a:buNone/>
            </a:pPr>
            <a:r>
              <a:rPr lang="en-GB" sz="3600" b="0" i="0">
                <a:solidFill>
                  <a:schemeClr val="lt2"/>
                </a:solidFill>
                <a:latin typeface="Century Gothic"/>
                <a:ea typeface="Century Gothic"/>
                <a:cs typeface="Century Gothic"/>
                <a:sym typeface="Century Gothic"/>
              </a:rPr>
              <a:t>New Curriculum &amp; Swansea Museum </a:t>
            </a:r>
            <a:endParaRPr/>
          </a:p>
        </p:txBody>
      </p:sp>
      <p:sp>
        <p:nvSpPr>
          <p:cNvPr id="397" name="Google Shape;397;p25"/>
          <p:cNvSpPr txBox="1">
            <a:spLocks noGrp="1"/>
          </p:cNvSpPr>
          <p:nvPr>
            <p:ph type="body" idx="1"/>
          </p:nvPr>
        </p:nvSpPr>
        <p:spPr>
          <a:xfrm>
            <a:off x="479323" y="1814051"/>
            <a:ext cx="4656974" cy="2858805"/>
          </a:xfrm>
          <a:prstGeom prst="rect">
            <a:avLst/>
          </a:prstGeom>
          <a:noFill/>
          <a:ln>
            <a:noFill/>
          </a:ln>
        </p:spPr>
        <p:txBody>
          <a:bodyPr spcFirstLastPara="1" wrap="square" lIns="91425" tIns="45700" rIns="91425" bIns="45700" anchor="ctr" anchorCtr="0">
            <a:noAutofit/>
          </a:bodyPr>
          <a:lstStyle/>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The new curriculum is to be in schools in 2022.</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A chance for children to develop their skills.</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Teacher will be able to get creative with the students however they choose to.</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Preparing children for a modern learning experience to prepare them for work.</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Curriculum for ages of 3-16.</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Swansea museum want to get involved with the curriculum and offer workshops for children inside and outside of the classroom.</a:t>
            </a:r>
            <a:endParaRPr/>
          </a:p>
          <a:p>
            <a:pPr marL="457200" lvl="0" indent="-342900" algn="l" rtl="0">
              <a:lnSpc>
                <a:spcPct val="90000"/>
              </a:lnSpc>
              <a:spcBef>
                <a:spcPts val="1000"/>
              </a:spcBef>
              <a:spcAft>
                <a:spcPts val="0"/>
              </a:spcAft>
              <a:buSzPts val="960"/>
              <a:buFont typeface="Noto Sans Symbols"/>
              <a:buChar char="►"/>
            </a:pPr>
            <a:r>
              <a:rPr lang="en-GB" sz="1200">
                <a:solidFill>
                  <a:schemeClr val="lt1"/>
                </a:solidFill>
              </a:rPr>
              <a:t>This will target secondary schools to visit the museum. </a:t>
            </a:r>
            <a:endParaRPr/>
          </a:p>
          <a:p>
            <a:pPr marL="114300" lvl="0" indent="0" algn="l" rtl="0">
              <a:lnSpc>
                <a:spcPct val="90000"/>
              </a:lnSpc>
              <a:spcBef>
                <a:spcPts val="1000"/>
              </a:spcBef>
              <a:spcAft>
                <a:spcPts val="0"/>
              </a:spcAft>
              <a:buSzPts val="960"/>
              <a:buFont typeface="Noto Sans Symbols"/>
              <a:buNone/>
            </a:pPr>
            <a:endParaRPr sz="1200">
              <a:solidFill>
                <a:schemeClr val="lt1"/>
              </a:solidFill>
            </a:endParaRPr>
          </a:p>
        </p:txBody>
      </p:sp>
      <p:pic>
        <p:nvPicPr>
          <p:cNvPr id="398" name="Google Shape;398;p25" descr="A close up of a logo&#10;&#10;Description automatically generated"/>
          <p:cNvPicPr preferRelativeResize="0"/>
          <p:nvPr/>
        </p:nvPicPr>
        <p:blipFill rotWithShape="1">
          <a:blip r:embed="rId4">
            <a:alphaModFix/>
          </a:blip>
          <a:srcRect/>
          <a:stretch/>
        </p:blipFill>
        <p:spPr>
          <a:xfrm>
            <a:off x="5656006" y="1274994"/>
            <a:ext cx="3001651" cy="2606696"/>
          </a:xfrm>
          <a:prstGeom prst="rect">
            <a:avLst/>
          </a:prstGeom>
          <a:noFill/>
          <a:ln>
            <a:noFill/>
          </a:ln>
        </p:spPr>
      </p:pic>
      <p:sp>
        <p:nvSpPr>
          <p:cNvPr id="399" name="Google Shape;399;p25"/>
          <p:cNvSpPr/>
          <p:nvPr/>
        </p:nvSpPr>
        <p:spPr>
          <a:xfrm>
            <a:off x="7828359"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3"/>
        <p:cNvGrpSpPr/>
        <p:nvPr/>
      </p:nvGrpSpPr>
      <p:grpSpPr>
        <a:xfrm>
          <a:off x="0" y="0"/>
          <a:ext cx="0" cy="0"/>
          <a:chOff x="0" y="0"/>
          <a:chExt cx="0" cy="0"/>
        </a:xfrm>
      </p:grpSpPr>
      <p:sp>
        <p:nvSpPr>
          <p:cNvPr id="404" name="Google Shape;404;p26"/>
          <p:cNvSpPr txBox="1">
            <a:spLocks noGrp="1"/>
          </p:cNvSpPr>
          <p:nvPr>
            <p:ph type="subTitle" idx="1"/>
          </p:nvPr>
        </p:nvSpPr>
        <p:spPr>
          <a:xfrm>
            <a:off x="4572000" y="1594961"/>
            <a:ext cx="4122562" cy="3714192"/>
          </a:xfrm>
          <a:prstGeom prst="rect">
            <a:avLst/>
          </a:prstGeom>
          <a:noFill/>
          <a:ln>
            <a:noFill/>
          </a:ln>
        </p:spPr>
        <p:txBody>
          <a:bodyPr spcFirstLastPara="1" wrap="square" lIns="91425" tIns="91425" rIns="91425" bIns="91425" anchor="t" anchorCtr="0">
            <a:noAutofit/>
          </a:bodyPr>
          <a:lstStyle/>
          <a:p>
            <a:pPr marL="171450" lvl="0" indent="-171450" algn="l" rtl="0">
              <a:lnSpc>
                <a:spcPct val="90000"/>
              </a:lnSpc>
              <a:spcBef>
                <a:spcPts val="0"/>
              </a:spcBef>
              <a:spcAft>
                <a:spcPts val="0"/>
              </a:spcAft>
              <a:buSzPts val="960"/>
              <a:buFont typeface="Arial"/>
              <a:buChar char="•"/>
            </a:pPr>
            <a:r>
              <a:rPr lang="en-GB" sz="1200"/>
              <a:t>RESEARCH ON EDUCATIONAL WORKSHOPS THE MUSEUM COULD OFFER. </a:t>
            </a:r>
            <a:endParaRPr/>
          </a:p>
          <a:p>
            <a:pPr marL="171450" lvl="0" indent="-171450" algn="l" rtl="0">
              <a:lnSpc>
                <a:spcPct val="90000"/>
              </a:lnSpc>
              <a:spcBef>
                <a:spcPts val="600"/>
              </a:spcBef>
              <a:spcAft>
                <a:spcPts val="0"/>
              </a:spcAft>
              <a:buSzPts val="960"/>
              <a:buFont typeface="Arial"/>
              <a:buChar char="•"/>
            </a:pPr>
            <a:r>
              <a:rPr lang="en-GB" sz="1200"/>
              <a:t>ATTRACT SECONDARY SCHOOLS. </a:t>
            </a:r>
            <a:endParaRPr/>
          </a:p>
          <a:p>
            <a:pPr marL="171450" lvl="0" indent="-171450" algn="l" rtl="0">
              <a:lnSpc>
                <a:spcPct val="90000"/>
              </a:lnSpc>
              <a:spcBef>
                <a:spcPts val="600"/>
              </a:spcBef>
              <a:spcAft>
                <a:spcPts val="0"/>
              </a:spcAft>
              <a:buSzPts val="960"/>
              <a:buFont typeface="Arial"/>
              <a:buChar char="•"/>
            </a:pPr>
            <a:r>
              <a:rPr lang="en-GB" sz="1200"/>
              <a:t>WORKING WITH 4 SITES AND THE MUSEUM TO ATTRACT SCHOOLS. (MAINLY SECONDARY)</a:t>
            </a:r>
            <a:endParaRPr/>
          </a:p>
          <a:p>
            <a:pPr marL="171450" lvl="0" indent="-171450" algn="l" rtl="0">
              <a:lnSpc>
                <a:spcPct val="90000"/>
              </a:lnSpc>
              <a:spcBef>
                <a:spcPts val="600"/>
              </a:spcBef>
              <a:spcAft>
                <a:spcPts val="0"/>
              </a:spcAft>
              <a:buSzPts val="960"/>
              <a:buFont typeface="Arial"/>
              <a:buChar char="•"/>
            </a:pPr>
            <a:r>
              <a:rPr lang="en-GB" sz="1200"/>
              <a:t>CREATE A SURVEY BASED AROUND THE NEW CURRICULUM. </a:t>
            </a:r>
            <a:endParaRPr/>
          </a:p>
          <a:p>
            <a:pPr marL="171450" lvl="0" indent="-171450" algn="l" rtl="0">
              <a:lnSpc>
                <a:spcPct val="90000"/>
              </a:lnSpc>
              <a:spcBef>
                <a:spcPts val="600"/>
              </a:spcBef>
              <a:spcAft>
                <a:spcPts val="0"/>
              </a:spcAft>
              <a:buSzPts val="960"/>
              <a:buFont typeface="Arial"/>
              <a:buChar char="•"/>
            </a:pPr>
            <a:r>
              <a:rPr lang="en-GB" sz="1200"/>
              <a:t>DOES THE WORKSHOPS FIT IN WITH NEW CURRICULUM.</a:t>
            </a:r>
            <a:endParaRPr/>
          </a:p>
          <a:p>
            <a:pPr marL="171450" lvl="0" indent="-171450" algn="l" rtl="0">
              <a:lnSpc>
                <a:spcPct val="90000"/>
              </a:lnSpc>
              <a:spcBef>
                <a:spcPts val="600"/>
              </a:spcBef>
              <a:spcAft>
                <a:spcPts val="0"/>
              </a:spcAft>
              <a:buSzPts val="960"/>
              <a:buFont typeface="Arial"/>
              <a:buChar char="•"/>
            </a:pPr>
            <a:r>
              <a:rPr lang="en-GB" sz="1200"/>
              <a:t>WILL THE WORKSHOPS STILL BE INTERESTING FOR THE STUDENTS WHEN THE NEW CURRICULUM COMES OUT IN 2022</a:t>
            </a:r>
            <a:endParaRPr/>
          </a:p>
          <a:p>
            <a:pPr marL="171450" lvl="0" indent="-171450" algn="l" rtl="0">
              <a:lnSpc>
                <a:spcPct val="90000"/>
              </a:lnSpc>
              <a:spcBef>
                <a:spcPts val="600"/>
              </a:spcBef>
              <a:spcAft>
                <a:spcPts val="0"/>
              </a:spcAft>
              <a:buSzPts val="960"/>
              <a:buFont typeface="Arial"/>
              <a:buChar char="•"/>
            </a:pPr>
            <a:r>
              <a:rPr lang="en-GB" sz="1200"/>
              <a:t>HOW DO WE GET TEACHERS INTERESTED IN GETTING INVOLVED. </a:t>
            </a:r>
            <a:endParaRPr/>
          </a:p>
          <a:p>
            <a:pPr marL="0" lvl="0" indent="0" algn="l" rtl="0">
              <a:lnSpc>
                <a:spcPct val="90000"/>
              </a:lnSpc>
              <a:spcBef>
                <a:spcPts val="600"/>
              </a:spcBef>
              <a:spcAft>
                <a:spcPts val="0"/>
              </a:spcAft>
              <a:buSzPts val="960"/>
              <a:buNone/>
            </a:pPr>
            <a:r>
              <a:rPr lang="en-GB" sz="1200"/>
              <a:t>	</a:t>
            </a:r>
            <a:endParaRPr/>
          </a:p>
          <a:p>
            <a:pPr marL="0" lvl="0" indent="0" algn="l" rtl="0">
              <a:lnSpc>
                <a:spcPct val="90000"/>
              </a:lnSpc>
              <a:spcBef>
                <a:spcPts val="600"/>
              </a:spcBef>
              <a:spcAft>
                <a:spcPts val="0"/>
              </a:spcAft>
              <a:buSzPts val="560"/>
              <a:buNone/>
            </a:pPr>
            <a:endParaRPr sz="700"/>
          </a:p>
          <a:p>
            <a:pPr marL="0" lvl="0" indent="0" algn="l" rtl="0">
              <a:lnSpc>
                <a:spcPct val="90000"/>
              </a:lnSpc>
              <a:spcBef>
                <a:spcPts val="600"/>
              </a:spcBef>
              <a:spcAft>
                <a:spcPts val="600"/>
              </a:spcAft>
              <a:buSzPts val="560"/>
              <a:buNone/>
            </a:pPr>
            <a:endParaRPr sz="700"/>
          </a:p>
        </p:txBody>
      </p:sp>
      <p:pic>
        <p:nvPicPr>
          <p:cNvPr id="405" name="Google Shape;405;p26" descr="A picture containing drawing&#10;&#10;Description automatically generated"/>
          <p:cNvPicPr preferRelativeResize="0"/>
          <p:nvPr/>
        </p:nvPicPr>
        <p:blipFill rotWithShape="1">
          <a:blip r:embed="rId3">
            <a:alphaModFix/>
          </a:blip>
          <a:srcRect/>
          <a:stretch/>
        </p:blipFill>
        <p:spPr>
          <a:xfrm>
            <a:off x="1031469" y="834797"/>
            <a:ext cx="3341384" cy="3471568"/>
          </a:xfrm>
          <a:prstGeom prst="roundRect">
            <a:avLst>
              <a:gd name="adj" fmla="val 1858"/>
            </a:avLst>
          </a:prstGeom>
          <a:noFill/>
          <a:ln>
            <a:noFill/>
          </a:ln>
          <a:effectLst>
            <a:outerShdw blurRad="50800" dist="50800" dir="5400000" algn="tl" rotWithShape="0">
              <a:srgbClr val="000000">
                <a:alpha val="42745"/>
              </a:srgbClr>
            </a:outerShdw>
          </a:effectLst>
        </p:spPr>
      </p:pic>
      <p:sp>
        <p:nvSpPr>
          <p:cNvPr id="406" name="Google Shape;406;p26"/>
          <p:cNvSpPr txBox="1"/>
          <p:nvPr/>
        </p:nvSpPr>
        <p:spPr>
          <a:xfrm>
            <a:off x="4775200" y="834797"/>
            <a:ext cx="3183467" cy="36933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0" i="0" u="none" strike="noStrike" cap="none">
                <a:solidFill>
                  <a:schemeClr val="dk1"/>
                </a:solidFill>
                <a:latin typeface="Century Gothic"/>
                <a:ea typeface="Century Gothic"/>
                <a:cs typeface="Century Gothic"/>
                <a:sym typeface="Century Gothic"/>
              </a:rPr>
              <a:t>The Task</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10"/>
        <p:cNvGrpSpPr/>
        <p:nvPr/>
      </p:nvGrpSpPr>
      <p:grpSpPr>
        <a:xfrm>
          <a:off x="0" y="0"/>
          <a:ext cx="0" cy="0"/>
          <a:chOff x="0" y="0"/>
          <a:chExt cx="0" cy="0"/>
        </a:xfrm>
      </p:grpSpPr>
      <p:grpSp>
        <p:nvGrpSpPr>
          <p:cNvPr id="411" name="Google Shape;411;p27"/>
          <p:cNvGrpSpPr/>
          <p:nvPr/>
        </p:nvGrpSpPr>
        <p:grpSpPr>
          <a:xfrm>
            <a:off x="0" y="0"/>
            <a:ext cx="9144000" cy="5143500"/>
            <a:chOff x="0" y="0"/>
            <a:chExt cx="12192000" cy="6858000"/>
          </a:xfrm>
        </p:grpSpPr>
        <p:sp>
          <p:nvSpPr>
            <p:cNvPr id="412" name="Google Shape;412;p27"/>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7"/>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7"/>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7"/>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7"/>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7"/>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7"/>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7"/>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7"/>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421" name="Google Shape;421;p27"/>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422" name="Google Shape;422;p27"/>
          <p:cNvSpPr/>
          <p:nvPr/>
        </p:nvSpPr>
        <p:spPr>
          <a:xfrm>
            <a:off x="7832796"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3" name="Google Shape;423;p27"/>
          <p:cNvGrpSpPr/>
          <p:nvPr/>
        </p:nvGrpSpPr>
        <p:grpSpPr>
          <a:xfrm>
            <a:off x="0" y="0"/>
            <a:ext cx="9144000" cy="5143500"/>
            <a:chOff x="0" y="0"/>
            <a:chExt cx="12192000" cy="6858000"/>
          </a:xfrm>
        </p:grpSpPr>
        <p:sp>
          <p:nvSpPr>
            <p:cNvPr id="424" name="Google Shape;424;p27"/>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7"/>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7"/>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7"/>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7"/>
            <p:cNvSpPr/>
            <p:nvPr/>
          </p:nvSpPr>
          <p:spPr>
            <a:xfrm>
              <a:off x="7289800" y="402165"/>
              <a:ext cx="4478865"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7"/>
            <p:cNvSpPr/>
            <p:nvPr/>
          </p:nvSpPr>
          <p:spPr>
            <a:xfrm rot="-5400000">
              <a:off x="4563972"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430" name="Google Shape;430;p27"/>
            <p:cNvSpPr/>
            <p:nvPr/>
          </p:nvSpPr>
          <p:spPr>
            <a:xfrm rot="-5677511">
              <a:off x="5475080"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7"/>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432" name="Google Shape;432;p27"/>
          <p:cNvSpPr txBox="1">
            <a:spLocks noGrp="1"/>
          </p:cNvSpPr>
          <p:nvPr>
            <p:ph type="title"/>
          </p:nvPr>
        </p:nvSpPr>
        <p:spPr>
          <a:xfrm>
            <a:off x="479323" y="471948"/>
            <a:ext cx="4656974" cy="121674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lt2"/>
              </a:buClr>
              <a:buSzPts val="3600"/>
              <a:buFont typeface="Century Gothic"/>
              <a:buNone/>
            </a:pPr>
            <a:r>
              <a:rPr lang="en-GB" sz="3600" b="0" i="0">
                <a:solidFill>
                  <a:schemeClr val="lt2"/>
                </a:solidFill>
                <a:latin typeface="Century Gothic"/>
                <a:ea typeface="Century Gothic"/>
                <a:cs typeface="Century Gothic"/>
                <a:sym typeface="Century Gothic"/>
              </a:rPr>
              <a:t>Rationale</a:t>
            </a:r>
            <a:endParaRPr/>
          </a:p>
        </p:txBody>
      </p:sp>
      <p:sp>
        <p:nvSpPr>
          <p:cNvPr id="433" name="Google Shape;433;p27"/>
          <p:cNvSpPr txBox="1"/>
          <p:nvPr/>
        </p:nvSpPr>
        <p:spPr>
          <a:xfrm>
            <a:off x="479323" y="1814051"/>
            <a:ext cx="4656974" cy="2858805"/>
          </a:xfrm>
          <a:prstGeom prst="rect">
            <a:avLst/>
          </a:prstGeom>
          <a:noFill/>
          <a:ln>
            <a:noFill/>
          </a:ln>
        </p:spPr>
        <p:txBody>
          <a:bodyPr spcFirstLastPara="1" wrap="square" lIns="91425" tIns="45700" rIns="91425" bIns="45700" anchor="ctr" anchorCtr="0">
            <a:noAutofit/>
          </a:bodyPr>
          <a:lstStyle/>
          <a:p>
            <a:pPr marL="285750" marR="0" lvl="0" indent="-285750" algn="l" rtl="0">
              <a:spcBef>
                <a:spcPts val="0"/>
              </a:spcBef>
              <a:spcAft>
                <a:spcPts val="0"/>
              </a:spcAft>
              <a:buClr>
                <a:schemeClr val="accent1"/>
              </a:buClr>
              <a:buSzPts val="1440"/>
              <a:buFont typeface="Noto Sans Symbols"/>
              <a:buChar char="►"/>
            </a:pPr>
            <a:r>
              <a:rPr lang="en-GB" sz="1800">
                <a:solidFill>
                  <a:schemeClr val="lt1"/>
                </a:solidFill>
                <a:latin typeface="Century Gothic"/>
                <a:ea typeface="Century Gothic"/>
                <a:cs typeface="Century Gothic"/>
                <a:sym typeface="Century Gothic"/>
              </a:rPr>
              <a:t>Help 4 sites and the museum attract secondary schools to the sites.</a:t>
            </a:r>
            <a:endParaRPr/>
          </a:p>
          <a:p>
            <a:pPr marL="285750" marR="0" lvl="0" indent="-285750" algn="l" rtl="0">
              <a:spcBef>
                <a:spcPts val="1000"/>
              </a:spcBef>
              <a:spcAft>
                <a:spcPts val="0"/>
              </a:spcAft>
              <a:buClr>
                <a:schemeClr val="accent1"/>
              </a:buClr>
              <a:buSzPts val="1440"/>
              <a:buFont typeface="Noto Sans Symbols"/>
              <a:buChar char="►"/>
            </a:pPr>
            <a:r>
              <a:rPr lang="en-GB" sz="1800">
                <a:solidFill>
                  <a:schemeClr val="lt1"/>
                </a:solidFill>
                <a:latin typeface="Century Gothic"/>
                <a:ea typeface="Century Gothic"/>
                <a:cs typeface="Century Gothic"/>
                <a:sym typeface="Century Gothic"/>
              </a:rPr>
              <a:t>Research on workshops of interest.</a:t>
            </a:r>
            <a:endParaRPr/>
          </a:p>
          <a:p>
            <a:pPr marL="285750" marR="0" lvl="0" indent="-285750" algn="l" rtl="0">
              <a:spcBef>
                <a:spcPts val="1000"/>
              </a:spcBef>
              <a:spcAft>
                <a:spcPts val="0"/>
              </a:spcAft>
              <a:buClr>
                <a:schemeClr val="accent1"/>
              </a:buClr>
              <a:buSzPts val="1440"/>
              <a:buFont typeface="Noto Sans Symbols"/>
              <a:buChar char="►"/>
            </a:pPr>
            <a:r>
              <a:rPr lang="en-GB" sz="1800">
                <a:solidFill>
                  <a:schemeClr val="lt1"/>
                </a:solidFill>
                <a:latin typeface="Century Gothic"/>
                <a:ea typeface="Century Gothic"/>
                <a:cs typeface="Century Gothic"/>
                <a:sym typeface="Century Gothic"/>
              </a:rPr>
              <a:t>Make it fun and informative.</a:t>
            </a:r>
            <a:endParaRPr/>
          </a:p>
          <a:p>
            <a:pPr marL="285750" marR="0" lvl="0" indent="-285750" algn="l" rtl="0">
              <a:spcBef>
                <a:spcPts val="1000"/>
              </a:spcBef>
              <a:spcAft>
                <a:spcPts val="0"/>
              </a:spcAft>
              <a:buClr>
                <a:schemeClr val="accent1"/>
              </a:buClr>
              <a:buSzPts val="1440"/>
              <a:buFont typeface="Noto Sans Symbols"/>
              <a:buChar char="►"/>
            </a:pPr>
            <a:r>
              <a:rPr lang="en-GB" sz="1800">
                <a:solidFill>
                  <a:schemeClr val="lt1"/>
                </a:solidFill>
                <a:latin typeface="Century Gothic"/>
                <a:ea typeface="Century Gothic"/>
                <a:cs typeface="Century Gothic"/>
                <a:sym typeface="Century Gothic"/>
              </a:rPr>
              <a:t>‘We are helping to prepare for the future of children’.</a:t>
            </a:r>
            <a:endParaRPr/>
          </a:p>
          <a:p>
            <a:pPr marL="285750" marR="0" lvl="0" indent="-285750" algn="l" rtl="0">
              <a:spcBef>
                <a:spcPts val="1000"/>
              </a:spcBef>
              <a:spcAft>
                <a:spcPts val="0"/>
              </a:spcAft>
              <a:buClr>
                <a:schemeClr val="accent1"/>
              </a:buClr>
              <a:buSzPts val="1440"/>
              <a:buFont typeface="Noto Sans Symbols"/>
              <a:buChar char="►"/>
            </a:pPr>
            <a:r>
              <a:rPr lang="en-GB" sz="1800">
                <a:solidFill>
                  <a:schemeClr val="lt1"/>
                </a:solidFill>
                <a:latin typeface="Century Gothic"/>
                <a:ea typeface="Century Gothic"/>
                <a:cs typeface="Century Gothic"/>
                <a:sym typeface="Century Gothic"/>
              </a:rPr>
              <a:t>The teachers and students will be excited for education in 2022.</a:t>
            </a:r>
            <a:endParaRPr/>
          </a:p>
          <a:p>
            <a:pPr marL="285750" marR="0" lvl="0" indent="-194310" algn="l" rtl="0">
              <a:spcBef>
                <a:spcPts val="1000"/>
              </a:spcBef>
              <a:spcAft>
                <a:spcPts val="0"/>
              </a:spcAft>
              <a:buClr>
                <a:schemeClr val="accent1"/>
              </a:buClr>
              <a:buSzPts val="1440"/>
              <a:buFont typeface="Noto Sans Symbols"/>
              <a:buNone/>
            </a:pPr>
            <a:endParaRPr sz="1800">
              <a:solidFill>
                <a:schemeClr val="lt1"/>
              </a:solidFill>
              <a:latin typeface="Century Gothic"/>
              <a:ea typeface="Century Gothic"/>
              <a:cs typeface="Century Gothic"/>
              <a:sym typeface="Century Gothic"/>
            </a:endParaRPr>
          </a:p>
          <a:p>
            <a:pPr marL="285750" marR="0" lvl="0" indent="-194310" algn="l" rtl="0">
              <a:spcBef>
                <a:spcPts val="1000"/>
              </a:spcBef>
              <a:spcAft>
                <a:spcPts val="0"/>
              </a:spcAft>
              <a:buClr>
                <a:schemeClr val="accent1"/>
              </a:buClr>
              <a:buSzPts val="1440"/>
              <a:buFont typeface="Noto Sans Symbols"/>
              <a:buNone/>
            </a:pPr>
            <a:endParaRPr sz="1800">
              <a:solidFill>
                <a:schemeClr val="lt1"/>
              </a:solidFill>
              <a:latin typeface="Century Gothic"/>
              <a:ea typeface="Century Gothic"/>
              <a:cs typeface="Century Gothic"/>
              <a:sym typeface="Century Gothic"/>
            </a:endParaRPr>
          </a:p>
        </p:txBody>
      </p:sp>
      <p:pic>
        <p:nvPicPr>
          <p:cNvPr id="434" name="Google Shape;434;p27" descr="A picture containing object, mirror&#10;&#10;Description automatically generated"/>
          <p:cNvPicPr preferRelativeResize="0"/>
          <p:nvPr/>
        </p:nvPicPr>
        <p:blipFill rotWithShape="1">
          <a:blip r:embed="rId4">
            <a:alphaModFix/>
          </a:blip>
          <a:srcRect/>
          <a:stretch/>
        </p:blipFill>
        <p:spPr>
          <a:xfrm>
            <a:off x="5656006" y="1077517"/>
            <a:ext cx="3001651" cy="3001651"/>
          </a:xfrm>
          <a:prstGeom prst="rect">
            <a:avLst/>
          </a:prstGeom>
          <a:noFill/>
          <a:ln>
            <a:noFill/>
          </a:ln>
        </p:spPr>
      </p:pic>
      <p:sp>
        <p:nvSpPr>
          <p:cNvPr id="435" name="Google Shape;435;p27"/>
          <p:cNvSpPr/>
          <p:nvPr/>
        </p:nvSpPr>
        <p:spPr>
          <a:xfrm>
            <a:off x="7828359"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9"/>
        <p:cNvGrpSpPr/>
        <p:nvPr/>
      </p:nvGrpSpPr>
      <p:grpSpPr>
        <a:xfrm>
          <a:off x="0" y="0"/>
          <a:ext cx="0" cy="0"/>
          <a:chOff x="0" y="0"/>
          <a:chExt cx="0" cy="0"/>
        </a:xfrm>
      </p:grpSpPr>
      <p:grpSp>
        <p:nvGrpSpPr>
          <p:cNvPr id="440" name="Google Shape;440;p28"/>
          <p:cNvGrpSpPr/>
          <p:nvPr/>
        </p:nvGrpSpPr>
        <p:grpSpPr>
          <a:xfrm>
            <a:off x="0" y="0"/>
            <a:ext cx="9144000" cy="5143500"/>
            <a:chOff x="0" y="0"/>
            <a:chExt cx="12192000" cy="6858000"/>
          </a:xfrm>
        </p:grpSpPr>
        <p:sp>
          <p:nvSpPr>
            <p:cNvPr id="441" name="Google Shape;441;p28"/>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8"/>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8"/>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8"/>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8"/>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8"/>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8"/>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8"/>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8"/>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450" name="Google Shape;450;p28"/>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451" name="Google Shape;451;p28"/>
          <p:cNvSpPr/>
          <p:nvPr/>
        </p:nvSpPr>
        <p:spPr>
          <a:xfrm>
            <a:off x="7832796"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8"/>
          <p:cNvSpPr/>
          <p:nvPr/>
        </p:nvSpPr>
        <p:spPr>
          <a:xfrm>
            <a:off x="0" y="0"/>
            <a:ext cx="9144000" cy="5143500"/>
          </a:xfrm>
          <a:prstGeom prst="rect">
            <a:avLst/>
          </a:pr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453" name="Google Shape;453;p28"/>
          <p:cNvSpPr/>
          <p:nvPr/>
        </p:nvSpPr>
        <p:spPr>
          <a:xfrm>
            <a:off x="0" y="2000250"/>
            <a:ext cx="3143250" cy="3143250"/>
          </a:xfrm>
          <a:prstGeom prst="ellipse">
            <a:avLst/>
          </a:prstGeom>
          <a:gradFill>
            <a:gsLst>
              <a:gs pos="0">
                <a:srgbClr val="8EBBD2">
                  <a:alpha val="10980"/>
                </a:srgbClr>
              </a:gs>
              <a:gs pos="36000">
                <a:srgbClr val="8EBBD2">
                  <a:alpha val="9803"/>
                </a:srgbClr>
              </a:gs>
              <a:gs pos="75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8"/>
          <p:cNvSpPr/>
          <p:nvPr/>
        </p:nvSpPr>
        <p:spPr>
          <a:xfrm>
            <a:off x="0" y="2171700"/>
            <a:ext cx="1771650" cy="177165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8"/>
          <p:cNvSpPr/>
          <p:nvPr/>
        </p:nvSpPr>
        <p:spPr>
          <a:xfrm rot="-5677511">
            <a:off x="2355364" y="1369559"/>
            <a:ext cx="2474555" cy="330693"/>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8"/>
          <p:cNvSpPr/>
          <p:nvPr/>
        </p:nvSpPr>
        <p:spPr>
          <a:xfrm>
            <a:off x="4285059" y="301623"/>
            <a:ext cx="4541439" cy="4540253"/>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8"/>
          <p:cNvSpPr/>
          <p:nvPr/>
        </p:nvSpPr>
        <p:spPr>
          <a:xfrm rot="-5400000">
            <a:off x="1672033" y="2101291"/>
            <a:ext cx="4540253" cy="940919"/>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458" name="Google Shape;458;p28"/>
          <p:cNvSpPr/>
          <p:nvPr/>
        </p:nvSpPr>
        <p:spPr>
          <a:xfrm>
            <a:off x="0" y="1190"/>
            <a:ext cx="9144000" cy="5142310"/>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sp>
        <p:nvSpPr>
          <p:cNvPr id="459" name="Google Shape;459;p28"/>
          <p:cNvSpPr txBox="1">
            <a:spLocks noGrp="1"/>
          </p:cNvSpPr>
          <p:nvPr>
            <p:ph type="title"/>
          </p:nvPr>
        </p:nvSpPr>
        <p:spPr>
          <a:xfrm>
            <a:off x="866216" y="730250"/>
            <a:ext cx="2206657" cy="3625309"/>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rgbClr val="EBEBEB"/>
              </a:buClr>
              <a:buSzPts val="2800"/>
              <a:buFont typeface="Century Gothic"/>
              <a:buNone/>
            </a:pPr>
            <a:r>
              <a:rPr lang="en-GB" sz="2800">
                <a:solidFill>
                  <a:srgbClr val="EBEBEB"/>
                </a:solidFill>
              </a:rPr>
              <a:t> Aims &amp; Objectives </a:t>
            </a:r>
            <a:endParaRPr/>
          </a:p>
        </p:txBody>
      </p:sp>
      <p:sp>
        <p:nvSpPr>
          <p:cNvPr id="460" name="Google Shape;460;p28"/>
          <p:cNvSpPr/>
          <p:nvPr/>
        </p:nvSpPr>
        <p:spPr>
          <a:xfrm>
            <a:off x="7828359" y="0"/>
            <a:ext cx="514350" cy="85725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1" name="Google Shape;461;p28"/>
          <p:cNvGrpSpPr/>
          <p:nvPr/>
        </p:nvGrpSpPr>
        <p:grpSpPr>
          <a:xfrm>
            <a:off x="4591110" y="812092"/>
            <a:ext cx="3402685" cy="3522885"/>
            <a:chOff x="695385" y="206064"/>
            <a:chExt cx="3402685" cy="3522885"/>
          </a:xfrm>
        </p:grpSpPr>
        <p:sp>
          <p:nvSpPr>
            <p:cNvPr id="462" name="Google Shape;462;p28"/>
            <p:cNvSpPr/>
            <p:nvPr/>
          </p:nvSpPr>
          <p:spPr>
            <a:xfrm>
              <a:off x="1125609" y="206064"/>
              <a:ext cx="704003" cy="704003"/>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8"/>
            <p:cNvSpPr/>
            <p:nvPr/>
          </p:nvSpPr>
          <p:spPr>
            <a:xfrm>
              <a:off x="695385" y="1146169"/>
              <a:ext cx="1564453" cy="6257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8"/>
            <p:cNvSpPr txBox="1"/>
            <p:nvPr/>
          </p:nvSpPr>
          <p:spPr>
            <a:xfrm>
              <a:off x="695385" y="1146169"/>
              <a:ext cx="1564453" cy="625781"/>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Clr>
                  <a:schemeClr val="dk1"/>
                </a:buClr>
                <a:buSzPts val="1100"/>
                <a:buFont typeface="Century Gothic"/>
                <a:buNone/>
              </a:pPr>
              <a:r>
                <a:rPr lang="en-GB" sz="1100">
                  <a:solidFill>
                    <a:schemeClr val="dk1"/>
                  </a:solidFill>
                  <a:latin typeface="Century Gothic"/>
                  <a:ea typeface="Century Gothic"/>
                  <a:cs typeface="Century Gothic"/>
                  <a:sym typeface="Century Gothic"/>
                </a:rPr>
                <a:t>Our aim is to help the museum engage with secondary schools. </a:t>
              </a:r>
              <a:endParaRPr sz="1100">
                <a:solidFill>
                  <a:schemeClr val="dk1"/>
                </a:solidFill>
                <a:latin typeface="Century Gothic"/>
                <a:ea typeface="Century Gothic"/>
                <a:cs typeface="Century Gothic"/>
                <a:sym typeface="Century Gothic"/>
              </a:endParaRPr>
            </a:p>
          </p:txBody>
        </p:sp>
        <p:sp>
          <p:nvSpPr>
            <p:cNvPr id="465" name="Google Shape;465;p28"/>
            <p:cNvSpPr/>
            <p:nvPr/>
          </p:nvSpPr>
          <p:spPr>
            <a:xfrm>
              <a:off x="2963842" y="206064"/>
              <a:ext cx="704003" cy="704003"/>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8"/>
            <p:cNvSpPr/>
            <p:nvPr/>
          </p:nvSpPr>
          <p:spPr>
            <a:xfrm>
              <a:off x="2533617" y="1146169"/>
              <a:ext cx="1564453" cy="6257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8"/>
            <p:cNvSpPr txBox="1"/>
            <p:nvPr/>
          </p:nvSpPr>
          <p:spPr>
            <a:xfrm>
              <a:off x="2533617" y="1146169"/>
              <a:ext cx="1564453" cy="625781"/>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Clr>
                  <a:schemeClr val="dk1"/>
                </a:buClr>
                <a:buSzPts val="1100"/>
                <a:buFont typeface="Century Gothic"/>
                <a:buNone/>
              </a:pPr>
              <a:r>
                <a:rPr lang="en-GB" sz="1100">
                  <a:solidFill>
                    <a:schemeClr val="dk1"/>
                  </a:solidFill>
                  <a:latin typeface="Century Gothic"/>
                  <a:ea typeface="Century Gothic"/>
                  <a:cs typeface="Century Gothic"/>
                  <a:sym typeface="Century Gothic"/>
                </a:rPr>
                <a:t>The museum wants to use the new curriculum to create a relationship with them.</a:t>
              </a:r>
              <a:endParaRPr sz="1100">
                <a:solidFill>
                  <a:schemeClr val="dk1"/>
                </a:solidFill>
                <a:latin typeface="Century Gothic"/>
                <a:ea typeface="Century Gothic"/>
                <a:cs typeface="Century Gothic"/>
                <a:sym typeface="Century Gothic"/>
              </a:endParaRPr>
            </a:p>
          </p:txBody>
        </p:sp>
        <p:sp>
          <p:nvSpPr>
            <p:cNvPr id="468" name="Google Shape;468;p28"/>
            <p:cNvSpPr/>
            <p:nvPr/>
          </p:nvSpPr>
          <p:spPr>
            <a:xfrm>
              <a:off x="1125609" y="2163064"/>
              <a:ext cx="704003" cy="704003"/>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8"/>
            <p:cNvSpPr/>
            <p:nvPr/>
          </p:nvSpPr>
          <p:spPr>
            <a:xfrm>
              <a:off x="695385" y="3103168"/>
              <a:ext cx="1564453" cy="6257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8"/>
            <p:cNvSpPr txBox="1"/>
            <p:nvPr/>
          </p:nvSpPr>
          <p:spPr>
            <a:xfrm>
              <a:off x="695385" y="3103168"/>
              <a:ext cx="1564453" cy="625781"/>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Clr>
                  <a:schemeClr val="dk1"/>
                </a:buClr>
                <a:buSzPts val="1100"/>
                <a:buFont typeface="Century Gothic"/>
                <a:buNone/>
              </a:pPr>
              <a:r>
                <a:rPr lang="en-GB" sz="1100">
                  <a:solidFill>
                    <a:schemeClr val="dk1"/>
                  </a:solidFill>
                  <a:latin typeface="Century Gothic"/>
                  <a:ea typeface="Century Gothic"/>
                  <a:cs typeface="Century Gothic"/>
                  <a:sym typeface="Century Gothic"/>
                </a:rPr>
                <a:t>Carry out research on ideas for the museum to carry out workshops.</a:t>
              </a:r>
              <a:endParaRPr sz="1100">
                <a:solidFill>
                  <a:schemeClr val="dk1"/>
                </a:solidFill>
                <a:latin typeface="Century Gothic"/>
                <a:ea typeface="Century Gothic"/>
                <a:cs typeface="Century Gothic"/>
                <a:sym typeface="Century Gothic"/>
              </a:endParaRPr>
            </a:p>
          </p:txBody>
        </p:sp>
        <p:sp>
          <p:nvSpPr>
            <p:cNvPr id="471" name="Google Shape;471;p28"/>
            <p:cNvSpPr/>
            <p:nvPr/>
          </p:nvSpPr>
          <p:spPr>
            <a:xfrm>
              <a:off x="2963842" y="2163064"/>
              <a:ext cx="704003" cy="704003"/>
            </a:xfrm>
            <a:prstGeom prst="rect">
              <a:avLst/>
            </a:prstGeom>
            <a:blipFill rotWithShape="1">
              <a:blip r:embed="rId7">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8"/>
            <p:cNvSpPr/>
            <p:nvPr/>
          </p:nvSpPr>
          <p:spPr>
            <a:xfrm>
              <a:off x="2533617" y="3103168"/>
              <a:ext cx="1564453" cy="62578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8"/>
            <p:cNvSpPr txBox="1"/>
            <p:nvPr/>
          </p:nvSpPr>
          <p:spPr>
            <a:xfrm>
              <a:off x="2533617" y="3103168"/>
              <a:ext cx="1564453" cy="625781"/>
            </a:xfrm>
            <a:prstGeom prst="rect">
              <a:avLst/>
            </a:prstGeom>
            <a:noFill/>
            <a:ln>
              <a:noFill/>
            </a:ln>
          </p:spPr>
          <p:txBody>
            <a:bodyPr spcFirstLastPara="1" wrap="square" lIns="0" tIns="0" rIns="0" bIns="0" anchor="t" anchorCtr="0">
              <a:noAutofit/>
            </a:bodyPr>
            <a:lstStyle/>
            <a:p>
              <a:pPr marL="0" marR="0" lvl="0" indent="0" algn="ctr" rtl="0">
                <a:lnSpc>
                  <a:spcPct val="90000"/>
                </a:lnSpc>
                <a:spcBef>
                  <a:spcPts val="0"/>
                </a:spcBef>
                <a:spcAft>
                  <a:spcPts val="0"/>
                </a:spcAft>
                <a:buClr>
                  <a:schemeClr val="dk1"/>
                </a:buClr>
                <a:buSzPts val="1100"/>
                <a:buFont typeface="Century Gothic"/>
                <a:buNone/>
              </a:pPr>
              <a:r>
                <a:rPr lang="en-GB" sz="1100">
                  <a:solidFill>
                    <a:schemeClr val="dk1"/>
                  </a:solidFill>
                  <a:latin typeface="Century Gothic"/>
                  <a:ea typeface="Century Gothic"/>
                  <a:cs typeface="Century Gothic"/>
                  <a:sym typeface="Century Gothic"/>
                </a:rPr>
                <a:t>Create a survey. </a:t>
              </a:r>
              <a:endParaRPr sz="1100">
                <a:solidFill>
                  <a:schemeClr val="dk1"/>
                </a:solidFill>
                <a:latin typeface="Century Gothic"/>
                <a:ea typeface="Century Gothic"/>
                <a:cs typeface="Century Gothic"/>
                <a:sym typeface="Century Gothic"/>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77"/>
        <p:cNvGrpSpPr/>
        <p:nvPr/>
      </p:nvGrpSpPr>
      <p:grpSpPr>
        <a:xfrm>
          <a:off x="0" y="0"/>
          <a:ext cx="0" cy="0"/>
          <a:chOff x="0" y="0"/>
          <a:chExt cx="0" cy="0"/>
        </a:xfrm>
      </p:grpSpPr>
      <p:grpSp>
        <p:nvGrpSpPr>
          <p:cNvPr id="114" name="Group 113">
            <a:extLst>
              <a:ext uri="{FF2B5EF4-FFF2-40B4-BE49-F238E27FC236}">
                <a16:creationId xmlns:a16="http://schemas.microsoft.com/office/drawing/2014/main" id="{14FC976E-8A27-4E72-B034-071A97F68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15" name="Rectangle 114">
              <a:extLst>
                <a:ext uri="{FF2B5EF4-FFF2-40B4-BE49-F238E27FC236}">
                  <a16:creationId xmlns:a16="http://schemas.microsoft.com/office/drawing/2014/main" id="{C7603B6C-9001-43A6-A649-2FB87A57A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6" name="Oval 115">
              <a:extLst>
                <a:ext uri="{FF2B5EF4-FFF2-40B4-BE49-F238E27FC236}">
                  <a16:creationId xmlns:a16="http://schemas.microsoft.com/office/drawing/2014/main" id="{9A470C3C-4F16-4152-94B7-B277E490E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7" name="Oval 116">
              <a:extLst>
                <a:ext uri="{FF2B5EF4-FFF2-40B4-BE49-F238E27FC236}">
                  <a16:creationId xmlns:a16="http://schemas.microsoft.com/office/drawing/2014/main" id="{91B04907-A3D6-43D2-A085-F545B3C14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8" name="Oval 117">
              <a:extLst>
                <a:ext uri="{FF2B5EF4-FFF2-40B4-BE49-F238E27FC236}">
                  <a16:creationId xmlns:a16="http://schemas.microsoft.com/office/drawing/2014/main" id="{7739A622-E5CB-4720-9EE2-700E778D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9" name="Oval 118">
              <a:extLst>
                <a:ext uri="{FF2B5EF4-FFF2-40B4-BE49-F238E27FC236}">
                  <a16:creationId xmlns:a16="http://schemas.microsoft.com/office/drawing/2014/main" id="{CAA0E116-7201-4D9B-ACC0-24FD67280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0" name="Oval 119">
              <a:extLst>
                <a:ext uri="{FF2B5EF4-FFF2-40B4-BE49-F238E27FC236}">
                  <a16:creationId xmlns:a16="http://schemas.microsoft.com/office/drawing/2014/main" id="{DA4FDC90-6A2C-4E3F-A9CC-05E2BB034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1" name="Oval 120">
              <a:extLst>
                <a:ext uri="{FF2B5EF4-FFF2-40B4-BE49-F238E27FC236}">
                  <a16:creationId xmlns:a16="http://schemas.microsoft.com/office/drawing/2014/main" id="{104D7773-6EC3-4F97-8099-A1C13F106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2"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3"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4"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6" name="Rectangle 125">
            <a:extLst>
              <a:ext uri="{FF2B5EF4-FFF2-40B4-BE49-F238E27FC236}">
                <a16:creationId xmlns:a16="http://schemas.microsoft.com/office/drawing/2014/main" id="{231043D6-3B63-4398-B86D-7201B1BFA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28" name="Group 127">
            <a:extLst>
              <a:ext uri="{FF2B5EF4-FFF2-40B4-BE49-F238E27FC236}">
                <a16:creationId xmlns:a16="http://schemas.microsoft.com/office/drawing/2014/main" id="{57E8AB56-819A-49B9-B5F6-C1096F693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29" name="Rectangle 128">
              <a:extLst>
                <a:ext uri="{FF2B5EF4-FFF2-40B4-BE49-F238E27FC236}">
                  <a16:creationId xmlns:a16="http://schemas.microsoft.com/office/drawing/2014/main" id="{3557D528-A227-4B3B-9023-2F3D0781F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0" name="Oval 129">
              <a:extLst>
                <a:ext uri="{FF2B5EF4-FFF2-40B4-BE49-F238E27FC236}">
                  <a16:creationId xmlns:a16="http://schemas.microsoft.com/office/drawing/2014/main" id="{E8901DC2-8B37-4756-A389-A0681334D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6E78D4E0-3EA7-43AA-AE34-F34662B0F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5C70AAAD-4EB0-43E3-8E4D-75F92B460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Oval 132">
              <a:extLst>
                <a:ext uri="{FF2B5EF4-FFF2-40B4-BE49-F238E27FC236}">
                  <a16:creationId xmlns:a16="http://schemas.microsoft.com/office/drawing/2014/main" id="{749D2068-B206-421D-91CC-778F558C6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4" name="Oval 133">
              <a:extLst>
                <a:ext uri="{FF2B5EF4-FFF2-40B4-BE49-F238E27FC236}">
                  <a16:creationId xmlns:a16="http://schemas.microsoft.com/office/drawing/2014/main" id="{900A61BF-A68C-44B8-90D9-A4FB9BAED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5" name="Oval 134">
              <a:extLst>
                <a:ext uri="{FF2B5EF4-FFF2-40B4-BE49-F238E27FC236}">
                  <a16:creationId xmlns:a16="http://schemas.microsoft.com/office/drawing/2014/main" id="{A155D1C5-E5FE-48DE-8EA7-7BA3A72E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6" name="Freeform 5">
              <a:extLst>
                <a:ext uri="{FF2B5EF4-FFF2-40B4-BE49-F238E27FC236}">
                  <a16:creationId xmlns:a16="http://schemas.microsoft.com/office/drawing/2014/main" id="{514D1785-2D2F-4A7B-B13B-570D681DC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7" name="Freeform 5">
              <a:extLst>
                <a:ext uri="{FF2B5EF4-FFF2-40B4-BE49-F238E27FC236}">
                  <a16:creationId xmlns:a16="http://schemas.microsoft.com/office/drawing/2014/main" id="{5E20AD47-8779-41F6-A0A5-0A36409AA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8" name="Rectangle 137">
              <a:extLst>
                <a:ext uri="{FF2B5EF4-FFF2-40B4-BE49-F238E27FC236}">
                  <a16:creationId xmlns:a16="http://schemas.microsoft.com/office/drawing/2014/main" id="{677AAA6D-9071-4CA2-BEC8-F5C2E8132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9" name="Freeform 5">
              <a:extLst>
                <a:ext uri="{FF2B5EF4-FFF2-40B4-BE49-F238E27FC236}">
                  <a16:creationId xmlns:a16="http://schemas.microsoft.com/office/drawing/2014/main" id="{23A94EDD-AB7C-4C78-A68E-AFE4CF15B4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78" name="Google Shape;478;p29"/>
          <p:cNvSpPr txBox="1">
            <a:spLocks noGrp="1"/>
          </p:cNvSpPr>
          <p:nvPr>
            <p:ph type="title"/>
          </p:nvPr>
        </p:nvSpPr>
        <p:spPr>
          <a:xfrm>
            <a:off x="866216" y="730251"/>
            <a:ext cx="2350294"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buClr>
                <a:schemeClr val="lt2"/>
              </a:buClr>
              <a:buSzPts val="2800"/>
            </a:pPr>
            <a:r>
              <a:rPr lang="en-US" sz="3100"/>
              <a:t>Consultant</a:t>
            </a:r>
          </a:p>
        </p:txBody>
      </p:sp>
      <p:sp>
        <p:nvSpPr>
          <p:cNvPr id="479" name="Google Shape;479;p29"/>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0" lvl="0" indent="0" defTabSz="457200">
              <a:spcBef>
                <a:spcPts val="1000"/>
              </a:spcBef>
              <a:buSzPct val="80000"/>
              <a:buFont typeface="Wingdings 3" charset="2"/>
              <a:buChar char=""/>
            </a:pPr>
            <a:endParaRPr lang="en-US">
              <a:solidFill>
                <a:schemeClr val="bg1"/>
              </a:solidFill>
            </a:endParaRPr>
          </a:p>
          <a:p>
            <a:pPr marL="457200" lvl="0" indent="-342900" defTabSz="457200">
              <a:spcBef>
                <a:spcPts val="1000"/>
              </a:spcBef>
              <a:buSzPct val="80000"/>
              <a:buFont typeface="Wingdings 3" charset="2"/>
              <a:buChar char=""/>
            </a:pPr>
            <a:r>
              <a:rPr lang="en-US">
                <a:solidFill>
                  <a:schemeClr val="bg1"/>
                </a:solidFill>
              </a:rPr>
              <a:t>Experienced at the project in hand</a:t>
            </a:r>
          </a:p>
          <a:p>
            <a:pPr marL="457200" lvl="0" indent="-342900" defTabSz="457200">
              <a:spcBef>
                <a:spcPts val="1000"/>
              </a:spcBef>
              <a:buSzPct val="80000"/>
              <a:buFont typeface="Wingdings 3" charset="2"/>
              <a:buChar char=""/>
            </a:pPr>
            <a:r>
              <a:rPr lang="en-US">
                <a:solidFill>
                  <a:schemeClr val="bg1"/>
                </a:solidFill>
              </a:rPr>
              <a:t>Locality </a:t>
            </a:r>
          </a:p>
          <a:p>
            <a:pPr marL="457200" lvl="0" indent="-342900" defTabSz="457200">
              <a:spcBef>
                <a:spcPts val="1000"/>
              </a:spcBef>
              <a:buSzPct val="80000"/>
              <a:buFont typeface="Wingdings 3" charset="2"/>
              <a:buChar char=""/>
            </a:pPr>
            <a:r>
              <a:rPr lang="en-US">
                <a:solidFill>
                  <a:schemeClr val="bg1"/>
                </a:solidFill>
              </a:rPr>
              <a:t>No risk for the museum  </a:t>
            </a:r>
          </a:p>
          <a:p>
            <a:pPr marL="114300" lvl="0" indent="0" defTabSz="457200">
              <a:spcBef>
                <a:spcPts val="1000"/>
              </a:spcBef>
              <a:buSzPct val="80000"/>
              <a:buFont typeface="Wingdings 3" charset="2"/>
              <a:buChar char=""/>
            </a:pPr>
            <a:endParaRPr lang="en-US">
              <a:solidFill>
                <a:schemeClr val="bg1"/>
              </a:solidFill>
            </a:endParaRPr>
          </a:p>
          <a:p>
            <a:pPr marL="0" lvl="0" indent="0" defTabSz="457200">
              <a:spcBef>
                <a:spcPts val="1000"/>
              </a:spcBef>
              <a:buSzPct val="80000"/>
              <a:buFont typeface="Wingdings 3" charset="2"/>
              <a:buChar char=""/>
            </a:pPr>
            <a:endParaRPr lang="en-US">
              <a:solidFill>
                <a:schemeClr val="bg1"/>
              </a:solidFill>
            </a:endParaRPr>
          </a:p>
        </p:txBody>
      </p:sp>
      <p:pic>
        <p:nvPicPr>
          <p:cNvPr id="3" name="Picture 2" descr="A picture containing drawing&#10;&#10;Description automatically generated">
            <a:extLst>
              <a:ext uri="{FF2B5EF4-FFF2-40B4-BE49-F238E27FC236}">
                <a16:creationId xmlns:a16="http://schemas.microsoft.com/office/drawing/2014/main" id="{E725BB08-07B9-4C17-932B-301EEC00C735}"/>
              </a:ext>
            </a:extLst>
          </p:cNvPr>
          <p:cNvPicPr>
            <a:picLocks noChangeAspect="1"/>
          </p:cNvPicPr>
          <p:nvPr/>
        </p:nvPicPr>
        <p:blipFill rotWithShape="1">
          <a:blip r:embed="rId4"/>
          <a:srcRect l="18928" r="20205" b="-1"/>
          <a:stretch/>
        </p:blipFill>
        <p:spPr>
          <a:xfrm>
            <a:off x="3895955" y="602813"/>
            <a:ext cx="4793650" cy="3937873"/>
          </a:xfrm>
          <a:prstGeom prst="rect">
            <a:avLst/>
          </a:prstGeom>
        </p:spPr>
      </p:pic>
      <p:sp>
        <p:nvSpPr>
          <p:cNvPr id="141" name="Rectangle 140">
            <a:extLst>
              <a:ext uri="{FF2B5EF4-FFF2-40B4-BE49-F238E27FC236}">
                <a16:creationId xmlns:a16="http://schemas.microsoft.com/office/drawing/2014/main" id="{1EDC29B9-9A1E-484D-9BE4-A6BC330C6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84"/>
        <p:cNvGrpSpPr/>
        <p:nvPr/>
      </p:nvGrpSpPr>
      <p:grpSpPr>
        <a:xfrm>
          <a:off x="0" y="0"/>
          <a:ext cx="0" cy="0"/>
          <a:chOff x="0" y="0"/>
          <a:chExt cx="0" cy="0"/>
        </a:xfrm>
      </p:grpSpPr>
      <p:grpSp>
        <p:nvGrpSpPr>
          <p:cNvPr id="108" name="Group 107">
            <a:extLst>
              <a:ext uri="{FF2B5EF4-FFF2-40B4-BE49-F238E27FC236}">
                <a16:creationId xmlns:a16="http://schemas.microsoft.com/office/drawing/2014/main" id="{14FC976E-8A27-4E72-B034-071A97F68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09" name="Rectangle 108">
              <a:extLst>
                <a:ext uri="{FF2B5EF4-FFF2-40B4-BE49-F238E27FC236}">
                  <a16:creationId xmlns:a16="http://schemas.microsoft.com/office/drawing/2014/main" id="{C7603B6C-9001-43A6-A649-2FB87A57A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0" name="Oval 109">
              <a:extLst>
                <a:ext uri="{FF2B5EF4-FFF2-40B4-BE49-F238E27FC236}">
                  <a16:creationId xmlns:a16="http://schemas.microsoft.com/office/drawing/2014/main" id="{9A470C3C-4F16-4152-94B7-B277E490E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1" name="Oval 110">
              <a:extLst>
                <a:ext uri="{FF2B5EF4-FFF2-40B4-BE49-F238E27FC236}">
                  <a16:creationId xmlns:a16="http://schemas.microsoft.com/office/drawing/2014/main" id="{91B04907-A3D6-43D2-A085-F545B3C14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2" name="Oval 111">
              <a:extLst>
                <a:ext uri="{FF2B5EF4-FFF2-40B4-BE49-F238E27FC236}">
                  <a16:creationId xmlns:a16="http://schemas.microsoft.com/office/drawing/2014/main" id="{7739A622-E5CB-4720-9EE2-700E778D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3" name="Oval 112">
              <a:extLst>
                <a:ext uri="{FF2B5EF4-FFF2-40B4-BE49-F238E27FC236}">
                  <a16:creationId xmlns:a16="http://schemas.microsoft.com/office/drawing/2014/main" id="{CAA0E116-7201-4D9B-ACC0-24FD67280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4" name="Oval 113">
              <a:extLst>
                <a:ext uri="{FF2B5EF4-FFF2-40B4-BE49-F238E27FC236}">
                  <a16:creationId xmlns:a16="http://schemas.microsoft.com/office/drawing/2014/main" id="{DA4FDC90-6A2C-4E3F-A9CC-05E2BB034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5" name="Oval 114">
              <a:extLst>
                <a:ext uri="{FF2B5EF4-FFF2-40B4-BE49-F238E27FC236}">
                  <a16:creationId xmlns:a16="http://schemas.microsoft.com/office/drawing/2014/main" id="{104D7773-6EC3-4F97-8099-A1C13F106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6"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7"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18"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0" name="Rectangle 119">
            <a:extLst>
              <a:ext uri="{FF2B5EF4-FFF2-40B4-BE49-F238E27FC236}">
                <a16:creationId xmlns:a16="http://schemas.microsoft.com/office/drawing/2014/main" id="{231043D6-3B63-4398-B86D-7201B1BFA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22" name="Group 121">
            <a:extLst>
              <a:ext uri="{FF2B5EF4-FFF2-40B4-BE49-F238E27FC236}">
                <a16:creationId xmlns:a16="http://schemas.microsoft.com/office/drawing/2014/main" id="{57E8AB56-819A-49B9-B5F6-C1096F693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23" name="Rectangle 122">
              <a:extLst>
                <a:ext uri="{FF2B5EF4-FFF2-40B4-BE49-F238E27FC236}">
                  <a16:creationId xmlns:a16="http://schemas.microsoft.com/office/drawing/2014/main" id="{3557D528-A227-4B3B-9023-2F3D0781F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4" name="Oval 123">
              <a:extLst>
                <a:ext uri="{FF2B5EF4-FFF2-40B4-BE49-F238E27FC236}">
                  <a16:creationId xmlns:a16="http://schemas.microsoft.com/office/drawing/2014/main" id="{E8901DC2-8B37-4756-A389-A0681334D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5" name="Oval 124">
              <a:extLst>
                <a:ext uri="{FF2B5EF4-FFF2-40B4-BE49-F238E27FC236}">
                  <a16:creationId xmlns:a16="http://schemas.microsoft.com/office/drawing/2014/main" id="{6E78D4E0-3EA7-43AA-AE34-F34662B0F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6" name="Oval 125">
              <a:extLst>
                <a:ext uri="{FF2B5EF4-FFF2-40B4-BE49-F238E27FC236}">
                  <a16:creationId xmlns:a16="http://schemas.microsoft.com/office/drawing/2014/main" id="{5C70AAAD-4EB0-43E3-8E4D-75F92B460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7" name="Oval 126">
              <a:extLst>
                <a:ext uri="{FF2B5EF4-FFF2-40B4-BE49-F238E27FC236}">
                  <a16:creationId xmlns:a16="http://schemas.microsoft.com/office/drawing/2014/main" id="{749D2068-B206-421D-91CC-778F558C6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900A61BF-A68C-44B8-90D9-A4FB9BAED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A155D1C5-E5FE-48DE-8EA7-7BA3A72E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Freeform 5">
              <a:extLst>
                <a:ext uri="{FF2B5EF4-FFF2-40B4-BE49-F238E27FC236}">
                  <a16:creationId xmlns:a16="http://schemas.microsoft.com/office/drawing/2014/main" id="{514D1785-2D2F-4A7B-B13B-570D681DC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1" name="Freeform 5">
              <a:extLst>
                <a:ext uri="{FF2B5EF4-FFF2-40B4-BE49-F238E27FC236}">
                  <a16:creationId xmlns:a16="http://schemas.microsoft.com/office/drawing/2014/main" id="{5E20AD47-8779-41F6-A0A5-0A36409AA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2" name="Rectangle 131">
              <a:extLst>
                <a:ext uri="{FF2B5EF4-FFF2-40B4-BE49-F238E27FC236}">
                  <a16:creationId xmlns:a16="http://schemas.microsoft.com/office/drawing/2014/main" id="{677AAA6D-9071-4CA2-BEC8-F5C2E8132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23A94EDD-AB7C-4C78-A68E-AFE4CF15B4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85" name="Google Shape;485;p30"/>
          <p:cNvSpPr txBox="1">
            <a:spLocks noGrp="1"/>
          </p:cNvSpPr>
          <p:nvPr>
            <p:ph type="title"/>
          </p:nvPr>
        </p:nvSpPr>
        <p:spPr>
          <a:xfrm>
            <a:off x="866216" y="730251"/>
            <a:ext cx="2350294"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buClr>
                <a:schemeClr val="lt2"/>
              </a:buClr>
              <a:buSzPts val="2800"/>
            </a:pPr>
            <a:r>
              <a:rPr lang="en-US" sz="3100"/>
              <a:t>Initial Ideas</a:t>
            </a:r>
          </a:p>
        </p:txBody>
      </p:sp>
      <p:sp>
        <p:nvSpPr>
          <p:cNvPr id="486" name="Google Shape;486;p30"/>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342900" defTabSz="457200">
              <a:spcBef>
                <a:spcPts val="1000"/>
              </a:spcBef>
              <a:buSzPct val="80000"/>
              <a:buFont typeface="Wingdings 3" charset="2"/>
              <a:buChar char=""/>
            </a:pPr>
            <a:r>
              <a:rPr lang="en-US">
                <a:solidFill>
                  <a:schemeClr val="bg1"/>
                </a:solidFill>
              </a:rPr>
              <a:t>See if something similar has been done before</a:t>
            </a:r>
          </a:p>
          <a:p>
            <a:pPr marL="457200" lvl="0" indent="-342900" defTabSz="457200">
              <a:spcBef>
                <a:spcPts val="1000"/>
              </a:spcBef>
              <a:buSzPct val="80000"/>
              <a:buFont typeface="Wingdings 3" charset="2"/>
              <a:buChar char=""/>
            </a:pPr>
            <a:r>
              <a:rPr lang="en-US">
                <a:solidFill>
                  <a:schemeClr val="bg1"/>
                </a:solidFill>
              </a:rPr>
              <a:t>Set targets to meet</a:t>
            </a:r>
          </a:p>
          <a:p>
            <a:pPr marL="457200" lvl="0" indent="-342900" defTabSz="457200">
              <a:spcBef>
                <a:spcPts val="1000"/>
              </a:spcBef>
              <a:buSzPct val="80000"/>
              <a:buFont typeface="Wingdings 3" charset="2"/>
              <a:buChar char=""/>
            </a:pPr>
            <a:endParaRPr lang="en-US">
              <a:solidFill>
                <a:schemeClr val="bg1"/>
              </a:solidFill>
            </a:endParaRPr>
          </a:p>
          <a:p>
            <a:pPr marL="457200" lvl="0" indent="0" defTabSz="457200">
              <a:spcBef>
                <a:spcPts val="1000"/>
              </a:spcBef>
              <a:buSzPct val="80000"/>
              <a:buFont typeface="Wingdings 3" charset="2"/>
              <a:buChar char=""/>
            </a:pPr>
            <a:endParaRPr lang="en-US">
              <a:solidFill>
                <a:schemeClr val="bg1"/>
              </a:solidFill>
            </a:endParaRPr>
          </a:p>
        </p:txBody>
      </p:sp>
      <p:pic>
        <p:nvPicPr>
          <p:cNvPr id="487" name="Google Shape;487;p30"/>
          <p:cNvPicPr preferRelativeResize="0"/>
          <p:nvPr/>
        </p:nvPicPr>
        <p:blipFill rotWithShape="1">
          <a:blip r:embed="rId4"/>
          <a:srcRect l="26482" r="13564" b="-1"/>
          <a:stretch/>
        </p:blipFill>
        <p:spPr>
          <a:xfrm>
            <a:off x="3895955" y="602813"/>
            <a:ext cx="4793650" cy="3937873"/>
          </a:xfrm>
          <a:prstGeom prst="rect">
            <a:avLst/>
          </a:prstGeom>
          <a:noFill/>
        </p:spPr>
      </p:pic>
      <p:sp>
        <p:nvSpPr>
          <p:cNvPr id="135" name="Rectangle 134">
            <a:extLst>
              <a:ext uri="{FF2B5EF4-FFF2-40B4-BE49-F238E27FC236}">
                <a16:creationId xmlns:a16="http://schemas.microsoft.com/office/drawing/2014/main" id="{1EDC29B9-9A1E-484D-9BE4-A6BC330C6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491"/>
        <p:cNvGrpSpPr/>
        <p:nvPr/>
      </p:nvGrpSpPr>
      <p:grpSpPr>
        <a:xfrm>
          <a:off x="0" y="0"/>
          <a:ext cx="0" cy="0"/>
          <a:chOff x="0" y="0"/>
          <a:chExt cx="0" cy="0"/>
        </a:xfrm>
      </p:grpSpPr>
      <p:grpSp>
        <p:nvGrpSpPr>
          <p:cNvPr id="139" name="Group 138">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40" name="Rectangle 139">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Oval 140">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2" name="Oval 141">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3" name="Oval 142">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4" name="Oval 143">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5" name="Oval 144">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6" name="Oval 145">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7"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8"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9"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1" name="Rectangle 150">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3" name="Rectangle 152">
            <a:extLst>
              <a:ext uri="{FF2B5EF4-FFF2-40B4-BE49-F238E27FC236}">
                <a16:creationId xmlns:a16="http://schemas.microsoft.com/office/drawing/2014/main" id="{0D4C852A-CDF4-42CB-A8E1-E8B8655B6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55" name="Freeform 5">
            <a:extLst>
              <a:ext uri="{FF2B5EF4-FFF2-40B4-BE49-F238E27FC236}">
                <a16:creationId xmlns:a16="http://schemas.microsoft.com/office/drawing/2014/main" id="{19DE0A3A-706B-4AA1-BCB2-839AD15DA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595"/>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492" name="Google Shape;492;p31"/>
          <p:cNvSpPr txBox="1">
            <a:spLocks noGrp="1"/>
          </p:cNvSpPr>
          <p:nvPr>
            <p:ph type="title"/>
          </p:nvPr>
        </p:nvSpPr>
        <p:spPr>
          <a:xfrm>
            <a:off x="866215" y="710940"/>
            <a:ext cx="6571060" cy="546360"/>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buClr>
                <a:schemeClr val="lt2"/>
              </a:buClr>
              <a:buSzPts val="2800"/>
            </a:pPr>
            <a:r>
              <a:rPr lang="en-US" sz="3300">
                <a:solidFill>
                  <a:srgbClr val="FFFFFF"/>
                </a:solidFill>
              </a:rPr>
              <a:t>Proposed Research Strategy</a:t>
            </a:r>
          </a:p>
        </p:txBody>
      </p:sp>
      <p:sp>
        <p:nvSpPr>
          <p:cNvPr id="157" name="Rectangle 156">
            <a:extLst>
              <a:ext uri="{FF2B5EF4-FFF2-40B4-BE49-F238E27FC236}">
                <a16:creationId xmlns:a16="http://schemas.microsoft.com/office/drawing/2014/main" id="{FE1D3F1A-ACDE-4DAB-9A2C-79A4F06CC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00" name="Google Shape;493;p31">
            <a:extLst>
              <a:ext uri="{FF2B5EF4-FFF2-40B4-BE49-F238E27FC236}">
                <a16:creationId xmlns:a16="http://schemas.microsoft.com/office/drawing/2014/main" id="{D2343849-1D8E-44AE-8751-A0B503C8F117}"/>
              </a:ext>
            </a:extLst>
          </p:cNvPr>
          <p:cNvGraphicFramePr/>
          <p:nvPr>
            <p:extLst>
              <p:ext uri="{D42A27DB-BD31-4B8C-83A1-F6EECF244321}">
                <p14:modId xmlns:p14="http://schemas.microsoft.com/office/powerpoint/2010/main" val="3934254058"/>
              </p:ext>
            </p:extLst>
          </p:nvPr>
        </p:nvGraphicFramePr>
        <p:xfrm>
          <a:off x="965200" y="1743075"/>
          <a:ext cx="7219037" cy="2567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98"/>
        <p:cNvGrpSpPr/>
        <p:nvPr/>
      </p:nvGrpSpPr>
      <p:grpSpPr>
        <a:xfrm>
          <a:off x="0" y="0"/>
          <a:ext cx="0" cy="0"/>
          <a:chOff x="0" y="0"/>
          <a:chExt cx="0" cy="0"/>
        </a:xfrm>
      </p:grpSpPr>
      <p:grpSp>
        <p:nvGrpSpPr>
          <p:cNvPr id="123" name="Group 122">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24" name="Rectangle 123">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Oval 124">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6" name="Oval 125">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7" name="Oval 126">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2"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3"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5" name="Rectangle 134">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9" name="Google Shape;499;p32"/>
          <p:cNvSpPr txBox="1">
            <a:spLocks noGrp="1"/>
          </p:cNvSpPr>
          <p:nvPr>
            <p:ph type="title"/>
          </p:nvPr>
        </p:nvSpPr>
        <p:spPr>
          <a:xfrm>
            <a:off x="866215" y="710940"/>
            <a:ext cx="6571060" cy="546360"/>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buClr>
                <a:schemeClr val="lt2"/>
              </a:buClr>
              <a:buSzPts val="2800"/>
            </a:pPr>
            <a:r>
              <a:rPr lang="en-US" sz="3300">
                <a:solidFill>
                  <a:srgbClr val="EBEBEB"/>
                </a:solidFill>
              </a:rPr>
              <a:t>Possible Problems </a:t>
            </a:r>
          </a:p>
        </p:txBody>
      </p:sp>
      <p:graphicFrame>
        <p:nvGraphicFramePr>
          <p:cNvPr id="502" name="Google Shape;500;p32">
            <a:extLst>
              <a:ext uri="{FF2B5EF4-FFF2-40B4-BE49-F238E27FC236}">
                <a16:creationId xmlns:a16="http://schemas.microsoft.com/office/drawing/2014/main" id="{4DB96CDC-BEEE-4AF3-9D28-CBC54EC88F0D}"/>
              </a:ext>
            </a:extLst>
          </p:cNvPr>
          <p:cNvGraphicFramePr/>
          <p:nvPr>
            <p:extLst>
              <p:ext uri="{D42A27DB-BD31-4B8C-83A1-F6EECF244321}">
                <p14:modId xmlns:p14="http://schemas.microsoft.com/office/powerpoint/2010/main" val="1929611795"/>
              </p:ext>
            </p:extLst>
          </p:nvPr>
        </p:nvGraphicFramePr>
        <p:xfrm>
          <a:off x="965200" y="2193924"/>
          <a:ext cx="7219037" cy="2314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05"/>
        <p:cNvGrpSpPr/>
        <p:nvPr/>
      </p:nvGrpSpPr>
      <p:grpSpPr>
        <a:xfrm>
          <a:off x="0" y="0"/>
          <a:ext cx="0" cy="0"/>
          <a:chOff x="0" y="0"/>
          <a:chExt cx="0" cy="0"/>
        </a:xfrm>
      </p:grpSpPr>
      <p:grpSp>
        <p:nvGrpSpPr>
          <p:cNvPr id="130" name="Group 129">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31" name="Rectangle 130">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Oval 131">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Oval 132">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4" name="Oval 133">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5" name="Oval 134">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6" name="Oval 135">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7" name="Oval 136">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9"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0"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2" name="Rectangle 141">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4" name="Rectangle 143">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46" name="Oval 145">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8" name="Oval 147">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0"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2" name="Rectangle 151">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285059" y="301623"/>
            <a:ext cx="4541439" cy="454025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4"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1672033" y="2101291"/>
            <a:ext cx="4540253" cy="940919"/>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6"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506" name="Google Shape;506;p33"/>
          <p:cNvSpPr txBox="1">
            <a:spLocks noGrp="1"/>
          </p:cNvSpPr>
          <p:nvPr>
            <p:ph type="title"/>
          </p:nvPr>
        </p:nvSpPr>
        <p:spPr>
          <a:xfrm>
            <a:off x="866216" y="730250"/>
            <a:ext cx="2206657" cy="3625309"/>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buClr>
                <a:schemeClr val="lt2"/>
              </a:buClr>
              <a:buSzPts val="2800"/>
            </a:pPr>
            <a:r>
              <a:rPr lang="en-US" sz="2500">
                <a:solidFill>
                  <a:srgbClr val="EBEBEB"/>
                </a:solidFill>
              </a:rPr>
              <a:t>Anticipated Benefits for Swansea Museum  </a:t>
            </a:r>
          </a:p>
        </p:txBody>
      </p:sp>
      <p:sp>
        <p:nvSpPr>
          <p:cNvPr id="158" name="Rectangle 157">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09" name="Google Shape;507;p33">
            <a:extLst>
              <a:ext uri="{FF2B5EF4-FFF2-40B4-BE49-F238E27FC236}">
                <a16:creationId xmlns:a16="http://schemas.microsoft.com/office/drawing/2014/main" id="{9C689B06-E207-4C9A-8518-A1F3B3ACBD19}"/>
              </a:ext>
            </a:extLst>
          </p:cNvPr>
          <p:cNvGraphicFramePr/>
          <p:nvPr>
            <p:extLst>
              <p:ext uri="{D42A27DB-BD31-4B8C-83A1-F6EECF244321}">
                <p14:modId xmlns:p14="http://schemas.microsoft.com/office/powerpoint/2010/main" val="1626634160"/>
              </p:ext>
            </p:extLst>
          </p:nvPr>
        </p:nvGraphicFramePr>
        <p:xfrm>
          <a:off x="3895725" y="606028"/>
          <a:ext cx="4793456" cy="39350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12"/>
        <p:cNvGrpSpPr/>
        <p:nvPr/>
      </p:nvGrpSpPr>
      <p:grpSpPr>
        <a:xfrm>
          <a:off x="0" y="0"/>
          <a:ext cx="0" cy="0"/>
          <a:chOff x="0" y="0"/>
          <a:chExt cx="0" cy="0"/>
        </a:xfrm>
      </p:grpSpPr>
      <p:grpSp>
        <p:nvGrpSpPr>
          <p:cNvPr id="516" name="Group 70">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72" name="Rectangle 71">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Oval 77">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17" name="Rectangle 80">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79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13" name="Google Shape;513;p34"/>
          <p:cNvSpPr txBox="1">
            <a:spLocks noGrp="1"/>
          </p:cNvSpPr>
          <p:nvPr>
            <p:ph type="title"/>
          </p:nvPr>
        </p:nvSpPr>
        <p:spPr>
          <a:xfrm>
            <a:off x="487482" y="2804676"/>
            <a:ext cx="8169820" cy="1436955"/>
          </a:xfrm>
          <a:prstGeom prst="rect">
            <a:avLst/>
          </a:prstGeom>
        </p:spPr>
        <p:txBody>
          <a:bodyPr spcFirstLastPara="1" vert="horz" lIns="91440" tIns="45720" rIns="91440" bIns="45720" rtlCol="0" anchor="b" anchorCtr="0">
            <a:normAutofit/>
          </a:bodyPr>
          <a:lstStyle/>
          <a:p>
            <a:pPr marL="0" lvl="0" indent="0" algn="ctr" defTabSz="457200">
              <a:lnSpc>
                <a:spcPct val="90000"/>
              </a:lnSpc>
              <a:spcBef>
                <a:spcPct val="0"/>
              </a:spcBef>
              <a:spcAft>
                <a:spcPts val="0"/>
              </a:spcAft>
            </a:pPr>
            <a:r>
              <a:rPr lang="en-US" sz="4200" b="0" i="0" kern="1200" dirty="0">
                <a:solidFill>
                  <a:schemeClr val="bg2"/>
                </a:solidFill>
                <a:latin typeface="+mj-lt"/>
                <a:ea typeface="+mj-ea"/>
                <a:cs typeface="+mj-cs"/>
              </a:rPr>
              <a:t>‘Helping to improve education for the </a:t>
            </a:r>
            <a:r>
              <a:rPr lang="en-US" sz="4200" dirty="0"/>
              <a:t>future</a:t>
            </a:r>
            <a:r>
              <a:rPr lang="en-US" sz="4200" b="0" i="0" kern="1200" dirty="0">
                <a:solidFill>
                  <a:schemeClr val="bg2"/>
                </a:solidFill>
                <a:latin typeface="+mj-lt"/>
                <a:ea typeface="+mj-ea"/>
                <a:cs typeface="+mj-cs"/>
              </a:rPr>
              <a:t> generation’</a:t>
            </a:r>
          </a:p>
        </p:txBody>
      </p:sp>
      <p:pic>
        <p:nvPicPr>
          <p:cNvPr id="514" name="Google Shape;514;p34" descr="Image result for children gif"/>
          <p:cNvPicPr preferRelativeResize="0"/>
          <p:nvPr/>
        </p:nvPicPr>
        <p:blipFill>
          <a:blip r:embed="rId4"/>
          <a:stretch>
            <a:fillRect/>
          </a:stretch>
        </p:blipFill>
        <p:spPr>
          <a:xfrm>
            <a:off x="2890274" y="700548"/>
            <a:ext cx="3356078" cy="1887794"/>
          </a:xfrm>
          <a:prstGeom prst="roundRect">
            <a:avLst>
              <a:gd name="adj" fmla="val 1858"/>
            </a:avLst>
          </a:prstGeom>
          <a:noFill/>
          <a:effectLst>
            <a:outerShdw blurRad="50800" dist="50800" dir="54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19" name="Google Shape;519;p35"/>
          <p:cNvSpPr txBox="1">
            <a:spLocks noGrp="1"/>
          </p:cNvSpPr>
          <p:nvPr>
            <p:ph type="title"/>
          </p:nvPr>
        </p:nvSpPr>
        <p:spPr>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lt2"/>
              </a:buClr>
              <a:buSzPts val="2800"/>
              <a:buFont typeface="Century Gothic"/>
              <a:buNone/>
            </a:pPr>
            <a:r>
              <a:rPr lang="en-GB"/>
              <a:t>Reference list </a:t>
            </a:r>
            <a:endParaRPr/>
          </a:p>
        </p:txBody>
      </p:sp>
      <p:sp>
        <p:nvSpPr>
          <p:cNvPr id="520" name="Google Shape;520;p35"/>
          <p:cNvSpPr txBox="1">
            <a:spLocks noGrp="1"/>
          </p:cNvSpPr>
          <p:nvPr>
            <p:ph type="body" idx="1"/>
          </p:nvPr>
        </p:nvSpPr>
        <p:spPr>
          <a:xfrm>
            <a:off x="311700" y="1727100"/>
            <a:ext cx="8520600" cy="3416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800"/>
              <a:buNone/>
            </a:pPr>
            <a:r>
              <a:rPr lang="en-GB" sz="1000">
                <a:solidFill>
                  <a:schemeClr val="dk1"/>
                </a:solidFill>
                <a:highlight>
                  <a:srgbClr val="FFFFFF"/>
                </a:highlight>
                <a:latin typeface="Verdana"/>
                <a:ea typeface="Verdana"/>
                <a:cs typeface="Verdana"/>
                <a:sym typeface="Verdana"/>
              </a:rPr>
              <a:t>Swansea.gov. (2019). </a:t>
            </a:r>
            <a:r>
              <a:rPr lang="en-GB" sz="1000" i="1">
                <a:solidFill>
                  <a:schemeClr val="dk1"/>
                </a:solidFill>
                <a:latin typeface="Verdana"/>
                <a:ea typeface="Verdana"/>
                <a:cs typeface="Verdana"/>
                <a:sym typeface="Verdana"/>
              </a:rPr>
              <a:t>4Site: museum-based learning for schools .</a:t>
            </a:r>
            <a:r>
              <a:rPr lang="en-GB" sz="1000">
                <a:solidFill>
                  <a:schemeClr val="dk1"/>
                </a:solidFill>
                <a:highlight>
                  <a:srgbClr val="FFFFFF"/>
                </a:highlight>
                <a:latin typeface="Verdana"/>
                <a:ea typeface="Verdana"/>
                <a:cs typeface="Verdana"/>
                <a:sym typeface="Verdana"/>
              </a:rPr>
              <a:t> Available: https://www.swansea.gov.uk/4site. Last accessed 26th Jan 2020.</a:t>
            </a:r>
            <a:endParaRPr/>
          </a:p>
          <a:p>
            <a:pPr marL="0" lvl="0" indent="0" algn="l" rtl="0">
              <a:spcBef>
                <a:spcPts val="1600"/>
              </a:spcBef>
              <a:spcAft>
                <a:spcPts val="0"/>
              </a:spcAft>
              <a:buSzPts val="1800"/>
              <a:buNone/>
            </a:pPr>
            <a:r>
              <a:rPr lang="en-GB">
                <a:highlight>
                  <a:srgbClr val="FFFFFF"/>
                </a:highlight>
              </a:rPr>
              <a:t>Museum Wales. (2019). </a:t>
            </a:r>
            <a:r>
              <a:rPr lang="en-GB" i="1">
                <a:highlight>
                  <a:srgbClr val="FFFFFF"/>
                </a:highlight>
              </a:rPr>
              <a:t>Swansea's Industrial Heritage.</a:t>
            </a:r>
            <a:r>
              <a:rPr lang="en-GB">
                <a:highlight>
                  <a:srgbClr val="FFFFFF"/>
                </a:highlight>
              </a:rPr>
              <a:t> Available: https://museum.wales/swansea/industry/swansea-museum/. Last accessed 26th Jan 2020.</a:t>
            </a:r>
            <a:endParaRPr/>
          </a:p>
          <a:p>
            <a:pPr marL="0" lvl="0" indent="0" algn="l" rtl="0">
              <a:spcBef>
                <a:spcPts val="1600"/>
              </a:spcBef>
              <a:spcAft>
                <a:spcPts val="0"/>
              </a:spcAft>
              <a:buSzPts val="1800"/>
              <a:buNone/>
            </a:pPr>
            <a:r>
              <a:rPr lang="en-GB">
                <a:highlight>
                  <a:srgbClr val="FFFFFF"/>
                </a:highlight>
              </a:rPr>
              <a:t>Gov.Wales. (2019). </a:t>
            </a:r>
            <a:r>
              <a:rPr lang="en-GB" i="1">
                <a:highlight>
                  <a:srgbClr val="FFFFFF"/>
                </a:highlight>
              </a:rPr>
              <a:t>New school curriculum: overview.</a:t>
            </a:r>
            <a:r>
              <a:rPr lang="en-GB">
                <a:highlight>
                  <a:srgbClr val="FFFFFF"/>
                </a:highlight>
              </a:rPr>
              <a:t> Available: https://gov.wales/new-school-curriculum-overview. Last accessed 26th Jan 2020.</a:t>
            </a:r>
            <a:endParaRPr>
              <a:highlight>
                <a:srgbClr val="FFFFFF"/>
              </a:highlight>
            </a:endParaRPr>
          </a:p>
          <a:p>
            <a:pPr marL="0" lvl="0" indent="0" algn="l" rtl="0">
              <a:spcBef>
                <a:spcPts val="1600"/>
              </a:spcBef>
              <a:spcAft>
                <a:spcPts val="0"/>
              </a:spcAft>
              <a:buSzPts val="1800"/>
              <a:buNone/>
            </a:pPr>
            <a:r>
              <a:rPr lang="en-GB">
                <a:solidFill>
                  <a:srgbClr val="666666"/>
                </a:solidFill>
                <a:highlight>
                  <a:srgbClr val="FFFFFF"/>
                </a:highlight>
              </a:rPr>
              <a:t>Sinnaps, R). </a:t>
            </a:r>
            <a:r>
              <a:rPr lang="en-GB" i="1">
                <a:solidFill>
                  <a:srgbClr val="666666"/>
                </a:solidFill>
                <a:highlight>
                  <a:srgbClr val="FFFFFF"/>
                </a:highlight>
              </a:rPr>
              <a:t>move forward with a project</a:t>
            </a:r>
            <a:r>
              <a:rPr lang="en-GB">
                <a:solidFill>
                  <a:srgbClr val="666666"/>
                </a:solidFill>
                <a:highlight>
                  <a:srgbClr val="FFFFFF"/>
                </a:highlight>
              </a:rPr>
              <a:t>. [online] Online Project Management. Available at: https://www.sinnaps.com/en/courses/project-management/move-forward-with-a-project [Accessed 28 Jan. 2020].</a:t>
            </a:r>
            <a:endParaRPr>
              <a:solidFill>
                <a:srgbClr val="666666"/>
              </a:solidFill>
              <a:highlight>
                <a:srgbClr val="FFFFFF"/>
              </a:highlight>
            </a:endParaRPr>
          </a:p>
          <a:p>
            <a:pPr marL="0" lvl="0" indent="0" algn="l" rtl="0">
              <a:spcBef>
                <a:spcPts val="1600"/>
              </a:spcBef>
              <a:spcAft>
                <a:spcPts val="1600"/>
              </a:spcAft>
              <a:buSzPts val="1800"/>
              <a:buNone/>
            </a:pPr>
            <a:endParaRPr>
              <a:solidFill>
                <a:srgbClr val="666666"/>
              </a:solidFill>
              <a:highlight>
                <a:srgbClr val="FFFFFF"/>
              </a:highligh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1802</Words>
  <Application>Microsoft Office PowerPoint</Application>
  <PresentationFormat>On-screen Show (16:9)</PresentationFormat>
  <Paragraphs>87</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Wingdings 3</vt:lpstr>
      <vt:lpstr>Arial</vt:lpstr>
      <vt:lpstr>Noto Sans Symbols</vt:lpstr>
      <vt:lpstr>Century Gothic</vt:lpstr>
      <vt:lpstr>Verdana</vt:lpstr>
      <vt:lpstr>Ion Boardroom</vt:lpstr>
      <vt:lpstr>Bid Pitch </vt:lpstr>
      <vt:lpstr>Swansea Museum</vt:lpstr>
      <vt:lpstr>4 sites</vt:lpstr>
      <vt:lpstr>New Curriculum &amp; Swansea Museum </vt:lpstr>
      <vt:lpstr>PowerPoint Presentation</vt:lpstr>
      <vt:lpstr>Rationale</vt:lpstr>
      <vt:lpstr> Aims &amp; Objectives </vt:lpstr>
      <vt:lpstr>Consultant</vt:lpstr>
      <vt:lpstr>Initial Ideas</vt:lpstr>
      <vt:lpstr>Proposed Research Strategy</vt:lpstr>
      <vt:lpstr>Possible Problems </vt:lpstr>
      <vt:lpstr>Anticipated Benefits for Swansea Museum  </vt:lpstr>
      <vt:lpstr>‘Helping to improve education for the future generation’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Bid Pitch</dc:title>
  <dc:creator>katie Joseph</dc:creator>
  <cp:lastModifiedBy>katie Joseph</cp:lastModifiedBy>
  <cp:revision>2</cp:revision>
  <dcterms:created xsi:type="dcterms:W3CDTF">2020-01-29T00:11:48Z</dcterms:created>
  <dcterms:modified xsi:type="dcterms:W3CDTF">2020-01-29T00:20:19Z</dcterms:modified>
</cp:coreProperties>
</file>