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vml" ContentType="application/vnd.openxmlformats-officedocument.vmlDrawin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7" r:id="rId2"/>
    <p:sldId id="337" r:id="rId3"/>
    <p:sldId id="284" r:id="rId4"/>
    <p:sldId id="309" r:id="rId5"/>
    <p:sldId id="256" r:id="rId6"/>
    <p:sldId id="258" r:id="rId7"/>
    <p:sldId id="260" r:id="rId8"/>
    <p:sldId id="290" r:id="rId9"/>
    <p:sldId id="291" r:id="rId10"/>
    <p:sldId id="293" r:id="rId11"/>
    <p:sldId id="295" r:id="rId12"/>
    <p:sldId id="297" r:id="rId13"/>
    <p:sldId id="335" r:id="rId14"/>
    <p:sldId id="273" r:id="rId15"/>
    <p:sldId id="298" r:id="rId16"/>
    <p:sldId id="300" r:id="rId17"/>
    <p:sldId id="311" r:id="rId18"/>
    <p:sldId id="310" r:id="rId19"/>
    <p:sldId id="331" r:id="rId20"/>
    <p:sldId id="338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585"/>
  </p:normalViewPr>
  <p:slideViewPr>
    <p:cSldViewPr snapToGrid="0" snapToObjects="1">
      <p:cViewPr varScale="1">
        <p:scale>
          <a:sx n="96" d="100"/>
          <a:sy n="96" d="100"/>
        </p:scale>
        <p:origin x="1544" y="1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B58AA5-E352-FC44-AA14-E7D76495B4FB}" type="doc">
      <dgm:prSet loTypeId="urn:microsoft.com/office/officeart/2005/8/layout/cycle1" loCatId="cycle" qsTypeId="urn:microsoft.com/office/officeart/2005/8/quickstyle/simple4" qsCatId="simple" csTypeId="urn:microsoft.com/office/officeart/2005/8/colors/colorful1#2" csCatId="colorful" phldr="1"/>
      <dgm:spPr/>
      <dgm:t>
        <a:bodyPr/>
        <a:lstStyle/>
        <a:p>
          <a:endParaRPr lang="en-US"/>
        </a:p>
      </dgm:t>
    </dgm:pt>
    <dgm:pt modelId="{0EA90C14-1146-A442-B9CA-FE6FE1D63D69}">
      <dgm:prSet phldrT="[Text]"/>
      <dgm:spPr/>
      <dgm:t>
        <a:bodyPr/>
        <a:lstStyle/>
        <a:p>
          <a:r>
            <a:rPr lang="en-US" dirty="0" err="1" smtClean="0"/>
            <a:t>Daearyddiaeth</a:t>
          </a:r>
          <a:endParaRPr lang="en-US" dirty="0"/>
        </a:p>
      </dgm:t>
    </dgm:pt>
    <dgm:pt modelId="{EAE9F439-2085-9A47-8CE9-2D813DECC3A5}" type="parTrans" cxnId="{BC414485-7EBA-F947-BE68-BAB155196314}">
      <dgm:prSet/>
      <dgm:spPr/>
      <dgm:t>
        <a:bodyPr/>
        <a:lstStyle/>
        <a:p>
          <a:endParaRPr lang="en-US"/>
        </a:p>
      </dgm:t>
    </dgm:pt>
    <dgm:pt modelId="{3C51A76B-5FB7-574F-9C28-76B31CEB8DDA}" type="sibTrans" cxnId="{BC414485-7EBA-F947-BE68-BAB155196314}">
      <dgm:prSet/>
      <dgm:spPr/>
      <dgm:t>
        <a:bodyPr/>
        <a:lstStyle/>
        <a:p>
          <a:endParaRPr lang="en-US"/>
        </a:p>
      </dgm:t>
    </dgm:pt>
    <dgm:pt modelId="{78B3D84C-BF5F-5540-8539-822CAFE29266}">
      <dgm:prSet phldrT="[Text]"/>
      <dgm:spPr/>
      <dgm:t>
        <a:bodyPr/>
        <a:lstStyle/>
        <a:p>
          <a:r>
            <a:rPr lang="en-US" dirty="0" smtClean="0"/>
            <a:t>Hanes</a:t>
          </a:r>
          <a:endParaRPr lang="en-US" dirty="0"/>
        </a:p>
      </dgm:t>
    </dgm:pt>
    <dgm:pt modelId="{1C8B042C-F305-CE4C-BE92-E7ABE198C382}" type="parTrans" cxnId="{B1DE47EC-5313-2D44-BFFA-B20334BFCA54}">
      <dgm:prSet/>
      <dgm:spPr/>
      <dgm:t>
        <a:bodyPr/>
        <a:lstStyle/>
        <a:p>
          <a:endParaRPr lang="en-US"/>
        </a:p>
      </dgm:t>
    </dgm:pt>
    <dgm:pt modelId="{307685CA-4D0F-8147-86DA-A30E7CFC1654}" type="sibTrans" cxnId="{B1DE47EC-5313-2D44-BFFA-B20334BFCA54}">
      <dgm:prSet/>
      <dgm:spPr/>
      <dgm:t>
        <a:bodyPr/>
        <a:lstStyle/>
        <a:p>
          <a:endParaRPr lang="en-US"/>
        </a:p>
      </dgm:t>
    </dgm:pt>
    <dgm:pt modelId="{C2A1E606-4438-134F-A5B3-2E07D703C695}">
      <dgm:prSet phldrT="[Text]"/>
      <dgm:spPr/>
      <dgm:t>
        <a:bodyPr/>
        <a:lstStyle/>
        <a:p>
          <a:r>
            <a:rPr lang="en-US" dirty="0" err="1" smtClean="0"/>
            <a:t>Addysg</a:t>
          </a:r>
          <a:r>
            <a:rPr lang="en-US" dirty="0" smtClean="0"/>
            <a:t> </a:t>
          </a:r>
          <a:r>
            <a:rPr lang="en-US" dirty="0" err="1" smtClean="0"/>
            <a:t>Grefyddol</a:t>
          </a:r>
          <a:endParaRPr lang="en-US" dirty="0"/>
        </a:p>
      </dgm:t>
    </dgm:pt>
    <dgm:pt modelId="{1DC3ED7A-0CA7-E74A-8744-EFC2EEA95514}" type="parTrans" cxnId="{3FD4F0C7-3E65-A146-B5F8-7FB981C0690D}">
      <dgm:prSet/>
      <dgm:spPr/>
      <dgm:t>
        <a:bodyPr/>
        <a:lstStyle/>
        <a:p>
          <a:endParaRPr lang="en-US"/>
        </a:p>
      </dgm:t>
    </dgm:pt>
    <dgm:pt modelId="{183A0057-328A-4C40-A3D3-EAE8C5079178}" type="sibTrans" cxnId="{3FD4F0C7-3E65-A146-B5F8-7FB981C0690D}">
      <dgm:prSet/>
      <dgm:spPr/>
      <dgm:t>
        <a:bodyPr/>
        <a:lstStyle/>
        <a:p>
          <a:endParaRPr lang="en-US"/>
        </a:p>
      </dgm:t>
    </dgm:pt>
    <dgm:pt modelId="{C2388AC7-832A-5F44-B426-D78D46E26417}" type="pres">
      <dgm:prSet presAssocID="{6CB58AA5-E352-FC44-AA14-E7D76495B4FB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ADFCC70-0391-D748-A380-A543E4E2C058}" type="pres">
      <dgm:prSet presAssocID="{0EA90C14-1146-A442-B9CA-FE6FE1D63D69}" presName="dummy" presStyleCnt="0"/>
      <dgm:spPr/>
    </dgm:pt>
    <dgm:pt modelId="{E676145F-0E4B-6540-9649-4BEB8C0F7D44}" type="pres">
      <dgm:prSet presAssocID="{0EA90C14-1146-A442-B9CA-FE6FE1D63D69}" presName="node" presStyleLbl="revTx" presStyleIdx="0" presStyleCnt="3" custScaleX="188580" custRadScaleRad="149775" custRadScaleInc="2747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FD80054-C4B0-DB41-A7C6-A21163408A8D}" type="pres">
      <dgm:prSet presAssocID="{3C51A76B-5FB7-574F-9C28-76B31CEB8DDA}" presName="sibTrans" presStyleLbl="node1" presStyleIdx="0" presStyleCnt="3"/>
      <dgm:spPr/>
      <dgm:t>
        <a:bodyPr/>
        <a:lstStyle/>
        <a:p>
          <a:endParaRPr lang="en-US"/>
        </a:p>
      </dgm:t>
    </dgm:pt>
    <dgm:pt modelId="{631515E9-79E1-7744-9DFB-A067AB2165D9}" type="pres">
      <dgm:prSet presAssocID="{78B3D84C-BF5F-5540-8539-822CAFE29266}" presName="dummy" presStyleCnt="0"/>
      <dgm:spPr/>
    </dgm:pt>
    <dgm:pt modelId="{C716B140-E05B-2A49-948F-7BAC6021E7DB}" type="pres">
      <dgm:prSet presAssocID="{78B3D84C-BF5F-5540-8539-822CAFE29266}" presName="node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24E914D-9437-BD4E-86D0-773F19AC1153}" type="pres">
      <dgm:prSet presAssocID="{307685CA-4D0F-8147-86DA-A30E7CFC1654}" presName="sibTrans" presStyleLbl="node1" presStyleIdx="1" presStyleCnt="3"/>
      <dgm:spPr/>
      <dgm:t>
        <a:bodyPr/>
        <a:lstStyle/>
        <a:p>
          <a:endParaRPr lang="en-US"/>
        </a:p>
      </dgm:t>
    </dgm:pt>
    <dgm:pt modelId="{D78D0781-57DF-0E4C-9E6D-5EF38A14F057}" type="pres">
      <dgm:prSet presAssocID="{C2A1E606-4438-134F-A5B3-2E07D703C695}" presName="dummy" presStyleCnt="0"/>
      <dgm:spPr/>
    </dgm:pt>
    <dgm:pt modelId="{3B806418-6BA0-324B-BACD-E8C186905E22}" type="pres">
      <dgm:prSet presAssocID="{C2A1E606-4438-134F-A5B3-2E07D703C695}" presName="node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27695D6-227D-2944-BC70-700FA34B43B7}" type="pres">
      <dgm:prSet presAssocID="{183A0057-328A-4C40-A3D3-EAE8C5079178}" presName="sibTrans" presStyleLbl="node1" presStyleIdx="2" presStyleCnt="3" custScaleX="177436"/>
      <dgm:spPr/>
      <dgm:t>
        <a:bodyPr/>
        <a:lstStyle/>
        <a:p>
          <a:endParaRPr lang="en-US"/>
        </a:p>
      </dgm:t>
    </dgm:pt>
  </dgm:ptLst>
  <dgm:cxnLst>
    <dgm:cxn modelId="{BC414485-7EBA-F947-BE68-BAB155196314}" srcId="{6CB58AA5-E352-FC44-AA14-E7D76495B4FB}" destId="{0EA90C14-1146-A442-B9CA-FE6FE1D63D69}" srcOrd="0" destOrd="0" parTransId="{EAE9F439-2085-9A47-8CE9-2D813DECC3A5}" sibTransId="{3C51A76B-5FB7-574F-9C28-76B31CEB8DDA}"/>
    <dgm:cxn modelId="{E55C9251-CD3F-7748-A29A-69036A77031F}" type="presOf" srcId="{0EA90C14-1146-A442-B9CA-FE6FE1D63D69}" destId="{E676145F-0E4B-6540-9649-4BEB8C0F7D44}" srcOrd="0" destOrd="0" presId="urn:microsoft.com/office/officeart/2005/8/layout/cycle1"/>
    <dgm:cxn modelId="{5D5169CA-81BA-F24D-8D63-DBE5D6868E45}" type="presOf" srcId="{6CB58AA5-E352-FC44-AA14-E7D76495B4FB}" destId="{C2388AC7-832A-5F44-B426-D78D46E26417}" srcOrd="0" destOrd="0" presId="urn:microsoft.com/office/officeart/2005/8/layout/cycle1"/>
    <dgm:cxn modelId="{6CDD8A2C-F7A5-D94B-9E68-29C65951288A}" type="presOf" srcId="{307685CA-4D0F-8147-86DA-A30E7CFC1654}" destId="{524E914D-9437-BD4E-86D0-773F19AC1153}" srcOrd="0" destOrd="0" presId="urn:microsoft.com/office/officeart/2005/8/layout/cycle1"/>
    <dgm:cxn modelId="{20785F8E-E4BE-3B45-B36C-739716F1B064}" type="presOf" srcId="{C2A1E606-4438-134F-A5B3-2E07D703C695}" destId="{3B806418-6BA0-324B-BACD-E8C186905E22}" srcOrd="0" destOrd="0" presId="urn:microsoft.com/office/officeart/2005/8/layout/cycle1"/>
    <dgm:cxn modelId="{5E46F266-8F7D-8645-A9D6-1779703DF943}" type="presOf" srcId="{183A0057-328A-4C40-A3D3-EAE8C5079178}" destId="{D27695D6-227D-2944-BC70-700FA34B43B7}" srcOrd="0" destOrd="0" presId="urn:microsoft.com/office/officeart/2005/8/layout/cycle1"/>
    <dgm:cxn modelId="{80390B3A-A218-E643-A5C3-C2C7847F66D2}" type="presOf" srcId="{3C51A76B-5FB7-574F-9C28-76B31CEB8DDA}" destId="{1FD80054-C4B0-DB41-A7C6-A21163408A8D}" srcOrd="0" destOrd="0" presId="urn:microsoft.com/office/officeart/2005/8/layout/cycle1"/>
    <dgm:cxn modelId="{9EE0CF43-DF88-A548-9682-1CE145337B9A}" type="presOf" srcId="{78B3D84C-BF5F-5540-8539-822CAFE29266}" destId="{C716B140-E05B-2A49-948F-7BAC6021E7DB}" srcOrd="0" destOrd="0" presId="urn:microsoft.com/office/officeart/2005/8/layout/cycle1"/>
    <dgm:cxn modelId="{3FD4F0C7-3E65-A146-B5F8-7FB981C0690D}" srcId="{6CB58AA5-E352-FC44-AA14-E7D76495B4FB}" destId="{C2A1E606-4438-134F-A5B3-2E07D703C695}" srcOrd="2" destOrd="0" parTransId="{1DC3ED7A-0CA7-E74A-8744-EFC2EEA95514}" sibTransId="{183A0057-328A-4C40-A3D3-EAE8C5079178}"/>
    <dgm:cxn modelId="{B1DE47EC-5313-2D44-BFFA-B20334BFCA54}" srcId="{6CB58AA5-E352-FC44-AA14-E7D76495B4FB}" destId="{78B3D84C-BF5F-5540-8539-822CAFE29266}" srcOrd="1" destOrd="0" parTransId="{1C8B042C-F305-CE4C-BE92-E7ABE198C382}" sibTransId="{307685CA-4D0F-8147-86DA-A30E7CFC1654}"/>
    <dgm:cxn modelId="{93D200DC-F25C-274D-BA89-D56A37A48F17}" type="presParOf" srcId="{C2388AC7-832A-5F44-B426-D78D46E26417}" destId="{2ADFCC70-0391-D748-A380-A543E4E2C058}" srcOrd="0" destOrd="0" presId="urn:microsoft.com/office/officeart/2005/8/layout/cycle1"/>
    <dgm:cxn modelId="{A90689CC-01E2-8543-A581-1610D3309C88}" type="presParOf" srcId="{C2388AC7-832A-5F44-B426-D78D46E26417}" destId="{E676145F-0E4B-6540-9649-4BEB8C0F7D44}" srcOrd="1" destOrd="0" presId="urn:microsoft.com/office/officeart/2005/8/layout/cycle1"/>
    <dgm:cxn modelId="{2D956409-ACE7-BE42-9FCC-62E2091DCBFA}" type="presParOf" srcId="{C2388AC7-832A-5F44-B426-D78D46E26417}" destId="{1FD80054-C4B0-DB41-A7C6-A21163408A8D}" srcOrd="2" destOrd="0" presId="urn:microsoft.com/office/officeart/2005/8/layout/cycle1"/>
    <dgm:cxn modelId="{0B919B67-30EE-8946-9D6E-95CC1FFF597F}" type="presParOf" srcId="{C2388AC7-832A-5F44-B426-D78D46E26417}" destId="{631515E9-79E1-7744-9DFB-A067AB2165D9}" srcOrd="3" destOrd="0" presId="urn:microsoft.com/office/officeart/2005/8/layout/cycle1"/>
    <dgm:cxn modelId="{BBC7F401-5FF1-1143-BE0A-3B6AB4F5E3D0}" type="presParOf" srcId="{C2388AC7-832A-5F44-B426-D78D46E26417}" destId="{C716B140-E05B-2A49-948F-7BAC6021E7DB}" srcOrd="4" destOrd="0" presId="urn:microsoft.com/office/officeart/2005/8/layout/cycle1"/>
    <dgm:cxn modelId="{215443E6-A505-2941-9648-B3768AFAA335}" type="presParOf" srcId="{C2388AC7-832A-5F44-B426-D78D46E26417}" destId="{524E914D-9437-BD4E-86D0-773F19AC1153}" srcOrd="5" destOrd="0" presId="urn:microsoft.com/office/officeart/2005/8/layout/cycle1"/>
    <dgm:cxn modelId="{716B3D8B-4A0F-5143-8C30-24D392B81576}" type="presParOf" srcId="{C2388AC7-832A-5F44-B426-D78D46E26417}" destId="{D78D0781-57DF-0E4C-9E6D-5EF38A14F057}" srcOrd="6" destOrd="0" presId="urn:microsoft.com/office/officeart/2005/8/layout/cycle1"/>
    <dgm:cxn modelId="{0F300764-8B5C-D74F-8C20-10329A9CEC1C}" type="presParOf" srcId="{C2388AC7-832A-5F44-B426-D78D46E26417}" destId="{3B806418-6BA0-324B-BACD-E8C186905E22}" srcOrd="7" destOrd="0" presId="urn:microsoft.com/office/officeart/2005/8/layout/cycle1"/>
    <dgm:cxn modelId="{CE954D48-047C-0546-8AB0-6CC9A3865DC9}" type="presParOf" srcId="{C2388AC7-832A-5F44-B426-D78D46E26417}" destId="{D27695D6-227D-2944-BC70-700FA34B43B7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76145F-0E4B-6540-9649-4BEB8C0F7D44}">
      <dsp:nvSpPr>
        <dsp:cNvPr id="0" name=""/>
        <dsp:cNvSpPr/>
      </dsp:nvSpPr>
      <dsp:spPr>
        <a:xfrm>
          <a:off x="4528849" y="407295"/>
          <a:ext cx="3697977" cy="1960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kern="1200" dirty="0" err="1" smtClean="0"/>
            <a:t>Daearyddiaeth</a:t>
          </a:r>
          <a:endParaRPr lang="en-US" sz="3600" kern="1200" dirty="0"/>
        </a:p>
      </dsp:txBody>
      <dsp:txXfrm>
        <a:off x="4528849" y="407295"/>
        <a:ext cx="3697977" cy="1960959"/>
      </dsp:txXfrm>
    </dsp:sp>
    <dsp:sp modelId="{1FD80054-C4B0-DB41-A7C6-A21163408A8D}">
      <dsp:nvSpPr>
        <dsp:cNvPr id="0" name=""/>
        <dsp:cNvSpPr/>
      </dsp:nvSpPr>
      <dsp:spPr>
        <a:xfrm>
          <a:off x="2336736" y="-273719"/>
          <a:ext cx="4638055" cy="4638055"/>
        </a:xfrm>
        <a:prstGeom prst="circularArrow">
          <a:avLst>
            <a:gd name="adj1" fmla="val 8245"/>
            <a:gd name="adj2" fmla="val 575784"/>
            <a:gd name="adj3" fmla="val 4814721"/>
            <a:gd name="adj4" fmla="val 585685"/>
            <a:gd name="adj5" fmla="val 9619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716B140-E05B-2A49-948F-7BAC6021E7DB}">
      <dsp:nvSpPr>
        <dsp:cNvPr id="0" name=""/>
        <dsp:cNvSpPr/>
      </dsp:nvSpPr>
      <dsp:spPr>
        <a:xfrm>
          <a:off x="2700065" y="3241329"/>
          <a:ext cx="1960959" cy="1960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kern="1200" dirty="0" smtClean="0"/>
            <a:t>Hanes</a:t>
          </a:r>
          <a:endParaRPr lang="en-US" sz="3600" kern="1200" dirty="0"/>
        </a:p>
      </dsp:txBody>
      <dsp:txXfrm>
        <a:off x="2700065" y="3241329"/>
        <a:ext cx="1960959" cy="1960959"/>
      </dsp:txXfrm>
    </dsp:sp>
    <dsp:sp modelId="{524E914D-9437-BD4E-86D0-773F19AC1153}">
      <dsp:nvSpPr>
        <dsp:cNvPr id="0" name=""/>
        <dsp:cNvSpPr/>
      </dsp:nvSpPr>
      <dsp:spPr>
        <a:xfrm>
          <a:off x="1361517" y="-1994"/>
          <a:ext cx="4638055" cy="4638055"/>
        </a:xfrm>
        <a:prstGeom prst="circularArrow">
          <a:avLst>
            <a:gd name="adj1" fmla="val 8245"/>
            <a:gd name="adj2" fmla="val 575784"/>
            <a:gd name="adj3" fmla="val 10173513"/>
            <a:gd name="adj4" fmla="val 7258838"/>
            <a:gd name="adj5" fmla="val 9619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806418-6BA0-324B-BACD-E8C186905E22}">
      <dsp:nvSpPr>
        <dsp:cNvPr id="0" name=""/>
        <dsp:cNvSpPr/>
      </dsp:nvSpPr>
      <dsp:spPr>
        <a:xfrm>
          <a:off x="1050482" y="384166"/>
          <a:ext cx="1960959" cy="1960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kern="1200" dirty="0" err="1" smtClean="0"/>
            <a:t>Addysg</a:t>
          </a:r>
          <a:r>
            <a:rPr lang="en-US" sz="3600" kern="1200" dirty="0" smtClean="0"/>
            <a:t> </a:t>
          </a:r>
          <a:r>
            <a:rPr lang="en-US" sz="3600" kern="1200" dirty="0" err="1" smtClean="0"/>
            <a:t>Grefyddol</a:t>
          </a:r>
          <a:endParaRPr lang="en-US" sz="3600" kern="1200" dirty="0"/>
        </a:p>
      </dsp:txBody>
      <dsp:txXfrm>
        <a:off x="1050482" y="384166"/>
        <a:ext cx="1960959" cy="1960959"/>
      </dsp:txXfrm>
    </dsp:sp>
    <dsp:sp modelId="{D27695D6-227D-2944-BC70-700FA34B43B7}">
      <dsp:nvSpPr>
        <dsp:cNvPr id="0" name=""/>
        <dsp:cNvSpPr/>
      </dsp:nvSpPr>
      <dsp:spPr>
        <a:xfrm>
          <a:off x="349572" y="-553639"/>
          <a:ext cx="8229581" cy="4638055"/>
        </a:xfrm>
        <a:prstGeom prst="circularArrow">
          <a:avLst>
            <a:gd name="adj1" fmla="val 8245"/>
            <a:gd name="adj2" fmla="val 575784"/>
            <a:gd name="adj3" fmla="val 18295475"/>
            <a:gd name="adj4" fmla="val 13217415"/>
            <a:gd name="adj5" fmla="val 9619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A24946-CACB-564B-BF61-D2C01A5B0094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AAF3F6-5A4E-EE41-99BB-819BEA22B4FD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Group activity – how</a:t>
            </a:r>
            <a:r>
              <a:rPr lang="en-US" baseline="0" dirty="0" smtClean="0"/>
              <a:t> would you link water and the humanities? List possible activities – success criteria – what will the children learn about water through humanities?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AAF3F6-5A4E-EE41-99BB-819BEA22B4FD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Hurricane</a:t>
            </a:r>
            <a:r>
              <a:rPr lang="en-US" baseline="0" dirty="0" smtClean="0"/>
              <a:t> Matthew  2016  Haiti  over 300 dead, houses destroyed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740F1D-79B0-4C23-87EF-87BC7888B1E6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GB" altLang="en-US" smtClean="0"/>
              <a:t>S.V.Hughes 2012</a:t>
            </a:r>
          </a:p>
        </p:txBody>
      </p:sp>
      <p:sp>
        <p:nvSpPr>
          <p:cNvPr id="13107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688A986-4C65-43A1-82D6-5B5E60B1B06F}" type="slidenum">
              <a:rPr lang="en-GB" altLang="en-US" smtClean="0"/>
              <a:pPr eaLnBrk="1" hangingPunct="1">
                <a:spcBef>
                  <a:spcPct val="0"/>
                </a:spcBef>
              </a:pPr>
              <a:t>8</a:t>
            </a:fld>
            <a:endParaRPr lang="en-GB" altLang="en-US" smtClean="0"/>
          </a:p>
        </p:txBody>
      </p:sp>
      <p:sp>
        <p:nvSpPr>
          <p:cNvPr id="13107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47829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AAF3F6-5A4E-EE41-99BB-819BEA22B4FD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5D2581-F9E3-45C0-8D5E-3B1BF66613C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746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KINGSTON:2015-16:darlithoedd15-16:PGCE-Module2-16:Humanities-grid_LlawlyfrLTPSCymraeg20152016.doc!OLE_LINK1" TargetMode="External"/><Relationship Id="rId4" Type="http://schemas.openxmlformats.org/officeDocument/2006/relationships/image" Target="../media/image1.png"/><Relationship Id="rId5" Type="http://schemas.openxmlformats.org/officeDocument/2006/relationships/oleObject" Target="KINGSTON:2015-16:darlithoedd15-16:PGCE-Module2-16:Humanities_grid_LearningandTeaching20152016Handbook.doc!OLE_LINK2" TargetMode="External"/><Relationship Id="rId6" Type="http://schemas.openxmlformats.org/officeDocument/2006/relationships/image" Target="../media/image2.png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4" Type="http://schemas.openxmlformats.org/officeDocument/2006/relationships/diagramLayout" Target="../diagrams/layout1.xml"/><Relationship Id="rId5" Type="http://schemas.openxmlformats.org/officeDocument/2006/relationships/diagramQuickStyle" Target="../diagrams/quickStyle1.xml"/><Relationship Id="rId6" Type="http://schemas.openxmlformats.org/officeDocument/2006/relationships/diagramColors" Target="../diagrams/colors1.xml"/><Relationship Id="rId7" Type="http://schemas.microsoft.com/office/2007/relationships/diagramDrawing" Target="../diagrams/drawing1.xml"/><Relationship Id="rId8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Relationship Id="rId3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hyperlink" Target="http://www.bbc.co.uk/news/uk-wales-34528336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tif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glpw.globaldimension.org.uk/?site-language=cymrae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olfanpeniarth.org/" TargetMode="External"/><Relationship Id="rId4" Type="http://schemas.openxmlformats.org/officeDocument/2006/relationships/hyperlink" Target="http://www.geography.org.uk/" TargetMode="External"/><Relationship Id="rId5" Type="http://schemas.openxmlformats.org/officeDocument/2006/relationships/hyperlink" Target="https://www.youtube.com/watch?v=f6mr12zroxA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gwales.com/goto/biblio/en/9781845213381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2971800"/>
            <a:ext cx="6400800" cy="762000"/>
          </a:xfrm>
        </p:spPr>
        <p:txBody>
          <a:bodyPr/>
          <a:lstStyle/>
          <a:p>
            <a:pPr>
              <a:buFont typeface="Arial" pitchFamily="-112" charset="0"/>
              <a:buNone/>
              <a:defRPr/>
            </a:pPr>
            <a:r>
              <a:rPr lang="en-US" dirty="0" smtClean="0">
                <a:ea typeface="+mn-ea"/>
                <a:cs typeface="+mn-cs"/>
              </a:rPr>
              <a:t>M6X02149/ M6X02149C</a:t>
            </a:r>
            <a:endParaRPr lang="en-US" dirty="0">
              <a:ea typeface="+mn-ea"/>
              <a:cs typeface="+mn-cs"/>
            </a:endParaRPr>
          </a:p>
        </p:txBody>
      </p:sp>
      <p:graphicFrame>
        <p:nvGraphicFramePr>
          <p:cNvPr id="16386" name="Object 2"/>
          <p:cNvGraphicFramePr>
            <a:graphicFrameLocks noChangeAspect="1"/>
          </p:cNvGraphicFramePr>
          <p:nvPr/>
        </p:nvGraphicFramePr>
        <p:xfrm>
          <a:off x="1828800" y="457200"/>
          <a:ext cx="53848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0" name="Document" r:id="rId3" imgW="3302000" imgH="1651000" progId="Word.Document.12">
                  <p:link updateAutomatic="1"/>
                </p:oleObj>
              </mc:Choice>
              <mc:Fallback>
                <p:oleObj name="Document" r:id="rId3" imgW="3302000" imgH="1651000" progId="Word.Document.12">
                  <p:link updateAutomatic="1"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457200"/>
                        <a:ext cx="53848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387" name="Object 3"/>
          <p:cNvGraphicFramePr>
            <a:graphicFrameLocks noChangeAspect="1"/>
          </p:cNvGraphicFramePr>
          <p:nvPr/>
        </p:nvGraphicFramePr>
        <p:xfrm>
          <a:off x="2209800" y="3733800"/>
          <a:ext cx="5146675" cy="2362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1" name="Document" r:id="rId5" imgW="2641600" imgH="1308100" progId="Word.Document.12">
                  <p:link updateAutomatic="1"/>
                </p:oleObj>
              </mc:Choice>
              <mc:Fallback>
                <p:oleObj name="Document" r:id="rId5" imgW="2641600" imgH="1308100" progId="Word.Document.12">
                  <p:link updateAutomatic="1"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3733800"/>
                        <a:ext cx="5146675" cy="2362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Amcanion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Pam </a:t>
            </a:r>
            <a:r>
              <a:rPr lang="en-US" dirty="0" err="1" smtClean="0"/>
              <a:t>addysgu’r</a:t>
            </a:r>
            <a:r>
              <a:rPr lang="en-US" dirty="0" smtClean="0"/>
              <a:t> </a:t>
            </a:r>
            <a:r>
              <a:rPr lang="en-US" dirty="0" err="1" smtClean="0"/>
              <a:t>Dyniaethau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thematig</a:t>
            </a:r>
            <a:r>
              <a:rPr lang="en-US" dirty="0" smtClean="0"/>
              <a:t>?</a:t>
            </a:r>
          </a:p>
          <a:p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addysgu’r</a:t>
            </a:r>
            <a:r>
              <a:rPr lang="en-US" dirty="0" smtClean="0"/>
              <a:t> </a:t>
            </a:r>
            <a:r>
              <a:rPr lang="en-US" dirty="0" err="1" smtClean="0"/>
              <a:t>Dyniaethau’n</a:t>
            </a:r>
            <a:r>
              <a:rPr lang="en-US" dirty="0" smtClean="0"/>
              <a:t> </a:t>
            </a:r>
            <a:r>
              <a:rPr lang="en-US" dirty="0" err="1" smtClean="0"/>
              <a:t>thematig</a:t>
            </a:r>
            <a:r>
              <a:rPr lang="en-US" dirty="0" smtClean="0"/>
              <a:t>?</a:t>
            </a:r>
          </a:p>
          <a:p>
            <a:r>
              <a:rPr lang="en-US" dirty="0" err="1" smtClean="0"/>
              <a:t>Gweithdy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gynllunio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addysgu</a:t>
            </a:r>
            <a:r>
              <a:rPr lang="en-US" dirty="0" smtClean="0"/>
              <a:t> a </a:t>
            </a:r>
            <a:r>
              <a:rPr lang="en-US" dirty="0" err="1" smtClean="0"/>
              <a:t>dysgu’r</a:t>
            </a:r>
            <a:r>
              <a:rPr lang="en-US" dirty="0" smtClean="0"/>
              <a:t> </a:t>
            </a:r>
            <a:r>
              <a:rPr lang="en-US" dirty="0" err="1" smtClean="0"/>
              <a:t>Dyniaethau’n</a:t>
            </a:r>
            <a:r>
              <a:rPr lang="en-US" dirty="0" smtClean="0"/>
              <a:t> </a:t>
            </a:r>
            <a:r>
              <a:rPr lang="en-US" dirty="0" err="1" smtClean="0"/>
              <a:t>thematig</a:t>
            </a:r>
            <a:r>
              <a:rPr lang="en-US" dirty="0" smtClean="0"/>
              <a:t>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4491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Pam dull </a:t>
            </a:r>
            <a:r>
              <a:rPr lang="en-US" dirty="0" err="1" smtClean="0"/>
              <a:t>thematig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48578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Defining the humanities in the primary years by the type of </a:t>
            </a:r>
            <a:r>
              <a:rPr lang="en-US" b="1" dirty="0" smtClean="0"/>
              <a:t>knowledge, qualities </a:t>
            </a:r>
            <a:r>
              <a:rPr lang="en-US" dirty="0" smtClean="0"/>
              <a:t>and </a:t>
            </a:r>
            <a:r>
              <a:rPr lang="en-US" b="1" dirty="0" smtClean="0"/>
              <a:t>values</a:t>
            </a:r>
            <a:r>
              <a:rPr lang="en-US" dirty="0" smtClean="0"/>
              <a:t> involved may be more appropriate than by subject.</a:t>
            </a:r>
          </a:p>
          <a:p>
            <a:r>
              <a:rPr lang="en-US" dirty="0" smtClean="0"/>
              <a:t>These can be learned, and reinforced, in </a:t>
            </a:r>
            <a:r>
              <a:rPr lang="en-US" b="1" dirty="0" smtClean="0"/>
              <a:t>all subject areas</a:t>
            </a:r>
            <a:r>
              <a:rPr lang="en-US" dirty="0" smtClean="0"/>
              <a:t>, with some offering particularly </a:t>
            </a:r>
            <a:r>
              <a:rPr lang="en-US" b="1" dirty="0" smtClean="0"/>
              <a:t>fertile opportunities</a:t>
            </a:r>
            <a:r>
              <a:rPr lang="en-US" dirty="0" smtClean="0"/>
              <a:t>, and through </a:t>
            </a:r>
            <a:r>
              <a:rPr lang="en-US" b="1" dirty="0" smtClean="0"/>
              <a:t>cross-curricular </a:t>
            </a:r>
            <a:r>
              <a:rPr lang="en-US" dirty="0" smtClean="0"/>
              <a:t>approaches.</a:t>
            </a:r>
          </a:p>
          <a:p>
            <a:pPr>
              <a:buNone/>
            </a:pPr>
            <a:endParaRPr lang="en-US" sz="1946" dirty="0" smtClean="0"/>
          </a:p>
          <a:p>
            <a:pPr>
              <a:buNone/>
            </a:pPr>
            <a:r>
              <a:rPr lang="en-US" sz="1946" dirty="0" err="1" smtClean="0"/>
              <a:t>Eaude</a:t>
            </a:r>
            <a:r>
              <a:rPr lang="en-US" sz="1946" dirty="0" smtClean="0"/>
              <a:t>, T. (2017) Humanities in the primary school – philosophical considerations,</a:t>
            </a:r>
          </a:p>
          <a:p>
            <a:pPr>
              <a:buNone/>
            </a:pPr>
            <a:r>
              <a:rPr lang="en-US" sz="1946" i="1" dirty="0" smtClean="0"/>
              <a:t>Education 3-13</a:t>
            </a:r>
            <a:r>
              <a:rPr lang="en-US" sz="1946" dirty="0" smtClean="0"/>
              <a:t>, 45 (3), 343-353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err="1" smtClean="0"/>
              <a:t>Arfer</a:t>
            </a:r>
            <a:r>
              <a:rPr lang="en-US" b="1" dirty="0" smtClean="0"/>
              <a:t> </a:t>
            </a:r>
            <a:r>
              <a:rPr lang="en-US" b="1" dirty="0" err="1" smtClean="0"/>
              <a:t>dda</a:t>
            </a:r>
            <a:r>
              <a:rPr lang="en-US" b="1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y </a:t>
            </a:r>
            <a:r>
              <a:rPr lang="en-US" b="1" dirty="0" err="1" smtClean="0"/>
              <a:t>dyniaethau</a:t>
            </a:r>
            <a:r>
              <a:rPr lang="en-US" b="1" dirty="0" smtClean="0"/>
              <a:t> </a:t>
            </a:r>
            <a:br>
              <a:rPr lang="en-US" b="1" dirty="0" smtClean="0"/>
            </a:br>
            <a:r>
              <a:rPr lang="en-US" dirty="0" smtClean="0"/>
              <a:t>ESTYN (2017)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llawer</a:t>
            </a:r>
            <a:r>
              <a:rPr lang="en-US" dirty="0" smtClean="0"/>
              <a:t> o </a:t>
            </a:r>
            <a:r>
              <a:rPr lang="en-US" dirty="0" err="1" smtClean="0"/>
              <a:t>ysgolion</a:t>
            </a:r>
            <a:r>
              <a:rPr lang="en-US" dirty="0" smtClean="0"/>
              <a:t> </a:t>
            </a:r>
            <a:r>
              <a:rPr lang="en-US" dirty="0" err="1" smtClean="0"/>
              <a:t>cynradd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ymwelwyd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</a:t>
            </a:r>
            <a:r>
              <a:rPr lang="en-US" dirty="0" err="1" smtClean="0"/>
              <a:t>nhw</a:t>
            </a:r>
            <a:r>
              <a:rPr lang="en-US" dirty="0" smtClean="0"/>
              <a:t>,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arweinwyr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mabwysiadu</a:t>
            </a:r>
            <a:r>
              <a:rPr lang="en-US" dirty="0" smtClean="0"/>
              <a:t> dull </a:t>
            </a:r>
            <a:r>
              <a:rPr lang="en-US" dirty="0" err="1" smtClean="0"/>
              <a:t>thematig</a:t>
            </a:r>
            <a:r>
              <a:rPr lang="en-US" dirty="0" smtClean="0"/>
              <a:t> o </a:t>
            </a:r>
            <a:r>
              <a:rPr lang="en-US" dirty="0" err="1" smtClean="0"/>
              <a:t>gyflwyno’r</a:t>
            </a:r>
            <a:r>
              <a:rPr lang="en-US" dirty="0" smtClean="0"/>
              <a:t> </a:t>
            </a:r>
            <a:r>
              <a:rPr lang="en-US" dirty="0" err="1" smtClean="0"/>
              <a:t>dyniaethau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Ar</a:t>
            </a:r>
            <a:r>
              <a:rPr lang="en-US" dirty="0" smtClean="0"/>
              <a:t> draws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ysgolion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,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amrywiad</a:t>
            </a:r>
            <a:r>
              <a:rPr lang="en-US" dirty="0" smtClean="0"/>
              <a:t> o ran </a:t>
            </a:r>
            <a:r>
              <a:rPr lang="en-US" dirty="0" err="1" smtClean="0"/>
              <a:t>cwmpasu</a:t>
            </a:r>
            <a:r>
              <a:rPr lang="en-US" dirty="0" smtClean="0"/>
              <a:t> </a:t>
            </a:r>
            <a:r>
              <a:rPr lang="en-US" dirty="0" err="1" smtClean="0"/>
              <a:t>ehangder</a:t>
            </a:r>
            <a:r>
              <a:rPr lang="en-US" dirty="0" smtClean="0"/>
              <a:t> a </a:t>
            </a:r>
            <a:r>
              <a:rPr lang="en-US" dirty="0" err="1" smtClean="0"/>
              <a:t>manylder</a:t>
            </a:r>
            <a:r>
              <a:rPr lang="en-US" dirty="0" smtClean="0"/>
              <a:t> </a:t>
            </a:r>
            <a:r>
              <a:rPr lang="en-US" dirty="0" err="1" smtClean="0"/>
              <a:t>themâu</a:t>
            </a:r>
            <a:r>
              <a:rPr lang="en-US" dirty="0" smtClean="0"/>
              <a:t>. </a:t>
            </a:r>
          </a:p>
          <a:p>
            <a:r>
              <a:rPr lang="en-US" dirty="0" smtClean="0"/>
              <a:t>Mae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amrywio</a:t>
            </a:r>
            <a:r>
              <a:rPr lang="en-US" dirty="0" smtClean="0"/>
              <a:t> o </a:t>
            </a:r>
            <a:r>
              <a:rPr lang="en-US" dirty="0" err="1" smtClean="0"/>
              <a:t>astudiaeth</a:t>
            </a:r>
            <a:r>
              <a:rPr lang="en-US" dirty="0" smtClean="0"/>
              <a:t> </a:t>
            </a:r>
            <a:r>
              <a:rPr lang="en-US" dirty="0" err="1" smtClean="0"/>
              <a:t>fanwl</a:t>
            </a:r>
            <a:r>
              <a:rPr lang="en-US" dirty="0" smtClean="0"/>
              <a:t> o </a:t>
            </a:r>
            <a:r>
              <a:rPr lang="en-US" dirty="0" err="1" smtClean="0"/>
              <a:t>dday</a:t>
            </a:r>
            <a:r>
              <a:rPr lang="en-US" dirty="0" smtClean="0"/>
              <a:t> I </a:t>
            </a:r>
            <a:r>
              <a:rPr lang="en-US" dirty="0" err="1" smtClean="0"/>
              <a:t>dri</a:t>
            </a:r>
            <a:r>
              <a:rPr lang="en-US" dirty="0" smtClean="0"/>
              <a:t> </a:t>
            </a:r>
            <a:r>
              <a:rPr lang="en-US" dirty="0" err="1" smtClean="0"/>
              <a:t>thymor</a:t>
            </a:r>
            <a:r>
              <a:rPr lang="en-US" dirty="0" smtClean="0"/>
              <a:t> y </a:t>
            </a:r>
            <a:r>
              <a:rPr lang="en-US" dirty="0" err="1" smtClean="0"/>
              <a:t>flwyddyn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edrych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chwe</a:t>
            </a:r>
            <a:r>
              <a:rPr lang="en-US" dirty="0" smtClean="0"/>
              <a:t> </a:t>
            </a:r>
            <a:r>
              <a:rPr lang="en-US" dirty="0" err="1" smtClean="0"/>
              <a:t>thema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draws </a:t>
            </a:r>
            <a:r>
              <a:rPr lang="en-US" dirty="0" err="1" smtClean="0"/>
              <a:t>blwyddyn</a:t>
            </a:r>
            <a:r>
              <a:rPr lang="en-US" dirty="0" smtClean="0"/>
              <a:t>.   (</a:t>
            </a:r>
            <a:r>
              <a:rPr lang="en-US" dirty="0" err="1" smtClean="0"/>
              <a:t>Estyn</a:t>
            </a:r>
            <a:r>
              <a:rPr lang="en-US" dirty="0" smtClean="0"/>
              <a:t>, 2017: 14)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282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6925"/>
            <a:ext cx="7772400" cy="1470025"/>
          </a:xfrm>
        </p:spPr>
        <p:txBody>
          <a:bodyPr/>
          <a:lstStyle/>
          <a:p>
            <a:r>
              <a:rPr lang="en-US" dirty="0" smtClean="0"/>
              <a:t>Dull </a:t>
            </a:r>
            <a:r>
              <a:rPr lang="en-US" dirty="0" err="1" smtClean="0"/>
              <a:t>Thematig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522714"/>
            <a:ext cx="6400800" cy="1752600"/>
          </a:xfrm>
        </p:spPr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Dyniaethau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MDPh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Cyfrifoldebau</a:t>
            </a:r>
            <a:r>
              <a:rPr lang="en-US" dirty="0" smtClean="0"/>
              <a:t> </a:t>
            </a:r>
            <a:r>
              <a:rPr lang="en-US" dirty="0" err="1" smtClean="0"/>
              <a:t>trawsgwricwlaidd</a:t>
            </a:r>
            <a:endParaRPr lang="en-US" dirty="0" smtClean="0"/>
          </a:p>
          <a:p>
            <a:r>
              <a:rPr lang="en-US" dirty="0" smtClean="0"/>
              <a:t>4 </a:t>
            </a:r>
            <a:r>
              <a:rPr lang="en-US" dirty="0" err="1" smtClean="0"/>
              <a:t>diben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6724" y="1656950"/>
            <a:ext cx="1876248" cy="26359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66603"/>
            <a:ext cx="8229600" cy="1143000"/>
          </a:xfrm>
        </p:spPr>
        <p:txBody>
          <a:bodyPr/>
          <a:lstStyle/>
          <a:p>
            <a:r>
              <a:rPr lang="en-US" dirty="0" smtClean="0"/>
              <a:t>WATER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5208475"/>
              </p:ext>
            </p:extLst>
          </p:nvPr>
        </p:nvGraphicFramePr>
        <p:xfrm>
          <a:off x="457200" y="1269839"/>
          <a:ext cx="8229600" cy="5202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33876" y="2553213"/>
            <a:ext cx="1876248" cy="26359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Daearyddiaeth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 </a:t>
            </a:r>
            <a:r>
              <a:rPr lang="en-US" dirty="0" err="1" smtClean="0"/>
              <a:t>Newyddion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143000"/>
            <a:ext cx="8115300" cy="5410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 dirty="0" smtClean="0"/>
          </a:p>
        </p:txBody>
      </p:sp>
      <p:sp>
        <p:nvSpPr>
          <p:cNvPr id="931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 err="1" smtClean="0"/>
              <a:t>Ymholiad</a:t>
            </a:r>
            <a:r>
              <a:rPr lang="en-GB" altLang="en-US" sz="4000" dirty="0" smtClean="0"/>
              <a:t> </a:t>
            </a:r>
            <a:r>
              <a:rPr lang="en-GB" altLang="en-US" sz="4000" dirty="0" err="1" smtClean="0"/>
              <a:t>daearyddol</a:t>
            </a:r>
            <a:endParaRPr lang="en-GB" altLang="en-US" sz="4000" dirty="0" smtClean="0"/>
          </a:p>
        </p:txBody>
      </p:sp>
      <p:sp>
        <p:nvSpPr>
          <p:cNvPr id="93188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en-GB" altLang="en-US" sz="2800" dirty="0" smtClean="0"/>
          </a:p>
          <a:p>
            <a:pPr>
              <a:buFont typeface="Wingdings" pitchFamily="2" charset="2"/>
              <a:buChar char="Ø"/>
            </a:pPr>
            <a:r>
              <a:rPr lang="en-GB" altLang="en-US" sz="2800" u="sng" dirty="0" err="1" smtClean="0"/>
              <a:t>Pwy</a:t>
            </a:r>
            <a:r>
              <a:rPr lang="en-GB" altLang="en-US" sz="2800" u="sng" dirty="0" smtClean="0"/>
              <a:t>?</a:t>
            </a:r>
          </a:p>
          <a:p>
            <a:pPr>
              <a:buFont typeface="Wingdings" pitchFamily="2" charset="2"/>
              <a:buChar char="Ø"/>
            </a:pPr>
            <a:r>
              <a:rPr lang="en-GB" altLang="en-US" sz="2800" u="sng" dirty="0" smtClean="0"/>
              <a:t>Beth?</a:t>
            </a:r>
          </a:p>
          <a:p>
            <a:pPr>
              <a:buFont typeface="Wingdings" pitchFamily="2" charset="2"/>
              <a:buChar char="Ø"/>
            </a:pPr>
            <a:r>
              <a:rPr lang="en-GB" altLang="en-US" sz="2800" u="sng" dirty="0" err="1" smtClean="0"/>
              <a:t>Ble</a:t>
            </a:r>
            <a:r>
              <a:rPr lang="en-GB" altLang="en-US" sz="2800" u="sng" dirty="0" smtClean="0"/>
              <a:t>?</a:t>
            </a:r>
          </a:p>
          <a:p>
            <a:pPr>
              <a:buFont typeface="Wingdings" pitchFamily="2" charset="2"/>
              <a:buChar char="Ø"/>
            </a:pPr>
            <a:r>
              <a:rPr lang="en-GB" altLang="en-US" sz="2800" u="sng" dirty="0" err="1" smtClean="0"/>
              <a:t>Pryd</a:t>
            </a:r>
            <a:r>
              <a:rPr lang="en-GB" altLang="en-US" sz="2800" u="sng" dirty="0" smtClean="0"/>
              <a:t>?</a:t>
            </a:r>
          </a:p>
          <a:p>
            <a:pPr>
              <a:buFont typeface="Wingdings" pitchFamily="2" charset="2"/>
              <a:buChar char="Ø"/>
            </a:pPr>
            <a:r>
              <a:rPr lang="en-GB" altLang="en-US" sz="2800" u="sng" dirty="0" smtClean="0"/>
              <a:t>Pam? </a:t>
            </a:r>
            <a:endParaRPr lang="en-GB" altLang="en-US" sz="2800" dirty="0" smtClean="0"/>
          </a:p>
        </p:txBody>
      </p:sp>
      <p:pic>
        <p:nvPicPr>
          <p:cNvPr id="93189" name="Picture 13" descr="A woman sweeps debris out of the street in Port-au-Prince, Haiti, Monday, Jan. 18, 2010. On the streets, people are still dying, pregnant women are giving birth and the injured are showing up in wheelbarrows and on people's backs at hurriedly erected field hospitals.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19313" y="1844675"/>
            <a:ext cx="7024687" cy="43053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9464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Hetiau</a:t>
            </a:r>
            <a:r>
              <a:rPr lang="en-US" dirty="0" smtClean="0"/>
              <a:t> </a:t>
            </a:r>
            <a:r>
              <a:rPr lang="en-US" dirty="0" err="1" smtClean="0"/>
              <a:t>meddwl</a:t>
            </a:r>
            <a:r>
              <a:rPr lang="en-US" dirty="0" smtClean="0"/>
              <a:t> De Bono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00" y="1600200"/>
            <a:ext cx="8890000" cy="494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983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113" y="-346075"/>
            <a:ext cx="9005887" cy="720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796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4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68263"/>
            <a:ext cx="4883150" cy="671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7978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Food for Thought</a:t>
            </a:r>
          </a:p>
        </p:txBody>
      </p:sp>
      <p:pic>
        <p:nvPicPr>
          <p:cNvPr id="1075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13" y="1489075"/>
            <a:ext cx="3571875" cy="5059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75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71" r="10811" b="8688"/>
          <a:stretch>
            <a:fillRect/>
          </a:stretch>
        </p:blipFill>
        <p:spPr bwMode="auto">
          <a:xfrm>
            <a:off x="4843463" y="1727200"/>
            <a:ext cx="4116387" cy="382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2998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Beth </a:t>
            </a:r>
            <a:r>
              <a:rPr lang="en-GB" err="1"/>
              <a:t>yw</a:t>
            </a:r>
            <a:r>
              <a:rPr lang="en-GB"/>
              <a:t> Hanes?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4645025" y="1514901"/>
            <a:ext cx="4041775" cy="4074339"/>
          </a:xfrm>
        </p:spPr>
        <p:txBody>
          <a:bodyPr>
            <a:normAutofit/>
          </a:bodyPr>
          <a:lstStyle/>
          <a:p>
            <a:r>
              <a:rPr lang="en-GB" err="1"/>
              <a:t>Sgiliau</a:t>
            </a:r>
            <a:endParaRPr lang="en-GB"/>
          </a:p>
          <a:p>
            <a:pPr lvl="1"/>
            <a:r>
              <a:rPr lang="en-GB" err="1"/>
              <a:t>Ymwybyddiaeth</a:t>
            </a:r>
            <a:r>
              <a:rPr lang="en-GB"/>
              <a:t> </a:t>
            </a:r>
            <a:r>
              <a:rPr lang="en-GB" err="1"/>
              <a:t>gronolegol</a:t>
            </a:r>
            <a:endParaRPr lang="en-GB"/>
          </a:p>
          <a:p>
            <a:pPr lvl="1"/>
            <a:r>
              <a:rPr lang="en-GB" err="1"/>
              <a:t>Gwybodaeth</a:t>
            </a:r>
            <a:r>
              <a:rPr lang="en-GB"/>
              <a:t> a </a:t>
            </a:r>
            <a:r>
              <a:rPr lang="en-GB" err="1"/>
              <a:t>dealltwriaeth</a:t>
            </a:r>
            <a:r>
              <a:rPr lang="en-GB"/>
              <a:t> </a:t>
            </a:r>
            <a:r>
              <a:rPr lang="en-GB" err="1"/>
              <a:t>hanesyddol</a:t>
            </a:r>
            <a:endParaRPr lang="en-GB"/>
          </a:p>
          <a:p>
            <a:pPr lvl="1"/>
            <a:r>
              <a:rPr lang="en-GB" err="1"/>
              <a:t>Dehongliadau</a:t>
            </a:r>
            <a:r>
              <a:rPr lang="en-GB"/>
              <a:t> o </a:t>
            </a:r>
            <a:r>
              <a:rPr lang="en-GB" err="1"/>
              <a:t>hanes</a:t>
            </a:r>
            <a:endParaRPr lang="en-GB"/>
          </a:p>
          <a:p>
            <a:pPr lvl="1"/>
            <a:r>
              <a:rPr lang="en-GB" err="1"/>
              <a:t>Ymholi</a:t>
            </a:r>
            <a:r>
              <a:rPr lang="en-GB"/>
              <a:t> </a:t>
            </a:r>
            <a:r>
              <a:rPr lang="en-GB" err="1"/>
              <a:t>hanesyddol</a:t>
            </a:r>
            <a:endParaRPr lang="en-GB"/>
          </a:p>
          <a:p>
            <a:pPr lvl="1"/>
            <a:r>
              <a:rPr lang="en-GB" err="1"/>
              <a:t>Trefnu</a:t>
            </a:r>
            <a:r>
              <a:rPr lang="en-GB"/>
              <a:t> a </a:t>
            </a:r>
            <a:r>
              <a:rPr lang="en-GB" err="1"/>
              <a:t>chyfathrebu</a:t>
            </a:r>
            <a:endParaRPr lang="en-GB"/>
          </a:p>
          <a:p>
            <a:pPr marL="457200" lvl="1" indent="0">
              <a:buNone/>
            </a:pPr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0599" y="1417638"/>
            <a:ext cx="3008296" cy="4171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455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Tryweryn – 1960au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3"/>
              </a:rPr>
              <a:t>http://www.bbc.co.uk/news/uk-wales-34528336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Addysg</a:t>
            </a:r>
            <a:r>
              <a:rPr lang="en-US" dirty="0" smtClean="0"/>
              <a:t> </a:t>
            </a:r>
            <a:r>
              <a:rPr lang="en-US" dirty="0" err="1" smtClean="0"/>
              <a:t>Grefyddol</a:t>
            </a:r>
            <a:r>
              <a:rPr lang="en-US" dirty="0" smtClean="0"/>
              <a:t> - </a:t>
            </a:r>
            <a:r>
              <a:rPr lang="en-US" dirty="0" err="1" smtClean="0"/>
              <a:t>Dŵr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AG </a:t>
            </a:r>
            <a:r>
              <a:rPr lang="mr-IN" dirty="0" smtClean="0"/>
              <a:t>–</a:t>
            </a:r>
            <a:r>
              <a:rPr lang="en-US" dirty="0" smtClean="0"/>
              <a:t> CA2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5217" y="2263223"/>
            <a:ext cx="6493565" cy="4342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067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Gweithdy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Gwaith</a:t>
            </a:r>
            <a:r>
              <a:rPr lang="en-US" dirty="0" smtClean="0"/>
              <a:t> </a:t>
            </a:r>
            <a:r>
              <a:rPr lang="en-US" dirty="0" err="1" smtClean="0"/>
              <a:t>Grŵp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 err="1" smtClean="0"/>
              <a:t>Dewiswch</a:t>
            </a:r>
            <a:r>
              <a:rPr lang="en-US" b="1" dirty="0" smtClean="0"/>
              <a:t> </a:t>
            </a:r>
            <a:r>
              <a:rPr lang="en-US" b="1" dirty="0" err="1" smtClean="0"/>
              <a:t>thema</a:t>
            </a:r>
            <a:r>
              <a:rPr lang="en-US" b="1" dirty="0" smtClean="0"/>
              <a:t> a </a:t>
            </a:r>
            <a:r>
              <a:rPr lang="en-US" b="1" dirty="0" err="1" smtClean="0"/>
              <a:t>meddyliwch</a:t>
            </a:r>
            <a:r>
              <a:rPr lang="en-US" b="1" dirty="0" smtClean="0"/>
              <a:t> am </a:t>
            </a:r>
            <a:r>
              <a:rPr lang="en-US" b="1" dirty="0" err="1" smtClean="0"/>
              <a:t>ffyrdd</a:t>
            </a:r>
            <a:r>
              <a:rPr lang="en-US" b="1" dirty="0" smtClean="0"/>
              <a:t> o </a:t>
            </a:r>
            <a:r>
              <a:rPr lang="en-US" b="1" dirty="0" err="1" smtClean="0"/>
              <a:t>gyfuno</a:t>
            </a:r>
            <a:r>
              <a:rPr lang="en-US" b="1" dirty="0" smtClean="0"/>
              <a:t> </a:t>
            </a:r>
            <a:r>
              <a:rPr lang="en-US" b="1" dirty="0" err="1" smtClean="0"/>
              <a:t>Daearyddiaeth</a:t>
            </a:r>
            <a:r>
              <a:rPr lang="en-US" b="1" dirty="0" smtClean="0"/>
              <a:t>, Hanes ac </a:t>
            </a:r>
            <a:r>
              <a:rPr lang="en-US" b="1" dirty="0" err="1" smtClean="0"/>
              <a:t>Addysg</a:t>
            </a:r>
            <a:r>
              <a:rPr lang="en-US" b="1" dirty="0" smtClean="0"/>
              <a:t> </a:t>
            </a:r>
            <a:r>
              <a:rPr lang="en-US" b="1" dirty="0" err="1" smtClean="0"/>
              <a:t>Grefyddol</a:t>
            </a:r>
            <a:r>
              <a:rPr lang="en-US" b="1" dirty="0" smtClean="0"/>
              <a:t> o </a:t>
            </a:r>
            <a:r>
              <a:rPr lang="en-US" b="1" dirty="0" err="1" smtClean="0"/>
              <a:t>fewn</a:t>
            </a:r>
            <a:r>
              <a:rPr lang="en-US" b="1" dirty="0" smtClean="0"/>
              <a:t> y </a:t>
            </a:r>
            <a:r>
              <a:rPr lang="en-US" b="1" dirty="0" err="1" smtClean="0"/>
              <a:t>thema</a:t>
            </a:r>
            <a:r>
              <a:rPr lang="en-US" b="1" dirty="0" smtClean="0"/>
              <a:t>.</a:t>
            </a:r>
            <a:endParaRPr lang="en-US" dirty="0" smtClean="0"/>
          </a:p>
          <a:p>
            <a:endParaRPr lang="en-US" dirty="0"/>
          </a:p>
          <a:p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enghreifftiau</a:t>
            </a:r>
            <a:r>
              <a:rPr lang="en-US" dirty="0" smtClean="0"/>
              <a:t> </a:t>
            </a:r>
            <a:r>
              <a:rPr lang="en-US" dirty="0" err="1" smtClean="0"/>
              <a:t>gorau</a:t>
            </a:r>
            <a:r>
              <a:rPr lang="en-US" dirty="0" smtClean="0"/>
              <a:t> </a:t>
            </a:r>
            <a:r>
              <a:rPr lang="en-US" dirty="0" err="1" smtClean="0"/>
              <a:t>yng</a:t>
            </a:r>
            <a:r>
              <a:rPr lang="en-US" dirty="0" smtClean="0"/>
              <a:t> </a:t>
            </a:r>
            <a:r>
              <a:rPr lang="en-US" dirty="0" err="1" smtClean="0"/>
              <a:t>nghyfnod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r>
              <a:rPr lang="en-US" dirty="0" smtClean="0"/>
              <a:t> 2,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cynllunio’r</a:t>
            </a:r>
            <a:r>
              <a:rPr lang="en-US" dirty="0" smtClean="0"/>
              <a:t> </a:t>
            </a:r>
            <a:r>
              <a:rPr lang="en-US" dirty="0" err="1" smtClean="0"/>
              <a:t>cwricwlwm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sicrhau</a:t>
            </a:r>
            <a:r>
              <a:rPr lang="en-US" dirty="0" smtClean="0"/>
              <a:t> </a:t>
            </a:r>
            <a:r>
              <a:rPr lang="en-US" dirty="0" err="1" smtClean="0"/>
              <a:t>cydbwysedd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cynnwys</a:t>
            </a:r>
            <a:r>
              <a:rPr lang="en-US" dirty="0" smtClean="0"/>
              <a:t> </a:t>
            </a:r>
            <a:r>
              <a:rPr lang="en-US" dirty="0" err="1" smtClean="0"/>
              <a:t>pwnc</a:t>
            </a:r>
            <a:r>
              <a:rPr lang="en-US" dirty="0" smtClean="0"/>
              <a:t> a </a:t>
            </a:r>
            <a:r>
              <a:rPr lang="en-US" dirty="0" err="1" smtClean="0"/>
              <a:t>datblygu</a:t>
            </a:r>
            <a:r>
              <a:rPr lang="en-US" dirty="0" smtClean="0"/>
              <a:t> </a:t>
            </a:r>
            <a:r>
              <a:rPr lang="en-US" dirty="0" err="1" smtClean="0"/>
              <a:t>medrau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. (</a:t>
            </a:r>
            <a:r>
              <a:rPr lang="en-US" dirty="0" err="1" smtClean="0"/>
              <a:t>Estyn</a:t>
            </a:r>
            <a:r>
              <a:rPr lang="en-US" dirty="0" smtClean="0"/>
              <a:t>, 2017: 14)</a:t>
            </a:r>
          </a:p>
        </p:txBody>
      </p:sp>
    </p:spTree>
    <p:extLst>
      <p:ext uri="{BB962C8B-B14F-4D97-AF65-F5344CB8AC3E}">
        <p14:creationId xmlns:p14="http://schemas.microsoft.com/office/powerpoint/2010/main" val="1175234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Themâu</a:t>
            </a:r>
            <a:r>
              <a:rPr lang="en-US" dirty="0" smtClean="0"/>
              <a:t> </a:t>
            </a:r>
            <a:r>
              <a:rPr lang="en-US" dirty="0" err="1" smtClean="0"/>
              <a:t>posibl</a:t>
            </a:r>
            <a:r>
              <a:rPr lang="mr-IN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8461513" cy="4525963"/>
          </a:xfrm>
        </p:spPr>
        <p:txBody>
          <a:bodyPr>
            <a:normAutofit lnSpcReduction="10000"/>
          </a:bodyPr>
          <a:lstStyle/>
          <a:p>
            <a:r>
              <a:rPr lang="en-US" b="1" dirty="0" err="1" smtClean="0"/>
              <a:t>Teithwyr</a:t>
            </a:r>
            <a:r>
              <a:rPr lang="en-US" b="1" dirty="0" smtClean="0"/>
              <a:t> </a:t>
            </a:r>
            <a:r>
              <a:rPr lang="en-US" b="1" dirty="0" err="1" smtClean="0"/>
              <a:t>amser</a:t>
            </a:r>
            <a:r>
              <a:rPr lang="en-US" b="1" dirty="0" smtClean="0"/>
              <a:t> </a:t>
            </a:r>
            <a:r>
              <a:rPr lang="en-US" dirty="0" smtClean="0"/>
              <a:t>(time </a:t>
            </a:r>
            <a:r>
              <a:rPr lang="en-US" dirty="0" err="1" smtClean="0"/>
              <a:t>travellers</a:t>
            </a:r>
            <a:r>
              <a:rPr lang="en-US" dirty="0" smtClean="0"/>
              <a:t>)</a:t>
            </a:r>
          </a:p>
          <a:p>
            <a:r>
              <a:rPr lang="en-US" b="1" dirty="0" err="1" smtClean="0"/>
              <a:t>Bywyd</a:t>
            </a:r>
            <a:r>
              <a:rPr lang="en-US" b="1" dirty="0" smtClean="0"/>
              <a:t> y </a:t>
            </a:r>
            <a:r>
              <a:rPr lang="en-US" b="1" dirty="0" err="1" smtClean="0"/>
              <a:t>jyngl</a:t>
            </a:r>
            <a:r>
              <a:rPr lang="en-US" b="1" dirty="0" smtClean="0"/>
              <a:t> </a:t>
            </a:r>
            <a:r>
              <a:rPr lang="en-US" dirty="0" smtClean="0"/>
              <a:t>(jungle life)</a:t>
            </a:r>
          </a:p>
          <a:p>
            <a:r>
              <a:rPr lang="en-US" b="1" dirty="0" err="1" smtClean="0"/>
              <a:t>Pibonwy</a:t>
            </a:r>
            <a:r>
              <a:rPr lang="en-US" b="1" dirty="0" smtClean="0"/>
              <a:t> ac </a:t>
            </a:r>
            <a:r>
              <a:rPr lang="en-US" b="1" dirty="0" err="1" smtClean="0"/>
              <a:t>iglŵau</a:t>
            </a:r>
            <a:r>
              <a:rPr lang="en-US" b="1" dirty="0" smtClean="0"/>
              <a:t> </a:t>
            </a:r>
            <a:r>
              <a:rPr lang="en-US" dirty="0" smtClean="0"/>
              <a:t>(icicles and igloos)</a:t>
            </a:r>
          </a:p>
          <a:p>
            <a:r>
              <a:rPr lang="en-US" b="1" dirty="0" err="1" smtClean="0"/>
              <a:t>Celtiaid</a:t>
            </a:r>
            <a:r>
              <a:rPr lang="en-US" b="1" dirty="0" smtClean="0"/>
              <a:t> </a:t>
            </a:r>
            <a:r>
              <a:rPr lang="en-US" b="1" dirty="0" err="1" smtClean="0"/>
              <a:t>crefftus</a:t>
            </a:r>
            <a:r>
              <a:rPr lang="en-US" b="1" dirty="0" smtClean="0"/>
              <a:t> </a:t>
            </a:r>
            <a:r>
              <a:rPr lang="en-US" dirty="0" smtClean="0"/>
              <a:t>(crafty Celts)</a:t>
            </a:r>
          </a:p>
          <a:p>
            <a:r>
              <a:rPr lang="en-US" b="1" dirty="0" err="1" smtClean="0"/>
              <a:t>Yn</a:t>
            </a:r>
            <a:r>
              <a:rPr lang="en-US" b="1" dirty="0" smtClean="0"/>
              <a:t> y </a:t>
            </a:r>
            <a:r>
              <a:rPr lang="en-US" b="1" dirty="0" err="1" smtClean="0"/>
              <a:t>rhewgell</a:t>
            </a:r>
            <a:r>
              <a:rPr lang="en-US" b="1" dirty="0" smtClean="0"/>
              <a:t> </a:t>
            </a:r>
            <a:r>
              <a:rPr lang="en-US" dirty="0" smtClean="0"/>
              <a:t>(in the freezer)</a:t>
            </a:r>
          </a:p>
          <a:p>
            <a:r>
              <a:rPr lang="en-US" b="1" dirty="0" err="1" smtClean="0"/>
              <a:t>Olion</a:t>
            </a:r>
            <a:r>
              <a:rPr lang="en-US" b="1" dirty="0" smtClean="0"/>
              <a:t> </a:t>
            </a:r>
            <a:r>
              <a:rPr lang="en-US" b="1" dirty="0" err="1" smtClean="0"/>
              <a:t>troed</a:t>
            </a:r>
            <a:r>
              <a:rPr lang="en-US" b="1" dirty="0" smtClean="0"/>
              <a:t> </a:t>
            </a:r>
            <a:r>
              <a:rPr lang="en-US" b="1" dirty="0" err="1" smtClean="0"/>
              <a:t>sy’n</a:t>
            </a:r>
            <a:r>
              <a:rPr lang="en-US" b="1" dirty="0" smtClean="0"/>
              <a:t> </a:t>
            </a:r>
            <a:r>
              <a:rPr lang="en-US" b="1" dirty="0" err="1" smtClean="0"/>
              <a:t>diflannu</a:t>
            </a:r>
            <a:r>
              <a:rPr lang="en-US" b="1" dirty="0" smtClean="0"/>
              <a:t> </a:t>
            </a:r>
            <a:r>
              <a:rPr lang="en-US" dirty="0" smtClean="0"/>
              <a:t>(disappearing footprints)</a:t>
            </a:r>
          </a:p>
          <a:p>
            <a:r>
              <a:rPr lang="en-US" b="1" dirty="0" err="1" smtClean="0"/>
              <a:t>Chwilio</a:t>
            </a:r>
            <a:r>
              <a:rPr lang="en-US" b="1" dirty="0" smtClean="0"/>
              <a:t> am </a:t>
            </a:r>
            <a:r>
              <a:rPr lang="en-US" b="1" dirty="0" err="1" smtClean="0"/>
              <a:t>gliwiau</a:t>
            </a:r>
            <a:r>
              <a:rPr lang="en-US" b="1" dirty="0" smtClean="0"/>
              <a:t> </a:t>
            </a:r>
            <a:r>
              <a:rPr lang="en-US" dirty="0" smtClean="0"/>
              <a:t>(looking for clues)</a:t>
            </a:r>
          </a:p>
        </p:txBody>
      </p:sp>
    </p:spTree>
    <p:extLst>
      <p:ext uri="{BB962C8B-B14F-4D97-AF65-F5344CB8AC3E}">
        <p14:creationId xmlns:p14="http://schemas.microsoft.com/office/powerpoint/2010/main" val="1111175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Pwyntiau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r>
              <a:rPr lang="en-US" dirty="0" smtClean="0"/>
              <a:t> </a:t>
            </a:r>
            <a:r>
              <a:rPr lang="en-US" dirty="0" err="1" smtClean="0"/>
              <a:t>i’w</a:t>
            </a:r>
            <a:r>
              <a:rPr lang="en-US" dirty="0" smtClean="0"/>
              <a:t> </a:t>
            </a:r>
            <a:r>
              <a:rPr lang="en-US" dirty="0" err="1" smtClean="0"/>
              <a:t>cofio</a:t>
            </a:r>
            <a:r>
              <a:rPr lang="mr-IN" dirty="0" smtClean="0"/>
              <a:t>…</a:t>
            </a:r>
            <a:r>
              <a:rPr lang="cy-GB" dirty="0" smtClean="0"/>
              <a:t>rhannu...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Cwestiynau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dysgu’n</a:t>
            </a:r>
            <a:r>
              <a:rPr lang="en-US" dirty="0" smtClean="0"/>
              <a:t> </a:t>
            </a:r>
            <a:r>
              <a:rPr lang="en-US" dirty="0" err="1" smtClean="0"/>
              <a:t>seiliedig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ymholi</a:t>
            </a:r>
            <a:endParaRPr lang="en-US" dirty="0" smtClean="0"/>
          </a:p>
          <a:p>
            <a:r>
              <a:rPr lang="en-US" dirty="0" err="1" smtClean="0"/>
              <a:t>Sgiliau</a:t>
            </a:r>
            <a:r>
              <a:rPr lang="en-US" dirty="0" smtClean="0"/>
              <a:t>/</a:t>
            </a:r>
            <a:r>
              <a:rPr lang="en-US" dirty="0" err="1" smtClean="0"/>
              <a:t>cysyniadau</a:t>
            </a:r>
            <a:r>
              <a:rPr lang="en-US" dirty="0" smtClean="0"/>
              <a:t> </a:t>
            </a:r>
            <a:r>
              <a:rPr lang="en-US" dirty="0" err="1" smtClean="0"/>
              <a:t>pwnc</a:t>
            </a:r>
            <a:r>
              <a:rPr lang="en-US" dirty="0" smtClean="0"/>
              <a:t> </a:t>
            </a:r>
            <a:r>
              <a:rPr lang="en-US" dirty="0" err="1" smtClean="0"/>
              <a:t>penodol</a:t>
            </a:r>
            <a:endParaRPr lang="en-US" dirty="0" smtClean="0"/>
          </a:p>
          <a:p>
            <a:r>
              <a:rPr lang="en-US" dirty="0" err="1" smtClean="0"/>
              <a:t>Cysylltiadau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</a:t>
            </a:r>
            <a:r>
              <a:rPr lang="en-US" dirty="0" err="1" smtClean="0"/>
              <a:t>FfLlRh</a:t>
            </a:r>
            <a:r>
              <a:rPr lang="en-US" dirty="0" smtClean="0"/>
              <a:t>, </a:t>
            </a:r>
            <a:r>
              <a:rPr lang="en-US" dirty="0" err="1" smtClean="0"/>
              <a:t>FfCD</a:t>
            </a:r>
            <a:r>
              <a:rPr lang="en-US" dirty="0" smtClean="0"/>
              <a:t>, </a:t>
            </a:r>
            <a:r>
              <a:rPr lang="en-US" dirty="0" err="1" smtClean="0"/>
              <a:t>sgiliau</a:t>
            </a:r>
            <a:r>
              <a:rPr lang="en-US" dirty="0" smtClean="0"/>
              <a:t> </a:t>
            </a:r>
            <a:r>
              <a:rPr lang="en-US" dirty="0" err="1" smtClean="0"/>
              <a:t>meddwl</a:t>
            </a:r>
            <a:endParaRPr lang="en-US" dirty="0" smtClean="0"/>
          </a:p>
          <a:p>
            <a:r>
              <a:rPr lang="en-US" dirty="0" err="1" smtClean="0"/>
              <a:t>Cysylltiadau</a:t>
            </a:r>
            <a:r>
              <a:rPr lang="en-US" dirty="0" smtClean="0"/>
              <a:t> at YCC/ ADCDF </a:t>
            </a:r>
            <a:r>
              <a:rPr lang="mr-IN" dirty="0" smtClean="0"/>
              <a:t>–</a:t>
            </a:r>
            <a:r>
              <a:rPr lang="en-US" dirty="0" smtClean="0"/>
              <a:t> ‘4 DIBEN’</a:t>
            </a:r>
          </a:p>
          <a:p>
            <a:r>
              <a:rPr lang="en-US" dirty="0" smtClean="0"/>
              <a:t>Beth </a:t>
            </a:r>
            <a:r>
              <a:rPr lang="en-US" dirty="0" err="1" smtClean="0"/>
              <a:t>fydd</a:t>
            </a:r>
            <a:r>
              <a:rPr lang="en-US" dirty="0" smtClean="0"/>
              <a:t> y </a:t>
            </a:r>
            <a:r>
              <a:rPr lang="en-US" dirty="0" err="1" smtClean="0"/>
              <a:t>dysgwyr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gynhyrchu</a:t>
            </a:r>
            <a:r>
              <a:rPr lang="en-US" dirty="0" smtClean="0"/>
              <a:t>?</a:t>
            </a:r>
          </a:p>
          <a:p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ydych</a:t>
            </a:r>
            <a:r>
              <a:rPr lang="en-US" dirty="0" smtClean="0"/>
              <a:t> am </a:t>
            </a:r>
            <a:r>
              <a:rPr lang="en-US" dirty="0" err="1" smtClean="0"/>
              <a:t>asesu</a:t>
            </a:r>
            <a:r>
              <a:rPr lang="en-US" dirty="0" smtClean="0"/>
              <a:t> y </a:t>
            </a:r>
            <a:r>
              <a:rPr lang="en-US" dirty="0" err="1" smtClean="0"/>
              <a:t>dysgu</a:t>
            </a:r>
            <a:r>
              <a:rPr lang="en-US" dirty="0" smtClean="0"/>
              <a:t>?</a:t>
            </a:r>
          </a:p>
          <a:p>
            <a:r>
              <a:rPr lang="en-US" dirty="0" err="1" smtClean="0"/>
              <a:t>Adnoddau</a:t>
            </a:r>
            <a:r>
              <a:rPr lang="en-US" dirty="0" smtClean="0"/>
              <a:t> / </a:t>
            </a:r>
            <a:r>
              <a:rPr lang="en-US" dirty="0" err="1" smtClean="0"/>
              <a:t>Gwefannau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95254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Cyfeiriadau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Donaldson, G. (2015) </a:t>
            </a:r>
            <a:r>
              <a:rPr lang="en-US" i="1" dirty="0" err="1" smtClean="0"/>
              <a:t>Dyfodol</a:t>
            </a:r>
            <a:r>
              <a:rPr lang="en-US" i="1" dirty="0" smtClean="0"/>
              <a:t> </a:t>
            </a:r>
            <a:r>
              <a:rPr lang="en-US" i="1" dirty="0" err="1" smtClean="0"/>
              <a:t>Llwyddiannus</a:t>
            </a:r>
            <a:r>
              <a:rPr lang="en-US" i="1" dirty="0" smtClean="0"/>
              <a:t>: </a:t>
            </a:r>
            <a:r>
              <a:rPr lang="en-US" i="1" dirty="0" err="1" smtClean="0"/>
              <a:t>adolygiad</a:t>
            </a:r>
            <a:r>
              <a:rPr lang="en-US" i="1" dirty="0" smtClean="0"/>
              <a:t> </a:t>
            </a:r>
            <a:r>
              <a:rPr lang="en-US" i="1" dirty="0" err="1" smtClean="0"/>
              <a:t>annibynnol</a:t>
            </a:r>
            <a:r>
              <a:rPr lang="en-US" i="1" dirty="0" smtClean="0"/>
              <a:t> </a:t>
            </a:r>
            <a:r>
              <a:rPr lang="en-US" i="1" dirty="0" err="1" smtClean="0"/>
              <a:t>o’r</a:t>
            </a:r>
            <a:r>
              <a:rPr lang="en-US" i="1" dirty="0" smtClean="0"/>
              <a:t> </a:t>
            </a:r>
            <a:r>
              <a:rPr lang="en-US" i="1" dirty="0" err="1" smtClean="0"/>
              <a:t>cwricwlwm</a:t>
            </a:r>
            <a:r>
              <a:rPr lang="en-US" i="1" dirty="0" smtClean="0"/>
              <a:t> a </a:t>
            </a:r>
            <a:r>
              <a:rPr lang="en-US" i="1" dirty="0" err="1" smtClean="0"/>
              <a:t>threfniadau</a:t>
            </a:r>
            <a:r>
              <a:rPr lang="en-US" i="1" dirty="0" smtClean="0"/>
              <a:t> </a:t>
            </a:r>
            <a:r>
              <a:rPr lang="en-US" i="1" dirty="0" err="1" smtClean="0"/>
              <a:t>asesu</a:t>
            </a:r>
            <a:r>
              <a:rPr lang="en-US" dirty="0" smtClean="0"/>
              <a:t>. </a:t>
            </a:r>
            <a:r>
              <a:rPr lang="en-US" dirty="0" err="1" smtClean="0"/>
              <a:t>Caerdydd</a:t>
            </a:r>
            <a:r>
              <a:rPr lang="en-US" dirty="0" smtClean="0"/>
              <a:t>: </a:t>
            </a:r>
            <a:r>
              <a:rPr lang="en-US" dirty="0" err="1" smtClean="0"/>
              <a:t>Llywodraeth</a:t>
            </a:r>
            <a:r>
              <a:rPr lang="en-US" dirty="0" smtClean="0"/>
              <a:t> </a:t>
            </a:r>
            <a:r>
              <a:rPr lang="en-US" dirty="0" err="1" smtClean="0"/>
              <a:t>Cymru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Estyn</a:t>
            </a:r>
            <a:r>
              <a:rPr lang="en-US" dirty="0" smtClean="0"/>
              <a:t> (2017) </a:t>
            </a:r>
            <a:r>
              <a:rPr lang="en-US" i="1" dirty="0" err="1" smtClean="0"/>
              <a:t>Arfer</a:t>
            </a:r>
            <a:r>
              <a:rPr lang="en-US" i="1" dirty="0" smtClean="0"/>
              <a:t> </a:t>
            </a:r>
            <a:r>
              <a:rPr lang="en-US" i="1" dirty="0" err="1" smtClean="0"/>
              <a:t>dda</a:t>
            </a:r>
            <a:r>
              <a:rPr lang="en-US" i="1" dirty="0" smtClean="0"/>
              <a:t> </a:t>
            </a:r>
            <a:r>
              <a:rPr lang="en-US" i="1" dirty="0" err="1" smtClean="0"/>
              <a:t>yn</a:t>
            </a:r>
            <a:r>
              <a:rPr lang="en-US" i="1" dirty="0" smtClean="0"/>
              <a:t> y </a:t>
            </a:r>
            <a:r>
              <a:rPr lang="en-US" i="1" dirty="0" err="1" smtClean="0"/>
              <a:t>dyniaethau</a:t>
            </a:r>
            <a:r>
              <a:rPr lang="en-US" i="1" dirty="0" smtClean="0"/>
              <a:t>.</a:t>
            </a:r>
            <a:r>
              <a:rPr lang="en-US" dirty="0" smtClean="0"/>
              <a:t> </a:t>
            </a:r>
            <a:r>
              <a:rPr lang="en-US" dirty="0" err="1" smtClean="0"/>
              <a:t>Caerdydd</a:t>
            </a:r>
            <a:r>
              <a:rPr lang="en-US" dirty="0" smtClean="0"/>
              <a:t>: </a:t>
            </a:r>
            <a:r>
              <a:rPr lang="en-US" dirty="0" err="1" smtClean="0"/>
              <a:t>Estyn</a:t>
            </a:r>
            <a:r>
              <a:rPr lang="en-US" dirty="0" smtClean="0"/>
              <a:t> (</a:t>
            </a:r>
            <a:r>
              <a:rPr lang="en-US" dirty="0" err="1" smtClean="0"/>
              <a:t>copi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moodle</a:t>
            </a:r>
            <a:r>
              <a:rPr lang="en-US" dirty="0" smtClean="0"/>
              <a:t>)</a:t>
            </a:r>
          </a:p>
          <a:p>
            <a:r>
              <a:rPr lang="en-US" i="1" dirty="0" err="1" smtClean="0"/>
              <a:t>Rhaglen</a:t>
            </a:r>
            <a:r>
              <a:rPr lang="en-US" i="1" dirty="0" smtClean="0"/>
              <a:t> </a:t>
            </a:r>
            <a:r>
              <a:rPr lang="en-US" i="1" dirty="0" err="1" smtClean="0"/>
              <a:t>Dysgu</a:t>
            </a:r>
            <a:r>
              <a:rPr lang="en-US" i="1" dirty="0" smtClean="0"/>
              <a:t> </a:t>
            </a:r>
            <a:r>
              <a:rPr lang="en-US" i="1" dirty="0" err="1" smtClean="0"/>
              <a:t>Byd-Eang</a:t>
            </a:r>
            <a:r>
              <a:rPr lang="en-US" i="1" dirty="0" smtClean="0"/>
              <a:t> - Global learning </a:t>
            </a:r>
            <a:r>
              <a:rPr lang="en-US" i="1" dirty="0" err="1" smtClean="0"/>
              <a:t>programme</a:t>
            </a:r>
            <a:r>
              <a:rPr lang="en-US" i="1" dirty="0" smtClean="0"/>
              <a:t> (</a:t>
            </a:r>
            <a:r>
              <a:rPr lang="en-US" i="1" dirty="0"/>
              <a:t>Wales) </a:t>
            </a:r>
            <a:r>
              <a:rPr lang="en-US" i="1" dirty="0">
                <a:hlinkClick r:id="rId2"/>
              </a:rPr>
              <a:t>http://glpw.globaldimension.org.uk/?</a:t>
            </a:r>
            <a:r>
              <a:rPr lang="en-US" i="1" dirty="0" smtClean="0">
                <a:hlinkClick r:id="rId2"/>
              </a:rPr>
              <a:t>site-language=cymraeg</a:t>
            </a:r>
            <a:endParaRPr lang="en-US" i="1" dirty="0" smtClean="0"/>
          </a:p>
          <a:p>
            <a:r>
              <a:rPr lang="en-US" dirty="0" err="1" smtClean="0"/>
              <a:t>Llywodraeth</a:t>
            </a:r>
            <a:r>
              <a:rPr lang="en-US" dirty="0" smtClean="0"/>
              <a:t> </a:t>
            </a:r>
            <a:r>
              <a:rPr lang="en-US" dirty="0" err="1" smtClean="0"/>
              <a:t>Cymru</a:t>
            </a:r>
            <a:r>
              <a:rPr lang="en-US" dirty="0" smtClean="0"/>
              <a:t> (2013) </a:t>
            </a:r>
            <a:r>
              <a:rPr lang="en-US" i="1" dirty="0" smtClean="0"/>
              <a:t>Y </a:t>
            </a:r>
            <a:r>
              <a:rPr lang="en-US" i="1" dirty="0" err="1" smtClean="0"/>
              <a:t>Cwricwlwm</a:t>
            </a:r>
            <a:r>
              <a:rPr lang="en-US" i="1" dirty="0" smtClean="0"/>
              <a:t> </a:t>
            </a:r>
            <a:r>
              <a:rPr lang="en-US" i="1" dirty="0" err="1" smtClean="0"/>
              <a:t>Cymreig</a:t>
            </a:r>
            <a:r>
              <a:rPr lang="en-US" i="1" dirty="0" smtClean="0"/>
              <a:t>, </a:t>
            </a:r>
            <a:r>
              <a:rPr lang="en-US" i="1" dirty="0" err="1" smtClean="0"/>
              <a:t>hanes</a:t>
            </a:r>
            <a:r>
              <a:rPr lang="en-US" i="1" dirty="0" smtClean="0"/>
              <a:t> a </a:t>
            </a:r>
            <a:r>
              <a:rPr lang="en-US" i="1" dirty="0" err="1" smtClean="0"/>
              <a:t>stori</a:t>
            </a:r>
            <a:r>
              <a:rPr lang="en-US" i="1" dirty="0" smtClean="0"/>
              <a:t> </a:t>
            </a:r>
            <a:r>
              <a:rPr lang="en-US" i="1" dirty="0" err="1" smtClean="0"/>
              <a:t>Cymru</a:t>
            </a:r>
            <a:r>
              <a:rPr lang="en-US" i="1" dirty="0" smtClean="0"/>
              <a:t>: </a:t>
            </a:r>
            <a:r>
              <a:rPr lang="en-US" i="1" dirty="0" err="1" smtClean="0"/>
              <a:t>Adroddiad</a:t>
            </a:r>
            <a:r>
              <a:rPr lang="en-US" i="1" dirty="0" smtClean="0"/>
              <a:t> </a:t>
            </a:r>
            <a:r>
              <a:rPr lang="en-US" i="1" smtClean="0"/>
              <a:t>terfynol. </a:t>
            </a:r>
            <a:r>
              <a:rPr lang="en-US" dirty="0" err="1" smtClean="0"/>
              <a:t>Caerdydd</a:t>
            </a:r>
            <a:r>
              <a:rPr lang="en-US" dirty="0" smtClean="0"/>
              <a:t>: </a:t>
            </a:r>
            <a:r>
              <a:rPr lang="en-US" dirty="0" err="1" smtClean="0"/>
              <a:t>Llywodraeth</a:t>
            </a:r>
            <a:r>
              <a:rPr lang="en-US" dirty="0" smtClean="0"/>
              <a:t> </a:t>
            </a:r>
            <a:r>
              <a:rPr lang="en-US" dirty="0" err="1" smtClean="0"/>
              <a:t>Cymru</a:t>
            </a:r>
            <a:r>
              <a:rPr lang="en-US" dirty="0" smtClean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6968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Adnoddau</a:t>
            </a:r>
            <a:r>
              <a:rPr lang="en-US" dirty="0" smtClean="0"/>
              <a:t> </a:t>
            </a:r>
            <a:r>
              <a:rPr lang="en-US" dirty="0" err="1" smtClean="0"/>
              <a:t>Defnyddiol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err="1" smtClean="0"/>
              <a:t>Grigg</a:t>
            </a:r>
            <a:r>
              <a:rPr lang="en-US" dirty="0" smtClean="0"/>
              <a:t>, R. &amp; Stevens, C. (2010) </a:t>
            </a:r>
            <a:r>
              <a:rPr lang="en-US" i="1" dirty="0" err="1" smtClean="0"/>
              <a:t>Bywyd</a:t>
            </a:r>
            <a:r>
              <a:rPr lang="en-US" i="1" dirty="0" smtClean="0"/>
              <a:t> bob </a:t>
            </a:r>
            <a:r>
              <a:rPr lang="en-US" i="1" dirty="0" err="1" smtClean="0"/>
              <a:t>dydd</a:t>
            </a:r>
            <a:r>
              <a:rPr lang="en-US" i="1" dirty="0" smtClean="0"/>
              <a:t> </a:t>
            </a:r>
            <a:r>
              <a:rPr lang="en-US" i="1" dirty="0" err="1" smtClean="0"/>
              <a:t>yng</a:t>
            </a:r>
            <a:r>
              <a:rPr lang="en-US" i="1" dirty="0" smtClean="0"/>
              <a:t> </a:t>
            </a:r>
            <a:r>
              <a:rPr lang="en-US" i="1" dirty="0" err="1" smtClean="0"/>
              <a:t>Nghymru</a:t>
            </a:r>
            <a:r>
              <a:rPr lang="en-US" i="1" dirty="0" smtClean="0"/>
              <a:t> </a:t>
            </a:r>
            <a:r>
              <a:rPr lang="mr-IN" i="1" dirty="0" smtClean="0"/>
              <a:t>–</a:t>
            </a:r>
            <a:r>
              <a:rPr lang="en-US" i="1" dirty="0" smtClean="0"/>
              <a:t> </a:t>
            </a:r>
            <a:r>
              <a:rPr lang="en-US" i="1" dirty="0" err="1" smtClean="0"/>
              <a:t>cyfres</a:t>
            </a:r>
            <a:r>
              <a:rPr lang="en-US" dirty="0" smtClean="0"/>
              <a:t>. </a:t>
            </a:r>
            <a:r>
              <a:rPr lang="en-US" dirty="0" err="1" smtClean="0"/>
              <a:t>Aberystwyth</a:t>
            </a:r>
            <a:r>
              <a:rPr lang="en-US" dirty="0" smtClean="0"/>
              <a:t>: CAA (</a:t>
            </a: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i="1" dirty="0" err="1" smtClean="0"/>
              <a:t>Bywyd</a:t>
            </a:r>
            <a:r>
              <a:rPr lang="en-US" i="1" dirty="0" smtClean="0"/>
              <a:t> bob </a:t>
            </a:r>
            <a:r>
              <a:rPr lang="en-US" i="1" dirty="0" err="1" smtClean="0"/>
              <a:t>dydd</a:t>
            </a:r>
            <a:r>
              <a:rPr lang="en-US" i="1" dirty="0" smtClean="0"/>
              <a:t> </a:t>
            </a:r>
            <a:r>
              <a:rPr lang="en-US" i="1" dirty="0" err="1" smtClean="0"/>
              <a:t>yng</a:t>
            </a:r>
            <a:r>
              <a:rPr lang="en-US" i="1" dirty="0" smtClean="0"/>
              <a:t> </a:t>
            </a:r>
            <a:r>
              <a:rPr lang="en-US" i="1" dirty="0" err="1" smtClean="0"/>
              <a:t>Nghymru</a:t>
            </a:r>
            <a:r>
              <a:rPr lang="en-US" i="1" dirty="0" smtClean="0"/>
              <a:t> </a:t>
            </a:r>
            <a:r>
              <a:rPr lang="en-US" i="1" dirty="0" err="1" smtClean="0"/>
              <a:t>yn</a:t>
            </a:r>
            <a:r>
              <a:rPr lang="en-US" i="1" dirty="0" smtClean="0"/>
              <a:t> y 1960au</a:t>
            </a:r>
            <a:r>
              <a:rPr lang="en-US" dirty="0" smtClean="0"/>
              <a:t>) </a:t>
            </a:r>
            <a:r>
              <a:rPr lang="en-US" dirty="0">
                <a:hlinkClick r:id="rId2"/>
              </a:rPr>
              <a:t>http://www.gwales.com/goto/biblio/en/9781845213381</a:t>
            </a:r>
            <a:r>
              <a:rPr lang="en-US" dirty="0" smtClean="0">
                <a:hlinkClick r:id="rId2"/>
              </a:rPr>
              <a:t>/</a:t>
            </a:r>
            <a:endParaRPr lang="en-US" dirty="0" smtClean="0"/>
          </a:p>
          <a:p>
            <a:pPr lvl="0"/>
            <a:r>
              <a:rPr lang="en-US" dirty="0" err="1" smtClean="0"/>
              <a:t>Grigg</a:t>
            </a:r>
            <a:r>
              <a:rPr lang="en-US" dirty="0"/>
              <a:t>, R. &amp; Hughes, S. (2017) </a:t>
            </a:r>
            <a:r>
              <a:rPr lang="en-US" i="1" dirty="0" err="1"/>
              <a:t>Teithio</a:t>
            </a:r>
            <a:r>
              <a:rPr lang="en-US" i="1" dirty="0"/>
              <a:t> </a:t>
            </a:r>
            <a:r>
              <a:rPr lang="en-US" i="1" dirty="0" err="1"/>
              <a:t>yn</a:t>
            </a:r>
            <a:r>
              <a:rPr lang="en-US" i="1" dirty="0"/>
              <a:t> </a:t>
            </a:r>
            <a:r>
              <a:rPr lang="en-US" i="1" dirty="0" err="1"/>
              <a:t>ôl</a:t>
            </a:r>
            <a:r>
              <a:rPr lang="en-US" i="1" dirty="0"/>
              <a:t> </a:t>
            </a:r>
            <a:r>
              <a:rPr lang="en-US" i="1" dirty="0" err="1"/>
              <a:t>i’r</a:t>
            </a:r>
            <a:r>
              <a:rPr lang="en-US" i="1" dirty="0"/>
              <a:t> </a:t>
            </a:r>
            <a:r>
              <a:rPr lang="en-US" i="1" dirty="0" err="1"/>
              <a:t>Oesoedd</a:t>
            </a:r>
            <a:r>
              <a:rPr lang="en-US" i="1" dirty="0"/>
              <a:t> </a:t>
            </a:r>
            <a:r>
              <a:rPr lang="en-US" i="1" dirty="0" err="1"/>
              <a:t>Canol</a:t>
            </a:r>
            <a:r>
              <a:rPr lang="en-US" i="1" dirty="0"/>
              <a:t> – </a:t>
            </a:r>
            <a:r>
              <a:rPr lang="en-US" i="1" dirty="0" err="1"/>
              <a:t>Cestyll</a:t>
            </a:r>
            <a:r>
              <a:rPr lang="en-US" i="1" dirty="0"/>
              <a:t> </a:t>
            </a:r>
            <a:r>
              <a:rPr lang="en-US" i="1" dirty="0" err="1"/>
              <a:t>Cymru</a:t>
            </a:r>
            <a:r>
              <a:rPr lang="en-US" i="1" dirty="0"/>
              <a:t> (</a:t>
            </a:r>
            <a:r>
              <a:rPr lang="en-US" i="1" dirty="0" err="1"/>
              <a:t>Llyfr</a:t>
            </a:r>
            <a:r>
              <a:rPr lang="en-US" i="1" dirty="0"/>
              <a:t> </a:t>
            </a:r>
            <a:r>
              <a:rPr lang="en-US" i="1" dirty="0" err="1"/>
              <a:t>Tywys</a:t>
            </a:r>
            <a:r>
              <a:rPr lang="en-US" i="1" dirty="0"/>
              <a:t> y </a:t>
            </a:r>
            <a:r>
              <a:rPr lang="en-US" i="1" dirty="0" err="1"/>
              <a:t>Dysgwr</a:t>
            </a:r>
            <a:r>
              <a:rPr lang="en-US" i="1" dirty="0"/>
              <a:t>)</a:t>
            </a:r>
            <a:r>
              <a:rPr lang="en-US" dirty="0"/>
              <a:t>, </a:t>
            </a:r>
            <a:r>
              <a:rPr lang="en-US" dirty="0" err="1"/>
              <a:t>Caerfyrddin</a:t>
            </a:r>
            <a:r>
              <a:rPr lang="en-US" dirty="0"/>
              <a:t>: </a:t>
            </a:r>
            <a:r>
              <a:rPr lang="en-US" dirty="0" err="1"/>
              <a:t>Canolfan</a:t>
            </a:r>
            <a:r>
              <a:rPr lang="en-US" dirty="0"/>
              <a:t> </a:t>
            </a:r>
            <a:r>
              <a:rPr lang="en-US" dirty="0" err="1"/>
              <a:t>Peniarth</a:t>
            </a:r>
            <a:r>
              <a:rPr lang="en-US" dirty="0" smtClean="0"/>
              <a:t>.</a:t>
            </a:r>
            <a:r>
              <a:rPr lang="en-US" dirty="0">
                <a:hlinkClick r:id="rId3"/>
              </a:rPr>
              <a:t> https://www.canolfanpeniarth.org/</a:t>
            </a:r>
            <a:endParaRPr lang="en-GB" dirty="0"/>
          </a:p>
          <a:p>
            <a:pPr lvl="0"/>
            <a:r>
              <a:rPr lang="en-US" dirty="0"/>
              <a:t>Hughes, S. &amp; </a:t>
            </a:r>
            <a:r>
              <a:rPr lang="en-US" dirty="0" err="1"/>
              <a:t>Grigg</a:t>
            </a:r>
            <a:r>
              <a:rPr lang="en-US" dirty="0"/>
              <a:t>, R. (2017) </a:t>
            </a:r>
            <a:r>
              <a:rPr lang="en-US" i="1" dirty="0" err="1"/>
              <a:t>Teithio</a:t>
            </a:r>
            <a:r>
              <a:rPr lang="en-US" i="1" dirty="0"/>
              <a:t> </a:t>
            </a:r>
            <a:r>
              <a:rPr lang="en-US" i="1" dirty="0" err="1"/>
              <a:t>yn</a:t>
            </a:r>
            <a:r>
              <a:rPr lang="en-US" i="1" dirty="0"/>
              <a:t> </a:t>
            </a:r>
            <a:r>
              <a:rPr lang="en-US" i="1" dirty="0" err="1"/>
              <a:t>ôl</a:t>
            </a:r>
            <a:r>
              <a:rPr lang="en-US" i="1" dirty="0"/>
              <a:t> </a:t>
            </a:r>
            <a:r>
              <a:rPr lang="en-US" i="1" dirty="0" err="1"/>
              <a:t>i’r</a:t>
            </a:r>
            <a:r>
              <a:rPr lang="en-US" i="1" dirty="0"/>
              <a:t> </a:t>
            </a:r>
            <a:r>
              <a:rPr lang="en-US" i="1" dirty="0" err="1"/>
              <a:t>Oesoedd</a:t>
            </a:r>
            <a:r>
              <a:rPr lang="en-US" i="1" dirty="0"/>
              <a:t> </a:t>
            </a:r>
            <a:r>
              <a:rPr lang="en-US" i="1" dirty="0" err="1"/>
              <a:t>Canol</a:t>
            </a:r>
            <a:r>
              <a:rPr lang="en-US" i="1" dirty="0"/>
              <a:t> – </a:t>
            </a:r>
            <a:r>
              <a:rPr lang="en-US" i="1" dirty="0" err="1"/>
              <a:t>Enwogion</a:t>
            </a:r>
            <a:r>
              <a:rPr lang="en-US" i="1" dirty="0"/>
              <a:t> </a:t>
            </a:r>
            <a:r>
              <a:rPr lang="en-US" i="1" dirty="0" err="1"/>
              <a:t>yng</a:t>
            </a:r>
            <a:r>
              <a:rPr lang="en-US" i="1" dirty="0"/>
              <a:t> </a:t>
            </a:r>
            <a:r>
              <a:rPr lang="en-US" i="1" dirty="0" err="1"/>
              <a:t>Nghymru</a:t>
            </a:r>
            <a:r>
              <a:rPr lang="en-US" i="1" dirty="0"/>
              <a:t> (</a:t>
            </a:r>
            <a:r>
              <a:rPr lang="en-US" i="1" dirty="0" err="1"/>
              <a:t>Llyfr</a:t>
            </a:r>
            <a:r>
              <a:rPr lang="en-US" i="1" dirty="0"/>
              <a:t> </a:t>
            </a:r>
            <a:r>
              <a:rPr lang="en-US" i="1" dirty="0" err="1"/>
              <a:t>Tywys</a:t>
            </a:r>
            <a:r>
              <a:rPr lang="en-US" i="1" dirty="0"/>
              <a:t> y </a:t>
            </a:r>
            <a:r>
              <a:rPr lang="en-US" i="1" dirty="0" err="1"/>
              <a:t>Dysgwr</a:t>
            </a:r>
            <a:r>
              <a:rPr lang="en-US" i="1" dirty="0"/>
              <a:t>)</a:t>
            </a:r>
            <a:r>
              <a:rPr lang="en-US" dirty="0"/>
              <a:t>, </a:t>
            </a:r>
            <a:r>
              <a:rPr lang="en-US" dirty="0" err="1"/>
              <a:t>Caerfyrddin</a:t>
            </a:r>
            <a:r>
              <a:rPr lang="en-US" dirty="0"/>
              <a:t>: </a:t>
            </a:r>
            <a:r>
              <a:rPr lang="en-US" dirty="0" err="1"/>
              <a:t>Canolfan</a:t>
            </a:r>
            <a:r>
              <a:rPr lang="en-US" dirty="0"/>
              <a:t> </a:t>
            </a:r>
            <a:r>
              <a:rPr lang="en-US" dirty="0" err="1"/>
              <a:t>Peniarth</a:t>
            </a:r>
            <a:r>
              <a:rPr lang="en-US" dirty="0" smtClean="0"/>
              <a:t>. </a:t>
            </a:r>
            <a:r>
              <a:rPr lang="en-US" dirty="0">
                <a:hlinkClick r:id="rId3"/>
              </a:rPr>
              <a:t>https://www.canolfanpeniarth.org</a:t>
            </a:r>
            <a:r>
              <a:rPr lang="en-US" dirty="0" smtClean="0">
                <a:hlinkClick r:id="rId3"/>
              </a:rPr>
              <a:t>/</a:t>
            </a:r>
            <a:endParaRPr lang="en-US" dirty="0" smtClean="0"/>
          </a:p>
          <a:p>
            <a:r>
              <a:rPr lang="en-US" dirty="0" smtClean="0"/>
              <a:t>Geography Plus Toolkit, e.g. Little Blue Planet, Food for </a:t>
            </a:r>
            <a:r>
              <a:rPr lang="en-US" dirty="0"/>
              <a:t>Thought  </a:t>
            </a:r>
            <a:r>
              <a:rPr lang="en-US" dirty="0">
                <a:hlinkClick r:id="rId4"/>
              </a:rPr>
              <a:t>http://www.geography.org.uk</a:t>
            </a:r>
            <a:r>
              <a:rPr lang="en-US" dirty="0" smtClean="0">
                <a:hlinkClick r:id="rId4"/>
              </a:rPr>
              <a:t>/</a:t>
            </a:r>
            <a:endParaRPr lang="en-US" dirty="0" smtClean="0"/>
          </a:p>
          <a:p>
            <a:r>
              <a:rPr lang="en-US" dirty="0" smtClean="0"/>
              <a:t>If the world were a village of 100 people / One Well</a:t>
            </a:r>
          </a:p>
          <a:p>
            <a:r>
              <a:rPr lang="en-US" dirty="0">
                <a:hlinkClick r:id="rId5"/>
              </a:rPr>
              <a:t>https://</a:t>
            </a:r>
            <a:r>
              <a:rPr lang="en-US" dirty="0" smtClean="0">
                <a:hlinkClick r:id="rId5"/>
              </a:rPr>
              <a:t>www.youtube.com/watch?v=f6mr12zroxA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6409860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9306</TotalTime>
  <Words>677</Words>
  <Application>Microsoft Macintosh PowerPoint</Application>
  <PresentationFormat>On-screen Show (4:3)</PresentationFormat>
  <Paragraphs>83</Paragraphs>
  <Slides>20</Slides>
  <Notes>4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Links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Calibri</vt:lpstr>
      <vt:lpstr>Mangal</vt:lpstr>
      <vt:lpstr>Wingdings</vt:lpstr>
      <vt:lpstr>Arial</vt:lpstr>
      <vt:lpstr>Office Theme</vt:lpstr>
      <vt:lpstr>KINGSTON:2015-16:darlithoedd15-16:PGCE-Module2-16:Humanities-grid_LlawlyfrLTPSCymraeg20152016.doc!OLE_LINK1</vt:lpstr>
      <vt:lpstr>KINGSTON:2015-16:darlithoedd15-16:PGCE-Module2-16:Humanities_grid_LearningandTeaching20152016Handbook.doc!OLE_LINK2</vt:lpstr>
      <vt:lpstr>PowerPoint Presentation</vt:lpstr>
      <vt:lpstr>Amcanion</vt:lpstr>
      <vt:lpstr>Pam dull thematig?</vt:lpstr>
      <vt:lpstr>Arfer dda yn y dyniaethau  ESTYN (2017)</vt:lpstr>
      <vt:lpstr>Dull Thematig</vt:lpstr>
      <vt:lpstr>WATER</vt:lpstr>
      <vt:lpstr>Daearyddiaeth yn y Newyddion</vt:lpstr>
      <vt:lpstr>Ymholiad daearyddol</vt:lpstr>
      <vt:lpstr>Hetiau meddwl De Bono</vt:lpstr>
      <vt:lpstr>PowerPoint Presentation</vt:lpstr>
      <vt:lpstr>PowerPoint Presentation</vt:lpstr>
      <vt:lpstr>Food for Thought</vt:lpstr>
      <vt:lpstr>Beth yw Hanes?</vt:lpstr>
      <vt:lpstr>Tryweryn – 1960au</vt:lpstr>
      <vt:lpstr>Addysg Grefyddol - Dŵr</vt:lpstr>
      <vt:lpstr>Gweithdy – Gwaith Grŵp</vt:lpstr>
      <vt:lpstr>Themâu posibl…</vt:lpstr>
      <vt:lpstr>Pwyntiau allweddol i’w cofio…rhannu...</vt:lpstr>
      <vt:lpstr>Cyfeiriadau Allweddol</vt:lpstr>
      <vt:lpstr>Adnoddau Defnyddiol</vt:lpstr>
    </vt:vector>
  </TitlesOfParts>
  <Company>Trinity Saint David</Company>
  <LinksUpToDate>false</LinksUpToDate>
  <SharedDoc>false</SharedDoc>
  <HyperlinksChanged>false</HyperlinksChanged>
  <AppVersion>15.0038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swwcte29</dc:creator>
  <cp:lastModifiedBy>Microsoft Office User</cp:lastModifiedBy>
  <cp:revision>16</cp:revision>
  <dcterms:created xsi:type="dcterms:W3CDTF">2017-09-21T11:56:13Z</dcterms:created>
  <dcterms:modified xsi:type="dcterms:W3CDTF">2017-10-22T10:42:29Z</dcterms:modified>
</cp:coreProperties>
</file>