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7977EF-F852-2842-9E9A-CE9D17A64C85}" v="28" dt="2018-11-14T10:39:59.6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81"/>
  </p:normalViewPr>
  <p:slideViewPr>
    <p:cSldViewPr snapToGrid="0" snapToObjects="1">
      <p:cViewPr varScale="1">
        <p:scale>
          <a:sx n="114" d="100"/>
          <a:sy n="114" d="100"/>
        </p:scale>
        <p:origin x="47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/>
              <a:t>按一下以編輯母片子標題樣式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編輯母片文字樣式
第二層
第三層
第四層
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how01.com/post_aELwKMlz3GrNv.html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30">
            <a:extLst>
              <a:ext uri="{FF2B5EF4-FFF2-40B4-BE49-F238E27FC236}">
                <a16:creationId xmlns:a16="http://schemas.microsoft.com/office/drawing/2014/main" id="{F81819F9-8CAC-4A6C-8F06-0482027F9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21E056C5-9FC8-914E-A316-422116E54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04971" y="1692564"/>
            <a:ext cx="9212611" cy="2298847"/>
          </a:xfrm>
        </p:spPr>
        <p:txBody>
          <a:bodyPr>
            <a:normAutofit/>
          </a:bodyPr>
          <a:lstStyle/>
          <a:p>
            <a:r>
              <a:rPr kumimoji="1" lang="en-US" altLang="zh-TW" dirty="0">
                <a:latin typeface="Abadi" panose="020F0502020204030204" pitchFamily="34" charset="0"/>
              </a:rPr>
              <a:t>Wei Zheng- </a:t>
            </a:r>
            <a:br>
              <a:rPr kumimoji="1" lang="en-US" altLang="zh-TW" dirty="0">
                <a:latin typeface="Abadi" panose="020F0502020204030204" pitchFamily="34" charset="0"/>
              </a:rPr>
            </a:br>
            <a:r>
              <a:rPr kumimoji="1" lang="en-US" altLang="zh-TW" dirty="0">
                <a:latin typeface="Abadi" panose="020F0502020204030204" pitchFamily="34" charset="0"/>
              </a:rPr>
              <a:t>Tang </a:t>
            </a:r>
            <a:r>
              <a:rPr kumimoji="1" lang="en-US" altLang="zh-TW" dirty="0" err="1">
                <a:latin typeface="Abadi" panose="020F0502020204030204" pitchFamily="34" charset="0"/>
              </a:rPr>
              <a:t>Taizong’s</a:t>
            </a:r>
            <a:r>
              <a:rPr kumimoji="1" lang="en-US" altLang="zh-TW" dirty="0">
                <a:latin typeface="Abadi" panose="020F0502020204030204" pitchFamily="34" charset="0"/>
              </a:rPr>
              <a:t> Chancellor </a:t>
            </a:r>
            <a:endParaRPr kumimoji="1" lang="zh-TW" altLang="en-US" dirty="0">
              <a:latin typeface="Abadi" panose="020F0502020204030204" pitchFamily="34" charset="0"/>
            </a:endParaRP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32C58593-AB71-FE41-92E9-82B3FD1D9B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99699" y="4393089"/>
            <a:ext cx="8131550" cy="1126283"/>
          </a:xfrm>
        </p:spPr>
        <p:txBody>
          <a:bodyPr>
            <a:normAutofit/>
          </a:bodyPr>
          <a:lstStyle/>
          <a:p>
            <a:r>
              <a:rPr kumimoji="1" lang="en-US" altLang="zh-TW" dirty="0" err="1">
                <a:latin typeface="Bangla MN" pitchFamily="2" charset="0"/>
                <a:cs typeface="Bangla MN" pitchFamily="2" charset="0"/>
              </a:rPr>
              <a:t>Peishin</a:t>
            </a:r>
            <a:r>
              <a:rPr kumimoji="1" lang="en-US" altLang="zh-TW" dirty="0">
                <a:latin typeface="Bangla MN" pitchFamily="2" charset="0"/>
                <a:cs typeface="Bangla MN" pitchFamily="2" charset="0"/>
              </a:rPr>
              <a:t> Cheung</a:t>
            </a:r>
          </a:p>
          <a:p>
            <a:r>
              <a:rPr kumimoji="1" lang="en-US" altLang="zh-TW" dirty="0">
                <a:latin typeface="Bangla MN" pitchFamily="2" charset="0"/>
                <a:cs typeface="Bangla MN" pitchFamily="2" charset="0"/>
              </a:rPr>
              <a:t>15/11/2018</a:t>
            </a:r>
            <a:endParaRPr kumimoji="1" lang="zh-TW" altLang="en-US" dirty="0">
              <a:latin typeface="Bangla MN" pitchFamily="2" charset="0"/>
              <a:cs typeface="Bangla MN" pitchFamily="2" charset="0"/>
            </a:endParaRPr>
          </a:p>
        </p:txBody>
      </p:sp>
      <p:sp>
        <p:nvSpPr>
          <p:cNvPr id="29" name="Rectangle 32">
            <a:extLst>
              <a:ext uri="{FF2B5EF4-FFF2-40B4-BE49-F238E27FC236}">
                <a16:creationId xmlns:a16="http://schemas.microsoft.com/office/drawing/2014/main" id="{4A98CC08-AEC2-4E8F-8F52-0F5C6372D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34">
            <a:extLst>
              <a:ext uri="{FF2B5EF4-FFF2-40B4-BE49-F238E27FC236}">
                <a16:creationId xmlns:a16="http://schemas.microsoft.com/office/drawing/2014/main" id="{5D1545E6-EB3C-4478-A661-A2CA963F1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B2E5B960-0C5D-4F77-8E9F-9F3D883D8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258E44FC-92AD-43A0-BB05-DB268C82D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C63D3083-A56C-4199-8DE0-63C8BE9ED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C7CD3581-635D-438F-A64F-68404E7AE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15">
              <a:extLst>
                <a:ext uri="{FF2B5EF4-FFF2-40B4-BE49-F238E27FC236}">
                  <a16:creationId xmlns:a16="http://schemas.microsoft.com/office/drawing/2014/main" id="{AD6904C0-211C-41A2-BDB8-3B07C90BB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16">
              <a:extLst>
                <a:ext uri="{FF2B5EF4-FFF2-40B4-BE49-F238E27FC236}">
                  <a16:creationId xmlns:a16="http://schemas.microsoft.com/office/drawing/2014/main" id="{B0837DA6-CAF9-4E78-A39E-6358EDE2B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2" name="Freeform 17">
              <a:extLst>
                <a:ext uri="{FF2B5EF4-FFF2-40B4-BE49-F238E27FC236}">
                  <a16:creationId xmlns:a16="http://schemas.microsoft.com/office/drawing/2014/main" id="{0A99DD7D-3AB3-471E-842F-8AFEA09D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18">
              <a:extLst>
                <a:ext uri="{FF2B5EF4-FFF2-40B4-BE49-F238E27FC236}">
                  <a16:creationId xmlns:a16="http://schemas.microsoft.com/office/drawing/2014/main" id="{9C70B0D4-92FE-478F-86BD-93BA2C4DF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19">
              <a:extLst>
                <a:ext uri="{FF2B5EF4-FFF2-40B4-BE49-F238E27FC236}">
                  <a16:creationId xmlns:a16="http://schemas.microsoft.com/office/drawing/2014/main" id="{C9156BE6-11D4-4696-9E3F-C325BFAC8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20">
              <a:extLst>
                <a:ext uri="{FF2B5EF4-FFF2-40B4-BE49-F238E27FC236}">
                  <a16:creationId xmlns:a16="http://schemas.microsoft.com/office/drawing/2014/main" id="{4E667226-1D20-4A9D-BBE3-AC17EA43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21">
              <a:extLst>
                <a:ext uri="{FF2B5EF4-FFF2-40B4-BE49-F238E27FC236}">
                  <a16:creationId xmlns:a16="http://schemas.microsoft.com/office/drawing/2014/main" id="{2F87E3B6-5202-4434-9B26-42B46774F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22">
              <a:extLst>
                <a:ext uri="{FF2B5EF4-FFF2-40B4-BE49-F238E27FC236}">
                  <a16:creationId xmlns:a16="http://schemas.microsoft.com/office/drawing/2014/main" id="{AEA5E85F-F1F4-40E4-A62C-95324F674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32" name="Group 48">
            <a:extLst>
              <a:ext uri="{FF2B5EF4-FFF2-40B4-BE49-F238E27FC236}">
                <a16:creationId xmlns:a16="http://schemas.microsoft.com/office/drawing/2014/main" id="{40A75861-F6C5-44A9-B161-B03701CBD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50" name="Freeform 27">
              <a:extLst>
                <a:ext uri="{FF2B5EF4-FFF2-40B4-BE49-F238E27FC236}">
                  <a16:creationId xmlns:a16="http://schemas.microsoft.com/office/drawing/2014/main" id="{72EE642D-4F69-47C0-99BA-CE43503573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28">
              <a:extLst>
                <a:ext uri="{FF2B5EF4-FFF2-40B4-BE49-F238E27FC236}">
                  <a16:creationId xmlns:a16="http://schemas.microsoft.com/office/drawing/2014/main" id="{26178CE4-DA2D-46EA-AB8D-341C5AC56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29">
              <a:extLst>
                <a:ext uri="{FF2B5EF4-FFF2-40B4-BE49-F238E27FC236}">
                  <a16:creationId xmlns:a16="http://schemas.microsoft.com/office/drawing/2014/main" id="{698E9F53-8381-4FA5-A510-846925D24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30">
              <a:extLst>
                <a:ext uri="{FF2B5EF4-FFF2-40B4-BE49-F238E27FC236}">
                  <a16:creationId xmlns:a16="http://schemas.microsoft.com/office/drawing/2014/main" id="{B13CE284-F21E-411B-BB8E-9C03B853C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31">
              <a:extLst>
                <a:ext uri="{FF2B5EF4-FFF2-40B4-BE49-F238E27FC236}">
                  <a16:creationId xmlns:a16="http://schemas.microsoft.com/office/drawing/2014/main" id="{23DF4578-4703-437C-A797-2A2D0CEE5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32">
              <a:extLst>
                <a:ext uri="{FF2B5EF4-FFF2-40B4-BE49-F238E27FC236}">
                  <a16:creationId xmlns:a16="http://schemas.microsoft.com/office/drawing/2014/main" id="{F878F330-AF64-4F8F-88FD-A4A408D6D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33">
              <a:extLst>
                <a:ext uri="{FF2B5EF4-FFF2-40B4-BE49-F238E27FC236}">
                  <a16:creationId xmlns:a16="http://schemas.microsoft.com/office/drawing/2014/main" id="{AC9B00BF-4FB7-42FA-BBBD-7DB54ED3F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34">
              <a:extLst>
                <a:ext uri="{FF2B5EF4-FFF2-40B4-BE49-F238E27FC236}">
                  <a16:creationId xmlns:a16="http://schemas.microsoft.com/office/drawing/2014/main" id="{BD3D64CA-2AAD-4609-8DAA-3EAD4609A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35">
              <a:extLst>
                <a:ext uri="{FF2B5EF4-FFF2-40B4-BE49-F238E27FC236}">
                  <a16:creationId xmlns:a16="http://schemas.microsoft.com/office/drawing/2014/main" id="{C669E05A-8550-4E91-B29E-E1912228E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36">
              <a:extLst>
                <a:ext uri="{FF2B5EF4-FFF2-40B4-BE49-F238E27FC236}">
                  <a16:creationId xmlns:a16="http://schemas.microsoft.com/office/drawing/2014/main" id="{F8C1FD53-1E8F-46CA-BC2D-FCEC4DAE0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0" name="Freeform 37">
              <a:extLst>
                <a:ext uri="{FF2B5EF4-FFF2-40B4-BE49-F238E27FC236}">
                  <a16:creationId xmlns:a16="http://schemas.microsoft.com/office/drawing/2014/main" id="{CC97A31F-CFDE-4EA3-98F1-13FDD1670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38">
              <a:extLst>
                <a:ext uri="{FF2B5EF4-FFF2-40B4-BE49-F238E27FC236}">
                  <a16:creationId xmlns:a16="http://schemas.microsoft.com/office/drawing/2014/main" id="{9E1540E7-E6C3-4907-B70A-B17568365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4" name="Freeform 11">
            <a:extLst>
              <a:ext uri="{FF2B5EF4-FFF2-40B4-BE49-F238E27FC236}">
                <a16:creationId xmlns:a16="http://schemas.microsoft.com/office/drawing/2014/main" id="{1310EFE2-B91D-47E7-B117-C2A802800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1050993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21">
            <a:extLst>
              <a:ext uri="{FF2B5EF4-FFF2-40B4-BE49-F238E27FC236}">
                <a16:creationId xmlns:a16="http://schemas.microsoft.com/office/drawing/2014/main" id="{0C8B6C4B-A867-4D7E-9851-29BB2D603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E87F2F86-EEF6-9445-9FBC-3CB60F13E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645106"/>
            <a:ext cx="4116623" cy="1483746"/>
          </a:xfrm>
        </p:spPr>
        <p:txBody>
          <a:bodyPr>
            <a:normAutofit fontScale="90000"/>
          </a:bodyPr>
          <a:lstStyle/>
          <a:p>
            <a:r>
              <a:rPr kumimoji="1" lang="en-US" altLang="zh-TW" sz="2800" dirty="0"/>
              <a:t> </a:t>
            </a:r>
            <a:r>
              <a:rPr kumimoji="1" lang="en-US" altLang="zh-TW" sz="3200" dirty="0">
                <a:latin typeface="Berlin Sans FB" panose="020E0602020502020306" pitchFamily="34" charset="0"/>
                <a:cs typeface="Bangla MN" pitchFamily="2" charset="0"/>
              </a:rPr>
              <a:t>Wei Zheng 580-643</a:t>
            </a:r>
            <a:br>
              <a:rPr kumimoji="1" lang="en-US" altLang="zh-TW" sz="3200" dirty="0">
                <a:latin typeface="Berlin Sans FB" panose="020E0602020502020306" pitchFamily="34" charset="0"/>
                <a:cs typeface="Bangla MN" pitchFamily="2" charset="0"/>
              </a:rPr>
            </a:br>
            <a:r>
              <a:rPr kumimoji="1" lang="en-US" altLang="zh-TW" sz="3200" dirty="0">
                <a:latin typeface="Berlin Sans FB" panose="020E0602020502020306" pitchFamily="34" charset="0"/>
                <a:cs typeface="Bangla MN" pitchFamily="2" charset="0"/>
              </a:rPr>
              <a:t> </a:t>
            </a:r>
            <a:br>
              <a:rPr kumimoji="1" lang="en-US" altLang="zh-TW" sz="3200" dirty="0">
                <a:latin typeface="Berlin Sans FB" panose="020E0602020502020306" pitchFamily="34" charset="0"/>
                <a:cs typeface="Bangla MN" pitchFamily="2" charset="0"/>
              </a:rPr>
            </a:br>
            <a:r>
              <a:rPr kumimoji="1" lang="en-US" altLang="zh-TW" sz="3200" dirty="0">
                <a:latin typeface="Berlin Sans FB" panose="020E0602020502020306" pitchFamily="34" charset="0"/>
                <a:cs typeface="Bangla MN" pitchFamily="2" charset="0"/>
              </a:rPr>
              <a:t> Tai </a:t>
            </a:r>
            <a:r>
              <a:rPr kumimoji="1" lang="en-US" altLang="zh-TW" sz="3200" dirty="0" err="1">
                <a:latin typeface="Berlin Sans FB" panose="020E0602020502020306" pitchFamily="34" charset="0"/>
                <a:cs typeface="Bangla MN" pitchFamily="2" charset="0"/>
              </a:rPr>
              <a:t>Zong</a:t>
            </a:r>
            <a:r>
              <a:rPr kumimoji="1" lang="en-US" altLang="zh-TW" sz="3200" dirty="0">
                <a:latin typeface="Berlin Sans FB" panose="020E0602020502020306" pitchFamily="34" charset="0"/>
                <a:cs typeface="Bangla MN" pitchFamily="2" charset="0"/>
              </a:rPr>
              <a:t>  598-649 </a:t>
            </a:r>
            <a:endParaRPr kumimoji="1" lang="zh-TW" altLang="en-US" sz="3200" dirty="0">
              <a:latin typeface="Berlin Sans FB" panose="020E0602020502020306" pitchFamily="34" charset="0"/>
              <a:cs typeface="Bangla MN" pitchFamily="2" charset="0"/>
            </a:endParaRPr>
          </a:p>
        </p:txBody>
      </p:sp>
      <p:sp>
        <p:nvSpPr>
          <p:cNvPr id="20" name="Rectangle 23">
            <a:extLst>
              <a:ext uri="{FF2B5EF4-FFF2-40B4-BE49-F238E27FC236}">
                <a16:creationId xmlns:a16="http://schemas.microsoft.com/office/drawing/2014/main" id="{470BD5D9-CDC5-465C-9E25-2EB0249FE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Content Placeholder 18">
            <a:extLst>
              <a:ext uri="{FF2B5EF4-FFF2-40B4-BE49-F238E27FC236}">
                <a16:creationId xmlns:a16="http://schemas.microsoft.com/office/drawing/2014/main" id="{64988FAE-892F-4238-99DC-647C94749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2133600"/>
            <a:ext cx="4436663" cy="3774537"/>
          </a:xfrm>
        </p:spPr>
        <p:txBody>
          <a:bodyPr>
            <a:normAutofit/>
          </a:bodyPr>
          <a:lstStyle/>
          <a:p>
            <a:endParaRPr lang="en-US" sz="2800" dirty="0">
              <a:latin typeface="Berlin Sans FB" panose="020E0602020502020306" pitchFamily="34" charset="0"/>
            </a:endParaRPr>
          </a:p>
          <a:p>
            <a:r>
              <a:rPr lang="en-US" sz="2800" dirty="0">
                <a:latin typeface="Berlin Sans FB" panose="020E0602020502020306" pitchFamily="34" charset="0"/>
              </a:rPr>
              <a:t>Tang Dynasty (618-907)</a:t>
            </a:r>
          </a:p>
          <a:p>
            <a:endParaRPr lang="en-US" sz="2800" dirty="0">
              <a:latin typeface="Berlin Sans FB" panose="020E0602020502020306" pitchFamily="34" charset="0"/>
            </a:endParaRPr>
          </a:p>
          <a:p>
            <a:r>
              <a:rPr lang="en-US" sz="2800" dirty="0">
                <a:latin typeface="Berlin Sans FB" panose="020E0602020502020306" pitchFamily="34" charset="0"/>
              </a:rPr>
              <a:t>The Rule of </a:t>
            </a:r>
            <a:r>
              <a:rPr lang="en-US" sz="2800" dirty="0" err="1">
                <a:latin typeface="Berlin Sans FB" panose="020E0602020502020306" pitchFamily="34" charset="0"/>
              </a:rPr>
              <a:t>Zhenguan</a:t>
            </a:r>
            <a:r>
              <a:rPr lang="en-US" sz="2800" dirty="0">
                <a:latin typeface="Berlin Sans FB" panose="020E0602020502020306" pitchFamily="34" charset="0"/>
              </a:rPr>
              <a:t> </a:t>
            </a:r>
            <a:r>
              <a:rPr lang="en-US" dirty="0">
                <a:latin typeface="Berlin Sans FB" panose="020E0602020502020306" pitchFamily="34" charset="0"/>
              </a:rPr>
              <a:t>(</a:t>
            </a:r>
            <a:r>
              <a:rPr lang="zh-CN" altLang="en-US" dirty="0">
                <a:latin typeface="Berlin Sans FB" panose="020E0602020502020306" pitchFamily="34" charset="0"/>
              </a:rPr>
              <a:t>貞觀之治</a:t>
            </a:r>
            <a:r>
              <a:rPr lang="en-US" altLang="zh-CN" dirty="0">
                <a:latin typeface="Berlin Sans FB" panose="020E0602020502020306" pitchFamily="34" charset="0"/>
              </a:rPr>
              <a:t>627-649)</a:t>
            </a:r>
          </a:p>
          <a:p>
            <a:endParaRPr lang="en-US" altLang="zh-CN" sz="1600" dirty="0">
              <a:latin typeface="Berlin Sans FB" panose="020E0602020502020306" pitchFamily="34" charset="0"/>
            </a:endParaRPr>
          </a:p>
          <a:p>
            <a:endParaRPr lang="en-US" sz="2000" dirty="0">
              <a:latin typeface="Berlin Sans FB" panose="020E0602020502020306" pitchFamily="34" charset="0"/>
            </a:endParaRPr>
          </a:p>
          <a:p>
            <a:endParaRPr lang="en-US" sz="2000" dirty="0">
              <a:latin typeface="Berlin Sans FB" panose="020E0602020502020306" pitchFamily="34" charset="0"/>
            </a:endParaRPr>
          </a:p>
        </p:txBody>
      </p:sp>
      <p:pic>
        <p:nvPicPr>
          <p:cNvPr id="17" name="內容版面配置區 11">
            <a:extLst>
              <a:ext uri="{FF2B5EF4-FFF2-40B4-BE49-F238E27FC236}">
                <a16:creationId xmlns:a16="http://schemas.microsoft.com/office/drawing/2014/main" id="{3512A2B4-CD26-9448-B41B-AC53C1FDBC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57" r="1" b="1"/>
          <a:stretch/>
        </p:blipFill>
        <p:spPr>
          <a:xfrm>
            <a:off x="4619544" y="640080"/>
            <a:ext cx="3380136" cy="5271142"/>
          </a:xfrm>
          <a:prstGeom prst="rect">
            <a:avLst/>
          </a:prstGeom>
        </p:spPr>
      </p:pic>
      <p:pic>
        <p:nvPicPr>
          <p:cNvPr id="14" name="內容版面配置區 4" descr="秦瓊和尉遲恭都是李世民屬下大將，他們怎麼會成為「門神」的呢 - 愛經驗">
            <a:extLst>
              <a:ext uri="{FF2B5EF4-FFF2-40B4-BE49-F238E27FC236}">
                <a16:creationId xmlns:a16="http://schemas.microsoft.com/office/drawing/2014/main" id="{8DCD7C34-DDF1-C146-8E95-C38BDE44CDE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2622" r="21161" b="-2"/>
          <a:stretch/>
        </p:blipFill>
        <p:spPr>
          <a:xfrm>
            <a:off x="8163406" y="640080"/>
            <a:ext cx="3395275" cy="5271142"/>
          </a:xfrm>
          <a:prstGeom prst="rect">
            <a:avLst/>
          </a:prstGeom>
        </p:spPr>
      </p:pic>
      <p:sp>
        <p:nvSpPr>
          <p:cNvPr id="48" name="Freeform 11">
            <a:extLst>
              <a:ext uri="{FF2B5EF4-FFF2-40B4-BE49-F238E27FC236}">
                <a16:creationId xmlns:a16="http://schemas.microsoft.com/office/drawing/2014/main" id="{9185F495-8EFA-407B-AAD7-A2F52AE2C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D0E90A57-EB94-D74D-9333-B0A8603D9F65}"/>
              </a:ext>
            </a:extLst>
          </p:cNvPr>
          <p:cNvSpPr txBox="1"/>
          <p:nvPr/>
        </p:nvSpPr>
        <p:spPr>
          <a:xfrm>
            <a:off x="10279400" y="5945029"/>
            <a:ext cx="1279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dirty="0"/>
              <a:t>Tai Zhong</a:t>
            </a:r>
            <a:endParaRPr kumimoji="1" lang="zh-TW" altLang="en-US" dirty="0"/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FC24307B-5FED-DB40-AFA6-6523E0CC7506}"/>
              </a:ext>
            </a:extLst>
          </p:cNvPr>
          <p:cNvSpPr txBox="1"/>
          <p:nvPr/>
        </p:nvSpPr>
        <p:spPr>
          <a:xfrm>
            <a:off x="6579221" y="5908137"/>
            <a:ext cx="1420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dirty="0"/>
              <a:t>Wei Zheng</a:t>
            </a:r>
            <a:endParaRPr kumimoji="1"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438452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1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691441FD-92A4-E94F-A11B-503F5D61C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endParaRPr kumimoji="1" lang="zh-TW" alt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4543A62-A2AB-454A-878E-D3D9190D5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8" name="內容版面配置區 3">
            <a:extLst>
              <a:ext uri="{FF2B5EF4-FFF2-40B4-BE49-F238E27FC236}">
                <a16:creationId xmlns:a16="http://schemas.microsoft.com/office/drawing/2014/main" id="{47DA7063-772B-6943-8BC0-98043B822A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128" b="5569"/>
          <a:stretch/>
        </p:blipFill>
        <p:spPr>
          <a:xfrm>
            <a:off x="293764" y="290500"/>
            <a:ext cx="6953577" cy="5252773"/>
          </a:xfrm>
          <a:prstGeom prst="rect">
            <a:avLst/>
          </a:prstGeom>
        </p:spPr>
      </p:pic>
      <p:sp>
        <p:nvSpPr>
          <p:cNvPr id="16" name="Freeform 11">
            <a:extLst>
              <a:ext uri="{FF2B5EF4-FFF2-40B4-BE49-F238E27FC236}">
                <a16:creationId xmlns:a16="http://schemas.microsoft.com/office/drawing/2014/main" id="{50553464-41F1-4160-9D02-7C5EC7013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D4DF2B81-5158-C74F-9CA1-75A5FEF00949}"/>
              </a:ext>
            </a:extLst>
          </p:cNvPr>
          <p:cNvSpPr txBox="1"/>
          <p:nvPr/>
        </p:nvSpPr>
        <p:spPr>
          <a:xfrm>
            <a:off x="7358226" y="1124262"/>
            <a:ext cx="483377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C00000"/>
              </a:buClr>
              <a:buFont typeface="Wingdings" pitchFamily="2" charset="2"/>
              <a:buChar char="n"/>
            </a:pPr>
            <a:r>
              <a:rPr kumimoji="1" lang="en-US" altLang="zh-TW" sz="2800" dirty="0">
                <a:latin typeface="Berlin Sans FB" panose="020E0602020502020306" pitchFamily="34" charset="0"/>
              </a:rPr>
              <a:t>Directly point out the fault of </a:t>
            </a:r>
            <a:r>
              <a:rPr kumimoji="1" lang="en-US" altLang="zh-TW" sz="2800" dirty="0" err="1">
                <a:latin typeface="Berlin Sans FB" panose="020E0602020502020306" pitchFamily="34" charset="0"/>
              </a:rPr>
              <a:t>Taizong</a:t>
            </a:r>
            <a:endParaRPr kumimoji="1" lang="en-US" altLang="zh-TW" sz="2800" dirty="0">
              <a:latin typeface="Berlin Sans FB" panose="020E0602020502020306" pitchFamily="34" charset="0"/>
            </a:endParaRPr>
          </a:p>
          <a:p>
            <a:pPr marL="457200" indent="-457200">
              <a:buClr>
                <a:srgbClr val="C00000"/>
              </a:buClr>
              <a:buFont typeface="Helvetica" pitchFamily="2" charset="0"/>
              <a:buChar char="•"/>
            </a:pPr>
            <a:endParaRPr kumimoji="1" lang="en-US" altLang="zh-TW" sz="2800" dirty="0">
              <a:latin typeface="Berlin Sans FB" panose="020E0602020502020306" pitchFamily="34" charset="0"/>
            </a:endParaRPr>
          </a:p>
          <a:p>
            <a:pPr marL="457200" indent="-457200">
              <a:buClr>
                <a:srgbClr val="C00000"/>
              </a:buClr>
              <a:buFont typeface="Wingdings" pitchFamily="2" charset="2"/>
              <a:buChar char="n"/>
            </a:pPr>
            <a:r>
              <a:rPr kumimoji="1" lang="en-US" altLang="zh-TW" sz="2800" dirty="0">
                <a:latin typeface="Berlin Sans FB" panose="020E0602020502020306" pitchFamily="34" charset="0"/>
              </a:rPr>
              <a:t>Not afraid of power</a:t>
            </a:r>
          </a:p>
          <a:p>
            <a:pPr marL="457200" indent="-457200">
              <a:buClr>
                <a:srgbClr val="C00000"/>
              </a:buClr>
              <a:buFont typeface="Wingdings" pitchFamily="2" charset="2"/>
              <a:buChar char="n"/>
            </a:pPr>
            <a:endParaRPr kumimoji="1" lang="en-US" altLang="zh-TW" sz="2800" dirty="0">
              <a:latin typeface="Berlin Sans FB" panose="020E0602020502020306" pitchFamily="34" charset="0"/>
            </a:endParaRPr>
          </a:p>
          <a:p>
            <a:pPr marL="457200" indent="-457200">
              <a:buClr>
                <a:srgbClr val="C00000"/>
              </a:buClr>
              <a:buFont typeface="Wingdings" pitchFamily="2" charset="2"/>
              <a:buChar char="n"/>
            </a:pPr>
            <a:r>
              <a:rPr kumimoji="1" lang="en-US" altLang="zh-TW" sz="2800" dirty="0">
                <a:latin typeface="Berlin Sans FB" panose="020E0602020502020306" pitchFamily="34" charset="0"/>
              </a:rPr>
              <a:t>Help </a:t>
            </a:r>
            <a:r>
              <a:rPr kumimoji="1" lang="en-US" altLang="zh-TW" sz="2800" dirty="0" err="1">
                <a:latin typeface="Berlin Sans FB" panose="020E0602020502020306" pitchFamily="34" charset="0"/>
              </a:rPr>
              <a:t>Taizong</a:t>
            </a:r>
            <a:r>
              <a:rPr kumimoji="1" lang="en-US" altLang="zh-TW" sz="2800" dirty="0">
                <a:latin typeface="Berlin Sans FB" panose="020E0602020502020306" pitchFamily="34" charset="0"/>
              </a:rPr>
              <a:t> govern the country</a:t>
            </a:r>
          </a:p>
          <a:p>
            <a:pPr marL="457200" indent="-457200">
              <a:buClr>
                <a:srgbClr val="C00000"/>
              </a:buClr>
              <a:buFont typeface="Wingdings" pitchFamily="2" charset="2"/>
              <a:buChar char="n"/>
            </a:pPr>
            <a:endParaRPr kumimoji="1" lang="en-US" altLang="zh-TW" sz="2800" dirty="0">
              <a:latin typeface="Berlin Sans FB" panose="020E0602020502020306" pitchFamily="34" charset="0"/>
            </a:endParaRPr>
          </a:p>
          <a:p>
            <a:pPr marL="457200" indent="-457200">
              <a:buClr>
                <a:srgbClr val="C00000"/>
              </a:buClr>
              <a:buFont typeface="Wingdings" pitchFamily="2" charset="2"/>
              <a:buChar char="n"/>
            </a:pPr>
            <a:r>
              <a:rPr kumimoji="1" lang="en-US" altLang="zh-TW" sz="2800" dirty="0">
                <a:latin typeface="Berlin Sans FB" panose="020E0602020502020306" pitchFamily="34" charset="0"/>
              </a:rPr>
              <a:t>The petition on Ten Thought </a:t>
            </a:r>
            <a:r>
              <a:rPr kumimoji="1" lang="en-US" altLang="zh-TW" sz="2000" dirty="0">
                <a:latin typeface="Berlin Sans FB" panose="020E0602020502020306" pitchFamily="34" charset="0"/>
              </a:rPr>
              <a:t>(</a:t>
            </a:r>
            <a:r>
              <a:rPr kumimoji="1" lang="zh-CN" altLang="en-US" sz="2000" dirty="0">
                <a:latin typeface="Berlin Sans FB" panose="020E0602020502020306" pitchFamily="34" charset="0"/>
              </a:rPr>
              <a:t>十思疏）</a:t>
            </a:r>
            <a:endParaRPr kumimoji="1" lang="zh-TW" altLang="en-US" sz="2800" dirty="0">
              <a:latin typeface="Berlin Sans FB" panose="020E0602020502020306" pitchFamily="34" charset="0"/>
            </a:endParaRP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93BC83F6-CD2F-9942-832B-2C80F2067AE2}"/>
              </a:ext>
            </a:extLst>
          </p:cNvPr>
          <p:cNvSpPr txBox="1"/>
          <p:nvPr/>
        </p:nvSpPr>
        <p:spPr>
          <a:xfrm>
            <a:off x="4798912" y="5557560"/>
            <a:ext cx="24484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sz="1200" dirty="0"/>
              <a:t>Remonstrate to </a:t>
            </a:r>
            <a:r>
              <a:rPr kumimoji="1" lang="en-US" altLang="zh-TW" sz="1200" dirty="0" err="1"/>
              <a:t>Taizong</a:t>
            </a:r>
            <a:endParaRPr kumimoji="1" lang="zh-TW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2891661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B3BE1325-728D-7C42-909D-8727223CF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kumimoji="1" lang="en-US" altLang="zh-TW" sz="2000" dirty="0">
                <a:latin typeface="Berlin Sans FB" panose="020E0602020502020306" pitchFamily="34" charset="0"/>
              </a:rPr>
              <a:t>Compiled by Wei Zheng and Yu </a:t>
            </a:r>
            <a:r>
              <a:rPr kumimoji="1" lang="en-US" altLang="zh-TW" sz="2000" dirty="0" err="1">
                <a:latin typeface="Berlin Sans FB" panose="020E0602020502020306" pitchFamily="34" charset="0"/>
              </a:rPr>
              <a:t>Shinan</a:t>
            </a:r>
            <a:r>
              <a:rPr kumimoji="1" lang="zh-CN" altLang="en-US" sz="1600" dirty="0">
                <a:latin typeface="Berlin Sans FB" panose="020E0602020502020306" pitchFamily="34" charset="0"/>
              </a:rPr>
              <a:t>虞世男</a:t>
            </a:r>
            <a:endParaRPr kumimoji="1" lang="en-US" altLang="zh-TW" sz="1600" dirty="0">
              <a:latin typeface="Berlin Sans FB" panose="020E0602020502020306" pitchFamily="34" charset="0"/>
            </a:endParaRPr>
          </a:p>
          <a:p>
            <a:endParaRPr kumimoji="1" lang="en-US" altLang="zh-TW" sz="1600" dirty="0">
              <a:latin typeface="Berlin Sans FB" panose="020E0602020502020306" pitchFamily="34" charset="0"/>
            </a:endParaRPr>
          </a:p>
          <a:p>
            <a:r>
              <a:rPr kumimoji="1" lang="en-US" altLang="zh-TW" sz="2000" dirty="0" err="1">
                <a:latin typeface="Berlin Sans FB" panose="020E0602020502020306" pitchFamily="34" charset="0"/>
              </a:rPr>
              <a:t>Jougan</a:t>
            </a:r>
            <a:r>
              <a:rPr kumimoji="1" lang="en-US" altLang="zh-TW" sz="2000" dirty="0">
                <a:latin typeface="Berlin Sans FB" panose="020E0602020502020306" pitchFamily="34" charset="0"/>
              </a:rPr>
              <a:t> Era (</a:t>
            </a:r>
            <a:r>
              <a:rPr kumimoji="1" lang="zh-CN" altLang="en-US" sz="1600" dirty="0">
                <a:latin typeface="Berlin Sans FB" panose="020E0602020502020306" pitchFamily="34" charset="0"/>
              </a:rPr>
              <a:t>貞觀</a:t>
            </a:r>
            <a:r>
              <a:rPr kumimoji="1" lang="en-US" altLang="zh-TW" sz="2000" dirty="0">
                <a:latin typeface="Berlin Sans FB" panose="020E0602020502020306" pitchFamily="34" charset="0"/>
              </a:rPr>
              <a:t>)</a:t>
            </a:r>
            <a:r>
              <a:rPr kumimoji="1" lang="zh-TW" altLang="en-US" sz="2000" dirty="0">
                <a:latin typeface="Berlin Sans FB" panose="020E0602020502020306" pitchFamily="34" charset="0"/>
              </a:rPr>
              <a:t> </a:t>
            </a:r>
            <a:r>
              <a:rPr kumimoji="1" lang="en-US" altLang="zh-TW" sz="2000" dirty="0">
                <a:latin typeface="Berlin Sans FB" panose="020E0602020502020306" pitchFamily="34" charset="0"/>
              </a:rPr>
              <a:t>in Japan- 859-877</a:t>
            </a:r>
          </a:p>
          <a:p>
            <a:endParaRPr kumimoji="1" lang="en-US" altLang="zh-TW" sz="2000" dirty="0">
              <a:latin typeface="Berlin Sans FB" panose="020E0602020502020306" pitchFamily="34" charset="0"/>
            </a:endParaRPr>
          </a:p>
          <a:p>
            <a:endParaRPr kumimoji="1" lang="en-US" altLang="zh-TW" sz="2000" dirty="0">
              <a:latin typeface="Berlin Sans FB" panose="020E0602020502020306" pitchFamily="34" charset="0"/>
            </a:endParaRPr>
          </a:p>
          <a:p>
            <a:endParaRPr kumimoji="1" lang="zh-TW" altLang="en-US" sz="1600" dirty="0">
              <a:latin typeface="Berlin Sans FB" panose="020E0602020502020306" pitchFamily="34" charset="0"/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A9670FF7-B1EA-6342-B703-49B9B9B306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9945" y="640080"/>
            <a:ext cx="5252773" cy="5252773"/>
          </a:xfrm>
          <a:prstGeom prst="rect">
            <a:avLst/>
          </a:prstGeom>
        </p:spPr>
      </p:pic>
      <p:sp>
        <p:nvSpPr>
          <p:cNvPr id="8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15BAF0D-7598-BF4B-B76E-B408E086EDF6}"/>
              </a:ext>
            </a:extLst>
          </p:cNvPr>
          <p:cNvSpPr txBox="1"/>
          <p:nvPr/>
        </p:nvSpPr>
        <p:spPr>
          <a:xfrm>
            <a:off x="588379" y="704327"/>
            <a:ext cx="477272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TW" sz="2800" dirty="0" err="1"/>
              <a:t>Qunshu</a:t>
            </a:r>
            <a:r>
              <a:rPr kumimoji="1" lang="en-US" altLang="zh-TW" sz="2800" dirty="0"/>
              <a:t> </a:t>
            </a:r>
            <a:r>
              <a:rPr kumimoji="1" lang="en-US" altLang="zh-TW" sz="2800" dirty="0" err="1"/>
              <a:t>Zhiyao</a:t>
            </a:r>
            <a:r>
              <a:rPr kumimoji="1" lang="en-US" altLang="zh-TW" sz="2800" dirty="0"/>
              <a:t> </a:t>
            </a:r>
            <a:r>
              <a:rPr kumimoji="1" lang="zh-CN" altLang="en-US" sz="2400" dirty="0"/>
              <a:t>群書治要</a:t>
            </a:r>
            <a:endParaRPr kumimoji="1" lang="en-US" altLang="zh-TW" sz="2400" dirty="0"/>
          </a:p>
          <a:p>
            <a:r>
              <a:rPr kumimoji="1" lang="en-US" altLang="zh-TW" sz="2000" dirty="0"/>
              <a:t>The Governing Principles of Ancient China </a:t>
            </a:r>
            <a:endParaRPr kumimoji="1" lang="zh-TW" altLang="en-US" sz="2000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397018B0-1946-B446-9347-B01EE33A7813}"/>
              </a:ext>
            </a:extLst>
          </p:cNvPr>
          <p:cNvSpPr txBox="1"/>
          <p:nvPr/>
        </p:nvSpPr>
        <p:spPr>
          <a:xfrm>
            <a:off x="8552985" y="5946367"/>
            <a:ext cx="29057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1400" dirty="0" err="1"/>
              <a:t>QunshuZhiyao</a:t>
            </a:r>
            <a:r>
              <a:rPr lang="zh-TW" altLang="en-US" sz="1400" dirty="0"/>
              <a:t> </a:t>
            </a:r>
            <a:r>
              <a:rPr lang="zh-TW" altLang="zh-TW" sz="1400" dirty="0"/>
              <a:t>群書治要 </a:t>
            </a:r>
            <a:r>
              <a:rPr lang="zh-TW" altLang="en-US" sz="1400" dirty="0"/>
              <a:t> </a:t>
            </a:r>
            <a:endParaRPr kumimoji="1" lang="zh-TW" altLang="en-US" sz="1400" dirty="0"/>
          </a:p>
        </p:txBody>
      </p:sp>
    </p:spTree>
    <p:extLst>
      <p:ext uri="{BB962C8B-B14F-4D97-AF65-F5344CB8AC3E}">
        <p14:creationId xmlns:p14="http://schemas.microsoft.com/office/powerpoint/2010/main" val="3097119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C241CB92-351E-754D-A013-324BDB8EC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5105"/>
            <a:ext cx="3968719" cy="2209607"/>
          </a:xfrm>
        </p:spPr>
        <p:txBody>
          <a:bodyPr>
            <a:normAutofit/>
          </a:bodyPr>
          <a:lstStyle/>
          <a:p>
            <a:r>
              <a:rPr lang="en-US" altLang="zh-TW" sz="2000" dirty="0" err="1">
                <a:latin typeface="Abadi" panose="020B0604020104020204" pitchFamily="34" charset="0"/>
                <a:ea typeface="Baoli TC" panose="02010600040101010101" pitchFamily="2" charset="-120"/>
                <a:cs typeface="Bangla MN" pitchFamily="2" charset="0"/>
              </a:rPr>
              <a:t>Taizong</a:t>
            </a:r>
            <a:r>
              <a:rPr lang="en-US" altLang="zh-TW" sz="2000" dirty="0">
                <a:latin typeface="Abadi" panose="020B0604020104020204" pitchFamily="34" charset="0"/>
                <a:ea typeface="Baoli TC" panose="02010600040101010101" pitchFamily="2" charset="-120"/>
                <a:cs typeface="Bangla MN" pitchFamily="2" charset="0"/>
              </a:rPr>
              <a:t> said:</a:t>
            </a:r>
            <a:br>
              <a:rPr lang="en-US" altLang="zh-TW" sz="2800" dirty="0">
                <a:latin typeface="Baoli TC" panose="02010600040101010101" pitchFamily="2" charset="-120"/>
                <a:ea typeface="Baoli TC" panose="02010600040101010101" pitchFamily="2" charset="-120"/>
              </a:rPr>
            </a:br>
            <a:r>
              <a:rPr lang="zh-TW" altLang="zh-TW" sz="2800" dirty="0">
                <a:latin typeface="Baoli TC" panose="02010600040101010101" pitchFamily="2" charset="-120"/>
                <a:ea typeface="Baoli TC" panose="02010600040101010101" pitchFamily="2" charset="-120"/>
              </a:rPr>
              <a:t>以銅為鏡，可以正衣冠。</a:t>
            </a:r>
            <a:br>
              <a:rPr lang="en-US" altLang="zh-TW" sz="2800" dirty="0">
                <a:latin typeface="Baoli TC" panose="02010600040101010101" pitchFamily="2" charset="-120"/>
                <a:ea typeface="Baoli TC" panose="02010600040101010101" pitchFamily="2" charset="-120"/>
              </a:rPr>
            </a:br>
            <a:r>
              <a:rPr lang="zh-TW" altLang="zh-TW" sz="2800" dirty="0">
                <a:latin typeface="Baoli TC" panose="02010600040101010101" pitchFamily="2" charset="-120"/>
                <a:ea typeface="Baoli TC" panose="02010600040101010101" pitchFamily="2" charset="-120"/>
              </a:rPr>
              <a:t>以古為鏡，可以知興替。</a:t>
            </a:r>
            <a:br>
              <a:rPr lang="en-US" altLang="zh-TW" sz="2800" dirty="0">
                <a:latin typeface="Baoli TC" panose="02010600040101010101" pitchFamily="2" charset="-120"/>
                <a:ea typeface="Baoli TC" panose="02010600040101010101" pitchFamily="2" charset="-120"/>
              </a:rPr>
            </a:br>
            <a:r>
              <a:rPr lang="zh-TW" altLang="zh-TW" sz="2800" dirty="0">
                <a:latin typeface="Baoli TC" panose="02010600040101010101" pitchFamily="2" charset="-120"/>
                <a:ea typeface="Baoli TC" panose="02010600040101010101" pitchFamily="2" charset="-120"/>
              </a:rPr>
              <a:t>以人為鏡，可以明得失。</a:t>
            </a:r>
            <a:endParaRPr kumimoji="1" lang="zh-TW" altLang="en-US" sz="28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543A62-A2AB-454A-878E-D3D9190D5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219E5C7-553C-B048-9E49-90A2BD922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3311912"/>
            <a:ext cx="3650278" cy="2580941"/>
          </a:xfrm>
        </p:spPr>
        <p:txBody>
          <a:bodyPr>
            <a:normAutofit lnSpcReduction="10000"/>
          </a:bodyPr>
          <a:lstStyle/>
          <a:p>
            <a:r>
              <a:rPr kumimoji="1" lang="en-US" altLang="zh-TW" sz="2000" dirty="0">
                <a:latin typeface="Abadi" panose="020B0604020104020204" pitchFamily="34" charset="0"/>
                <a:ea typeface="Baoli TC" panose="02010600040101010101" pitchFamily="2" charset="-120"/>
                <a:cs typeface="Bangla MN" pitchFamily="2" charset="0"/>
              </a:rPr>
              <a:t>Wei Zheng could perceived to prevented </a:t>
            </a:r>
            <a:r>
              <a:rPr kumimoji="1" lang="en-US" altLang="zh-TW" sz="2000" dirty="0" err="1">
                <a:latin typeface="Abadi" panose="020B0604020104020204" pitchFamily="34" charset="0"/>
                <a:ea typeface="Baoli TC" panose="02010600040101010101" pitchFamily="2" charset="-120"/>
                <a:cs typeface="Bangla MN" pitchFamily="2" charset="0"/>
              </a:rPr>
              <a:t>Taizong</a:t>
            </a:r>
            <a:r>
              <a:rPr kumimoji="1" lang="en-US" altLang="zh-TW" sz="2000" dirty="0">
                <a:latin typeface="Abadi" panose="020B0604020104020204" pitchFamily="34" charset="0"/>
                <a:ea typeface="Baoli TC" panose="02010600040101010101" pitchFamily="2" charset="-120"/>
                <a:cs typeface="Bangla MN" pitchFamily="2" charset="0"/>
              </a:rPr>
              <a:t> make mistake</a:t>
            </a:r>
          </a:p>
          <a:p>
            <a:endParaRPr kumimoji="1" lang="en-US" altLang="zh-TW" sz="2000" dirty="0">
              <a:latin typeface="Abadi" panose="020B0604020104020204" pitchFamily="34" charset="0"/>
              <a:ea typeface="Baoli TC" panose="02010600040101010101" pitchFamily="2" charset="-120"/>
              <a:cs typeface="Bangla MN" pitchFamily="2" charset="0"/>
            </a:endParaRPr>
          </a:p>
          <a:p>
            <a:r>
              <a:rPr kumimoji="1" lang="en-US" altLang="zh-TW" sz="2000" dirty="0">
                <a:latin typeface="Abadi" panose="020B0604020104020204" pitchFamily="34" charset="0"/>
                <a:ea typeface="Baoli TC" panose="02010600040101010101" pitchFamily="2" charset="-120"/>
                <a:cs typeface="Bangla MN" pitchFamily="2" charset="0"/>
              </a:rPr>
              <a:t>Like a</a:t>
            </a:r>
            <a:r>
              <a:rPr lang="en-GB" altLang="zh-TW" sz="2000" dirty="0">
                <a:latin typeface="Abadi" panose="020B0604020104020204" pitchFamily="34" charset="0"/>
              </a:rPr>
              <a:t> mirror could see one’s clothes neat</a:t>
            </a:r>
            <a:r>
              <a:rPr lang="zh-TW" altLang="en-US" sz="2000" dirty="0">
                <a:latin typeface="Abadi" panose="020B0604020104020204" pitchFamily="34" charset="0"/>
              </a:rPr>
              <a:t> </a:t>
            </a:r>
            <a:r>
              <a:rPr lang="en-US" altLang="zh-TW" sz="2000" dirty="0">
                <a:latin typeface="Abadi" panose="020B0604020104020204" pitchFamily="34" charset="0"/>
              </a:rPr>
              <a:t>or not</a:t>
            </a:r>
            <a:r>
              <a:rPr lang="en-GB" altLang="zh-TW" sz="2000" dirty="0">
                <a:latin typeface="Abadi" panose="020B0604020104020204" pitchFamily="34" charset="0"/>
              </a:rPr>
              <a:t>? </a:t>
            </a:r>
          </a:p>
          <a:p>
            <a:pPr marL="0" indent="0">
              <a:buNone/>
            </a:pPr>
            <a:r>
              <a:rPr lang="zh-TW" altLang="en-US" sz="2000" dirty="0">
                <a:latin typeface="Abadi" panose="020B0604020104020204" pitchFamily="34" charset="0"/>
              </a:rPr>
              <a:t> </a:t>
            </a:r>
            <a:endParaRPr kumimoji="1" lang="zh-TW" altLang="en-US" sz="2000" dirty="0">
              <a:latin typeface="Abadi" panose="020B0604020104020204" pitchFamily="34" charset="0"/>
              <a:ea typeface="Baoli TC" panose="02010600040101010101" pitchFamily="2" charset="-120"/>
              <a:cs typeface="Bangla MN" pitchFamily="2" charset="0"/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77CF6EFE-C53D-464E-81EC-1E46690AD4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65" r="13304" b="2"/>
          <a:stretch/>
        </p:blipFill>
        <p:spPr>
          <a:xfrm>
            <a:off x="4619543" y="640080"/>
            <a:ext cx="6953577" cy="5252773"/>
          </a:xfrm>
          <a:prstGeom prst="rect">
            <a:avLst/>
          </a:prstGeom>
        </p:spPr>
      </p:pic>
      <p:sp>
        <p:nvSpPr>
          <p:cNvPr id="13" name="Freeform 11">
            <a:extLst>
              <a:ext uri="{FF2B5EF4-FFF2-40B4-BE49-F238E27FC236}">
                <a16:creationId xmlns:a16="http://schemas.microsoft.com/office/drawing/2014/main" id="{50553464-41F1-4160-9D02-7C5EC7013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1587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D0C0C7D-861B-E044-ADA0-839A916DF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TW" dirty="0" err="1"/>
              <a:t>Bibiliography</a:t>
            </a:r>
            <a:r>
              <a:rPr kumimoji="1" lang="en-US" altLang="zh-TW" dirty="0"/>
              <a:t> :</a:t>
            </a:r>
            <a:endParaRPr kumimoji="1" lang="zh-TW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FB03D1D-76AE-A94E-9D65-1C8F561B7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kumimoji="1" lang="en-US" altLang="zh-TW" sz="1400" dirty="0"/>
              <a:t>Shen </a:t>
            </a:r>
            <a:r>
              <a:rPr kumimoji="1" lang="en-US" altLang="zh-TW" sz="1400" dirty="0" err="1"/>
              <a:t>Jianguo</a:t>
            </a:r>
            <a:r>
              <a:rPr kumimoji="1" lang="en-US" altLang="zh-TW" sz="1400" dirty="0"/>
              <a:t> </a:t>
            </a:r>
            <a:r>
              <a:rPr kumimoji="1" lang="zh-CN" altLang="en-US" sz="1400" dirty="0"/>
              <a:t>申建國</a:t>
            </a:r>
            <a:r>
              <a:rPr kumimoji="1" lang="en-US" altLang="zh-CN" sz="1400" dirty="0"/>
              <a:t>. 1993. </a:t>
            </a:r>
            <a:r>
              <a:rPr kumimoji="1" lang="en-US" altLang="zh-CN" sz="1400" dirty="0" err="1"/>
              <a:t>Datang</a:t>
            </a:r>
            <a:r>
              <a:rPr kumimoji="1" lang="en-US" altLang="zh-CN" sz="1400" dirty="0"/>
              <a:t> </a:t>
            </a:r>
            <a:r>
              <a:rPr kumimoji="1" lang="en-US" altLang="zh-CN" sz="1400" dirty="0" err="1"/>
              <a:t>Mingxiang</a:t>
            </a:r>
            <a:r>
              <a:rPr kumimoji="1" lang="en-US" altLang="zh-CN" sz="1400" dirty="0"/>
              <a:t> Wei Zheng </a:t>
            </a:r>
            <a:r>
              <a:rPr kumimoji="1" lang="zh-CN" altLang="en-US" sz="1400" dirty="0"/>
              <a:t>大唐名相魏徵</a:t>
            </a:r>
            <a:r>
              <a:rPr kumimoji="1" lang="en-US" altLang="zh-CN" sz="1400" dirty="0"/>
              <a:t>. Beijing: China Society press.</a:t>
            </a:r>
          </a:p>
          <a:p>
            <a:r>
              <a:rPr kumimoji="1" lang="en-US" altLang="zh-TW" sz="1400" dirty="0" err="1"/>
              <a:t>Sima</a:t>
            </a:r>
            <a:r>
              <a:rPr kumimoji="1" lang="en-US" altLang="zh-TW" sz="1400" dirty="0"/>
              <a:t> </a:t>
            </a:r>
            <a:r>
              <a:rPr kumimoji="1" lang="en-US" altLang="zh-TW" sz="1400" dirty="0" err="1"/>
              <a:t>Guang</a:t>
            </a:r>
            <a:r>
              <a:rPr kumimoji="1" lang="zh-CN" altLang="en-US" sz="1400" dirty="0"/>
              <a:t>司馬光</a:t>
            </a:r>
            <a:r>
              <a:rPr kumimoji="1" lang="en-US" altLang="zh-TW" sz="1400" dirty="0"/>
              <a:t>, </a:t>
            </a:r>
            <a:r>
              <a:rPr kumimoji="1" lang="zh-TW" altLang="en-US" sz="1400" dirty="0"/>
              <a:t> </a:t>
            </a:r>
            <a:r>
              <a:rPr kumimoji="1" lang="en-US" altLang="zh-TW" sz="1400" dirty="0"/>
              <a:t>Hu </a:t>
            </a:r>
            <a:r>
              <a:rPr kumimoji="1" lang="en-US" altLang="zh-TW" sz="1400" dirty="0" err="1"/>
              <a:t>Sanxing</a:t>
            </a:r>
            <a:r>
              <a:rPr kumimoji="1" lang="zh-CN" altLang="en-US" sz="1400" dirty="0"/>
              <a:t>胡三省</a:t>
            </a:r>
            <a:r>
              <a:rPr kumimoji="1" lang="en-US" altLang="zh-CN" sz="1400" dirty="0"/>
              <a:t>. 1987.</a:t>
            </a:r>
            <a:r>
              <a:rPr kumimoji="1" lang="en-US" altLang="zh-TW" sz="1400" dirty="0"/>
              <a:t> </a:t>
            </a:r>
            <a:r>
              <a:rPr kumimoji="1" lang="en-US" altLang="zh-TW" sz="1400" dirty="0" err="1"/>
              <a:t>Zizhitongjian</a:t>
            </a:r>
            <a:r>
              <a:rPr kumimoji="1" lang="en-US" altLang="zh-TW" sz="1400" dirty="0"/>
              <a:t> </a:t>
            </a:r>
            <a:r>
              <a:rPr kumimoji="1" lang="zh-CN" altLang="en-US" sz="1400" dirty="0"/>
              <a:t>資治通鑒</a:t>
            </a:r>
            <a:r>
              <a:rPr kumimoji="1" lang="en-US" altLang="zh-CN" sz="1400" dirty="0"/>
              <a:t>. Shanghai: Shanghai Ancient Publishing House.</a:t>
            </a:r>
          </a:p>
          <a:p>
            <a:r>
              <a:rPr lang="en-US" altLang="zh-TW" sz="1400" dirty="0" err="1"/>
              <a:t>Fujiwarano</a:t>
            </a:r>
            <a:r>
              <a:rPr lang="en-US" altLang="zh-TW" sz="1400" dirty="0"/>
              <a:t> </a:t>
            </a:r>
            <a:r>
              <a:rPr lang="en-US" altLang="zh-TW" sz="1400" dirty="0" err="1"/>
              <a:t>Tokihira</a:t>
            </a:r>
            <a:r>
              <a:rPr lang="en-US" altLang="zh-TW" sz="1400" dirty="0"/>
              <a:t> </a:t>
            </a:r>
            <a:r>
              <a:rPr lang="zh-CN" altLang="en-US" sz="1400" dirty="0"/>
              <a:t>藤原時平</a:t>
            </a:r>
            <a:r>
              <a:rPr lang="en-US" altLang="zh-CN" sz="1400" dirty="0"/>
              <a:t>. 2000. </a:t>
            </a:r>
            <a:r>
              <a:rPr lang="en-US" altLang="zh-TW" sz="1400" dirty="0"/>
              <a:t>Nihon </a:t>
            </a:r>
            <a:r>
              <a:rPr lang="en-US" altLang="zh-TW" sz="1400" dirty="0" err="1"/>
              <a:t>Sandai</a:t>
            </a:r>
            <a:r>
              <a:rPr lang="en-US" altLang="zh-TW" sz="1400" dirty="0"/>
              <a:t> </a:t>
            </a:r>
            <a:r>
              <a:rPr lang="en-US" altLang="zh-TW" sz="1400" dirty="0" err="1"/>
              <a:t>Jitsuroku</a:t>
            </a:r>
            <a:r>
              <a:rPr lang="zh-TW" altLang="zh-TW" sz="1400" dirty="0"/>
              <a:t>日本三代實錄</a:t>
            </a:r>
            <a:r>
              <a:rPr lang="en-US" altLang="zh-TW" sz="1400" dirty="0"/>
              <a:t>. Tokyo: Yoshikawa </a:t>
            </a:r>
            <a:r>
              <a:rPr lang="en-US" altLang="zh-TW" sz="1400" dirty="0" err="1"/>
              <a:t>Kobun</a:t>
            </a:r>
            <a:r>
              <a:rPr lang="en-US" altLang="zh-TW" sz="1400" dirty="0"/>
              <a:t> </a:t>
            </a:r>
            <a:r>
              <a:rPr lang="en-US" altLang="zh-TW" sz="1400" dirty="0" err="1"/>
              <a:t>Kan</a:t>
            </a:r>
            <a:r>
              <a:rPr lang="en-US" altLang="zh-TW" sz="1400" dirty="0"/>
              <a:t> </a:t>
            </a:r>
            <a:r>
              <a:rPr lang="zh-CN" altLang="en-US" sz="1400" dirty="0"/>
              <a:t>吉川弘文館</a:t>
            </a:r>
            <a:endParaRPr kumimoji="1" lang="zh-TW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264476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F81819F9-8CAC-4A6C-8F06-0482027F9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303800F6-38AE-AF4B-A3B6-A6D1D7E2B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1299" y="1844849"/>
            <a:ext cx="8131550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kumimoji="1" lang="en-US" altLang="zh-TW" sz="6600" dirty="0">
                <a:latin typeface="Hiragino Sans GB W3" panose="020B0300000000000000" pitchFamily="34" charset="-128"/>
                <a:ea typeface="Hiragino Sans GB W3" panose="020B0300000000000000" pitchFamily="34" charset="-128"/>
                <a:cs typeface="Aharoni" panose="02010803020104030203" pitchFamily="2" charset="-79"/>
              </a:rPr>
              <a:t>Thank you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A98CC08-AEC2-4E8F-8F52-0F5C6372D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D1545E6-EB3C-4478-A661-A2CA963F1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B2E5B960-0C5D-4F77-8E9F-9F3D883D8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258E44FC-92AD-43A0-BB05-DB268C82D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C63D3083-A56C-4199-8DE0-63C8BE9ED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C7CD3581-635D-438F-A64F-68404E7AE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AD6904C0-211C-41A2-BDB8-3B07C90BB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B0837DA6-CAF9-4E78-A39E-6358EDE2B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0A99DD7D-3AB3-471E-842F-8AFEA09D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9C70B0D4-92FE-478F-86BD-93BA2C4DF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C9156BE6-11D4-4696-9E3F-C325BFAC8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4E667226-1D20-4A9D-BBE3-AC17EA43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2F87E3B6-5202-4434-9B26-42B46774F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AEA5E85F-F1F4-40E4-A62C-95324F674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40A75861-F6C5-44A9-B161-B03701CBD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58" name="Freeform 27">
              <a:extLst>
                <a:ext uri="{FF2B5EF4-FFF2-40B4-BE49-F238E27FC236}">
                  <a16:creationId xmlns:a16="http://schemas.microsoft.com/office/drawing/2014/main" id="{72EE642D-4F69-47C0-99BA-CE43503573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28">
              <a:extLst>
                <a:ext uri="{FF2B5EF4-FFF2-40B4-BE49-F238E27FC236}">
                  <a16:creationId xmlns:a16="http://schemas.microsoft.com/office/drawing/2014/main" id="{26178CE4-DA2D-46EA-AB8D-341C5AC56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0" name="Freeform 29">
              <a:extLst>
                <a:ext uri="{FF2B5EF4-FFF2-40B4-BE49-F238E27FC236}">
                  <a16:creationId xmlns:a16="http://schemas.microsoft.com/office/drawing/2014/main" id="{698E9F53-8381-4FA5-A510-846925D24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30">
              <a:extLst>
                <a:ext uri="{FF2B5EF4-FFF2-40B4-BE49-F238E27FC236}">
                  <a16:creationId xmlns:a16="http://schemas.microsoft.com/office/drawing/2014/main" id="{B13CE284-F21E-411B-BB8E-9C03B853C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2" name="Freeform 31">
              <a:extLst>
                <a:ext uri="{FF2B5EF4-FFF2-40B4-BE49-F238E27FC236}">
                  <a16:creationId xmlns:a16="http://schemas.microsoft.com/office/drawing/2014/main" id="{23DF4578-4703-437C-A797-2A2D0CEE5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3" name="Freeform 32">
              <a:extLst>
                <a:ext uri="{FF2B5EF4-FFF2-40B4-BE49-F238E27FC236}">
                  <a16:creationId xmlns:a16="http://schemas.microsoft.com/office/drawing/2014/main" id="{F878F330-AF64-4F8F-88FD-A4A408D6D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4" name="Freeform 33">
              <a:extLst>
                <a:ext uri="{FF2B5EF4-FFF2-40B4-BE49-F238E27FC236}">
                  <a16:creationId xmlns:a16="http://schemas.microsoft.com/office/drawing/2014/main" id="{AC9B00BF-4FB7-42FA-BBBD-7DB54ED3F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5" name="Freeform 34">
              <a:extLst>
                <a:ext uri="{FF2B5EF4-FFF2-40B4-BE49-F238E27FC236}">
                  <a16:creationId xmlns:a16="http://schemas.microsoft.com/office/drawing/2014/main" id="{BD3D64CA-2AAD-4609-8DAA-3EAD4609A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6" name="Freeform 35">
              <a:extLst>
                <a:ext uri="{FF2B5EF4-FFF2-40B4-BE49-F238E27FC236}">
                  <a16:creationId xmlns:a16="http://schemas.microsoft.com/office/drawing/2014/main" id="{C669E05A-8550-4E91-B29E-E1912228E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7" name="Freeform 36">
              <a:extLst>
                <a:ext uri="{FF2B5EF4-FFF2-40B4-BE49-F238E27FC236}">
                  <a16:creationId xmlns:a16="http://schemas.microsoft.com/office/drawing/2014/main" id="{F8C1FD53-1E8F-46CA-BC2D-FCEC4DAE0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8" name="Freeform 37">
              <a:extLst>
                <a:ext uri="{FF2B5EF4-FFF2-40B4-BE49-F238E27FC236}">
                  <a16:creationId xmlns:a16="http://schemas.microsoft.com/office/drawing/2014/main" id="{CC97A31F-CFDE-4EA3-98F1-13FDD1670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9" name="Freeform 38">
              <a:extLst>
                <a:ext uri="{FF2B5EF4-FFF2-40B4-BE49-F238E27FC236}">
                  <a16:creationId xmlns:a16="http://schemas.microsoft.com/office/drawing/2014/main" id="{9E1540E7-E6C3-4907-B70A-B17568365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71" name="Freeform 11">
            <a:extLst>
              <a:ext uri="{FF2B5EF4-FFF2-40B4-BE49-F238E27FC236}">
                <a16:creationId xmlns:a16="http://schemas.microsoft.com/office/drawing/2014/main" id="{1310EFE2-B91D-47E7-B117-C2A802800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30607880"/>
      </p:ext>
    </p:extLst>
  </p:cSld>
  <p:clrMapOvr>
    <a:masterClrMapping/>
  </p:clrMapOvr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176</Words>
  <Application>Microsoft Macintosh PowerPoint</Application>
  <PresentationFormat>寬螢幕</PresentationFormat>
  <Paragraphs>36</Paragraphs>
  <Slides>7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13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</vt:i4>
      </vt:variant>
    </vt:vector>
  </HeadingPairs>
  <TitlesOfParts>
    <vt:vector size="21" baseType="lpstr">
      <vt:lpstr>微軟正黑體</vt:lpstr>
      <vt:lpstr>Baoli TC</vt:lpstr>
      <vt:lpstr>Hiragino Sans GB W3</vt:lpstr>
      <vt:lpstr>幼圆</vt:lpstr>
      <vt:lpstr>Abadi</vt:lpstr>
      <vt:lpstr>Aharoni</vt:lpstr>
      <vt:lpstr>Arial</vt:lpstr>
      <vt:lpstr>Bangla MN</vt:lpstr>
      <vt:lpstr>Berlin Sans FB</vt:lpstr>
      <vt:lpstr>Century Gothic</vt:lpstr>
      <vt:lpstr>Helvetica</vt:lpstr>
      <vt:lpstr>Wingdings</vt:lpstr>
      <vt:lpstr>Wingdings 3</vt:lpstr>
      <vt:lpstr>絲縷</vt:lpstr>
      <vt:lpstr>Wei Zheng-  Tang Taizong’s Chancellor </vt:lpstr>
      <vt:lpstr> Wei Zheng 580-643    Tai Zong  598-649 </vt:lpstr>
      <vt:lpstr>PowerPoint 簡報</vt:lpstr>
      <vt:lpstr>PowerPoint 簡報</vt:lpstr>
      <vt:lpstr>Taizong said: 以銅為鏡，可以正衣冠。 以古為鏡，可以知興替。 以人為鏡，可以明得失。</vt:lpstr>
      <vt:lpstr>Bibiliography :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Wei Zheng-  Tang Taizong’s Chancellor </dc:title>
  <dc:creator>Peishin Cheung (1710840)</dc:creator>
  <cp:lastModifiedBy>Peishin Cheung (1710840)</cp:lastModifiedBy>
  <cp:revision>1</cp:revision>
  <dcterms:created xsi:type="dcterms:W3CDTF">2018-11-13T23:23:00Z</dcterms:created>
  <dcterms:modified xsi:type="dcterms:W3CDTF">2018-11-14T10:53:07Z</dcterms:modified>
</cp:coreProperties>
</file>