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34" r:id="rId24"/>
  </p:sldMasterIdLst>
  <p:notesMasterIdLst>
    <p:notesMasterId r:id="rId74"/>
  </p:notesMasterIdLst>
  <p:sldIdLst>
    <p:sldId id="261" r:id="rId25"/>
    <p:sldId id="273" r:id="rId26"/>
    <p:sldId id="257" r:id="rId27"/>
    <p:sldId id="551" r:id="rId28"/>
    <p:sldId id="584" r:id="rId29"/>
    <p:sldId id="259" r:id="rId30"/>
    <p:sldId id="638" r:id="rId31"/>
    <p:sldId id="639" r:id="rId32"/>
    <p:sldId id="640" r:id="rId33"/>
    <p:sldId id="641" r:id="rId34"/>
    <p:sldId id="642" r:id="rId35"/>
    <p:sldId id="665" r:id="rId36"/>
    <p:sldId id="628" r:id="rId37"/>
    <p:sldId id="643" r:id="rId38"/>
    <p:sldId id="644" r:id="rId39"/>
    <p:sldId id="645" r:id="rId40"/>
    <p:sldId id="661" r:id="rId41"/>
    <p:sldId id="662" r:id="rId42"/>
    <p:sldId id="427" r:id="rId43"/>
    <p:sldId id="647" r:id="rId44"/>
    <p:sldId id="648" r:id="rId45"/>
    <p:sldId id="646" r:id="rId46"/>
    <p:sldId id="649" r:id="rId47"/>
    <p:sldId id="663" r:id="rId48"/>
    <p:sldId id="630" r:id="rId49"/>
    <p:sldId id="412" r:id="rId50"/>
    <p:sldId id="390" r:id="rId51"/>
    <p:sldId id="651" r:id="rId52"/>
    <p:sldId id="448" r:id="rId53"/>
    <p:sldId id="449" r:id="rId54"/>
    <p:sldId id="450" r:id="rId55"/>
    <p:sldId id="434" r:id="rId56"/>
    <p:sldId id="451" r:id="rId57"/>
    <p:sldId id="452" r:id="rId58"/>
    <p:sldId id="652" r:id="rId59"/>
    <p:sldId id="631" r:id="rId60"/>
    <p:sldId id="438" r:id="rId61"/>
    <p:sldId id="653" r:id="rId62"/>
    <p:sldId id="654" r:id="rId63"/>
    <p:sldId id="454" r:id="rId64"/>
    <p:sldId id="655" r:id="rId65"/>
    <p:sldId id="656" r:id="rId66"/>
    <p:sldId id="458" r:id="rId67"/>
    <p:sldId id="657" r:id="rId68"/>
    <p:sldId id="658" r:id="rId69"/>
    <p:sldId id="664" r:id="rId70"/>
    <p:sldId id="659" r:id="rId71"/>
    <p:sldId id="660" r:id="rId72"/>
    <p:sldId id="384"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765" autoAdjust="0"/>
    <p:restoredTop sz="94364" autoAdjust="0"/>
  </p:normalViewPr>
  <p:slideViewPr>
    <p:cSldViewPr snapToGrid="0">
      <p:cViewPr varScale="1">
        <p:scale>
          <a:sx n="112" d="100"/>
          <a:sy n="112" d="100"/>
        </p:scale>
        <p:origin x="658" y="9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xml"/><Relationship Id="rId21" Type="http://schemas.openxmlformats.org/officeDocument/2006/relationships/slideMaster" Target="slideMasters/slideMaster18.xml"/><Relationship Id="rId42" Type="http://schemas.openxmlformats.org/officeDocument/2006/relationships/slide" Target="slides/slide18.xml"/><Relationship Id="rId47" Type="http://schemas.openxmlformats.org/officeDocument/2006/relationships/slide" Target="slides/slide23.xml"/><Relationship Id="rId63" Type="http://schemas.openxmlformats.org/officeDocument/2006/relationships/slide" Target="slides/slide39.xml"/><Relationship Id="rId68" Type="http://schemas.openxmlformats.org/officeDocument/2006/relationships/slide" Target="slides/slide44.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slide" Target="slides/slide16.xml"/><Relationship Id="rId45" Type="http://schemas.openxmlformats.org/officeDocument/2006/relationships/slide" Target="slides/slide21.xml"/><Relationship Id="rId53" Type="http://schemas.openxmlformats.org/officeDocument/2006/relationships/slide" Target="slides/slide29.xml"/><Relationship Id="rId58" Type="http://schemas.openxmlformats.org/officeDocument/2006/relationships/slide" Target="slides/slide34.xml"/><Relationship Id="rId66" Type="http://schemas.openxmlformats.org/officeDocument/2006/relationships/slide" Target="slides/slide42.xml"/><Relationship Id="rId74"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37.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slide" Target="slides/slide24.xml"/><Relationship Id="rId56" Type="http://schemas.openxmlformats.org/officeDocument/2006/relationships/slide" Target="slides/slide32.xml"/><Relationship Id="rId64" Type="http://schemas.openxmlformats.org/officeDocument/2006/relationships/slide" Target="slides/slide40.xml"/><Relationship Id="rId69" Type="http://schemas.openxmlformats.org/officeDocument/2006/relationships/slide" Target="slides/slide45.xml"/><Relationship Id="rId77"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27.xml"/><Relationship Id="rId72" Type="http://schemas.openxmlformats.org/officeDocument/2006/relationships/slide" Target="slides/slide4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59" Type="http://schemas.openxmlformats.org/officeDocument/2006/relationships/slide" Target="slides/slide35.xml"/><Relationship Id="rId67" Type="http://schemas.openxmlformats.org/officeDocument/2006/relationships/slide" Target="slides/slide43.xml"/><Relationship Id="rId20" Type="http://schemas.openxmlformats.org/officeDocument/2006/relationships/slideMaster" Target="slideMasters/slideMaster17.xml"/><Relationship Id="rId41" Type="http://schemas.openxmlformats.org/officeDocument/2006/relationships/slide" Target="slides/slide17.xml"/><Relationship Id="rId54" Type="http://schemas.openxmlformats.org/officeDocument/2006/relationships/slide" Target="slides/slide30.xml"/><Relationship Id="rId62" Type="http://schemas.openxmlformats.org/officeDocument/2006/relationships/slide" Target="slides/slide38.xml"/><Relationship Id="rId70" Type="http://schemas.openxmlformats.org/officeDocument/2006/relationships/slide" Target="slides/slide46.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slide" Target="slides/slide25.xml"/><Relationship Id="rId57" Type="http://schemas.openxmlformats.org/officeDocument/2006/relationships/slide" Target="slides/slide33.xml"/><Relationship Id="rId10" Type="http://schemas.openxmlformats.org/officeDocument/2006/relationships/slideMaster" Target="slideMasters/slideMaster7.xml"/><Relationship Id="rId31" Type="http://schemas.openxmlformats.org/officeDocument/2006/relationships/slide" Target="slides/slide7.xml"/><Relationship Id="rId44" Type="http://schemas.openxmlformats.org/officeDocument/2006/relationships/slide" Target="slides/slide20.xml"/><Relationship Id="rId52" Type="http://schemas.openxmlformats.org/officeDocument/2006/relationships/slide" Target="slides/slide28.xml"/><Relationship Id="rId60" Type="http://schemas.openxmlformats.org/officeDocument/2006/relationships/slide" Target="slides/slide36.xml"/><Relationship Id="rId65" Type="http://schemas.openxmlformats.org/officeDocument/2006/relationships/slide" Target="slides/slide41.xml"/><Relationship Id="rId73" Type="http://schemas.openxmlformats.org/officeDocument/2006/relationships/slide" Target="slides/slide49.xml"/><Relationship Id="rId78"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5.xml"/><Relationship Id="rId34" Type="http://schemas.openxmlformats.org/officeDocument/2006/relationships/slide" Target="slides/slide10.xml"/><Relationship Id="rId50" Type="http://schemas.openxmlformats.org/officeDocument/2006/relationships/slide" Target="slides/slide26.xml"/><Relationship Id="rId55" Type="http://schemas.openxmlformats.org/officeDocument/2006/relationships/slide" Target="slides/slide31.xml"/><Relationship Id="rId76" Type="http://schemas.openxmlformats.org/officeDocument/2006/relationships/viewProps" Target="viewProps.xml"/><Relationship Id="rId7" Type="http://schemas.openxmlformats.org/officeDocument/2006/relationships/slideMaster" Target="slideMasters/slideMaster4.xml"/><Relationship Id="rId71" Type="http://schemas.openxmlformats.org/officeDocument/2006/relationships/slide" Target="slides/slide47.xml"/><Relationship Id="rId2" Type="http://schemas.openxmlformats.org/officeDocument/2006/relationships/customXml" Target="../customXml/item2.xml"/><Relationship Id="rId2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536276-77BA-4D36-9F6B-83485C83B36E}" type="doc">
      <dgm:prSet loTypeId="urn:microsoft.com/office/officeart/2005/8/layout/hierarchy6" loCatId="hierarchy" qsTypeId="urn:microsoft.com/office/officeart/2005/8/quickstyle/simple1" qsCatId="simple" csTypeId="urn:microsoft.com/office/officeart/2005/8/colors/accent1_2" csCatId="accent1" phldr="1"/>
      <dgm:spPr/>
      <dgm:t>
        <a:bodyPr/>
        <a:lstStyle/>
        <a:p>
          <a:endParaRPr lang="en-GB"/>
        </a:p>
      </dgm:t>
    </dgm:pt>
    <dgm:pt modelId="{BFA5BC18-D90C-42C3-B60F-4A95420827E9}">
      <dgm:prSet phldrT="[Text]" custT="1"/>
      <dgm:spPr/>
      <dgm:t>
        <a:bodyPr/>
        <a:lstStyle/>
        <a:p>
          <a:r>
            <a:rPr lang="en-GB" sz="2000" b="1" dirty="0">
              <a:latin typeface="Calibri" pitchFamily="34" charset="0"/>
              <a:cs typeface="Calibri" pitchFamily="34" charset="0"/>
            </a:rPr>
            <a:t>Corporate Strategy:</a:t>
          </a:r>
        </a:p>
        <a:p>
          <a:r>
            <a:rPr lang="en-GB" sz="2000" dirty="0">
              <a:latin typeface="Calibri" pitchFamily="34" charset="0"/>
              <a:cs typeface="Calibri" pitchFamily="34" charset="0"/>
            </a:rPr>
            <a:t>Disney Corporation</a:t>
          </a:r>
        </a:p>
      </dgm:t>
    </dgm:pt>
    <dgm:pt modelId="{CC7525FE-C104-486B-A561-F41429E335F4}" type="parTrans" cxnId="{79AF20E0-96CA-4BAE-98DD-B458F5545E38}">
      <dgm:prSet/>
      <dgm:spPr/>
      <dgm:t>
        <a:bodyPr/>
        <a:lstStyle/>
        <a:p>
          <a:endParaRPr lang="en-GB" sz="2400">
            <a:latin typeface="Calibri" pitchFamily="34" charset="0"/>
            <a:cs typeface="Calibri" pitchFamily="34" charset="0"/>
          </a:endParaRPr>
        </a:p>
      </dgm:t>
    </dgm:pt>
    <dgm:pt modelId="{6BCDBA23-F9D7-46C4-883B-E6E2696CC206}" type="sibTrans" cxnId="{79AF20E0-96CA-4BAE-98DD-B458F5545E38}">
      <dgm:prSet/>
      <dgm:spPr/>
      <dgm:t>
        <a:bodyPr/>
        <a:lstStyle/>
        <a:p>
          <a:endParaRPr lang="en-GB" sz="2400">
            <a:latin typeface="Calibri" pitchFamily="34" charset="0"/>
            <a:cs typeface="Calibri" pitchFamily="34" charset="0"/>
          </a:endParaRPr>
        </a:p>
      </dgm:t>
    </dgm:pt>
    <dgm:pt modelId="{2D316167-A806-46C4-857E-7ED3F253EC1B}">
      <dgm:prSet phldrT="[Text]" custT="1"/>
      <dgm:spPr/>
      <dgm:t>
        <a:bodyPr/>
        <a:lstStyle/>
        <a:p>
          <a:r>
            <a:rPr lang="en-GB" sz="1800" b="1" dirty="0">
              <a:latin typeface="Calibri" pitchFamily="34" charset="0"/>
              <a:cs typeface="Calibri" pitchFamily="34" charset="0"/>
            </a:rPr>
            <a:t>Competitive Strategy:</a:t>
          </a:r>
        </a:p>
        <a:p>
          <a:r>
            <a:rPr lang="en-GB" sz="1800" dirty="0">
              <a:latin typeface="Calibri" pitchFamily="34" charset="0"/>
              <a:cs typeface="Calibri" pitchFamily="34" charset="0"/>
            </a:rPr>
            <a:t>Disney Films</a:t>
          </a:r>
        </a:p>
      </dgm:t>
    </dgm:pt>
    <dgm:pt modelId="{5CFCBB5C-7461-43CB-B03C-C887836E271F}" type="parTrans" cxnId="{331FFF9C-3C4B-4221-A417-A9539B3D42BD}">
      <dgm:prSet/>
      <dgm:spPr/>
      <dgm:t>
        <a:bodyPr/>
        <a:lstStyle/>
        <a:p>
          <a:endParaRPr lang="en-GB" sz="2400">
            <a:latin typeface="Calibri" pitchFamily="34" charset="0"/>
            <a:cs typeface="Calibri" pitchFamily="34" charset="0"/>
          </a:endParaRPr>
        </a:p>
      </dgm:t>
    </dgm:pt>
    <dgm:pt modelId="{80B8CA0F-99C5-4A3E-AD96-F13CF0D796BC}" type="sibTrans" cxnId="{331FFF9C-3C4B-4221-A417-A9539B3D42BD}">
      <dgm:prSet/>
      <dgm:spPr/>
      <dgm:t>
        <a:bodyPr/>
        <a:lstStyle/>
        <a:p>
          <a:endParaRPr lang="en-GB" sz="2400">
            <a:latin typeface="Calibri" pitchFamily="34" charset="0"/>
            <a:cs typeface="Calibri" pitchFamily="34" charset="0"/>
          </a:endParaRPr>
        </a:p>
      </dgm:t>
    </dgm:pt>
    <dgm:pt modelId="{D12BB818-5D91-435A-A54A-DCEF673C636B}">
      <dgm:prSet phldrT="[Text]" custT="1"/>
      <dgm:spPr/>
      <dgm:t>
        <a:bodyPr/>
        <a:lstStyle/>
        <a:p>
          <a:r>
            <a:rPr lang="en-GB" sz="1800" b="1" dirty="0">
              <a:latin typeface="Calibri" pitchFamily="34" charset="0"/>
              <a:cs typeface="Calibri" pitchFamily="34" charset="0"/>
            </a:rPr>
            <a:t>Functional Strategy:</a:t>
          </a:r>
        </a:p>
        <a:p>
          <a:r>
            <a:rPr lang="en-GB" sz="1800" dirty="0">
              <a:latin typeface="Calibri" pitchFamily="34" charset="0"/>
              <a:cs typeface="Calibri" pitchFamily="34" charset="0"/>
            </a:rPr>
            <a:t>Sales</a:t>
          </a:r>
        </a:p>
      </dgm:t>
    </dgm:pt>
    <dgm:pt modelId="{BC7A1272-97A8-4CC7-B915-EB9D84CE16E2}" type="parTrans" cxnId="{41FED5A0-C84C-4BE9-9FEB-8092CEDA15C3}">
      <dgm:prSet/>
      <dgm:spPr/>
      <dgm:t>
        <a:bodyPr/>
        <a:lstStyle/>
        <a:p>
          <a:endParaRPr lang="en-GB" sz="2400">
            <a:latin typeface="Calibri" pitchFamily="34" charset="0"/>
            <a:cs typeface="Calibri" pitchFamily="34" charset="0"/>
          </a:endParaRPr>
        </a:p>
      </dgm:t>
    </dgm:pt>
    <dgm:pt modelId="{51270258-C8E8-4221-864C-89353EF9436F}" type="sibTrans" cxnId="{41FED5A0-C84C-4BE9-9FEB-8092CEDA15C3}">
      <dgm:prSet/>
      <dgm:spPr/>
      <dgm:t>
        <a:bodyPr/>
        <a:lstStyle/>
        <a:p>
          <a:endParaRPr lang="en-GB" sz="2400">
            <a:latin typeface="Calibri" pitchFamily="34" charset="0"/>
            <a:cs typeface="Calibri" pitchFamily="34" charset="0"/>
          </a:endParaRPr>
        </a:p>
      </dgm:t>
    </dgm:pt>
    <dgm:pt modelId="{5E70A129-67B5-4D6E-9279-06188CD15CB5}">
      <dgm:prSet phldrT="[Text]" custT="1"/>
      <dgm:spPr/>
      <dgm:t>
        <a:bodyPr lIns="0" rIns="0"/>
        <a:lstStyle/>
        <a:p>
          <a:r>
            <a:rPr lang="en-GB" sz="1800" b="1" dirty="0">
              <a:latin typeface="Calibri" pitchFamily="34" charset="0"/>
              <a:cs typeface="Calibri" pitchFamily="34" charset="0"/>
            </a:rPr>
            <a:t>Functional Strategy</a:t>
          </a:r>
          <a:r>
            <a:rPr lang="en-GB" sz="1800" dirty="0">
              <a:latin typeface="Calibri" pitchFamily="34" charset="0"/>
              <a:cs typeface="Calibri" pitchFamily="34" charset="0"/>
            </a:rPr>
            <a:t>:</a:t>
          </a:r>
        </a:p>
        <a:p>
          <a:r>
            <a:rPr lang="en-GB" sz="1800" dirty="0">
              <a:latin typeface="Calibri" pitchFamily="34" charset="0"/>
              <a:cs typeface="Calibri" pitchFamily="34" charset="0"/>
            </a:rPr>
            <a:t>Human Resources</a:t>
          </a:r>
        </a:p>
      </dgm:t>
    </dgm:pt>
    <dgm:pt modelId="{9A4FA991-7A80-419C-85D6-06E4BE2211B1}" type="parTrans" cxnId="{1EC0AFD4-73CD-4566-A0E6-89BA78F8584A}">
      <dgm:prSet/>
      <dgm:spPr/>
      <dgm:t>
        <a:bodyPr/>
        <a:lstStyle/>
        <a:p>
          <a:endParaRPr lang="en-GB" sz="2400">
            <a:latin typeface="Calibri" pitchFamily="34" charset="0"/>
            <a:cs typeface="Calibri" pitchFamily="34" charset="0"/>
          </a:endParaRPr>
        </a:p>
      </dgm:t>
    </dgm:pt>
    <dgm:pt modelId="{E6AFCFE4-B80D-40EB-933B-EB1842D1FBA7}" type="sibTrans" cxnId="{1EC0AFD4-73CD-4566-A0E6-89BA78F8584A}">
      <dgm:prSet/>
      <dgm:spPr/>
      <dgm:t>
        <a:bodyPr/>
        <a:lstStyle/>
        <a:p>
          <a:endParaRPr lang="en-GB" sz="2400">
            <a:latin typeface="Calibri" pitchFamily="34" charset="0"/>
            <a:cs typeface="Calibri" pitchFamily="34" charset="0"/>
          </a:endParaRPr>
        </a:p>
      </dgm:t>
    </dgm:pt>
    <dgm:pt modelId="{B731BDA4-B43E-4B77-B53D-5B71D105A0A4}">
      <dgm:prSet phldrT="[Text]" custT="1"/>
      <dgm:spPr/>
      <dgm:t>
        <a:bodyPr/>
        <a:lstStyle/>
        <a:p>
          <a:r>
            <a:rPr lang="en-GB" sz="1800" b="1" dirty="0">
              <a:latin typeface="Calibri" pitchFamily="34" charset="0"/>
              <a:cs typeface="Calibri" pitchFamily="34" charset="0"/>
            </a:rPr>
            <a:t>Competitive Strategy:</a:t>
          </a:r>
        </a:p>
        <a:p>
          <a:r>
            <a:rPr lang="en-GB" sz="1800" dirty="0">
              <a:latin typeface="Calibri" pitchFamily="34" charset="0"/>
              <a:cs typeface="Calibri" pitchFamily="34" charset="0"/>
            </a:rPr>
            <a:t>Theme Parks</a:t>
          </a:r>
        </a:p>
      </dgm:t>
    </dgm:pt>
    <dgm:pt modelId="{F401265E-3AF5-47D1-9F19-8118E2D6ED44}" type="parTrans" cxnId="{4B13CD99-4927-4040-B90E-B2B90584442C}">
      <dgm:prSet/>
      <dgm:spPr/>
      <dgm:t>
        <a:bodyPr/>
        <a:lstStyle/>
        <a:p>
          <a:endParaRPr lang="en-GB" sz="2400">
            <a:latin typeface="Calibri" pitchFamily="34" charset="0"/>
            <a:cs typeface="Calibri" pitchFamily="34" charset="0"/>
          </a:endParaRPr>
        </a:p>
      </dgm:t>
    </dgm:pt>
    <dgm:pt modelId="{0A1C04F4-537B-47E7-855C-85B6AD5D5ECA}" type="sibTrans" cxnId="{4B13CD99-4927-4040-B90E-B2B90584442C}">
      <dgm:prSet/>
      <dgm:spPr/>
      <dgm:t>
        <a:bodyPr/>
        <a:lstStyle/>
        <a:p>
          <a:endParaRPr lang="en-GB" sz="2400">
            <a:latin typeface="Calibri" pitchFamily="34" charset="0"/>
            <a:cs typeface="Calibri" pitchFamily="34" charset="0"/>
          </a:endParaRPr>
        </a:p>
      </dgm:t>
    </dgm:pt>
    <dgm:pt modelId="{AE3434B7-C211-4521-93E0-1C3D1BCFEEE9}">
      <dgm:prSet custT="1"/>
      <dgm:spPr/>
      <dgm:t>
        <a:bodyPr lIns="0" tIns="0" rIns="0" bIns="0"/>
        <a:lstStyle/>
        <a:p>
          <a:r>
            <a:rPr lang="en-GB" sz="1800" b="1" dirty="0">
              <a:latin typeface="Calibri" pitchFamily="34" charset="0"/>
              <a:cs typeface="Calibri" pitchFamily="34" charset="0"/>
            </a:rPr>
            <a:t>Competitive Strategy:</a:t>
          </a:r>
        </a:p>
        <a:p>
          <a:r>
            <a:rPr lang="en-GB" sz="1800" dirty="0">
              <a:latin typeface="Calibri" pitchFamily="34" charset="0"/>
              <a:cs typeface="Calibri" pitchFamily="34" charset="0"/>
            </a:rPr>
            <a:t>ABC Network</a:t>
          </a:r>
        </a:p>
      </dgm:t>
    </dgm:pt>
    <dgm:pt modelId="{A5FC688A-0995-4BA2-8B04-E41DA6B93379}" type="parTrans" cxnId="{4CCDFC72-E873-455A-ABD3-D4CAA206CB43}">
      <dgm:prSet/>
      <dgm:spPr/>
      <dgm:t>
        <a:bodyPr/>
        <a:lstStyle/>
        <a:p>
          <a:endParaRPr lang="en-GB" sz="2400"/>
        </a:p>
      </dgm:t>
    </dgm:pt>
    <dgm:pt modelId="{7A2471FA-31D9-44C2-B0CF-7989B9592834}" type="sibTrans" cxnId="{4CCDFC72-E873-455A-ABD3-D4CAA206CB43}">
      <dgm:prSet/>
      <dgm:spPr/>
      <dgm:t>
        <a:bodyPr/>
        <a:lstStyle/>
        <a:p>
          <a:endParaRPr lang="en-GB" sz="2400"/>
        </a:p>
      </dgm:t>
    </dgm:pt>
    <dgm:pt modelId="{202AC7D9-B288-4EF0-B21C-F24E9351754E}">
      <dgm:prSet custT="1"/>
      <dgm:spPr/>
      <dgm:t>
        <a:bodyPr/>
        <a:lstStyle/>
        <a:p>
          <a:r>
            <a:rPr lang="en-GB" sz="1800" b="1" dirty="0">
              <a:latin typeface="Calibri" pitchFamily="34" charset="0"/>
              <a:cs typeface="Calibri" pitchFamily="34" charset="0"/>
            </a:rPr>
            <a:t>Functional Strategy:</a:t>
          </a:r>
        </a:p>
        <a:p>
          <a:r>
            <a:rPr lang="en-GB" sz="1800" dirty="0">
              <a:latin typeface="Calibri" pitchFamily="34" charset="0"/>
              <a:cs typeface="Calibri" pitchFamily="34" charset="0"/>
            </a:rPr>
            <a:t>Manufacturing</a:t>
          </a:r>
          <a:endParaRPr lang="en-GB" sz="1800" dirty="0"/>
        </a:p>
      </dgm:t>
    </dgm:pt>
    <dgm:pt modelId="{275BB0B9-D48D-4077-ACF1-E88B7845F626}" type="parTrans" cxnId="{018E30B4-7510-41AD-A135-D1F659387CCD}">
      <dgm:prSet/>
      <dgm:spPr/>
      <dgm:t>
        <a:bodyPr/>
        <a:lstStyle/>
        <a:p>
          <a:endParaRPr lang="en-GB" sz="2000"/>
        </a:p>
      </dgm:t>
    </dgm:pt>
    <dgm:pt modelId="{79A50014-5A6B-42F9-B6BB-B34FC38B031D}" type="sibTrans" cxnId="{018E30B4-7510-41AD-A135-D1F659387CCD}">
      <dgm:prSet/>
      <dgm:spPr/>
      <dgm:t>
        <a:bodyPr/>
        <a:lstStyle/>
        <a:p>
          <a:endParaRPr lang="en-GB" sz="2000"/>
        </a:p>
      </dgm:t>
    </dgm:pt>
    <dgm:pt modelId="{9F420E35-6B30-49C2-8F85-D37AF2A24B3D}">
      <dgm:prSet phldrT="[Text]" custT="1"/>
      <dgm:spPr/>
      <dgm:t>
        <a:bodyPr anchor="t"/>
        <a:lstStyle/>
        <a:p>
          <a:pPr marL="0" algn="l"/>
          <a:r>
            <a:rPr lang="en-GB" sz="2400" dirty="0">
              <a:latin typeface="Calibri" pitchFamily="34" charset="0"/>
              <a:cs typeface="Calibri" pitchFamily="34" charset="0"/>
            </a:rPr>
            <a:t>Corporate Level</a:t>
          </a:r>
        </a:p>
        <a:p>
          <a:pPr marL="0" indent="0" algn="l">
            <a:tabLst/>
          </a:pPr>
          <a:r>
            <a:rPr lang="en-US" sz="1100" dirty="0">
              <a:latin typeface="Calibri" pitchFamily="34" charset="0"/>
              <a:cs typeface="Calibri" pitchFamily="34" charset="0"/>
            </a:rPr>
            <a:t>Specifies actions taken by the firm to gain a competitive advantage by selecting and managing a group of different businesses competing in different product markets.</a:t>
          </a:r>
          <a:endParaRPr lang="en-GB" sz="1100" dirty="0">
            <a:latin typeface="Calibri" pitchFamily="34" charset="0"/>
            <a:cs typeface="Calibri" pitchFamily="34" charset="0"/>
          </a:endParaRPr>
        </a:p>
      </dgm:t>
    </dgm:pt>
    <dgm:pt modelId="{077EB969-4FC1-47BE-8623-1F3504F1915A}" type="sibTrans" cxnId="{F15DECAE-C7D9-41AB-A2E3-2468192AD35C}">
      <dgm:prSet/>
      <dgm:spPr/>
      <dgm:t>
        <a:bodyPr/>
        <a:lstStyle/>
        <a:p>
          <a:endParaRPr lang="en-GB" sz="2400">
            <a:latin typeface="Calibri" pitchFamily="34" charset="0"/>
            <a:cs typeface="Calibri" pitchFamily="34" charset="0"/>
          </a:endParaRPr>
        </a:p>
      </dgm:t>
    </dgm:pt>
    <dgm:pt modelId="{E60BC04D-1A6A-4464-B954-5037D5431651}" type="parTrans" cxnId="{F15DECAE-C7D9-41AB-A2E3-2468192AD35C}">
      <dgm:prSet/>
      <dgm:spPr/>
      <dgm:t>
        <a:bodyPr/>
        <a:lstStyle/>
        <a:p>
          <a:endParaRPr lang="en-GB" sz="2400">
            <a:latin typeface="Calibri" pitchFamily="34" charset="0"/>
            <a:cs typeface="Calibri" pitchFamily="34" charset="0"/>
          </a:endParaRPr>
        </a:p>
      </dgm:t>
    </dgm:pt>
    <dgm:pt modelId="{DD33E967-3F02-41A3-A1FD-2F101D4A7587}">
      <dgm:prSet phldrT="[Text]" custT="1"/>
      <dgm:spPr/>
      <dgm:t>
        <a:bodyPr anchor="t"/>
        <a:lstStyle/>
        <a:p>
          <a:pPr algn="l"/>
          <a:r>
            <a:rPr lang="en-GB" sz="2400" dirty="0">
              <a:latin typeface="Calibri" pitchFamily="34" charset="0"/>
              <a:cs typeface="Calibri" pitchFamily="34" charset="0"/>
            </a:rPr>
            <a:t>Operational Level</a:t>
          </a:r>
        </a:p>
        <a:p>
          <a:pPr algn="just"/>
          <a:r>
            <a:rPr lang="en-US" sz="1200" dirty="0">
              <a:latin typeface="Calibri" pitchFamily="34" charset="0"/>
              <a:cs typeface="Calibri" pitchFamily="34" charset="0"/>
            </a:rPr>
            <a:t>Each function chooses a functional strategy that maximises operational efficiency</a:t>
          </a:r>
          <a:endParaRPr lang="en-GB" sz="1200" dirty="0">
            <a:latin typeface="Calibri" pitchFamily="34" charset="0"/>
            <a:cs typeface="Calibri" pitchFamily="34" charset="0"/>
          </a:endParaRPr>
        </a:p>
      </dgm:t>
    </dgm:pt>
    <dgm:pt modelId="{B6925239-1404-4F70-9667-6D943DD4EC8E}" type="sibTrans" cxnId="{FEC2A781-6646-4E1F-BCA0-D0F227B569A2}">
      <dgm:prSet/>
      <dgm:spPr/>
      <dgm:t>
        <a:bodyPr/>
        <a:lstStyle/>
        <a:p>
          <a:endParaRPr lang="en-GB" sz="2400">
            <a:latin typeface="Calibri" pitchFamily="34" charset="0"/>
            <a:cs typeface="Calibri" pitchFamily="34" charset="0"/>
          </a:endParaRPr>
        </a:p>
      </dgm:t>
    </dgm:pt>
    <dgm:pt modelId="{30899A63-2645-4B44-AB52-D5E0D3501286}" type="parTrans" cxnId="{FEC2A781-6646-4E1F-BCA0-D0F227B569A2}">
      <dgm:prSet/>
      <dgm:spPr/>
      <dgm:t>
        <a:bodyPr/>
        <a:lstStyle/>
        <a:p>
          <a:endParaRPr lang="en-GB" sz="2400">
            <a:latin typeface="Calibri" pitchFamily="34" charset="0"/>
            <a:cs typeface="Calibri" pitchFamily="34" charset="0"/>
          </a:endParaRPr>
        </a:p>
      </dgm:t>
    </dgm:pt>
    <dgm:pt modelId="{D0D11887-0215-46AB-ADAA-A6851444F8F1}">
      <dgm:prSet phldrT="[Text]" custT="1"/>
      <dgm:spPr/>
      <dgm:t>
        <a:bodyPr anchor="t"/>
        <a:lstStyle/>
        <a:p>
          <a:pPr algn="l"/>
          <a:r>
            <a:rPr lang="en-GB" sz="2400" dirty="0">
              <a:latin typeface="Calibri" pitchFamily="34" charset="0"/>
              <a:cs typeface="Calibri" pitchFamily="34" charset="0"/>
            </a:rPr>
            <a:t>Business Level</a:t>
          </a:r>
        </a:p>
        <a:p>
          <a:pPr algn="l"/>
          <a:r>
            <a:rPr lang="en-US" sz="1100" dirty="0">
              <a:latin typeface="Calibri" pitchFamily="34" charset="0"/>
              <a:cs typeface="Calibri" pitchFamily="34" charset="0"/>
            </a:rPr>
            <a:t>Each business unit chooses a business-level strategy as its </a:t>
          </a:r>
          <a:r>
            <a:rPr lang="en-US" sz="1100" b="1" u="sng" dirty="0">
              <a:latin typeface="Calibri" pitchFamily="34" charset="0"/>
              <a:cs typeface="Calibri" pitchFamily="34" charset="0"/>
            </a:rPr>
            <a:t>means of competing</a:t>
          </a:r>
          <a:r>
            <a:rPr lang="en-US" sz="1100" dirty="0">
              <a:latin typeface="Calibri" pitchFamily="34" charset="0"/>
              <a:cs typeface="Calibri" pitchFamily="34" charset="0"/>
            </a:rPr>
            <a:t> in its individual product markets</a:t>
          </a:r>
          <a:endParaRPr lang="en-GB" sz="1100" dirty="0">
            <a:latin typeface="Calibri" pitchFamily="34" charset="0"/>
            <a:cs typeface="Calibri" pitchFamily="34" charset="0"/>
          </a:endParaRPr>
        </a:p>
      </dgm:t>
    </dgm:pt>
    <dgm:pt modelId="{5D075EA1-761E-462D-945E-B52A3D9AF904}" type="sibTrans" cxnId="{207F4711-C0E3-494C-8DC5-9AA33DF66D23}">
      <dgm:prSet/>
      <dgm:spPr/>
      <dgm:t>
        <a:bodyPr/>
        <a:lstStyle/>
        <a:p>
          <a:endParaRPr lang="en-GB" sz="2400">
            <a:latin typeface="Calibri" pitchFamily="34" charset="0"/>
            <a:cs typeface="Calibri" pitchFamily="34" charset="0"/>
          </a:endParaRPr>
        </a:p>
      </dgm:t>
    </dgm:pt>
    <dgm:pt modelId="{D1EB03A1-6CD5-44F0-85AE-316CE86BE0DD}" type="parTrans" cxnId="{207F4711-C0E3-494C-8DC5-9AA33DF66D23}">
      <dgm:prSet/>
      <dgm:spPr/>
      <dgm:t>
        <a:bodyPr/>
        <a:lstStyle/>
        <a:p>
          <a:endParaRPr lang="en-GB" sz="2400">
            <a:latin typeface="Calibri" pitchFamily="34" charset="0"/>
            <a:cs typeface="Calibri" pitchFamily="34" charset="0"/>
          </a:endParaRPr>
        </a:p>
      </dgm:t>
    </dgm:pt>
    <dgm:pt modelId="{F76C47BA-63E8-46F0-9E56-C337685912D8}" type="pres">
      <dgm:prSet presAssocID="{3D536276-77BA-4D36-9F6B-83485C83B36E}" presName="mainComposite" presStyleCnt="0">
        <dgm:presLayoutVars>
          <dgm:chPref val="1"/>
          <dgm:dir/>
          <dgm:animOne val="branch"/>
          <dgm:animLvl val="lvl"/>
          <dgm:resizeHandles val="exact"/>
        </dgm:presLayoutVars>
      </dgm:prSet>
      <dgm:spPr/>
    </dgm:pt>
    <dgm:pt modelId="{23C77E28-0692-445F-B3EF-BDFC567B13C4}" type="pres">
      <dgm:prSet presAssocID="{3D536276-77BA-4D36-9F6B-83485C83B36E}" presName="hierFlow" presStyleCnt="0"/>
      <dgm:spPr/>
    </dgm:pt>
    <dgm:pt modelId="{D281492C-6A52-4D60-B850-93DEC9D0E50E}" type="pres">
      <dgm:prSet presAssocID="{3D536276-77BA-4D36-9F6B-83485C83B36E}" presName="firstBuf" presStyleCnt="0"/>
      <dgm:spPr/>
    </dgm:pt>
    <dgm:pt modelId="{11F49B97-5614-4F16-BB8B-A466D959557F}" type="pres">
      <dgm:prSet presAssocID="{3D536276-77BA-4D36-9F6B-83485C83B36E}" presName="hierChild1" presStyleCnt="0">
        <dgm:presLayoutVars>
          <dgm:chPref val="1"/>
          <dgm:animOne val="branch"/>
          <dgm:animLvl val="lvl"/>
        </dgm:presLayoutVars>
      </dgm:prSet>
      <dgm:spPr/>
    </dgm:pt>
    <dgm:pt modelId="{253DC8A1-EF3D-4454-B53F-616168566420}" type="pres">
      <dgm:prSet presAssocID="{BFA5BC18-D90C-42C3-B60F-4A95420827E9}" presName="Name14" presStyleCnt="0"/>
      <dgm:spPr/>
    </dgm:pt>
    <dgm:pt modelId="{C678C336-8F43-4C1B-B4B9-BC90EA027E8B}" type="pres">
      <dgm:prSet presAssocID="{BFA5BC18-D90C-42C3-B60F-4A95420827E9}" presName="level1Shape" presStyleLbl="node0" presStyleIdx="0" presStyleCnt="1" custScaleX="509275" custScaleY="155513">
        <dgm:presLayoutVars>
          <dgm:chPref val="3"/>
        </dgm:presLayoutVars>
      </dgm:prSet>
      <dgm:spPr/>
    </dgm:pt>
    <dgm:pt modelId="{ACB0132C-8208-4879-98E4-4CD5138F5C9D}" type="pres">
      <dgm:prSet presAssocID="{BFA5BC18-D90C-42C3-B60F-4A95420827E9}" presName="hierChild2" presStyleCnt="0"/>
      <dgm:spPr/>
    </dgm:pt>
    <dgm:pt modelId="{73AD0084-24F8-4B76-B0FB-B60D4258D839}" type="pres">
      <dgm:prSet presAssocID="{5CFCBB5C-7461-43CB-B03C-C887836E271F}" presName="Name19" presStyleLbl="parChTrans1D2" presStyleIdx="0" presStyleCnt="3"/>
      <dgm:spPr/>
    </dgm:pt>
    <dgm:pt modelId="{5A21CD44-924D-45D3-9092-BB221B219711}" type="pres">
      <dgm:prSet presAssocID="{2D316167-A806-46C4-857E-7ED3F253EC1B}" presName="Name21" presStyleCnt="0"/>
      <dgm:spPr/>
    </dgm:pt>
    <dgm:pt modelId="{58C3B9DF-BE6D-44DD-A518-D5741741DE81}" type="pres">
      <dgm:prSet presAssocID="{2D316167-A806-46C4-857E-7ED3F253EC1B}" presName="level2Shape" presStyleLbl="node2" presStyleIdx="0" presStyleCnt="3" custScaleX="194099" custScaleY="158472" custLinFactNeighborY="47200"/>
      <dgm:spPr/>
    </dgm:pt>
    <dgm:pt modelId="{9E8E8046-177C-464D-87CE-324E52E19A6C}" type="pres">
      <dgm:prSet presAssocID="{2D316167-A806-46C4-857E-7ED3F253EC1B}" presName="hierChild3" presStyleCnt="0"/>
      <dgm:spPr/>
    </dgm:pt>
    <dgm:pt modelId="{8C341FAF-2F26-4CA4-B2D5-C1CA7D3DC30F}" type="pres">
      <dgm:prSet presAssocID="{BC7A1272-97A8-4CC7-B915-EB9D84CE16E2}" presName="Name19" presStyleLbl="parChTrans1D3" presStyleIdx="0" presStyleCnt="3"/>
      <dgm:spPr/>
    </dgm:pt>
    <dgm:pt modelId="{59255EEA-A99B-4B6E-80D4-3B7A5114DA1E}" type="pres">
      <dgm:prSet presAssocID="{D12BB818-5D91-435A-A54A-DCEF673C636B}" presName="Name21" presStyleCnt="0"/>
      <dgm:spPr/>
    </dgm:pt>
    <dgm:pt modelId="{50B45E44-C943-4AA0-8352-3F7C181A6CB9}" type="pres">
      <dgm:prSet presAssocID="{D12BB818-5D91-435A-A54A-DCEF673C636B}" presName="level2Shape" presStyleLbl="node3" presStyleIdx="0" presStyleCnt="3" custScaleX="196941" custScaleY="163091" custLinFactX="100000" custLinFactNeighborX="137157" custLinFactNeighborY="86683"/>
      <dgm:spPr/>
    </dgm:pt>
    <dgm:pt modelId="{DD790030-F89C-4033-B52E-E62C0520E73C}" type="pres">
      <dgm:prSet presAssocID="{D12BB818-5D91-435A-A54A-DCEF673C636B}" presName="hierChild3" presStyleCnt="0"/>
      <dgm:spPr/>
    </dgm:pt>
    <dgm:pt modelId="{B70981B8-2981-4334-A18D-6AE13E93C987}" type="pres">
      <dgm:prSet presAssocID="{9A4FA991-7A80-419C-85D6-06E4BE2211B1}" presName="Name19" presStyleLbl="parChTrans1D3" presStyleIdx="1" presStyleCnt="3"/>
      <dgm:spPr/>
    </dgm:pt>
    <dgm:pt modelId="{A73FB844-2FA8-4AEA-A67B-777D03BFE683}" type="pres">
      <dgm:prSet presAssocID="{5E70A129-67B5-4D6E-9279-06188CD15CB5}" presName="Name21" presStyleCnt="0"/>
      <dgm:spPr/>
    </dgm:pt>
    <dgm:pt modelId="{35A05AE2-5713-4A1D-9B53-2D8DCC190496}" type="pres">
      <dgm:prSet presAssocID="{5E70A129-67B5-4D6E-9279-06188CD15CB5}" presName="level2Shape" presStyleLbl="node3" presStyleIdx="1" presStyleCnt="3" custScaleX="196941" custScaleY="163600" custLinFactX="100000" custLinFactNeighborX="129493" custLinFactNeighborY="86683"/>
      <dgm:spPr/>
    </dgm:pt>
    <dgm:pt modelId="{DB2E1F4B-A3BC-44BD-87BE-3E1054AF9654}" type="pres">
      <dgm:prSet presAssocID="{5E70A129-67B5-4D6E-9279-06188CD15CB5}" presName="hierChild3" presStyleCnt="0"/>
      <dgm:spPr/>
    </dgm:pt>
    <dgm:pt modelId="{B113AC55-C12F-41B6-8C07-7212859A916D}" type="pres">
      <dgm:prSet presAssocID="{275BB0B9-D48D-4077-ACF1-E88B7845F626}" presName="Name19" presStyleLbl="parChTrans1D3" presStyleIdx="2" presStyleCnt="3"/>
      <dgm:spPr/>
    </dgm:pt>
    <dgm:pt modelId="{81AE7D66-DACD-47D7-A393-783B46127843}" type="pres">
      <dgm:prSet presAssocID="{202AC7D9-B288-4EF0-B21C-F24E9351754E}" presName="Name21" presStyleCnt="0"/>
      <dgm:spPr/>
    </dgm:pt>
    <dgm:pt modelId="{D3416B31-42BF-42AB-93EB-7C3921EC0EE6}" type="pres">
      <dgm:prSet presAssocID="{202AC7D9-B288-4EF0-B21C-F24E9351754E}" presName="level2Shape" presStyleLbl="node3" presStyleIdx="2" presStyleCnt="3" custAng="0" custScaleX="197554" custScaleY="163600" custLinFactX="100000" custLinFactNeighborX="119500" custLinFactNeighborY="86683"/>
      <dgm:spPr/>
    </dgm:pt>
    <dgm:pt modelId="{45994571-7397-4FD6-BD12-D2A785E4E02D}" type="pres">
      <dgm:prSet presAssocID="{202AC7D9-B288-4EF0-B21C-F24E9351754E}" presName="hierChild3" presStyleCnt="0"/>
      <dgm:spPr/>
    </dgm:pt>
    <dgm:pt modelId="{E9E9D786-009C-4E5C-ABA2-2BF0D1C1785F}" type="pres">
      <dgm:prSet presAssocID="{F401265E-3AF5-47D1-9F19-8118E2D6ED44}" presName="Name19" presStyleLbl="parChTrans1D2" presStyleIdx="1" presStyleCnt="3"/>
      <dgm:spPr/>
    </dgm:pt>
    <dgm:pt modelId="{0AE111DF-3606-4E9B-9B0D-F220263361F9}" type="pres">
      <dgm:prSet presAssocID="{B731BDA4-B43E-4B77-B53D-5B71D105A0A4}" presName="Name21" presStyleCnt="0"/>
      <dgm:spPr/>
    </dgm:pt>
    <dgm:pt modelId="{2330FB10-E6F3-422A-9B40-6E38948CB6CD}" type="pres">
      <dgm:prSet presAssocID="{B731BDA4-B43E-4B77-B53D-5B71D105A0A4}" presName="level2Shape" presStyleLbl="node2" presStyleIdx="1" presStyleCnt="3" custScaleX="186290" custScaleY="159209" custLinFactNeighborY="47200"/>
      <dgm:spPr/>
    </dgm:pt>
    <dgm:pt modelId="{BA8F261A-B14C-4533-998D-4EB4ABA1E1AF}" type="pres">
      <dgm:prSet presAssocID="{B731BDA4-B43E-4B77-B53D-5B71D105A0A4}" presName="hierChild3" presStyleCnt="0"/>
      <dgm:spPr/>
    </dgm:pt>
    <dgm:pt modelId="{485A6076-73F6-4ABB-8551-5E541184F893}" type="pres">
      <dgm:prSet presAssocID="{A5FC688A-0995-4BA2-8B04-E41DA6B93379}" presName="Name19" presStyleLbl="parChTrans1D2" presStyleIdx="2" presStyleCnt="3"/>
      <dgm:spPr/>
    </dgm:pt>
    <dgm:pt modelId="{E3B287E9-95A9-4A7D-A2A9-EA24D11BA1CE}" type="pres">
      <dgm:prSet presAssocID="{AE3434B7-C211-4521-93E0-1C3D1BCFEEE9}" presName="Name21" presStyleCnt="0"/>
      <dgm:spPr/>
    </dgm:pt>
    <dgm:pt modelId="{81C17F1C-500B-4594-8E1B-5FDA1CF50F3C}" type="pres">
      <dgm:prSet presAssocID="{AE3434B7-C211-4521-93E0-1C3D1BCFEEE9}" presName="level2Shape" presStyleLbl="node2" presStyleIdx="2" presStyleCnt="3" custScaleX="194961" custScaleY="158733" custLinFactNeighborY="47200"/>
      <dgm:spPr/>
    </dgm:pt>
    <dgm:pt modelId="{0D1E8B8B-8D42-48BC-A172-67AEFE648769}" type="pres">
      <dgm:prSet presAssocID="{AE3434B7-C211-4521-93E0-1C3D1BCFEEE9}" presName="hierChild3" presStyleCnt="0"/>
      <dgm:spPr/>
    </dgm:pt>
    <dgm:pt modelId="{009FAB4F-2CEF-46A6-B798-B84E868584E6}" type="pres">
      <dgm:prSet presAssocID="{3D536276-77BA-4D36-9F6B-83485C83B36E}" presName="bgShapesFlow" presStyleCnt="0"/>
      <dgm:spPr/>
    </dgm:pt>
    <dgm:pt modelId="{EEDCEB8F-40A5-4B4F-A253-93E5FB1090D3}" type="pres">
      <dgm:prSet presAssocID="{9F420E35-6B30-49C2-8F85-D37AF2A24B3D}" presName="rectComp" presStyleCnt="0"/>
      <dgm:spPr/>
    </dgm:pt>
    <dgm:pt modelId="{319BB24E-B62A-49CD-8F1F-589A572D49C6}" type="pres">
      <dgm:prSet presAssocID="{9F420E35-6B30-49C2-8F85-D37AF2A24B3D}" presName="bgRect" presStyleLbl="bgShp" presStyleIdx="0" presStyleCnt="3" custScaleX="77411" custScaleY="180908" custLinFactNeighborX="11728" custLinFactNeighborY="-17041"/>
      <dgm:spPr/>
    </dgm:pt>
    <dgm:pt modelId="{D25A2568-92A6-43C6-8890-1B852B4C1D82}" type="pres">
      <dgm:prSet presAssocID="{9F420E35-6B30-49C2-8F85-D37AF2A24B3D}" presName="bgRectTx" presStyleLbl="bgShp" presStyleIdx="0" presStyleCnt="3">
        <dgm:presLayoutVars>
          <dgm:bulletEnabled val="1"/>
        </dgm:presLayoutVars>
      </dgm:prSet>
      <dgm:spPr/>
    </dgm:pt>
    <dgm:pt modelId="{671A1F65-23E2-4458-AB46-F360BA91A778}" type="pres">
      <dgm:prSet presAssocID="{9F420E35-6B30-49C2-8F85-D37AF2A24B3D}" presName="spComp" presStyleCnt="0"/>
      <dgm:spPr/>
    </dgm:pt>
    <dgm:pt modelId="{D51B904B-7302-4032-9DAA-54AD6CFD9F02}" type="pres">
      <dgm:prSet presAssocID="{9F420E35-6B30-49C2-8F85-D37AF2A24B3D}" presName="vSp" presStyleCnt="0"/>
      <dgm:spPr/>
    </dgm:pt>
    <dgm:pt modelId="{990B9C5B-992D-4EEE-8369-762168F05A9F}" type="pres">
      <dgm:prSet presAssocID="{D0D11887-0215-46AB-ADAA-A6851444F8F1}" presName="rectComp" presStyleCnt="0"/>
      <dgm:spPr/>
    </dgm:pt>
    <dgm:pt modelId="{4FCD04FC-D1FC-47DE-B972-76874576AFB8}" type="pres">
      <dgm:prSet presAssocID="{D0D11887-0215-46AB-ADAA-A6851444F8F1}" presName="bgRect" presStyleLbl="bgShp" presStyleIdx="1" presStyleCnt="3" custScaleX="77411" custScaleY="180908" custLinFactNeighborX="12056" custLinFactNeighborY="-10947"/>
      <dgm:spPr/>
    </dgm:pt>
    <dgm:pt modelId="{25C3947E-53E5-4D75-8D79-F8A01C8D32D9}" type="pres">
      <dgm:prSet presAssocID="{D0D11887-0215-46AB-ADAA-A6851444F8F1}" presName="bgRectTx" presStyleLbl="bgShp" presStyleIdx="1" presStyleCnt="3">
        <dgm:presLayoutVars>
          <dgm:bulletEnabled val="1"/>
        </dgm:presLayoutVars>
      </dgm:prSet>
      <dgm:spPr/>
    </dgm:pt>
    <dgm:pt modelId="{C22A510C-7F29-4CF7-BD5B-0C3976D922D6}" type="pres">
      <dgm:prSet presAssocID="{D0D11887-0215-46AB-ADAA-A6851444F8F1}" presName="spComp" presStyleCnt="0"/>
      <dgm:spPr/>
    </dgm:pt>
    <dgm:pt modelId="{9BD12283-74D1-4F19-9C66-41912D17BF54}" type="pres">
      <dgm:prSet presAssocID="{D0D11887-0215-46AB-ADAA-A6851444F8F1}" presName="vSp" presStyleCnt="0"/>
      <dgm:spPr/>
    </dgm:pt>
    <dgm:pt modelId="{A3BE284E-19A4-460F-8855-B86FCFAF8493}" type="pres">
      <dgm:prSet presAssocID="{DD33E967-3F02-41A3-A1FD-2F101D4A7587}" presName="rectComp" presStyleCnt="0"/>
      <dgm:spPr/>
    </dgm:pt>
    <dgm:pt modelId="{88A3FC15-F45D-4CBC-AB65-E8FDCDD0E074}" type="pres">
      <dgm:prSet presAssocID="{DD33E967-3F02-41A3-A1FD-2F101D4A7587}" presName="bgRect" presStyleLbl="bgShp" presStyleIdx="2" presStyleCnt="3" custScaleX="77411" custScaleY="180908" custLinFactNeighborX="12693" custLinFactNeighborY="-10081"/>
      <dgm:spPr/>
    </dgm:pt>
    <dgm:pt modelId="{9BB79F8E-D8D5-4E0A-8588-8A73726D25B4}" type="pres">
      <dgm:prSet presAssocID="{DD33E967-3F02-41A3-A1FD-2F101D4A7587}" presName="bgRectTx" presStyleLbl="bgShp" presStyleIdx="2" presStyleCnt="3">
        <dgm:presLayoutVars>
          <dgm:bulletEnabled val="1"/>
        </dgm:presLayoutVars>
      </dgm:prSet>
      <dgm:spPr/>
    </dgm:pt>
  </dgm:ptLst>
  <dgm:cxnLst>
    <dgm:cxn modelId="{F2A8D70E-F3EB-45DC-A533-A392B4F222A3}" type="presOf" srcId="{9F420E35-6B30-49C2-8F85-D37AF2A24B3D}" destId="{319BB24E-B62A-49CD-8F1F-589A572D49C6}" srcOrd="0" destOrd="0" presId="urn:microsoft.com/office/officeart/2005/8/layout/hierarchy6"/>
    <dgm:cxn modelId="{207F4711-C0E3-494C-8DC5-9AA33DF66D23}" srcId="{3D536276-77BA-4D36-9F6B-83485C83B36E}" destId="{D0D11887-0215-46AB-ADAA-A6851444F8F1}" srcOrd="2" destOrd="0" parTransId="{D1EB03A1-6CD5-44F0-85AE-316CE86BE0DD}" sibTransId="{5D075EA1-761E-462D-945E-B52A3D9AF904}"/>
    <dgm:cxn modelId="{867D221E-01E5-4020-BED8-C7B7B3C0EF3A}" type="presOf" srcId="{2D316167-A806-46C4-857E-7ED3F253EC1B}" destId="{58C3B9DF-BE6D-44DD-A518-D5741741DE81}" srcOrd="0" destOrd="0" presId="urn:microsoft.com/office/officeart/2005/8/layout/hierarchy6"/>
    <dgm:cxn modelId="{E0446534-7EBA-4438-AA26-63350E7BEC54}" type="presOf" srcId="{AE3434B7-C211-4521-93E0-1C3D1BCFEEE9}" destId="{81C17F1C-500B-4594-8E1B-5FDA1CF50F3C}" srcOrd="0" destOrd="0" presId="urn:microsoft.com/office/officeart/2005/8/layout/hierarchy6"/>
    <dgm:cxn modelId="{E574F540-D59E-45A5-A54F-9456FEAA9993}" type="presOf" srcId="{F401265E-3AF5-47D1-9F19-8118E2D6ED44}" destId="{E9E9D786-009C-4E5C-ABA2-2BF0D1C1785F}" srcOrd="0" destOrd="0" presId="urn:microsoft.com/office/officeart/2005/8/layout/hierarchy6"/>
    <dgm:cxn modelId="{CB836C65-2C08-404E-8DFF-FE6230509F49}" type="presOf" srcId="{3D536276-77BA-4D36-9F6B-83485C83B36E}" destId="{F76C47BA-63E8-46F0-9E56-C337685912D8}" srcOrd="0" destOrd="0" presId="urn:microsoft.com/office/officeart/2005/8/layout/hierarchy6"/>
    <dgm:cxn modelId="{1A888C6B-851D-4620-9681-796C442C29A6}" type="presOf" srcId="{202AC7D9-B288-4EF0-B21C-F24E9351754E}" destId="{D3416B31-42BF-42AB-93EB-7C3921EC0EE6}" srcOrd="0" destOrd="0" presId="urn:microsoft.com/office/officeart/2005/8/layout/hierarchy6"/>
    <dgm:cxn modelId="{49B9436C-A796-436B-A42B-A8B90F43CE4F}" type="presOf" srcId="{BC7A1272-97A8-4CC7-B915-EB9D84CE16E2}" destId="{8C341FAF-2F26-4CA4-B2D5-C1CA7D3DC30F}" srcOrd="0" destOrd="0" presId="urn:microsoft.com/office/officeart/2005/8/layout/hierarchy6"/>
    <dgm:cxn modelId="{CB46584D-F740-4DEB-80EC-DEA4DDBE148C}" type="presOf" srcId="{DD33E967-3F02-41A3-A1FD-2F101D4A7587}" destId="{9BB79F8E-D8D5-4E0A-8588-8A73726D25B4}" srcOrd="1" destOrd="0" presId="urn:microsoft.com/office/officeart/2005/8/layout/hierarchy6"/>
    <dgm:cxn modelId="{D2A45350-5FBD-4AFC-8802-D634EA00CAAC}" type="presOf" srcId="{9A4FA991-7A80-419C-85D6-06E4BE2211B1}" destId="{B70981B8-2981-4334-A18D-6AE13E93C987}" srcOrd="0" destOrd="0" presId="urn:microsoft.com/office/officeart/2005/8/layout/hierarchy6"/>
    <dgm:cxn modelId="{4CCDFC72-E873-455A-ABD3-D4CAA206CB43}" srcId="{BFA5BC18-D90C-42C3-B60F-4A95420827E9}" destId="{AE3434B7-C211-4521-93E0-1C3D1BCFEEE9}" srcOrd="2" destOrd="0" parTransId="{A5FC688A-0995-4BA2-8B04-E41DA6B93379}" sibTransId="{7A2471FA-31D9-44C2-B0CF-7989B9592834}"/>
    <dgm:cxn modelId="{FEC2A781-6646-4E1F-BCA0-D0F227B569A2}" srcId="{3D536276-77BA-4D36-9F6B-83485C83B36E}" destId="{DD33E967-3F02-41A3-A1FD-2F101D4A7587}" srcOrd="3" destOrd="0" parTransId="{30899A63-2645-4B44-AB52-D5E0D3501286}" sibTransId="{B6925239-1404-4F70-9667-6D943DD4EC8E}"/>
    <dgm:cxn modelId="{39DFE686-BEDC-429C-89B5-3648139C610D}" type="presOf" srcId="{D0D11887-0215-46AB-ADAA-A6851444F8F1}" destId="{4FCD04FC-D1FC-47DE-B972-76874576AFB8}" srcOrd="0" destOrd="0" presId="urn:microsoft.com/office/officeart/2005/8/layout/hierarchy6"/>
    <dgm:cxn modelId="{4B13CD99-4927-4040-B90E-B2B90584442C}" srcId="{BFA5BC18-D90C-42C3-B60F-4A95420827E9}" destId="{B731BDA4-B43E-4B77-B53D-5B71D105A0A4}" srcOrd="1" destOrd="0" parTransId="{F401265E-3AF5-47D1-9F19-8118E2D6ED44}" sibTransId="{0A1C04F4-537B-47E7-855C-85B6AD5D5ECA}"/>
    <dgm:cxn modelId="{331FFF9C-3C4B-4221-A417-A9539B3D42BD}" srcId="{BFA5BC18-D90C-42C3-B60F-4A95420827E9}" destId="{2D316167-A806-46C4-857E-7ED3F253EC1B}" srcOrd="0" destOrd="0" parTransId="{5CFCBB5C-7461-43CB-B03C-C887836E271F}" sibTransId="{80B8CA0F-99C5-4A3E-AD96-F13CF0D796BC}"/>
    <dgm:cxn modelId="{261CDF9F-901C-407F-8A67-797F6CBA3001}" type="presOf" srcId="{DD33E967-3F02-41A3-A1FD-2F101D4A7587}" destId="{88A3FC15-F45D-4CBC-AB65-E8FDCDD0E074}" srcOrd="0" destOrd="0" presId="urn:microsoft.com/office/officeart/2005/8/layout/hierarchy6"/>
    <dgm:cxn modelId="{41FED5A0-C84C-4BE9-9FEB-8092CEDA15C3}" srcId="{2D316167-A806-46C4-857E-7ED3F253EC1B}" destId="{D12BB818-5D91-435A-A54A-DCEF673C636B}" srcOrd="0" destOrd="0" parTransId="{BC7A1272-97A8-4CC7-B915-EB9D84CE16E2}" sibTransId="{51270258-C8E8-4221-864C-89353EF9436F}"/>
    <dgm:cxn modelId="{FE7102A7-83BE-49A9-A0E1-CD7A0955845B}" type="presOf" srcId="{A5FC688A-0995-4BA2-8B04-E41DA6B93379}" destId="{485A6076-73F6-4ABB-8551-5E541184F893}" srcOrd="0" destOrd="0" presId="urn:microsoft.com/office/officeart/2005/8/layout/hierarchy6"/>
    <dgm:cxn modelId="{87BC8DAD-56D1-4503-A53A-43DE2EEC4A80}" type="presOf" srcId="{5E70A129-67B5-4D6E-9279-06188CD15CB5}" destId="{35A05AE2-5713-4A1D-9B53-2D8DCC190496}" srcOrd="0" destOrd="0" presId="urn:microsoft.com/office/officeart/2005/8/layout/hierarchy6"/>
    <dgm:cxn modelId="{F15DECAE-C7D9-41AB-A2E3-2468192AD35C}" srcId="{3D536276-77BA-4D36-9F6B-83485C83B36E}" destId="{9F420E35-6B30-49C2-8F85-D37AF2A24B3D}" srcOrd="1" destOrd="0" parTransId="{E60BC04D-1A6A-4464-B954-5037D5431651}" sibTransId="{077EB969-4FC1-47BE-8623-1F3504F1915A}"/>
    <dgm:cxn modelId="{018E30B4-7510-41AD-A135-D1F659387CCD}" srcId="{2D316167-A806-46C4-857E-7ED3F253EC1B}" destId="{202AC7D9-B288-4EF0-B21C-F24E9351754E}" srcOrd="2" destOrd="0" parTransId="{275BB0B9-D48D-4077-ACF1-E88B7845F626}" sibTransId="{79A50014-5A6B-42F9-B6BB-B34FC38B031D}"/>
    <dgm:cxn modelId="{70C8FEB8-2C0C-41FE-9ACF-6982EDC4A733}" type="presOf" srcId="{BFA5BC18-D90C-42C3-B60F-4A95420827E9}" destId="{C678C336-8F43-4C1B-B4B9-BC90EA027E8B}" srcOrd="0" destOrd="0" presId="urn:microsoft.com/office/officeart/2005/8/layout/hierarchy6"/>
    <dgm:cxn modelId="{A58814C2-DF36-48C1-ACB8-760D97D41719}" type="presOf" srcId="{D0D11887-0215-46AB-ADAA-A6851444F8F1}" destId="{25C3947E-53E5-4D75-8D79-F8A01C8D32D9}" srcOrd="1" destOrd="0" presId="urn:microsoft.com/office/officeart/2005/8/layout/hierarchy6"/>
    <dgm:cxn modelId="{1EC0AFD4-73CD-4566-A0E6-89BA78F8584A}" srcId="{2D316167-A806-46C4-857E-7ED3F253EC1B}" destId="{5E70A129-67B5-4D6E-9279-06188CD15CB5}" srcOrd="1" destOrd="0" parTransId="{9A4FA991-7A80-419C-85D6-06E4BE2211B1}" sibTransId="{E6AFCFE4-B80D-40EB-933B-EB1842D1FBA7}"/>
    <dgm:cxn modelId="{79AF20E0-96CA-4BAE-98DD-B458F5545E38}" srcId="{3D536276-77BA-4D36-9F6B-83485C83B36E}" destId="{BFA5BC18-D90C-42C3-B60F-4A95420827E9}" srcOrd="0" destOrd="0" parTransId="{CC7525FE-C104-486B-A561-F41429E335F4}" sibTransId="{6BCDBA23-F9D7-46C4-883B-E6E2696CC206}"/>
    <dgm:cxn modelId="{888E4AE5-A144-4538-9FE6-EFDE1DEBF1B8}" type="presOf" srcId="{275BB0B9-D48D-4077-ACF1-E88B7845F626}" destId="{B113AC55-C12F-41B6-8C07-7212859A916D}" srcOrd="0" destOrd="0" presId="urn:microsoft.com/office/officeart/2005/8/layout/hierarchy6"/>
    <dgm:cxn modelId="{AD13E4E7-E5CF-4B37-A57E-3302EA0D0FDA}" type="presOf" srcId="{B731BDA4-B43E-4B77-B53D-5B71D105A0A4}" destId="{2330FB10-E6F3-422A-9B40-6E38948CB6CD}" srcOrd="0" destOrd="0" presId="urn:microsoft.com/office/officeart/2005/8/layout/hierarchy6"/>
    <dgm:cxn modelId="{C431D5EB-E932-44F6-8A7F-EA0B754CC6D5}" type="presOf" srcId="{5CFCBB5C-7461-43CB-B03C-C887836E271F}" destId="{73AD0084-24F8-4B76-B0FB-B60D4258D839}" srcOrd="0" destOrd="0" presId="urn:microsoft.com/office/officeart/2005/8/layout/hierarchy6"/>
    <dgm:cxn modelId="{03C275F0-9DF8-4746-B088-D166F3D97459}" type="presOf" srcId="{D12BB818-5D91-435A-A54A-DCEF673C636B}" destId="{50B45E44-C943-4AA0-8352-3F7C181A6CB9}" srcOrd="0" destOrd="0" presId="urn:microsoft.com/office/officeart/2005/8/layout/hierarchy6"/>
    <dgm:cxn modelId="{9F33ABF7-44E6-41F3-B536-DBE3AA132070}" type="presOf" srcId="{9F420E35-6B30-49C2-8F85-D37AF2A24B3D}" destId="{D25A2568-92A6-43C6-8890-1B852B4C1D82}" srcOrd="1" destOrd="0" presId="urn:microsoft.com/office/officeart/2005/8/layout/hierarchy6"/>
    <dgm:cxn modelId="{CDB2C459-9AF2-4AC8-846A-E7E0FB7BE50D}" type="presParOf" srcId="{F76C47BA-63E8-46F0-9E56-C337685912D8}" destId="{23C77E28-0692-445F-B3EF-BDFC567B13C4}" srcOrd="0" destOrd="0" presId="urn:microsoft.com/office/officeart/2005/8/layout/hierarchy6"/>
    <dgm:cxn modelId="{2983266E-82A0-4477-ABA8-7AB74CE64C08}" type="presParOf" srcId="{23C77E28-0692-445F-B3EF-BDFC567B13C4}" destId="{D281492C-6A52-4D60-B850-93DEC9D0E50E}" srcOrd="0" destOrd="0" presId="urn:microsoft.com/office/officeart/2005/8/layout/hierarchy6"/>
    <dgm:cxn modelId="{C192A008-2456-4544-B48E-C009E56F065D}" type="presParOf" srcId="{23C77E28-0692-445F-B3EF-BDFC567B13C4}" destId="{11F49B97-5614-4F16-BB8B-A466D959557F}" srcOrd="1" destOrd="0" presId="urn:microsoft.com/office/officeart/2005/8/layout/hierarchy6"/>
    <dgm:cxn modelId="{4CB339D5-2239-42EE-983C-638AA547D04B}" type="presParOf" srcId="{11F49B97-5614-4F16-BB8B-A466D959557F}" destId="{253DC8A1-EF3D-4454-B53F-616168566420}" srcOrd="0" destOrd="0" presId="urn:microsoft.com/office/officeart/2005/8/layout/hierarchy6"/>
    <dgm:cxn modelId="{4290F190-1684-4255-A7F1-D52E3B4724FC}" type="presParOf" srcId="{253DC8A1-EF3D-4454-B53F-616168566420}" destId="{C678C336-8F43-4C1B-B4B9-BC90EA027E8B}" srcOrd="0" destOrd="0" presId="urn:microsoft.com/office/officeart/2005/8/layout/hierarchy6"/>
    <dgm:cxn modelId="{9D19AECC-F341-4DEE-B8E7-FFDE651F27A2}" type="presParOf" srcId="{253DC8A1-EF3D-4454-B53F-616168566420}" destId="{ACB0132C-8208-4879-98E4-4CD5138F5C9D}" srcOrd="1" destOrd="0" presId="urn:microsoft.com/office/officeart/2005/8/layout/hierarchy6"/>
    <dgm:cxn modelId="{E46BA641-AF8F-49F9-8CE0-BD51D7334FCE}" type="presParOf" srcId="{ACB0132C-8208-4879-98E4-4CD5138F5C9D}" destId="{73AD0084-24F8-4B76-B0FB-B60D4258D839}" srcOrd="0" destOrd="0" presId="urn:microsoft.com/office/officeart/2005/8/layout/hierarchy6"/>
    <dgm:cxn modelId="{AF800C4E-D13A-471B-93DD-2B47EF5BD0D8}" type="presParOf" srcId="{ACB0132C-8208-4879-98E4-4CD5138F5C9D}" destId="{5A21CD44-924D-45D3-9092-BB221B219711}" srcOrd="1" destOrd="0" presId="urn:microsoft.com/office/officeart/2005/8/layout/hierarchy6"/>
    <dgm:cxn modelId="{DC3092EE-A6D1-4149-9642-7142031EA90B}" type="presParOf" srcId="{5A21CD44-924D-45D3-9092-BB221B219711}" destId="{58C3B9DF-BE6D-44DD-A518-D5741741DE81}" srcOrd="0" destOrd="0" presId="urn:microsoft.com/office/officeart/2005/8/layout/hierarchy6"/>
    <dgm:cxn modelId="{0EB7C281-036F-4A0C-9260-0619F700E218}" type="presParOf" srcId="{5A21CD44-924D-45D3-9092-BB221B219711}" destId="{9E8E8046-177C-464D-87CE-324E52E19A6C}" srcOrd="1" destOrd="0" presId="urn:microsoft.com/office/officeart/2005/8/layout/hierarchy6"/>
    <dgm:cxn modelId="{23C48993-07ED-44BB-BEAC-D4C39F72CF92}" type="presParOf" srcId="{9E8E8046-177C-464D-87CE-324E52E19A6C}" destId="{8C341FAF-2F26-4CA4-B2D5-C1CA7D3DC30F}" srcOrd="0" destOrd="0" presId="urn:microsoft.com/office/officeart/2005/8/layout/hierarchy6"/>
    <dgm:cxn modelId="{07868D07-04B5-4867-9B31-53ED210B0C78}" type="presParOf" srcId="{9E8E8046-177C-464D-87CE-324E52E19A6C}" destId="{59255EEA-A99B-4B6E-80D4-3B7A5114DA1E}" srcOrd="1" destOrd="0" presId="urn:microsoft.com/office/officeart/2005/8/layout/hierarchy6"/>
    <dgm:cxn modelId="{89FD9FFE-0974-4AE6-A2D9-BC0905EA9A56}" type="presParOf" srcId="{59255EEA-A99B-4B6E-80D4-3B7A5114DA1E}" destId="{50B45E44-C943-4AA0-8352-3F7C181A6CB9}" srcOrd="0" destOrd="0" presId="urn:microsoft.com/office/officeart/2005/8/layout/hierarchy6"/>
    <dgm:cxn modelId="{F6AF5BED-1C60-4357-A410-141F11D025EE}" type="presParOf" srcId="{59255EEA-A99B-4B6E-80D4-3B7A5114DA1E}" destId="{DD790030-F89C-4033-B52E-E62C0520E73C}" srcOrd="1" destOrd="0" presId="urn:microsoft.com/office/officeart/2005/8/layout/hierarchy6"/>
    <dgm:cxn modelId="{F7140EBC-0FB2-4BE3-989F-847D172ECBB6}" type="presParOf" srcId="{9E8E8046-177C-464D-87CE-324E52E19A6C}" destId="{B70981B8-2981-4334-A18D-6AE13E93C987}" srcOrd="2" destOrd="0" presId="urn:microsoft.com/office/officeart/2005/8/layout/hierarchy6"/>
    <dgm:cxn modelId="{6DC3B42B-44FA-4CF2-83FF-EB5F2B560230}" type="presParOf" srcId="{9E8E8046-177C-464D-87CE-324E52E19A6C}" destId="{A73FB844-2FA8-4AEA-A67B-777D03BFE683}" srcOrd="3" destOrd="0" presId="urn:microsoft.com/office/officeart/2005/8/layout/hierarchy6"/>
    <dgm:cxn modelId="{D5A32339-DCCF-4027-8C9A-3419A7CC4AB6}" type="presParOf" srcId="{A73FB844-2FA8-4AEA-A67B-777D03BFE683}" destId="{35A05AE2-5713-4A1D-9B53-2D8DCC190496}" srcOrd="0" destOrd="0" presId="urn:microsoft.com/office/officeart/2005/8/layout/hierarchy6"/>
    <dgm:cxn modelId="{FBDF08CF-0838-4D15-859E-85088BDB6F38}" type="presParOf" srcId="{A73FB844-2FA8-4AEA-A67B-777D03BFE683}" destId="{DB2E1F4B-A3BC-44BD-87BE-3E1054AF9654}" srcOrd="1" destOrd="0" presId="urn:microsoft.com/office/officeart/2005/8/layout/hierarchy6"/>
    <dgm:cxn modelId="{329984E4-0907-4AE7-ACA7-2E8C2588D3D8}" type="presParOf" srcId="{9E8E8046-177C-464D-87CE-324E52E19A6C}" destId="{B113AC55-C12F-41B6-8C07-7212859A916D}" srcOrd="4" destOrd="0" presId="urn:microsoft.com/office/officeart/2005/8/layout/hierarchy6"/>
    <dgm:cxn modelId="{83268B0E-470D-4AB1-A37E-3AD3D70AD7EE}" type="presParOf" srcId="{9E8E8046-177C-464D-87CE-324E52E19A6C}" destId="{81AE7D66-DACD-47D7-A393-783B46127843}" srcOrd="5" destOrd="0" presId="urn:microsoft.com/office/officeart/2005/8/layout/hierarchy6"/>
    <dgm:cxn modelId="{3836A900-45F4-4E2B-BCF7-686A49E5E74A}" type="presParOf" srcId="{81AE7D66-DACD-47D7-A393-783B46127843}" destId="{D3416B31-42BF-42AB-93EB-7C3921EC0EE6}" srcOrd="0" destOrd="0" presId="urn:microsoft.com/office/officeart/2005/8/layout/hierarchy6"/>
    <dgm:cxn modelId="{6555A523-6D4B-4BFC-BD26-4B557FA4EC1F}" type="presParOf" srcId="{81AE7D66-DACD-47D7-A393-783B46127843}" destId="{45994571-7397-4FD6-BD12-D2A785E4E02D}" srcOrd="1" destOrd="0" presId="urn:microsoft.com/office/officeart/2005/8/layout/hierarchy6"/>
    <dgm:cxn modelId="{43F1A055-4674-4152-9DF6-5664DCBEF1D3}" type="presParOf" srcId="{ACB0132C-8208-4879-98E4-4CD5138F5C9D}" destId="{E9E9D786-009C-4E5C-ABA2-2BF0D1C1785F}" srcOrd="2" destOrd="0" presId="urn:microsoft.com/office/officeart/2005/8/layout/hierarchy6"/>
    <dgm:cxn modelId="{F7DB1E4F-0D27-4768-A34C-71E8F34285ED}" type="presParOf" srcId="{ACB0132C-8208-4879-98E4-4CD5138F5C9D}" destId="{0AE111DF-3606-4E9B-9B0D-F220263361F9}" srcOrd="3" destOrd="0" presId="urn:microsoft.com/office/officeart/2005/8/layout/hierarchy6"/>
    <dgm:cxn modelId="{045B7377-0048-42CC-A34F-E4C15A217569}" type="presParOf" srcId="{0AE111DF-3606-4E9B-9B0D-F220263361F9}" destId="{2330FB10-E6F3-422A-9B40-6E38948CB6CD}" srcOrd="0" destOrd="0" presId="urn:microsoft.com/office/officeart/2005/8/layout/hierarchy6"/>
    <dgm:cxn modelId="{848DACDE-901E-40CD-BD7E-7E84E239D7EF}" type="presParOf" srcId="{0AE111DF-3606-4E9B-9B0D-F220263361F9}" destId="{BA8F261A-B14C-4533-998D-4EB4ABA1E1AF}" srcOrd="1" destOrd="0" presId="urn:microsoft.com/office/officeart/2005/8/layout/hierarchy6"/>
    <dgm:cxn modelId="{9C53348F-8D9A-4114-8835-CBFB324318DD}" type="presParOf" srcId="{ACB0132C-8208-4879-98E4-4CD5138F5C9D}" destId="{485A6076-73F6-4ABB-8551-5E541184F893}" srcOrd="4" destOrd="0" presId="urn:microsoft.com/office/officeart/2005/8/layout/hierarchy6"/>
    <dgm:cxn modelId="{A6B67383-2396-4959-8BE5-6FAB01CF85BE}" type="presParOf" srcId="{ACB0132C-8208-4879-98E4-4CD5138F5C9D}" destId="{E3B287E9-95A9-4A7D-A2A9-EA24D11BA1CE}" srcOrd="5" destOrd="0" presId="urn:microsoft.com/office/officeart/2005/8/layout/hierarchy6"/>
    <dgm:cxn modelId="{98CB6547-A22A-4331-A0A6-FCB0DC06E950}" type="presParOf" srcId="{E3B287E9-95A9-4A7D-A2A9-EA24D11BA1CE}" destId="{81C17F1C-500B-4594-8E1B-5FDA1CF50F3C}" srcOrd="0" destOrd="0" presId="urn:microsoft.com/office/officeart/2005/8/layout/hierarchy6"/>
    <dgm:cxn modelId="{6A3457D7-F67F-4C6A-9C9E-751F8DD4518B}" type="presParOf" srcId="{E3B287E9-95A9-4A7D-A2A9-EA24D11BA1CE}" destId="{0D1E8B8B-8D42-48BC-A172-67AEFE648769}" srcOrd="1" destOrd="0" presId="urn:microsoft.com/office/officeart/2005/8/layout/hierarchy6"/>
    <dgm:cxn modelId="{9DCBE786-7CB9-40D3-9466-9EF0FAA3BE03}" type="presParOf" srcId="{F76C47BA-63E8-46F0-9E56-C337685912D8}" destId="{009FAB4F-2CEF-46A6-B798-B84E868584E6}" srcOrd="1" destOrd="0" presId="urn:microsoft.com/office/officeart/2005/8/layout/hierarchy6"/>
    <dgm:cxn modelId="{BF1CBD3E-29FC-451A-93EC-AF743910458F}" type="presParOf" srcId="{009FAB4F-2CEF-46A6-B798-B84E868584E6}" destId="{EEDCEB8F-40A5-4B4F-A253-93E5FB1090D3}" srcOrd="0" destOrd="0" presId="urn:microsoft.com/office/officeart/2005/8/layout/hierarchy6"/>
    <dgm:cxn modelId="{065F85FA-EC60-436F-B5CA-A90284FB47F1}" type="presParOf" srcId="{EEDCEB8F-40A5-4B4F-A253-93E5FB1090D3}" destId="{319BB24E-B62A-49CD-8F1F-589A572D49C6}" srcOrd="0" destOrd="0" presId="urn:microsoft.com/office/officeart/2005/8/layout/hierarchy6"/>
    <dgm:cxn modelId="{84A5EB8C-910C-4470-82DB-3F4CFF1A8A4C}" type="presParOf" srcId="{EEDCEB8F-40A5-4B4F-A253-93E5FB1090D3}" destId="{D25A2568-92A6-43C6-8890-1B852B4C1D82}" srcOrd="1" destOrd="0" presId="urn:microsoft.com/office/officeart/2005/8/layout/hierarchy6"/>
    <dgm:cxn modelId="{5192E0F4-7281-4F09-A61C-FB022B514702}" type="presParOf" srcId="{009FAB4F-2CEF-46A6-B798-B84E868584E6}" destId="{671A1F65-23E2-4458-AB46-F360BA91A778}" srcOrd="1" destOrd="0" presId="urn:microsoft.com/office/officeart/2005/8/layout/hierarchy6"/>
    <dgm:cxn modelId="{45D108C7-25DC-4D0E-8D56-D15FF720DD0B}" type="presParOf" srcId="{671A1F65-23E2-4458-AB46-F360BA91A778}" destId="{D51B904B-7302-4032-9DAA-54AD6CFD9F02}" srcOrd="0" destOrd="0" presId="urn:microsoft.com/office/officeart/2005/8/layout/hierarchy6"/>
    <dgm:cxn modelId="{698A1C6D-6004-4FB6-96F4-CE97A894472F}" type="presParOf" srcId="{009FAB4F-2CEF-46A6-B798-B84E868584E6}" destId="{990B9C5B-992D-4EEE-8369-762168F05A9F}" srcOrd="2" destOrd="0" presId="urn:microsoft.com/office/officeart/2005/8/layout/hierarchy6"/>
    <dgm:cxn modelId="{08760AC0-C204-4A13-9839-658559CBBFE1}" type="presParOf" srcId="{990B9C5B-992D-4EEE-8369-762168F05A9F}" destId="{4FCD04FC-D1FC-47DE-B972-76874576AFB8}" srcOrd="0" destOrd="0" presId="urn:microsoft.com/office/officeart/2005/8/layout/hierarchy6"/>
    <dgm:cxn modelId="{D21037CF-03EB-4195-AD8C-342E41D72020}" type="presParOf" srcId="{990B9C5B-992D-4EEE-8369-762168F05A9F}" destId="{25C3947E-53E5-4D75-8D79-F8A01C8D32D9}" srcOrd="1" destOrd="0" presId="urn:microsoft.com/office/officeart/2005/8/layout/hierarchy6"/>
    <dgm:cxn modelId="{539CAF8A-91C3-42D3-A387-576288CD83C3}" type="presParOf" srcId="{009FAB4F-2CEF-46A6-B798-B84E868584E6}" destId="{C22A510C-7F29-4CF7-BD5B-0C3976D922D6}" srcOrd="3" destOrd="0" presId="urn:microsoft.com/office/officeart/2005/8/layout/hierarchy6"/>
    <dgm:cxn modelId="{8C8C8766-EC64-41C0-A264-F4D12A01D3F8}" type="presParOf" srcId="{C22A510C-7F29-4CF7-BD5B-0C3976D922D6}" destId="{9BD12283-74D1-4F19-9C66-41912D17BF54}" srcOrd="0" destOrd="0" presId="urn:microsoft.com/office/officeart/2005/8/layout/hierarchy6"/>
    <dgm:cxn modelId="{0103DEA8-7DE9-42A0-A980-4252A8212025}" type="presParOf" srcId="{009FAB4F-2CEF-46A6-B798-B84E868584E6}" destId="{A3BE284E-19A4-460F-8855-B86FCFAF8493}" srcOrd="4" destOrd="0" presId="urn:microsoft.com/office/officeart/2005/8/layout/hierarchy6"/>
    <dgm:cxn modelId="{64C8E421-BBDF-4016-8096-DCE6AA69DC0E}" type="presParOf" srcId="{A3BE284E-19A4-460F-8855-B86FCFAF8493}" destId="{88A3FC15-F45D-4CBC-AB65-E8FDCDD0E074}" srcOrd="0" destOrd="0" presId="urn:microsoft.com/office/officeart/2005/8/layout/hierarchy6"/>
    <dgm:cxn modelId="{F3090D1E-B082-479D-B973-65944C731C60}" type="presParOf" srcId="{A3BE284E-19A4-460F-8855-B86FCFAF8493}" destId="{9BB79F8E-D8D5-4E0A-8588-8A73726D25B4}" srcOrd="1" destOrd="0" presId="urn:microsoft.com/office/officeart/2005/8/layout/hierarchy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3FC15-F45D-4CBC-AB65-E8FDCDD0E074}">
      <dsp:nvSpPr>
        <dsp:cNvPr id="0" name=""/>
        <dsp:cNvSpPr/>
      </dsp:nvSpPr>
      <dsp:spPr>
        <a:xfrm>
          <a:off x="2266588" y="3240382"/>
          <a:ext cx="9063229" cy="13320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70688" tIns="170688" rIns="170688" bIns="170688" numCol="1" spcCol="1270" anchor="t" anchorCtr="0">
          <a:noAutofit/>
        </a:bodyPr>
        <a:lstStyle/>
        <a:p>
          <a:pPr marL="0" lvl="0" indent="0" algn="l" defTabSz="1066800">
            <a:lnSpc>
              <a:spcPct val="90000"/>
            </a:lnSpc>
            <a:spcBef>
              <a:spcPct val="0"/>
            </a:spcBef>
            <a:spcAft>
              <a:spcPct val="35000"/>
            </a:spcAft>
            <a:buNone/>
          </a:pPr>
          <a:r>
            <a:rPr lang="en-GB" sz="2400" kern="1200" dirty="0">
              <a:latin typeface="Calibri" pitchFamily="34" charset="0"/>
              <a:cs typeface="Calibri" pitchFamily="34" charset="0"/>
            </a:rPr>
            <a:t>Operational Level</a:t>
          </a:r>
        </a:p>
        <a:p>
          <a:pPr marL="0" lvl="0" indent="0" algn="just" defTabSz="1066800">
            <a:lnSpc>
              <a:spcPct val="90000"/>
            </a:lnSpc>
            <a:spcBef>
              <a:spcPct val="0"/>
            </a:spcBef>
            <a:spcAft>
              <a:spcPct val="35000"/>
            </a:spcAft>
            <a:buNone/>
          </a:pPr>
          <a:r>
            <a:rPr lang="en-US" sz="1200" kern="1200" dirty="0">
              <a:latin typeface="Calibri" pitchFamily="34" charset="0"/>
              <a:cs typeface="Calibri" pitchFamily="34" charset="0"/>
            </a:rPr>
            <a:t>Each function chooses a functional strategy that maximises operational efficiency</a:t>
          </a:r>
          <a:endParaRPr lang="en-GB" sz="1200" kern="1200" dirty="0">
            <a:latin typeface="Calibri" pitchFamily="34" charset="0"/>
            <a:cs typeface="Calibri" pitchFamily="34" charset="0"/>
          </a:endParaRPr>
        </a:p>
      </dsp:txBody>
      <dsp:txXfrm>
        <a:off x="2266588" y="3240382"/>
        <a:ext cx="2718968" cy="1332060"/>
      </dsp:txXfrm>
    </dsp:sp>
    <dsp:sp modelId="{4FCD04FC-D1FC-47DE-B972-76874576AFB8}">
      <dsp:nvSpPr>
        <dsp:cNvPr id="0" name=""/>
        <dsp:cNvSpPr/>
      </dsp:nvSpPr>
      <dsp:spPr>
        <a:xfrm>
          <a:off x="2192008" y="1779225"/>
          <a:ext cx="9063229" cy="13320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70688" tIns="170688" rIns="170688" bIns="170688" numCol="1" spcCol="1270" anchor="t" anchorCtr="0">
          <a:noAutofit/>
        </a:bodyPr>
        <a:lstStyle/>
        <a:p>
          <a:pPr marL="0" lvl="0" indent="0" algn="l" defTabSz="1066800">
            <a:lnSpc>
              <a:spcPct val="90000"/>
            </a:lnSpc>
            <a:spcBef>
              <a:spcPct val="0"/>
            </a:spcBef>
            <a:spcAft>
              <a:spcPct val="35000"/>
            </a:spcAft>
            <a:buNone/>
          </a:pPr>
          <a:r>
            <a:rPr lang="en-GB" sz="2400" kern="1200" dirty="0">
              <a:latin typeface="Calibri" pitchFamily="34" charset="0"/>
              <a:cs typeface="Calibri" pitchFamily="34" charset="0"/>
            </a:rPr>
            <a:t>Business Level</a:t>
          </a:r>
        </a:p>
        <a:p>
          <a:pPr marL="0" lvl="0" indent="0" algn="l" defTabSz="1066800">
            <a:lnSpc>
              <a:spcPct val="90000"/>
            </a:lnSpc>
            <a:spcBef>
              <a:spcPct val="0"/>
            </a:spcBef>
            <a:spcAft>
              <a:spcPct val="35000"/>
            </a:spcAft>
            <a:buNone/>
          </a:pPr>
          <a:r>
            <a:rPr lang="en-US" sz="1100" kern="1200" dirty="0">
              <a:latin typeface="Calibri" pitchFamily="34" charset="0"/>
              <a:cs typeface="Calibri" pitchFamily="34" charset="0"/>
            </a:rPr>
            <a:t>Each business unit chooses a business-level strategy as its </a:t>
          </a:r>
          <a:r>
            <a:rPr lang="en-US" sz="1100" b="1" u="sng" kern="1200" dirty="0">
              <a:latin typeface="Calibri" pitchFamily="34" charset="0"/>
              <a:cs typeface="Calibri" pitchFamily="34" charset="0"/>
            </a:rPr>
            <a:t>means of competing</a:t>
          </a:r>
          <a:r>
            <a:rPr lang="en-US" sz="1100" kern="1200" dirty="0">
              <a:latin typeface="Calibri" pitchFamily="34" charset="0"/>
              <a:cs typeface="Calibri" pitchFamily="34" charset="0"/>
            </a:rPr>
            <a:t> in its individual product markets</a:t>
          </a:r>
          <a:endParaRPr lang="en-GB" sz="1100" kern="1200" dirty="0">
            <a:latin typeface="Calibri" pitchFamily="34" charset="0"/>
            <a:cs typeface="Calibri" pitchFamily="34" charset="0"/>
          </a:endParaRPr>
        </a:p>
      </dsp:txBody>
      <dsp:txXfrm>
        <a:off x="2192008" y="1779225"/>
        <a:ext cx="2718968" cy="1332060"/>
      </dsp:txXfrm>
    </dsp:sp>
    <dsp:sp modelId="{319BB24E-B62A-49CD-8F1F-589A572D49C6}">
      <dsp:nvSpPr>
        <dsp:cNvPr id="0" name=""/>
        <dsp:cNvSpPr/>
      </dsp:nvSpPr>
      <dsp:spPr>
        <a:xfrm>
          <a:off x="2153606" y="279574"/>
          <a:ext cx="9063229" cy="13320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70688" tIns="170688" rIns="170688" bIns="170688" numCol="1" spcCol="1270" anchor="t" anchorCtr="0">
          <a:noAutofit/>
        </a:bodyPr>
        <a:lstStyle/>
        <a:p>
          <a:pPr marL="0" lvl="0" algn="l" defTabSz="1066800">
            <a:lnSpc>
              <a:spcPct val="90000"/>
            </a:lnSpc>
            <a:spcBef>
              <a:spcPct val="0"/>
            </a:spcBef>
            <a:spcAft>
              <a:spcPct val="35000"/>
            </a:spcAft>
            <a:buNone/>
          </a:pPr>
          <a:r>
            <a:rPr lang="en-GB" sz="2400" kern="1200" dirty="0">
              <a:latin typeface="Calibri" pitchFamily="34" charset="0"/>
              <a:cs typeface="Calibri" pitchFamily="34" charset="0"/>
            </a:rPr>
            <a:t>Corporate Level</a:t>
          </a:r>
        </a:p>
        <a:p>
          <a:pPr marL="0" lvl="0" indent="0" algn="l" defTabSz="1066800">
            <a:lnSpc>
              <a:spcPct val="90000"/>
            </a:lnSpc>
            <a:spcBef>
              <a:spcPct val="0"/>
            </a:spcBef>
            <a:spcAft>
              <a:spcPct val="35000"/>
            </a:spcAft>
            <a:buNone/>
            <a:tabLst/>
          </a:pPr>
          <a:r>
            <a:rPr lang="en-US" sz="1100" kern="1200" dirty="0">
              <a:latin typeface="Calibri" pitchFamily="34" charset="0"/>
              <a:cs typeface="Calibri" pitchFamily="34" charset="0"/>
            </a:rPr>
            <a:t>Specifies actions taken by the firm to gain a competitive advantage by selecting and managing a group of different businesses competing in different product markets.</a:t>
          </a:r>
          <a:endParaRPr lang="en-GB" sz="1100" kern="1200" dirty="0">
            <a:latin typeface="Calibri" pitchFamily="34" charset="0"/>
            <a:cs typeface="Calibri" pitchFamily="34" charset="0"/>
          </a:endParaRPr>
        </a:p>
      </dsp:txBody>
      <dsp:txXfrm>
        <a:off x="2153606" y="279574"/>
        <a:ext cx="2718968" cy="1332060"/>
      </dsp:txXfrm>
    </dsp:sp>
    <dsp:sp modelId="{C678C336-8F43-4C1B-B4B9-BC90EA027E8B}">
      <dsp:nvSpPr>
        <dsp:cNvPr id="0" name=""/>
        <dsp:cNvSpPr/>
      </dsp:nvSpPr>
      <dsp:spPr>
        <a:xfrm>
          <a:off x="5659875" y="466410"/>
          <a:ext cx="4687362" cy="95422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Calibri" pitchFamily="34" charset="0"/>
              <a:cs typeface="Calibri" pitchFamily="34" charset="0"/>
            </a:rPr>
            <a:t>Corporate Strategy:</a:t>
          </a:r>
        </a:p>
        <a:p>
          <a:pPr marL="0" lvl="0" indent="0" algn="ctr" defTabSz="889000">
            <a:lnSpc>
              <a:spcPct val="90000"/>
            </a:lnSpc>
            <a:spcBef>
              <a:spcPct val="0"/>
            </a:spcBef>
            <a:spcAft>
              <a:spcPct val="35000"/>
            </a:spcAft>
            <a:buNone/>
          </a:pPr>
          <a:r>
            <a:rPr lang="en-GB" sz="2000" kern="1200" dirty="0">
              <a:latin typeface="Calibri" pitchFamily="34" charset="0"/>
              <a:cs typeface="Calibri" pitchFamily="34" charset="0"/>
            </a:rPr>
            <a:t>Disney Corporation</a:t>
          </a:r>
        </a:p>
      </dsp:txBody>
      <dsp:txXfrm>
        <a:off x="5687823" y="494358"/>
        <a:ext cx="4631466" cy="898330"/>
      </dsp:txXfrm>
    </dsp:sp>
    <dsp:sp modelId="{73AD0084-24F8-4B76-B0FB-B60D4258D839}">
      <dsp:nvSpPr>
        <dsp:cNvPr id="0" name=""/>
        <dsp:cNvSpPr/>
      </dsp:nvSpPr>
      <dsp:spPr>
        <a:xfrm>
          <a:off x="5972921" y="1420637"/>
          <a:ext cx="2030635" cy="535058"/>
        </a:xfrm>
        <a:custGeom>
          <a:avLst/>
          <a:gdLst/>
          <a:ahLst/>
          <a:cxnLst/>
          <a:rect l="0" t="0" r="0" b="0"/>
          <a:pathLst>
            <a:path>
              <a:moveTo>
                <a:pt x="2030635" y="0"/>
              </a:moveTo>
              <a:lnTo>
                <a:pt x="2030635" y="267529"/>
              </a:lnTo>
              <a:lnTo>
                <a:pt x="0" y="267529"/>
              </a:lnTo>
              <a:lnTo>
                <a:pt x="0" y="53505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C3B9DF-BE6D-44DD-A518-D5741741DE81}">
      <dsp:nvSpPr>
        <dsp:cNvPr id="0" name=""/>
        <dsp:cNvSpPr/>
      </dsp:nvSpPr>
      <dsp:spPr>
        <a:xfrm>
          <a:off x="5079678" y="1955695"/>
          <a:ext cx="1786485" cy="97238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alibri" pitchFamily="34" charset="0"/>
              <a:cs typeface="Calibri" pitchFamily="34" charset="0"/>
            </a:rPr>
            <a:t>Competitive Strategy:</a:t>
          </a:r>
        </a:p>
        <a:p>
          <a:pPr marL="0" lvl="0" indent="0" algn="ctr" defTabSz="800100">
            <a:lnSpc>
              <a:spcPct val="90000"/>
            </a:lnSpc>
            <a:spcBef>
              <a:spcPct val="0"/>
            </a:spcBef>
            <a:spcAft>
              <a:spcPct val="35000"/>
            </a:spcAft>
            <a:buNone/>
          </a:pPr>
          <a:r>
            <a:rPr lang="en-GB" sz="1800" kern="1200" dirty="0">
              <a:latin typeface="Calibri" pitchFamily="34" charset="0"/>
              <a:cs typeface="Calibri" pitchFamily="34" charset="0"/>
            </a:rPr>
            <a:t>Disney Films</a:t>
          </a:r>
        </a:p>
      </dsp:txBody>
      <dsp:txXfrm>
        <a:off x="5108158" y="1984175"/>
        <a:ext cx="1729525" cy="915423"/>
      </dsp:txXfrm>
    </dsp:sp>
    <dsp:sp modelId="{8C341FAF-2F26-4CA4-B2D5-C1CA7D3DC30F}">
      <dsp:nvSpPr>
        <dsp:cNvPr id="0" name=""/>
        <dsp:cNvSpPr/>
      </dsp:nvSpPr>
      <dsp:spPr>
        <a:xfrm>
          <a:off x="5927201" y="2928079"/>
          <a:ext cx="91440" cy="487707"/>
        </a:xfrm>
        <a:custGeom>
          <a:avLst/>
          <a:gdLst/>
          <a:ahLst/>
          <a:cxnLst/>
          <a:rect l="0" t="0" r="0" b="0"/>
          <a:pathLst>
            <a:path>
              <a:moveTo>
                <a:pt x="45720" y="0"/>
              </a:moveTo>
              <a:lnTo>
                <a:pt x="45720" y="243853"/>
              </a:lnTo>
              <a:lnTo>
                <a:pt x="136926" y="243853"/>
              </a:lnTo>
              <a:lnTo>
                <a:pt x="136926" y="48770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0B45E44-C943-4AA0-8352-3F7C181A6CB9}">
      <dsp:nvSpPr>
        <dsp:cNvPr id="0" name=""/>
        <dsp:cNvSpPr/>
      </dsp:nvSpPr>
      <dsp:spPr>
        <a:xfrm>
          <a:off x="5157807" y="3415786"/>
          <a:ext cx="1812643" cy="100072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alibri" pitchFamily="34" charset="0"/>
              <a:cs typeface="Calibri" pitchFamily="34" charset="0"/>
            </a:rPr>
            <a:t>Functional Strategy:</a:t>
          </a:r>
        </a:p>
        <a:p>
          <a:pPr marL="0" lvl="0" indent="0" algn="ctr" defTabSz="800100">
            <a:lnSpc>
              <a:spcPct val="90000"/>
            </a:lnSpc>
            <a:spcBef>
              <a:spcPct val="0"/>
            </a:spcBef>
            <a:spcAft>
              <a:spcPct val="35000"/>
            </a:spcAft>
            <a:buNone/>
          </a:pPr>
          <a:r>
            <a:rPr lang="en-GB" sz="1800" kern="1200" dirty="0">
              <a:latin typeface="Calibri" pitchFamily="34" charset="0"/>
              <a:cs typeface="Calibri" pitchFamily="34" charset="0"/>
            </a:rPr>
            <a:t>Sales</a:t>
          </a:r>
        </a:p>
      </dsp:txBody>
      <dsp:txXfrm>
        <a:off x="5187117" y="3445096"/>
        <a:ext cx="1754023" cy="942105"/>
      </dsp:txXfrm>
    </dsp:sp>
    <dsp:sp modelId="{B70981B8-2981-4334-A18D-6AE13E93C987}">
      <dsp:nvSpPr>
        <dsp:cNvPr id="0" name=""/>
        <dsp:cNvSpPr/>
      </dsp:nvSpPr>
      <dsp:spPr>
        <a:xfrm>
          <a:off x="5972921" y="2928079"/>
          <a:ext cx="2109430" cy="487707"/>
        </a:xfrm>
        <a:custGeom>
          <a:avLst/>
          <a:gdLst/>
          <a:ahLst/>
          <a:cxnLst/>
          <a:rect l="0" t="0" r="0" b="0"/>
          <a:pathLst>
            <a:path>
              <a:moveTo>
                <a:pt x="0" y="0"/>
              </a:moveTo>
              <a:lnTo>
                <a:pt x="0" y="243853"/>
              </a:lnTo>
              <a:lnTo>
                <a:pt x="2109430" y="243853"/>
              </a:lnTo>
              <a:lnTo>
                <a:pt x="2109430" y="48770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5A05AE2-5713-4A1D-9B53-2D8DCC190496}">
      <dsp:nvSpPr>
        <dsp:cNvPr id="0" name=""/>
        <dsp:cNvSpPr/>
      </dsp:nvSpPr>
      <dsp:spPr>
        <a:xfrm>
          <a:off x="7176030" y="3415786"/>
          <a:ext cx="1812643" cy="100384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8580" rIns="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alibri" pitchFamily="34" charset="0"/>
              <a:cs typeface="Calibri" pitchFamily="34" charset="0"/>
            </a:rPr>
            <a:t>Functional Strategy</a:t>
          </a:r>
          <a:r>
            <a:rPr lang="en-GB" sz="1800" kern="1200" dirty="0">
              <a:latin typeface="Calibri" pitchFamily="34" charset="0"/>
              <a:cs typeface="Calibri" pitchFamily="34" charset="0"/>
            </a:rPr>
            <a:t>:</a:t>
          </a:r>
        </a:p>
        <a:p>
          <a:pPr marL="0" lvl="0" indent="0" algn="ctr" defTabSz="800100">
            <a:lnSpc>
              <a:spcPct val="90000"/>
            </a:lnSpc>
            <a:spcBef>
              <a:spcPct val="0"/>
            </a:spcBef>
            <a:spcAft>
              <a:spcPct val="35000"/>
            </a:spcAft>
            <a:buNone/>
          </a:pPr>
          <a:r>
            <a:rPr lang="en-GB" sz="1800" kern="1200" dirty="0">
              <a:latin typeface="Calibri" pitchFamily="34" charset="0"/>
              <a:cs typeface="Calibri" pitchFamily="34" charset="0"/>
            </a:rPr>
            <a:t>Human Resources</a:t>
          </a:r>
        </a:p>
      </dsp:txBody>
      <dsp:txXfrm>
        <a:off x="7205432" y="3445188"/>
        <a:ext cx="1753839" cy="945044"/>
      </dsp:txXfrm>
    </dsp:sp>
    <dsp:sp modelId="{B113AC55-C12F-41B6-8C07-7212859A916D}">
      <dsp:nvSpPr>
        <dsp:cNvPr id="0" name=""/>
        <dsp:cNvSpPr/>
      </dsp:nvSpPr>
      <dsp:spPr>
        <a:xfrm>
          <a:off x="5972921" y="2928079"/>
          <a:ext cx="4109039" cy="487707"/>
        </a:xfrm>
        <a:custGeom>
          <a:avLst/>
          <a:gdLst/>
          <a:ahLst/>
          <a:cxnLst/>
          <a:rect l="0" t="0" r="0" b="0"/>
          <a:pathLst>
            <a:path>
              <a:moveTo>
                <a:pt x="0" y="0"/>
              </a:moveTo>
              <a:lnTo>
                <a:pt x="0" y="243853"/>
              </a:lnTo>
              <a:lnTo>
                <a:pt x="4109039" y="243853"/>
              </a:lnTo>
              <a:lnTo>
                <a:pt x="4109039" y="487707"/>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3416B31-42BF-42AB-93EB-7C3921EC0EE6}">
      <dsp:nvSpPr>
        <dsp:cNvPr id="0" name=""/>
        <dsp:cNvSpPr/>
      </dsp:nvSpPr>
      <dsp:spPr>
        <a:xfrm>
          <a:off x="9172818" y="3415786"/>
          <a:ext cx="1818285" cy="100384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alibri" pitchFamily="34" charset="0"/>
              <a:cs typeface="Calibri" pitchFamily="34" charset="0"/>
            </a:rPr>
            <a:t>Functional Strategy:</a:t>
          </a:r>
        </a:p>
        <a:p>
          <a:pPr marL="0" lvl="0" indent="0" algn="ctr" defTabSz="800100">
            <a:lnSpc>
              <a:spcPct val="90000"/>
            </a:lnSpc>
            <a:spcBef>
              <a:spcPct val="0"/>
            </a:spcBef>
            <a:spcAft>
              <a:spcPct val="35000"/>
            </a:spcAft>
            <a:buNone/>
          </a:pPr>
          <a:r>
            <a:rPr lang="en-GB" sz="1800" kern="1200" dirty="0">
              <a:latin typeface="Calibri" pitchFamily="34" charset="0"/>
              <a:cs typeface="Calibri" pitchFamily="34" charset="0"/>
            </a:rPr>
            <a:t>Manufacturing</a:t>
          </a:r>
          <a:endParaRPr lang="en-GB" sz="1800" kern="1200" dirty="0"/>
        </a:p>
      </dsp:txBody>
      <dsp:txXfrm>
        <a:off x="9202220" y="3445188"/>
        <a:ext cx="1759481" cy="945044"/>
      </dsp:txXfrm>
    </dsp:sp>
    <dsp:sp modelId="{E9E9D786-009C-4E5C-ABA2-2BF0D1C1785F}">
      <dsp:nvSpPr>
        <dsp:cNvPr id="0" name=""/>
        <dsp:cNvSpPr/>
      </dsp:nvSpPr>
      <dsp:spPr>
        <a:xfrm>
          <a:off x="7953870" y="1420637"/>
          <a:ext cx="91440" cy="535058"/>
        </a:xfrm>
        <a:custGeom>
          <a:avLst/>
          <a:gdLst/>
          <a:ahLst/>
          <a:cxnLst/>
          <a:rect l="0" t="0" r="0" b="0"/>
          <a:pathLst>
            <a:path>
              <a:moveTo>
                <a:pt x="49686" y="0"/>
              </a:moveTo>
              <a:lnTo>
                <a:pt x="49686" y="267529"/>
              </a:lnTo>
              <a:lnTo>
                <a:pt x="45720" y="267529"/>
              </a:lnTo>
              <a:lnTo>
                <a:pt x="45720" y="53505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330FB10-E6F3-422A-9B40-6E38948CB6CD}">
      <dsp:nvSpPr>
        <dsp:cNvPr id="0" name=""/>
        <dsp:cNvSpPr/>
      </dsp:nvSpPr>
      <dsp:spPr>
        <a:xfrm>
          <a:off x="7142284" y="1955695"/>
          <a:ext cx="1714611" cy="9769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alibri" pitchFamily="34" charset="0"/>
              <a:cs typeface="Calibri" pitchFamily="34" charset="0"/>
            </a:rPr>
            <a:t>Competitive Strategy:</a:t>
          </a:r>
        </a:p>
        <a:p>
          <a:pPr marL="0" lvl="0" indent="0" algn="ctr" defTabSz="800100">
            <a:lnSpc>
              <a:spcPct val="90000"/>
            </a:lnSpc>
            <a:spcBef>
              <a:spcPct val="0"/>
            </a:spcBef>
            <a:spcAft>
              <a:spcPct val="35000"/>
            </a:spcAft>
            <a:buNone/>
          </a:pPr>
          <a:r>
            <a:rPr lang="en-GB" sz="1800" kern="1200" dirty="0">
              <a:latin typeface="Calibri" pitchFamily="34" charset="0"/>
              <a:cs typeface="Calibri" pitchFamily="34" charset="0"/>
            </a:rPr>
            <a:t>Theme Parks</a:t>
          </a:r>
        </a:p>
      </dsp:txBody>
      <dsp:txXfrm>
        <a:off x="7170897" y="1984308"/>
        <a:ext cx="1657385" cy="919679"/>
      </dsp:txXfrm>
    </dsp:sp>
    <dsp:sp modelId="{485A6076-73F6-4ABB-8551-5E541184F893}">
      <dsp:nvSpPr>
        <dsp:cNvPr id="0" name=""/>
        <dsp:cNvSpPr/>
      </dsp:nvSpPr>
      <dsp:spPr>
        <a:xfrm>
          <a:off x="8003557" y="1420637"/>
          <a:ext cx="2026668" cy="535058"/>
        </a:xfrm>
        <a:custGeom>
          <a:avLst/>
          <a:gdLst/>
          <a:ahLst/>
          <a:cxnLst/>
          <a:rect l="0" t="0" r="0" b="0"/>
          <a:pathLst>
            <a:path>
              <a:moveTo>
                <a:pt x="0" y="0"/>
              </a:moveTo>
              <a:lnTo>
                <a:pt x="0" y="267529"/>
              </a:lnTo>
              <a:lnTo>
                <a:pt x="2026668" y="267529"/>
              </a:lnTo>
              <a:lnTo>
                <a:pt x="2026668" y="53505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1C17F1C-500B-4594-8E1B-5FDA1CF50F3C}">
      <dsp:nvSpPr>
        <dsp:cNvPr id="0" name=""/>
        <dsp:cNvSpPr/>
      </dsp:nvSpPr>
      <dsp:spPr>
        <a:xfrm>
          <a:off x="9133015" y="1955695"/>
          <a:ext cx="1794419" cy="97398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alibri" pitchFamily="34" charset="0"/>
              <a:cs typeface="Calibri" pitchFamily="34" charset="0"/>
            </a:rPr>
            <a:t>Competitive Strategy:</a:t>
          </a:r>
        </a:p>
        <a:p>
          <a:pPr marL="0" lvl="0" indent="0" algn="ctr" defTabSz="800100">
            <a:lnSpc>
              <a:spcPct val="90000"/>
            </a:lnSpc>
            <a:spcBef>
              <a:spcPct val="0"/>
            </a:spcBef>
            <a:spcAft>
              <a:spcPct val="35000"/>
            </a:spcAft>
            <a:buNone/>
          </a:pPr>
          <a:r>
            <a:rPr lang="en-GB" sz="1800" kern="1200" dirty="0">
              <a:latin typeface="Calibri" pitchFamily="34" charset="0"/>
              <a:cs typeface="Calibri" pitchFamily="34" charset="0"/>
            </a:rPr>
            <a:t>ABC Network</a:t>
          </a:r>
        </a:p>
      </dsp:txBody>
      <dsp:txXfrm>
        <a:off x="9161542" y="1984222"/>
        <a:ext cx="1737365" cy="91693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05/02/2023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a:t>
            </a:fld>
            <a:endParaRPr lang="en-GB"/>
          </a:p>
        </p:txBody>
      </p:sp>
    </p:spTree>
    <p:extLst>
      <p:ext uri="{BB962C8B-B14F-4D97-AF65-F5344CB8AC3E}">
        <p14:creationId xmlns:p14="http://schemas.microsoft.com/office/powerpoint/2010/main" val="3486658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5c51f360b0_10_19:notes"/>
          <p:cNvSpPr txBox="1">
            <a:spLocks noGrp="1"/>
          </p:cNvSpPr>
          <p:nvPr>
            <p:ph type="body" idx="1"/>
          </p:nvPr>
        </p:nvSpPr>
        <p:spPr>
          <a:xfrm>
            <a:off x="686119" y="4342736"/>
            <a:ext cx="5485764" cy="4114954"/>
          </a:xfrm>
          <a:prstGeom prst="rect">
            <a:avLst/>
          </a:prstGeom>
        </p:spPr>
        <p:txBody>
          <a:bodyPr spcFirstLastPara="1" wrap="square" lIns="86100" tIns="86100" rIns="86100" bIns="86100" anchor="t" anchorCtr="0">
            <a:noAutofit/>
          </a:bodyPr>
          <a:lstStyle/>
          <a:p>
            <a:pPr marL="0" lvl="0" indent="0" algn="l" rtl="0">
              <a:spcBef>
                <a:spcPts val="0"/>
              </a:spcBef>
              <a:spcAft>
                <a:spcPts val="0"/>
              </a:spcAft>
              <a:buNone/>
            </a:pPr>
            <a:endParaRPr dirty="0"/>
          </a:p>
        </p:txBody>
      </p:sp>
      <p:sp>
        <p:nvSpPr>
          <p:cNvPr id="153" name="Google Shape;153;g5c51f360b0_1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5c51f360b0_0_24:notes"/>
          <p:cNvSpPr txBox="1">
            <a:spLocks noGrp="1"/>
          </p:cNvSpPr>
          <p:nvPr>
            <p:ph type="body" idx="1"/>
          </p:nvPr>
        </p:nvSpPr>
        <p:spPr>
          <a:xfrm>
            <a:off x="686119" y="4342736"/>
            <a:ext cx="5485800" cy="4115100"/>
          </a:xfrm>
          <a:prstGeom prst="rect">
            <a:avLst/>
          </a:prstGeom>
        </p:spPr>
        <p:txBody>
          <a:bodyPr spcFirstLastPara="1" wrap="square" lIns="86100" tIns="86100" rIns="86100" bIns="86100" anchor="t" anchorCtr="0">
            <a:noAutofit/>
          </a:bodyPr>
          <a:lstStyle/>
          <a:p>
            <a:pPr marL="0" lvl="0" indent="0" algn="l" rtl="0">
              <a:spcBef>
                <a:spcPts val="0"/>
              </a:spcBef>
              <a:spcAft>
                <a:spcPts val="0"/>
              </a:spcAft>
              <a:buNone/>
            </a:pPr>
            <a:endParaRPr lang="en-GB" dirty="0"/>
          </a:p>
        </p:txBody>
      </p:sp>
      <p:sp>
        <p:nvSpPr>
          <p:cNvPr id="183" name="Google Shape;183;g5c51f360b0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F19A047-0ADB-4EE4-A76E-571A792292BA}"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0883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g5c51f360b0_0_159:notes"/>
          <p:cNvSpPr txBox="1">
            <a:spLocks noGrp="1"/>
          </p:cNvSpPr>
          <p:nvPr>
            <p:ph type="body" idx="1"/>
          </p:nvPr>
        </p:nvSpPr>
        <p:spPr>
          <a:xfrm>
            <a:off x="686119" y="4342736"/>
            <a:ext cx="5485800" cy="4115100"/>
          </a:xfrm>
          <a:prstGeom prst="rect">
            <a:avLst/>
          </a:prstGeom>
        </p:spPr>
        <p:txBody>
          <a:bodyPr spcFirstLastPara="1" wrap="square" lIns="86100" tIns="86100" rIns="86100" bIns="86100" anchor="t" anchorCtr="0">
            <a:noAutofit/>
          </a:bodyPr>
          <a:lstStyle/>
          <a:p>
            <a:pPr marL="0" lvl="0" indent="0" algn="l" rtl="0">
              <a:spcBef>
                <a:spcPts val="0"/>
              </a:spcBef>
              <a:spcAft>
                <a:spcPts val="0"/>
              </a:spcAft>
              <a:buNone/>
            </a:pPr>
            <a:endParaRPr dirty="0"/>
          </a:p>
        </p:txBody>
      </p:sp>
      <p:sp>
        <p:nvSpPr>
          <p:cNvPr id="269" name="Google Shape;269;g5c51f360b0_0_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53534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29</a:t>
            </a:fld>
            <a:endParaRPr lang="en-GB"/>
          </a:p>
        </p:txBody>
      </p:sp>
    </p:spTree>
    <p:extLst>
      <p:ext uri="{BB962C8B-B14F-4D97-AF65-F5344CB8AC3E}">
        <p14:creationId xmlns:p14="http://schemas.microsoft.com/office/powerpoint/2010/main" val="379475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217E4384-E1C8-440C-9927-88C0AE6CCBAA}" type="slidenum">
              <a:rPr lang="en-GB" smtClean="0"/>
              <a:t>34</a:t>
            </a:fld>
            <a:endParaRPr lang="en-GB"/>
          </a:p>
        </p:txBody>
      </p:sp>
    </p:spTree>
    <p:extLst>
      <p:ext uri="{BB962C8B-B14F-4D97-AF65-F5344CB8AC3E}">
        <p14:creationId xmlns:p14="http://schemas.microsoft.com/office/powerpoint/2010/main" val="1414418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5c51f360b0_0_289:notes"/>
          <p:cNvSpPr txBox="1">
            <a:spLocks noGrp="1"/>
          </p:cNvSpPr>
          <p:nvPr>
            <p:ph type="body" idx="1"/>
          </p:nvPr>
        </p:nvSpPr>
        <p:spPr>
          <a:xfrm>
            <a:off x="686119" y="4342736"/>
            <a:ext cx="5485800" cy="4115100"/>
          </a:xfrm>
          <a:prstGeom prst="rect">
            <a:avLst/>
          </a:prstGeom>
        </p:spPr>
        <p:txBody>
          <a:bodyPr spcFirstLastPara="1" wrap="square" lIns="86100" tIns="86100" rIns="86100" bIns="86100" anchor="t" anchorCtr="0">
            <a:noAutofit/>
          </a:bodyPr>
          <a:lstStyle/>
          <a:p>
            <a:pPr marL="0" lvl="0" indent="0" algn="l" rtl="0">
              <a:spcBef>
                <a:spcPts val="0"/>
              </a:spcBef>
              <a:spcAft>
                <a:spcPts val="0"/>
              </a:spcAft>
              <a:buNone/>
            </a:pPr>
            <a:endParaRPr dirty="0"/>
          </a:p>
        </p:txBody>
      </p:sp>
      <p:sp>
        <p:nvSpPr>
          <p:cNvPr id="370" name="Google Shape;370;g5c51f360b0_0_2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23209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217E4384-E1C8-440C-9927-88C0AE6CCBAA}" type="slidenum">
              <a:rPr lang="en-GB" smtClean="0"/>
              <a:t>40</a:t>
            </a:fld>
            <a:endParaRPr lang="en-GB"/>
          </a:p>
        </p:txBody>
      </p:sp>
    </p:spTree>
    <p:extLst>
      <p:ext uri="{BB962C8B-B14F-4D97-AF65-F5344CB8AC3E}">
        <p14:creationId xmlns:p14="http://schemas.microsoft.com/office/powerpoint/2010/main" val="515113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953126BE-2B11-4C15-9167-0AEA0ED2A25D}"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05/02/2023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905DF63-1FF9-46D5-8FED-1829CDB5D9EE}"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0908769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B939ABA-8476-47D9-80A0-5033786BCB72}"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05/02/2023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2563087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DA80D81D-633B-4627-A562-25F3E6B64B11}"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05/02/2023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9F0CEAE2-E49E-4389-B4D7-B5A65611D1B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7523643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C8156C84-0050-45C6-A153-D430B4C0D6FF}"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05/02/2023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386495F9-B3F5-4DDF-9323-6CEC80C52C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9838523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52E9540D-0AA9-4962-9475-E8ADC6DD4930}"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05/02/2023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0669F83E-C611-4B90-8FAE-1379528B23C3}"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7357057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A418B36E-4321-400C-8E7A-4FCB9118D968}"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05/02/2023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AF5663D-1B9D-48C8-BD8E-835F92F174D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2882410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7EBCCEA-FF61-4260-ACFE-7F7C23F62991}"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05/02/2023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AA1819AB-B9DA-41D7-8C91-5DE9528F5AA4}"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4240257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AD0D050C-C869-4CC5-9D78-7F483CBE7183}"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05/02/2023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EF707D33-CDDE-408A-A9D9-8533BBB6956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741612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C634482C-3897-478C-BB79-23A31000D5CF}"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05/02/2023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1C564236-0921-40F4-A526-D08299A9CED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9913271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1E1161B-8EB7-4236-A7DB-8E6C420692B9}"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05/02/2023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C05FFBAA-7097-4EBF-8EC8-BA13F122F32E}"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6430562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D4FE7E7-A98C-4CEB-A79A-5015CF368AA9}"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05/02/2023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3F27268F-FCE8-404C-B794-14F77261286D}"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3745895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cSld name="Custom Layout 1">
    <p:spTree>
      <p:nvGrpSpPr>
        <p:cNvPr id="1" name=""/>
        <p:cNvGrpSpPr/>
        <p:nvPr/>
      </p:nvGrpSpPr>
      <p:grpSpPr>
        <a:xfrm>
          <a:off x="0" y="0"/>
          <a:ext cx="0" cy="0"/>
          <a:chOff x="0" y="0"/>
          <a:chExt cx="0" cy="0"/>
        </a:xfrm>
      </p:grpSpPr>
      <p:sp>
        <p:nvSpPr>
          <p:cNvPr id="2" name="Title 1"/>
          <p:cNvSpPr>
            <a:spLocks noGrp="1"/>
          </p:cNvSpPr>
          <p:nvPr>
            <p:ph type="title"/>
          </p:nvPr>
        </p:nvSpPr>
        <p:spPr>
          <a:xfrm>
            <a:off x="664632" y="484094"/>
            <a:ext cx="10903976" cy="784666"/>
          </a:xfrm>
        </p:spPr>
        <p:txBody>
          <a:bodyPr/>
          <a:lstStyle>
            <a:lvl1pPr>
              <a:defRPr sz="4000" b="1">
                <a:latin typeface="Calibri" pitchFamily="34" charset="0"/>
                <a:cs typeface="Calibri" pitchFamily="34" charset="0"/>
              </a:defRPr>
            </a:lvl1pPr>
          </a:lstStyle>
          <a:p>
            <a:r>
              <a:rPr lang="en-GB" dirty="0"/>
              <a:t>Click to edit Master title style</a:t>
            </a:r>
            <a:endParaRPr dirty="0"/>
          </a:p>
        </p:txBody>
      </p:sp>
      <p:sp>
        <p:nvSpPr>
          <p:cNvPr id="3" name="Content Placeholder 2"/>
          <p:cNvSpPr>
            <a:spLocks noGrp="1"/>
          </p:cNvSpPr>
          <p:nvPr>
            <p:ph idx="1"/>
          </p:nvPr>
        </p:nvSpPr>
        <p:spPr>
          <a:xfrm>
            <a:off x="664632" y="1556793"/>
            <a:ext cx="10903976" cy="4569371"/>
          </a:xfrm>
        </p:spPr>
        <p:txBody>
          <a:bodyPr>
            <a:normAutofit/>
          </a:bodyPr>
          <a:lstStyle>
            <a:lvl1pPr marL="306000" indent="-306000">
              <a:defRPr sz="2800">
                <a:latin typeface="Calibri" pitchFamily="34" charset="0"/>
                <a:cs typeface="Calibri" pitchFamily="34" charset="0"/>
              </a:defRPr>
            </a:lvl1pPr>
            <a:lvl2pPr marL="306000" indent="-306000">
              <a:defRPr sz="2400">
                <a:latin typeface="Calibri" pitchFamily="34" charset="0"/>
                <a:cs typeface="Calibri" pitchFamily="34" charset="0"/>
              </a:defRPr>
            </a:lvl2pPr>
            <a:lvl3pPr marL="306000" indent="-306000">
              <a:defRPr sz="2400">
                <a:latin typeface="Calibri" pitchFamily="34" charset="0"/>
                <a:cs typeface="Calibri" pitchFamily="34" charset="0"/>
              </a:defRPr>
            </a:lvl3pPr>
            <a:lvl4pPr marL="306000" indent="-306000">
              <a:defRPr sz="2400">
                <a:latin typeface="Calibri" pitchFamily="34" charset="0"/>
                <a:cs typeface="Calibri" pitchFamily="34" charset="0"/>
              </a:defRPr>
            </a:lvl4pPr>
            <a:lvl5pPr marL="306000" indent="-306000">
              <a:defRPr sz="2400">
                <a:latin typeface="Calibri" pitchFamily="34" charset="0"/>
                <a:cs typeface="Calibri" pitchFamily="34" charset="0"/>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5" name="Footer Placeholder 4"/>
          <p:cNvSpPr>
            <a:spLocks noGrp="1"/>
          </p:cNvSpPr>
          <p:nvPr>
            <p:ph type="ftr" sz="quarter" idx="11"/>
          </p:nvPr>
        </p:nvSpPr>
        <p:spPr>
          <a:xfrm>
            <a:off x="268941" y="6448252"/>
            <a:ext cx="10435571" cy="365125"/>
          </a:xfrm>
        </p:spPr>
        <p:txBody>
          <a:bodyPr/>
          <a:lstStyle>
            <a:lvl1pPr>
              <a:defRPr sz="1400"/>
            </a:lvl1pPr>
          </a:lstStyle>
          <a:p>
            <a:r>
              <a:rPr lang="en-GB"/>
              <a:t>CORP3501 | Lecture 7 | Corporate Level Strategies</a:t>
            </a:r>
            <a:endParaRPr lang="en-US" dirty="0"/>
          </a:p>
        </p:txBody>
      </p:sp>
      <p:sp>
        <p:nvSpPr>
          <p:cNvPr id="6" name="Slide Number Placeholder 5"/>
          <p:cNvSpPr>
            <a:spLocks noGrp="1"/>
          </p:cNvSpPr>
          <p:nvPr>
            <p:ph type="sldNum" sz="quarter" idx="12"/>
          </p:nvPr>
        </p:nvSpPr>
        <p:spPr>
          <a:xfrm>
            <a:off x="11088555" y="6448252"/>
            <a:ext cx="738717" cy="365125"/>
          </a:xfrm>
          <a:prstGeom prst="rect">
            <a:avLst/>
          </a:prstGeom>
        </p:spPr>
        <p:txBody>
          <a:bodyPr anchor="ctr"/>
          <a:lstStyle>
            <a:lvl1pPr>
              <a:defRPr sz="1400">
                <a:solidFill>
                  <a:schemeClr val="tx1">
                    <a:lumMod val="65000"/>
                    <a:lumOff val="35000"/>
                  </a:schemeClr>
                </a:solidFill>
              </a:defRPr>
            </a:lvl1pPr>
          </a:lstStyle>
          <a:p>
            <a:fld id="{162F1D00-BD13-4404-86B0-79703945A0A7}" type="slidenum">
              <a:rPr lang="en-US" smtClean="0"/>
              <a:pPr/>
              <a:t>‹#›</a:t>
            </a:fld>
            <a:endParaRPr lang="en-US" dirty="0"/>
          </a:p>
        </p:txBody>
      </p:sp>
    </p:spTree>
    <p:extLst>
      <p:ext uri="{BB962C8B-B14F-4D97-AF65-F5344CB8AC3E}">
        <p14:creationId xmlns:p14="http://schemas.microsoft.com/office/powerpoint/2010/main" val="180062264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516969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image" Target="../media/image25.jpeg"/><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theme" Target="../theme/theme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633D1104-0316-455E-BAFF-BC38C56D81E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05/02/2023</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AD58E4E2-7891-4D91-AF5F-9946CA6D74F2}"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139013863"/>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8" r:id="rId12"/>
    <p:sldLayoutId id="2147483749"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0.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cisl.cam.ac.uk/education/graduate-study/pgcerts/value-chain-defs" TargetMode="External"/><Relationship Id="rId1" Type="http://schemas.openxmlformats.org/officeDocument/2006/relationships/slideLayout" Target="../slideLayouts/slideLayout40.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40.xml"/><Relationship Id="rId5" Type="http://schemas.openxmlformats.org/officeDocument/2006/relationships/image" Target="../media/image32.jpeg"/><Relationship Id="rId4" Type="http://schemas.openxmlformats.org/officeDocument/2006/relationships/image" Target="../media/image31.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hyperlink" Target="https://www.aparat.com/v/kJWjm"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hyperlink" Target="https://www.investopedia.com/terms/e/efficiency.asp"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40.xml"/><Relationship Id="rId1" Type="http://schemas.openxmlformats.org/officeDocument/2006/relationships/video" Target="https://www.youtube.com/embed/81o65vbtGKo" TargetMode="External"/><Relationship Id="rId4" Type="http://schemas.openxmlformats.org/officeDocument/2006/relationships/hyperlink" Target="https://youtube.com/watch?v=81o65vbtGKo&amp;si=EnSIkaIECMiOmarE"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5.xml"/><Relationship Id="rId1" Type="http://schemas.openxmlformats.org/officeDocument/2006/relationships/slideLayout" Target="../slideLayouts/slideLayout4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0.xml"/></Relationships>
</file>

<file path=ppt/slides/_rels/slide1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4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30.xml"/><Relationship Id="rId1" Type="http://schemas.openxmlformats.org/officeDocument/2006/relationships/video" Target="https://www.youtube.com/embed/_vpvU5fIyOA" TargetMode="External"/><Relationship Id="rId4" Type="http://schemas.openxmlformats.org/officeDocument/2006/relationships/hyperlink" Target="https://youtube.com/watch?v=_vpvU5fIyOA&amp;si=EnSIkaIECMiOmarE"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0.xml"/></Relationships>
</file>

<file path=ppt/slides/_rels/slide2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0.xml"/></Relationships>
</file>

<file path=ppt/slides/_rels/slide2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slideLayout" Target="../slideLayouts/slideLayout30.xml"/><Relationship Id="rId1" Type="http://schemas.openxmlformats.org/officeDocument/2006/relationships/video" Target="https://www.youtube.com/embed/dVe-DRYfA5E" TargetMode="External"/><Relationship Id="rId4" Type="http://schemas.openxmlformats.org/officeDocument/2006/relationships/hyperlink" Target="https://youtube.com/watch?v=dVe-DRYfA5E&amp;si=EnSIkaIECMiOmarE"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xml"/><Relationship Id="rId1" Type="http://schemas.openxmlformats.org/officeDocument/2006/relationships/slideLayout" Target="../slideLayouts/slideLayout4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7.xml"/><Relationship Id="rId1" Type="http://schemas.openxmlformats.org/officeDocument/2006/relationships/slideLayout" Target="../slideLayouts/slideLayout41.xml"/><Relationship Id="rId4" Type="http://schemas.microsoft.com/office/2007/relationships/hdphoto" Target="../media/hdphoto1.wdp"/></Relationships>
</file>

<file path=ppt/slides/_rels/slide3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41.xml"/></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41.xml"/><Relationship Id="rId4" Type="http://schemas.openxmlformats.org/officeDocument/2006/relationships/image" Target="../media/image54.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3.xml.rels><?xml version="1.0" encoding="UTF-8" standalone="yes"?>
<Relationships xmlns="http://schemas.openxmlformats.org/package/2006/relationships"><Relationship Id="rId2" Type="http://schemas.openxmlformats.org/officeDocument/2006/relationships/hyperlink" Target="https://global.toyota/en/" TargetMode="External"/><Relationship Id="rId1" Type="http://schemas.openxmlformats.org/officeDocument/2006/relationships/slideLayout" Target="../slideLayouts/slideLayout4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1.xml"/></Relationships>
</file>

<file path=ppt/slides/_rels/slide3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slideLayout" Target="../slideLayouts/slideLayout30.xml"/><Relationship Id="rId1" Type="http://schemas.openxmlformats.org/officeDocument/2006/relationships/video" Target="https://www.youtube.com/embed/E-v5Ht-NubM" TargetMode="External"/><Relationship Id="rId4" Type="http://schemas.openxmlformats.org/officeDocument/2006/relationships/hyperlink" Target="https://youtube.com/watch?v=E-v5Ht-NubM&amp;si=EnSIkaIECMiOmarE" TargetMode="External"/></Relationships>
</file>

<file path=ppt/slides/_rels/slide36.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9.xml"/><Relationship Id="rId1" Type="http://schemas.openxmlformats.org/officeDocument/2006/relationships/slideLayout" Target="../slideLayouts/slideLayout40.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 Id="rId9" Type="http://schemas.openxmlformats.org/officeDocument/2006/relationships/image" Target="../media/image62.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8.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30.xml"/></Relationships>
</file>

<file path=ppt/slides/_rels/slide39.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30.xml"/></Relationships>
</file>

<file path=ppt/slides/_rels/slide4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0.xml"/><Relationship Id="rId1" Type="http://schemas.openxmlformats.org/officeDocument/2006/relationships/slideLayout" Target="../slideLayouts/slideLayout41.xml"/></Relationships>
</file>

<file path=ppt/slides/_rels/slide41.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30.xml"/></Relationships>
</file>

<file path=ppt/slides/_rels/slide42.xml.rels><?xml version="1.0" encoding="UTF-8" standalone="yes"?>
<Relationships xmlns="http://schemas.openxmlformats.org/package/2006/relationships"><Relationship Id="rId3" Type="http://schemas.openxmlformats.org/officeDocument/2006/relationships/hyperlink" Target="https://www.investopedia.com/terms/e/economiesofscope.asp" TargetMode="External"/><Relationship Id="rId2" Type="http://schemas.openxmlformats.org/officeDocument/2006/relationships/image" Target="../media/image67.png"/><Relationship Id="rId1" Type="http://schemas.openxmlformats.org/officeDocument/2006/relationships/slideLayout" Target="../slideLayouts/slideLayout30.xml"/></Relationships>
</file>

<file path=ppt/slides/_rels/slide4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8.png"/><Relationship Id="rId1" Type="http://schemas.openxmlformats.org/officeDocument/2006/relationships/slideLayout" Target="../slideLayouts/slideLayout3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5.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30.xml"/></Relationships>
</file>

<file path=ppt/slides/_rels/slide4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30.xml"/></Relationships>
</file>

<file path=ppt/slides/_rels/slide47.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png"/><Relationship Id="rId1" Type="http://schemas.openxmlformats.org/officeDocument/2006/relationships/slideLayout" Target="../slideLayouts/slideLayout30.xml"/></Relationships>
</file>

<file path=ppt/slides/_rels/slide48.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30.xml"/></Relationships>
</file>

<file path=ppt/slides/_rels/slide4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65536" y="1510049"/>
            <a:ext cx="9239250" cy="646331"/>
          </a:xfrm>
          <a:prstGeom prst="rect">
            <a:avLst/>
          </a:prstGeom>
          <a:noFill/>
        </p:spPr>
        <p:txBody>
          <a:bodyPr wrap="square">
            <a:spAutoFit/>
          </a:bodyPr>
          <a:lstStyle/>
          <a:p>
            <a:pPr algn="ctr">
              <a:defRPr/>
            </a:pPr>
            <a:r>
              <a:rPr lang="en-GB" sz="3600" b="1" dirty="0">
                <a:solidFill>
                  <a:schemeClr val="bg1"/>
                </a:solidFill>
              </a:rPr>
              <a:t>BABM LCBB6004 Strategic Mgt. &amp; Sustainability</a:t>
            </a:r>
          </a:p>
        </p:txBody>
      </p:sp>
      <p:sp>
        <p:nvSpPr>
          <p:cNvPr id="6" name="Rectangle 5"/>
          <p:cNvSpPr/>
          <p:nvPr/>
        </p:nvSpPr>
        <p:spPr>
          <a:xfrm>
            <a:off x="1565536" y="2868812"/>
            <a:ext cx="9239250" cy="1077218"/>
          </a:xfrm>
          <a:prstGeom prst="rect">
            <a:avLst/>
          </a:prstGeom>
          <a:noFill/>
        </p:spPr>
        <p:txBody>
          <a:bodyPr wrap="square">
            <a:spAutoFit/>
          </a:bodyPr>
          <a:lstStyle/>
          <a:p>
            <a:pPr algn="ctr">
              <a:defRPr/>
            </a:pPr>
            <a:r>
              <a:rPr lang="en-GB" sz="3200" b="1" dirty="0">
                <a:solidFill>
                  <a:schemeClr val="accent4">
                    <a:lumMod val="60000"/>
                    <a:lumOff val="40000"/>
                  </a:schemeClr>
                </a:solidFill>
              </a:rPr>
              <a:t>WEEK 5:  Part 2</a:t>
            </a:r>
          </a:p>
          <a:p>
            <a:pPr algn="ctr">
              <a:defRPr/>
            </a:pPr>
            <a:r>
              <a:rPr lang="en-GB" sz="3200" b="1" dirty="0">
                <a:solidFill>
                  <a:schemeClr val="accent4">
                    <a:lumMod val="60000"/>
                    <a:lumOff val="40000"/>
                  </a:schemeClr>
                </a:solidFill>
              </a:rPr>
              <a:t>Business Level Strategy</a:t>
            </a:r>
          </a:p>
        </p:txBody>
      </p:sp>
    </p:spTree>
    <p:extLst>
      <p:ext uri="{BB962C8B-B14F-4D97-AF65-F5344CB8AC3E}">
        <p14:creationId xmlns:p14="http://schemas.microsoft.com/office/powerpoint/2010/main" val="3872427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5481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9"/>
          <p:cNvSpPr txBox="1">
            <a:spLocks noGrp="1"/>
          </p:cNvSpPr>
          <p:nvPr>
            <p:ph type="title"/>
          </p:nvPr>
        </p:nvSpPr>
        <p:spPr>
          <a:xfrm>
            <a:off x="151800" y="1228520"/>
            <a:ext cx="5800184" cy="904336"/>
          </a:xfrm>
          <a:prstGeom prst="rect">
            <a:avLst/>
          </a:prstGeom>
          <a:noFill/>
          <a:ln>
            <a:noFill/>
          </a:ln>
        </p:spPr>
        <p:txBody>
          <a:bodyPr spcFirstLastPara="1" wrap="square" lIns="121900" tIns="60933" rIns="121900" bIns="60933" anchor="t" anchorCtr="0">
            <a:noAutofit/>
          </a:bodyPr>
          <a:lstStyle/>
          <a:p>
            <a:r>
              <a:rPr lang="en-GB" dirty="0">
                <a:solidFill>
                  <a:schemeClr val="tx1"/>
                </a:solidFill>
              </a:rPr>
              <a:t>Learning Objectives</a:t>
            </a:r>
            <a:endParaRPr dirty="0">
              <a:solidFill>
                <a:schemeClr val="tx1"/>
              </a:solidFill>
            </a:endParaRPr>
          </a:p>
        </p:txBody>
      </p:sp>
      <p:sp>
        <p:nvSpPr>
          <p:cNvPr id="156" name="Google Shape;156;p29"/>
          <p:cNvSpPr txBox="1">
            <a:spLocks noGrp="1"/>
          </p:cNvSpPr>
          <p:nvPr>
            <p:ph type="body" idx="1"/>
          </p:nvPr>
        </p:nvSpPr>
        <p:spPr>
          <a:xfrm>
            <a:off x="151800" y="2276872"/>
            <a:ext cx="11888400" cy="3475779"/>
          </a:xfrm>
          <a:prstGeom prst="rect">
            <a:avLst/>
          </a:prstGeom>
          <a:noFill/>
          <a:ln>
            <a:noFill/>
          </a:ln>
        </p:spPr>
        <p:txBody>
          <a:bodyPr spcFirstLastPara="1" wrap="square" lIns="121900" tIns="60933" rIns="121900" bIns="60933" anchor="t" anchorCtr="0">
            <a:noAutofit/>
          </a:bodyPr>
          <a:lstStyle/>
          <a:p>
            <a:pPr marL="407990" indent="-407990"/>
            <a:r>
              <a:rPr lang="en-GB" sz="2800" dirty="0">
                <a:solidFill>
                  <a:schemeClr val="tx1"/>
                </a:solidFill>
              </a:rPr>
              <a:t>Describe what is meant by </a:t>
            </a:r>
            <a:r>
              <a:rPr lang="en-GB" sz="2800" b="1" dirty="0">
                <a:solidFill>
                  <a:schemeClr val="tx1"/>
                </a:solidFill>
              </a:rPr>
              <a:t>business level strategies</a:t>
            </a:r>
          </a:p>
          <a:p>
            <a:pPr marL="407990" indent="-407990"/>
            <a:r>
              <a:rPr lang="en-GB" sz="2800" dirty="0">
                <a:solidFill>
                  <a:schemeClr val="tx1"/>
                </a:solidFill>
              </a:rPr>
              <a:t>Discuss the concept of </a:t>
            </a:r>
            <a:r>
              <a:rPr lang="en-GB" sz="2800" b="1" dirty="0">
                <a:solidFill>
                  <a:schemeClr val="tx1"/>
                </a:solidFill>
              </a:rPr>
              <a:t>positioning</a:t>
            </a:r>
            <a:r>
              <a:rPr lang="en-GB" sz="2800" dirty="0">
                <a:solidFill>
                  <a:schemeClr val="tx1"/>
                </a:solidFill>
              </a:rPr>
              <a:t> school. </a:t>
            </a:r>
            <a:endParaRPr sz="2800" dirty="0">
              <a:solidFill>
                <a:schemeClr val="tx1"/>
              </a:solidFill>
            </a:endParaRPr>
          </a:p>
          <a:p>
            <a:pPr marL="407990" indent="-407990"/>
            <a:r>
              <a:rPr lang="en-GB" sz="2800" dirty="0">
                <a:solidFill>
                  <a:schemeClr val="tx1"/>
                </a:solidFill>
              </a:rPr>
              <a:t>Outline </a:t>
            </a:r>
            <a:r>
              <a:rPr lang="en-GB" sz="2800" b="1" dirty="0">
                <a:solidFill>
                  <a:schemeClr val="tx1"/>
                </a:solidFill>
              </a:rPr>
              <a:t>Porter’s Generic Strategies </a:t>
            </a:r>
            <a:r>
              <a:rPr lang="en-GB" sz="2800" dirty="0">
                <a:solidFill>
                  <a:schemeClr val="tx1"/>
                </a:solidFill>
              </a:rPr>
              <a:t>on competitive advantage</a:t>
            </a:r>
            <a:endParaRPr sz="2800" dirty="0">
              <a:solidFill>
                <a:schemeClr val="tx1"/>
              </a:solidFill>
            </a:endParaRPr>
          </a:p>
          <a:p>
            <a:pPr marL="407990" indent="-407990"/>
            <a:r>
              <a:rPr lang="en-GB" sz="2800" dirty="0">
                <a:solidFill>
                  <a:schemeClr val="tx1"/>
                </a:solidFill>
              </a:rPr>
              <a:t>Recognise the </a:t>
            </a:r>
            <a:r>
              <a:rPr lang="en-GB" sz="2800" b="1" dirty="0">
                <a:solidFill>
                  <a:schemeClr val="tx1"/>
                </a:solidFill>
              </a:rPr>
              <a:t>implementation drivers of the Generic Strategies.</a:t>
            </a:r>
            <a:endParaRPr sz="2800" b="1" dirty="0">
              <a:solidFill>
                <a:schemeClr val="tx1"/>
              </a:solidFill>
            </a:endParaRPr>
          </a:p>
        </p:txBody>
      </p:sp>
      <p:sp>
        <p:nvSpPr>
          <p:cNvPr id="157" name="Google Shape;157;p29"/>
          <p:cNvSpPr txBox="1">
            <a:spLocks noGrp="1"/>
          </p:cNvSpPr>
          <p:nvPr>
            <p:ph type="sldNum" idx="12"/>
          </p:nvPr>
        </p:nvSpPr>
        <p:spPr>
          <a:xfrm>
            <a:off x="11088555" y="6448251"/>
            <a:ext cx="738717" cy="365125"/>
          </a:xfrm>
          <a:prstGeom prst="rect">
            <a:avLst/>
          </a:prstGeom>
          <a:noFill/>
          <a:ln>
            <a:noFill/>
          </a:ln>
        </p:spPr>
        <p:txBody>
          <a:bodyPr spcFirstLastPara="1" wrap="square" lIns="121900" tIns="60933" rIns="121900" bIns="60933" anchor="ctr" anchorCtr="0">
            <a:noAutofit/>
          </a:bodyPr>
          <a:lstStyle/>
          <a:p>
            <a:fld id="{00000000-1234-1234-1234-123412341234}" type="slidenum">
              <a:rPr lang="en-GB"/>
              <a:pPr/>
              <a:t>3</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7137" y="184185"/>
            <a:ext cx="5904656" cy="784666"/>
          </a:xfrm>
        </p:spPr>
        <p:txBody>
          <a:bodyPr/>
          <a:lstStyle/>
          <a:p>
            <a:r>
              <a:rPr lang="en-GB" sz="4800" dirty="0">
                <a:solidFill>
                  <a:schemeClr val="tx1"/>
                </a:solidFill>
                <a:effectLst>
                  <a:outerShdw blurRad="38100" dist="38100" dir="2700000" algn="tl">
                    <a:srgbClr val="000000">
                      <a:alpha val="43137"/>
                    </a:srgbClr>
                  </a:outerShdw>
                </a:effectLst>
              </a:rPr>
              <a:t>The Strategy Tree</a:t>
            </a:r>
          </a:p>
        </p:txBody>
      </p:sp>
      <p:sp>
        <p:nvSpPr>
          <p:cNvPr id="5" name="Slide Number Placeholder 4"/>
          <p:cNvSpPr>
            <a:spLocks noGrp="1"/>
          </p:cNvSpPr>
          <p:nvPr>
            <p:ph type="sldNum" sz="quarter" idx="12"/>
          </p:nvPr>
        </p:nvSpPr>
        <p:spPr/>
        <p:txBody>
          <a:bodyPr/>
          <a:lstStyle/>
          <a:p>
            <a:fld id="{162F1D00-BD13-4404-86B0-79703945A0A7}" type="slidenum">
              <a:rPr lang="en-US" smtClean="0"/>
              <a:pPr/>
              <a:t>4</a:t>
            </a:fld>
            <a:endParaRPr lang="en-US" dirty="0"/>
          </a:p>
        </p:txBody>
      </p:sp>
      <p:graphicFrame>
        <p:nvGraphicFramePr>
          <p:cNvPr id="11" name="Diagram 10"/>
          <p:cNvGraphicFramePr/>
          <p:nvPr>
            <p:extLst/>
          </p:nvPr>
        </p:nvGraphicFramePr>
        <p:xfrm>
          <a:off x="119337" y="837427"/>
          <a:ext cx="11707935" cy="50517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8640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7ED7F0-47C3-45AE-9CD9-585CF3B6B7DA}"/>
              </a:ext>
            </a:extLst>
          </p:cNvPr>
          <p:cNvPicPr>
            <a:picLocks noChangeAspect="1"/>
          </p:cNvPicPr>
          <p:nvPr/>
        </p:nvPicPr>
        <p:blipFill>
          <a:blip r:embed="rId2"/>
          <a:stretch>
            <a:fillRect/>
          </a:stretch>
        </p:blipFill>
        <p:spPr>
          <a:xfrm>
            <a:off x="3164304" y="872456"/>
            <a:ext cx="5019538" cy="4729949"/>
          </a:xfrm>
          <a:prstGeom prst="rect">
            <a:avLst/>
          </a:prstGeom>
        </p:spPr>
      </p:pic>
      <p:sp>
        <p:nvSpPr>
          <p:cNvPr id="6" name="TextBox 5">
            <a:extLst>
              <a:ext uri="{FF2B5EF4-FFF2-40B4-BE49-F238E27FC236}">
                <a16:creationId xmlns:a16="http://schemas.microsoft.com/office/drawing/2014/main" id="{C93AE9F0-F92B-4686-BADD-AAA27958CE8C}"/>
              </a:ext>
            </a:extLst>
          </p:cNvPr>
          <p:cNvSpPr txBox="1"/>
          <p:nvPr/>
        </p:nvSpPr>
        <p:spPr>
          <a:xfrm>
            <a:off x="335360" y="3421882"/>
            <a:ext cx="4392488" cy="338554"/>
          </a:xfrm>
          <a:prstGeom prst="rect">
            <a:avLst/>
          </a:prstGeom>
          <a:noFill/>
        </p:spPr>
        <p:txBody>
          <a:bodyPr wrap="square" rtlCol="0">
            <a:spAutoFit/>
          </a:bodyPr>
          <a:lstStyle/>
          <a:p>
            <a:r>
              <a:rPr lang="en-GB" sz="1600" dirty="0"/>
              <a:t>How to develop Competitive Advantages </a:t>
            </a:r>
          </a:p>
        </p:txBody>
      </p:sp>
      <p:sp>
        <p:nvSpPr>
          <p:cNvPr id="7" name="TextBox 6">
            <a:extLst>
              <a:ext uri="{FF2B5EF4-FFF2-40B4-BE49-F238E27FC236}">
                <a16:creationId xmlns:a16="http://schemas.microsoft.com/office/drawing/2014/main" id="{BE681C3B-9F7C-4C95-B9A6-37CA78DF712B}"/>
              </a:ext>
            </a:extLst>
          </p:cNvPr>
          <p:cNvSpPr txBox="1"/>
          <p:nvPr/>
        </p:nvSpPr>
        <p:spPr>
          <a:xfrm>
            <a:off x="7236623" y="3322865"/>
            <a:ext cx="4320480" cy="369332"/>
          </a:xfrm>
          <a:prstGeom prst="rect">
            <a:avLst/>
          </a:prstGeom>
          <a:noFill/>
        </p:spPr>
        <p:txBody>
          <a:bodyPr wrap="square" rtlCol="0">
            <a:spAutoFit/>
          </a:bodyPr>
          <a:lstStyle/>
          <a:p>
            <a:r>
              <a:rPr lang="en-GB" dirty="0"/>
              <a:t>5 Forces , VRIO</a:t>
            </a:r>
          </a:p>
        </p:txBody>
      </p:sp>
      <p:sp>
        <p:nvSpPr>
          <p:cNvPr id="8" name="TextBox 7">
            <a:extLst>
              <a:ext uri="{FF2B5EF4-FFF2-40B4-BE49-F238E27FC236}">
                <a16:creationId xmlns:a16="http://schemas.microsoft.com/office/drawing/2014/main" id="{12AB0236-3772-4463-816A-CDE51EE82833}"/>
              </a:ext>
            </a:extLst>
          </p:cNvPr>
          <p:cNvSpPr txBox="1"/>
          <p:nvPr/>
        </p:nvSpPr>
        <p:spPr>
          <a:xfrm flipH="1">
            <a:off x="335360" y="4581128"/>
            <a:ext cx="3240360" cy="307777"/>
          </a:xfrm>
          <a:prstGeom prst="rect">
            <a:avLst/>
          </a:prstGeom>
          <a:noFill/>
        </p:spPr>
        <p:txBody>
          <a:bodyPr wrap="square" rtlCol="0">
            <a:spAutoFit/>
          </a:bodyPr>
          <a:lstStyle/>
          <a:p>
            <a:r>
              <a:rPr lang="en-GB" sz="1400" dirty="0"/>
              <a:t>How do we support Business Strategy </a:t>
            </a:r>
          </a:p>
        </p:txBody>
      </p:sp>
      <p:sp>
        <p:nvSpPr>
          <p:cNvPr id="9" name="TextBox 8">
            <a:extLst>
              <a:ext uri="{FF2B5EF4-FFF2-40B4-BE49-F238E27FC236}">
                <a16:creationId xmlns:a16="http://schemas.microsoft.com/office/drawing/2014/main" id="{E229133F-2498-49B4-B46E-5D2E0EF86F07}"/>
              </a:ext>
            </a:extLst>
          </p:cNvPr>
          <p:cNvSpPr txBox="1"/>
          <p:nvPr/>
        </p:nvSpPr>
        <p:spPr>
          <a:xfrm>
            <a:off x="7980426" y="4565739"/>
            <a:ext cx="3457998" cy="338554"/>
          </a:xfrm>
          <a:prstGeom prst="rect">
            <a:avLst/>
          </a:prstGeom>
          <a:noFill/>
        </p:spPr>
        <p:txBody>
          <a:bodyPr wrap="none" rtlCol="0">
            <a:spAutoFit/>
          </a:bodyPr>
          <a:lstStyle/>
          <a:p>
            <a:r>
              <a:rPr lang="en-GB" sz="1600" dirty="0"/>
              <a:t>Marketing , HR, Production, R&amp;D… </a:t>
            </a:r>
          </a:p>
        </p:txBody>
      </p:sp>
      <p:sp>
        <p:nvSpPr>
          <p:cNvPr id="10" name="TextBox 9">
            <a:extLst>
              <a:ext uri="{FF2B5EF4-FFF2-40B4-BE49-F238E27FC236}">
                <a16:creationId xmlns:a16="http://schemas.microsoft.com/office/drawing/2014/main" id="{CCDACAE4-9570-43DA-94AD-276DB923ADD9}"/>
              </a:ext>
            </a:extLst>
          </p:cNvPr>
          <p:cNvSpPr txBox="1"/>
          <p:nvPr/>
        </p:nvSpPr>
        <p:spPr>
          <a:xfrm>
            <a:off x="1638721" y="1703906"/>
            <a:ext cx="3672800" cy="369332"/>
          </a:xfrm>
          <a:prstGeom prst="rect">
            <a:avLst/>
          </a:prstGeom>
          <a:noFill/>
        </p:spPr>
        <p:txBody>
          <a:bodyPr wrap="none" rtlCol="0">
            <a:spAutoFit/>
          </a:bodyPr>
          <a:lstStyle/>
          <a:p>
            <a:r>
              <a:rPr lang="en-GB" dirty="0"/>
              <a:t>Which business they should be in </a:t>
            </a:r>
          </a:p>
        </p:txBody>
      </p:sp>
      <p:sp>
        <p:nvSpPr>
          <p:cNvPr id="11" name="TextBox 10">
            <a:extLst>
              <a:ext uri="{FF2B5EF4-FFF2-40B4-BE49-F238E27FC236}">
                <a16:creationId xmlns:a16="http://schemas.microsoft.com/office/drawing/2014/main" id="{42A81B17-AA9D-43FC-B3A1-EEE77A968F64}"/>
              </a:ext>
            </a:extLst>
          </p:cNvPr>
          <p:cNvSpPr txBox="1"/>
          <p:nvPr/>
        </p:nvSpPr>
        <p:spPr>
          <a:xfrm>
            <a:off x="6269847" y="1626962"/>
            <a:ext cx="4575291" cy="523220"/>
          </a:xfrm>
          <a:prstGeom prst="rect">
            <a:avLst/>
          </a:prstGeom>
          <a:noFill/>
        </p:spPr>
        <p:txBody>
          <a:bodyPr wrap="none" rtlCol="0">
            <a:spAutoFit/>
          </a:bodyPr>
          <a:lstStyle/>
          <a:p>
            <a:r>
              <a:rPr lang="en-GB" sz="1400" dirty="0"/>
              <a:t>Samsung : Should we continue Smart Phone Business </a:t>
            </a:r>
          </a:p>
          <a:p>
            <a:r>
              <a:rPr lang="en-GB" sz="1400" dirty="0"/>
              <a:t>OR Should we continue Smart TV </a:t>
            </a:r>
          </a:p>
        </p:txBody>
      </p:sp>
    </p:spTree>
    <p:extLst>
      <p:ext uri="{BB962C8B-B14F-4D97-AF65-F5344CB8AC3E}">
        <p14:creationId xmlns:p14="http://schemas.microsoft.com/office/powerpoint/2010/main" val="165630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31"/>
          <p:cNvSpPr txBox="1">
            <a:spLocks noGrp="1"/>
          </p:cNvSpPr>
          <p:nvPr>
            <p:ph type="title"/>
          </p:nvPr>
        </p:nvSpPr>
        <p:spPr>
          <a:xfrm>
            <a:off x="191344" y="915969"/>
            <a:ext cx="9073008" cy="784800"/>
          </a:xfrm>
          <a:prstGeom prst="rect">
            <a:avLst/>
          </a:prstGeom>
          <a:noFill/>
          <a:ln>
            <a:noFill/>
          </a:ln>
        </p:spPr>
        <p:txBody>
          <a:bodyPr spcFirstLastPara="1" wrap="square" lIns="121900" tIns="60933" rIns="121900" bIns="60933" anchor="t" anchorCtr="0">
            <a:noAutofit/>
          </a:bodyPr>
          <a:lstStyle/>
          <a:p>
            <a:r>
              <a:rPr lang="en-GB" sz="4000" dirty="0">
                <a:solidFill>
                  <a:schemeClr val="tx1"/>
                </a:solidFill>
              </a:rPr>
              <a:t>Business-Level Strategies and Constraints</a:t>
            </a:r>
            <a:endParaRPr sz="4000" dirty="0">
              <a:solidFill>
                <a:schemeClr val="tx1"/>
              </a:solidFill>
            </a:endParaRPr>
          </a:p>
        </p:txBody>
      </p:sp>
      <p:sp>
        <p:nvSpPr>
          <p:cNvPr id="188" name="Google Shape;188;p31"/>
          <p:cNvSpPr/>
          <p:nvPr/>
        </p:nvSpPr>
        <p:spPr>
          <a:xfrm>
            <a:off x="7464152" y="2096850"/>
            <a:ext cx="4147179" cy="2736343"/>
          </a:xfrm>
          <a:prstGeom prst="roundRect">
            <a:avLst>
              <a:gd name="adj" fmla="val 16667"/>
            </a:avLst>
          </a:prstGeom>
          <a:gradFill>
            <a:gsLst>
              <a:gs pos="0">
                <a:srgbClr val="4A174B"/>
              </a:gs>
              <a:gs pos="100000">
                <a:srgbClr val="AD90AE"/>
              </a:gs>
            </a:gsLst>
            <a:lin ang="5400012" scaled="0"/>
          </a:gradFill>
          <a:ln w="12700" cap="flat" cmpd="sng">
            <a:solidFill>
              <a:srgbClr val="642F64"/>
            </a:solidFill>
            <a:prstDash val="solid"/>
            <a:round/>
            <a:headEnd type="none" w="sm" len="sm"/>
            <a:tailEnd type="none" w="sm" len="sm"/>
          </a:ln>
          <a:effectLst>
            <a:outerShdw blurRad="63500" dist="25400" dir="5400000" rotWithShape="0">
              <a:srgbClr val="808080">
                <a:alpha val="74900"/>
              </a:srgbClr>
            </a:outerShdw>
          </a:effectLst>
        </p:spPr>
        <p:txBody>
          <a:bodyPr spcFirstLastPara="1" wrap="square" lIns="121900" tIns="60933" rIns="121900" bIns="60933" anchor="ctr" anchorCtr="0">
            <a:noAutofit/>
          </a:bodyPr>
          <a:lstStyle/>
          <a:p>
            <a:pPr algn="ctr">
              <a:lnSpc>
                <a:spcPct val="90000"/>
              </a:lnSpc>
            </a:pPr>
            <a:r>
              <a:rPr lang="en-GB" sz="2400" dirty="0">
                <a:solidFill>
                  <a:schemeClr val="lt1"/>
                </a:solidFill>
                <a:latin typeface="Arial"/>
                <a:ea typeface="Arial"/>
                <a:cs typeface="Arial"/>
                <a:sym typeface="Arial"/>
              </a:rPr>
              <a:t>Fundamental constraints</a:t>
            </a:r>
          </a:p>
          <a:p>
            <a:pPr marL="457200" indent="-457200">
              <a:lnSpc>
                <a:spcPct val="90000"/>
              </a:lnSpc>
              <a:buFont typeface="+mj-lt"/>
              <a:buAutoNum type="arabicPeriod"/>
            </a:pPr>
            <a:endParaRPr lang="en-GB" sz="2000" dirty="0">
              <a:solidFill>
                <a:schemeClr val="lt1"/>
              </a:solidFill>
              <a:latin typeface="Arial"/>
              <a:ea typeface="Arial"/>
              <a:cs typeface="Arial"/>
              <a:sym typeface="Arial"/>
            </a:endParaRPr>
          </a:p>
          <a:p>
            <a:pPr marL="457200" indent="-457200">
              <a:lnSpc>
                <a:spcPct val="90000"/>
              </a:lnSpc>
              <a:buFont typeface="+mj-lt"/>
              <a:buAutoNum type="arabicPeriod"/>
            </a:pPr>
            <a:r>
              <a:rPr lang="en-GB" sz="3200" dirty="0">
                <a:solidFill>
                  <a:schemeClr val="lt1"/>
                </a:solidFill>
                <a:latin typeface="Arial"/>
                <a:ea typeface="Arial"/>
                <a:cs typeface="Arial"/>
                <a:sym typeface="Arial"/>
              </a:rPr>
              <a:t>Scope</a:t>
            </a:r>
          </a:p>
          <a:p>
            <a:pPr marL="457200" indent="-457200">
              <a:lnSpc>
                <a:spcPct val="90000"/>
              </a:lnSpc>
              <a:buFont typeface="+mj-lt"/>
              <a:buAutoNum type="arabicPeriod"/>
            </a:pPr>
            <a:r>
              <a:rPr lang="en-GB" sz="3200" dirty="0">
                <a:solidFill>
                  <a:schemeClr val="lt1"/>
                </a:solidFill>
                <a:latin typeface="Arial"/>
                <a:ea typeface="Arial"/>
                <a:cs typeface="Arial"/>
                <a:sym typeface="Arial"/>
              </a:rPr>
              <a:t>Value Chain</a:t>
            </a:r>
            <a:endParaRPr sz="3200" dirty="0">
              <a:solidFill>
                <a:schemeClr val="lt1"/>
              </a:solidFill>
              <a:latin typeface="Arial"/>
              <a:ea typeface="Arial"/>
              <a:cs typeface="Arial"/>
              <a:sym typeface="Arial"/>
            </a:endParaRPr>
          </a:p>
        </p:txBody>
      </p:sp>
      <p:sp>
        <p:nvSpPr>
          <p:cNvPr id="189" name="Google Shape;189;p31"/>
          <p:cNvSpPr txBox="1">
            <a:spLocks noGrp="1"/>
          </p:cNvSpPr>
          <p:nvPr>
            <p:ph type="body" idx="1"/>
          </p:nvPr>
        </p:nvSpPr>
        <p:spPr>
          <a:xfrm>
            <a:off x="263352" y="2096850"/>
            <a:ext cx="6686735" cy="2664300"/>
          </a:xfrm>
          <a:prstGeom prst="rect">
            <a:avLst/>
          </a:prstGeom>
          <a:noFill/>
          <a:ln>
            <a:noFill/>
          </a:ln>
        </p:spPr>
        <p:txBody>
          <a:bodyPr spcFirstLastPara="1" wrap="square" lIns="121900" tIns="60933" rIns="121900" bIns="60933" anchor="t" anchorCtr="0">
            <a:noAutofit/>
          </a:bodyPr>
          <a:lstStyle/>
          <a:p>
            <a:pPr marL="0" indent="0">
              <a:lnSpc>
                <a:spcPct val="90000"/>
              </a:lnSpc>
              <a:spcBef>
                <a:spcPts val="0"/>
              </a:spcBef>
              <a:buClr>
                <a:srgbClr val="4471B0"/>
              </a:buClr>
              <a:buSzPts val="3600"/>
              <a:buNone/>
            </a:pPr>
            <a:r>
              <a:rPr lang="en-GB" sz="3600" b="1" dirty="0"/>
              <a:t>Business-level strategy: </a:t>
            </a:r>
            <a:endParaRPr sz="2800" dirty="0"/>
          </a:p>
          <a:p>
            <a:pPr marL="0" indent="0" algn="just">
              <a:lnSpc>
                <a:spcPct val="90000"/>
              </a:lnSpc>
              <a:spcBef>
                <a:spcPts val="960"/>
              </a:spcBef>
              <a:buClr>
                <a:srgbClr val="4471B0"/>
              </a:buClr>
              <a:buSzPts val="2400"/>
              <a:buNone/>
            </a:pPr>
            <a:r>
              <a:rPr lang="en-GB" sz="2000" dirty="0"/>
              <a:t>Actions taken </a:t>
            </a:r>
            <a:r>
              <a:rPr lang="en-GB" sz="1800" dirty="0"/>
              <a:t>to</a:t>
            </a:r>
            <a:r>
              <a:rPr lang="en-GB" sz="2000" dirty="0"/>
              <a:t> provide value to </a:t>
            </a:r>
            <a:r>
              <a:rPr lang="en-GB" sz="2000" u="sng" dirty="0"/>
              <a:t>customers</a:t>
            </a:r>
            <a:r>
              <a:rPr lang="en-GB" sz="2000" dirty="0"/>
              <a:t> and gain a </a:t>
            </a:r>
            <a:r>
              <a:rPr lang="en-GB" sz="2000" b="1" u="sng" dirty="0"/>
              <a:t>competitive advantage, </a:t>
            </a:r>
            <a:r>
              <a:rPr lang="en-GB" sz="2000" dirty="0"/>
              <a:t>by exploiting core competencies in specific </a:t>
            </a:r>
            <a:r>
              <a:rPr lang="en-GB" sz="2000" u="sng" dirty="0"/>
              <a:t>individual product markets.</a:t>
            </a:r>
          </a:p>
          <a:p>
            <a:pPr marL="0" indent="0">
              <a:lnSpc>
                <a:spcPct val="90000"/>
              </a:lnSpc>
              <a:spcBef>
                <a:spcPts val="960"/>
              </a:spcBef>
              <a:buClr>
                <a:srgbClr val="4471B0"/>
              </a:buClr>
              <a:buSzPts val="2400"/>
              <a:buNone/>
            </a:pPr>
            <a:endParaRPr lang="en-GB" sz="2000" u="sng" dirty="0"/>
          </a:p>
          <a:p>
            <a:pPr marL="457189" indent="-457189">
              <a:lnSpc>
                <a:spcPct val="90000"/>
              </a:lnSpc>
              <a:spcBef>
                <a:spcPts val="960"/>
              </a:spcBef>
              <a:buClr>
                <a:srgbClr val="4471B0"/>
              </a:buClr>
              <a:buSzPts val="2400"/>
            </a:pPr>
            <a:r>
              <a:rPr lang="en-GB" sz="2000" dirty="0"/>
              <a:t>It is all about doing things differently… </a:t>
            </a:r>
            <a:endParaRPr sz="2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29C41A2-CBD6-417A-9325-52208DDF8B51}"/>
              </a:ext>
            </a:extLst>
          </p:cNvPr>
          <p:cNvSpPr txBox="1"/>
          <p:nvPr/>
        </p:nvSpPr>
        <p:spPr>
          <a:xfrm>
            <a:off x="191344" y="836712"/>
            <a:ext cx="5904656" cy="523220"/>
          </a:xfrm>
          <a:prstGeom prst="rect">
            <a:avLst/>
          </a:prstGeom>
          <a:noFill/>
        </p:spPr>
        <p:txBody>
          <a:bodyPr wrap="square" rtlCol="0">
            <a:spAutoFit/>
          </a:bodyPr>
          <a:lstStyle/>
          <a:p>
            <a:r>
              <a:rPr lang="en-GB" sz="2800" b="1" dirty="0">
                <a:effectLst>
                  <a:outerShdw blurRad="38100" dist="38100" dir="2700000" algn="tl">
                    <a:srgbClr val="000000">
                      <a:alpha val="43137"/>
                    </a:srgbClr>
                  </a:outerShdw>
                </a:effectLst>
              </a:rPr>
              <a:t>Scope’s four dimensions:</a:t>
            </a:r>
          </a:p>
        </p:txBody>
      </p:sp>
      <p:sp>
        <p:nvSpPr>
          <p:cNvPr id="5" name="TextBox 4">
            <a:extLst>
              <a:ext uri="{FF2B5EF4-FFF2-40B4-BE49-F238E27FC236}">
                <a16:creationId xmlns:a16="http://schemas.microsoft.com/office/drawing/2014/main" id="{BA25E68F-A704-4EA0-BE3A-48FBF5487263}"/>
              </a:ext>
            </a:extLst>
          </p:cNvPr>
          <p:cNvSpPr txBox="1"/>
          <p:nvPr/>
        </p:nvSpPr>
        <p:spPr>
          <a:xfrm>
            <a:off x="217200" y="1628800"/>
            <a:ext cx="11783456" cy="3785652"/>
          </a:xfrm>
          <a:prstGeom prst="rect">
            <a:avLst/>
          </a:prstGeom>
          <a:noFill/>
        </p:spPr>
        <p:txBody>
          <a:bodyPr wrap="square" rtlCol="0">
            <a:spAutoFit/>
          </a:bodyPr>
          <a:lstStyle/>
          <a:p>
            <a:r>
              <a:rPr lang="en-GB" dirty="0"/>
              <a:t>Operational Scope of the Business </a:t>
            </a:r>
            <a:r>
              <a:rPr lang="en-US" dirty="0"/>
              <a:t>envelops all of the tasks that a business undertakes to continue functioning with the aim of providing value to its customers through its products and/or services.</a:t>
            </a:r>
            <a:endParaRPr lang="en-GB" dirty="0"/>
          </a:p>
          <a:p>
            <a:endParaRPr lang="en-GB" dirty="0"/>
          </a:p>
          <a:p>
            <a:endParaRPr lang="en-GB" dirty="0"/>
          </a:p>
          <a:p>
            <a:r>
              <a:rPr lang="en-GB" dirty="0"/>
              <a:t>The scope of the firms refers to the range of activities that organisation performs internally to extent its offerings, and extending its geographic market present and its mix of business.  </a:t>
            </a:r>
          </a:p>
          <a:p>
            <a:endParaRPr lang="en-GB" dirty="0"/>
          </a:p>
          <a:p>
            <a:pPr marL="342900" indent="-342900">
              <a:buAutoNum type="arabicPeriod"/>
            </a:pPr>
            <a:r>
              <a:rPr lang="en-GB" sz="2400" b="1" i="1" dirty="0">
                <a:effectLst>
                  <a:outerShdw blurRad="38100" dist="38100" dir="2700000" algn="tl">
                    <a:srgbClr val="000000">
                      <a:alpha val="43137"/>
                    </a:srgbClr>
                  </a:outerShdw>
                </a:effectLst>
              </a:rPr>
              <a:t>The breadth/extent of its product and service offering </a:t>
            </a:r>
          </a:p>
          <a:p>
            <a:pPr marL="342900" indent="-342900">
              <a:buAutoNum type="arabicPeriod"/>
            </a:pPr>
            <a:r>
              <a:rPr lang="en-GB" sz="2400" b="1" i="1" dirty="0">
                <a:effectLst>
                  <a:outerShdw blurRad="38100" dist="38100" dir="2700000" algn="tl">
                    <a:srgbClr val="000000">
                      <a:alpha val="43137"/>
                    </a:srgbClr>
                  </a:outerShdw>
                </a:effectLst>
              </a:rPr>
              <a:t>The range of activities the firm performs </a:t>
            </a:r>
          </a:p>
          <a:p>
            <a:pPr marL="342900" indent="-342900">
              <a:buAutoNum type="arabicPeriod"/>
            </a:pPr>
            <a:r>
              <a:rPr lang="en-GB" sz="2400" b="1" i="1" dirty="0">
                <a:effectLst>
                  <a:outerShdw blurRad="38100" dist="38100" dir="2700000" algn="tl">
                    <a:srgbClr val="000000">
                      <a:alpha val="43137"/>
                    </a:srgbClr>
                  </a:outerShdw>
                </a:effectLst>
              </a:rPr>
              <a:t>The extent of its geographic market presence </a:t>
            </a:r>
          </a:p>
          <a:p>
            <a:pPr marL="342900" indent="-342900">
              <a:buAutoNum type="arabicPeriod"/>
            </a:pPr>
            <a:r>
              <a:rPr lang="en-GB" sz="2400" b="1" i="1" dirty="0">
                <a:effectLst>
                  <a:outerShdw blurRad="38100" dist="38100" dir="2700000" algn="tl">
                    <a:srgbClr val="000000">
                      <a:alpha val="43137"/>
                    </a:srgbClr>
                  </a:outerShdw>
                </a:effectLst>
              </a:rPr>
              <a:t>The company’s mix of businesses.</a:t>
            </a:r>
          </a:p>
          <a:p>
            <a:endParaRPr lang="en-GB" dirty="0"/>
          </a:p>
        </p:txBody>
      </p:sp>
    </p:spTree>
    <p:extLst>
      <p:ext uri="{BB962C8B-B14F-4D97-AF65-F5344CB8AC3E}">
        <p14:creationId xmlns:p14="http://schemas.microsoft.com/office/powerpoint/2010/main" val="1318574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633F32-6A2D-4505-907B-7E25534E11DA}"/>
              </a:ext>
            </a:extLst>
          </p:cNvPr>
          <p:cNvSpPr txBox="1"/>
          <p:nvPr/>
        </p:nvSpPr>
        <p:spPr>
          <a:xfrm>
            <a:off x="354016" y="913446"/>
            <a:ext cx="4237057" cy="646331"/>
          </a:xfrm>
          <a:prstGeom prst="rect">
            <a:avLst/>
          </a:prstGeom>
          <a:noFill/>
        </p:spPr>
        <p:txBody>
          <a:bodyPr wrap="none" rtlCol="0">
            <a:spAutoFit/>
          </a:bodyPr>
          <a:lstStyle/>
          <a:p>
            <a:r>
              <a:rPr lang="en-GB" sz="3600" b="1" dirty="0">
                <a:effectLst>
                  <a:outerShdw blurRad="38100" dist="38100" dir="2700000" algn="tl">
                    <a:srgbClr val="000000">
                      <a:alpha val="43137"/>
                    </a:srgbClr>
                  </a:outerShdw>
                </a:effectLst>
              </a:rPr>
              <a:t>Horizontal Scope :</a:t>
            </a:r>
          </a:p>
        </p:txBody>
      </p:sp>
      <p:sp>
        <p:nvSpPr>
          <p:cNvPr id="5" name="TextBox 4">
            <a:extLst>
              <a:ext uri="{FF2B5EF4-FFF2-40B4-BE49-F238E27FC236}">
                <a16:creationId xmlns:a16="http://schemas.microsoft.com/office/drawing/2014/main" id="{DDB09287-B7F6-48D6-A116-E01A96F9E379}"/>
              </a:ext>
            </a:extLst>
          </p:cNvPr>
          <p:cNvSpPr txBox="1"/>
          <p:nvPr/>
        </p:nvSpPr>
        <p:spPr>
          <a:xfrm>
            <a:off x="369224" y="1412776"/>
            <a:ext cx="11017224" cy="1976182"/>
          </a:xfrm>
          <a:prstGeom prst="rect">
            <a:avLst/>
          </a:prstGeom>
          <a:noFill/>
        </p:spPr>
        <p:txBody>
          <a:bodyPr wrap="square" rtlCol="0">
            <a:spAutoFit/>
          </a:bodyPr>
          <a:lstStyle/>
          <a:p>
            <a:pPr>
              <a:lnSpc>
                <a:spcPct val="200000"/>
              </a:lnSpc>
            </a:pPr>
            <a:r>
              <a:rPr lang="en-GB" sz="2800" b="1" dirty="0">
                <a:solidFill>
                  <a:srgbClr val="FF0000"/>
                </a:solidFill>
                <a:effectLst>
                  <a:outerShdw blurRad="38100" dist="38100" dir="2700000" algn="tl">
                    <a:srgbClr val="000000">
                      <a:alpha val="43137"/>
                    </a:srgbClr>
                  </a:outerShdw>
                </a:effectLst>
              </a:rPr>
              <a:t>A company’s horizontal scope:</a:t>
            </a:r>
          </a:p>
          <a:p>
            <a:pPr>
              <a:lnSpc>
                <a:spcPct val="200000"/>
              </a:lnSpc>
            </a:pPr>
            <a:r>
              <a:rPr lang="en-GB" b="1" dirty="0"/>
              <a:t>Range of product and service segments that it serves, and can be expanded through new-business development , mergers and acquisitions of the companies in the marketplace. </a:t>
            </a:r>
          </a:p>
        </p:txBody>
      </p:sp>
      <p:sp>
        <p:nvSpPr>
          <p:cNvPr id="6" name="Rectangle 5">
            <a:extLst>
              <a:ext uri="{FF2B5EF4-FFF2-40B4-BE49-F238E27FC236}">
                <a16:creationId xmlns:a16="http://schemas.microsoft.com/office/drawing/2014/main" id="{422CE25E-B6A5-44DA-8F25-0CBE31DA0A29}"/>
              </a:ext>
            </a:extLst>
          </p:cNvPr>
          <p:cNvSpPr/>
          <p:nvPr/>
        </p:nvSpPr>
        <p:spPr>
          <a:xfrm>
            <a:off x="263352" y="3645024"/>
            <a:ext cx="11377264" cy="2149306"/>
          </a:xfrm>
          <a:prstGeom prst="rect">
            <a:avLst/>
          </a:prstGeom>
        </p:spPr>
        <p:txBody>
          <a:bodyPr wrap="square">
            <a:spAutoFit/>
          </a:bodyPr>
          <a:lstStyle/>
          <a:p>
            <a:pPr>
              <a:lnSpc>
                <a:spcPct val="200000"/>
              </a:lnSpc>
            </a:pPr>
            <a:r>
              <a:rPr lang="en-GB" sz="2800" b="1" dirty="0">
                <a:solidFill>
                  <a:srgbClr val="FF0000"/>
                </a:solidFill>
                <a:effectLst>
                  <a:outerShdw blurRad="38100" dist="38100" dir="2700000" algn="tl">
                    <a:srgbClr val="000000">
                      <a:alpha val="43137"/>
                    </a:srgbClr>
                  </a:outerShdw>
                </a:effectLst>
              </a:rPr>
              <a:t>A company’s vertical scope:</a:t>
            </a:r>
          </a:p>
          <a:p>
            <a:pPr>
              <a:lnSpc>
                <a:spcPct val="150000"/>
              </a:lnSpc>
            </a:pPr>
            <a:r>
              <a:rPr lang="en-GB" b="1" dirty="0">
                <a:effectLst>
                  <a:outerShdw blurRad="38100" dist="38100" dir="2700000" algn="tl">
                    <a:srgbClr val="000000">
                      <a:alpha val="43137"/>
                    </a:srgbClr>
                  </a:outerShdw>
                </a:effectLst>
              </a:rPr>
              <a:t>Is the extent to which it engages in the various activities that make up the industry’s entire value chain system. From raw materials , production all the way to retailer to after sale service. Vertical integration will strength the companies market position. </a:t>
            </a:r>
          </a:p>
        </p:txBody>
      </p:sp>
    </p:spTree>
    <p:extLst>
      <p:ext uri="{BB962C8B-B14F-4D97-AF65-F5344CB8AC3E}">
        <p14:creationId xmlns:p14="http://schemas.microsoft.com/office/powerpoint/2010/main" val="3188587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65CED-37FD-4F12-9067-A655A7BF381D}"/>
              </a:ext>
            </a:extLst>
          </p:cNvPr>
          <p:cNvSpPr>
            <a:spLocks noGrp="1"/>
          </p:cNvSpPr>
          <p:nvPr>
            <p:ph type="title"/>
          </p:nvPr>
        </p:nvSpPr>
        <p:spPr>
          <a:xfrm>
            <a:off x="191344" y="836712"/>
            <a:ext cx="3456384" cy="784667"/>
          </a:xfrm>
        </p:spPr>
        <p:txBody>
          <a:bodyPr/>
          <a:lstStyle/>
          <a:p>
            <a:r>
              <a:rPr lang="en-GB" sz="4800" dirty="0">
                <a:solidFill>
                  <a:schemeClr val="tx1"/>
                </a:solidFill>
              </a:rPr>
              <a:t>Value Chain:</a:t>
            </a:r>
          </a:p>
        </p:txBody>
      </p:sp>
      <p:pic>
        <p:nvPicPr>
          <p:cNvPr id="4" name="Picture 3">
            <a:hlinkClick r:id="rId2"/>
            <a:extLst>
              <a:ext uri="{FF2B5EF4-FFF2-40B4-BE49-F238E27FC236}">
                <a16:creationId xmlns:a16="http://schemas.microsoft.com/office/drawing/2014/main" id="{61ADFC99-08DE-425F-B985-B8B249E78833}"/>
              </a:ext>
            </a:extLst>
          </p:cNvPr>
          <p:cNvPicPr>
            <a:picLocks noChangeAspect="1"/>
          </p:cNvPicPr>
          <p:nvPr/>
        </p:nvPicPr>
        <p:blipFill>
          <a:blip r:embed="rId3"/>
          <a:stretch>
            <a:fillRect/>
          </a:stretch>
        </p:blipFill>
        <p:spPr>
          <a:xfrm>
            <a:off x="4681265" y="1052736"/>
            <a:ext cx="7295519" cy="4105850"/>
          </a:xfrm>
          <a:prstGeom prst="rect">
            <a:avLst/>
          </a:prstGeom>
        </p:spPr>
      </p:pic>
      <p:sp>
        <p:nvSpPr>
          <p:cNvPr id="5" name="TextBox 4">
            <a:extLst>
              <a:ext uri="{FF2B5EF4-FFF2-40B4-BE49-F238E27FC236}">
                <a16:creationId xmlns:a16="http://schemas.microsoft.com/office/drawing/2014/main" id="{7E4F682F-CBEF-4FF6-8AA8-EB9EE2E6A53C}"/>
              </a:ext>
            </a:extLst>
          </p:cNvPr>
          <p:cNvSpPr txBox="1"/>
          <p:nvPr/>
        </p:nvSpPr>
        <p:spPr>
          <a:xfrm>
            <a:off x="215217" y="1844824"/>
            <a:ext cx="4368616" cy="2585323"/>
          </a:xfrm>
          <a:prstGeom prst="rect">
            <a:avLst/>
          </a:prstGeom>
          <a:noFill/>
        </p:spPr>
        <p:txBody>
          <a:bodyPr wrap="square" rtlCol="0">
            <a:spAutoFit/>
          </a:bodyPr>
          <a:lstStyle/>
          <a:p>
            <a:pPr marL="285750" indent="-285750" algn="just">
              <a:buFont typeface="Arial" panose="020B0604020202020204" pitchFamily="34" charset="0"/>
              <a:buChar char="•"/>
            </a:pPr>
            <a:r>
              <a:rPr lang="en-GB" dirty="0"/>
              <a:t>Entire life cycle of the product from raw materials to the end , how it is used and how disposed of.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US" dirty="0"/>
              <a:t>A value chain is a progression of activities that a firm operating in a specific industry performs in order to deliver a valuable product to the end customer.</a:t>
            </a:r>
            <a:r>
              <a:rPr lang="en-GB" dirty="0"/>
              <a:t> </a:t>
            </a:r>
          </a:p>
        </p:txBody>
      </p:sp>
      <p:sp>
        <p:nvSpPr>
          <p:cNvPr id="6" name="TextBox 5">
            <a:extLst>
              <a:ext uri="{FF2B5EF4-FFF2-40B4-BE49-F238E27FC236}">
                <a16:creationId xmlns:a16="http://schemas.microsoft.com/office/drawing/2014/main" id="{42BBBAF1-DD69-4739-8207-BBD9BBEDDD41}"/>
              </a:ext>
            </a:extLst>
          </p:cNvPr>
          <p:cNvSpPr txBox="1"/>
          <p:nvPr/>
        </p:nvSpPr>
        <p:spPr>
          <a:xfrm>
            <a:off x="1022106" y="5013176"/>
            <a:ext cx="2608406" cy="707886"/>
          </a:xfrm>
          <a:prstGeom prst="rect">
            <a:avLst/>
          </a:prstGeom>
          <a:noFill/>
        </p:spPr>
        <p:txBody>
          <a:bodyPr wrap="none" rtlCol="0">
            <a:spAutoFit/>
          </a:bodyPr>
          <a:lstStyle/>
          <a:p>
            <a:r>
              <a:rPr lang="en-GB" sz="4000" b="1" dirty="0">
                <a:effectLst>
                  <a:outerShdw blurRad="38100" dist="38100" dir="2700000" algn="tl">
                    <a:srgbClr val="000000">
                      <a:alpha val="43137"/>
                    </a:srgbClr>
                  </a:outerShdw>
                </a:effectLst>
              </a:rPr>
              <a:t>Efficiency</a:t>
            </a:r>
          </a:p>
        </p:txBody>
      </p:sp>
      <p:sp>
        <p:nvSpPr>
          <p:cNvPr id="3" name="Rectangle 2">
            <a:extLst>
              <a:ext uri="{FF2B5EF4-FFF2-40B4-BE49-F238E27FC236}">
                <a16:creationId xmlns:a16="http://schemas.microsoft.com/office/drawing/2014/main" id="{10F358B4-7F57-4119-9C14-188A890AD97B}"/>
              </a:ext>
            </a:extLst>
          </p:cNvPr>
          <p:cNvSpPr/>
          <p:nvPr/>
        </p:nvSpPr>
        <p:spPr>
          <a:xfrm>
            <a:off x="5663952" y="5105509"/>
            <a:ext cx="5191022" cy="261610"/>
          </a:xfrm>
          <a:prstGeom prst="rect">
            <a:avLst/>
          </a:prstGeom>
        </p:spPr>
        <p:txBody>
          <a:bodyPr wrap="square">
            <a:spAutoFit/>
          </a:bodyPr>
          <a:lstStyle/>
          <a:p>
            <a:r>
              <a:rPr lang="en-GB" sz="1100" dirty="0">
                <a:hlinkClick r:id="rId2"/>
              </a:rPr>
              <a:t>https://www.cisl.cam.ac.uk/education/graduate-study/pgcerts/value-chain-defs</a:t>
            </a:r>
            <a:r>
              <a:rPr lang="en-GB" sz="1100" dirty="0"/>
              <a:t> </a:t>
            </a:r>
          </a:p>
        </p:txBody>
      </p:sp>
    </p:spTree>
    <p:extLst>
      <p:ext uri="{BB962C8B-B14F-4D97-AF65-F5344CB8AC3E}">
        <p14:creationId xmlns:p14="http://schemas.microsoft.com/office/powerpoint/2010/main" val="3557396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4869D2C-E59D-460E-A1E4-738A3F774A42}"/>
              </a:ext>
            </a:extLst>
          </p:cNvPr>
          <p:cNvSpPr/>
          <p:nvPr/>
        </p:nvSpPr>
        <p:spPr>
          <a:xfrm>
            <a:off x="191344" y="836712"/>
            <a:ext cx="2255746" cy="584775"/>
          </a:xfrm>
          <a:prstGeom prst="rect">
            <a:avLst/>
          </a:prstGeom>
        </p:spPr>
        <p:txBody>
          <a:bodyPr wrap="none">
            <a:spAutoFit/>
          </a:bodyPr>
          <a:lstStyle/>
          <a:p>
            <a:r>
              <a:rPr lang="en-GB" sz="3200" b="1" dirty="0">
                <a:effectLst>
                  <a:outerShdw blurRad="38100" dist="38100" dir="2700000" algn="tl">
                    <a:srgbClr val="000000">
                      <a:alpha val="43137"/>
                    </a:srgbClr>
                  </a:outerShdw>
                </a:effectLst>
              </a:rPr>
              <a:t>Efficiency:</a:t>
            </a:r>
          </a:p>
        </p:txBody>
      </p:sp>
      <p:sp>
        <p:nvSpPr>
          <p:cNvPr id="5" name="TextBox 4">
            <a:extLst>
              <a:ext uri="{FF2B5EF4-FFF2-40B4-BE49-F238E27FC236}">
                <a16:creationId xmlns:a16="http://schemas.microsoft.com/office/drawing/2014/main" id="{B771E2B9-900E-4E11-A0D5-8FCD5658212D}"/>
              </a:ext>
            </a:extLst>
          </p:cNvPr>
          <p:cNvSpPr txBox="1"/>
          <p:nvPr/>
        </p:nvSpPr>
        <p:spPr>
          <a:xfrm>
            <a:off x="191344" y="1844824"/>
            <a:ext cx="11881320" cy="830997"/>
          </a:xfrm>
          <a:prstGeom prst="rect">
            <a:avLst/>
          </a:prstGeom>
          <a:noFill/>
        </p:spPr>
        <p:txBody>
          <a:bodyPr wrap="square" rtlCol="0">
            <a:spAutoFit/>
          </a:bodyPr>
          <a:lstStyle/>
          <a:p>
            <a:r>
              <a:rPr lang="en-GB" sz="2400" b="1" dirty="0">
                <a:effectLst>
                  <a:outerShdw blurRad="38100" dist="38100" dir="2700000" algn="tl">
                    <a:srgbClr val="000000">
                      <a:alpha val="43137"/>
                    </a:srgbClr>
                  </a:outerShdw>
                </a:effectLst>
              </a:rPr>
              <a:t>It refers to the ability of a firm and business to make something with the fewest resources possible.   </a:t>
            </a:r>
          </a:p>
        </p:txBody>
      </p:sp>
      <p:pic>
        <p:nvPicPr>
          <p:cNvPr id="1026" name="Picture 2" descr="Geology Natural Resources Activity - Minerals Education Coalition">
            <a:extLst>
              <a:ext uri="{FF2B5EF4-FFF2-40B4-BE49-F238E27FC236}">
                <a16:creationId xmlns:a16="http://schemas.microsoft.com/office/drawing/2014/main" id="{961F6C4A-A24F-4F12-862C-B1CDF6ADD8D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3352" y="2755712"/>
            <a:ext cx="2852936" cy="285293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71B191F-98C3-40D2-BD22-465D8850993E}"/>
              </a:ext>
            </a:extLst>
          </p:cNvPr>
          <p:cNvSpPr txBox="1"/>
          <p:nvPr/>
        </p:nvSpPr>
        <p:spPr>
          <a:xfrm>
            <a:off x="1193530" y="5688539"/>
            <a:ext cx="992579" cy="369332"/>
          </a:xfrm>
          <a:prstGeom prst="rect">
            <a:avLst/>
          </a:prstGeom>
          <a:noFill/>
        </p:spPr>
        <p:txBody>
          <a:bodyPr wrap="none" rtlCol="0">
            <a:spAutoFit/>
          </a:bodyPr>
          <a:lstStyle/>
          <a:p>
            <a:r>
              <a:rPr lang="en-GB" dirty="0"/>
              <a:t>Limited </a:t>
            </a:r>
          </a:p>
        </p:txBody>
      </p:sp>
      <p:pic>
        <p:nvPicPr>
          <p:cNvPr id="8" name="Picture 7">
            <a:extLst>
              <a:ext uri="{FF2B5EF4-FFF2-40B4-BE49-F238E27FC236}">
                <a16:creationId xmlns:a16="http://schemas.microsoft.com/office/drawing/2014/main" id="{ECD2D10F-A91C-4D60-BFDC-D485FE2B0A8B}"/>
              </a:ext>
            </a:extLst>
          </p:cNvPr>
          <p:cNvPicPr>
            <a:picLocks noChangeAspect="1"/>
          </p:cNvPicPr>
          <p:nvPr/>
        </p:nvPicPr>
        <p:blipFill>
          <a:blip r:embed="rId3"/>
          <a:stretch>
            <a:fillRect/>
          </a:stretch>
        </p:blipFill>
        <p:spPr>
          <a:xfrm>
            <a:off x="3474058" y="2950505"/>
            <a:ext cx="2193864" cy="2193864"/>
          </a:xfrm>
          <a:prstGeom prst="rect">
            <a:avLst/>
          </a:prstGeom>
        </p:spPr>
      </p:pic>
      <p:pic>
        <p:nvPicPr>
          <p:cNvPr id="1030" name="Picture 6" descr="Money Has No Meaning Anymore - Bloomberg">
            <a:extLst>
              <a:ext uri="{FF2B5EF4-FFF2-40B4-BE49-F238E27FC236}">
                <a16:creationId xmlns:a16="http://schemas.microsoft.com/office/drawing/2014/main" id="{54B8FC67-7A15-4921-B534-0B46FA35B1E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79976" y="3029060"/>
            <a:ext cx="3138276" cy="2092184"/>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Download Png - Person Silhouette Png Business Transparent PNG - 542x1024 -  Free Download on NicePNG">
            <a:extLst>
              <a:ext uri="{FF2B5EF4-FFF2-40B4-BE49-F238E27FC236}">
                <a16:creationId xmlns:a16="http://schemas.microsoft.com/office/drawing/2014/main" id="{3E0F1E8A-97EA-4DBF-8B8D-1944CA0EBA2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480376" y="2576676"/>
            <a:ext cx="2226208" cy="29969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9074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000"/>
                                        <p:tgtEl>
                                          <p:spTgt spid="8"/>
                                        </p:tgtEl>
                                      </p:cBhvr>
                                    </p:animEffect>
                                    <p:anim calcmode="lin" valueType="num">
                                      <p:cBhvr>
                                        <p:cTn id="21" dur="1000" fill="hold"/>
                                        <p:tgtEl>
                                          <p:spTgt spid="8"/>
                                        </p:tgtEl>
                                        <p:attrNameLst>
                                          <p:attrName>ppt_x</p:attrName>
                                        </p:attrNameLst>
                                      </p:cBhvr>
                                      <p:tavLst>
                                        <p:tav tm="0">
                                          <p:val>
                                            <p:strVal val="#ppt_x"/>
                                          </p:val>
                                        </p:tav>
                                        <p:tav tm="100000">
                                          <p:val>
                                            <p:strVal val="#ppt_x"/>
                                          </p:val>
                                        </p:tav>
                                      </p:tavLst>
                                    </p:anim>
                                    <p:anim calcmode="lin" valueType="num">
                                      <p:cBhvr>
                                        <p:cTn id="2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1030"/>
                                        </p:tgtEl>
                                        <p:attrNameLst>
                                          <p:attrName>style.visibility</p:attrName>
                                        </p:attrNameLst>
                                      </p:cBhvr>
                                      <p:to>
                                        <p:strVal val="visible"/>
                                      </p:to>
                                    </p:set>
                                    <p:animEffect transition="in" filter="fade">
                                      <p:cBhvr>
                                        <p:cTn id="27" dur="1000"/>
                                        <p:tgtEl>
                                          <p:spTgt spid="1030"/>
                                        </p:tgtEl>
                                      </p:cBhvr>
                                    </p:animEffect>
                                    <p:anim calcmode="lin" valueType="num">
                                      <p:cBhvr>
                                        <p:cTn id="28" dur="1000" fill="hold"/>
                                        <p:tgtEl>
                                          <p:spTgt spid="1030"/>
                                        </p:tgtEl>
                                        <p:attrNameLst>
                                          <p:attrName>ppt_x</p:attrName>
                                        </p:attrNameLst>
                                      </p:cBhvr>
                                      <p:tavLst>
                                        <p:tav tm="0">
                                          <p:val>
                                            <p:strVal val="#ppt_x"/>
                                          </p:val>
                                        </p:tav>
                                        <p:tav tm="100000">
                                          <p:val>
                                            <p:strVal val="#ppt_x"/>
                                          </p:val>
                                        </p:tav>
                                      </p:tavLst>
                                    </p:anim>
                                    <p:anim calcmode="lin" valueType="num">
                                      <p:cBhvr>
                                        <p:cTn id="29" dur="1000" fill="hold"/>
                                        <p:tgtEl>
                                          <p:spTgt spid="1030"/>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1040"/>
                                        </p:tgtEl>
                                        <p:attrNameLst>
                                          <p:attrName>style.visibility</p:attrName>
                                        </p:attrNameLst>
                                      </p:cBhvr>
                                      <p:to>
                                        <p:strVal val="visible"/>
                                      </p:to>
                                    </p:set>
                                    <p:animEffect transition="in" filter="fade">
                                      <p:cBhvr>
                                        <p:cTn id="34" dur="1000"/>
                                        <p:tgtEl>
                                          <p:spTgt spid="1040"/>
                                        </p:tgtEl>
                                      </p:cBhvr>
                                    </p:animEffect>
                                    <p:anim calcmode="lin" valueType="num">
                                      <p:cBhvr>
                                        <p:cTn id="35" dur="1000" fill="hold"/>
                                        <p:tgtEl>
                                          <p:spTgt spid="1040"/>
                                        </p:tgtEl>
                                        <p:attrNameLst>
                                          <p:attrName>ppt_x</p:attrName>
                                        </p:attrNameLst>
                                      </p:cBhvr>
                                      <p:tavLst>
                                        <p:tav tm="0">
                                          <p:val>
                                            <p:strVal val="#ppt_x"/>
                                          </p:val>
                                        </p:tav>
                                        <p:tav tm="100000">
                                          <p:val>
                                            <p:strVal val="#ppt_x"/>
                                          </p:val>
                                        </p:tav>
                                      </p:tavLst>
                                    </p:anim>
                                    <p:anim calcmode="lin" valueType="num">
                                      <p:cBhvr>
                                        <p:cTn id="36" dur="1000" fill="hold"/>
                                        <p:tgtEl>
                                          <p:spTgt spid="104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4"/>
            <a:extLst>
              <a:ext uri="{FF2B5EF4-FFF2-40B4-BE49-F238E27FC236}">
                <a16:creationId xmlns:a16="http://schemas.microsoft.com/office/drawing/2014/main" id="{2F2C059F-E399-41C2-9F57-44EB3EDA289E}"/>
              </a:ext>
            </a:extLst>
          </p:cNvPr>
          <p:cNvPicPr>
            <a:picLocks noChangeAspect="1"/>
          </p:cNvPicPr>
          <p:nvPr/>
        </p:nvPicPr>
        <p:blipFill>
          <a:blip r:embed="rId5"/>
          <a:stretch>
            <a:fillRect/>
          </a:stretch>
        </p:blipFill>
        <p:spPr>
          <a:xfrm>
            <a:off x="148527" y="4908297"/>
            <a:ext cx="2667372" cy="476316"/>
          </a:xfrm>
          <a:prstGeom prst="rect">
            <a:avLst/>
          </a:prstGeom>
        </p:spPr>
      </p:pic>
      <p:pic>
        <p:nvPicPr>
          <p:cNvPr id="6" name="Efficiency ">
            <a:hlinkClick r:id="" action="ppaction://media"/>
            <a:extLst>
              <a:ext uri="{FF2B5EF4-FFF2-40B4-BE49-F238E27FC236}">
                <a16:creationId xmlns:a16="http://schemas.microsoft.com/office/drawing/2014/main" id="{00A8B211-A011-435B-857A-FCAB53255A5E}"/>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972848" y="332656"/>
            <a:ext cx="8981256" cy="5051957"/>
          </a:xfrm>
          <a:prstGeom prst="rect">
            <a:avLst/>
          </a:prstGeom>
        </p:spPr>
      </p:pic>
      <p:sp>
        <p:nvSpPr>
          <p:cNvPr id="7" name="Rectangle 6">
            <a:extLst>
              <a:ext uri="{FF2B5EF4-FFF2-40B4-BE49-F238E27FC236}">
                <a16:creationId xmlns:a16="http://schemas.microsoft.com/office/drawing/2014/main" id="{2318535F-BC4E-402F-8B3B-15F4ED63A6F9}"/>
              </a:ext>
            </a:extLst>
          </p:cNvPr>
          <p:cNvSpPr/>
          <p:nvPr/>
        </p:nvSpPr>
        <p:spPr>
          <a:xfrm>
            <a:off x="9923178" y="5755390"/>
            <a:ext cx="2173993" cy="253916"/>
          </a:xfrm>
          <a:prstGeom prst="rect">
            <a:avLst/>
          </a:prstGeom>
        </p:spPr>
        <p:txBody>
          <a:bodyPr wrap="none">
            <a:spAutoFit/>
          </a:bodyPr>
          <a:lstStyle/>
          <a:p>
            <a:r>
              <a:rPr lang="en-GB" sz="1050" dirty="0">
                <a:hlinkClick r:id="rId7"/>
              </a:rPr>
              <a:t>https://www.aparat.com/v/kJWjm</a:t>
            </a:r>
            <a:r>
              <a:rPr lang="en-GB" sz="1050" dirty="0"/>
              <a:t> </a:t>
            </a:r>
          </a:p>
        </p:txBody>
      </p:sp>
    </p:spTree>
    <p:extLst>
      <p:ext uri="{BB962C8B-B14F-4D97-AF65-F5344CB8AC3E}">
        <p14:creationId xmlns:p14="http://schemas.microsoft.com/office/powerpoint/2010/main" val="1046467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36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to Develop Business Strategy for Your Business">
            <a:hlinkClick r:id="" action="ppaction://media"/>
            <a:extLst>
              <a:ext uri="{FF2B5EF4-FFF2-40B4-BE49-F238E27FC236}">
                <a16:creationId xmlns:a16="http://schemas.microsoft.com/office/drawing/2014/main" id="{E996A74C-D584-4576-ACE3-E2CFE710DE35}"/>
              </a:ext>
            </a:extLst>
          </p:cNvPr>
          <p:cNvPicPr>
            <a:picLocks noRot="1" noChangeAspect="1"/>
          </p:cNvPicPr>
          <p:nvPr>
            <a:videoFile r:link="rId1"/>
          </p:nvPr>
        </p:nvPicPr>
        <p:blipFill>
          <a:blip r:embed="rId3"/>
          <a:stretch>
            <a:fillRect/>
          </a:stretch>
        </p:blipFill>
        <p:spPr>
          <a:xfrm>
            <a:off x="1770839" y="123456"/>
            <a:ext cx="9857094" cy="5544616"/>
          </a:xfrm>
          <a:prstGeom prst="rect">
            <a:avLst/>
          </a:prstGeom>
        </p:spPr>
      </p:pic>
      <p:sp>
        <p:nvSpPr>
          <p:cNvPr id="5" name="Rectangle 4">
            <a:extLst>
              <a:ext uri="{FF2B5EF4-FFF2-40B4-BE49-F238E27FC236}">
                <a16:creationId xmlns:a16="http://schemas.microsoft.com/office/drawing/2014/main" id="{3A94C30F-5E7A-48B8-BC06-4010447DDDCE}"/>
              </a:ext>
            </a:extLst>
          </p:cNvPr>
          <p:cNvSpPr/>
          <p:nvPr/>
        </p:nvSpPr>
        <p:spPr>
          <a:xfrm>
            <a:off x="127338" y="4839181"/>
            <a:ext cx="1275541" cy="646331"/>
          </a:xfrm>
          <a:prstGeom prst="rect">
            <a:avLst/>
          </a:prstGeom>
        </p:spPr>
        <p:txBody>
          <a:bodyPr wrap="square">
            <a:spAutoFit/>
          </a:bodyPr>
          <a:lstStyle/>
          <a:p>
            <a:r>
              <a:rPr lang="en-GB" sz="900" dirty="0">
                <a:hlinkClick r:id="rId4"/>
              </a:rPr>
              <a:t>https://youtube.com/watch?v=81o65vbtGKo&amp;si=EnSIkaIECMiOmarE</a:t>
            </a:r>
            <a:r>
              <a:rPr lang="en-GB" sz="900" dirty="0"/>
              <a:t> </a:t>
            </a:r>
          </a:p>
        </p:txBody>
      </p:sp>
    </p:spTree>
    <p:extLst>
      <p:ext uri="{BB962C8B-B14F-4D97-AF65-F5344CB8AC3E}">
        <p14:creationId xmlns:p14="http://schemas.microsoft.com/office/powerpoint/2010/main" val="40027016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2FE29-0C6B-DB86-EB00-DE85A04C4FE4}"/>
              </a:ext>
            </a:extLst>
          </p:cNvPr>
          <p:cNvSpPr>
            <a:spLocks noGrp="1"/>
          </p:cNvSpPr>
          <p:nvPr>
            <p:ph type="title"/>
          </p:nvPr>
        </p:nvSpPr>
        <p:spPr>
          <a:xfrm>
            <a:off x="374336" y="1844824"/>
            <a:ext cx="11443328" cy="576064"/>
          </a:xfrm>
        </p:spPr>
        <p:txBody>
          <a:bodyPr/>
          <a:lstStyle/>
          <a:p>
            <a:pPr marL="457200" indent="-457200">
              <a:buFont typeface="Wingdings" panose="05000000000000000000" pitchFamily="2" charset="2"/>
              <a:buChar char="v"/>
            </a:pPr>
            <a:r>
              <a:rPr lang="en-GB" sz="3200" dirty="0"/>
              <a:t>Doing things differently and Doing different activities </a:t>
            </a:r>
          </a:p>
        </p:txBody>
      </p:sp>
      <p:sp>
        <p:nvSpPr>
          <p:cNvPr id="7" name="Rectangle 6">
            <a:extLst>
              <a:ext uri="{FF2B5EF4-FFF2-40B4-BE49-F238E27FC236}">
                <a16:creationId xmlns:a16="http://schemas.microsoft.com/office/drawing/2014/main" id="{B74FB538-3530-4555-9F11-2DDF0F6C7115}"/>
              </a:ext>
            </a:extLst>
          </p:cNvPr>
          <p:cNvSpPr/>
          <p:nvPr/>
        </p:nvSpPr>
        <p:spPr>
          <a:xfrm>
            <a:off x="335360" y="836712"/>
            <a:ext cx="6462025" cy="769441"/>
          </a:xfrm>
          <a:prstGeom prst="rect">
            <a:avLst/>
          </a:prstGeom>
        </p:spPr>
        <p:txBody>
          <a:bodyPr wrap="none">
            <a:spAutoFit/>
          </a:bodyPr>
          <a:lstStyle/>
          <a:p>
            <a:r>
              <a:rPr lang="en-GB" sz="4400" b="1" dirty="0">
                <a:effectLst>
                  <a:outerShdw blurRad="38100" dist="38100" dir="2700000" algn="tl">
                    <a:srgbClr val="000000">
                      <a:alpha val="43137"/>
                    </a:srgbClr>
                  </a:outerShdw>
                </a:effectLst>
              </a:rPr>
              <a:t>Business level strategy</a:t>
            </a:r>
          </a:p>
        </p:txBody>
      </p:sp>
      <p:pic>
        <p:nvPicPr>
          <p:cNvPr id="2050" name="Picture 2" descr="Uber Gives Up on the Self-Driving Dream | WIRED">
            <a:extLst>
              <a:ext uri="{FF2B5EF4-FFF2-40B4-BE49-F238E27FC236}">
                <a16:creationId xmlns:a16="http://schemas.microsoft.com/office/drawing/2014/main" id="{62F3DEEE-72C6-4F84-9C39-FFD7909E313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5400" y="2683031"/>
            <a:ext cx="5148572" cy="2915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0484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6FFDCF0-6046-4A8D-BE9D-71D5DAEE74CE}"/>
              </a:ext>
            </a:extLst>
          </p:cNvPr>
          <p:cNvSpPr/>
          <p:nvPr/>
        </p:nvSpPr>
        <p:spPr>
          <a:xfrm>
            <a:off x="407368" y="1124744"/>
            <a:ext cx="6854249" cy="646331"/>
          </a:xfrm>
          <a:prstGeom prst="rect">
            <a:avLst/>
          </a:prstGeom>
        </p:spPr>
        <p:txBody>
          <a:bodyPr wrap="none">
            <a:spAutoFit/>
          </a:bodyPr>
          <a:lstStyle/>
          <a:p>
            <a:pPr fontAlgn="base"/>
            <a:r>
              <a:rPr lang="en-US" sz="3600" b="1" dirty="0">
                <a:solidFill>
                  <a:srgbClr val="000000"/>
                </a:solidFill>
                <a:effectLst>
                  <a:outerShdw blurRad="38100" dist="38100" dir="2700000" algn="tl">
                    <a:srgbClr val="000000">
                      <a:alpha val="43137"/>
                    </a:srgbClr>
                  </a:outerShdw>
                </a:effectLst>
                <a:latin typeface="HyundaiHead"/>
              </a:rPr>
              <a:t>Hyundai Motor partners with Uber</a:t>
            </a:r>
            <a:endParaRPr lang="en-US" sz="3600" b="1" i="0" dirty="0">
              <a:solidFill>
                <a:srgbClr val="000000"/>
              </a:solidFill>
              <a:effectLst>
                <a:outerShdw blurRad="38100" dist="38100" dir="2700000" algn="tl">
                  <a:srgbClr val="000000">
                    <a:alpha val="43137"/>
                  </a:srgbClr>
                </a:outerShdw>
              </a:effectLst>
              <a:latin typeface="HyundaiHead"/>
            </a:endParaRPr>
          </a:p>
        </p:txBody>
      </p:sp>
      <p:sp>
        <p:nvSpPr>
          <p:cNvPr id="6" name="Rectangle 5">
            <a:extLst>
              <a:ext uri="{FF2B5EF4-FFF2-40B4-BE49-F238E27FC236}">
                <a16:creationId xmlns:a16="http://schemas.microsoft.com/office/drawing/2014/main" id="{E0259024-7523-4888-BEE6-5410C1A3A676}"/>
              </a:ext>
            </a:extLst>
          </p:cNvPr>
          <p:cNvSpPr/>
          <p:nvPr/>
        </p:nvSpPr>
        <p:spPr>
          <a:xfrm>
            <a:off x="375704" y="1844824"/>
            <a:ext cx="11737304" cy="2230739"/>
          </a:xfrm>
          <a:prstGeom prst="rect">
            <a:avLst/>
          </a:prstGeom>
        </p:spPr>
        <p:txBody>
          <a:bodyPr wrap="square">
            <a:spAutoFit/>
          </a:bodyPr>
          <a:lstStyle/>
          <a:p>
            <a:pPr fontAlgn="base">
              <a:lnSpc>
                <a:spcPct val="200000"/>
              </a:lnSpc>
              <a:buFont typeface="Arial" panose="020B0604020202020204" pitchFamily="34" charset="0"/>
              <a:buChar char="•"/>
            </a:pPr>
            <a:r>
              <a:rPr lang="en-US" dirty="0">
                <a:solidFill>
                  <a:srgbClr val="1C1B1B"/>
                </a:solidFill>
                <a:latin typeface="inherit"/>
              </a:rPr>
              <a:t>Hyundai Motor entered a strategic partnership with Uber in Europe</a:t>
            </a:r>
          </a:p>
          <a:p>
            <a:pPr fontAlgn="base">
              <a:lnSpc>
                <a:spcPct val="200000"/>
              </a:lnSpc>
              <a:buFont typeface="Arial" panose="020B0604020202020204" pitchFamily="34" charset="0"/>
              <a:buChar char="•"/>
            </a:pPr>
            <a:r>
              <a:rPr lang="en-US" dirty="0">
                <a:solidFill>
                  <a:srgbClr val="1C1B1B"/>
                </a:solidFill>
                <a:latin typeface="inherit"/>
              </a:rPr>
              <a:t>Through this partnership, Hyundai offers Uber drivers discounted access to its IONIQ Electric and Kona Electric models</a:t>
            </a:r>
          </a:p>
          <a:p>
            <a:pPr fontAlgn="base">
              <a:lnSpc>
                <a:spcPct val="200000"/>
              </a:lnSpc>
              <a:buFont typeface="Arial" panose="020B0604020202020204" pitchFamily="34" charset="0"/>
              <a:buChar char="•"/>
            </a:pPr>
            <a:r>
              <a:rPr lang="en-US" dirty="0">
                <a:solidFill>
                  <a:srgbClr val="1C1B1B"/>
                </a:solidFill>
                <a:latin typeface="inherit"/>
              </a:rPr>
              <a:t>The goal of this cooperation is to increase adoption of electric vehicles and expansion of charging infrastructure across major European cities</a:t>
            </a:r>
          </a:p>
        </p:txBody>
      </p:sp>
    </p:spTree>
    <p:extLst>
      <p:ext uri="{BB962C8B-B14F-4D97-AF65-F5344CB8AC3E}">
        <p14:creationId xmlns:p14="http://schemas.microsoft.com/office/powerpoint/2010/main" val="31559299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yundai and Uber Announce Aerial Ridesharing Partnership, Release New Full-Scale Air Taxi Model at CES">
            <a:extLst>
              <a:ext uri="{FF2B5EF4-FFF2-40B4-BE49-F238E27FC236}">
                <a16:creationId xmlns:a16="http://schemas.microsoft.com/office/drawing/2014/main" id="{35B1011D-CA2E-4799-ACA4-C800E44B47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352" y="1268760"/>
            <a:ext cx="6351174" cy="422108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A16C527F-5908-4205-8280-B7B0A5FF34BE}"/>
              </a:ext>
            </a:extLst>
          </p:cNvPr>
          <p:cNvSpPr/>
          <p:nvPr/>
        </p:nvSpPr>
        <p:spPr>
          <a:xfrm>
            <a:off x="6686534" y="2636912"/>
            <a:ext cx="5386130" cy="1200329"/>
          </a:xfrm>
          <a:prstGeom prst="rect">
            <a:avLst/>
          </a:prstGeom>
        </p:spPr>
        <p:txBody>
          <a:bodyPr wrap="square">
            <a:spAutoFit/>
          </a:bodyPr>
          <a:lstStyle/>
          <a:p>
            <a:pPr algn="just"/>
            <a:r>
              <a:rPr lang="en-US" sz="2400" dirty="0">
                <a:solidFill>
                  <a:srgbClr val="000000"/>
                </a:solidFill>
                <a:latin typeface="HyundaiMedium"/>
              </a:rPr>
              <a:t>Hyundai is the first Uber Elevate partner with manufacturing capabilities to mass produce Uber Air Taxis</a:t>
            </a:r>
            <a:endParaRPr lang="en-GB" sz="2400" dirty="0"/>
          </a:p>
        </p:txBody>
      </p:sp>
    </p:spTree>
    <p:extLst>
      <p:ext uri="{BB962C8B-B14F-4D97-AF65-F5344CB8AC3E}">
        <p14:creationId xmlns:p14="http://schemas.microsoft.com/office/powerpoint/2010/main" val="3071978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9CD52-1D35-4FC0-87DC-9984637B5A34}"/>
              </a:ext>
            </a:extLst>
          </p:cNvPr>
          <p:cNvSpPr>
            <a:spLocks noGrp="1"/>
          </p:cNvSpPr>
          <p:nvPr>
            <p:ph type="title"/>
          </p:nvPr>
        </p:nvSpPr>
        <p:spPr>
          <a:xfrm>
            <a:off x="4007768" y="260648"/>
            <a:ext cx="4464496" cy="784667"/>
          </a:xfrm>
        </p:spPr>
        <p:txBody>
          <a:bodyPr/>
          <a:lstStyle/>
          <a:p>
            <a:r>
              <a:rPr lang="en-GB" dirty="0">
                <a:solidFill>
                  <a:schemeClr val="tx1"/>
                </a:solidFill>
                <a:effectLst>
                  <a:outerShdw blurRad="38100" dist="38100" dir="2700000" algn="tl">
                    <a:srgbClr val="000000">
                      <a:alpha val="43137"/>
                    </a:srgbClr>
                  </a:outerShdw>
                </a:effectLst>
              </a:rPr>
              <a:t>Uber and Nasa </a:t>
            </a:r>
          </a:p>
        </p:txBody>
      </p:sp>
      <p:pic>
        <p:nvPicPr>
          <p:cNvPr id="4102" name="Picture 6" descr="Why NASA Needs a New Logo | Space">
            <a:extLst>
              <a:ext uri="{FF2B5EF4-FFF2-40B4-BE49-F238E27FC236}">
                <a16:creationId xmlns:a16="http://schemas.microsoft.com/office/drawing/2014/main" id="{5AB44463-6AA0-4B61-874C-4BF1C2E395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0136" y="1677909"/>
            <a:ext cx="3429533" cy="2137421"/>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Earn Money by Driving or Get a Ride Now | Uber United Kingdom">
            <a:extLst>
              <a:ext uri="{FF2B5EF4-FFF2-40B4-BE49-F238E27FC236}">
                <a16:creationId xmlns:a16="http://schemas.microsoft.com/office/drawing/2014/main" id="{3A87BBDC-C87F-48B9-9CBD-682333CF4CB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71464" y="1677909"/>
            <a:ext cx="3909054" cy="205225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B532C5F7-D51C-42BE-94E9-64E4C5B99A19}"/>
              </a:ext>
            </a:extLst>
          </p:cNvPr>
          <p:cNvSpPr/>
          <p:nvPr/>
        </p:nvSpPr>
        <p:spPr>
          <a:xfrm>
            <a:off x="263352" y="4365104"/>
            <a:ext cx="11809312" cy="646331"/>
          </a:xfrm>
          <a:prstGeom prst="rect">
            <a:avLst/>
          </a:prstGeom>
        </p:spPr>
        <p:txBody>
          <a:bodyPr wrap="square">
            <a:spAutoFit/>
          </a:bodyPr>
          <a:lstStyle/>
          <a:p>
            <a:pPr algn="ctr"/>
            <a:r>
              <a:rPr lang="en-US" sz="3600" b="1" dirty="0">
                <a:latin typeface="Titillium Web"/>
              </a:rPr>
              <a:t>NASA and Uber Test System for Future Urban Air Transport</a:t>
            </a:r>
            <a:endParaRPr lang="en-US" sz="3600" b="1" i="0" dirty="0">
              <a:effectLst/>
              <a:latin typeface="Titillium Web"/>
            </a:endParaRPr>
          </a:p>
        </p:txBody>
      </p:sp>
    </p:spTree>
    <p:extLst>
      <p:ext uri="{BB962C8B-B14F-4D97-AF65-F5344CB8AC3E}">
        <p14:creationId xmlns:p14="http://schemas.microsoft.com/office/powerpoint/2010/main" val="147880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F2FEEA0-8257-421A-B89B-DAE27F07E567}"/>
              </a:ext>
            </a:extLst>
          </p:cNvPr>
          <p:cNvSpPr>
            <a:spLocks noGrp="1"/>
          </p:cNvSpPr>
          <p:nvPr>
            <p:ph type="body" idx="1"/>
          </p:nvPr>
        </p:nvSpPr>
        <p:spPr>
          <a:xfrm>
            <a:off x="911424" y="2420888"/>
            <a:ext cx="10903976" cy="1296144"/>
          </a:xfrm>
        </p:spPr>
        <p:txBody>
          <a:bodyPr/>
          <a:lstStyle/>
          <a:p>
            <a:r>
              <a:rPr lang="en-GB" sz="4400" b="1" dirty="0">
                <a:effectLst>
                  <a:outerShdw blurRad="38100" dist="38100" dir="2700000" algn="tl">
                    <a:srgbClr val="000000">
                      <a:alpha val="43137"/>
                    </a:srgbClr>
                  </a:outerShdw>
                </a:effectLst>
              </a:rPr>
              <a:t>To understand Business Strategy Level ….</a:t>
            </a:r>
          </a:p>
        </p:txBody>
      </p:sp>
    </p:spTree>
    <p:extLst>
      <p:ext uri="{BB962C8B-B14F-4D97-AF65-F5344CB8AC3E}">
        <p14:creationId xmlns:p14="http://schemas.microsoft.com/office/powerpoint/2010/main" val="40831751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intzberg on strategy">
            <a:hlinkClick r:id="" action="ppaction://media"/>
            <a:extLst>
              <a:ext uri="{FF2B5EF4-FFF2-40B4-BE49-F238E27FC236}">
                <a16:creationId xmlns:a16="http://schemas.microsoft.com/office/drawing/2014/main" id="{2D1D714B-C9E6-4E4F-A76B-E9D152D619E2}"/>
              </a:ext>
            </a:extLst>
          </p:cNvPr>
          <p:cNvPicPr>
            <a:picLocks noRot="1" noChangeAspect="1"/>
          </p:cNvPicPr>
          <p:nvPr>
            <a:videoFile r:link="rId1"/>
          </p:nvPr>
        </p:nvPicPr>
        <p:blipFill>
          <a:blip r:embed="rId3"/>
          <a:stretch>
            <a:fillRect/>
          </a:stretch>
        </p:blipFill>
        <p:spPr>
          <a:xfrm>
            <a:off x="2351584" y="188640"/>
            <a:ext cx="9601067" cy="5400600"/>
          </a:xfrm>
          <a:prstGeom prst="rect">
            <a:avLst/>
          </a:prstGeom>
        </p:spPr>
      </p:pic>
      <p:sp>
        <p:nvSpPr>
          <p:cNvPr id="5" name="Rectangle 4">
            <a:extLst>
              <a:ext uri="{FF2B5EF4-FFF2-40B4-BE49-F238E27FC236}">
                <a16:creationId xmlns:a16="http://schemas.microsoft.com/office/drawing/2014/main" id="{B845B087-A2BF-4307-82E2-F268323D161D}"/>
              </a:ext>
            </a:extLst>
          </p:cNvPr>
          <p:cNvSpPr/>
          <p:nvPr/>
        </p:nvSpPr>
        <p:spPr>
          <a:xfrm>
            <a:off x="4631837" y="5661248"/>
            <a:ext cx="5040560" cy="276999"/>
          </a:xfrm>
          <a:prstGeom prst="rect">
            <a:avLst/>
          </a:prstGeom>
        </p:spPr>
        <p:txBody>
          <a:bodyPr wrap="square">
            <a:spAutoFit/>
          </a:bodyPr>
          <a:lstStyle/>
          <a:p>
            <a:r>
              <a:rPr lang="en-GB" sz="1200" dirty="0">
                <a:hlinkClick r:id="rId4"/>
              </a:rPr>
              <a:t>https://youtube.com/watch?v=_vpvU5fIyOA&amp;si=EnSIkaIECMiOmarE</a:t>
            </a:r>
            <a:r>
              <a:rPr lang="en-GB" sz="1200" dirty="0"/>
              <a:t> </a:t>
            </a:r>
          </a:p>
        </p:txBody>
      </p:sp>
    </p:spTree>
    <p:extLst>
      <p:ext uri="{BB962C8B-B14F-4D97-AF65-F5344CB8AC3E}">
        <p14:creationId xmlns:p14="http://schemas.microsoft.com/office/powerpoint/2010/main" val="31161000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5880" y="277265"/>
            <a:ext cx="6797912" cy="1143000"/>
          </a:xfrm>
          <a:ln w="3175">
            <a:solidFill>
              <a:schemeClr val="bg1"/>
            </a:solidFill>
          </a:ln>
        </p:spPr>
        <p:txBody>
          <a:bodyPr>
            <a:normAutofit fontScale="90000"/>
          </a:bodyPr>
          <a:lstStyle/>
          <a:p>
            <a:pPr>
              <a:lnSpc>
                <a:spcPct val="90000"/>
              </a:lnSpc>
              <a:defRPr/>
            </a:pPr>
            <a:r>
              <a:rPr lang="en-US" sz="4000" b="1" dirty="0">
                <a:solidFill>
                  <a:srgbClr val="A3201D"/>
                </a:solidFill>
              </a:rPr>
              <a:t>Porter and Positioning in the </a:t>
            </a:r>
            <a:br>
              <a:rPr lang="en-US" sz="4000" b="1" dirty="0">
                <a:solidFill>
                  <a:srgbClr val="A3201D"/>
                </a:solidFill>
              </a:rPr>
            </a:br>
            <a:r>
              <a:rPr lang="en-US" sz="4000" b="1" dirty="0">
                <a:solidFill>
                  <a:srgbClr val="A3201D"/>
                </a:solidFill>
              </a:rPr>
              <a:t>Strategy Context</a:t>
            </a:r>
          </a:p>
        </p:txBody>
      </p:sp>
      <p:grpSp>
        <p:nvGrpSpPr>
          <p:cNvPr id="11" name="Group 10"/>
          <p:cNvGrpSpPr/>
          <p:nvPr/>
        </p:nvGrpSpPr>
        <p:grpSpPr>
          <a:xfrm>
            <a:off x="5591944" y="1698728"/>
            <a:ext cx="6408712" cy="3827999"/>
            <a:chOff x="590934" y="44624"/>
            <a:chExt cx="8468708" cy="5657967"/>
          </a:xfrm>
        </p:grpSpPr>
        <p:sp>
          <p:nvSpPr>
            <p:cNvPr id="12" name="object 15"/>
            <p:cNvSpPr/>
            <p:nvPr/>
          </p:nvSpPr>
          <p:spPr>
            <a:xfrm>
              <a:off x="590934" y="2368469"/>
              <a:ext cx="2020709" cy="1285610"/>
            </a:xfrm>
            <a:custGeom>
              <a:avLst/>
              <a:gdLst/>
              <a:ahLst/>
              <a:cxnLst/>
              <a:rect l="l" t="t" r="r" b="b"/>
              <a:pathLst>
                <a:path w="2020709" h="1010285">
                  <a:moveTo>
                    <a:pt x="0" y="100965"/>
                  </a:moveTo>
                  <a:lnTo>
                    <a:pt x="64" y="912970"/>
                  </a:lnTo>
                  <a:lnTo>
                    <a:pt x="10472" y="954133"/>
                  </a:lnTo>
                  <a:lnTo>
                    <a:pt x="35917" y="986522"/>
                  </a:lnTo>
                  <a:lnTo>
                    <a:pt x="72455" y="1006190"/>
                  </a:lnTo>
                  <a:lnTo>
                    <a:pt x="101028" y="1010285"/>
                  </a:lnTo>
                  <a:lnTo>
                    <a:pt x="1923327" y="1010218"/>
                  </a:lnTo>
                  <a:lnTo>
                    <a:pt x="1964543" y="999800"/>
                  </a:lnTo>
                  <a:lnTo>
                    <a:pt x="1996950" y="974366"/>
                  </a:lnTo>
                  <a:lnTo>
                    <a:pt x="2016617" y="937860"/>
                  </a:lnTo>
                  <a:lnTo>
                    <a:pt x="2020709" y="909320"/>
                  </a:lnTo>
                  <a:lnTo>
                    <a:pt x="2020643" y="97263"/>
                  </a:lnTo>
                  <a:lnTo>
                    <a:pt x="2010222" y="56120"/>
                  </a:lnTo>
                  <a:lnTo>
                    <a:pt x="1984769" y="23748"/>
                  </a:lnTo>
                  <a:lnTo>
                    <a:pt x="1948214" y="4091"/>
                  </a:lnTo>
                  <a:lnTo>
                    <a:pt x="1919617" y="0"/>
                  </a:lnTo>
                  <a:lnTo>
                    <a:pt x="97374" y="64"/>
                  </a:lnTo>
                  <a:lnTo>
                    <a:pt x="56179" y="10468"/>
                  </a:lnTo>
                  <a:lnTo>
                    <a:pt x="23771" y="35901"/>
                  </a:lnTo>
                  <a:lnTo>
                    <a:pt x="4095" y="72415"/>
                  </a:lnTo>
                  <a:lnTo>
                    <a:pt x="0" y="100965"/>
                  </a:lnTo>
                  <a:close/>
                </a:path>
              </a:pathLst>
            </a:custGeom>
            <a:solidFill>
              <a:schemeClr val="tx2">
                <a:lumMod val="90000"/>
                <a:lumOff val="10000"/>
              </a:schemeClr>
            </a:solidFill>
          </p:spPr>
          <p:txBody>
            <a:bodyPr wrap="square" lIns="0" tIns="0" rIns="0" bIns="0" rtlCol="0">
              <a:noAutofit/>
            </a:bodyPr>
            <a:lstStyle/>
            <a:p>
              <a:endParaRPr sz="1400"/>
            </a:p>
          </p:txBody>
        </p:sp>
        <p:sp>
          <p:nvSpPr>
            <p:cNvPr id="14" name="object 16"/>
            <p:cNvSpPr/>
            <p:nvPr/>
          </p:nvSpPr>
          <p:spPr>
            <a:xfrm>
              <a:off x="2611644" y="549829"/>
              <a:ext cx="808227" cy="2323846"/>
            </a:xfrm>
            <a:custGeom>
              <a:avLst/>
              <a:gdLst/>
              <a:ahLst/>
              <a:cxnLst/>
              <a:rect l="l" t="t" r="r" b="b"/>
              <a:pathLst>
                <a:path w="808227" h="2323846">
                  <a:moveTo>
                    <a:pt x="0" y="2323846"/>
                  </a:moveTo>
                  <a:lnTo>
                    <a:pt x="808227" y="0"/>
                  </a:lnTo>
                </a:path>
              </a:pathLst>
            </a:custGeom>
            <a:ln w="25400">
              <a:solidFill>
                <a:srgbClr val="3C6695"/>
              </a:solidFill>
            </a:ln>
          </p:spPr>
          <p:txBody>
            <a:bodyPr wrap="square" lIns="0" tIns="0" rIns="0" bIns="0" rtlCol="0">
              <a:noAutofit/>
            </a:bodyPr>
            <a:lstStyle/>
            <a:p>
              <a:endParaRPr sz="1400"/>
            </a:p>
          </p:txBody>
        </p:sp>
        <p:sp>
          <p:nvSpPr>
            <p:cNvPr id="15" name="object 17"/>
            <p:cNvSpPr/>
            <p:nvPr/>
          </p:nvSpPr>
          <p:spPr>
            <a:xfrm>
              <a:off x="3419872" y="44624"/>
              <a:ext cx="2020697" cy="1010412"/>
            </a:xfrm>
            <a:custGeom>
              <a:avLst/>
              <a:gdLst/>
              <a:ahLst/>
              <a:cxnLst/>
              <a:rect l="l" t="t" r="r" b="b"/>
              <a:pathLst>
                <a:path w="2020697" h="1010412">
                  <a:moveTo>
                    <a:pt x="0" y="101091"/>
                  </a:moveTo>
                  <a:lnTo>
                    <a:pt x="70" y="913132"/>
                  </a:lnTo>
                  <a:lnTo>
                    <a:pt x="10518" y="954308"/>
                  </a:lnTo>
                  <a:lnTo>
                    <a:pt x="35973" y="986680"/>
                  </a:lnTo>
                  <a:lnTo>
                    <a:pt x="72512" y="1006324"/>
                  </a:lnTo>
                  <a:lnTo>
                    <a:pt x="101091" y="1010412"/>
                  </a:lnTo>
                  <a:lnTo>
                    <a:pt x="1923433" y="1010345"/>
                  </a:lnTo>
                  <a:lnTo>
                    <a:pt x="1964576" y="999924"/>
                  </a:lnTo>
                  <a:lnTo>
                    <a:pt x="1996948" y="974471"/>
                  </a:lnTo>
                  <a:lnTo>
                    <a:pt x="2016605" y="937916"/>
                  </a:lnTo>
                  <a:lnTo>
                    <a:pt x="2020697" y="909319"/>
                  </a:lnTo>
                  <a:lnTo>
                    <a:pt x="2020630" y="97381"/>
                  </a:lnTo>
                  <a:lnTo>
                    <a:pt x="2010212" y="56165"/>
                  </a:lnTo>
                  <a:lnTo>
                    <a:pt x="1984778" y="23759"/>
                  </a:lnTo>
                  <a:lnTo>
                    <a:pt x="1948272" y="4092"/>
                  </a:lnTo>
                  <a:lnTo>
                    <a:pt x="1919732" y="0"/>
                  </a:lnTo>
                  <a:lnTo>
                    <a:pt x="97279" y="70"/>
                  </a:lnTo>
                  <a:lnTo>
                    <a:pt x="56103" y="10518"/>
                  </a:lnTo>
                  <a:lnTo>
                    <a:pt x="23731" y="35973"/>
                  </a:lnTo>
                  <a:lnTo>
                    <a:pt x="4087" y="72512"/>
                  </a:lnTo>
                  <a:lnTo>
                    <a:pt x="0" y="101091"/>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16" name="object 18"/>
            <p:cNvSpPr/>
            <p:nvPr/>
          </p:nvSpPr>
          <p:spPr>
            <a:xfrm>
              <a:off x="3452114" y="1198372"/>
              <a:ext cx="2020697" cy="1010412"/>
            </a:xfrm>
            <a:custGeom>
              <a:avLst/>
              <a:gdLst/>
              <a:ahLst/>
              <a:cxnLst/>
              <a:rect l="l" t="t" r="r" b="b"/>
              <a:pathLst>
                <a:path w="2020697" h="1010412">
                  <a:moveTo>
                    <a:pt x="0" y="101091"/>
                  </a:moveTo>
                  <a:lnTo>
                    <a:pt x="1046" y="86476"/>
                  </a:lnTo>
                  <a:lnTo>
                    <a:pt x="4087" y="72512"/>
                  </a:lnTo>
                  <a:lnTo>
                    <a:pt x="8979" y="59343"/>
                  </a:lnTo>
                  <a:lnTo>
                    <a:pt x="15575" y="47115"/>
                  </a:lnTo>
                  <a:lnTo>
                    <a:pt x="23731" y="35973"/>
                  </a:lnTo>
                  <a:lnTo>
                    <a:pt x="33301" y="26063"/>
                  </a:lnTo>
                  <a:lnTo>
                    <a:pt x="44140" y="17529"/>
                  </a:lnTo>
                  <a:lnTo>
                    <a:pt x="56103" y="10518"/>
                  </a:lnTo>
                  <a:lnTo>
                    <a:pt x="69044" y="5174"/>
                  </a:lnTo>
                  <a:lnTo>
                    <a:pt x="82818" y="1643"/>
                  </a:lnTo>
                  <a:lnTo>
                    <a:pt x="97279" y="70"/>
                  </a:lnTo>
                  <a:lnTo>
                    <a:pt x="101091" y="0"/>
                  </a:lnTo>
                  <a:lnTo>
                    <a:pt x="1919732" y="0"/>
                  </a:lnTo>
                  <a:lnTo>
                    <a:pt x="1934325" y="1047"/>
                  </a:lnTo>
                  <a:lnTo>
                    <a:pt x="1948272" y="4092"/>
                  </a:lnTo>
                  <a:lnTo>
                    <a:pt x="1961427" y="8990"/>
                  </a:lnTo>
                  <a:lnTo>
                    <a:pt x="1973645" y="15594"/>
                  </a:lnTo>
                  <a:lnTo>
                    <a:pt x="1984778" y="23759"/>
                  </a:lnTo>
                  <a:lnTo>
                    <a:pt x="1994681" y="33340"/>
                  </a:lnTo>
                  <a:lnTo>
                    <a:pt x="2003208" y="44190"/>
                  </a:lnTo>
                  <a:lnTo>
                    <a:pt x="2010212" y="56165"/>
                  </a:lnTo>
                  <a:lnTo>
                    <a:pt x="2015548" y="69119"/>
                  </a:lnTo>
                  <a:lnTo>
                    <a:pt x="2019069" y="82906"/>
                  </a:lnTo>
                  <a:lnTo>
                    <a:pt x="2020630" y="97381"/>
                  </a:lnTo>
                  <a:lnTo>
                    <a:pt x="2020697" y="101091"/>
                  </a:lnTo>
                  <a:lnTo>
                    <a:pt x="2020697" y="909319"/>
                  </a:lnTo>
                  <a:lnTo>
                    <a:pt x="2019649" y="923944"/>
                  </a:lnTo>
                  <a:lnTo>
                    <a:pt x="2016605" y="937916"/>
                  </a:lnTo>
                  <a:lnTo>
                    <a:pt x="2011709" y="951092"/>
                  </a:lnTo>
                  <a:lnTo>
                    <a:pt x="2005108" y="963326"/>
                  </a:lnTo>
                  <a:lnTo>
                    <a:pt x="1996948" y="974471"/>
                  </a:lnTo>
                  <a:lnTo>
                    <a:pt x="1987376" y="984383"/>
                  </a:lnTo>
                  <a:lnTo>
                    <a:pt x="1976536" y="992916"/>
                  </a:lnTo>
                  <a:lnTo>
                    <a:pt x="1964576" y="999924"/>
                  </a:lnTo>
                  <a:lnTo>
                    <a:pt x="1951642" y="1005262"/>
                  </a:lnTo>
                  <a:lnTo>
                    <a:pt x="1937879" y="1008784"/>
                  </a:lnTo>
                  <a:lnTo>
                    <a:pt x="1923433" y="1010345"/>
                  </a:lnTo>
                  <a:lnTo>
                    <a:pt x="1919732" y="1010412"/>
                  </a:lnTo>
                  <a:lnTo>
                    <a:pt x="101091" y="1010412"/>
                  </a:lnTo>
                  <a:lnTo>
                    <a:pt x="86476" y="1009365"/>
                  </a:lnTo>
                  <a:lnTo>
                    <a:pt x="72512" y="1006324"/>
                  </a:lnTo>
                  <a:lnTo>
                    <a:pt x="59343" y="1001432"/>
                  </a:lnTo>
                  <a:lnTo>
                    <a:pt x="47115" y="994836"/>
                  </a:lnTo>
                  <a:lnTo>
                    <a:pt x="35973" y="986680"/>
                  </a:lnTo>
                  <a:lnTo>
                    <a:pt x="26063" y="977110"/>
                  </a:lnTo>
                  <a:lnTo>
                    <a:pt x="17529" y="966271"/>
                  </a:lnTo>
                  <a:lnTo>
                    <a:pt x="10518" y="954308"/>
                  </a:lnTo>
                  <a:lnTo>
                    <a:pt x="5174" y="941367"/>
                  </a:lnTo>
                  <a:lnTo>
                    <a:pt x="1643" y="927593"/>
                  </a:lnTo>
                  <a:lnTo>
                    <a:pt x="70" y="913132"/>
                  </a:lnTo>
                  <a:lnTo>
                    <a:pt x="0" y="909319"/>
                  </a:lnTo>
                  <a:lnTo>
                    <a:pt x="0" y="101091"/>
                  </a:lnTo>
                  <a:close/>
                </a:path>
              </a:pathLst>
            </a:custGeom>
            <a:ln w="25400">
              <a:solidFill>
                <a:srgbClr val="FFFFFF"/>
              </a:solidFill>
            </a:ln>
          </p:spPr>
          <p:txBody>
            <a:bodyPr wrap="square" lIns="0" tIns="0" rIns="0" bIns="0" rtlCol="0">
              <a:noAutofit/>
            </a:bodyPr>
            <a:lstStyle/>
            <a:p>
              <a:endParaRPr sz="1400"/>
            </a:p>
          </p:txBody>
        </p:sp>
        <p:sp>
          <p:nvSpPr>
            <p:cNvPr id="17" name="object 19"/>
            <p:cNvSpPr/>
            <p:nvPr/>
          </p:nvSpPr>
          <p:spPr>
            <a:xfrm>
              <a:off x="2627784" y="1772816"/>
              <a:ext cx="808227" cy="1161923"/>
            </a:xfrm>
            <a:custGeom>
              <a:avLst/>
              <a:gdLst/>
              <a:ahLst/>
              <a:cxnLst/>
              <a:rect l="l" t="t" r="r" b="b"/>
              <a:pathLst>
                <a:path w="808227" h="1161923">
                  <a:moveTo>
                    <a:pt x="0" y="1161923"/>
                  </a:moveTo>
                  <a:lnTo>
                    <a:pt x="808227" y="0"/>
                  </a:lnTo>
                </a:path>
              </a:pathLst>
            </a:custGeom>
            <a:ln w="25400">
              <a:solidFill>
                <a:srgbClr val="3C6695"/>
              </a:solidFill>
            </a:ln>
          </p:spPr>
          <p:txBody>
            <a:bodyPr wrap="square" lIns="0" tIns="0" rIns="0" bIns="0" rtlCol="0">
              <a:noAutofit/>
            </a:bodyPr>
            <a:lstStyle/>
            <a:p>
              <a:endParaRPr sz="1400"/>
            </a:p>
          </p:txBody>
        </p:sp>
        <p:sp>
          <p:nvSpPr>
            <p:cNvPr id="18" name="object 20"/>
            <p:cNvSpPr/>
            <p:nvPr/>
          </p:nvSpPr>
          <p:spPr>
            <a:xfrm>
              <a:off x="3419872" y="1206547"/>
              <a:ext cx="2020697" cy="1010412"/>
            </a:xfrm>
            <a:custGeom>
              <a:avLst/>
              <a:gdLst/>
              <a:ahLst/>
              <a:cxnLst/>
              <a:rect l="l" t="t" r="r" b="b"/>
              <a:pathLst>
                <a:path w="2020697" h="1010412">
                  <a:moveTo>
                    <a:pt x="0" y="101091"/>
                  </a:moveTo>
                  <a:lnTo>
                    <a:pt x="70" y="913123"/>
                  </a:lnTo>
                  <a:lnTo>
                    <a:pt x="10518" y="954253"/>
                  </a:lnTo>
                  <a:lnTo>
                    <a:pt x="35973" y="986638"/>
                  </a:lnTo>
                  <a:lnTo>
                    <a:pt x="72512" y="1006314"/>
                  </a:lnTo>
                  <a:lnTo>
                    <a:pt x="101091" y="1010412"/>
                  </a:lnTo>
                  <a:lnTo>
                    <a:pt x="1923433" y="1010345"/>
                  </a:lnTo>
                  <a:lnTo>
                    <a:pt x="1964576" y="999902"/>
                  </a:lnTo>
                  <a:lnTo>
                    <a:pt x="1996948" y="974419"/>
                  </a:lnTo>
                  <a:lnTo>
                    <a:pt x="2016605" y="937871"/>
                  </a:lnTo>
                  <a:lnTo>
                    <a:pt x="2020697" y="909319"/>
                  </a:lnTo>
                  <a:lnTo>
                    <a:pt x="2020630" y="97381"/>
                  </a:lnTo>
                  <a:lnTo>
                    <a:pt x="2010212" y="56165"/>
                  </a:lnTo>
                  <a:lnTo>
                    <a:pt x="1984778" y="23759"/>
                  </a:lnTo>
                  <a:lnTo>
                    <a:pt x="1948272" y="4092"/>
                  </a:lnTo>
                  <a:lnTo>
                    <a:pt x="1919732" y="0"/>
                  </a:lnTo>
                  <a:lnTo>
                    <a:pt x="97279" y="70"/>
                  </a:lnTo>
                  <a:lnTo>
                    <a:pt x="56103" y="10518"/>
                  </a:lnTo>
                  <a:lnTo>
                    <a:pt x="23731" y="35973"/>
                  </a:lnTo>
                  <a:lnTo>
                    <a:pt x="4087" y="72512"/>
                  </a:lnTo>
                  <a:lnTo>
                    <a:pt x="0" y="101091"/>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19" name="object 21"/>
            <p:cNvSpPr/>
            <p:nvPr/>
          </p:nvSpPr>
          <p:spPr>
            <a:xfrm>
              <a:off x="3452114" y="2360295"/>
              <a:ext cx="2020697" cy="1010412"/>
            </a:xfrm>
            <a:custGeom>
              <a:avLst/>
              <a:gdLst/>
              <a:ahLst/>
              <a:cxnLst/>
              <a:rect l="l" t="t" r="r" b="b"/>
              <a:pathLst>
                <a:path w="2020697" h="1010412">
                  <a:moveTo>
                    <a:pt x="0" y="101091"/>
                  </a:moveTo>
                  <a:lnTo>
                    <a:pt x="1046" y="86476"/>
                  </a:lnTo>
                  <a:lnTo>
                    <a:pt x="4087" y="72512"/>
                  </a:lnTo>
                  <a:lnTo>
                    <a:pt x="8979" y="59343"/>
                  </a:lnTo>
                  <a:lnTo>
                    <a:pt x="15575" y="47115"/>
                  </a:lnTo>
                  <a:lnTo>
                    <a:pt x="23731" y="35973"/>
                  </a:lnTo>
                  <a:lnTo>
                    <a:pt x="33301" y="26063"/>
                  </a:lnTo>
                  <a:lnTo>
                    <a:pt x="44140" y="17529"/>
                  </a:lnTo>
                  <a:lnTo>
                    <a:pt x="56103" y="10518"/>
                  </a:lnTo>
                  <a:lnTo>
                    <a:pt x="69044" y="5174"/>
                  </a:lnTo>
                  <a:lnTo>
                    <a:pt x="82818" y="1643"/>
                  </a:lnTo>
                  <a:lnTo>
                    <a:pt x="97279" y="70"/>
                  </a:lnTo>
                  <a:lnTo>
                    <a:pt x="101091" y="0"/>
                  </a:lnTo>
                  <a:lnTo>
                    <a:pt x="1919732" y="0"/>
                  </a:lnTo>
                  <a:lnTo>
                    <a:pt x="1934325" y="1047"/>
                  </a:lnTo>
                  <a:lnTo>
                    <a:pt x="1948272" y="4092"/>
                  </a:lnTo>
                  <a:lnTo>
                    <a:pt x="1961427" y="8990"/>
                  </a:lnTo>
                  <a:lnTo>
                    <a:pt x="1973645" y="15594"/>
                  </a:lnTo>
                  <a:lnTo>
                    <a:pt x="1984778" y="23759"/>
                  </a:lnTo>
                  <a:lnTo>
                    <a:pt x="1994681" y="33340"/>
                  </a:lnTo>
                  <a:lnTo>
                    <a:pt x="2003208" y="44190"/>
                  </a:lnTo>
                  <a:lnTo>
                    <a:pt x="2010212" y="56165"/>
                  </a:lnTo>
                  <a:lnTo>
                    <a:pt x="2015548" y="69119"/>
                  </a:lnTo>
                  <a:lnTo>
                    <a:pt x="2019069" y="82906"/>
                  </a:lnTo>
                  <a:lnTo>
                    <a:pt x="2020630" y="97381"/>
                  </a:lnTo>
                  <a:lnTo>
                    <a:pt x="2020697" y="101091"/>
                  </a:lnTo>
                  <a:lnTo>
                    <a:pt x="2020697" y="909319"/>
                  </a:lnTo>
                  <a:lnTo>
                    <a:pt x="2019649" y="923915"/>
                  </a:lnTo>
                  <a:lnTo>
                    <a:pt x="2016605" y="937871"/>
                  </a:lnTo>
                  <a:lnTo>
                    <a:pt x="2011709" y="951038"/>
                  </a:lnTo>
                  <a:lnTo>
                    <a:pt x="2005108" y="963270"/>
                  </a:lnTo>
                  <a:lnTo>
                    <a:pt x="1996948" y="974419"/>
                  </a:lnTo>
                  <a:lnTo>
                    <a:pt x="1987376" y="984339"/>
                  </a:lnTo>
                  <a:lnTo>
                    <a:pt x="1976536" y="992882"/>
                  </a:lnTo>
                  <a:lnTo>
                    <a:pt x="1964576" y="999902"/>
                  </a:lnTo>
                  <a:lnTo>
                    <a:pt x="1951642" y="1005250"/>
                  </a:lnTo>
                  <a:lnTo>
                    <a:pt x="1937879" y="1008780"/>
                  </a:lnTo>
                  <a:lnTo>
                    <a:pt x="1923433" y="1010345"/>
                  </a:lnTo>
                  <a:lnTo>
                    <a:pt x="1919732" y="1010412"/>
                  </a:lnTo>
                  <a:lnTo>
                    <a:pt x="101091" y="1010412"/>
                  </a:lnTo>
                  <a:lnTo>
                    <a:pt x="86476" y="1009363"/>
                  </a:lnTo>
                  <a:lnTo>
                    <a:pt x="72512" y="1006314"/>
                  </a:lnTo>
                  <a:lnTo>
                    <a:pt x="59343" y="1001412"/>
                  </a:lnTo>
                  <a:lnTo>
                    <a:pt x="47115" y="994805"/>
                  </a:lnTo>
                  <a:lnTo>
                    <a:pt x="35973" y="986638"/>
                  </a:lnTo>
                  <a:lnTo>
                    <a:pt x="26063" y="977059"/>
                  </a:lnTo>
                  <a:lnTo>
                    <a:pt x="17529" y="966215"/>
                  </a:lnTo>
                  <a:lnTo>
                    <a:pt x="10518" y="954253"/>
                  </a:lnTo>
                  <a:lnTo>
                    <a:pt x="5174" y="941319"/>
                  </a:lnTo>
                  <a:lnTo>
                    <a:pt x="1643" y="927560"/>
                  </a:lnTo>
                  <a:lnTo>
                    <a:pt x="70" y="913123"/>
                  </a:lnTo>
                  <a:lnTo>
                    <a:pt x="0" y="909319"/>
                  </a:lnTo>
                  <a:lnTo>
                    <a:pt x="0" y="101091"/>
                  </a:lnTo>
                  <a:close/>
                </a:path>
              </a:pathLst>
            </a:custGeom>
            <a:ln w="25400">
              <a:solidFill>
                <a:srgbClr val="FFFFFF"/>
              </a:solidFill>
            </a:ln>
          </p:spPr>
          <p:txBody>
            <a:bodyPr wrap="square" lIns="0" tIns="0" rIns="0" bIns="0" rtlCol="0">
              <a:noAutofit/>
            </a:bodyPr>
            <a:lstStyle/>
            <a:p>
              <a:endParaRPr sz="1400"/>
            </a:p>
          </p:txBody>
        </p:sp>
        <p:sp>
          <p:nvSpPr>
            <p:cNvPr id="20" name="object 22"/>
            <p:cNvSpPr/>
            <p:nvPr/>
          </p:nvSpPr>
          <p:spPr>
            <a:xfrm>
              <a:off x="2627784" y="2924944"/>
              <a:ext cx="808227" cy="0"/>
            </a:xfrm>
            <a:custGeom>
              <a:avLst/>
              <a:gdLst/>
              <a:ahLst/>
              <a:cxnLst/>
              <a:rect l="l" t="t" r="r" b="b"/>
              <a:pathLst>
                <a:path w="808227">
                  <a:moveTo>
                    <a:pt x="0" y="0"/>
                  </a:moveTo>
                  <a:lnTo>
                    <a:pt x="808227" y="0"/>
                  </a:lnTo>
                </a:path>
              </a:pathLst>
            </a:custGeom>
            <a:ln w="25400">
              <a:solidFill>
                <a:srgbClr val="3C6695"/>
              </a:solidFill>
            </a:ln>
          </p:spPr>
          <p:txBody>
            <a:bodyPr wrap="square" lIns="0" tIns="0" rIns="0" bIns="0" rtlCol="0">
              <a:noAutofit/>
            </a:bodyPr>
            <a:lstStyle/>
            <a:p>
              <a:endParaRPr sz="1400"/>
            </a:p>
          </p:txBody>
        </p:sp>
        <p:sp>
          <p:nvSpPr>
            <p:cNvPr id="21" name="object 23"/>
            <p:cNvSpPr/>
            <p:nvPr/>
          </p:nvSpPr>
          <p:spPr>
            <a:xfrm>
              <a:off x="3419872" y="2368469"/>
              <a:ext cx="2020697" cy="1010285"/>
            </a:xfrm>
            <a:custGeom>
              <a:avLst/>
              <a:gdLst/>
              <a:ahLst/>
              <a:cxnLst/>
              <a:rect l="l" t="t" r="r" b="b"/>
              <a:pathLst>
                <a:path w="2020697" h="1010285">
                  <a:moveTo>
                    <a:pt x="0" y="100965"/>
                  </a:moveTo>
                  <a:lnTo>
                    <a:pt x="66" y="913021"/>
                  </a:lnTo>
                  <a:lnTo>
                    <a:pt x="10487" y="954164"/>
                  </a:lnTo>
                  <a:lnTo>
                    <a:pt x="35940" y="986536"/>
                  </a:lnTo>
                  <a:lnTo>
                    <a:pt x="72495" y="1006193"/>
                  </a:lnTo>
                  <a:lnTo>
                    <a:pt x="101091" y="1010285"/>
                  </a:lnTo>
                  <a:lnTo>
                    <a:pt x="1923331" y="1010221"/>
                  </a:lnTo>
                  <a:lnTo>
                    <a:pt x="1964514" y="999832"/>
                  </a:lnTo>
                  <a:lnTo>
                    <a:pt x="1996920" y="974399"/>
                  </a:lnTo>
                  <a:lnTo>
                    <a:pt x="2016600" y="937877"/>
                  </a:lnTo>
                  <a:lnTo>
                    <a:pt x="2020697" y="909320"/>
                  </a:lnTo>
                  <a:lnTo>
                    <a:pt x="2020633" y="97365"/>
                  </a:lnTo>
                  <a:lnTo>
                    <a:pt x="2010244" y="56182"/>
                  </a:lnTo>
                  <a:lnTo>
                    <a:pt x="1984811" y="23776"/>
                  </a:lnTo>
                  <a:lnTo>
                    <a:pt x="1948289" y="4096"/>
                  </a:lnTo>
                  <a:lnTo>
                    <a:pt x="1919732" y="0"/>
                  </a:lnTo>
                  <a:lnTo>
                    <a:pt x="97381" y="66"/>
                  </a:lnTo>
                  <a:lnTo>
                    <a:pt x="56165" y="10484"/>
                  </a:lnTo>
                  <a:lnTo>
                    <a:pt x="23759" y="35918"/>
                  </a:lnTo>
                  <a:lnTo>
                    <a:pt x="4092" y="72424"/>
                  </a:lnTo>
                  <a:lnTo>
                    <a:pt x="0" y="100965"/>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22" name="object 24"/>
            <p:cNvSpPr/>
            <p:nvPr/>
          </p:nvSpPr>
          <p:spPr>
            <a:xfrm>
              <a:off x="3452114" y="3522217"/>
              <a:ext cx="2020697" cy="1010285"/>
            </a:xfrm>
            <a:custGeom>
              <a:avLst/>
              <a:gdLst/>
              <a:ahLst/>
              <a:cxnLst/>
              <a:rect l="l" t="t" r="r" b="b"/>
              <a:pathLst>
                <a:path w="2020697" h="1010285">
                  <a:moveTo>
                    <a:pt x="0" y="100965"/>
                  </a:moveTo>
                  <a:lnTo>
                    <a:pt x="1047" y="86371"/>
                  </a:lnTo>
                  <a:lnTo>
                    <a:pt x="4092" y="72424"/>
                  </a:lnTo>
                  <a:lnTo>
                    <a:pt x="8990" y="59269"/>
                  </a:lnTo>
                  <a:lnTo>
                    <a:pt x="15594" y="47051"/>
                  </a:lnTo>
                  <a:lnTo>
                    <a:pt x="23759" y="35918"/>
                  </a:lnTo>
                  <a:lnTo>
                    <a:pt x="33340" y="26015"/>
                  </a:lnTo>
                  <a:lnTo>
                    <a:pt x="44190" y="17488"/>
                  </a:lnTo>
                  <a:lnTo>
                    <a:pt x="56165" y="10484"/>
                  </a:lnTo>
                  <a:lnTo>
                    <a:pt x="69119" y="5148"/>
                  </a:lnTo>
                  <a:lnTo>
                    <a:pt x="82906" y="1627"/>
                  </a:lnTo>
                  <a:lnTo>
                    <a:pt x="97381" y="66"/>
                  </a:lnTo>
                  <a:lnTo>
                    <a:pt x="101091" y="0"/>
                  </a:lnTo>
                  <a:lnTo>
                    <a:pt x="1919732" y="0"/>
                  </a:lnTo>
                  <a:lnTo>
                    <a:pt x="1934334" y="1048"/>
                  </a:lnTo>
                  <a:lnTo>
                    <a:pt x="1948289" y="4096"/>
                  </a:lnTo>
                  <a:lnTo>
                    <a:pt x="1961451" y="8998"/>
                  </a:lnTo>
                  <a:lnTo>
                    <a:pt x="1973674" y="15607"/>
                  </a:lnTo>
                  <a:lnTo>
                    <a:pt x="1984811" y="23776"/>
                  </a:lnTo>
                  <a:lnTo>
                    <a:pt x="1994716" y="33359"/>
                  </a:lnTo>
                  <a:lnTo>
                    <a:pt x="2003242" y="44210"/>
                  </a:lnTo>
                  <a:lnTo>
                    <a:pt x="2010244" y="56182"/>
                  </a:lnTo>
                  <a:lnTo>
                    <a:pt x="2015573" y="69130"/>
                  </a:lnTo>
                  <a:lnTo>
                    <a:pt x="2019085" y="82906"/>
                  </a:lnTo>
                  <a:lnTo>
                    <a:pt x="2020633" y="97365"/>
                  </a:lnTo>
                  <a:lnTo>
                    <a:pt x="2020697" y="100965"/>
                  </a:lnTo>
                  <a:lnTo>
                    <a:pt x="2020697" y="909320"/>
                  </a:lnTo>
                  <a:lnTo>
                    <a:pt x="2019648" y="923922"/>
                  </a:lnTo>
                  <a:lnTo>
                    <a:pt x="2016600" y="937877"/>
                  </a:lnTo>
                  <a:lnTo>
                    <a:pt x="2011698" y="951039"/>
                  </a:lnTo>
                  <a:lnTo>
                    <a:pt x="2005089" y="963262"/>
                  </a:lnTo>
                  <a:lnTo>
                    <a:pt x="1996920" y="974399"/>
                  </a:lnTo>
                  <a:lnTo>
                    <a:pt x="1987337" y="984304"/>
                  </a:lnTo>
                  <a:lnTo>
                    <a:pt x="1976486" y="992830"/>
                  </a:lnTo>
                  <a:lnTo>
                    <a:pt x="1964514" y="999832"/>
                  </a:lnTo>
                  <a:lnTo>
                    <a:pt x="1951566" y="1005161"/>
                  </a:lnTo>
                  <a:lnTo>
                    <a:pt x="1937790" y="1008673"/>
                  </a:lnTo>
                  <a:lnTo>
                    <a:pt x="1923331" y="1010221"/>
                  </a:lnTo>
                  <a:lnTo>
                    <a:pt x="1919732" y="1010285"/>
                  </a:lnTo>
                  <a:lnTo>
                    <a:pt x="101091" y="1010285"/>
                  </a:lnTo>
                  <a:lnTo>
                    <a:pt x="86467" y="1009237"/>
                  </a:lnTo>
                  <a:lnTo>
                    <a:pt x="72495" y="1006193"/>
                  </a:lnTo>
                  <a:lnTo>
                    <a:pt x="59319" y="1001297"/>
                  </a:lnTo>
                  <a:lnTo>
                    <a:pt x="47085" y="994696"/>
                  </a:lnTo>
                  <a:lnTo>
                    <a:pt x="35940" y="986536"/>
                  </a:lnTo>
                  <a:lnTo>
                    <a:pt x="26028" y="976964"/>
                  </a:lnTo>
                  <a:lnTo>
                    <a:pt x="17495" y="966124"/>
                  </a:lnTo>
                  <a:lnTo>
                    <a:pt x="10487" y="954164"/>
                  </a:lnTo>
                  <a:lnTo>
                    <a:pt x="5149" y="941230"/>
                  </a:lnTo>
                  <a:lnTo>
                    <a:pt x="1627" y="927467"/>
                  </a:lnTo>
                  <a:lnTo>
                    <a:pt x="66" y="913021"/>
                  </a:lnTo>
                  <a:lnTo>
                    <a:pt x="0" y="909320"/>
                  </a:lnTo>
                  <a:lnTo>
                    <a:pt x="0" y="100965"/>
                  </a:lnTo>
                  <a:close/>
                </a:path>
              </a:pathLst>
            </a:custGeom>
            <a:ln w="25400">
              <a:solidFill>
                <a:srgbClr val="FFFFFF"/>
              </a:solidFill>
            </a:ln>
          </p:spPr>
          <p:txBody>
            <a:bodyPr wrap="square" lIns="0" tIns="0" rIns="0" bIns="0" rtlCol="0">
              <a:noAutofit/>
            </a:bodyPr>
            <a:lstStyle/>
            <a:p>
              <a:endParaRPr sz="1400"/>
            </a:p>
          </p:txBody>
        </p:sp>
        <p:sp>
          <p:nvSpPr>
            <p:cNvPr id="23" name="object 25"/>
            <p:cNvSpPr/>
            <p:nvPr/>
          </p:nvSpPr>
          <p:spPr>
            <a:xfrm>
              <a:off x="2611644" y="2873676"/>
              <a:ext cx="808227" cy="1161795"/>
            </a:xfrm>
            <a:custGeom>
              <a:avLst/>
              <a:gdLst/>
              <a:ahLst/>
              <a:cxnLst/>
              <a:rect l="l" t="t" r="r" b="b"/>
              <a:pathLst>
                <a:path w="808227" h="1161796">
                  <a:moveTo>
                    <a:pt x="0" y="0"/>
                  </a:moveTo>
                  <a:lnTo>
                    <a:pt x="808227" y="1161795"/>
                  </a:lnTo>
                </a:path>
              </a:pathLst>
            </a:custGeom>
            <a:ln w="25400">
              <a:solidFill>
                <a:srgbClr val="3C6695"/>
              </a:solidFill>
            </a:ln>
          </p:spPr>
          <p:txBody>
            <a:bodyPr wrap="square" lIns="0" tIns="0" rIns="0" bIns="0" rtlCol="0">
              <a:noAutofit/>
            </a:bodyPr>
            <a:lstStyle/>
            <a:p>
              <a:endParaRPr sz="1400"/>
            </a:p>
          </p:txBody>
        </p:sp>
        <p:sp>
          <p:nvSpPr>
            <p:cNvPr id="24" name="object 26"/>
            <p:cNvSpPr/>
            <p:nvPr/>
          </p:nvSpPr>
          <p:spPr>
            <a:xfrm>
              <a:off x="3419872" y="3530393"/>
              <a:ext cx="2020697" cy="1010297"/>
            </a:xfrm>
            <a:custGeom>
              <a:avLst/>
              <a:gdLst/>
              <a:ahLst/>
              <a:cxnLst/>
              <a:rect l="l" t="t" r="r" b="b"/>
              <a:pathLst>
                <a:path w="2020697" h="1010297">
                  <a:moveTo>
                    <a:pt x="0" y="100964"/>
                  </a:moveTo>
                  <a:lnTo>
                    <a:pt x="68" y="913025"/>
                  </a:lnTo>
                  <a:lnTo>
                    <a:pt x="10502" y="954180"/>
                  </a:lnTo>
                  <a:lnTo>
                    <a:pt x="35956" y="986553"/>
                  </a:lnTo>
                  <a:lnTo>
                    <a:pt x="72503" y="1006206"/>
                  </a:lnTo>
                  <a:lnTo>
                    <a:pt x="101091" y="1010297"/>
                  </a:lnTo>
                  <a:lnTo>
                    <a:pt x="1923382" y="1010232"/>
                  </a:lnTo>
                  <a:lnTo>
                    <a:pt x="1964545" y="999825"/>
                  </a:lnTo>
                  <a:lnTo>
                    <a:pt x="1996934" y="974379"/>
                  </a:lnTo>
                  <a:lnTo>
                    <a:pt x="2016602" y="937841"/>
                  </a:lnTo>
                  <a:lnTo>
                    <a:pt x="2020697" y="909269"/>
                  </a:lnTo>
                  <a:lnTo>
                    <a:pt x="2020633" y="97365"/>
                  </a:lnTo>
                  <a:lnTo>
                    <a:pt x="2010244" y="56182"/>
                  </a:lnTo>
                  <a:lnTo>
                    <a:pt x="1984811" y="23776"/>
                  </a:lnTo>
                  <a:lnTo>
                    <a:pt x="1948289" y="4096"/>
                  </a:lnTo>
                  <a:lnTo>
                    <a:pt x="1919732" y="0"/>
                  </a:lnTo>
                  <a:lnTo>
                    <a:pt x="97381" y="66"/>
                  </a:lnTo>
                  <a:lnTo>
                    <a:pt x="56165" y="10484"/>
                  </a:lnTo>
                  <a:lnTo>
                    <a:pt x="23759" y="35918"/>
                  </a:lnTo>
                  <a:lnTo>
                    <a:pt x="4092" y="72424"/>
                  </a:lnTo>
                  <a:lnTo>
                    <a:pt x="0" y="100964"/>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25" name="object 27"/>
            <p:cNvSpPr/>
            <p:nvPr/>
          </p:nvSpPr>
          <p:spPr>
            <a:xfrm>
              <a:off x="3452114" y="4684141"/>
              <a:ext cx="2020697" cy="1010297"/>
            </a:xfrm>
            <a:custGeom>
              <a:avLst/>
              <a:gdLst/>
              <a:ahLst/>
              <a:cxnLst/>
              <a:rect l="l" t="t" r="r" b="b"/>
              <a:pathLst>
                <a:path w="2020697" h="1010297">
                  <a:moveTo>
                    <a:pt x="0" y="100964"/>
                  </a:moveTo>
                  <a:lnTo>
                    <a:pt x="1047" y="86371"/>
                  </a:lnTo>
                  <a:lnTo>
                    <a:pt x="4092" y="72424"/>
                  </a:lnTo>
                  <a:lnTo>
                    <a:pt x="8990" y="59269"/>
                  </a:lnTo>
                  <a:lnTo>
                    <a:pt x="15594" y="47051"/>
                  </a:lnTo>
                  <a:lnTo>
                    <a:pt x="23759" y="35918"/>
                  </a:lnTo>
                  <a:lnTo>
                    <a:pt x="33340" y="26015"/>
                  </a:lnTo>
                  <a:lnTo>
                    <a:pt x="44190" y="17488"/>
                  </a:lnTo>
                  <a:lnTo>
                    <a:pt x="56165" y="10484"/>
                  </a:lnTo>
                  <a:lnTo>
                    <a:pt x="69119" y="5148"/>
                  </a:lnTo>
                  <a:lnTo>
                    <a:pt x="82906" y="1627"/>
                  </a:lnTo>
                  <a:lnTo>
                    <a:pt x="97381" y="66"/>
                  </a:lnTo>
                  <a:lnTo>
                    <a:pt x="101091" y="0"/>
                  </a:lnTo>
                  <a:lnTo>
                    <a:pt x="1919732" y="0"/>
                  </a:lnTo>
                  <a:lnTo>
                    <a:pt x="1934334" y="1048"/>
                  </a:lnTo>
                  <a:lnTo>
                    <a:pt x="1948289" y="4096"/>
                  </a:lnTo>
                  <a:lnTo>
                    <a:pt x="1961451" y="8998"/>
                  </a:lnTo>
                  <a:lnTo>
                    <a:pt x="1973674" y="15607"/>
                  </a:lnTo>
                  <a:lnTo>
                    <a:pt x="1984811" y="23776"/>
                  </a:lnTo>
                  <a:lnTo>
                    <a:pt x="1994716" y="33359"/>
                  </a:lnTo>
                  <a:lnTo>
                    <a:pt x="2003242" y="44210"/>
                  </a:lnTo>
                  <a:lnTo>
                    <a:pt x="2010244" y="56182"/>
                  </a:lnTo>
                  <a:lnTo>
                    <a:pt x="2015573" y="69130"/>
                  </a:lnTo>
                  <a:lnTo>
                    <a:pt x="2019085" y="82906"/>
                  </a:lnTo>
                  <a:lnTo>
                    <a:pt x="2020633" y="97365"/>
                  </a:lnTo>
                  <a:lnTo>
                    <a:pt x="2020697" y="100964"/>
                  </a:lnTo>
                  <a:lnTo>
                    <a:pt x="2020697" y="909269"/>
                  </a:lnTo>
                  <a:lnTo>
                    <a:pt x="2019649" y="923879"/>
                  </a:lnTo>
                  <a:lnTo>
                    <a:pt x="2016602" y="937841"/>
                  </a:lnTo>
                  <a:lnTo>
                    <a:pt x="2011703" y="951010"/>
                  </a:lnTo>
                  <a:lnTo>
                    <a:pt x="2005099" y="963238"/>
                  </a:lnTo>
                  <a:lnTo>
                    <a:pt x="1996934" y="974379"/>
                  </a:lnTo>
                  <a:lnTo>
                    <a:pt x="1987356" y="984289"/>
                  </a:lnTo>
                  <a:lnTo>
                    <a:pt x="1976511" y="992819"/>
                  </a:lnTo>
                  <a:lnTo>
                    <a:pt x="1964545" y="999825"/>
                  </a:lnTo>
                  <a:lnTo>
                    <a:pt x="1951604" y="1005160"/>
                  </a:lnTo>
                  <a:lnTo>
                    <a:pt x="1937834" y="1008678"/>
                  </a:lnTo>
                  <a:lnTo>
                    <a:pt x="1923382" y="1010232"/>
                  </a:lnTo>
                  <a:lnTo>
                    <a:pt x="1919732" y="1010297"/>
                  </a:lnTo>
                  <a:lnTo>
                    <a:pt x="101091" y="1010297"/>
                  </a:lnTo>
                  <a:lnTo>
                    <a:pt x="86472" y="1009250"/>
                  </a:lnTo>
                  <a:lnTo>
                    <a:pt x="72503" y="1006206"/>
                  </a:lnTo>
                  <a:lnTo>
                    <a:pt x="59331" y="1001312"/>
                  </a:lnTo>
                  <a:lnTo>
                    <a:pt x="47100" y="994712"/>
                  </a:lnTo>
                  <a:lnTo>
                    <a:pt x="35956" y="986553"/>
                  </a:lnTo>
                  <a:lnTo>
                    <a:pt x="26045" y="976981"/>
                  </a:lnTo>
                  <a:lnTo>
                    <a:pt x="17512" y="966141"/>
                  </a:lnTo>
                  <a:lnTo>
                    <a:pt x="10502" y="954180"/>
                  </a:lnTo>
                  <a:lnTo>
                    <a:pt x="5161" y="941243"/>
                  </a:lnTo>
                  <a:lnTo>
                    <a:pt x="1635" y="927476"/>
                  </a:lnTo>
                  <a:lnTo>
                    <a:pt x="68" y="913025"/>
                  </a:lnTo>
                  <a:lnTo>
                    <a:pt x="0" y="909269"/>
                  </a:lnTo>
                  <a:lnTo>
                    <a:pt x="0" y="100964"/>
                  </a:lnTo>
                  <a:close/>
                </a:path>
              </a:pathLst>
            </a:custGeom>
            <a:ln w="25400">
              <a:solidFill>
                <a:srgbClr val="FFFFFF"/>
              </a:solidFill>
            </a:ln>
          </p:spPr>
          <p:txBody>
            <a:bodyPr wrap="square" lIns="0" tIns="0" rIns="0" bIns="0" rtlCol="0">
              <a:noAutofit/>
            </a:bodyPr>
            <a:lstStyle/>
            <a:p>
              <a:endParaRPr sz="1400"/>
            </a:p>
          </p:txBody>
        </p:sp>
        <p:sp>
          <p:nvSpPr>
            <p:cNvPr id="26" name="object 28"/>
            <p:cNvSpPr/>
            <p:nvPr/>
          </p:nvSpPr>
          <p:spPr>
            <a:xfrm>
              <a:off x="2627784" y="2924944"/>
              <a:ext cx="808227" cy="2323744"/>
            </a:xfrm>
            <a:custGeom>
              <a:avLst/>
              <a:gdLst/>
              <a:ahLst/>
              <a:cxnLst/>
              <a:rect l="l" t="t" r="r" b="b"/>
              <a:pathLst>
                <a:path w="808227" h="2323744">
                  <a:moveTo>
                    <a:pt x="0" y="0"/>
                  </a:moveTo>
                  <a:lnTo>
                    <a:pt x="808227" y="2323744"/>
                  </a:lnTo>
                </a:path>
              </a:pathLst>
            </a:custGeom>
            <a:ln w="25400">
              <a:solidFill>
                <a:srgbClr val="3C6695"/>
              </a:solidFill>
            </a:ln>
          </p:spPr>
          <p:txBody>
            <a:bodyPr wrap="square" lIns="0" tIns="0" rIns="0" bIns="0" rtlCol="0">
              <a:noAutofit/>
            </a:bodyPr>
            <a:lstStyle/>
            <a:p>
              <a:endParaRPr sz="1400"/>
            </a:p>
          </p:txBody>
        </p:sp>
        <p:sp>
          <p:nvSpPr>
            <p:cNvPr id="27" name="object 29"/>
            <p:cNvSpPr/>
            <p:nvPr/>
          </p:nvSpPr>
          <p:spPr>
            <a:xfrm>
              <a:off x="3419872" y="4692252"/>
              <a:ext cx="2020697" cy="1010339"/>
            </a:xfrm>
            <a:custGeom>
              <a:avLst/>
              <a:gdLst/>
              <a:ahLst/>
              <a:cxnLst/>
              <a:rect l="l" t="t" r="r" b="b"/>
              <a:pathLst>
                <a:path w="2020697" h="1010339">
                  <a:moveTo>
                    <a:pt x="0" y="101028"/>
                  </a:moveTo>
                  <a:lnTo>
                    <a:pt x="68" y="913065"/>
                  </a:lnTo>
                  <a:lnTo>
                    <a:pt x="10504" y="954218"/>
                  </a:lnTo>
                  <a:lnTo>
                    <a:pt x="35958" y="986592"/>
                  </a:lnTo>
                  <a:lnTo>
                    <a:pt x="72504" y="1006247"/>
                  </a:lnTo>
                  <a:lnTo>
                    <a:pt x="101091" y="1010339"/>
                  </a:lnTo>
                  <a:lnTo>
                    <a:pt x="1923387" y="1010274"/>
                  </a:lnTo>
                  <a:lnTo>
                    <a:pt x="1964548" y="999863"/>
                  </a:lnTo>
                  <a:lnTo>
                    <a:pt x="1996936" y="974414"/>
                  </a:lnTo>
                  <a:lnTo>
                    <a:pt x="2016602" y="937875"/>
                  </a:lnTo>
                  <a:lnTo>
                    <a:pt x="2020697" y="909304"/>
                  </a:lnTo>
                  <a:lnTo>
                    <a:pt x="2020632" y="97374"/>
                  </a:lnTo>
                  <a:lnTo>
                    <a:pt x="2010228" y="56179"/>
                  </a:lnTo>
                  <a:lnTo>
                    <a:pt x="1984795" y="23771"/>
                  </a:lnTo>
                  <a:lnTo>
                    <a:pt x="1948281" y="4095"/>
                  </a:lnTo>
                  <a:lnTo>
                    <a:pt x="1919732" y="0"/>
                  </a:lnTo>
                  <a:lnTo>
                    <a:pt x="97330" y="68"/>
                  </a:lnTo>
                  <a:lnTo>
                    <a:pt x="56134" y="10503"/>
                  </a:lnTo>
                  <a:lnTo>
                    <a:pt x="23745" y="35951"/>
                  </a:lnTo>
                  <a:lnTo>
                    <a:pt x="4090" y="72472"/>
                  </a:lnTo>
                  <a:lnTo>
                    <a:pt x="0" y="101028"/>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29" name="object 32"/>
            <p:cNvSpPr/>
            <p:nvPr/>
          </p:nvSpPr>
          <p:spPr>
            <a:xfrm>
              <a:off x="5436096" y="1484784"/>
              <a:ext cx="3528392" cy="3326764"/>
            </a:xfrm>
            <a:custGeom>
              <a:avLst/>
              <a:gdLst/>
              <a:ahLst/>
              <a:cxnLst/>
              <a:rect l="l" t="t" r="r" b="b"/>
              <a:pathLst>
                <a:path w="3456432" h="2880360">
                  <a:moveTo>
                    <a:pt x="0" y="1440180"/>
                  </a:moveTo>
                  <a:lnTo>
                    <a:pt x="1440180" y="0"/>
                  </a:lnTo>
                  <a:lnTo>
                    <a:pt x="1440180" y="720089"/>
                  </a:lnTo>
                  <a:lnTo>
                    <a:pt x="3456432" y="720089"/>
                  </a:lnTo>
                  <a:lnTo>
                    <a:pt x="3456432" y="2160270"/>
                  </a:lnTo>
                  <a:lnTo>
                    <a:pt x="1440180" y="2160270"/>
                  </a:lnTo>
                  <a:lnTo>
                    <a:pt x="1440180" y="2880360"/>
                  </a:lnTo>
                  <a:lnTo>
                    <a:pt x="0" y="1440180"/>
                  </a:lnTo>
                  <a:close/>
                </a:path>
              </a:pathLst>
            </a:custGeom>
            <a:solidFill>
              <a:schemeClr val="tx1">
                <a:lumMod val="65000"/>
                <a:lumOff val="35000"/>
              </a:schemeClr>
            </a:solidFill>
            <a:ln w="25400">
              <a:solidFill>
                <a:srgbClr val="385D89"/>
              </a:solidFill>
            </a:ln>
          </p:spPr>
          <p:txBody>
            <a:bodyPr wrap="square" lIns="0" tIns="0" rIns="0" bIns="0" rtlCol="0">
              <a:noAutofit/>
            </a:bodyPr>
            <a:lstStyle/>
            <a:p>
              <a:endParaRPr sz="1400"/>
            </a:p>
          </p:txBody>
        </p:sp>
        <p:sp>
          <p:nvSpPr>
            <p:cNvPr id="30" name="object 10"/>
            <p:cNvSpPr txBox="1"/>
            <p:nvPr/>
          </p:nvSpPr>
          <p:spPr>
            <a:xfrm>
              <a:off x="3851921" y="1556687"/>
              <a:ext cx="1348712" cy="328400"/>
            </a:xfrm>
            <a:prstGeom prst="rect">
              <a:avLst/>
            </a:prstGeom>
          </p:spPr>
          <p:txBody>
            <a:bodyPr wrap="square" lIns="0" tIns="0" rIns="0" bIns="0" rtlCol="0">
              <a:noAutofit/>
            </a:bodyPr>
            <a:lstStyle/>
            <a:p>
              <a:pPr marL="12700">
                <a:lnSpc>
                  <a:spcPts val="2545"/>
                </a:lnSpc>
                <a:spcBef>
                  <a:spcPts val="127"/>
                </a:spcBef>
              </a:pPr>
              <a:r>
                <a:rPr lang="en-GB" sz="2400" spc="-50" baseline="3413" dirty="0">
                  <a:solidFill>
                    <a:srgbClr val="FFFFFF"/>
                  </a:solidFill>
                  <a:latin typeface="Helvetica"/>
                  <a:cs typeface="Helvetica"/>
                </a:rPr>
                <a:t>Perspective</a:t>
              </a:r>
              <a:endParaRPr sz="2400" dirty="0">
                <a:latin typeface="Helvetica"/>
                <a:cs typeface="Helvetica"/>
              </a:endParaRPr>
            </a:p>
          </p:txBody>
        </p:sp>
        <p:sp>
          <p:nvSpPr>
            <p:cNvPr id="31" name="object 9"/>
            <p:cNvSpPr txBox="1"/>
            <p:nvPr/>
          </p:nvSpPr>
          <p:spPr>
            <a:xfrm>
              <a:off x="6065647" y="2363627"/>
              <a:ext cx="2993995" cy="1671842"/>
            </a:xfrm>
            <a:prstGeom prst="rect">
              <a:avLst/>
            </a:prstGeom>
          </p:spPr>
          <p:txBody>
            <a:bodyPr wrap="square" lIns="0" tIns="0" rIns="0" bIns="0" rtlCol="0">
              <a:noAutofit/>
            </a:bodyPr>
            <a:lstStyle/>
            <a:p>
              <a:pPr algn="ctr">
                <a:lnSpc>
                  <a:spcPts val="1935"/>
                </a:lnSpc>
                <a:spcBef>
                  <a:spcPts val="96"/>
                </a:spcBef>
              </a:pPr>
              <a:r>
                <a:rPr sz="1400" spc="-44" baseline="3034" dirty="0">
                  <a:solidFill>
                    <a:srgbClr val="FFFFFF"/>
                  </a:solidFill>
                  <a:latin typeface="Helvetica"/>
                  <a:cs typeface="Helvetica"/>
                </a:rPr>
                <a:t>P</a:t>
              </a:r>
              <a:r>
                <a:rPr sz="1400" baseline="3034" dirty="0">
                  <a:solidFill>
                    <a:srgbClr val="FFFFFF"/>
                  </a:solidFill>
                  <a:latin typeface="Helvetica"/>
                  <a:cs typeface="Helvetica"/>
                </a:rPr>
                <a:t>or</a:t>
              </a:r>
              <a:r>
                <a:rPr sz="1400" spc="-29" baseline="3034" dirty="0">
                  <a:solidFill>
                    <a:srgbClr val="FFFFFF"/>
                  </a:solidFill>
                  <a:latin typeface="Helvetica"/>
                  <a:cs typeface="Helvetica"/>
                </a:rPr>
                <a:t>t</a:t>
              </a:r>
              <a:r>
                <a:rPr sz="1400" baseline="3034" dirty="0">
                  <a:solidFill>
                    <a:srgbClr val="FFFFFF"/>
                  </a:solidFill>
                  <a:latin typeface="Helvetica"/>
                  <a:cs typeface="Helvetica"/>
                </a:rPr>
                <a:t>e</a:t>
              </a:r>
              <a:r>
                <a:rPr sz="1400" spc="79" baseline="3034" dirty="0">
                  <a:solidFill>
                    <a:srgbClr val="FFFFFF"/>
                  </a:solidFill>
                  <a:latin typeface="Helvetica"/>
                  <a:cs typeface="Helvetica"/>
                </a:rPr>
                <a:t>r</a:t>
              </a:r>
              <a:r>
                <a:rPr sz="1400" spc="-114" baseline="3034" dirty="0">
                  <a:solidFill>
                    <a:srgbClr val="FFFFFF"/>
                  </a:solidFill>
                  <a:latin typeface="Helvetica"/>
                  <a:cs typeface="Helvetica"/>
                </a:rPr>
                <a:t>’</a:t>
              </a:r>
              <a:r>
                <a:rPr sz="1400" baseline="3034" dirty="0">
                  <a:solidFill>
                    <a:srgbClr val="FFFFFF"/>
                  </a:solidFill>
                  <a:latin typeface="Helvetica"/>
                  <a:cs typeface="Helvetica"/>
                </a:rPr>
                <a:t>s</a:t>
              </a:r>
              <a:r>
                <a:rPr sz="1400" spc="-4" baseline="3034" dirty="0">
                  <a:solidFill>
                    <a:srgbClr val="FFFFFF"/>
                  </a:solidFill>
                  <a:latin typeface="Helvetica"/>
                  <a:cs typeface="Helvetica"/>
                </a:rPr>
                <a:t> </a:t>
              </a:r>
              <a:r>
                <a:rPr sz="1400" spc="-64" baseline="3034" dirty="0">
                  <a:solidFill>
                    <a:srgbClr val="FFFFFF"/>
                  </a:solidFill>
                  <a:latin typeface="Helvetica"/>
                  <a:cs typeface="Helvetica"/>
                </a:rPr>
                <a:t>k</a:t>
              </a:r>
              <a:r>
                <a:rPr sz="1400" spc="-9" baseline="3034" dirty="0">
                  <a:solidFill>
                    <a:srgbClr val="FFFFFF"/>
                  </a:solidFill>
                  <a:latin typeface="Helvetica"/>
                  <a:cs typeface="Helvetica"/>
                </a:rPr>
                <a:t>e</a:t>
              </a:r>
              <a:r>
                <a:rPr sz="1400" baseline="3034" dirty="0">
                  <a:solidFill>
                    <a:srgbClr val="FFFFFF"/>
                  </a:solidFill>
                  <a:latin typeface="Helvetica"/>
                  <a:cs typeface="Helvetica"/>
                </a:rPr>
                <a:t>y </a:t>
              </a:r>
              <a:r>
                <a:rPr sz="1400" spc="-14" baseline="3034" dirty="0">
                  <a:solidFill>
                    <a:srgbClr val="FFFFFF"/>
                  </a:solidFill>
                  <a:latin typeface="Helvetica"/>
                  <a:cs typeface="Helvetica"/>
                </a:rPr>
                <a:t>t</a:t>
              </a:r>
              <a:r>
                <a:rPr sz="1400" baseline="3034" dirty="0">
                  <a:solidFill>
                    <a:srgbClr val="FFFFFF"/>
                  </a:solidFill>
                  <a:latin typeface="Helvetica"/>
                  <a:cs typeface="Helvetica"/>
                </a:rPr>
                <a:t>o</a:t>
              </a:r>
              <a:r>
                <a:rPr sz="1400" spc="9" baseline="3034" dirty="0">
                  <a:solidFill>
                    <a:srgbClr val="FFFFFF"/>
                  </a:solidFill>
                  <a:latin typeface="Helvetica"/>
                  <a:cs typeface="Helvetica"/>
                </a:rPr>
                <a:t> </a:t>
              </a:r>
              <a:r>
                <a:rPr sz="1400" baseline="3034" dirty="0">
                  <a:solidFill>
                    <a:srgbClr val="FFFFFF"/>
                  </a:solidFill>
                  <a:latin typeface="Helvetica"/>
                  <a:cs typeface="Helvetica"/>
                </a:rPr>
                <a:t>Su</a:t>
              </a:r>
              <a:r>
                <a:rPr sz="1400" spc="-14" baseline="3034" dirty="0">
                  <a:solidFill>
                    <a:srgbClr val="FFFFFF"/>
                  </a:solidFill>
                  <a:latin typeface="Helvetica"/>
                  <a:cs typeface="Helvetica"/>
                </a:rPr>
                <a:t>s</a:t>
              </a:r>
              <a:r>
                <a:rPr sz="1400" spc="-25" baseline="3034" dirty="0">
                  <a:solidFill>
                    <a:srgbClr val="FFFFFF"/>
                  </a:solidFill>
                  <a:latin typeface="Helvetica"/>
                  <a:cs typeface="Helvetica"/>
                </a:rPr>
                <a:t>t</a:t>
              </a:r>
              <a:r>
                <a:rPr sz="1400" baseline="3034" dirty="0">
                  <a:solidFill>
                    <a:srgbClr val="FFFFFF"/>
                  </a:solidFill>
                  <a:latin typeface="Helvetica"/>
                  <a:cs typeface="Helvetica"/>
                </a:rPr>
                <a:t>ainable</a:t>
              </a:r>
              <a:endParaRPr sz="1400" dirty="0">
                <a:latin typeface="Helvetica"/>
                <a:cs typeface="Helvetica"/>
              </a:endParaRPr>
            </a:p>
            <a:p>
              <a:pPr marL="27050" marR="43789" algn="ctr">
                <a:lnSpc>
                  <a:spcPts val="2160"/>
                </a:lnSpc>
                <a:spcBef>
                  <a:spcPts val="11"/>
                </a:spcBef>
              </a:pPr>
              <a:r>
                <a:rPr sz="1400" baseline="1517" dirty="0">
                  <a:solidFill>
                    <a:srgbClr val="FFFFFF"/>
                  </a:solidFill>
                  <a:latin typeface="Helvetica"/>
                  <a:cs typeface="Helvetica"/>
                </a:rPr>
                <a:t>Compe</a:t>
              </a:r>
              <a:r>
                <a:rPr sz="1400" spc="-9" baseline="1517" dirty="0">
                  <a:solidFill>
                    <a:srgbClr val="FFFFFF"/>
                  </a:solidFill>
                  <a:latin typeface="Helvetica"/>
                  <a:cs typeface="Helvetica"/>
                </a:rPr>
                <a:t>t</a:t>
              </a:r>
              <a:r>
                <a:rPr sz="1400" spc="-4" baseline="1517" dirty="0">
                  <a:solidFill>
                    <a:srgbClr val="FFFFFF"/>
                  </a:solidFill>
                  <a:latin typeface="Helvetica"/>
                  <a:cs typeface="Helvetica"/>
                </a:rPr>
                <a:t>i</a:t>
              </a:r>
              <a:r>
                <a:rPr sz="1400" baseline="1517" dirty="0">
                  <a:solidFill>
                    <a:srgbClr val="FFFFFF"/>
                  </a:solidFill>
                  <a:latin typeface="Helvetica"/>
                  <a:cs typeface="Helvetica"/>
                </a:rPr>
                <a:t>t</a:t>
              </a:r>
              <a:r>
                <a:rPr sz="1400" spc="-9" baseline="1517" dirty="0">
                  <a:solidFill>
                    <a:srgbClr val="FFFFFF"/>
                  </a:solidFill>
                  <a:latin typeface="Helvetica"/>
                  <a:cs typeface="Helvetica"/>
                </a:rPr>
                <a:t>iv</a:t>
              </a:r>
              <a:r>
                <a:rPr sz="1400" baseline="1517" dirty="0">
                  <a:solidFill>
                    <a:srgbClr val="FFFFFF"/>
                  </a:solidFill>
                  <a:latin typeface="Helvetica"/>
                  <a:cs typeface="Helvetica"/>
                </a:rPr>
                <a:t>e </a:t>
              </a:r>
              <a:r>
                <a:rPr sz="1400" spc="4" baseline="1517" dirty="0">
                  <a:solidFill>
                    <a:srgbClr val="FFFFFF"/>
                  </a:solidFill>
                  <a:latin typeface="Helvetica"/>
                  <a:cs typeface="Helvetica"/>
                </a:rPr>
                <a:t>A</a:t>
              </a:r>
              <a:r>
                <a:rPr sz="1400" baseline="1517" dirty="0">
                  <a:solidFill>
                    <a:srgbClr val="FFFFFF"/>
                  </a:solidFill>
                  <a:latin typeface="Helvetica"/>
                  <a:cs typeface="Helvetica"/>
                </a:rPr>
                <a:t>d</a:t>
              </a:r>
              <a:r>
                <a:rPr sz="1400" spc="-19" baseline="1517" dirty="0">
                  <a:solidFill>
                    <a:srgbClr val="FFFFFF"/>
                  </a:solidFill>
                  <a:latin typeface="Helvetica"/>
                  <a:cs typeface="Helvetica"/>
                </a:rPr>
                <a:t>v</a:t>
              </a:r>
              <a:r>
                <a:rPr sz="1400" baseline="1517" dirty="0">
                  <a:solidFill>
                    <a:srgbClr val="FFFFFF"/>
                  </a:solidFill>
                  <a:latin typeface="Helvetica"/>
                  <a:cs typeface="Helvetica"/>
                </a:rPr>
                <a:t>a</a:t>
              </a:r>
              <a:r>
                <a:rPr sz="1400" spc="-9" baseline="1517" dirty="0">
                  <a:solidFill>
                    <a:srgbClr val="FFFFFF"/>
                  </a:solidFill>
                  <a:latin typeface="Helvetica"/>
                  <a:cs typeface="Helvetica"/>
                </a:rPr>
                <a:t>n</a:t>
              </a:r>
              <a:r>
                <a:rPr sz="1400" spc="-25" baseline="1517" dirty="0">
                  <a:solidFill>
                    <a:srgbClr val="FFFFFF"/>
                  </a:solidFill>
                  <a:latin typeface="Helvetica"/>
                  <a:cs typeface="Helvetica"/>
                </a:rPr>
                <a:t>t</a:t>
              </a:r>
              <a:r>
                <a:rPr sz="1400" baseline="1517" dirty="0">
                  <a:solidFill>
                    <a:srgbClr val="FFFFFF"/>
                  </a:solidFill>
                  <a:latin typeface="Helvetica"/>
                  <a:cs typeface="Helvetica"/>
                </a:rPr>
                <a:t>a</a:t>
              </a:r>
              <a:r>
                <a:rPr sz="1400" spc="-4" baseline="1517" dirty="0">
                  <a:solidFill>
                    <a:srgbClr val="FFFFFF"/>
                  </a:solidFill>
                  <a:latin typeface="Helvetica"/>
                  <a:cs typeface="Helvetica"/>
                </a:rPr>
                <a:t>g</a:t>
              </a:r>
              <a:r>
                <a:rPr sz="1400" baseline="1517" dirty="0">
                  <a:solidFill>
                    <a:srgbClr val="FFFFFF"/>
                  </a:solidFill>
                  <a:latin typeface="Helvetica"/>
                  <a:cs typeface="Helvetica"/>
                </a:rPr>
                <a:t>e</a:t>
              </a:r>
              <a:r>
                <a:rPr sz="1400" spc="-4" baseline="1517" dirty="0">
                  <a:solidFill>
                    <a:srgbClr val="FFFFFF"/>
                  </a:solidFill>
                  <a:latin typeface="Helvetica"/>
                  <a:cs typeface="Helvetica"/>
                </a:rPr>
                <a:t> i</a:t>
              </a:r>
              <a:r>
                <a:rPr sz="1400" baseline="1517" dirty="0">
                  <a:solidFill>
                    <a:srgbClr val="FFFFFF"/>
                  </a:solidFill>
                  <a:latin typeface="Helvetica"/>
                  <a:cs typeface="Helvetica"/>
                </a:rPr>
                <a:t>s</a:t>
              </a:r>
              <a:endParaRPr sz="1400" dirty="0">
                <a:latin typeface="Helvetica"/>
                <a:cs typeface="Helvetica"/>
              </a:endParaRPr>
            </a:p>
            <a:p>
              <a:pPr marL="190118" marR="208102" algn="ctr">
                <a:lnSpc>
                  <a:spcPts val="2160"/>
                </a:lnSpc>
              </a:pPr>
              <a:r>
                <a:rPr sz="1400" spc="-19" baseline="1517" dirty="0">
                  <a:solidFill>
                    <a:srgbClr val="FFFFFF"/>
                  </a:solidFill>
                  <a:latin typeface="Helvetica"/>
                  <a:cs typeface="Helvetica"/>
                </a:rPr>
                <a:t>c</a:t>
              </a:r>
              <a:r>
                <a:rPr sz="1400" baseline="1517" dirty="0">
                  <a:solidFill>
                    <a:srgbClr val="FFFFFF"/>
                  </a:solidFill>
                  <a:latin typeface="Helvetica"/>
                  <a:cs typeface="Helvetica"/>
                </a:rPr>
                <a:t>or</a:t>
              </a:r>
              <a:r>
                <a:rPr sz="1400" spc="-29" baseline="1517" dirty="0">
                  <a:solidFill>
                    <a:srgbClr val="FFFFFF"/>
                  </a:solidFill>
                  <a:latin typeface="Helvetica"/>
                  <a:cs typeface="Helvetica"/>
                </a:rPr>
                <a:t>r</a:t>
              </a:r>
              <a:r>
                <a:rPr sz="1400" baseline="1517" dirty="0">
                  <a:solidFill>
                    <a:srgbClr val="FFFFFF"/>
                  </a:solidFill>
                  <a:latin typeface="Helvetica"/>
                  <a:cs typeface="Helvetica"/>
                </a:rPr>
                <a:t>ect</a:t>
              </a:r>
              <a:r>
                <a:rPr sz="1400" spc="4" baseline="1517" dirty="0">
                  <a:solidFill>
                    <a:srgbClr val="FFFFFF"/>
                  </a:solidFill>
                  <a:latin typeface="Helvetica"/>
                  <a:cs typeface="Helvetica"/>
                </a:rPr>
                <a:t> </a:t>
              </a:r>
              <a:r>
                <a:rPr sz="1400" spc="-4" baseline="1517" dirty="0">
                  <a:solidFill>
                    <a:srgbClr val="FFFFFF"/>
                  </a:solidFill>
                  <a:latin typeface="Helvetica"/>
                  <a:cs typeface="Helvetica"/>
                </a:rPr>
                <a:t>‘</a:t>
              </a:r>
              <a:r>
                <a:rPr sz="1400" baseline="1517" dirty="0">
                  <a:solidFill>
                    <a:srgbClr val="FFFFFF"/>
                  </a:solidFill>
                  <a:latin typeface="Helvetica"/>
                  <a:cs typeface="Helvetica"/>
                </a:rPr>
                <a:t>po</a:t>
              </a:r>
              <a:r>
                <a:rPr sz="1400" spc="4" baseline="1517" dirty="0">
                  <a:solidFill>
                    <a:srgbClr val="FFFFFF"/>
                  </a:solidFill>
                  <a:latin typeface="Helvetica"/>
                  <a:cs typeface="Helvetica"/>
                </a:rPr>
                <a:t>s</a:t>
              </a:r>
              <a:r>
                <a:rPr sz="1400" spc="-4" baseline="1517" dirty="0">
                  <a:solidFill>
                    <a:srgbClr val="FFFFFF"/>
                  </a:solidFill>
                  <a:latin typeface="Helvetica"/>
                  <a:cs typeface="Helvetica"/>
                </a:rPr>
                <a:t>i</a:t>
              </a:r>
              <a:r>
                <a:rPr sz="1400" baseline="1517" dirty="0">
                  <a:solidFill>
                    <a:srgbClr val="FFFFFF"/>
                  </a:solidFill>
                  <a:latin typeface="Helvetica"/>
                  <a:cs typeface="Helvetica"/>
                </a:rPr>
                <a:t>t</a:t>
              </a:r>
              <a:r>
                <a:rPr sz="1400" spc="-9" baseline="1517" dirty="0">
                  <a:solidFill>
                    <a:srgbClr val="FFFFFF"/>
                  </a:solidFill>
                  <a:latin typeface="Helvetica"/>
                  <a:cs typeface="Helvetica"/>
                </a:rPr>
                <a:t>i</a:t>
              </a:r>
              <a:r>
                <a:rPr sz="1400" baseline="1517" dirty="0">
                  <a:solidFill>
                    <a:srgbClr val="FFFFFF"/>
                  </a:solidFill>
                  <a:latin typeface="Helvetica"/>
                  <a:cs typeface="Helvetica"/>
                </a:rPr>
                <a:t>onin</a:t>
              </a:r>
              <a:r>
                <a:rPr sz="1400" spc="75" baseline="1517" dirty="0">
                  <a:solidFill>
                    <a:srgbClr val="FFFFFF"/>
                  </a:solidFill>
                  <a:latin typeface="Helvetica"/>
                  <a:cs typeface="Helvetica"/>
                </a:rPr>
                <a:t>g</a:t>
              </a:r>
              <a:r>
                <a:rPr sz="1400" baseline="1517" dirty="0">
                  <a:solidFill>
                    <a:srgbClr val="FFFFFF"/>
                  </a:solidFill>
                  <a:latin typeface="Helvetica"/>
                  <a:cs typeface="Helvetica"/>
                </a:rPr>
                <a:t>’</a:t>
              </a:r>
              <a:r>
                <a:rPr sz="1400" spc="25" baseline="1517" dirty="0">
                  <a:solidFill>
                    <a:srgbClr val="FFFFFF"/>
                  </a:solidFill>
                  <a:latin typeface="Helvetica"/>
                  <a:cs typeface="Helvetica"/>
                </a:rPr>
                <a:t> </a:t>
              </a:r>
              <a:r>
                <a:rPr sz="1400" baseline="1517" dirty="0">
                  <a:solidFill>
                    <a:srgbClr val="FFFFFF"/>
                  </a:solidFill>
                  <a:latin typeface="Helvetica"/>
                  <a:cs typeface="Helvetica"/>
                </a:rPr>
                <a:t>–</a:t>
              </a:r>
              <a:endParaRPr sz="1400" dirty="0">
                <a:latin typeface="Helvetica"/>
                <a:cs typeface="Helvetica"/>
              </a:endParaRPr>
            </a:p>
            <a:p>
              <a:pPr marL="362308" marR="381396" algn="ctr">
                <a:lnSpc>
                  <a:spcPts val="2160"/>
                </a:lnSpc>
              </a:pPr>
              <a:r>
                <a:rPr sz="1400" baseline="1517" dirty="0">
                  <a:solidFill>
                    <a:srgbClr val="FFFFFF"/>
                  </a:solidFill>
                  <a:latin typeface="Helvetica"/>
                  <a:cs typeface="Helvetica"/>
                </a:rPr>
                <a:t>Ge</a:t>
              </a:r>
              <a:r>
                <a:rPr sz="1400" spc="4" baseline="1517" dirty="0">
                  <a:solidFill>
                    <a:srgbClr val="FFFFFF"/>
                  </a:solidFill>
                  <a:latin typeface="Helvetica"/>
                  <a:cs typeface="Helvetica"/>
                </a:rPr>
                <a:t>n</a:t>
              </a:r>
              <a:r>
                <a:rPr sz="1400" baseline="1517" dirty="0">
                  <a:solidFill>
                    <a:srgbClr val="FFFFFF"/>
                  </a:solidFill>
                  <a:latin typeface="Helvetica"/>
                  <a:cs typeface="Helvetica"/>
                </a:rPr>
                <a:t>er</a:t>
              </a:r>
              <a:r>
                <a:rPr sz="1400" spc="-4" baseline="1517" dirty="0">
                  <a:solidFill>
                    <a:srgbClr val="FFFFFF"/>
                  </a:solidFill>
                  <a:latin typeface="Helvetica"/>
                  <a:cs typeface="Helvetica"/>
                </a:rPr>
                <a:t>i</a:t>
              </a:r>
              <a:r>
                <a:rPr sz="1400" baseline="1517" dirty="0">
                  <a:solidFill>
                    <a:srgbClr val="FFFFFF"/>
                  </a:solidFill>
                  <a:latin typeface="Helvetica"/>
                  <a:cs typeface="Helvetica"/>
                </a:rPr>
                <a:t>c</a:t>
              </a:r>
              <a:r>
                <a:rPr sz="1400" spc="-4" baseline="1517" dirty="0">
                  <a:solidFill>
                    <a:srgbClr val="FFFFFF"/>
                  </a:solidFill>
                  <a:latin typeface="Helvetica"/>
                  <a:cs typeface="Helvetica"/>
                </a:rPr>
                <a:t> </a:t>
              </a:r>
              <a:r>
                <a:rPr sz="1400" baseline="1517" dirty="0">
                  <a:solidFill>
                    <a:srgbClr val="FFFFFF"/>
                  </a:solidFill>
                  <a:latin typeface="Helvetica"/>
                  <a:cs typeface="Helvetica"/>
                </a:rPr>
                <a:t>St</a:t>
              </a:r>
              <a:r>
                <a:rPr sz="1400" spc="-44" baseline="1517" dirty="0">
                  <a:solidFill>
                    <a:srgbClr val="FFFFFF"/>
                  </a:solidFill>
                  <a:latin typeface="Helvetica"/>
                  <a:cs typeface="Helvetica"/>
                </a:rPr>
                <a:t>r</a:t>
              </a:r>
              <a:r>
                <a:rPr sz="1400" spc="-9" baseline="1517" dirty="0">
                  <a:solidFill>
                    <a:srgbClr val="FFFFFF"/>
                  </a:solidFill>
                  <a:latin typeface="Helvetica"/>
                  <a:cs typeface="Helvetica"/>
                </a:rPr>
                <a:t>a</a:t>
              </a:r>
              <a:r>
                <a:rPr sz="1400" spc="-25" baseline="1517" dirty="0">
                  <a:solidFill>
                    <a:srgbClr val="FFFFFF"/>
                  </a:solidFill>
                  <a:latin typeface="Helvetica"/>
                  <a:cs typeface="Helvetica"/>
                </a:rPr>
                <a:t>t</a:t>
              </a:r>
              <a:r>
                <a:rPr sz="1400" baseline="1517" dirty="0">
                  <a:solidFill>
                    <a:srgbClr val="FFFFFF"/>
                  </a:solidFill>
                  <a:latin typeface="Helvetica"/>
                  <a:cs typeface="Helvetica"/>
                </a:rPr>
                <a:t>e</a:t>
              </a:r>
              <a:r>
                <a:rPr sz="1400" spc="4" baseline="1517" dirty="0">
                  <a:solidFill>
                    <a:srgbClr val="FFFFFF"/>
                  </a:solidFill>
                  <a:latin typeface="Helvetica"/>
                  <a:cs typeface="Helvetica"/>
                </a:rPr>
                <a:t>g</a:t>
              </a:r>
              <a:r>
                <a:rPr sz="1400" spc="-4" baseline="1517" dirty="0">
                  <a:solidFill>
                    <a:srgbClr val="FFFFFF"/>
                  </a:solidFill>
                  <a:latin typeface="Helvetica"/>
                  <a:cs typeface="Helvetica"/>
                </a:rPr>
                <a:t>i</a:t>
              </a:r>
              <a:r>
                <a:rPr sz="1400" baseline="1517" dirty="0">
                  <a:solidFill>
                    <a:srgbClr val="FFFFFF"/>
                  </a:solidFill>
                  <a:latin typeface="Helvetica"/>
                  <a:cs typeface="Helvetica"/>
                </a:rPr>
                <a:t>es</a:t>
              </a:r>
              <a:endParaRPr sz="1400" dirty="0">
                <a:latin typeface="Helvetica"/>
                <a:cs typeface="Helvetica"/>
              </a:endParaRPr>
            </a:p>
          </p:txBody>
        </p:sp>
        <p:sp>
          <p:nvSpPr>
            <p:cNvPr id="32" name="object 8"/>
            <p:cNvSpPr txBox="1"/>
            <p:nvPr/>
          </p:nvSpPr>
          <p:spPr>
            <a:xfrm>
              <a:off x="675515" y="2551247"/>
              <a:ext cx="1696377" cy="330504"/>
            </a:xfrm>
            <a:prstGeom prst="rect">
              <a:avLst/>
            </a:prstGeom>
          </p:spPr>
          <p:txBody>
            <a:bodyPr wrap="square" lIns="0" tIns="0" rIns="0" bIns="0" rtlCol="0">
              <a:noAutofit/>
            </a:bodyPr>
            <a:lstStyle/>
            <a:p>
              <a:pPr marL="12700">
                <a:lnSpc>
                  <a:spcPts val="2545"/>
                </a:lnSpc>
                <a:spcBef>
                  <a:spcPts val="127"/>
                </a:spcBef>
              </a:pPr>
              <a:r>
                <a:rPr sz="2400" baseline="3413" dirty="0">
                  <a:solidFill>
                    <a:srgbClr val="FFFFFF"/>
                  </a:solidFill>
                  <a:latin typeface="Helvetica"/>
                  <a:cs typeface="Helvetica"/>
                </a:rPr>
                <a:t>Mi</a:t>
              </a:r>
              <a:r>
                <a:rPr sz="2400" spc="-29" baseline="3413" dirty="0">
                  <a:solidFill>
                    <a:srgbClr val="FFFFFF"/>
                  </a:solidFill>
                  <a:latin typeface="Helvetica"/>
                  <a:cs typeface="Helvetica"/>
                </a:rPr>
                <a:t>n</a:t>
              </a:r>
              <a:r>
                <a:rPr sz="2400" baseline="3413" dirty="0">
                  <a:solidFill>
                    <a:srgbClr val="FFFFFF"/>
                  </a:solidFill>
                  <a:latin typeface="Helvetica"/>
                  <a:cs typeface="Helvetica"/>
                </a:rPr>
                <a:t>tzbe</a:t>
              </a:r>
              <a:r>
                <a:rPr sz="2400" spc="-34" baseline="3413" dirty="0">
                  <a:solidFill>
                    <a:srgbClr val="FFFFFF"/>
                  </a:solidFill>
                  <a:latin typeface="Helvetica"/>
                  <a:cs typeface="Helvetica"/>
                </a:rPr>
                <a:t>r</a:t>
              </a:r>
              <a:r>
                <a:rPr sz="2400" spc="89" baseline="3413" dirty="0">
                  <a:solidFill>
                    <a:srgbClr val="FFFFFF"/>
                  </a:solidFill>
                  <a:latin typeface="Helvetica"/>
                  <a:cs typeface="Helvetica"/>
                </a:rPr>
                <a:t>g</a:t>
              </a:r>
              <a:r>
                <a:rPr lang="en-GB" sz="2400" spc="89" baseline="3413" dirty="0">
                  <a:solidFill>
                    <a:srgbClr val="FFFFFF"/>
                  </a:solidFill>
                  <a:latin typeface="Helvetica"/>
                  <a:cs typeface="Helvetica"/>
                </a:rPr>
                <a:t>’s</a:t>
              </a:r>
              <a:endParaRPr sz="2400" dirty="0">
                <a:latin typeface="Helvetica"/>
                <a:cs typeface="Helvetica"/>
              </a:endParaRPr>
            </a:p>
          </p:txBody>
        </p:sp>
        <p:sp>
          <p:nvSpPr>
            <p:cNvPr id="33" name="object 7"/>
            <p:cNvSpPr txBox="1"/>
            <p:nvPr/>
          </p:nvSpPr>
          <p:spPr>
            <a:xfrm>
              <a:off x="3843862" y="2718862"/>
              <a:ext cx="1314466" cy="330200"/>
            </a:xfrm>
            <a:prstGeom prst="rect">
              <a:avLst/>
            </a:prstGeom>
          </p:spPr>
          <p:txBody>
            <a:bodyPr wrap="square" lIns="0" tIns="0" rIns="0" bIns="0" rtlCol="0">
              <a:noAutofit/>
            </a:bodyPr>
            <a:lstStyle/>
            <a:p>
              <a:pPr marL="12700">
                <a:lnSpc>
                  <a:spcPts val="2545"/>
                </a:lnSpc>
                <a:spcBef>
                  <a:spcPts val="127"/>
                </a:spcBef>
              </a:pPr>
              <a:r>
                <a:rPr sz="2400" spc="-50" baseline="3413" dirty="0">
                  <a:solidFill>
                    <a:srgbClr val="FFFFFF"/>
                  </a:solidFill>
                  <a:latin typeface="Helvetica"/>
                  <a:cs typeface="Helvetica"/>
                </a:rPr>
                <a:t>P</a:t>
              </a:r>
              <a:r>
                <a:rPr sz="2400" baseline="3413" dirty="0">
                  <a:solidFill>
                    <a:srgbClr val="FFFFFF"/>
                  </a:solidFill>
                  <a:latin typeface="Helvetica"/>
                  <a:cs typeface="Helvetica"/>
                </a:rPr>
                <a:t>os</a:t>
              </a:r>
              <a:r>
                <a:rPr sz="2400" spc="-4" baseline="3413" dirty="0">
                  <a:solidFill>
                    <a:srgbClr val="FFFFFF"/>
                  </a:solidFill>
                  <a:latin typeface="Helvetica"/>
                  <a:cs typeface="Helvetica"/>
                </a:rPr>
                <a:t>i</a:t>
              </a:r>
              <a:r>
                <a:rPr sz="2400" baseline="3413" dirty="0">
                  <a:solidFill>
                    <a:srgbClr val="FFFFFF"/>
                  </a:solidFill>
                  <a:latin typeface="Helvetica"/>
                  <a:cs typeface="Helvetica"/>
                </a:rPr>
                <a:t>tion</a:t>
              </a:r>
              <a:endParaRPr sz="2400" dirty="0">
                <a:latin typeface="Helvetica"/>
                <a:cs typeface="Helvetica"/>
              </a:endParaRPr>
            </a:p>
          </p:txBody>
        </p:sp>
        <p:sp>
          <p:nvSpPr>
            <p:cNvPr id="34" name="object 3"/>
            <p:cNvSpPr txBox="1"/>
            <p:nvPr/>
          </p:nvSpPr>
          <p:spPr>
            <a:xfrm>
              <a:off x="3851920" y="3881041"/>
              <a:ext cx="1091165" cy="330200"/>
            </a:xfrm>
            <a:prstGeom prst="rect">
              <a:avLst/>
            </a:prstGeom>
          </p:spPr>
          <p:txBody>
            <a:bodyPr wrap="square" lIns="0" tIns="0" rIns="0" bIns="0" rtlCol="0">
              <a:noAutofit/>
            </a:bodyPr>
            <a:lstStyle/>
            <a:p>
              <a:pPr marL="12700">
                <a:lnSpc>
                  <a:spcPts val="2545"/>
                </a:lnSpc>
                <a:spcBef>
                  <a:spcPts val="127"/>
                </a:spcBef>
              </a:pPr>
              <a:r>
                <a:rPr sz="2400" spc="-50" baseline="3413" dirty="0">
                  <a:solidFill>
                    <a:srgbClr val="FFFFFF"/>
                  </a:solidFill>
                  <a:latin typeface="Helvetica"/>
                  <a:cs typeface="Helvetica"/>
                </a:rPr>
                <a:t>P</a:t>
              </a:r>
              <a:r>
                <a:rPr sz="2400" spc="-19" baseline="3413" dirty="0">
                  <a:solidFill>
                    <a:srgbClr val="FFFFFF"/>
                  </a:solidFill>
                  <a:latin typeface="Helvetica"/>
                  <a:cs typeface="Helvetica"/>
                </a:rPr>
                <a:t>a</a:t>
              </a:r>
              <a:r>
                <a:rPr sz="2400" spc="-34" baseline="3413" dirty="0">
                  <a:solidFill>
                    <a:srgbClr val="FFFFFF"/>
                  </a:solidFill>
                  <a:latin typeface="Helvetica"/>
                  <a:cs typeface="Helvetica"/>
                </a:rPr>
                <a:t>t</a:t>
              </a:r>
              <a:r>
                <a:rPr sz="2400" spc="-25" baseline="3413" dirty="0">
                  <a:solidFill>
                    <a:srgbClr val="FFFFFF"/>
                  </a:solidFill>
                  <a:latin typeface="Helvetica"/>
                  <a:cs typeface="Helvetica"/>
                </a:rPr>
                <a:t>t</a:t>
              </a:r>
              <a:r>
                <a:rPr sz="2400" baseline="3413" dirty="0">
                  <a:solidFill>
                    <a:srgbClr val="FFFFFF"/>
                  </a:solidFill>
                  <a:latin typeface="Helvetica"/>
                  <a:cs typeface="Helvetica"/>
                </a:rPr>
                <a:t>ern</a:t>
              </a:r>
              <a:endParaRPr sz="2400" dirty="0">
                <a:latin typeface="Helvetica"/>
                <a:cs typeface="Helvetica"/>
              </a:endParaRPr>
            </a:p>
          </p:txBody>
        </p:sp>
        <p:sp>
          <p:nvSpPr>
            <p:cNvPr id="35" name="object 3"/>
            <p:cNvSpPr txBox="1"/>
            <p:nvPr/>
          </p:nvSpPr>
          <p:spPr>
            <a:xfrm>
              <a:off x="3671476" y="5085184"/>
              <a:ext cx="1529157" cy="395108"/>
            </a:xfrm>
            <a:prstGeom prst="rect">
              <a:avLst/>
            </a:prstGeom>
          </p:spPr>
          <p:txBody>
            <a:bodyPr wrap="square" lIns="0" tIns="0" rIns="0" bIns="0" rtlCol="0">
              <a:noAutofit/>
            </a:bodyPr>
            <a:lstStyle/>
            <a:p>
              <a:pPr marL="12700">
                <a:lnSpc>
                  <a:spcPts val="2545"/>
                </a:lnSpc>
                <a:spcBef>
                  <a:spcPts val="127"/>
                </a:spcBef>
              </a:pPr>
              <a:r>
                <a:rPr lang="en-GB" sz="2400" spc="-50" baseline="3413" dirty="0">
                  <a:solidFill>
                    <a:srgbClr val="FFFFFF"/>
                  </a:solidFill>
                  <a:latin typeface="Helvetica"/>
                  <a:cs typeface="Helvetica"/>
                </a:rPr>
                <a:t>Ploy</a:t>
              </a:r>
              <a:endParaRPr sz="2400" dirty="0">
                <a:latin typeface="Helvetica"/>
                <a:cs typeface="Helvetica"/>
              </a:endParaRPr>
            </a:p>
          </p:txBody>
        </p:sp>
        <p:sp>
          <p:nvSpPr>
            <p:cNvPr id="36" name="object 3"/>
            <p:cNvSpPr txBox="1"/>
            <p:nvPr/>
          </p:nvSpPr>
          <p:spPr>
            <a:xfrm>
              <a:off x="3851920" y="332656"/>
              <a:ext cx="979906" cy="330200"/>
            </a:xfrm>
            <a:prstGeom prst="rect">
              <a:avLst/>
            </a:prstGeom>
          </p:spPr>
          <p:txBody>
            <a:bodyPr wrap="square" lIns="0" tIns="0" rIns="0" bIns="0" rtlCol="0">
              <a:noAutofit/>
            </a:bodyPr>
            <a:lstStyle/>
            <a:p>
              <a:pPr marL="12700">
                <a:lnSpc>
                  <a:spcPts val="2545"/>
                </a:lnSpc>
                <a:spcBef>
                  <a:spcPts val="127"/>
                </a:spcBef>
              </a:pPr>
              <a:r>
                <a:rPr lang="en-GB" sz="2400" spc="-50" baseline="3413" dirty="0">
                  <a:solidFill>
                    <a:srgbClr val="FFFFFF"/>
                  </a:solidFill>
                  <a:latin typeface="Helvetica"/>
                  <a:cs typeface="Helvetica"/>
                </a:rPr>
                <a:t>Plan</a:t>
              </a:r>
              <a:endParaRPr sz="2400" dirty="0">
                <a:latin typeface="Helvetica"/>
                <a:cs typeface="Helvetica"/>
              </a:endParaRPr>
            </a:p>
          </p:txBody>
        </p:sp>
        <p:sp>
          <p:nvSpPr>
            <p:cNvPr id="37" name="TextBox 36"/>
            <p:cNvSpPr txBox="1"/>
            <p:nvPr/>
          </p:nvSpPr>
          <p:spPr>
            <a:xfrm>
              <a:off x="634084" y="3143251"/>
              <a:ext cx="1800199" cy="454909"/>
            </a:xfrm>
            <a:prstGeom prst="rect">
              <a:avLst/>
            </a:prstGeom>
            <a:noFill/>
          </p:spPr>
          <p:txBody>
            <a:bodyPr wrap="square" rtlCol="0">
              <a:spAutoFit/>
            </a:bodyPr>
            <a:lstStyle/>
            <a:p>
              <a:r>
                <a:rPr lang="en-US" sz="1200" dirty="0">
                  <a:solidFill>
                    <a:schemeClr val="bg1"/>
                  </a:solidFill>
                  <a:latin typeface="Helvetica"/>
                  <a:cs typeface="Helvetica"/>
                </a:rPr>
                <a:t>5P’s of </a:t>
              </a:r>
              <a:r>
                <a:rPr lang="en-US" sz="1400" dirty="0">
                  <a:solidFill>
                    <a:schemeClr val="bg1"/>
                  </a:solidFill>
                  <a:latin typeface="Helvetica"/>
                  <a:cs typeface="Helvetica"/>
                </a:rPr>
                <a:t>Strategy</a:t>
              </a:r>
            </a:p>
          </p:txBody>
        </p:sp>
      </p:grpSp>
      <p:sp>
        <p:nvSpPr>
          <p:cNvPr id="3" name="Rectangle 2">
            <a:extLst>
              <a:ext uri="{FF2B5EF4-FFF2-40B4-BE49-F238E27FC236}">
                <a16:creationId xmlns:a16="http://schemas.microsoft.com/office/drawing/2014/main" id="{434E3374-7258-4632-B900-8E982AFA7234}"/>
              </a:ext>
            </a:extLst>
          </p:cNvPr>
          <p:cNvSpPr/>
          <p:nvPr/>
        </p:nvSpPr>
        <p:spPr>
          <a:xfrm>
            <a:off x="245525" y="1002652"/>
            <a:ext cx="4361211" cy="954107"/>
          </a:xfrm>
          <a:prstGeom prst="rect">
            <a:avLst/>
          </a:prstGeom>
        </p:spPr>
        <p:txBody>
          <a:bodyPr wrap="square">
            <a:spAutoFit/>
          </a:bodyPr>
          <a:lstStyle/>
          <a:p>
            <a:r>
              <a:rPr lang="en-US" sz="1400" b="1" dirty="0">
                <a:latin typeface="Libre Franklin"/>
              </a:rPr>
              <a:t>1. Strategy as a Plan:</a:t>
            </a:r>
          </a:p>
          <a:p>
            <a:r>
              <a:rPr lang="en-US" sz="1400" dirty="0">
                <a:latin typeface="Libre Franklin"/>
              </a:rPr>
              <a:t>Planning comes naturally to many managers and as such, has become the default first step, [ right data / right quality] = data collection ( PESTEL / SWOT / …)  </a:t>
            </a:r>
            <a:endParaRPr lang="en-US" sz="1400" b="0" i="0" dirty="0">
              <a:effectLst/>
              <a:latin typeface="Libre Franklin"/>
            </a:endParaRPr>
          </a:p>
        </p:txBody>
      </p:sp>
      <p:pic>
        <p:nvPicPr>
          <p:cNvPr id="7" name="Picture 6">
            <a:extLst>
              <a:ext uri="{FF2B5EF4-FFF2-40B4-BE49-F238E27FC236}">
                <a16:creationId xmlns:a16="http://schemas.microsoft.com/office/drawing/2014/main" id="{78066697-E09E-4FBE-A3F4-0F34CB65F7CE}"/>
              </a:ext>
            </a:extLst>
          </p:cNvPr>
          <p:cNvPicPr>
            <a:picLocks noChangeAspect="1"/>
          </p:cNvPicPr>
          <p:nvPr/>
        </p:nvPicPr>
        <p:blipFill>
          <a:blip r:embed="rId2"/>
          <a:stretch>
            <a:fillRect/>
          </a:stretch>
        </p:blipFill>
        <p:spPr>
          <a:xfrm>
            <a:off x="228349" y="2391697"/>
            <a:ext cx="4942171" cy="1751987"/>
          </a:xfrm>
          <a:prstGeom prst="rect">
            <a:avLst/>
          </a:prstGeom>
        </p:spPr>
      </p:pic>
      <p:sp>
        <p:nvSpPr>
          <p:cNvPr id="8" name="TextBox 7">
            <a:extLst>
              <a:ext uri="{FF2B5EF4-FFF2-40B4-BE49-F238E27FC236}">
                <a16:creationId xmlns:a16="http://schemas.microsoft.com/office/drawing/2014/main" id="{29131459-9DEA-4C2C-A946-3522A7C10822}"/>
              </a:ext>
            </a:extLst>
          </p:cNvPr>
          <p:cNvSpPr txBox="1"/>
          <p:nvPr/>
        </p:nvSpPr>
        <p:spPr>
          <a:xfrm>
            <a:off x="198270" y="4443993"/>
            <a:ext cx="5031119" cy="1077218"/>
          </a:xfrm>
          <a:prstGeom prst="rect">
            <a:avLst/>
          </a:prstGeom>
          <a:noFill/>
        </p:spPr>
        <p:txBody>
          <a:bodyPr wrap="square" rtlCol="0">
            <a:spAutoFit/>
          </a:bodyPr>
          <a:lstStyle/>
          <a:p>
            <a:r>
              <a:rPr lang="en-GB" sz="1600" dirty="0"/>
              <a:t>Tools to support planning</a:t>
            </a:r>
          </a:p>
          <a:p>
            <a:pPr marL="342900" indent="-342900">
              <a:buFont typeface="+mj-lt"/>
              <a:buAutoNum type="arabicPeriod"/>
            </a:pPr>
            <a:r>
              <a:rPr lang="en-GB" sz="1600" dirty="0"/>
              <a:t>Identify opportunities : PESTEL / SWOT</a:t>
            </a:r>
          </a:p>
          <a:p>
            <a:pPr marL="342900" indent="-342900">
              <a:buFont typeface="+mj-lt"/>
              <a:buAutoNum type="arabicPeriod"/>
            </a:pPr>
            <a:r>
              <a:rPr lang="en-GB" sz="1600" dirty="0"/>
              <a:t>Reaching opportunities : Change Management / Project Management Techniques. </a:t>
            </a:r>
          </a:p>
        </p:txBody>
      </p:sp>
      <p:sp>
        <p:nvSpPr>
          <p:cNvPr id="4" name="TextBox 3">
            <a:extLst>
              <a:ext uri="{FF2B5EF4-FFF2-40B4-BE49-F238E27FC236}">
                <a16:creationId xmlns:a16="http://schemas.microsoft.com/office/drawing/2014/main" id="{B1DEEFE4-5EF1-445B-AF47-25A5B25AA231}"/>
              </a:ext>
            </a:extLst>
          </p:cNvPr>
          <p:cNvSpPr txBox="1"/>
          <p:nvPr/>
        </p:nvSpPr>
        <p:spPr>
          <a:xfrm>
            <a:off x="5957317" y="4148396"/>
            <a:ext cx="864096" cy="369332"/>
          </a:xfrm>
          <a:prstGeom prst="rect">
            <a:avLst/>
          </a:prstGeom>
          <a:noFill/>
        </p:spPr>
        <p:txBody>
          <a:bodyPr wrap="square" rtlCol="0">
            <a:spAutoFit/>
          </a:bodyPr>
          <a:lstStyle/>
          <a:p>
            <a:r>
              <a:rPr lang="en-GB" b="1" dirty="0">
                <a:effectLst>
                  <a:outerShdw blurRad="38100" dist="38100" dir="2700000" algn="tl">
                    <a:srgbClr val="000000">
                      <a:alpha val="43137"/>
                    </a:srgbClr>
                  </a:outerShdw>
                </a:effectLst>
              </a:rPr>
              <a:t>1987</a:t>
            </a:r>
          </a:p>
        </p:txBody>
      </p:sp>
    </p:spTree>
    <p:extLst>
      <p:ext uri="{BB962C8B-B14F-4D97-AF65-F5344CB8AC3E}">
        <p14:creationId xmlns:p14="http://schemas.microsoft.com/office/powerpoint/2010/main" val="26087847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5880" y="277265"/>
            <a:ext cx="6797912" cy="1143000"/>
          </a:xfrm>
          <a:ln w="3175">
            <a:solidFill>
              <a:schemeClr val="bg1"/>
            </a:solidFill>
          </a:ln>
        </p:spPr>
        <p:txBody>
          <a:bodyPr>
            <a:normAutofit fontScale="90000"/>
          </a:bodyPr>
          <a:lstStyle/>
          <a:p>
            <a:pPr>
              <a:lnSpc>
                <a:spcPct val="90000"/>
              </a:lnSpc>
              <a:defRPr/>
            </a:pPr>
            <a:r>
              <a:rPr lang="en-US" sz="4000" b="1" dirty="0">
                <a:solidFill>
                  <a:srgbClr val="A3201D"/>
                </a:solidFill>
              </a:rPr>
              <a:t>Porter and Positioning in the </a:t>
            </a:r>
            <a:br>
              <a:rPr lang="en-US" sz="4000" b="1" dirty="0">
                <a:solidFill>
                  <a:srgbClr val="A3201D"/>
                </a:solidFill>
              </a:rPr>
            </a:br>
            <a:r>
              <a:rPr lang="en-US" sz="4000" b="1" dirty="0">
                <a:solidFill>
                  <a:srgbClr val="A3201D"/>
                </a:solidFill>
              </a:rPr>
              <a:t>Strategy Context</a:t>
            </a:r>
          </a:p>
        </p:txBody>
      </p:sp>
      <p:grpSp>
        <p:nvGrpSpPr>
          <p:cNvPr id="11" name="Group 10"/>
          <p:cNvGrpSpPr/>
          <p:nvPr/>
        </p:nvGrpSpPr>
        <p:grpSpPr>
          <a:xfrm>
            <a:off x="5591944" y="1698728"/>
            <a:ext cx="6408712" cy="3827999"/>
            <a:chOff x="590934" y="44624"/>
            <a:chExt cx="8468708" cy="5657967"/>
          </a:xfrm>
        </p:grpSpPr>
        <p:sp>
          <p:nvSpPr>
            <p:cNvPr id="12" name="object 15"/>
            <p:cNvSpPr/>
            <p:nvPr/>
          </p:nvSpPr>
          <p:spPr>
            <a:xfrm>
              <a:off x="590934" y="2368469"/>
              <a:ext cx="2020709" cy="1285610"/>
            </a:xfrm>
            <a:custGeom>
              <a:avLst/>
              <a:gdLst/>
              <a:ahLst/>
              <a:cxnLst/>
              <a:rect l="l" t="t" r="r" b="b"/>
              <a:pathLst>
                <a:path w="2020709" h="1010285">
                  <a:moveTo>
                    <a:pt x="0" y="100965"/>
                  </a:moveTo>
                  <a:lnTo>
                    <a:pt x="64" y="912970"/>
                  </a:lnTo>
                  <a:lnTo>
                    <a:pt x="10472" y="954133"/>
                  </a:lnTo>
                  <a:lnTo>
                    <a:pt x="35917" y="986522"/>
                  </a:lnTo>
                  <a:lnTo>
                    <a:pt x="72455" y="1006190"/>
                  </a:lnTo>
                  <a:lnTo>
                    <a:pt x="101028" y="1010285"/>
                  </a:lnTo>
                  <a:lnTo>
                    <a:pt x="1923327" y="1010218"/>
                  </a:lnTo>
                  <a:lnTo>
                    <a:pt x="1964543" y="999800"/>
                  </a:lnTo>
                  <a:lnTo>
                    <a:pt x="1996950" y="974366"/>
                  </a:lnTo>
                  <a:lnTo>
                    <a:pt x="2016617" y="937860"/>
                  </a:lnTo>
                  <a:lnTo>
                    <a:pt x="2020709" y="909320"/>
                  </a:lnTo>
                  <a:lnTo>
                    <a:pt x="2020643" y="97263"/>
                  </a:lnTo>
                  <a:lnTo>
                    <a:pt x="2010222" y="56120"/>
                  </a:lnTo>
                  <a:lnTo>
                    <a:pt x="1984769" y="23748"/>
                  </a:lnTo>
                  <a:lnTo>
                    <a:pt x="1948214" y="4091"/>
                  </a:lnTo>
                  <a:lnTo>
                    <a:pt x="1919617" y="0"/>
                  </a:lnTo>
                  <a:lnTo>
                    <a:pt x="97374" y="64"/>
                  </a:lnTo>
                  <a:lnTo>
                    <a:pt x="56179" y="10468"/>
                  </a:lnTo>
                  <a:lnTo>
                    <a:pt x="23771" y="35901"/>
                  </a:lnTo>
                  <a:lnTo>
                    <a:pt x="4095" y="72415"/>
                  </a:lnTo>
                  <a:lnTo>
                    <a:pt x="0" y="100965"/>
                  </a:lnTo>
                  <a:close/>
                </a:path>
              </a:pathLst>
            </a:custGeom>
            <a:solidFill>
              <a:schemeClr val="tx2">
                <a:lumMod val="90000"/>
                <a:lumOff val="10000"/>
              </a:schemeClr>
            </a:solidFill>
          </p:spPr>
          <p:txBody>
            <a:bodyPr wrap="square" lIns="0" tIns="0" rIns="0" bIns="0" rtlCol="0">
              <a:noAutofit/>
            </a:bodyPr>
            <a:lstStyle/>
            <a:p>
              <a:endParaRPr sz="1400"/>
            </a:p>
          </p:txBody>
        </p:sp>
        <p:sp>
          <p:nvSpPr>
            <p:cNvPr id="14" name="object 16"/>
            <p:cNvSpPr/>
            <p:nvPr/>
          </p:nvSpPr>
          <p:spPr>
            <a:xfrm>
              <a:off x="2611644" y="549829"/>
              <a:ext cx="808227" cy="2323846"/>
            </a:xfrm>
            <a:custGeom>
              <a:avLst/>
              <a:gdLst/>
              <a:ahLst/>
              <a:cxnLst/>
              <a:rect l="l" t="t" r="r" b="b"/>
              <a:pathLst>
                <a:path w="808227" h="2323846">
                  <a:moveTo>
                    <a:pt x="0" y="2323846"/>
                  </a:moveTo>
                  <a:lnTo>
                    <a:pt x="808227" y="0"/>
                  </a:lnTo>
                </a:path>
              </a:pathLst>
            </a:custGeom>
            <a:ln w="25400">
              <a:solidFill>
                <a:srgbClr val="3C6695"/>
              </a:solidFill>
            </a:ln>
          </p:spPr>
          <p:txBody>
            <a:bodyPr wrap="square" lIns="0" tIns="0" rIns="0" bIns="0" rtlCol="0">
              <a:noAutofit/>
            </a:bodyPr>
            <a:lstStyle/>
            <a:p>
              <a:endParaRPr sz="1400"/>
            </a:p>
          </p:txBody>
        </p:sp>
        <p:sp>
          <p:nvSpPr>
            <p:cNvPr id="15" name="object 17"/>
            <p:cNvSpPr/>
            <p:nvPr/>
          </p:nvSpPr>
          <p:spPr>
            <a:xfrm>
              <a:off x="3419872" y="44624"/>
              <a:ext cx="2020697" cy="1010412"/>
            </a:xfrm>
            <a:custGeom>
              <a:avLst/>
              <a:gdLst/>
              <a:ahLst/>
              <a:cxnLst/>
              <a:rect l="l" t="t" r="r" b="b"/>
              <a:pathLst>
                <a:path w="2020697" h="1010412">
                  <a:moveTo>
                    <a:pt x="0" y="101091"/>
                  </a:moveTo>
                  <a:lnTo>
                    <a:pt x="70" y="913132"/>
                  </a:lnTo>
                  <a:lnTo>
                    <a:pt x="10518" y="954308"/>
                  </a:lnTo>
                  <a:lnTo>
                    <a:pt x="35973" y="986680"/>
                  </a:lnTo>
                  <a:lnTo>
                    <a:pt x="72512" y="1006324"/>
                  </a:lnTo>
                  <a:lnTo>
                    <a:pt x="101091" y="1010412"/>
                  </a:lnTo>
                  <a:lnTo>
                    <a:pt x="1923433" y="1010345"/>
                  </a:lnTo>
                  <a:lnTo>
                    <a:pt x="1964576" y="999924"/>
                  </a:lnTo>
                  <a:lnTo>
                    <a:pt x="1996948" y="974471"/>
                  </a:lnTo>
                  <a:lnTo>
                    <a:pt x="2016605" y="937916"/>
                  </a:lnTo>
                  <a:lnTo>
                    <a:pt x="2020697" y="909319"/>
                  </a:lnTo>
                  <a:lnTo>
                    <a:pt x="2020630" y="97381"/>
                  </a:lnTo>
                  <a:lnTo>
                    <a:pt x="2010212" y="56165"/>
                  </a:lnTo>
                  <a:lnTo>
                    <a:pt x="1984778" y="23759"/>
                  </a:lnTo>
                  <a:lnTo>
                    <a:pt x="1948272" y="4092"/>
                  </a:lnTo>
                  <a:lnTo>
                    <a:pt x="1919732" y="0"/>
                  </a:lnTo>
                  <a:lnTo>
                    <a:pt x="97279" y="70"/>
                  </a:lnTo>
                  <a:lnTo>
                    <a:pt x="56103" y="10518"/>
                  </a:lnTo>
                  <a:lnTo>
                    <a:pt x="23731" y="35973"/>
                  </a:lnTo>
                  <a:lnTo>
                    <a:pt x="4087" y="72512"/>
                  </a:lnTo>
                  <a:lnTo>
                    <a:pt x="0" y="101091"/>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16" name="object 18"/>
            <p:cNvSpPr/>
            <p:nvPr/>
          </p:nvSpPr>
          <p:spPr>
            <a:xfrm>
              <a:off x="3452114" y="1198372"/>
              <a:ext cx="2020697" cy="1010412"/>
            </a:xfrm>
            <a:custGeom>
              <a:avLst/>
              <a:gdLst/>
              <a:ahLst/>
              <a:cxnLst/>
              <a:rect l="l" t="t" r="r" b="b"/>
              <a:pathLst>
                <a:path w="2020697" h="1010412">
                  <a:moveTo>
                    <a:pt x="0" y="101091"/>
                  </a:moveTo>
                  <a:lnTo>
                    <a:pt x="1046" y="86476"/>
                  </a:lnTo>
                  <a:lnTo>
                    <a:pt x="4087" y="72512"/>
                  </a:lnTo>
                  <a:lnTo>
                    <a:pt x="8979" y="59343"/>
                  </a:lnTo>
                  <a:lnTo>
                    <a:pt x="15575" y="47115"/>
                  </a:lnTo>
                  <a:lnTo>
                    <a:pt x="23731" y="35973"/>
                  </a:lnTo>
                  <a:lnTo>
                    <a:pt x="33301" y="26063"/>
                  </a:lnTo>
                  <a:lnTo>
                    <a:pt x="44140" y="17529"/>
                  </a:lnTo>
                  <a:lnTo>
                    <a:pt x="56103" y="10518"/>
                  </a:lnTo>
                  <a:lnTo>
                    <a:pt x="69044" y="5174"/>
                  </a:lnTo>
                  <a:lnTo>
                    <a:pt x="82818" y="1643"/>
                  </a:lnTo>
                  <a:lnTo>
                    <a:pt x="97279" y="70"/>
                  </a:lnTo>
                  <a:lnTo>
                    <a:pt x="101091" y="0"/>
                  </a:lnTo>
                  <a:lnTo>
                    <a:pt x="1919732" y="0"/>
                  </a:lnTo>
                  <a:lnTo>
                    <a:pt x="1934325" y="1047"/>
                  </a:lnTo>
                  <a:lnTo>
                    <a:pt x="1948272" y="4092"/>
                  </a:lnTo>
                  <a:lnTo>
                    <a:pt x="1961427" y="8990"/>
                  </a:lnTo>
                  <a:lnTo>
                    <a:pt x="1973645" y="15594"/>
                  </a:lnTo>
                  <a:lnTo>
                    <a:pt x="1984778" y="23759"/>
                  </a:lnTo>
                  <a:lnTo>
                    <a:pt x="1994681" y="33340"/>
                  </a:lnTo>
                  <a:lnTo>
                    <a:pt x="2003208" y="44190"/>
                  </a:lnTo>
                  <a:lnTo>
                    <a:pt x="2010212" y="56165"/>
                  </a:lnTo>
                  <a:lnTo>
                    <a:pt x="2015548" y="69119"/>
                  </a:lnTo>
                  <a:lnTo>
                    <a:pt x="2019069" y="82906"/>
                  </a:lnTo>
                  <a:lnTo>
                    <a:pt x="2020630" y="97381"/>
                  </a:lnTo>
                  <a:lnTo>
                    <a:pt x="2020697" y="101091"/>
                  </a:lnTo>
                  <a:lnTo>
                    <a:pt x="2020697" y="909319"/>
                  </a:lnTo>
                  <a:lnTo>
                    <a:pt x="2019649" y="923944"/>
                  </a:lnTo>
                  <a:lnTo>
                    <a:pt x="2016605" y="937916"/>
                  </a:lnTo>
                  <a:lnTo>
                    <a:pt x="2011709" y="951092"/>
                  </a:lnTo>
                  <a:lnTo>
                    <a:pt x="2005108" y="963326"/>
                  </a:lnTo>
                  <a:lnTo>
                    <a:pt x="1996948" y="974471"/>
                  </a:lnTo>
                  <a:lnTo>
                    <a:pt x="1987376" y="984383"/>
                  </a:lnTo>
                  <a:lnTo>
                    <a:pt x="1976536" y="992916"/>
                  </a:lnTo>
                  <a:lnTo>
                    <a:pt x="1964576" y="999924"/>
                  </a:lnTo>
                  <a:lnTo>
                    <a:pt x="1951642" y="1005262"/>
                  </a:lnTo>
                  <a:lnTo>
                    <a:pt x="1937879" y="1008784"/>
                  </a:lnTo>
                  <a:lnTo>
                    <a:pt x="1923433" y="1010345"/>
                  </a:lnTo>
                  <a:lnTo>
                    <a:pt x="1919732" y="1010412"/>
                  </a:lnTo>
                  <a:lnTo>
                    <a:pt x="101091" y="1010412"/>
                  </a:lnTo>
                  <a:lnTo>
                    <a:pt x="86476" y="1009365"/>
                  </a:lnTo>
                  <a:lnTo>
                    <a:pt x="72512" y="1006324"/>
                  </a:lnTo>
                  <a:lnTo>
                    <a:pt x="59343" y="1001432"/>
                  </a:lnTo>
                  <a:lnTo>
                    <a:pt x="47115" y="994836"/>
                  </a:lnTo>
                  <a:lnTo>
                    <a:pt x="35973" y="986680"/>
                  </a:lnTo>
                  <a:lnTo>
                    <a:pt x="26063" y="977110"/>
                  </a:lnTo>
                  <a:lnTo>
                    <a:pt x="17529" y="966271"/>
                  </a:lnTo>
                  <a:lnTo>
                    <a:pt x="10518" y="954308"/>
                  </a:lnTo>
                  <a:lnTo>
                    <a:pt x="5174" y="941367"/>
                  </a:lnTo>
                  <a:lnTo>
                    <a:pt x="1643" y="927593"/>
                  </a:lnTo>
                  <a:lnTo>
                    <a:pt x="70" y="913132"/>
                  </a:lnTo>
                  <a:lnTo>
                    <a:pt x="0" y="909319"/>
                  </a:lnTo>
                  <a:lnTo>
                    <a:pt x="0" y="101091"/>
                  </a:lnTo>
                  <a:close/>
                </a:path>
              </a:pathLst>
            </a:custGeom>
            <a:ln w="25400">
              <a:solidFill>
                <a:srgbClr val="FFFFFF"/>
              </a:solidFill>
            </a:ln>
          </p:spPr>
          <p:txBody>
            <a:bodyPr wrap="square" lIns="0" tIns="0" rIns="0" bIns="0" rtlCol="0">
              <a:noAutofit/>
            </a:bodyPr>
            <a:lstStyle/>
            <a:p>
              <a:endParaRPr sz="1400"/>
            </a:p>
          </p:txBody>
        </p:sp>
        <p:sp>
          <p:nvSpPr>
            <p:cNvPr id="17" name="object 19"/>
            <p:cNvSpPr/>
            <p:nvPr/>
          </p:nvSpPr>
          <p:spPr>
            <a:xfrm>
              <a:off x="2627784" y="1772816"/>
              <a:ext cx="808227" cy="1161923"/>
            </a:xfrm>
            <a:custGeom>
              <a:avLst/>
              <a:gdLst/>
              <a:ahLst/>
              <a:cxnLst/>
              <a:rect l="l" t="t" r="r" b="b"/>
              <a:pathLst>
                <a:path w="808227" h="1161923">
                  <a:moveTo>
                    <a:pt x="0" y="1161923"/>
                  </a:moveTo>
                  <a:lnTo>
                    <a:pt x="808227" y="0"/>
                  </a:lnTo>
                </a:path>
              </a:pathLst>
            </a:custGeom>
            <a:ln w="25400">
              <a:solidFill>
                <a:srgbClr val="3C6695"/>
              </a:solidFill>
            </a:ln>
          </p:spPr>
          <p:txBody>
            <a:bodyPr wrap="square" lIns="0" tIns="0" rIns="0" bIns="0" rtlCol="0">
              <a:noAutofit/>
            </a:bodyPr>
            <a:lstStyle/>
            <a:p>
              <a:endParaRPr sz="1400"/>
            </a:p>
          </p:txBody>
        </p:sp>
        <p:sp>
          <p:nvSpPr>
            <p:cNvPr id="18" name="object 20"/>
            <p:cNvSpPr/>
            <p:nvPr/>
          </p:nvSpPr>
          <p:spPr>
            <a:xfrm>
              <a:off x="3419872" y="1206547"/>
              <a:ext cx="2020697" cy="1010412"/>
            </a:xfrm>
            <a:custGeom>
              <a:avLst/>
              <a:gdLst/>
              <a:ahLst/>
              <a:cxnLst/>
              <a:rect l="l" t="t" r="r" b="b"/>
              <a:pathLst>
                <a:path w="2020697" h="1010412">
                  <a:moveTo>
                    <a:pt x="0" y="101091"/>
                  </a:moveTo>
                  <a:lnTo>
                    <a:pt x="70" y="913123"/>
                  </a:lnTo>
                  <a:lnTo>
                    <a:pt x="10518" y="954253"/>
                  </a:lnTo>
                  <a:lnTo>
                    <a:pt x="35973" y="986638"/>
                  </a:lnTo>
                  <a:lnTo>
                    <a:pt x="72512" y="1006314"/>
                  </a:lnTo>
                  <a:lnTo>
                    <a:pt x="101091" y="1010412"/>
                  </a:lnTo>
                  <a:lnTo>
                    <a:pt x="1923433" y="1010345"/>
                  </a:lnTo>
                  <a:lnTo>
                    <a:pt x="1964576" y="999902"/>
                  </a:lnTo>
                  <a:lnTo>
                    <a:pt x="1996948" y="974419"/>
                  </a:lnTo>
                  <a:lnTo>
                    <a:pt x="2016605" y="937871"/>
                  </a:lnTo>
                  <a:lnTo>
                    <a:pt x="2020697" y="909319"/>
                  </a:lnTo>
                  <a:lnTo>
                    <a:pt x="2020630" y="97381"/>
                  </a:lnTo>
                  <a:lnTo>
                    <a:pt x="2010212" y="56165"/>
                  </a:lnTo>
                  <a:lnTo>
                    <a:pt x="1984778" y="23759"/>
                  </a:lnTo>
                  <a:lnTo>
                    <a:pt x="1948272" y="4092"/>
                  </a:lnTo>
                  <a:lnTo>
                    <a:pt x="1919732" y="0"/>
                  </a:lnTo>
                  <a:lnTo>
                    <a:pt x="97279" y="70"/>
                  </a:lnTo>
                  <a:lnTo>
                    <a:pt x="56103" y="10518"/>
                  </a:lnTo>
                  <a:lnTo>
                    <a:pt x="23731" y="35973"/>
                  </a:lnTo>
                  <a:lnTo>
                    <a:pt x="4087" y="72512"/>
                  </a:lnTo>
                  <a:lnTo>
                    <a:pt x="0" y="101091"/>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19" name="object 21"/>
            <p:cNvSpPr/>
            <p:nvPr/>
          </p:nvSpPr>
          <p:spPr>
            <a:xfrm>
              <a:off x="3452114" y="2360295"/>
              <a:ext cx="2020697" cy="1010412"/>
            </a:xfrm>
            <a:custGeom>
              <a:avLst/>
              <a:gdLst/>
              <a:ahLst/>
              <a:cxnLst/>
              <a:rect l="l" t="t" r="r" b="b"/>
              <a:pathLst>
                <a:path w="2020697" h="1010412">
                  <a:moveTo>
                    <a:pt x="0" y="101091"/>
                  </a:moveTo>
                  <a:lnTo>
                    <a:pt x="1046" y="86476"/>
                  </a:lnTo>
                  <a:lnTo>
                    <a:pt x="4087" y="72512"/>
                  </a:lnTo>
                  <a:lnTo>
                    <a:pt x="8979" y="59343"/>
                  </a:lnTo>
                  <a:lnTo>
                    <a:pt x="15575" y="47115"/>
                  </a:lnTo>
                  <a:lnTo>
                    <a:pt x="23731" y="35973"/>
                  </a:lnTo>
                  <a:lnTo>
                    <a:pt x="33301" y="26063"/>
                  </a:lnTo>
                  <a:lnTo>
                    <a:pt x="44140" y="17529"/>
                  </a:lnTo>
                  <a:lnTo>
                    <a:pt x="56103" y="10518"/>
                  </a:lnTo>
                  <a:lnTo>
                    <a:pt x="69044" y="5174"/>
                  </a:lnTo>
                  <a:lnTo>
                    <a:pt x="82818" y="1643"/>
                  </a:lnTo>
                  <a:lnTo>
                    <a:pt x="97279" y="70"/>
                  </a:lnTo>
                  <a:lnTo>
                    <a:pt x="101091" y="0"/>
                  </a:lnTo>
                  <a:lnTo>
                    <a:pt x="1919732" y="0"/>
                  </a:lnTo>
                  <a:lnTo>
                    <a:pt x="1934325" y="1047"/>
                  </a:lnTo>
                  <a:lnTo>
                    <a:pt x="1948272" y="4092"/>
                  </a:lnTo>
                  <a:lnTo>
                    <a:pt x="1961427" y="8990"/>
                  </a:lnTo>
                  <a:lnTo>
                    <a:pt x="1973645" y="15594"/>
                  </a:lnTo>
                  <a:lnTo>
                    <a:pt x="1984778" y="23759"/>
                  </a:lnTo>
                  <a:lnTo>
                    <a:pt x="1994681" y="33340"/>
                  </a:lnTo>
                  <a:lnTo>
                    <a:pt x="2003208" y="44190"/>
                  </a:lnTo>
                  <a:lnTo>
                    <a:pt x="2010212" y="56165"/>
                  </a:lnTo>
                  <a:lnTo>
                    <a:pt x="2015548" y="69119"/>
                  </a:lnTo>
                  <a:lnTo>
                    <a:pt x="2019069" y="82906"/>
                  </a:lnTo>
                  <a:lnTo>
                    <a:pt x="2020630" y="97381"/>
                  </a:lnTo>
                  <a:lnTo>
                    <a:pt x="2020697" y="101091"/>
                  </a:lnTo>
                  <a:lnTo>
                    <a:pt x="2020697" y="909319"/>
                  </a:lnTo>
                  <a:lnTo>
                    <a:pt x="2019649" y="923915"/>
                  </a:lnTo>
                  <a:lnTo>
                    <a:pt x="2016605" y="937871"/>
                  </a:lnTo>
                  <a:lnTo>
                    <a:pt x="2011709" y="951038"/>
                  </a:lnTo>
                  <a:lnTo>
                    <a:pt x="2005108" y="963270"/>
                  </a:lnTo>
                  <a:lnTo>
                    <a:pt x="1996948" y="974419"/>
                  </a:lnTo>
                  <a:lnTo>
                    <a:pt x="1987376" y="984339"/>
                  </a:lnTo>
                  <a:lnTo>
                    <a:pt x="1976536" y="992882"/>
                  </a:lnTo>
                  <a:lnTo>
                    <a:pt x="1964576" y="999902"/>
                  </a:lnTo>
                  <a:lnTo>
                    <a:pt x="1951642" y="1005250"/>
                  </a:lnTo>
                  <a:lnTo>
                    <a:pt x="1937879" y="1008780"/>
                  </a:lnTo>
                  <a:lnTo>
                    <a:pt x="1923433" y="1010345"/>
                  </a:lnTo>
                  <a:lnTo>
                    <a:pt x="1919732" y="1010412"/>
                  </a:lnTo>
                  <a:lnTo>
                    <a:pt x="101091" y="1010412"/>
                  </a:lnTo>
                  <a:lnTo>
                    <a:pt x="86476" y="1009363"/>
                  </a:lnTo>
                  <a:lnTo>
                    <a:pt x="72512" y="1006314"/>
                  </a:lnTo>
                  <a:lnTo>
                    <a:pt x="59343" y="1001412"/>
                  </a:lnTo>
                  <a:lnTo>
                    <a:pt x="47115" y="994805"/>
                  </a:lnTo>
                  <a:lnTo>
                    <a:pt x="35973" y="986638"/>
                  </a:lnTo>
                  <a:lnTo>
                    <a:pt x="26063" y="977059"/>
                  </a:lnTo>
                  <a:lnTo>
                    <a:pt x="17529" y="966215"/>
                  </a:lnTo>
                  <a:lnTo>
                    <a:pt x="10518" y="954253"/>
                  </a:lnTo>
                  <a:lnTo>
                    <a:pt x="5174" y="941319"/>
                  </a:lnTo>
                  <a:lnTo>
                    <a:pt x="1643" y="927560"/>
                  </a:lnTo>
                  <a:lnTo>
                    <a:pt x="70" y="913123"/>
                  </a:lnTo>
                  <a:lnTo>
                    <a:pt x="0" y="909319"/>
                  </a:lnTo>
                  <a:lnTo>
                    <a:pt x="0" y="101091"/>
                  </a:lnTo>
                  <a:close/>
                </a:path>
              </a:pathLst>
            </a:custGeom>
            <a:ln w="25400">
              <a:solidFill>
                <a:srgbClr val="FFFFFF"/>
              </a:solidFill>
            </a:ln>
          </p:spPr>
          <p:txBody>
            <a:bodyPr wrap="square" lIns="0" tIns="0" rIns="0" bIns="0" rtlCol="0">
              <a:noAutofit/>
            </a:bodyPr>
            <a:lstStyle/>
            <a:p>
              <a:endParaRPr sz="1400"/>
            </a:p>
          </p:txBody>
        </p:sp>
        <p:sp>
          <p:nvSpPr>
            <p:cNvPr id="20" name="object 22"/>
            <p:cNvSpPr/>
            <p:nvPr/>
          </p:nvSpPr>
          <p:spPr>
            <a:xfrm>
              <a:off x="2627784" y="2924944"/>
              <a:ext cx="808227" cy="0"/>
            </a:xfrm>
            <a:custGeom>
              <a:avLst/>
              <a:gdLst/>
              <a:ahLst/>
              <a:cxnLst/>
              <a:rect l="l" t="t" r="r" b="b"/>
              <a:pathLst>
                <a:path w="808227">
                  <a:moveTo>
                    <a:pt x="0" y="0"/>
                  </a:moveTo>
                  <a:lnTo>
                    <a:pt x="808227" y="0"/>
                  </a:lnTo>
                </a:path>
              </a:pathLst>
            </a:custGeom>
            <a:ln w="25400">
              <a:solidFill>
                <a:srgbClr val="3C6695"/>
              </a:solidFill>
            </a:ln>
          </p:spPr>
          <p:txBody>
            <a:bodyPr wrap="square" lIns="0" tIns="0" rIns="0" bIns="0" rtlCol="0">
              <a:noAutofit/>
            </a:bodyPr>
            <a:lstStyle/>
            <a:p>
              <a:endParaRPr sz="1400"/>
            </a:p>
          </p:txBody>
        </p:sp>
        <p:sp>
          <p:nvSpPr>
            <p:cNvPr id="21" name="object 23"/>
            <p:cNvSpPr/>
            <p:nvPr/>
          </p:nvSpPr>
          <p:spPr>
            <a:xfrm>
              <a:off x="3419872" y="2368469"/>
              <a:ext cx="2020697" cy="1010285"/>
            </a:xfrm>
            <a:custGeom>
              <a:avLst/>
              <a:gdLst/>
              <a:ahLst/>
              <a:cxnLst/>
              <a:rect l="l" t="t" r="r" b="b"/>
              <a:pathLst>
                <a:path w="2020697" h="1010285">
                  <a:moveTo>
                    <a:pt x="0" y="100965"/>
                  </a:moveTo>
                  <a:lnTo>
                    <a:pt x="66" y="913021"/>
                  </a:lnTo>
                  <a:lnTo>
                    <a:pt x="10487" y="954164"/>
                  </a:lnTo>
                  <a:lnTo>
                    <a:pt x="35940" y="986536"/>
                  </a:lnTo>
                  <a:lnTo>
                    <a:pt x="72495" y="1006193"/>
                  </a:lnTo>
                  <a:lnTo>
                    <a:pt x="101091" y="1010285"/>
                  </a:lnTo>
                  <a:lnTo>
                    <a:pt x="1923331" y="1010221"/>
                  </a:lnTo>
                  <a:lnTo>
                    <a:pt x="1964514" y="999832"/>
                  </a:lnTo>
                  <a:lnTo>
                    <a:pt x="1996920" y="974399"/>
                  </a:lnTo>
                  <a:lnTo>
                    <a:pt x="2016600" y="937877"/>
                  </a:lnTo>
                  <a:lnTo>
                    <a:pt x="2020697" y="909320"/>
                  </a:lnTo>
                  <a:lnTo>
                    <a:pt x="2020633" y="97365"/>
                  </a:lnTo>
                  <a:lnTo>
                    <a:pt x="2010244" y="56182"/>
                  </a:lnTo>
                  <a:lnTo>
                    <a:pt x="1984811" y="23776"/>
                  </a:lnTo>
                  <a:lnTo>
                    <a:pt x="1948289" y="4096"/>
                  </a:lnTo>
                  <a:lnTo>
                    <a:pt x="1919732" y="0"/>
                  </a:lnTo>
                  <a:lnTo>
                    <a:pt x="97381" y="66"/>
                  </a:lnTo>
                  <a:lnTo>
                    <a:pt x="56165" y="10484"/>
                  </a:lnTo>
                  <a:lnTo>
                    <a:pt x="23759" y="35918"/>
                  </a:lnTo>
                  <a:lnTo>
                    <a:pt x="4092" y="72424"/>
                  </a:lnTo>
                  <a:lnTo>
                    <a:pt x="0" y="100965"/>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22" name="object 24"/>
            <p:cNvSpPr/>
            <p:nvPr/>
          </p:nvSpPr>
          <p:spPr>
            <a:xfrm>
              <a:off x="3452114" y="3522217"/>
              <a:ext cx="2020697" cy="1010285"/>
            </a:xfrm>
            <a:custGeom>
              <a:avLst/>
              <a:gdLst/>
              <a:ahLst/>
              <a:cxnLst/>
              <a:rect l="l" t="t" r="r" b="b"/>
              <a:pathLst>
                <a:path w="2020697" h="1010285">
                  <a:moveTo>
                    <a:pt x="0" y="100965"/>
                  </a:moveTo>
                  <a:lnTo>
                    <a:pt x="1047" y="86371"/>
                  </a:lnTo>
                  <a:lnTo>
                    <a:pt x="4092" y="72424"/>
                  </a:lnTo>
                  <a:lnTo>
                    <a:pt x="8990" y="59269"/>
                  </a:lnTo>
                  <a:lnTo>
                    <a:pt x="15594" y="47051"/>
                  </a:lnTo>
                  <a:lnTo>
                    <a:pt x="23759" y="35918"/>
                  </a:lnTo>
                  <a:lnTo>
                    <a:pt x="33340" y="26015"/>
                  </a:lnTo>
                  <a:lnTo>
                    <a:pt x="44190" y="17488"/>
                  </a:lnTo>
                  <a:lnTo>
                    <a:pt x="56165" y="10484"/>
                  </a:lnTo>
                  <a:lnTo>
                    <a:pt x="69119" y="5148"/>
                  </a:lnTo>
                  <a:lnTo>
                    <a:pt x="82906" y="1627"/>
                  </a:lnTo>
                  <a:lnTo>
                    <a:pt x="97381" y="66"/>
                  </a:lnTo>
                  <a:lnTo>
                    <a:pt x="101091" y="0"/>
                  </a:lnTo>
                  <a:lnTo>
                    <a:pt x="1919732" y="0"/>
                  </a:lnTo>
                  <a:lnTo>
                    <a:pt x="1934334" y="1048"/>
                  </a:lnTo>
                  <a:lnTo>
                    <a:pt x="1948289" y="4096"/>
                  </a:lnTo>
                  <a:lnTo>
                    <a:pt x="1961451" y="8998"/>
                  </a:lnTo>
                  <a:lnTo>
                    <a:pt x="1973674" y="15607"/>
                  </a:lnTo>
                  <a:lnTo>
                    <a:pt x="1984811" y="23776"/>
                  </a:lnTo>
                  <a:lnTo>
                    <a:pt x="1994716" y="33359"/>
                  </a:lnTo>
                  <a:lnTo>
                    <a:pt x="2003242" y="44210"/>
                  </a:lnTo>
                  <a:lnTo>
                    <a:pt x="2010244" y="56182"/>
                  </a:lnTo>
                  <a:lnTo>
                    <a:pt x="2015573" y="69130"/>
                  </a:lnTo>
                  <a:lnTo>
                    <a:pt x="2019085" y="82906"/>
                  </a:lnTo>
                  <a:lnTo>
                    <a:pt x="2020633" y="97365"/>
                  </a:lnTo>
                  <a:lnTo>
                    <a:pt x="2020697" y="100965"/>
                  </a:lnTo>
                  <a:lnTo>
                    <a:pt x="2020697" y="909320"/>
                  </a:lnTo>
                  <a:lnTo>
                    <a:pt x="2019648" y="923922"/>
                  </a:lnTo>
                  <a:lnTo>
                    <a:pt x="2016600" y="937877"/>
                  </a:lnTo>
                  <a:lnTo>
                    <a:pt x="2011698" y="951039"/>
                  </a:lnTo>
                  <a:lnTo>
                    <a:pt x="2005089" y="963262"/>
                  </a:lnTo>
                  <a:lnTo>
                    <a:pt x="1996920" y="974399"/>
                  </a:lnTo>
                  <a:lnTo>
                    <a:pt x="1987337" y="984304"/>
                  </a:lnTo>
                  <a:lnTo>
                    <a:pt x="1976486" y="992830"/>
                  </a:lnTo>
                  <a:lnTo>
                    <a:pt x="1964514" y="999832"/>
                  </a:lnTo>
                  <a:lnTo>
                    <a:pt x="1951566" y="1005161"/>
                  </a:lnTo>
                  <a:lnTo>
                    <a:pt x="1937790" y="1008673"/>
                  </a:lnTo>
                  <a:lnTo>
                    <a:pt x="1923331" y="1010221"/>
                  </a:lnTo>
                  <a:lnTo>
                    <a:pt x="1919732" y="1010285"/>
                  </a:lnTo>
                  <a:lnTo>
                    <a:pt x="101091" y="1010285"/>
                  </a:lnTo>
                  <a:lnTo>
                    <a:pt x="86467" y="1009237"/>
                  </a:lnTo>
                  <a:lnTo>
                    <a:pt x="72495" y="1006193"/>
                  </a:lnTo>
                  <a:lnTo>
                    <a:pt x="59319" y="1001297"/>
                  </a:lnTo>
                  <a:lnTo>
                    <a:pt x="47085" y="994696"/>
                  </a:lnTo>
                  <a:lnTo>
                    <a:pt x="35940" y="986536"/>
                  </a:lnTo>
                  <a:lnTo>
                    <a:pt x="26028" y="976964"/>
                  </a:lnTo>
                  <a:lnTo>
                    <a:pt x="17495" y="966124"/>
                  </a:lnTo>
                  <a:lnTo>
                    <a:pt x="10487" y="954164"/>
                  </a:lnTo>
                  <a:lnTo>
                    <a:pt x="5149" y="941230"/>
                  </a:lnTo>
                  <a:lnTo>
                    <a:pt x="1627" y="927467"/>
                  </a:lnTo>
                  <a:lnTo>
                    <a:pt x="66" y="913021"/>
                  </a:lnTo>
                  <a:lnTo>
                    <a:pt x="0" y="909320"/>
                  </a:lnTo>
                  <a:lnTo>
                    <a:pt x="0" y="100965"/>
                  </a:lnTo>
                  <a:close/>
                </a:path>
              </a:pathLst>
            </a:custGeom>
            <a:ln w="25400">
              <a:solidFill>
                <a:srgbClr val="FFFFFF"/>
              </a:solidFill>
            </a:ln>
          </p:spPr>
          <p:txBody>
            <a:bodyPr wrap="square" lIns="0" tIns="0" rIns="0" bIns="0" rtlCol="0">
              <a:noAutofit/>
            </a:bodyPr>
            <a:lstStyle/>
            <a:p>
              <a:endParaRPr sz="1400"/>
            </a:p>
          </p:txBody>
        </p:sp>
        <p:sp>
          <p:nvSpPr>
            <p:cNvPr id="23" name="object 25"/>
            <p:cNvSpPr/>
            <p:nvPr/>
          </p:nvSpPr>
          <p:spPr>
            <a:xfrm>
              <a:off x="2611644" y="2873676"/>
              <a:ext cx="808227" cy="1161795"/>
            </a:xfrm>
            <a:custGeom>
              <a:avLst/>
              <a:gdLst/>
              <a:ahLst/>
              <a:cxnLst/>
              <a:rect l="l" t="t" r="r" b="b"/>
              <a:pathLst>
                <a:path w="808227" h="1161796">
                  <a:moveTo>
                    <a:pt x="0" y="0"/>
                  </a:moveTo>
                  <a:lnTo>
                    <a:pt x="808227" y="1161795"/>
                  </a:lnTo>
                </a:path>
              </a:pathLst>
            </a:custGeom>
            <a:ln w="25400">
              <a:solidFill>
                <a:srgbClr val="3C6695"/>
              </a:solidFill>
            </a:ln>
          </p:spPr>
          <p:txBody>
            <a:bodyPr wrap="square" lIns="0" tIns="0" rIns="0" bIns="0" rtlCol="0">
              <a:noAutofit/>
            </a:bodyPr>
            <a:lstStyle/>
            <a:p>
              <a:endParaRPr sz="1400"/>
            </a:p>
          </p:txBody>
        </p:sp>
        <p:sp>
          <p:nvSpPr>
            <p:cNvPr id="24" name="object 26"/>
            <p:cNvSpPr/>
            <p:nvPr/>
          </p:nvSpPr>
          <p:spPr>
            <a:xfrm>
              <a:off x="3419872" y="3530393"/>
              <a:ext cx="2020697" cy="1010297"/>
            </a:xfrm>
            <a:custGeom>
              <a:avLst/>
              <a:gdLst/>
              <a:ahLst/>
              <a:cxnLst/>
              <a:rect l="l" t="t" r="r" b="b"/>
              <a:pathLst>
                <a:path w="2020697" h="1010297">
                  <a:moveTo>
                    <a:pt x="0" y="100964"/>
                  </a:moveTo>
                  <a:lnTo>
                    <a:pt x="68" y="913025"/>
                  </a:lnTo>
                  <a:lnTo>
                    <a:pt x="10502" y="954180"/>
                  </a:lnTo>
                  <a:lnTo>
                    <a:pt x="35956" y="986553"/>
                  </a:lnTo>
                  <a:lnTo>
                    <a:pt x="72503" y="1006206"/>
                  </a:lnTo>
                  <a:lnTo>
                    <a:pt x="101091" y="1010297"/>
                  </a:lnTo>
                  <a:lnTo>
                    <a:pt x="1923382" y="1010232"/>
                  </a:lnTo>
                  <a:lnTo>
                    <a:pt x="1964545" y="999825"/>
                  </a:lnTo>
                  <a:lnTo>
                    <a:pt x="1996934" y="974379"/>
                  </a:lnTo>
                  <a:lnTo>
                    <a:pt x="2016602" y="937841"/>
                  </a:lnTo>
                  <a:lnTo>
                    <a:pt x="2020697" y="909269"/>
                  </a:lnTo>
                  <a:lnTo>
                    <a:pt x="2020633" y="97365"/>
                  </a:lnTo>
                  <a:lnTo>
                    <a:pt x="2010244" y="56182"/>
                  </a:lnTo>
                  <a:lnTo>
                    <a:pt x="1984811" y="23776"/>
                  </a:lnTo>
                  <a:lnTo>
                    <a:pt x="1948289" y="4096"/>
                  </a:lnTo>
                  <a:lnTo>
                    <a:pt x="1919732" y="0"/>
                  </a:lnTo>
                  <a:lnTo>
                    <a:pt x="97381" y="66"/>
                  </a:lnTo>
                  <a:lnTo>
                    <a:pt x="56165" y="10484"/>
                  </a:lnTo>
                  <a:lnTo>
                    <a:pt x="23759" y="35918"/>
                  </a:lnTo>
                  <a:lnTo>
                    <a:pt x="4092" y="72424"/>
                  </a:lnTo>
                  <a:lnTo>
                    <a:pt x="0" y="100964"/>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25" name="object 27"/>
            <p:cNvSpPr/>
            <p:nvPr/>
          </p:nvSpPr>
          <p:spPr>
            <a:xfrm>
              <a:off x="3452114" y="4684141"/>
              <a:ext cx="2020697" cy="1010297"/>
            </a:xfrm>
            <a:custGeom>
              <a:avLst/>
              <a:gdLst/>
              <a:ahLst/>
              <a:cxnLst/>
              <a:rect l="l" t="t" r="r" b="b"/>
              <a:pathLst>
                <a:path w="2020697" h="1010297">
                  <a:moveTo>
                    <a:pt x="0" y="100964"/>
                  </a:moveTo>
                  <a:lnTo>
                    <a:pt x="1047" y="86371"/>
                  </a:lnTo>
                  <a:lnTo>
                    <a:pt x="4092" y="72424"/>
                  </a:lnTo>
                  <a:lnTo>
                    <a:pt x="8990" y="59269"/>
                  </a:lnTo>
                  <a:lnTo>
                    <a:pt x="15594" y="47051"/>
                  </a:lnTo>
                  <a:lnTo>
                    <a:pt x="23759" y="35918"/>
                  </a:lnTo>
                  <a:lnTo>
                    <a:pt x="33340" y="26015"/>
                  </a:lnTo>
                  <a:lnTo>
                    <a:pt x="44190" y="17488"/>
                  </a:lnTo>
                  <a:lnTo>
                    <a:pt x="56165" y="10484"/>
                  </a:lnTo>
                  <a:lnTo>
                    <a:pt x="69119" y="5148"/>
                  </a:lnTo>
                  <a:lnTo>
                    <a:pt x="82906" y="1627"/>
                  </a:lnTo>
                  <a:lnTo>
                    <a:pt x="97381" y="66"/>
                  </a:lnTo>
                  <a:lnTo>
                    <a:pt x="101091" y="0"/>
                  </a:lnTo>
                  <a:lnTo>
                    <a:pt x="1919732" y="0"/>
                  </a:lnTo>
                  <a:lnTo>
                    <a:pt x="1934334" y="1048"/>
                  </a:lnTo>
                  <a:lnTo>
                    <a:pt x="1948289" y="4096"/>
                  </a:lnTo>
                  <a:lnTo>
                    <a:pt x="1961451" y="8998"/>
                  </a:lnTo>
                  <a:lnTo>
                    <a:pt x="1973674" y="15607"/>
                  </a:lnTo>
                  <a:lnTo>
                    <a:pt x="1984811" y="23776"/>
                  </a:lnTo>
                  <a:lnTo>
                    <a:pt x="1994716" y="33359"/>
                  </a:lnTo>
                  <a:lnTo>
                    <a:pt x="2003242" y="44210"/>
                  </a:lnTo>
                  <a:lnTo>
                    <a:pt x="2010244" y="56182"/>
                  </a:lnTo>
                  <a:lnTo>
                    <a:pt x="2015573" y="69130"/>
                  </a:lnTo>
                  <a:lnTo>
                    <a:pt x="2019085" y="82906"/>
                  </a:lnTo>
                  <a:lnTo>
                    <a:pt x="2020633" y="97365"/>
                  </a:lnTo>
                  <a:lnTo>
                    <a:pt x="2020697" y="100964"/>
                  </a:lnTo>
                  <a:lnTo>
                    <a:pt x="2020697" y="909269"/>
                  </a:lnTo>
                  <a:lnTo>
                    <a:pt x="2019649" y="923879"/>
                  </a:lnTo>
                  <a:lnTo>
                    <a:pt x="2016602" y="937841"/>
                  </a:lnTo>
                  <a:lnTo>
                    <a:pt x="2011703" y="951010"/>
                  </a:lnTo>
                  <a:lnTo>
                    <a:pt x="2005099" y="963238"/>
                  </a:lnTo>
                  <a:lnTo>
                    <a:pt x="1996934" y="974379"/>
                  </a:lnTo>
                  <a:lnTo>
                    <a:pt x="1987356" y="984289"/>
                  </a:lnTo>
                  <a:lnTo>
                    <a:pt x="1976511" y="992819"/>
                  </a:lnTo>
                  <a:lnTo>
                    <a:pt x="1964545" y="999825"/>
                  </a:lnTo>
                  <a:lnTo>
                    <a:pt x="1951604" y="1005160"/>
                  </a:lnTo>
                  <a:lnTo>
                    <a:pt x="1937834" y="1008678"/>
                  </a:lnTo>
                  <a:lnTo>
                    <a:pt x="1923382" y="1010232"/>
                  </a:lnTo>
                  <a:lnTo>
                    <a:pt x="1919732" y="1010297"/>
                  </a:lnTo>
                  <a:lnTo>
                    <a:pt x="101091" y="1010297"/>
                  </a:lnTo>
                  <a:lnTo>
                    <a:pt x="86472" y="1009250"/>
                  </a:lnTo>
                  <a:lnTo>
                    <a:pt x="72503" y="1006206"/>
                  </a:lnTo>
                  <a:lnTo>
                    <a:pt x="59331" y="1001312"/>
                  </a:lnTo>
                  <a:lnTo>
                    <a:pt x="47100" y="994712"/>
                  </a:lnTo>
                  <a:lnTo>
                    <a:pt x="35956" y="986553"/>
                  </a:lnTo>
                  <a:lnTo>
                    <a:pt x="26045" y="976981"/>
                  </a:lnTo>
                  <a:lnTo>
                    <a:pt x="17512" y="966141"/>
                  </a:lnTo>
                  <a:lnTo>
                    <a:pt x="10502" y="954180"/>
                  </a:lnTo>
                  <a:lnTo>
                    <a:pt x="5161" y="941243"/>
                  </a:lnTo>
                  <a:lnTo>
                    <a:pt x="1635" y="927476"/>
                  </a:lnTo>
                  <a:lnTo>
                    <a:pt x="68" y="913025"/>
                  </a:lnTo>
                  <a:lnTo>
                    <a:pt x="0" y="909269"/>
                  </a:lnTo>
                  <a:lnTo>
                    <a:pt x="0" y="100964"/>
                  </a:lnTo>
                  <a:close/>
                </a:path>
              </a:pathLst>
            </a:custGeom>
            <a:ln w="25400">
              <a:solidFill>
                <a:srgbClr val="FFFFFF"/>
              </a:solidFill>
            </a:ln>
          </p:spPr>
          <p:txBody>
            <a:bodyPr wrap="square" lIns="0" tIns="0" rIns="0" bIns="0" rtlCol="0">
              <a:noAutofit/>
            </a:bodyPr>
            <a:lstStyle/>
            <a:p>
              <a:endParaRPr sz="1400"/>
            </a:p>
          </p:txBody>
        </p:sp>
        <p:sp>
          <p:nvSpPr>
            <p:cNvPr id="26" name="object 28"/>
            <p:cNvSpPr/>
            <p:nvPr/>
          </p:nvSpPr>
          <p:spPr>
            <a:xfrm>
              <a:off x="2627784" y="2924944"/>
              <a:ext cx="808227" cy="2323744"/>
            </a:xfrm>
            <a:custGeom>
              <a:avLst/>
              <a:gdLst/>
              <a:ahLst/>
              <a:cxnLst/>
              <a:rect l="l" t="t" r="r" b="b"/>
              <a:pathLst>
                <a:path w="808227" h="2323744">
                  <a:moveTo>
                    <a:pt x="0" y="0"/>
                  </a:moveTo>
                  <a:lnTo>
                    <a:pt x="808227" y="2323744"/>
                  </a:lnTo>
                </a:path>
              </a:pathLst>
            </a:custGeom>
            <a:ln w="25400">
              <a:solidFill>
                <a:srgbClr val="3C6695"/>
              </a:solidFill>
            </a:ln>
          </p:spPr>
          <p:txBody>
            <a:bodyPr wrap="square" lIns="0" tIns="0" rIns="0" bIns="0" rtlCol="0">
              <a:noAutofit/>
            </a:bodyPr>
            <a:lstStyle/>
            <a:p>
              <a:endParaRPr sz="1400"/>
            </a:p>
          </p:txBody>
        </p:sp>
        <p:sp>
          <p:nvSpPr>
            <p:cNvPr id="27" name="object 29"/>
            <p:cNvSpPr/>
            <p:nvPr/>
          </p:nvSpPr>
          <p:spPr>
            <a:xfrm>
              <a:off x="3419872" y="4692252"/>
              <a:ext cx="2020697" cy="1010339"/>
            </a:xfrm>
            <a:custGeom>
              <a:avLst/>
              <a:gdLst/>
              <a:ahLst/>
              <a:cxnLst/>
              <a:rect l="l" t="t" r="r" b="b"/>
              <a:pathLst>
                <a:path w="2020697" h="1010339">
                  <a:moveTo>
                    <a:pt x="0" y="101028"/>
                  </a:moveTo>
                  <a:lnTo>
                    <a:pt x="68" y="913065"/>
                  </a:lnTo>
                  <a:lnTo>
                    <a:pt x="10504" y="954218"/>
                  </a:lnTo>
                  <a:lnTo>
                    <a:pt x="35958" y="986592"/>
                  </a:lnTo>
                  <a:lnTo>
                    <a:pt x="72504" y="1006247"/>
                  </a:lnTo>
                  <a:lnTo>
                    <a:pt x="101091" y="1010339"/>
                  </a:lnTo>
                  <a:lnTo>
                    <a:pt x="1923387" y="1010274"/>
                  </a:lnTo>
                  <a:lnTo>
                    <a:pt x="1964548" y="999863"/>
                  </a:lnTo>
                  <a:lnTo>
                    <a:pt x="1996936" y="974414"/>
                  </a:lnTo>
                  <a:lnTo>
                    <a:pt x="2016602" y="937875"/>
                  </a:lnTo>
                  <a:lnTo>
                    <a:pt x="2020697" y="909304"/>
                  </a:lnTo>
                  <a:lnTo>
                    <a:pt x="2020632" y="97374"/>
                  </a:lnTo>
                  <a:lnTo>
                    <a:pt x="2010228" y="56179"/>
                  </a:lnTo>
                  <a:lnTo>
                    <a:pt x="1984795" y="23771"/>
                  </a:lnTo>
                  <a:lnTo>
                    <a:pt x="1948281" y="4095"/>
                  </a:lnTo>
                  <a:lnTo>
                    <a:pt x="1919732" y="0"/>
                  </a:lnTo>
                  <a:lnTo>
                    <a:pt x="97330" y="68"/>
                  </a:lnTo>
                  <a:lnTo>
                    <a:pt x="56134" y="10503"/>
                  </a:lnTo>
                  <a:lnTo>
                    <a:pt x="23745" y="35951"/>
                  </a:lnTo>
                  <a:lnTo>
                    <a:pt x="4090" y="72472"/>
                  </a:lnTo>
                  <a:lnTo>
                    <a:pt x="0" y="101028"/>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29" name="object 32"/>
            <p:cNvSpPr/>
            <p:nvPr/>
          </p:nvSpPr>
          <p:spPr>
            <a:xfrm>
              <a:off x="5436096" y="1484784"/>
              <a:ext cx="3528392" cy="3326764"/>
            </a:xfrm>
            <a:custGeom>
              <a:avLst/>
              <a:gdLst/>
              <a:ahLst/>
              <a:cxnLst/>
              <a:rect l="l" t="t" r="r" b="b"/>
              <a:pathLst>
                <a:path w="3456432" h="2880360">
                  <a:moveTo>
                    <a:pt x="0" y="1440180"/>
                  </a:moveTo>
                  <a:lnTo>
                    <a:pt x="1440180" y="0"/>
                  </a:lnTo>
                  <a:lnTo>
                    <a:pt x="1440180" y="720089"/>
                  </a:lnTo>
                  <a:lnTo>
                    <a:pt x="3456432" y="720089"/>
                  </a:lnTo>
                  <a:lnTo>
                    <a:pt x="3456432" y="2160270"/>
                  </a:lnTo>
                  <a:lnTo>
                    <a:pt x="1440180" y="2160270"/>
                  </a:lnTo>
                  <a:lnTo>
                    <a:pt x="1440180" y="2880360"/>
                  </a:lnTo>
                  <a:lnTo>
                    <a:pt x="0" y="1440180"/>
                  </a:lnTo>
                  <a:close/>
                </a:path>
              </a:pathLst>
            </a:custGeom>
            <a:solidFill>
              <a:schemeClr val="tx1">
                <a:lumMod val="65000"/>
                <a:lumOff val="35000"/>
              </a:schemeClr>
            </a:solidFill>
            <a:ln w="25400">
              <a:solidFill>
                <a:srgbClr val="385D89"/>
              </a:solidFill>
            </a:ln>
          </p:spPr>
          <p:txBody>
            <a:bodyPr wrap="square" lIns="0" tIns="0" rIns="0" bIns="0" rtlCol="0">
              <a:noAutofit/>
            </a:bodyPr>
            <a:lstStyle/>
            <a:p>
              <a:endParaRPr sz="1400"/>
            </a:p>
          </p:txBody>
        </p:sp>
        <p:sp>
          <p:nvSpPr>
            <p:cNvPr id="30" name="object 10"/>
            <p:cNvSpPr txBox="1"/>
            <p:nvPr/>
          </p:nvSpPr>
          <p:spPr>
            <a:xfrm>
              <a:off x="3851921" y="1556687"/>
              <a:ext cx="1348712" cy="328400"/>
            </a:xfrm>
            <a:prstGeom prst="rect">
              <a:avLst/>
            </a:prstGeom>
          </p:spPr>
          <p:txBody>
            <a:bodyPr wrap="square" lIns="0" tIns="0" rIns="0" bIns="0" rtlCol="0">
              <a:noAutofit/>
            </a:bodyPr>
            <a:lstStyle/>
            <a:p>
              <a:pPr marL="12700">
                <a:lnSpc>
                  <a:spcPts val="2545"/>
                </a:lnSpc>
                <a:spcBef>
                  <a:spcPts val="127"/>
                </a:spcBef>
              </a:pPr>
              <a:r>
                <a:rPr lang="en-GB" sz="2400" spc="-50" baseline="3413" dirty="0">
                  <a:solidFill>
                    <a:srgbClr val="FFFFFF"/>
                  </a:solidFill>
                  <a:latin typeface="Helvetica"/>
                  <a:cs typeface="Helvetica"/>
                </a:rPr>
                <a:t>Perspective</a:t>
              </a:r>
              <a:endParaRPr sz="2400" dirty="0">
                <a:latin typeface="Helvetica"/>
                <a:cs typeface="Helvetica"/>
              </a:endParaRPr>
            </a:p>
          </p:txBody>
        </p:sp>
        <p:sp>
          <p:nvSpPr>
            <p:cNvPr id="31" name="object 9"/>
            <p:cNvSpPr txBox="1"/>
            <p:nvPr/>
          </p:nvSpPr>
          <p:spPr>
            <a:xfrm>
              <a:off x="6065647" y="2363627"/>
              <a:ext cx="2993995" cy="1671842"/>
            </a:xfrm>
            <a:prstGeom prst="rect">
              <a:avLst/>
            </a:prstGeom>
          </p:spPr>
          <p:txBody>
            <a:bodyPr wrap="square" lIns="0" tIns="0" rIns="0" bIns="0" rtlCol="0">
              <a:noAutofit/>
            </a:bodyPr>
            <a:lstStyle/>
            <a:p>
              <a:pPr algn="ctr">
                <a:lnSpc>
                  <a:spcPts val="1935"/>
                </a:lnSpc>
                <a:spcBef>
                  <a:spcPts val="96"/>
                </a:spcBef>
              </a:pPr>
              <a:r>
                <a:rPr sz="1400" spc="-44" baseline="3034" dirty="0">
                  <a:solidFill>
                    <a:srgbClr val="FFFFFF"/>
                  </a:solidFill>
                  <a:latin typeface="Helvetica"/>
                  <a:cs typeface="Helvetica"/>
                </a:rPr>
                <a:t>P</a:t>
              </a:r>
              <a:r>
                <a:rPr sz="1400" baseline="3034" dirty="0">
                  <a:solidFill>
                    <a:srgbClr val="FFFFFF"/>
                  </a:solidFill>
                  <a:latin typeface="Helvetica"/>
                  <a:cs typeface="Helvetica"/>
                </a:rPr>
                <a:t>or</a:t>
              </a:r>
              <a:r>
                <a:rPr sz="1400" spc="-29" baseline="3034" dirty="0">
                  <a:solidFill>
                    <a:srgbClr val="FFFFFF"/>
                  </a:solidFill>
                  <a:latin typeface="Helvetica"/>
                  <a:cs typeface="Helvetica"/>
                </a:rPr>
                <a:t>t</a:t>
              </a:r>
              <a:r>
                <a:rPr sz="1400" baseline="3034" dirty="0">
                  <a:solidFill>
                    <a:srgbClr val="FFFFFF"/>
                  </a:solidFill>
                  <a:latin typeface="Helvetica"/>
                  <a:cs typeface="Helvetica"/>
                </a:rPr>
                <a:t>e</a:t>
              </a:r>
              <a:r>
                <a:rPr sz="1400" spc="79" baseline="3034" dirty="0">
                  <a:solidFill>
                    <a:srgbClr val="FFFFFF"/>
                  </a:solidFill>
                  <a:latin typeface="Helvetica"/>
                  <a:cs typeface="Helvetica"/>
                </a:rPr>
                <a:t>r</a:t>
              </a:r>
              <a:r>
                <a:rPr sz="1400" spc="-114" baseline="3034" dirty="0">
                  <a:solidFill>
                    <a:srgbClr val="FFFFFF"/>
                  </a:solidFill>
                  <a:latin typeface="Helvetica"/>
                  <a:cs typeface="Helvetica"/>
                </a:rPr>
                <a:t>’</a:t>
              </a:r>
              <a:r>
                <a:rPr sz="1400" baseline="3034" dirty="0">
                  <a:solidFill>
                    <a:srgbClr val="FFFFFF"/>
                  </a:solidFill>
                  <a:latin typeface="Helvetica"/>
                  <a:cs typeface="Helvetica"/>
                </a:rPr>
                <a:t>s</a:t>
              </a:r>
              <a:r>
                <a:rPr sz="1400" spc="-4" baseline="3034" dirty="0">
                  <a:solidFill>
                    <a:srgbClr val="FFFFFF"/>
                  </a:solidFill>
                  <a:latin typeface="Helvetica"/>
                  <a:cs typeface="Helvetica"/>
                </a:rPr>
                <a:t> </a:t>
              </a:r>
              <a:r>
                <a:rPr sz="1400" spc="-64" baseline="3034" dirty="0">
                  <a:solidFill>
                    <a:srgbClr val="FFFFFF"/>
                  </a:solidFill>
                  <a:latin typeface="Helvetica"/>
                  <a:cs typeface="Helvetica"/>
                </a:rPr>
                <a:t>k</a:t>
              </a:r>
              <a:r>
                <a:rPr sz="1400" spc="-9" baseline="3034" dirty="0">
                  <a:solidFill>
                    <a:srgbClr val="FFFFFF"/>
                  </a:solidFill>
                  <a:latin typeface="Helvetica"/>
                  <a:cs typeface="Helvetica"/>
                </a:rPr>
                <a:t>e</a:t>
              </a:r>
              <a:r>
                <a:rPr sz="1400" baseline="3034" dirty="0">
                  <a:solidFill>
                    <a:srgbClr val="FFFFFF"/>
                  </a:solidFill>
                  <a:latin typeface="Helvetica"/>
                  <a:cs typeface="Helvetica"/>
                </a:rPr>
                <a:t>y </a:t>
              </a:r>
              <a:r>
                <a:rPr sz="1400" spc="-14" baseline="3034" dirty="0">
                  <a:solidFill>
                    <a:srgbClr val="FFFFFF"/>
                  </a:solidFill>
                  <a:latin typeface="Helvetica"/>
                  <a:cs typeface="Helvetica"/>
                </a:rPr>
                <a:t>t</a:t>
              </a:r>
              <a:r>
                <a:rPr sz="1400" baseline="3034" dirty="0">
                  <a:solidFill>
                    <a:srgbClr val="FFFFFF"/>
                  </a:solidFill>
                  <a:latin typeface="Helvetica"/>
                  <a:cs typeface="Helvetica"/>
                </a:rPr>
                <a:t>o</a:t>
              </a:r>
              <a:r>
                <a:rPr sz="1400" spc="9" baseline="3034" dirty="0">
                  <a:solidFill>
                    <a:srgbClr val="FFFFFF"/>
                  </a:solidFill>
                  <a:latin typeface="Helvetica"/>
                  <a:cs typeface="Helvetica"/>
                </a:rPr>
                <a:t> </a:t>
              </a:r>
              <a:r>
                <a:rPr sz="1400" baseline="3034" dirty="0">
                  <a:solidFill>
                    <a:srgbClr val="FFFFFF"/>
                  </a:solidFill>
                  <a:latin typeface="Helvetica"/>
                  <a:cs typeface="Helvetica"/>
                </a:rPr>
                <a:t>Su</a:t>
              </a:r>
              <a:r>
                <a:rPr sz="1400" spc="-14" baseline="3034" dirty="0">
                  <a:solidFill>
                    <a:srgbClr val="FFFFFF"/>
                  </a:solidFill>
                  <a:latin typeface="Helvetica"/>
                  <a:cs typeface="Helvetica"/>
                </a:rPr>
                <a:t>s</a:t>
              </a:r>
              <a:r>
                <a:rPr sz="1400" spc="-25" baseline="3034" dirty="0">
                  <a:solidFill>
                    <a:srgbClr val="FFFFFF"/>
                  </a:solidFill>
                  <a:latin typeface="Helvetica"/>
                  <a:cs typeface="Helvetica"/>
                </a:rPr>
                <a:t>t</a:t>
              </a:r>
              <a:r>
                <a:rPr sz="1400" baseline="3034" dirty="0">
                  <a:solidFill>
                    <a:srgbClr val="FFFFFF"/>
                  </a:solidFill>
                  <a:latin typeface="Helvetica"/>
                  <a:cs typeface="Helvetica"/>
                </a:rPr>
                <a:t>ainable</a:t>
              </a:r>
              <a:endParaRPr sz="1400" dirty="0">
                <a:latin typeface="Helvetica"/>
                <a:cs typeface="Helvetica"/>
              </a:endParaRPr>
            </a:p>
            <a:p>
              <a:pPr marL="27050" marR="43789" algn="ctr">
                <a:lnSpc>
                  <a:spcPts val="2160"/>
                </a:lnSpc>
                <a:spcBef>
                  <a:spcPts val="11"/>
                </a:spcBef>
              </a:pPr>
              <a:r>
                <a:rPr sz="1400" baseline="1517" dirty="0">
                  <a:solidFill>
                    <a:srgbClr val="FFFFFF"/>
                  </a:solidFill>
                  <a:latin typeface="Helvetica"/>
                  <a:cs typeface="Helvetica"/>
                </a:rPr>
                <a:t>Compe</a:t>
              </a:r>
              <a:r>
                <a:rPr sz="1400" spc="-9" baseline="1517" dirty="0">
                  <a:solidFill>
                    <a:srgbClr val="FFFFFF"/>
                  </a:solidFill>
                  <a:latin typeface="Helvetica"/>
                  <a:cs typeface="Helvetica"/>
                </a:rPr>
                <a:t>t</a:t>
              </a:r>
              <a:r>
                <a:rPr sz="1400" spc="-4" baseline="1517" dirty="0">
                  <a:solidFill>
                    <a:srgbClr val="FFFFFF"/>
                  </a:solidFill>
                  <a:latin typeface="Helvetica"/>
                  <a:cs typeface="Helvetica"/>
                </a:rPr>
                <a:t>i</a:t>
              </a:r>
              <a:r>
                <a:rPr sz="1400" baseline="1517" dirty="0">
                  <a:solidFill>
                    <a:srgbClr val="FFFFFF"/>
                  </a:solidFill>
                  <a:latin typeface="Helvetica"/>
                  <a:cs typeface="Helvetica"/>
                </a:rPr>
                <a:t>t</a:t>
              </a:r>
              <a:r>
                <a:rPr sz="1400" spc="-9" baseline="1517" dirty="0">
                  <a:solidFill>
                    <a:srgbClr val="FFFFFF"/>
                  </a:solidFill>
                  <a:latin typeface="Helvetica"/>
                  <a:cs typeface="Helvetica"/>
                </a:rPr>
                <a:t>iv</a:t>
              </a:r>
              <a:r>
                <a:rPr sz="1400" baseline="1517" dirty="0">
                  <a:solidFill>
                    <a:srgbClr val="FFFFFF"/>
                  </a:solidFill>
                  <a:latin typeface="Helvetica"/>
                  <a:cs typeface="Helvetica"/>
                </a:rPr>
                <a:t>e </a:t>
              </a:r>
              <a:r>
                <a:rPr sz="1400" spc="4" baseline="1517" dirty="0">
                  <a:solidFill>
                    <a:srgbClr val="FFFFFF"/>
                  </a:solidFill>
                  <a:latin typeface="Helvetica"/>
                  <a:cs typeface="Helvetica"/>
                </a:rPr>
                <a:t>A</a:t>
              </a:r>
              <a:r>
                <a:rPr sz="1400" baseline="1517" dirty="0">
                  <a:solidFill>
                    <a:srgbClr val="FFFFFF"/>
                  </a:solidFill>
                  <a:latin typeface="Helvetica"/>
                  <a:cs typeface="Helvetica"/>
                </a:rPr>
                <a:t>d</a:t>
              </a:r>
              <a:r>
                <a:rPr sz="1400" spc="-19" baseline="1517" dirty="0">
                  <a:solidFill>
                    <a:srgbClr val="FFFFFF"/>
                  </a:solidFill>
                  <a:latin typeface="Helvetica"/>
                  <a:cs typeface="Helvetica"/>
                </a:rPr>
                <a:t>v</a:t>
              </a:r>
              <a:r>
                <a:rPr sz="1400" baseline="1517" dirty="0">
                  <a:solidFill>
                    <a:srgbClr val="FFFFFF"/>
                  </a:solidFill>
                  <a:latin typeface="Helvetica"/>
                  <a:cs typeface="Helvetica"/>
                </a:rPr>
                <a:t>a</a:t>
              </a:r>
              <a:r>
                <a:rPr sz="1400" spc="-9" baseline="1517" dirty="0">
                  <a:solidFill>
                    <a:srgbClr val="FFFFFF"/>
                  </a:solidFill>
                  <a:latin typeface="Helvetica"/>
                  <a:cs typeface="Helvetica"/>
                </a:rPr>
                <a:t>n</a:t>
              </a:r>
              <a:r>
                <a:rPr sz="1400" spc="-25" baseline="1517" dirty="0">
                  <a:solidFill>
                    <a:srgbClr val="FFFFFF"/>
                  </a:solidFill>
                  <a:latin typeface="Helvetica"/>
                  <a:cs typeface="Helvetica"/>
                </a:rPr>
                <a:t>t</a:t>
              </a:r>
              <a:r>
                <a:rPr sz="1400" baseline="1517" dirty="0">
                  <a:solidFill>
                    <a:srgbClr val="FFFFFF"/>
                  </a:solidFill>
                  <a:latin typeface="Helvetica"/>
                  <a:cs typeface="Helvetica"/>
                </a:rPr>
                <a:t>a</a:t>
              </a:r>
              <a:r>
                <a:rPr sz="1400" spc="-4" baseline="1517" dirty="0">
                  <a:solidFill>
                    <a:srgbClr val="FFFFFF"/>
                  </a:solidFill>
                  <a:latin typeface="Helvetica"/>
                  <a:cs typeface="Helvetica"/>
                </a:rPr>
                <a:t>g</a:t>
              </a:r>
              <a:r>
                <a:rPr sz="1400" baseline="1517" dirty="0">
                  <a:solidFill>
                    <a:srgbClr val="FFFFFF"/>
                  </a:solidFill>
                  <a:latin typeface="Helvetica"/>
                  <a:cs typeface="Helvetica"/>
                </a:rPr>
                <a:t>e</a:t>
              </a:r>
              <a:r>
                <a:rPr sz="1400" spc="-4" baseline="1517" dirty="0">
                  <a:solidFill>
                    <a:srgbClr val="FFFFFF"/>
                  </a:solidFill>
                  <a:latin typeface="Helvetica"/>
                  <a:cs typeface="Helvetica"/>
                </a:rPr>
                <a:t> i</a:t>
              </a:r>
              <a:r>
                <a:rPr sz="1400" baseline="1517" dirty="0">
                  <a:solidFill>
                    <a:srgbClr val="FFFFFF"/>
                  </a:solidFill>
                  <a:latin typeface="Helvetica"/>
                  <a:cs typeface="Helvetica"/>
                </a:rPr>
                <a:t>s</a:t>
              </a:r>
              <a:endParaRPr sz="1400" dirty="0">
                <a:latin typeface="Helvetica"/>
                <a:cs typeface="Helvetica"/>
              </a:endParaRPr>
            </a:p>
            <a:p>
              <a:pPr marL="190118" marR="208102" algn="ctr">
                <a:lnSpc>
                  <a:spcPts val="2160"/>
                </a:lnSpc>
              </a:pPr>
              <a:r>
                <a:rPr sz="1400" spc="-19" baseline="1517" dirty="0">
                  <a:solidFill>
                    <a:srgbClr val="FFFFFF"/>
                  </a:solidFill>
                  <a:latin typeface="Helvetica"/>
                  <a:cs typeface="Helvetica"/>
                </a:rPr>
                <a:t>c</a:t>
              </a:r>
              <a:r>
                <a:rPr sz="1400" baseline="1517" dirty="0">
                  <a:solidFill>
                    <a:srgbClr val="FFFFFF"/>
                  </a:solidFill>
                  <a:latin typeface="Helvetica"/>
                  <a:cs typeface="Helvetica"/>
                </a:rPr>
                <a:t>or</a:t>
              </a:r>
              <a:r>
                <a:rPr sz="1400" spc="-29" baseline="1517" dirty="0">
                  <a:solidFill>
                    <a:srgbClr val="FFFFFF"/>
                  </a:solidFill>
                  <a:latin typeface="Helvetica"/>
                  <a:cs typeface="Helvetica"/>
                </a:rPr>
                <a:t>r</a:t>
              </a:r>
              <a:r>
                <a:rPr sz="1400" baseline="1517" dirty="0">
                  <a:solidFill>
                    <a:srgbClr val="FFFFFF"/>
                  </a:solidFill>
                  <a:latin typeface="Helvetica"/>
                  <a:cs typeface="Helvetica"/>
                </a:rPr>
                <a:t>ect</a:t>
              </a:r>
              <a:r>
                <a:rPr sz="1400" spc="4" baseline="1517" dirty="0">
                  <a:solidFill>
                    <a:srgbClr val="FFFFFF"/>
                  </a:solidFill>
                  <a:latin typeface="Helvetica"/>
                  <a:cs typeface="Helvetica"/>
                </a:rPr>
                <a:t> </a:t>
              </a:r>
              <a:r>
                <a:rPr sz="1400" spc="-4" baseline="1517" dirty="0">
                  <a:solidFill>
                    <a:srgbClr val="FFFFFF"/>
                  </a:solidFill>
                  <a:latin typeface="Helvetica"/>
                  <a:cs typeface="Helvetica"/>
                </a:rPr>
                <a:t>‘</a:t>
              </a:r>
              <a:r>
                <a:rPr sz="1400" baseline="1517" dirty="0">
                  <a:solidFill>
                    <a:srgbClr val="FFFFFF"/>
                  </a:solidFill>
                  <a:latin typeface="Helvetica"/>
                  <a:cs typeface="Helvetica"/>
                </a:rPr>
                <a:t>po</a:t>
              </a:r>
              <a:r>
                <a:rPr sz="1400" spc="4" baseline="1517" dirty="0">
                  <a:solidFill>
                    <a:srgbClr val="FFFFFF"/>
                  </a:solidFill>
                  <a:latin typeface="Helvetica"/>
                  <a:cs typeface="Helvetica"/>
                </a:rPr>
                <a:t>s</a:t>
              </a:r>
              <a:r>
                <a:rPr sz="1400" spc="-4" baseline="1517" dirty="0">
                  <a:solidFill>
                    <a:srgbClr val="FFFFFF"/>
                  </a:solidFill>
                  <a:latin typeface="Helvetica"/>
                  <a:cs typeface="Helvetica"/>
                </a:rPr>
                <a:t>i</a:t>
              </a:r>
              <a:r>
                <a:rPr sz="1400" baseline="1517" dirty="0">
                  <a:solidFill>
                    <a:srgbClr val="FFFFFF"/>
                  </a:solidFill>
                  <a:latin typeface="Helvetica"/>
                  <a:cs typeface="Helvetica"/>
                </a:rPr>
                <a:t>t</a:t>
              </a:r>
              <a:r>
                <a:rPr sz="1400" spc="-9" baseline="1517" dirty="0">
                  <a:solidFill>
                    <a:srgbClr val="FFFFFF"/>
                  </a:solidFill>
                  <a:latin typeface="Helvetica"/>
                  <a:cs typeface="Helvetica"/>
                </a:rPr>
                <a:t>i</a:t>
              </a:r>
              <a:r>
                <a:rPr sz="1400" baseline="1517" dirty="0">
                  <a:solidFill>
                    <a:srgbClr val="FFFFFF"/>
                  </a:solidFill>
                  <a:latin typeface="Helvetica"/>
                  <a:cs typeface="Helvetica"/>
                </a:rPr>
                <a:t>onin</a:t>
              </a:r>
              <a:r>
                <a:rPr sz="1400" spc="75" baseline="1517" dirty="0">
                  <a:solidFill>
                    <a:srgbClr val="FFFFFF"/>
                  </a:solidFill>
                  <a:latin typeface="Helvetica"/>
                  <a:cs typeface="Helvetica"/>
                </a:rPr>
                <a:t>g</a:t>
              </a:r>
              <a:r>
                <a:rPr sz="1400" baseline="1517" dirty="0">
                  <a:solidFill>
                    <a:srgbClr val="FFFFFF"/>
                  </a:solidFill>
                  <a:latin typeface="Helvetica"/>
                  <a:cs typeface="Helvetica"/>
                </a:rPr>
                <a:t>’</a:t>
              </a:r>
              <a:r>
                <a:rPr sz="1400" spc="25" baseline="1517" dirty="0">
                  <a:solidFill>
                    <a:srgbClr val="FFFFFF"/>
                  </a:solidFill>
                  <a:latin typeface="Helvetica"/>
                  <a:cs typeface="Helvetica"/>
                </a:rPr>
                <a:t> </a:t>
              </a:r>
              <a:r>
                <a:rPr sz="1400" baseline="1517" dirty="0">
                  <a:solidFill>
                    <a:srgbClr val="FFFFFF"/>
                  </a:solidFill>
                  <a:latin typeface="Helvetica"/>
                  <a:cs typeface="Helvetica"/>
                </a:rPr>
                <a:t>–</a:t>
              </a:r>
              <a:endParaRPr sz="1400" dirty="0">
                <a:latin typeface="Helvetica"/>
                <a:cs typeface="Helvetica"/>
              </a:endParaRPr>
            </a:p>
            <a:p>
              <a:pPr marL="362308" marR="381396" algn="ctr">
                <a:lnSpc>
                  <a:spcPts val="2160"/>
                </a:lnSpc>
              </a:pPr>
              <a:r>
                <a:rPr sz="1400" baseline="1517" dirty="0">
                  <a:solidFill>
                    <a:srgbClr val="FFFFFF"/>
                  </a:solidFill>
                  <a:latin typeface="Helvetica"/>
                  <a:cs typeface="Helvetica"/>
                </a:rPr>
                <a:t>Ge</a:t>
              </a:r>
              <a:r>
                <a:rPr sz="1400" spc="4" baseline="1517" dirty="0">
                  <a:solidFill>
                    <a:srgbClr val="FFFFFF"/>
                  </a:solidFill>
                  <a:latin typeface="Helvetica"/>
                  <a:cs typeface="Helvetica"/>
                </a:rPr>
                <a:t>n</a:t>
              </a:r>
              <a:r>
                <a:rPr sz="1400" baseline="1517" dirty="0">
                  <a:solidFill>
                    <a:srgbClr val="FFFFFF"/>
                  </a:solidFill>
                  <a:latin typeface="Helvetica"/>
                  <a:cs typeface="Helvetica"/>
                </a:rPr>
                <a:t>er</a:t>
              </a:r>
              <a:r>
                <a:rPr sz="1400" spc="-4" baseline="1517" dirty="0">
                  <a:solidFill>
                    <a:srgbClr val="FFFFFF"/>
                  </a:solidFill>
                  <a:latin typeface="Helvetica"/>
                  <a:cs typeface="Helvetica"/>
                </a:rPr>
                <a:t>i</a:t>
              </a:r>
              <a:r>
                <a:rPr sz="1400" baseline="1517" dirty="0">
                  <a:solidFill>
                    <a:srgbClr val="FFFFFF"/>
                  </a:solidFill>
                  <a:latin typeface="Helvetica"/>
                  <a:cs typeface="Helvetica"/>
                </a:rPr>
                <a:t>c</a:t>
              </a:r>
              <a:r>
                <a:rPr sz="1400" spc="-4" baseline="1517" dirty="0">
                  <a:solidFill>
                    <a:srgbClr val="FFFFFF"/>
                  </a:solidFill>
                  <a:latin typeface="Helvetica"/>
                  <a:cs typeface="Helvetica"/>
                </a:rPr>
                <a:t> </a:t>
              </a:r>
              <a:r>
                <a:rPr sz="1400" baseline="1517" dirty="0">
                  <a:solidFill>
                    <a:srgbClr val="FFFFFF"/>
                  </a:solidFill>
                  <a:latin typeface="Helvetica"/>
                  <a:cs typeface="Helvetica"/>
                </a:rPr>
                <a:t>St</a:t>
              </a:r>
              <a:r>
                <a:rPr sz="1400" spc="-44" baseline="1517" dirty="0">
                  <a:solidFill>
                    <a:srgbClr val="FFFFFF"/>
                  </a:solidFill>
                  <a:latin typeface="Helvetica"/>
                  <a:cs typeface="Helvetica"/>
                </a:rPr>
                <a:t>r</a:t>
              </a:r>
              <a:r>
                <a:rPr sz="1400" spc="-9" baseline="1517" dirty="0">
                  <a:solidFill>
                    <a:srgbClr val="FFFFFF"/>
                  </a:solidFill>
                  <a:latin typeface="Helvetica"/>
                  <a:cs typeface="Helvetica"/>
                </a:rPr>
                <a:t>a</a:t>
              </a:r>
              <a:r>
                <a:rPr sz="1400" spc="-25" baseline="1517" dirty="0">
                  <a:solidFill>
                    <a:srgbClr val="FFFFFF"/>
                  </a:solidFill>
                  <a:latin typeface="Helvetica"/>
                  <a:cs typeface="Helvetica"/>
                </a:rPr>
                <a:t>t</a:t>
              </a:r>
              <a:r>
                <a:rPr sz="1400" baseline="1517" dirty="0">
                  <a:solidFill>
                    <a:srgbClr val="FFFFFF"/>
                  </a:solidFill>
                  <a:latin typeface="Helvetica"/>
                  <a:cs typeface="Helvetica"/>
                </a:rPr>
                <a:t>e</a:t>
              </a:r>
              <a:r>
                <a:rPr sz="1400" spc="4" baseline="1517" dirty="0">
                  <a:solidFill>
                    <a:srgbClr val="FFFFFF"/>
                  </a:solidFill>
                  <a:latin typeface="Helvetica"/>
                  <a:cs typeface="Helvetica"/>
                </a:rPr>
                <a:t>g</a:t>
              </a:r>
              <a:r>
                <a:rPr sz="1400" spc="-4" baseline="1517" dirty="0">
                  <a:solidFill>
                    <a:srgbClr val="FFFFFF"/>
                  </a:solidFill>
                  <a:latin typeface="Helvetica"/>
                  <a:cs typeface="Helvetica"/>
                </a:rPr>
                <a:t>i</a:t>
              </a:r>
              <a:r>
                <a:rPr sz="1400" baseline="1517" dirty="0">
                  <a:solidFill>
                    <a:srgbClr val="FFFFFF"/>
                  </a:solidFill>
                  <a:latin typeface="Helvetica"/>
                  <a:cs typeface="Helvetica"/>
                </a:rPr>
                <a:t>es</a:t>
              </a:r>
              <a:endParaRPr sz="1400" dirty="0">
                <a:latin typeface="Helvetica"/>
                <a:cs typeface="Helvetica"/>
              </a:endParaRPr>
            </a:p>
          </p:txBody>
        </p:sp>
        <p:sp>
          <p:nvSpPr>
            <p:cNvPr id="32" name="object 8"/>
            <p:cNvSpPr txBox="1"/>
            <p:nvPr/>
          </p:nvSpPr>
          <p:spPr>
            <a:xfrm>
              <a:off x="675515" y="2551247"/>
              <a:ext cx="1696377" cy="330504"/>
            </a:xfrm>
            <a:prstGeom prst="rect">
              <a:avLst/>
            </a:prstGeom>
          </p:spPr>
          <p:txBody>
            <a:bodyPr wrap="square" lIns="0" tIns="0" rIns="0" bIns="0" rtlCol="0">
              <a:noAutofit/>
            </a:bodyPr>
            <a:lstStyle/>
            <a:p>
              <a:pPr marL="12700">
                <a:lnSpc>
                  <a:spcPts val="2545"/>
                </a:lnSpc>
                <a:spcBef>
                  <a:spcPts val="127"/>
                </a:spcBef>
              </a:pPr>
              <a:r>
                <a:rPr sz="2400" baseline="3413" dirty="0">
                  <a:solidFill>
                    <a:srgbClr val="FFFFFF"/>
                  </a:solidFill>
                  <a:latin typeface="Helvetica"/>
                  <a:cs typeface="Helvetica"/>
                </a:rPr>
                <a:t>Mi</a:t>
              </a:r>
              <a:r>
                <a:rPr sz="2400" spc="-29" baseline="3413" dirty="0">
                  <a:solidFill>
                    <a:srgbClr val="FFFFFF"/>
                  </a:solidFill>
                  <a:latin typeface="Helvetica"/>
                  <a:cs typeface="Helvetica"/>
                </a:rPr>
                <a:t>n</a:t>
              </a:r>
              <a:r>
                <a:rPr sz="2400" baseline="3413" dirty="0">
                  <a:solidFill>
                    <a:srgbClr val="FFFFFF"/>
                  </a:solidFill>
                  <a:latin typeface="Helvetica"/>
                  <a:cs typeface="Helvetica"/>
                </a:rPr>
                <a:t>tzbe</a:t>
              </a:r>
              <a:r>
                <a:rPr sz="2400" spc="-34" baseline="3413" dirty="0">
                  <a:solidFill>
                    <a:srgbClr val="FFFFFF"/>
                  </a:solidFill>
                  <a:latin typeface="Helvetica"/>
                  <a:cs typeface="Helvetica"/>
                </a:rPr>
                <a:t>r</a:t>
              </a:r>
              <a:r>
                <a:rPr sz="2400" spc="89" baseline="3413" dirty="0">
                  <a:solidFill>
                    <a:srgbClr val="FFFFFF"/>
                  </a:solidFill>
                  <a:latin typeface="Helvetica"/>
                  <a:cs typeface="Helvetica"/>
                </a:rPr>
                <a:t>g</a:t>
              </a:r>
              <a:r>
                <a:rPr lang="en-GB" sz="2400" spc="89" baseline="3413" dirty="0">
                  <a:solidFill>
                    <a:srgbClr val="FFFFFF"/>
                  </a:solidFill>
                  <a:latin typeface="Helvetica"/>
                  <a:cs typeface="Helvetica"/>
                </a:rPr>
                <a:t>’s</a:t>
              </a:r>
              <a:endParaRPr sz="2400" dirty="0">
                <a:latin typeface="Helvetica"/>
                <a:cs typeface="Helvetica"/>
              </a:endParaRPr>
            </a:p>
          </p:txBody>
        </p:sp>
        <p:sp>
          <p:nvSpPr>
            <p:cNvPr id="33" name="object 7"/>
            <p:cNvSpPr txBox="1"/>
            <p:nvPr/>
          </p:nvSpPr>
          <p:spPr>
            <a:xfrm>
              <a:off x="3843862" y="2718862"/>
              <a:ext cx="1314466" cy="330200"/>
            </a:xfrm>
            <a:prstGeom prst="rect">
              <a:avLst/>
            </a:prstGeom>
          </p:spPr>
          <p:txBody>
            <a:bodyPr wrap="square" lIns="0" tIns="0" rIns="0" bIns="0" rtlCol="0">
              <a:noAutofit/>
            </a:bodyPr>
            <a:lstStyle/>
            <a:p>
              <a:pPr marL="12700">
                <a:lnSpc>
                  <a:spcPts val="2545"/>
                </a:lnSpc>
                <a:spcBef>
                  <a:spcPts val="127"/>
                </a:spcBef>
              </a:pPr>
              <a:r>
                <a:rPr sz="2400" spc="-50" baseline="3413" dirty="0">
                  <a:solidFill>
                    <a:srgbClr val="FFFFFF"/>
                  </a:solidFill>
                  <a:latin typeface="Helvetica"/>
                  <a:cs typeface="Helvetica"/>
                </a:rPr>
                <a:t>P</a:t>
              </a:r>
              <a:r>
                <a:rPr sz="2400" baseline="3413" dirty="0">
                  <a:solidFill>
                    <a:srgbClr val="FFFFFF"/>
                  </a:solidFill>
                  <a:latin typeface="Helvetica"/>
                  <a:cs typeface="Helvetica"/>
                </a:rPr>
                <a:t>os</a:t>
              </a:r>
              <a:r>
                <a:rPr sz="2400" spc="-4" baseline="3413" dirty="0">
                  <a:solidFill>
                    <a:srgbClr val="FFFFFF"/>
                  </a:solidFill>
                  <a:latin typeface="Helvetica"/>
                  <a:cs typeface="Helvetica"/>
                </a:rPr>
                <a:t>i</a:t>
              </a:r>
              <a:r>
                <a:rPr sz="2400" baseline="3413" dirty="0">
                  <a:solidFill>
                    <a:srgbClr val="FFFFFF"/>
                  </a:solidFill>
                  <a:latin typeface="Helvetica"/>
                  <a:cs typeface="Helvetica"/>
                </a:rPr>
                <a:t>tion</a:t>
              </a:r>
              <a:endParaRPr sz="2400" dirty="0">
                <a:latin typeface="Helvetica"/>
                <a:cs typeface="Helvetica"/>
              </a:endParaRPr>
            </a:p>
          </p:txBody>
        </p:sp>
        <p:sp>
          <p:nvSpPr>
            <p:cNvPr id="34" name="object 3"/>
            <p:cNvSpPr txBox="1"/>
            <p:nvPr/>
          </p:nvSpPr>
          <p:spPr>
            <a:xfrm>
              <a:off x="3851920" y="3881041"/>
              <a:ext cx="1091165" cy="330200"/>
            </a:xfrm>
            <a:prstGeom prst="rect">
              <a:avLst/>
            </a:prstGeom>
          </p:spPr>
          <p:txBody>
            <a:bodyPr wrap="square" lIns="0" tIns="0" rIns="0" bIns="0" rtlCol="0">
              <a:noAutofit/>
            </a:bodyPr>
            <a:lstStyle/>
            <a:p>
              <a:pPr marL="12700">
                <a:lnSpc>
                  <a:spcPts val="2545"/>
                </a:lnSpc>
                <a:spcBef>
                  <a:spcPts val="127"/>
                </a:spcBef>
              </a:pPr>
              <a:r>
                <a:rPr sz="2400" spc="-50" baseline="3413" dirty="0">
                  <a:solidFill>
                    <a:srgbClr val="FFFFFF"/>
                  </a:solidFill>
                  <a:latin typeface="Helvetica"/>
                  <a:cs typeface="Helvetica"/>
                </a:rPr>
                <a:t>P</a:t>
              </a:r>
              <a:r>
                <a:rPr sz="2400" spc="-19" baseline="3413" dirty="0">
                  <a:solidFill>
                    <a:srgbClr val="FFFFFF"/>
                  </a:solidFill>
                  <a:latin typeface="Helvetica"/>
                  <a:cs typeface="Helvetica"/>
                </a:rPr>
                <a:t>a</a:t>
              </a:r>
              <a:r>
                <a:rPr sz="2400" spc="-34" baseline="3413" dirty="0">
                  <a:solidFill>
                    <a:srgbClr val="FFFFFF"/>
                  </a:solidFill>
                  <a:latin typeface="Helvetica"/>
                  <a:cs typeface="Helvetica"/>
                </a:rPr>
                <a:t>t</a:t>
              </a:r>
              <a:r>
                <a:rPr sz="2400" spc="-25" baseline="3413" dirty="0">
                  <a:solidFill>
                    <a:srgbClr val="FFFFFF"/>
                  </a:solidFill>
                  <a:latin typeface="Helvetica"/>
                  <a:cs typeface="Helvetica"/>
                </a:rPr>
                <a:t>t</a:t>
              </a:r>
              <a:r>
                <a:rPr sz="2400" baseline="3413" dirty="0">
                  <a:solidFill>
                    <a:srgbClr val="FFFFFF"/>
                  </a:solidFill>
                  <a:latin typeface="Helvetica"/>
                  <a:cs typeface="Helvetica"/>
                </a:rPr>
                <a:t>ern</a:t>
              </a:r>
              <a:endParaRPr sz="2400" dirty="0">
                <a:latin typeface="Helvetica"/>
                <a:cs typeface="Helvetica"/>
              </a:endParaRPr>
            </a:p>
          </p:txBody>
        </p:sp>
        <p:sp>
          <p:nvSpPr>
            <p:cNvPr id="35" name="object 3"/>
            <p:cNvSpPr txBox="1"/>
            <p:nvPr/>
          </p:nvSpPr>
          <p:spPr>
            <a:xfrm>
              <a:off x="3671476" y="5085184"/>
              <a:ext cx="1529157" cy="395108"/>
            </a:xfrm>
            <a:prstGeom prst="rect">
              <a:avLst/>
            </a:prstGeom>
          </p:spPr>
          <p:txBody>
            <a:bodyPr wrap="square" lIns="0" tIns="0" rIns="0" bIns="0" rtlCol="0">
              <a:noAutofit/>
            </a:bodyPr>
            <a:lstStyle/>
            <a:p>
              <a:pPr marL="12700">
                <a:lnSpc>
                  <a:spcPts val="2545"/>
                </a:lnSpc>
                <a:spcBef>
                  <a:spcPts val="127"/>
                </a:spcBef>
              </a:pPr>
              <a:r>
                <a:rPr lang="en-GB" sz="2400" spc="-50" baseline="3413" dirty="0">
                  <a:solidFill>
                    <a:srgbClr val="FFFFFF"/>
                  </a:solidFill>
                  <a:latin typeface="Helvetica"/>
                  <a:cs typeface="Helvetica"/>
                </a:rPr>
                <a:t>Ploy</a:t>
              </a:r>
              <a:endParaRPr sz="2400" dirty="0">
                <a:latin typeface="Helvetica"/>
                <a:cs typeface="Helvetica"/>
              </a:endParaRPr>
            </a:p>
          </p:txBody>
        </p:sp>
        <p:sp>
          <p:nvSpPr>
            <p:cNvPr id="36" name="object 3"/>
            <p:cNvSpPr txBox="1"/>
            <p:nvPr/>
          </p:nvSpPr>
          <p:spPr>
            <a:xfrm>
              <a:off x="3851920" y="332656"/>
              <a:ext cx="979906" cy="330200"/>
            </a:xfrm>
            <a:prstGeom prst="rect">
              <a:avLst/>
            </a:prstGeom>
          </p:spPr>
          <p:txBody>
            <a:bodyPr wrap="square" lIns="0" tIns="0" rIns="0" bIns="0" rtlCol="0">
              <a:noAutofit/>
            </a:bodyPr>
            <a:lstStyle/>
            <a:p>
              <a:pPr marL="12700">
                <a:lnSpc>
                  <a:spcPts val="2545"/>
                </a:lnSpc>
                <a:spcBef>
                  <a:spcPts val="127"/>
                </a:spcBef>
              </a:pPr>
              <a:r>
                <a:rPr lang="en-GB" sz="2400" spc="-50" baseline="3413" dirty="0">
                  <a:solidFill>
                    <a:srgbClr val="FFFFFF"/>
                  </a:solidFill>
                  <a:latin typeface="Helvetica"/>
                  <a:cs typeface="Helvetica"/>
                </a:rPr>
                <a:t>Plan</a:t>
              </a:r>
              <a:endParaRPr sz="2400" dirty="0">
                <a:latin typeface="Helvetica"/>
                <a:cs typeface="Helvetica"/>
              </a:endParaRPr>
            </a:p>
          </p:txBody>
        </p:sp>
        <p:sp>
          <p:nvSpPr>
            <p:cNvPr id="37" name="TextBox 36"/>
            <p:cNvSpPr txBox="1"/>
            <p:nvPr/>
          </p:nvSpPr>
          <p:spPr>
            <a:xfrm>
              <a:off x="634084" y="3143251"/>
              <a:ext cx="1800199" cy="454909"/>
            </a:xfrm>
            <a:prstGeom prst="rect">
              <a:avLst/>
            </a:prstGeom>
            <a:noFill/>
          </p:spPr>
          <p:txBody>
            <a:bodyPr wrap="square" rtlCol="0">
              <a:spAutoFit/>
            </a:bodyPr>
            <a:lstStyle/>
            <a:p>
              <a:r>
                <a:rPr lang="en-US" sz="1200" dirty="0">
                  <a:solidFill>
                    <a:schemeClr val="bg1"/>
                  </a:solidFill>
                  <a:latin typeface="Helvetica"/>
                  <a:cs typeface="Helvetica"/>
                </a:rPr>
                <a:t>5P’s of </a:t>
              </a:r>
              <a:r>
                <a:rPr lang="en-US" sz="1400" dirty="0">
                  <a:solidFill>
                    <a:schemeClr val="bg1"/>
                  </a:solidFill>
                  <a:latin typeface="Helvetica"/>
                  <a:cs typeface="Helvetica"/>
                </a:rPr>
                <a:t>Strategy</a:t>
              </a:r>
            </a:p>
          </p:txBody>
        </p:sp>
      </p:grpSp>
      <p:sp>
        <p:nvSpPr>
          <p:cNvPr id="38" name="Rectangle 37">
            <a:extLst>
              <a:ext uri="{FF2B5EF4-FFF2-40B4-BE49-F238E27FC236}">
                <a16:creationId xmlns:a16="http://schemas.microsoft.com/office/drawing/2014/main" id="{BC9EAF3D-479E-4615-85EB-0D312C61DFF1}"/>
              </a:ext>
            </a:extLst>
          </p:cNvPr>
          <p:cNvSpPr/>
          <p:nvPr/>
        </p:nvSpPr>
        <p:spPr>
          <a:xfrm>
            <a:off x="245525" y="1094322"/>
            <a:ext cx="4361212" cy="1384995"/>
          </a:xfrm>
          <a:prstGeom prst="rect">
            <a:avLst/>
          </a:prstGeom>
        </p:spPr>
        <p:txBody>
          <a:bodyPr wrap="square">
            <a:spAutoFit/>
          </a:bodyPr>
          <a:lstStyle/>
          <a:p>
            <a:pPr algn="just"/>
            <a:r>
              <a:rPr lang="en-US" sz="1400" b="1" dirty="0">
                <a:latin typeface="Libre Franklin"/>
              </a:rPr>
              <a:t>2. Strategy as Perspective</a:t>
            </a:r>
          </a:p>
          <a:p>
            <a:pPr algn="just"/>
            <a:r>
              <a:rPr lang="en-US" sz="1400" dirty="0">
                <a:latin typeface="Libre Franklin"/>
              </a:rPr>
              <a:t>The choices an organization makes about its strategy rely heavily on its culture – just as patterns of behavior can emerge as strategy, patterns of thinking will shape an organization's perspective, and the things that it is able to do well.</a:t>
            </a:r>
            <a:endParaRPr lang="en-US" sz="1400" b="0" i="0" dirty="0">
              <a:effectLst/>
              <a:latin typeface="Libre Franklin"/>
            </a:endParaRPr>
          </a:p>
        </p:txBody>
      </p:sp>
      <p:pic>
        <p:nvPicPr>
          <p:cNvPr id="4" name="Picture 3">
            <a:extLst>
              <a:ext uri="{FF2B5EF4-FFF2-40B4-BE49-F238E27FC236}">
                <a16:creationId xmlns:a16="http://schemas.microsoft.com/office/drawing/2014/main" id="{E1EA3EE9-9F18-42B3-9849-6B5DBD27B215}"/>
              </a:ext>
            </a:extLst>
          </p:cNvPr>
          <p:cNvPicPr>
            <a:picLocks noChangeAspect="1"/>
          </p:cNvPicPr>
          <p:nvPr/>
        </p:nvPicPr>
        <p:blipFill>
          <a:blip r:embed="rId2"/>
          <a:stretch>
            <a:fillRect/>
          </a:stretch>
        </p:blipFill>
        <p:spPr>
          <a:xfrm>
            <a:off x="221250" y="2679748"/>
            <a:ext cx="4937599" cy="2429261"/>
          </a:xfrm>
          <a:prstGeom prst="rect">
            <a:avLst/>
          </a:prstGeom>
        </p:spPr>
      </p:pic>
    </p:spTree>
    <p:extLst>
      <p:ext uri="{BB962C8B-B14F-4D97-AF65-F5344CB8AC3E}">
        <p14:creationId xmlns:p14="http://schemas.microsoft.com/office/powerpoint/2010/main" val="2384584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5880" y="277265"/>
            <a:ext cx="6797912" cy="1143000"/>
          </a:xfrm>
          <a:ln w="3175">
            <a:solidFill>
              <a:schemeClr val="bg1"/>
            </a:solidFill>
          </a:ln>
        </p:spPr>
        <p:txBody>
          <a:bodyPr>
            <a:normAutofit fontScale="90000"/>
          </a:bodyPr>
          <a:lstStyle/>
          <a:p>
            <a:pPr>
              <a:lnSpc>
                <a:spcPct val="90000"/>
              </a:lnSpc>
              <a:defRPr/>
            </a:pPr>
            <a:r>
              <a:rPr lang="en-US" sz="4000" b="1" dirty="0">
                <a:solidFill>
                  <a:srgbClr val="A3201D"/>
                </a:solidFill>
              </a:rPr>
              <a:t>Porter and Positioning in the </a:t>
            </a:r>
            <a:br>
              <a:rPr lang="en-US" sz="4000" b="1" dirty="0">
                <a:solidFill>
                  <a:srgbClr val="A3201D"/>
                </a:solidFill>
              </a:rPr>
            </a:br>
            <a:r>
              <a:rPr lang="en-US" sz="4000" b="1" dirty="0">
                <a:solidFill>
                  <a:srgbClr val="A3201D"/>
                </a:solidFill>
              </a:rPr>
              <a:t>Strategy Context</a:t>
            </a:r>
          </a:p>
        </p:txBody>
      </p:sp>
      <p:grpSp>
        <p:nvGrpSpPr>
          <p:cNvPr id="11" name="Group 10"/>
          <p:cNvGrpSpPr/>
          <p:nvPr/>
        </p:nvGrpSpPr>
        <p:grpSpPr>
          <a:xfrm>
            <a:off x="5591944" y="1698728"/>
            <a:ext cx="6408712" cy="3827999"/>
            <a:chOff x="590934" y="44624"/>
            <a:chExt cx="8468708" cy="5657967"/>
          </a:xfrm>
        </p:grpSpPr>
        <p:sp>
          <p:nvSpPr>
            <p:cNvPr id="12" name="object 15"/>
            <p:cNvSpPr/>
            <p:nvPr/>
          </p:nvSpPr>
          <p:spPr>
            <a:xfrm>
              <a:off x="590934" y="2368469"/>
              <a:ext cx="2020709" cy="1285610"/>
            </a:xfrm>
            <a:custGeom>
              <a:avLst/>
              <a:gdLst/>
              <a:ahLst/>
              <a:cxnLst/>
              <a:rect l="l" t="t" r="r" b="b"/>
              <a:pathLst>
                <a:path w="2020709" h="1010285">
                  <a:moveTo>
                    <a:pt x="0" y="100965"/>
                  </a:moveTo>
                  <a:lnTo>
                    <a:pt x="64" y="912970"/>
                  </a:lnTo>
                  <a:lnTo>
                    <a:pt x="10472" y="954133"/>
                  </a:lnTo>
                  <a:lnTo>
                    <a:pt x="35917" y="986522"/>
                  </a:lnTo>
                  <a:lnTo>
                    <a:pt x="72455" y="1006190"/>
                  </a:lnTo>
                  <a:lnTo>
                    <a:pt x="101028" y="1010285"/>
                  </a:lnTo>
                  <a:lnTo>
                    <a:pt x="1923327" y="1010218"/>
                  </a:lnTo>
                  <a:lnTo>
                    <a:pt x="1964543" y="999800"/>
                  </a:lnTo>
                  <a:lnTo>
                    <a:pt x="1996950" y="974366"/>
                  </a:lnTo>
                  <a:lnTo>
                    <a:pt x="2016617" y="937860"/>
                  </a:lnTo>
                  <a:lnTo>
                    <a:pt x="2020709" y="909320"/>
                  </a:lnTo>
                  <a:lnTo>
                    <a:pt x="2020643" y="97263"/>
                  </a:lnTo>
                  <a:lnTo>
                    <a:pt x="2010222" y="56120"/>
                  </a:lnTo>
                  <a:lnTo>
                    <a:pt x="1984769" y="23748"/>
                  </a:lnTo>
                  <a:lnTo>
                    <a:pt x="1948214" y="4091"/>
                  </a:lnTo>
                  <a:lnTo>
                    <a:pt x="1919617" y="0"/>
                  </a:lnTo>
                  <a:lnTo>
                    <a:pt x="97374" y="64"/>
                  </a:lnTo>
                  <a:lnTo>
                    <a:pt x="56179" y="10468"/>
                  </a:lnTo>
                  <a:lnTo>
                    <a:pt x="23771" y="35901"/>
                  </a:lnTo>
                  <a:lnTo>
                    <a:pt x="4095" y="72415"/>
                  </a:lnTo>
                  <a:lnTo>
                    <a:pt x="0" y="100965"/>
                  </a:lnTo>
                  <a:close/>
                </a:path>
              </a:pathLst>
            </a:custGeom>
            <a:solidFill>
              <a:schemeClr val="tx2">
                <a:lumMod val="90000"/>
                <a:lumOff val="10000"/>
              </a:schemeClr>
            </a:solidFill>
          </p:spPr>
          <p:txBody>
            <a:bodyPr wrap="square" lIns="0" tIns="0" rIns="0" bIns="0" rtlCol="0">
              <a:noAutofit/>
            </a:bodyPr>
            <a:lstStyle/>
            <a:p>
              <a:endParaRPr sz="1400"/>
            </a:p>
          </p:txBody>
        </p:sp>
        <p:sp>
          <p:nvSpPr>
            <p:cNvPr id="14" name="object 16"/>
            <p:cNvSpPr/>
            <p:nvPr/>
          </p:nvSpPr>
          <p:spPr>
            <a:xfrm>
              <a:off x="2611644" y="549829"/>
              <a:ext cx="808227" cy="2323846"/>
            </a:xfrm>
            <a:custGeom>
              <a:avLst/>
              <a:gdLst/>
              <a:ahLst/>
              <a:cxnLst/>
              <a:rect l="l" t="t" r="r" b="b"/>
              <a:pathLst>
                <a:path w="808227" h="2323846">
                  <a:moveTo>
                    <a:pt x="0" y="2323846"/>
                  </a:moveTo>
                  <a:lnTo>
                    <a:pt x="808227" y="0"/>
                  </a:lnTo>
                </a:path>
              </a:pathLst>
            </a:custGeom>
            <a:ln w="25400">
              <a:solidFill>
                <a:srgbClr val="3C6695"/>
              </a:solidFill>
            </a:ln>
          </p:spPr>
          <p:txBody>
            <a:bodyPr wrap="square" lIns="0" tIns="0" rIns="0" bIns="0" rtlCol="0">
              <a:noAutofit/>
            </a:bodyPr>
            <a:lstStyle/>
            <a:p>
              <a:endParaRPr sz="1400"/>
            </a:p>
          </p:txBody>
        </p:sp>
        <p:sp>
          <p:nvSpPr>
            <p:cNvPr id="15" name="object 17"/>
            <p:cNvSpPr/>
            <p:nvPr/>
          </p:nvSpPr>
          <p:spPr>
            <a:xfrm>
              <a:off x="3419872" y="44624"/>
              <a:ext cx="2020697" cy="1010412"/>
            </a:xfrm>
            <a:custGeom>
              <a:avLst/>
              <a:gdLst/>
              <a:ahLst/>
              <a:cxnLst/>
              <a:rect l="l" t="t" r="r" b="b"/>
              <a:pathLst>
                <a:path w="2020697" h="1010412">
                  <a:moveTo>
                    <a:pt x="0" y="101091"/>
                  </a:moveTo>
                  <a:lnTo>
                    <a:pt x="70" y="913132"/>
                  </a:lnTo>
                  <a:lnTo>
                    <a:pt x="10518" y="954308"/>
                  </a:lnTo>
                  <a:lnTo>
                    <a:pt x="35973" y="986680"/>
                  </a:lnTo>
                  <a:lnTo>
                    <a:pt x="72512" y="1006324"/>
                  </a:lnTo>
                  <a:lnTo>
                    <a:pt x="101091" y="1010412"/>
                  </a:lnTo>
                  <a:lnTo>
                    <a:pt x="1923433" y="1010345"/>
                  </a:lnTo>
                  <a:lnTo>
                    <a:pt x="1964576" y="999924"/>
                  </a:lnTo>
                  <a:lnTo>
                    <a:pt x="1996948" y="974471"/>
                  </a:lnTo>
                  <a:lnTo>
                    <a:pt x="2016605" y="937916"/>
                  </a:lnTo>
                  <a:lnTo>
                    <a:pt x="2020697" y="909319"/>
                  </a:lnTo>
                  <a:lnTo>
                    <a:pt x="2020630" y="97381"/>
                  </a:lnTo>
                  <a:lnTo>
                    <a:pt x="2010212" y="56165"/>
                  </a:lnTo>
                  <a:lnTo>
                    <a:pt x="1984778" y="23759"/>
                  </a:lnTo>
                  <a:lnTo>
                    <a:pt x="1948272" y="4092"/>
                  </a:lnTo>
                  <a:lnTo>
                    <a:pt x="1919732" y="0"/>
                  </a:lnTo>
                  <a:lnTo>
                    <a:pt x="97279" y="70"/>
                  </a:lnTo>
                  <a:lnTo>
                    <a:pt x="56103" y="10518"/>
                  </a:lnTo>
                  <a:lnTo>
                    <a:pt x="23731" y="35973"/>
                  </a:lnTo>
                  <a:lnTo>
                    <a:pt x="4087" y="72512"/>
                  </a:lnTo>
                  <a:lnTo>
                    <a:pt x="0" y="101091"/>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16" name="object 18"/>
            <p:cNvSpPr/>
            <p:nvPr/>
          </p:nvSpPr>
          <p:spPr>
            <a:xfrm>
              <a:off x="3452114" y="1198372"/>
              <a:ext cx="2020697" cy="1010412"/>
            </a:xfrm>
            <a:custGeom>
              <a:avLst/>
              <a:gdLst/>
              <a:ahLst/>
              <a:cxnLst/>
              <a:rect l="l" t="t" r="r" b="b"/>
              <a:pathLst>
                <a:path w="2020697" h="1010412">
                  <a:moveTo>
                    <a:pt x="0" y="101091"/>
                  </a:moveTo>
                  <a:lnTo>
                    <a:pt x="1046" y="86476"/>
                  </a:lnTo>
                  <a:lnTo>
                    <a:pt x="4087" y="72512"/>
                  </a:lnTo>
                  <a:lnTo>
                    <a:pt x="8979" y="59343"/>
                  </a:lnTo>
                  <a:lnTo>
                    <a:pt x="15575" y="47115"/>
                  </a:lnTo>
                  <a:lnTo>
                    <a:pt x="23731" y="35973"/>
                  </a:lnTo>
                  <a:lnTo>
                    <a:pt x="33301" y="26063"/>
                  </a:lnTo>
                  <a:lnTo>
                    <a:pt x="44140" y="17529"/>
                  </a:lnTo>
                  <a:lnTo>
                    <a:pt x="56103" y="10518"/>
                  </a:lnTo>
                  <a:lnTo>
                    <a:pt x="69044" y="5174"/>
                  </a:lnTo>
                  <a:lnTo>
                    <a:pt x="82818" y="1643"/>
                  </a:lnTo>
                  <a:lnTo>
                    <a:pt x="97279" y="70"/>
                  </a:lnTo>
                  <a:lnTo>
                    <a:pt x="101091" y="0"/>
                  </a:lnTo>
                  <a:lnTo>
                    <a:pt x="1919732" y="0"/>
                  </a:lnTo>
                  <a:lnTo>
                    <a:pt x="1934325" y="1047"/>
                  </a:lnTo>
                  <a:lnTo>
                    <a:pt x="1948272" y="4092"/>
                  </a:lnTo>
                  <a:lnTo>
                    <a:pt x="1961427" y="8990"/>
                  </a:lnTo>
                  <a:lnTo>
                    <a:pt x="1973645" y="15594"/>
                  </a:lnTo>
                  <a:lnTo>
                    <a:pt x="1984778" y="23759"/>
                  </a:lnTo>
                  <a:lnTo>
                    <a:pt x="1994681" y="33340"/>
                  </a:lnTo>
                  <a:lnTo>
                    <a:pt x="2003208" y="44190"/>
                  </a:lnTo>
                  <a:lnTo>
                    <a:pt x="2010212" y="56165"/>
                  </a:lnTo>
                  <a:lnTo>
                    <a:pt x="2015548" y="69119"/>
                  </a:lnTo>
                  <a:lnTo>
                    <a:pt x="2019069" y="82906"/>
                  </a:lnTo>
                  <a:lnTo>
                    <a:pt x="2020630" y="97381"/>
                  </a:lnTo>
                  <a:lnTo>
                    <a:pt x="2020697" y="101091"/>
                  </a:lnTo>
                  <a:lnTo>
                    <a:pt x="2020697" y="909319"/>
                  </a:lnTo>
                  <a:lnTo>
                    <a:pt x="2019649" y="923944"/>
                  </a:lnTo>
                  <a:lnTo>
                    <a:pt x="2016605" y="937916"/>
                  </a:lnTo>
                  <a:lnTo>
                    <a:pt x="2011709" y="951092"/>
                  </a:lnTo>
                  <a:lnTo>
                    <a:pt x="2005108" y="963326"/>
                  </a:lnTo>
                  <a:lnTo>
                    <a:pt x="1996948" y="974471"/>
                  </a:lnTo>
                  <a:lnTo>
                    <a:pt x="1987376" y="984383"/>
                  </a:lnTo>
                  <a:lnTo>
                    <a:pt x="1976536" y="992916"/>
                  </a:lnTo>
                  <a:lnTo>
                    <a:pt x="1964576" y="999924"/>
                  </a:lnTo>
                  <a:lnTo>
                    <a:pt x="1951642" y="1005262"/>
                  </a:lnTo>
                  <a:lnTo>
                    <a:pt x="1937879" y="1008784"/>
                  </a:lnTo>
                  <a:lnTo>
                    <a:pt x="1923433" y="1010345"/>
                  </a:lnTo>
                  <a:lnTo>
                    <a:pt x="1919732" y="1010412"/>
                  </a:lnTo>
                  <a:lnTo>
                    <a:pt x="101091" y="1010412"/>
                  </a:lnTo>
                  <a:lnTo>
                    <a:pt x="86476" y="1009365"/>
                  </a:lnTo>
                  <a:lnTo>
                    <a:pt x="72512" y="1006324"/>
                  </a:lnTo>
                  <a:lnTo>
                    <a:pt x="59343" y="1001432"/>
                  </a:lnTo>
                  <a:lnTo>
                    <a:pt x="47115" y="994836"/>
                  </a:lnTo>
                  <a:lnTo>
                    <a:pt x="35973" y="986680"/>
                  </a:lnTo>
                  <a:lnTo>
                    <a:pt x="26063" y="977110"/>
                  </a:lnTo>
                  <a:lnTo>
                    <a:pt x="17529" y="966271"/>
                  </a:lnTo>
                  <a:lnTo>
                    <a:pt x="10518" y="954308"/>
                  </a:lnTo>
                  <a:lnTo>
                    <a:pt x="5174" y="941367"/>
                  </a:lnTo>
                  <a:lnTo>
                    <a:pt x="1643" y="927593"/>
                  </a:lnTo>
                  <a:lnTo>
                    <a:pt x="70" y="913132"/>
                  </a:lnTo>
                  <a:lnTo>
                    <a:pt x="0" y="909319"/>
                  </a:lnTo>
                  <a:lnTo>
                    <a:pt x="0" y="101091"/>
                  </a:lnTo>
                  <a:close/>
                </a:path>
              </a:pathLst>
            </a:custGeom>
            <a:ln w="25400">
              <a:solidFill>
                <a:srgbClr val="FFFFFF"/>
              </a:solidFill>
            </a:ln>
          </p:spPr>
          <p:txBody>
            <a:bodyPr wrap="square" lIns="0" tIns="0" rIns="0" bIns="0" rtlCol="0">
              <a:noAutofit/>
            </a:bodyPr>
            <a:lstStyle/>
            <a:p>
              <a:endParaRPr sz="1400"/>
            </a:p>
          </p:txBody>
        </p:sp>
        <p:sp>
          <p:nvSpPr>
            <p:cNvPr id="17" name="object 19"/>
            <p:cNvSpPr/>
            <p:nvPr/>
          </p:nvSpPr>
          <p:spPr>
            <a:xfrm>
              <a:off x="2627784" y="1772816"/>
              <a:ext cx="808227" cy="1161923"/>
            </a:xfrm>
            <a:custGeom>
              <a:avLst/>
              <a:gdLst/>
              <a:ahLst/>
              <a:cxnLst/>
              <a:rect l="l" t="t" r="r" b="b"/>
              <a:pathLst>
                <a:path w="808227" h="1161923">
                  <a:moveTo>
                    <a:pt x="0" y="1161923"/>
                  </a:moveTo>
                  <a:lnTo>
                    <a:pt x="808227" y="0"/>
                  </a:lnTo>
                </a:path>
              </a:pathLst>
            </a:custGeom>
            <a:ln w="25400">
              <a:solidFill>
                <a:srgbClr val="3C6695"/>
              </a:solidFill>
            </a:ln>
          </p:spPr>
          <p:txBody>
            <a:bodyPr wrap="square" lIns="0" tIns="0" rIns="0" bIns="0" rtlCol="0">
              <a:noAutofit/>
            </a:bodyPr>
            <a:lstStyle/>
            <a:p>
              <a:endParaRPr sz="1400"/>
            </a:p>
          </p:txBody>
        </p:sp>
        <p:sp>
          <p:nvSpPr>
            <p:cNvPr id="18" name="object 20"/>
            <p:cNvSpPr/>
            <p:nvPr/>
          </p:nvSpPr>
          <p:spPr>
            <a:xfrm>
              <a:off x="3419872" y="1206547"/>
              <a:ext cx="2020697" cy="1010412"/>
            </a:xfrm>
            <a:custGeom>
              <a:avLst/>
              <a:gdLst/>
              <a:ahLst/>
              <a:cxnLst/>
              <a:rect l="l" t="t" r="r" b="b"/>
              <a:pathLst>
                <a:path w="2020697" h="1010412">
                  <a:moveTo>
                    <a:pt x="0" y="101091"/>
                  </a:moveTo>
                  <a:lnTo>
                    <a:pt x="70" y="913123"/>
                  </a:lnTo>
                  <a:lnTo>
                    <a:pt x="10518" y="954253"/>
                  </a:lnTo>
                  <a:lnTo>
                    <a:pt x="35973" y="986638"/>
                  </a:lnTo>
                  <a:lnTo>
                    <a:pt x="72512" y="1006314"/>
                  </a:lnTo>
                  <a:lnTo>
                    <a:pt x="101091" y="1010412"/>
                  </a:lnTo>
                  <a:lnTo>
                    <a:pt x="1923433" y="1010345"/>
                  </a:lnTo>
                  <a:lnTo>
                    <a:pt x="1964576" y="999902"/>
                  </a:lnTo>
                  <a:lnTo>
                    <a:pt x="1996948" y="974419"/>
                  </a:lnTo>
                  <a:lnTo>
                    <a:pt x="2016605" y="937871"/>
                  </a:lnTo>
                  <a:lnTo>
                    <a:pt x="2020697" y="909319"/>
                  </a:lnTo>
                  <a:lnTo>
                    <a:pt x="2020630" y="97381"/>
                  </a:lnTo>
                  <a:lnTo>
                    <a:pt x="2010212" y="56165"/>
                  </a:lnTo>
                  <a:lnTo>
                    <a:pt x="1984778" y="23759"/>
                  </a:lnTo>
                  <a:lnTo>
                    <a:pt x="1948272" y="4092"/>
                  </a:lnTo>
                  <a:lnTo>
                    <a:pt x="1919732" y="0"/>
                  </a:lnTo>
                  <a:lnTo>
                    <a:pt x="97279" y="70"/>
                  </a:lnTo>
                  <a:lnTo>
                    <a:pt x="56103" y="10518"/>
                  </a:lnTo>
                  <a:lnTo>
                    <a:pt x="23731" y="35973"/>
                  </a:lnTo>
                  <a:lnTo>
                    <a:pt x="4087" y="72512"/>
                  </a:lnTo>
                  <a:lnTo>
                    <a:pt x="0" y="101091"/>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19" name="object 21"/>
            <p:cNvSpPr/>
            <p:nvPr/>
          </p:nvSpPr>
          <p:spPr>
            <a:xfrm>
              <a:off x="3452114" y="2360295"/>
              <a:ext cx="2020697" cy="1010412"/>
            </a:xfrm>
            <a:custGeom>
              <a:avLst/>
              <a:gdLst/>
              <a:ahLst/>
              <a:cxnLst/>
              <a:rect l="l" t="t" r="r" b="b"/>
              <a:pathLst>
                <a:path w="2020697" h="1010412">
                  <a:moveTo>
                    <a:pt x="0" y="101091"/>
                  </a:moveTo>
                  <a:lnTo>
                    <a:pt x="1046" y="86476"/>
                  </a:lnTo>
                  <a:lnTo>
                    <a:pt x="4087" y="72512"/>
                  </a:lnTo>
                  <a:lnTo>
                    <a:pt x="8979" y="59343"/>
                  </a:lnTo>
                  <a:lnTo>
                    <a:pt x="15575" y="47115"/>
                  </a:lnTo>
                  <a:lnTo>
                    <a:pt x="23731" y="35973"/>
                  </a:lnTo>
                  <a:lnTo>
                    <a:pt x="33301" y="26063"/>
                  </a:lnTo>
                  <a:lnTo>
                    <a:pt x="44140" y="17529"/>
                  </a:lnTo>
                  <a:lnTo>
                    <a:pt x="56103" y="10518"/>
                  </a:lnTo>
                  <a:lnTo>
                    <a:pt x="69044" y="5174"/>
                  </a:lnTo>
                  <a:lnTo>
                    <a:pt x="82818" y="1643"/>
                  </a:lnTo>
                  <a:lnTo>
                    <a:pt x="97279" y="70"/>
                  </a:lnTo>
                  <a:lnTo>
                    <a:pt x="101091" y="0"/>
                  </a:lnTo>
                  <a:lnTo>
                    <a:pt x="1919732" y="0"/>
                  </a:lnTo>
                  <a:lnTo>
                    <a:pt x="1934325" y="1047"/>
                  </a:lnTo>
                  <a:lnTo>
                    <a:pt x="1948272" y="4092"/>
                  </a:lnTo>
                  <a:lnTo>
                    <a:pt x="1961427" y="8990"/>
                  </a:lnTo>
                  <a:lnTo>
                    <a:pt x="1973645" y="15594"/>
                  </a:lnTo>
                  <a:lnTo>
                    <a:pt x="1984778" y="23759"/>
                  </a:lnTo>
                  <a:lnTo>
                    <a:pt x="1994681" y="33340"/>
                  </a:lnTo>
                  <a:lnTo>
                    <a:pt x="2003208" y="44190"/>
                  </a:lnTo>
                  <a:lnTo>
                    <a:pt x="2010212" y="56165"/>
                  </a:lnTo>
                  <a:lnTo>
                    <a:pt x="2015548" y="69119"/>
                  </a:lnTo>
                  <a:lnTo>
                    <a:pt x="2019069" y="82906"/>
                  </a:lnTo>
                  <a:lnTo>
                    <a:pt x="2020630" y="97381"/>
                  </a:lnTo>
                  <a:lnTo>
                    <a:pt x="2020697" y="101091"/>
                  </a:lnTo>
                  <a:lnTo>
                    <a:pt x="2020697" y="909319"/>
                  </a:lnTo>
                  <a:lnTo>
                    <a:pt x="2019649" y="923915"/>
                  </a:lnTo>
                  <a:lnTo>
                    <a:pt x="2016605" y="937871"/>
                  </a:lnTo>
                  <a:lnTo>
                    <a:pt x="2011709" y="951038"/>
                  </a:lnTo>
                  <a:lnTo>
                    <a:pt x="2005108" y="963270"/>
                  </a:lnTo>
                  <a:lnTo>
                    <a:pt x="1996948" y="974419"/>
                  </a:lnTo>
                  <a:lnTo>
                    <a:pt x="1987376" y="984339"/>
                  </a:lnTo>
                  <a:lnTo>
                    <a:pt x="1976536" y="992882"/>
                  </a:lnTo>
                  <a:lnTo>
                    <a:pt x="1964576" y="999902"/>
                  </a:lnTo>
                  <a:lnTo>
                    <a:pt x="1951642" y="1005250"/>
                  </a:lnTo>
                  <a:lnTo>
                    <a:pt x="1937879" y="1008780"/>
                  </a:lnTo>
                  <a:lnTo>
                    <a:pt x="1923433" y="1010345"/>
                  </a:lnTo>
                  <a:lnTo>
                    <a:pt x="1919732" y="1010412"/>
                  </a:lnTo>
                  <a:lnTo>
                    <a:pt x="101091" y="1010412"/>
                  </a:lnTo>
                  <a:lnTo>
                    <a:pt x="86476" y="1009363"/>
                  </a:lnTo>
                  <a:lnTo>
                    <a:pt x="72512" y="1006314"/>
                  </a:lnTo>
                  <a:lnTo>
                    <a:pt x="59343" y="1001412"/>
                  </a:lnTo>
                  <a:lnTo>
                    <a:pt x="47115" y="994805"/>
                  </a:lnTo>
                  <a:lnTo>
                    <a:pt x="35973" y="986638"/>
                  </a:lnTo>
                  <a:lnTo>
                    <a:pt x="26063" y="977059"/>
                  </a:lnTo>
                  <a:lnTo>
                    <a:pt x="17529" y="966215"/>
                  </a:lnTo>
                  <a:lnTo>
                    <a:pt x="10518" y="954253"/>
                  </a:lnTo>
                  <a:lnTo>
                    <a:pt x="5174" y="941319"/>
                  </a:lnTo>
                  <a:lnTo>
                    <a:pt x="1643" y="927560"/>
                  </a:lnTo>
                  <a:lnTo>
                    <a:pt x="70" y="913123"/>
                  </a:lnTo>
                  <a:lnTo>
                    <a:pt x="0" y="909319"/>
                  </a:lnTo>
                  <a:lnTo>
                    <a:pt x="0" y="101091"/>
                  </a:lnTo>
                  <a:close/>
                </a:path>
              </a:pathLst>
            </a:custGeom>
            <a:ln w="25400">
              <a:solidFill>
                <a:srgbClr val="FFFFFF"/>
              </a:solidFill>
            </a:ln>
          </p:spPr>
          <p:txBody>
            <a:bodyPr wrap="square" lIns="0" tIns="0" rIns="0" bIns="0" rtlCol="0">
              <a:noAutofit/>
            </a:bodyPr>
            <a:lstStyle/>
            <a:p>
              <a:endParaRPr sz="1400"/>
            </a:p>
          </p:txBody>
        </p:sp>
        <p:sp>
          <p:nvSpPr>
            <p:cNvPr id="20" name="object 22"/>
            <p:cNvSpPr/>
            <p:nvPr/>
          </p:nvSpPr>
          <p:spPr>
            <a:xfrm>
              <a:off x="2627784" y="2924944"/>
              <a:ext cx="808227" cy="0"/>
            </a:xfrm>
            <a:custGeom>
              <a:avLst/>
              <a:gdLst/>
              <a:ahLst/>
              <a:cxnLst/>
              <a:rect l="l" t="t" r="r" b="b"/>
              <a:pathLst>
                <a:path w="808227">
                  <a:moveTo>
                    <a:pt x="0" y="0"/>
                  </a:moveTo>
                  <a:lnTo>
                    <a:pt x="808227" y="0"/>
                  </a:lnTo>
                </a:path>
              </a:pathLst>
            </a:custGeom>
            <a:ln w="25400">
              <a:solidFill>
                <a:srgbClr val="3C6695"/>
              </a:solidFill>
            </a:ln>
          </p:spPr>
          <p:txBody>
            <a:bodyPr wrap="square" lIns="0" tIns="0" rIns="0" bIns="0" rtlCol="0">
              <a:noAutofit/>
            </a:bodyPr>
            <a:lstStyle/>
            <a:p>
              <a:endParaRPr sz="1400"/>
            </a:p>
          </p:txBody>
        </p:sp>
        <p:sp>
          <p:nvSpPr>
            <p:cNvPr id="21" name="object 23"/>
            <p:cNvSpPr/>
            <p:nvPr/>
          </p:nvSpPr>
          <p:spPr>
            <a:xfrm>
              <a:off x="3419872" y="2368469"/>
              <a:ext cx="2020697" cy="1010285"/>
            </a:xfrm>
            <a:custGeom>
              <a:avLst/>
              <a:gdLst/>
              <a:ahLst/>
              <a:cxnLst/>
              <a:rect l="l" t="t" r="r" b="b"/>
              <a:pathLst>
                <a:path w="2020697" h="1010285">
                  <a:moveTo>
                    <a:pt x="0" y="100965"/>
                  </a:moveTo>
                  <a:lnTo>
                    <a:pt x="66" y="913021"/>
                  </a:lnTo>
                  <a:lnTo>
                    <a:pt x="10487" y="954164"/>
                  </a:lnTo>
                  <a:lnTo>
                    <a:pt x="35940" y="986536"/>
                  </a:lnTo>
                  <a:lnTo>
                    <a:pt x="72495" y="1006193"/>
                  </a:lnTo>
                  <a:lnTo>
                    <a:pt x="101091" y="1010285"/>
                  </a:lnTo>
                  <a:lnTo>
                    <a:pt x="1923331" y="1010221"/>
                  </a:lnTo>
                  <a:lnTo>
                    <a:pt x="1964514" y="999832"/>
                  </a:lnTo>
                  <a:lnTo>
                    <a:pt x="1996920" y="974399"/>
                  </a:lnTo>
                  <a:lnTo>
                    <a:pt x="2016600" y="937877"/>
                  </a:lnTo>
                  <a:lnTo>
                    <a:pt x="2020697" y="909320"/>
                  </a:lnTo>
                  <a:lnTo>
                    <a:pt x="2020633" y="97365"/>
                  </a:lnTo>
                  <a:lnTo>
                    <a:pt x="2010244" y="56182"/>
                  </a:lnTo>
                  <a:lnTo>
                    <a:pt x="1984811" y="23776"/>
                  </a:lnTo>
                  <a:lnTo>
                    <a:pt x="1948289" y="4096"/>
                  </a:lnTo>
                  <a:lnTo>
                    <a:pt x="1919732" y="0"/>
                  </a:lnTo>
                  <a:lnTo>
                    <a:pt x="97381" y="66"/>
                  </a:lnTo>
                  <a:lnTo>
                    <a:pt x="56165" y="10484"/>
                  </a:lnTo>
                  <a:lnTo>
                    <a:pt x="23759" y="35918"/>
                  </a:lnTo>
                  <a:lnTo>
                    <a:pt x="4092" y="72424"/>
                  </a:lnTo>
                  <a:lnTo>
                    <a:pt x="0" y="100965"/>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22" name="object 24"/>
            <p:cNvSpPr/>
            <p:nvPr/>
          </p:nvSpPr>
          <p:spPr>
            <a:xfrm>
              <a:off x="3452114" y="3522217"/>
              <a:ext cx="2020697" cy="1010285"/>
            </a:xfrm>
            <a:custGeom>
              <a:avLst/>
              <a:gdLst/>
              <a:ahLst/>
              <a:cxnLst/>
              <a:rect l="l" t="t" r="r" b="b"/>
              <a:pathLst>
                <a:path w="2020697" h="1010285">
                  <a:moveTo>
                    <a:pt x="0" y="100965"/>
                  </a:moveTo>
                  <a:lnTo>
                    <a:pt x="1047" y="86371"/>
                  </a:lnTo>
                  <a:lnTo>
                    <a:pt x="4092" y="72424"/>
                  </a:lnTo>
                  <a:lnTo>
                    <a:pt x="8990" y="59269"/>
                  </a:lnTo>
                  <a:lnTo>
                    <a:pt x="15594" y="47051"/>
                  </a:lnTo>
                  <a:lnTo>
                    <a:pt x="23759" y="35918"/>
                  </a:lnTo>
                  <a:lnTo>
                    <a:pt x="33340" y="26015"/>
                  </a:lnTo>
                  <a:lnTo>
                    <a:pt x="44190" y="17488"/>
                  </a:lnTo>
                  <a:lnTo>
                    <a:pt x="56165" y="10484"/>
                  </a:lnTo>
                  <a:lnTo>
                    <a:pt x="69119" y="5148"/>
                  </a:lnTo>
                  <a:lnTo>
                    <a:pt x="82906" y="1627"/>
                  </a:lnTo>
                  <a:lnTo>
                    <a:pt x="97381" y="66"/>
                  </a:lnTo>
                  <a:lnTo>
                    <a:pt x="101091" y="0"/>
                  </a:lnTo>
                  <a:lnTo>
                    <a:pt x="1919732" y="0"/>
                  </a:lnTo>
                  <a:lnTo>
                    <a:pt x="1934334" y="1048"/>
                  </a:lnTo>
                  <a:lnTo>
                    <a:pt x="1948289" y="4096"/>
                  </a:lnTo>
                  <a:lnTo>
                    <a:pt x="1961451" y="8998"/>
                  </a:lnTo>
                  <a:lnTo>
                    <a:pt x="1973674" y="15607"/>
                  </a:lnTo>
                  <a:lnTo>
                    <a:pt x="1984811" y="23776"/>
                  </a:lnTo>
                  <a:lnTo>
                    <a:pt x="1994716" y="33359"/>
                  </a:lnTo>
                  <a:lnTo>
                    <a:pt x="2003242" y="44210"/>
                  </a:lnTo>
                  <a:lnTo>
                    <a:pt x="2010244" y="56182"/>
                  </a:lnTo>
                  <a:lnTo>
                    <a:pt x="2015573" y="69130"/>
                  </a:lnTo>
                  <a:lnTo>
                    <a:pt x="2019085" y="82906"/>
                  </a:lnTo>
                  <a:lnTo>
                    <a:pt x="2020633" y="97365"/>
                  </a:lnTo>
                  <a:lnTo>
                    <a:pt x="2020697" y="100965"/>
                  </a:lnTo>
                  <a:lnTo>
                    <a:pt x="2020697" y="909320"/>
                  </a:lnTo>
                  <a:lnTo>
                    <a:pt x="2019648" y="923922"/>
                  </a:lnTo>
                  <a:lnTo>
                    <a:pt x="2016600" y="937877"/>
                  </a:lnTo>
                  <a:lnTo>
                    <a:pt x="2011698" y="951039"/>
                  </a:lnTo>
                  <a:lnTo>
                    <a:pt x="2005089" y="963262"/>
                  </a:lnTo>
                  <a:lnTo>
                    <a:pt x="1996920" y="974399"/>
                  </a:lnTo>
                  <a:lnTo>
                    <a:pt x="1987337" y="984304"/>
                  </a:lnTo>
                  <a:lnTo>
                    <a:pt x="1976486" y="992830"/>
                  </a:lnTo>
                  <a:lnTo>
                    <a:pt x="1964514" y="999832"/>
                  </a:lnTo>
                  <a:lnTo>
                    <a:pt x="1951566" y="1005161"/>
                  </a:lnTo>
                  <a:lnTo>
                    <a:pt x="1937790" y="1008673"/>
                  </a:lnTo>
                  <a:lnTo>
                    <a:pt x="1923331" y="1010221"/>
                  </a:lnTo>
                  <a:lnTo>
                    <a:pt x="1919732" y="1010285"/>
                  </a:lnTo>
                  <a:lnTo>
                    <a:pt x="101091" y="1010285"/>
                  </a:lnTo>
                  <a:lnTo>
                    <a:pt x="86467" y="1009237"/>
                  </a:lnTo>
                  <a:lnTo>
                    <a:pt x="72495" y="1006193"/>
                  </a:lnTo>
                  <a:lnTo>
                    <a:pt x="59319" y="1001297"/>
                  </a:lnTo>
                  <a:lnTo>
                    <a:pt x="47085" y="994696"/>
                  </a:lnTo>
                  <a:lnTo>
                    <a:pt x="35940" y="986536"/>
                  </a:lnTo>
                  <a:lnTo>
                    <a:pt x="26028" y="976964"/>
                  </a:lnTo>
                  <a:lnTo>
                    <a:pt x="17495" y="966124"/>
                  </a:lnTo>
                  <a:lnTo>
                    <a:pt x="10487" y="954164"/>
                  </a:lnTo>
                  <a:lnTo>
                    <a:pt x="5149" y="941230"/>
                  </a:lnTo>
                  <a:lnTo>
                    <a:pt x="1627" y="927467"/>
                  </a:lnTo>
                  <a:lnTo>
                    <a:pt x="66" y="913021"/>
                  </a:lnTo>
                  <a:lnTo>
                    <a:pt x="0" y="909320"/>
                  </a:lnTo>
                  <a:lnTo>
                    <a:pt x="0" y="100965"/>
                  </a:lnTo>
                  <a:close/>
                </a:path>
              </a:pathLst>
            </a:custGeom>
            <a:ln w="25400">
              <a:solidFill>
                <a:srgbClr val="FFFFFF"/>
              </a:solidFill>
            </a:ln>
          </p:spPr>
          <p:txBody>
            <a:bodyPr wrap="square" lIns="0" tIns="0" rIns="0" bIns="0" rtlCol="0">
              <a:noAutofit/>
            </a:bodyPr>
            <a:lstStyle/>
            <a:p>
              <a:endParaRPr sz="1400"/>
            </a:p>
          </p:txBody>
        </p:sp>
        <p:sp>
          <p:nvSpPr>
            <p:cNvPr id="23" name="object 25"/>
            <p:cNvSpPr/>
            <p:nvPr/>
          </p:nvSpPr>
          <p:spPr>
            <a:xfrm>
              <a:off x="2611644" y="2873676"/>
              <a:ext cx="808227" cy="1161795"/>
            </a:xfrm>
            <a:custGeom>
              <a:avLst/>
              <a:gdLst/>
              <a:ahLst/>
              <a:cxnLst/>
              <a:rect l="l" t="t" r="r" b="b"/>
              <a:pathLst>
                <a:path w="808227" h="1161796">
                  <a:moveTo>
                    <a:pt x="0" y="0"/>
                  </a:moveTo>
                  <a:lnTo>
                    <a:pt x="808227" y="1161795"/>
                  </a:lnTo>
                </a:path>
              </a:pathLst>
            </a:custGeom>
            <a:ln w="25400">
              <a:solidFill>
                <a:srgbClr val="3C6695"/>
              </a:solidFill>
            </a:ln>
          </p:spPr>
          <p:txBody>
            <a:bodyPr wrap="square" lIns="0" tIns="0" rIns="0" bIns="0" rtlCol="0">
              <a:noAutofit/>
            </a:bodyPr>
            <a:lstStyle/>
            <a:p>
              <a:endParaRPr sz="1400"/>
            </a:p>
          </p:txBody>
        </p:sp>
        <p:sp>
          <p:nvSpPr>
            <p:cNvPr id="24" name="object 26"/>
            <p:cNvSpPr/>
            <p:nvPr/>
          </p:nvSpPr>
          <p:spPr>
            <a:xfrm>
              <a:off x="3419872" y="3530393"/>
              <a:ext cx="2020697" cy="1010297"/>
            </a:xfrm>
            <a:custGeom>
              <a:avLst/>
              <a:gdLst/>
              <a:ahLst/>
              <a:cxnLst/>
              <a:rect l="l" t="t" r="r" b="b"/>
              <a:pathLst>
                <a:path w="2020697" h="1010297">
                  <a:moveTo>
                    <a:pt x="0" y="100964"/>
                  </a:moveTo>
                  <a:lnTo>
                    <a:pt x="68" y="913025"/>
                  </a:lnTo>
                  <a:lnTo>
                    <a:pt x="10502" y="954180"/>
                  </a:lnTo>
                  <a:lnTo>
                    <a:pt x="35956" y="986553"/>
                  </a:lnTo>
                  <a:lnTo>
                    <a:pt x="72503" y="1006206"/>
                  </a:lnTo>
                  <a:lnTo>
                    <a:pt x="101091" y="1010297"/>
                  </a:lnTo>
                  <a:lnTo>
                    <a:pt x="1923382" y="1010232"/>
                  </a:lnTo>
                  <a:lnTo>
                    <a:pt x="1964545" y="999825"/>
                  </a:lnTo>
                  <a:lnTo>
                    <a:pt x="1996934" y="974379"/>
                  </a:lnTo>
                  <a:lnTo>
                    <a:pt x="2016602" y="937841"/>
                  </a:lnTo>
                  <a:lnTo>
                    <a:pt x="2020697" y="909269"/>
                  </a:lnTo>
                  <a:lnTo>
                    <a:pt x="2020633" y="97365"/>
                  </a:lnTo>
                  <a:lnTo>
                    <a:pt x="2010244" y="56182"/>
                  </a:lnTo>
                  <a:lnTo>
                    <a:pt x="1984811" y="23776"/>
                  </a:lnTo>
                  <a:lnTo>
                    <a:pt x="1948289" y="4096"/>
                  </a:lnTo>
                  <a:lnTo>
                    <a:pt x="1919732" y="0"/>
                  </a:lnTo>
                  <a:lnTo>
                    <a:pt x="97381" y="66"/>
                  </a:lnTo>
                  <a:lnTo>
                    <a:pt x="56165" y="10484"/>
                  </a:lnTo>
                  <a:lnTo>
                    <a:pt x="23759" y="35918"/>
                  </a:lnTo>
                  <a:lnTo>
                    <a:pt x="4092" y="72424"/>
                  </a:lnTo>
                  <a:lnTo>
                    <a:pt x="0" y="100964"/>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25" name="object 27"/>
            <p:cNvSpPr/>
            <p:nvPr/>
          </p:nvSpPr>
          <p:spPr>
            <a:xfrm>
              <a:off x="3452114" y="4684141"/>
              <a:ext cx="2020697" cy="1010297"/>
            </a:xfrm>
            <a:custGeom>
              <a:avLst/>
              <a:gdLst/>
              <a:ahLst/>
              <a:cxnLst/>
              <a:rect l="l" t="t" r="r" b="b"/>
              <a:pathLst>
                <a:path w="2020697" h="1010297">
                  <a:moveTo>
                    <a:pt x="0" y="100964"/>
                  </a:moveTo>
                  <a:lnTo>
                    <a:pt x="1047" y="86371"/>
                  </a:lnTo>
                  <a:lnTo>
                    <a:pt x="4092" y="72424"/>
                  </a:lnTo>
                  <a:lnTo>
                    <a:pt x="8990" y="59269"/>
                  </a:lnTo>
                  <a:lnTo>
                    <a:pt x="15594" y="47051"/>
                  </a:lnTo>
                  <a:lnTo>
                    <a:pt x="23759" y="35918"/>
                  </a:lnTo>
                  <a:lnTo>
                    <a:pt x="33340" y="26015"/>
                  </a:lnTo>
                  <a:lnTo>
                    <a:pt x="44190" y="17488"/>
                  </a:lnTo>
                  <a:lnTo>
                    <a:pt x="56165" y="10484"/>
                  </a:lnTo>
                  <a:lnTo>
                    <a:pt x="69119" y="5148"/>
                  </a:lnTo>
                  <a:lnTo>
                    <a:pt x="82906" y="1627"/>
                  </a:lnTo>
                  <a:lnTo>
                    <a:pt x="97381" y="66"/>
                  </a:lnTo>
                  <a:lnTo>
                    <a:pt x="101091" y="0"/>
                  </a:lnTo>
                  <a:lnTo>
                    <a:pt x="1919732" y="0"/>
                  </a:lnTo>
                  <a:lnTo>
                    <a:pt x="1934334" y="1048"/>
                  </a:lnTo>
                  <a:lnTo>
                    <a:pt x="1948289" y="4096"/>
                  </a:lnTo>
                  <a:lnTo>
                    <a:pt x="1961451" y="8998"/>
                  </a:lnTo>
                  <a:lnTo>
                    <a:pt x="1973674" y="15607"/>
                  </a:lnTo>
                  <a:lnTo>
                    <a:pt x="1984811" y="23776"/>
                  </a:lnTo>
                  <a:lnTo>
                    <a:pt x="1994716" y="33359"/>
                  </a:lnTo>
                  <a:lnTo>
                    <a:pt x="2003242" y="44210"/>
                  </a:lnTo>
                  <a:lnTo>
                    <a:pt x="2010244" y="56182"/>
                  </a:lnTo>
                  <a:lnTo>
                    <a:pt x="2015573" y="69130"/>
                  </a:lnTo>
                  <a:lnTo>
                    <a:pt x="2019085" y="82906"/>
                  </a:lnTo>
                  <a:lnTo>
                    <a:pt x="2020633" y="97365"/>
                  </a:lnTo>
                  <a:lnTo>
                    <a:pt x="2020697" y="100964"/>
                  </a:lnTo>
                  <a:lnTo>
                    <a:pt x="2020697" y="909269"/>
                  </a:lnTo>
                  <a:lnTo>
                    <a:pt x="2019649" y="923879"/>
                  </a:lnTo>
                  <a:lnTo>
                    <a:pt x="2016602" y="937841"/>
                  </a:lnTo>
                  <a:lnTo>
                    <a:pt x="2011703" y="951010"/>
                  </a:lnTo>
                  <a:lnTo>
                    <a:pt x="2005099" y="963238"/>
                  </a:lnTo>
                  <a:lnTo>
                    <a:pt x="1996934" y="974379"/>
                  </a:lnTo>
                  <a:lnTo>
                    <a:pt x="1987356" y="984289"/>
                  </a:lnTo>
                  <a:lnTo>
                    <a:pt x="1976511" y="992819"/>
                  </a:lnTo>
                  <a:lnTo>
                    <a:pt x="1964545" y="999825"/>
                  </a:lnTo>
                  <a:lnTo>
                    <a:pt x="1951604" y="1005160"/>
                  </a:lnTo>
                  <a:lnTo>
                    <a:pt x="1937834" y="1008678"/>
                  </a:lnTo>
                  <a:lnTo>
                    <a:pt x="1923382" y="1010232"/>
                  </a:lnTo>
                  <a:lnTo>
                    <a:pt x="1919732" y="1010297"/>
                  </a:lnTo>
                  <a:lnTo>
                    <a:pt x="101091" y="1010297"/>
                  </a:lnTo>
                  <a:lnTo>
                    <a:pt x="86472" y="1009250"/>
                  </a:lnTo>
                  <a:lnTo>
                    <a:pt x="72503" y="1006206"/>
                  </a:lnTo>
                  <a:lnTo>
                    <a:pt x="59331" y="1001312"/>
                  </a:lnTo>
                  <a:lnTo>
                    <a:pt x="47100" y="994712"/>
                  </a:lnTo>
                  <a:lnTo>
                    <a:pt x="35956" y="986553"/>
                  </a:lnTo>
                  <a:lnTo>
                    <a:pt x="26045" y="976981"/>
                  </a:lnTo>
                  <a:lnTo>
                    <a:pt x="17512" y="966141"/>
                  </a:lnTo>
                  <a:lnTo>
                    <a:pt x="10502" y="954180"/>
                  </a:lnTo>
                  <a:lnTo>
                    <a:pt x="5161" y="941243"/>
                  </a:lnTo>
                  <a:lnTo>
                    <a:pt x="1635" y="927476"/>
                  </a:lnTo>
                  <a:lnTo>
                    <a:pt x="68" y="913025"/>
                  </a:lnTo>
                  <a:lnTo>
                    <a:pt x="0" y="909269"/>
                  </a:lnTo>
                  <a:lnTo>
                    <a:pt x="0" y="100964"/>
                  </a:lnTo>
                  <a:close/>
                </a:path>
              </a:pathLst>
            </a:custGeom>
            <a:ln w="25400">
              <a:solidFill>
                <a:srgbClr val="FFFFFF"/>
              </a:solidFill>
            </a:ln>
          </p:spPr>
          <p:txBody>
            <a:bodyPr wrap="square" lIns="0" tIns="0" rIns="0" bIns="0" rtlCol="0">
              <a:noAutofit/>
            </a:bodyPr>
            <a:lstStyle/>
            <a:p>
              <a:endParaRPr sz="1400"/>
            </a:p>
          </p:txBody>
        </p:sp>
        <p:sp>
          <p:nvSpPr>
            <p:cNvPr id="26" name="object 28"/>
            <p:cNvSpPr/>
            <p:nvPr/>
          </p:nvSpPr>
          <p:spPr>
            <a:xfrm>
              <a:off x="2627784" y="2924944"/>
              <a:ext cx="808227" cy="2323744"/>
            </a:xfrm>
            <a:custGeom>
              <a:avLst/>
              <a:gdLst/>
              <a:ahLst/>
              <a:cxnLst/>
              <a:rect l="l" t="t" r="r" b="b"/>
              <a:pathLst>
                <a:path w="808227" h="2323744">
                  <a:moveTo>
                    <a:pt x="0" y="0"/>
                  </a:moveTo>
                  <a:lnTo>
                    <a:pt x="808227" y="2323744"/>
                  </a:lnTo>
                </a:path>
              </a:pathLst>
            </a:custGeom>
            <a:ln w="25400">
              <a:solidFill>
                <a:srgbClr val="3C6695"/>
              </a:solidFill>
            </a:ln>
          </p:spPr>
          <p:txBody>
            <a:bodyPr wrap="square" lIns="0" tIns="0" rIns="0" bIns="0" rtlCol="0">
              <a:noAutofit/>
            </a:bodyPr>
            <a:lstStyle/>
            <a:p>
              <a:endParaRPr sz="1400"/>
            </a:p>
          </p:txBody>
        </p:sp>
        <p:sp>
          <p:nvSpPr>
            <p:cNvPr id="27" name="object 29"/>
            <p:cNvSpPr/>
            <p:nvPr/>
          </p:nvSpPr>
          <p:spPr>
            <a:xfrm>
              <a:off x="3419872" y="4692252"/>
              <a:ext cx="2020697" cy="1010339"/>
            </a:xfrm>
            <a:custGeom>
              <a:avLst/>
              <a:gdLst/>
              <a:ahLst/>
              <a:cxnLst/>
              <a:rect l="l" t="t" r="r" b="b"/>
              <a:pathLst>
                <a:path w="2020697" h="1010339">
                  <a:moveTo>
                    <a:pt x="0" y="101028"/>
                  </a:moveTo>
                  <a:lnTo>
                    <a:pt x="68" y="913065"/>
                  </a:lnTo>
                  <a:lnTo>
                    <a:pt x="10504" y="954218"/>
                  </a:lnTo>
                  <a:lnTo>
                    <a:pt x="35958" y="986592"/>
                  </a:lnTo>
                  <a:lnTo>
                    <a:pt x="72504" y="1006247"/>
                  </a:lnTo>
                  <a:lnTo>
                    <a:pt x="101091" y="1010339"/>
                  </a:lnTo>
                  <a:lnTo>
                    <a:pt x="1923387" y="1010274"/>
                  </a:lnTo>
                  <a:lnTo>
                    <a:pt x="1964548" y="999863"/>
                  </a:lnTo>
                  <a:lnTo>
                    <a:pt x="1996936" y="974414"/>
                  </a:lnTo>
                  <a:lnTo>
                    <a:pt x="2016602" y="937875"/>
                  </a:lnTo>
                  <a:lnTo>
                    <a:pt x="2020697" y="909304"/>
                  </a:lnTo>
                  <a:lnTo>
                    <a:pt x="2020632" y="97374"/>
                  </a:lnTo>
                  <a:lnTo>
                    <a:pt x="2010228" y="56179"/>
                  </a:lnTo>
                  <a:lnTo>
                    <a:pt x="1984795" y="23771"/>
                  </a:lnTo>
                  <a:lnTo>
                    <a:pt x="1948281" y="4095"/>
                  </a:lnTo>
                  <a:lnTo>
                    <a:pt x="1919732" y="0"/>
                  </a:lnTo>
                  <a:lnTo>
                    <a:pt x="97330" y="68"/>
                  </a:lnTo>
                  <a:lnTo>
                    <a:pt x="56134" y="10503"/>
                  </a:lnTo>
                  <a:lnTo>
                    <a:pt x="23745" y="35951"/>
                  </a:lnTo>
                  <a:lnTo>
                    <a:pt x="4090" y="72472"/>
                  </a:lnTo>
                  <a:lnTo>
                    <a:pt x="0" y="101028"/>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29" name="object 32"/>
            <p:cNvSpPr/>
            <p:nvPr/>
          </p:nvSpPr>
          <p:spPr>
            <a:xfrm>
              <a:off x="5436096" y="1484784"/>
              <a:ext cx="3528392" cy="3326764"/>
            </a:xfrm>
            <a:custGeom>
              <a:avLst/>
              <a:gdLst/>
              <a:ahLst/>
              <a:cxnLst/>
              <a:rect l="l" t="t" r="r" b="b"/>
              <a:pathLst>
                <a:path w="3456432" h="2880360">
                  <a:moveTo>
                    <a:pt x="0" y="1440180"/>
                  </a:moveTo>
                  <a:lnTo>
                    <a:pt x="1440180" y="0"/>
                  </a:lnTo>
                  <a:lnTo>
                    <a:pt x="1440180" y="720089"/>
                  </a:lnTo>
                  <a:lnTo>
                    <a:pt x="3456432" y="720089"/>
                  </a:lnTo>
                  <a:lnTo>
                    <a:pt x="3456432" y="2160270"/>
                  </a:lnTo>
                  <a:lnTo>
                    <a:pt x="1440180" y="2160270"/>
                  </a:lnTo>
                  <a:lnTo>
                    <a:pt x="1440180" y="2880360"/>
                  </a:lnTo>
                  <a:lnTo>
                    <a:pt x="0" y="1440180"/>
                  </a:lnTo>
                  <a:close/>
                </a:path>
              </a:pathLst>
            </a:custGeom>
            <a:solidFill>
              <a:schemeClr val="tx1">
                <a:lumMod val="65000"/>
                <a:lumOff val="35000"/>
              </a:schemeClr>
            </a:solidFill>
            <a:ln w="25400">
              <a:solidFill>
                <a:srgbClr val="385D89"/>
              </a:solidFill>
            </a:ln>
          </p:spPr>
          <p:txBody>
            <a:bodyPr wrap="square" lIns="0" tIns="0" rIns="0" bIns="0" rtlCol="0">
              <a:noAutofit/>
            </a:bodyPr>
            <a:lstStyle/>
            <a:p>
              <a:endParaRPr sz="1400"/>
            </a:p>
          </p:txBody>
        </p:sp>
        <p:sp>
          <p:nvSpPr>
            <p:cNvPr id="30" name="object 10"/>
            <p:cNvSpPr txBox="1"/>
            <p:nvPr/>
          </p:nvSpPr>
          <p:spPr>
            <a:xfrm>
              <a:off x="3851921" y="1556687"/>
              <a:ext cx="1348712" cy="328400"/>
            </a:xfrm>
            <a:prstGeom prst="rect">
              <a:avLst/>
            </a:prstGeom>
          </p:spPr>
          <p:txBody>
            <a:bodyPr wrap="square" lIns="0" tIns="0" rIns="0" bIns="0" rtlCol="0">
              <a:noAutofit/>
            </a:bodyPr>
            <a:lstStyle/>
            <a:p>
              <a:pPr marL="12700">
                <a:lnSpc>
                  <a:spcPts val="2545"/>
                </a:lnSpc>
                <a:spcBef>
                  <a:spcPts val="127"/>
                </a:spcBef>
              </a:pPr>
              <a:r>
                <a:rPr lang="en-GB" sz="2400" spc="-50" baseline="3413" dirty="0">
                  <a:solidFill>
                    <a:srgbClr val="FFFFFF"/>
                  </a:solidFill>
                  <a:latin typeface="Helvetica"/>
                  <a:cs typeface="Helvetica"/>
                </a:rPr>
                <a:t>Perspective</a:t>
              </a:r>
              <a:endParaRPr sz="2400" dirty="0">
                <a:latin typeface="Helvetica"/>
                <a:cs typeface="Helvetica"/>
              </a:endParaRPr>
            </a:p>
          </p:txBody>
        </p:sp>
        <p:sp>
          <p:nvSpPr>
            <p:cNvPr id="31" name="object 9"/>
            <p:cNvSpPr txBox="1"/>
            <p:nvPr/>
          </p:nvSpPr>
          <p:spPr>
            <a:xfrm>
              <a:off x="6065647" y="2363627"/>
              <a:ext cx="2993995" cy="1671842"/>
            </a:xfrm>
            <a:prstGeom prst="rect">
              <a:avLst/>
            </a:prstGeom>
          </p:spPr>
          <p:txBody>
            <a:bodyPr wrap="square" lIns="0" tIns="0" rIns="0" bIns="0" rtlCol="0">
              <a:noAutofit/>
            </a:bodyPr>
            <a:lstStyle/>
            <a:p>
              <a:pPr algn="ctr">
                <a:lnSpc>
                  <a:spcPts val="1935"/>
                </a:lnSpc>
                <a:spcBef>
                  <a:spcPts val="96"/>
                </a:spcBef>
              </a:pPr>
              <a:r>
                <a:rPr sz="1400" spc="-44" baseline="3034" dirty="0">
                  <a:solidFill>
                    <a:srgbClr val="FFFFFF"/>
                  </a:solidFill>
                  <a:latin typeface="Helvetica"/>
                  <a:cs typeface="Helvetica"/>
                </a:rPr>
                <a:t>P</a:t>
              </a:r>
              <a:r>
                <a:rPr sz="1400" baseline="3034" dirty="0">
                  <a:solidFill>
                    <a:srgbClr val="FFFFFF"/>
                  </a:solidFill>
                  <a:latin typeface="Helvetica"/>
                  <a:cs typeface="Helvetica"/>
                </a:rPr>
                <a:t>or</a:t>
              </a:r>
              <a:r>
                <a:rPr sz="1400" spc="-29" baseline="3034" dirty="0">
                  <a:solidFill>
                    <a:srgbClr val="FFFFFF"/>
                  </a:solidFill>
                  <a:latin typeface="Helvetica"/>
                  <a:cs typeface="Helvetica"/>
                </a:rPr>
                <a:t>t</a:t>
              </a:r>
              <a:r>
                <a:rPr sz="1400" baseline="3034" dirty="0">
                  <a:solidFill>
                    <a:srgbClr val="FFFFFF"/>
                  </a:solidFill>
                  <a:latin typeface="Helvetica"/>
                  <a:cs typeface="Helvetica"/>
                </a:rPr>
                <a:t>e</a:t>
              </a:r>
              <a:r>
                <a:rPr sz="1400" spc="79" baseline="3034" dirty="0">
                  <a:solidFill>
                    <a:srgbClr val="FFFFFF"/>
                  </a:solidFill>
                  <a:latin typeface="Helvetica"/>
                  <a:cs typeface="Helvetica"/>
                </a:rPr>
                <a:t>r</a:t>
              </a:r>
              <a:r>
                <a:rPr sz="1400" spc="-114" baseline="3034" dirty="0">
                  <a:solidFill>
                    <a:srgbClr val="FFFFFF"/>
                  </a:solidFill>
                  <a:latin typeface="Helvetica"/>
                  <a:cs typeface="Helvetica"/>
                </a:rPr>
                <a:t>’</a:t>
              </a:r>
              <a:r>
                <a:rPr sz="1400" baseline="3034" dirty="0">
                  <a:solidFill>
                    <a:srgbClr val="FFFFFF"/>
                  </a:solidFill>
                  <a:latin typeface="Helvetica"/>
                  <a:cs typeface="Helvetica"/>
                </a:rPr>
                <a:t>s</a:t>
              </a:r>
              <a:r>
                <a:rPr sz="1400" spc="-4" baseline="3034" dirty="0">
                  <a:solidFill>
                    <a:srgbClr val="FFFFFF"/>
                  </a:solidFill>
                  <a:latin typeface="Helvetica"/>
                  <a:cs typeface="Helvetica"/>
                </a:rPr>
                <a:t> </a:t>
              </a:r>
              <a:r>
                <a:rPr sz="1400" spc="-64" baseline="3034" dirty="0">
                  <a:solidFill>
                    <a:srgbClr val="FFFFFF"/>
                  </a:solidFill>
                  <a:latin typeface="Helvetica"/>
                  <a:cs typeface="Helvetica"/>
                </a:rPr>
                <a:t>k</a:t>
              </a:r>
              <a:r>
                <a:rPr sz="1400" spc="-9" baseline="3034" dirty="0">
                  <a:solidFill>
                    <a:srgbClr val="FFFFFF"/>
                  </a:solidFill>
                  <a:latin typeface="Helvetica"/>
                  <a:cs typeface="Helvetica"/>
                </a:rPr>
                <a:t>e</a:t>
              </a:r>
              <a:r>
                <a:rPr sz="1400" baseline="3034" dirty="0">
                  <a:solidFill>
                    <a:srgbClr val="FFFFFF"/>
                  </a:solidFill>
                  <a:latin typeface="Helvetica"/>
                  <a:cs typeface="Helvetica"/>
                </a:rPr>
                <a:t>y </a:t>
              </a:r>
              <a:r>
                <a:rPr sz="1400" spc="-14" baseline="3034" dirty="0">
                  <a:solidFill>
                    <a:srgbClr val="FFFFFF"/>
                  </a:solidFill>
                  <a:latin typeface="Helvetica"/>
                  <a:cs typeface="Helvetica"/>
                </a:rPr>
                <a:t>t</a:t>
              </a:r>
              <a:r>
                <a:rPr sz="1400" baseline="3034" dirty="0">
                  <a:solidFill>
                    <a:srgbClr val="FFFFFF"/>
                  </a:solidFill>
                  <a:latin typeface="Helvetica"/>
                  <a:cs typeface="Helvetica"/>
                </a:rPr>
                <a:t>o</a:t>
              </a:r>
              <a:r>
                <a:rPr sz="1400" spc="9" baseline="3034" dirty="0">
                  <a:solidFill>
                    <a:srgbClr val="FFFFFF"/>
                  </a:solidFill>
                  <a:latin typeface="Helvetica"/>
                  <a:cs typeface="Helvetica"/>
                </a:rPr>
                <a:t> </a:t>
              </a:r>
              <a:r>
                <a:rPr sz="1400" baseline="3034" dirty="0">
                  <a:solidFill>
                    <a:srgbClr val="FFFFFF"/>
                  </a:solidFill>
                  <a:latin typeface="Helvetica"/>
                  <a:cs typeface="Helvetica"/>
                </a:rPr>
                <a:t>Su</a:t>
              </a:r>
              <a:r>
                <a:rPr sz="1400" spc="-14" baseline="3034" dirty="0">
                  <a:solidFill>
                    <a:srgbClr val="FFFFFF"/>
                  </a:solidFill>
                  <a:latin typeface="Helvetica"/>
                  <a:cs typeface="Helvetica"/>
                </a:rPr>
                <a:t>s</a:t>
              </a:r>
              <a:r>
                <a:rPr sz="1400" spc="-25" baseline="3034" dirty="0">
                  <a:solidFill>
                    <a:srgbClr val="FFFFFF"/>
                  </a:solidFill>
                  <a:latin typeface="Helvetica"/>
                  <a:cs typeface="Helvetica"/>
                </a:rPr>
                <a:t>t</a:t>
              </a:r>
              <a:r>
                <a:rPr sz="1400" baseline="3034" dirty="0">
                  <a:solidFill>
                    <a:srgbClr val="FFFFFF"/>
                  </a:solidFill>
                  <a:latin typeface="Helvetica"/>
                  <a:cs typeface="Helvetica"/>
                </a:rPr>
                <a:t>ainable</a:t>
              </a:r>
              <a:endParaRPr sz="1400" dirty="0">
                <a:latin typeface="Helvetica"/>
                <a:cs typeface="Helvetica"/>
              </a:endParaRPr>
            </a:p>
            <a:p>
              <a:pPr marL="27050" marR="43789" algn="ctr">
                <a:lnSpc>
                  <a:spcPts val="2160"/>
                </a:lnSpc>
                <a:spcBef>
                  <a:spcPts val="11"/>
                </a:spcBef>
              </a:pPr>
              <a:r>
                <a:rPr sz="1400" baseline="1517" dirty="0">
                  <a:solidFill>
                    <a:srgbClr val="FFFFFF"/>
                  </a:solidFill>
                  <a:latin typeface="Helvetica"/>
                  <a:cs typeface="Helvetica"/>
                </a:rPr>
                <a:t>Compe</a:t>
              </a:r>
              <a:r>
                <a:rPr sz="1400" spc="-9" baseline="1517" dirty="0">
                  <a:solidFill>
                    <a:srgbClr val="FFFFFF"/>
                  </a:solidFill>
                  <a:latin typeface="Helvetica"/>
                  <a:cs typeface="Helvetica"/>
                </a:rPr>
                <a:t>t</a:t>
              </a:r>
              <a:r>
                <a:rPr sz="1400" spc="-4" baseline="1517" dirty="0">
                  <a:solidFill>
                    <a:srgbClr val="FFFFFF"/>
                  </a:solidFill>
                  <a:latin typeface="Helvetica"/>
                  <a:cs typeface="Helvetica"/>
                </a:rPr>
                <a:t>i</a:t>
              </a:r>
              <a:r>
                <a:rPr sz="1400" baseline="1517" dirty="0">
                  <a:solidFill>
                    <a:srgbClr val="FFFFFF"/>
                  </a:solidFill>
                  <a:latin typeface="Helvetica"/>
                  <a:cs typeface="Helvetica"/>
                </a:rPr>
                <a:t>t</a:t>
              </a:r>
              <a:r>
                <a:rPr sz="1400" spc="-9" baseline="1517" dirty="0">
                  <a:solidFill>
                    <a:srgbClr val="FFFFFF"/>
                  </a:solidFill>
                  <a:latin typeface="Helvetica"/>
                  <a:cs typeface="Helvetica"/>
                </a:rPr>
                <a:t>iv</a:t>
              </a:r>
              <a:r>
                <a:rPr sz="1400" baseline="1517" dirty="0">
                  <a:solidFill>
                    <a:srgbClr val="FFFFFF"/>
                  </a:solidFill>
                  <a:latin typeface="Helvetica"/>
                  <a:cs typeface="Helvetica"/>
                </a:rPr>
                <a:t>e </a:t>
              </a:r>
              <a:r>
                <a:rPr sz="1400" spc="4" baseline="1517" dirty="0">
                  <a:solidFill>
                    <a:srgbClr val="FFFFFF"/>
                  </a:solidFill>
                  <a:latin typeface="Helvetica"/>
                  <a:cs typeface="Helvetica"/>
                </a:rPr>
                <a:t>A</a:t>
              </a:r>
              <a:r>
                <a:rPr sz="1400" baseline="1517" dirty="0">
                  <a:solidFill>
                    <a:srgbClr val="FFFFFF"/>
                  </a:solidFill>
                  <a:latin typeface="Helvetica"/>
                  <a:cs typeface="Helvetica"/>
                </a:rPr>
                <a:t>d</a:t>
              </a:r>
              <a:r>
                <a:rPr sz="1400" spc="-19" baseline="1517" dirty="0">
                  <a:solidFill>
                    <a:srgbClr val="FFFFFF"/>
                  </a:solidFill>
                  <a:latin typeface="Helvetica"/>
                  <a:cs typeface="Helvetica"/>
                </a:rPr>
                <a:t>v</a:t>
              </a:r>
              <a:r>
                <a:rPr sz="1400" baseline="1517" dirty="0">
                  <a:solidFill>
                    <a:srgbClr val="FFFFFF"/>
                  </a:solidFill>
                  <a:latin typeface="Helvetica"/>
                  <a:cs typeface="Helvetica"/>
                </a:rPr>
                <a:t>a</a:t>
              </a:r>
              <a:r>
                <a:rPr sz="1400" spc="-9" baseline="1517" dirty="0">
                  <a:solidFill>
                    <a:srgbClr val="FFFFFF"/>
                  </a:solidFill>
                  <a:latin typeface="Helvetica"/>
                  <a:cs typeface="Helvetica"/>
                </a:rPr>
                <a:t>n</a:t>
              </a:r>
              <a:r>
                <a:rPr sz="1400" spc="-25" baseline="1517" dirty="0">
                  <a:solidFill>
                    <a:srgbClr val="FFFFFF"/>
                  </a:solidFill>
                  <a:latin typeface="Helvetica"/>
                  <a:cs typeface="Helvetica"/>
                </a:rPr>
                <a:t>t</a:t>
              </a:r>
              <a:r>
                <a:rPr sz="1400" baseline="1517" dirty="0">
                  <a:solidFill>
                    <a:srgbClr val="FFFFFF"/>
                  </a:solidFill>
                  <a:latin typeface="Helvetica"/>
                  <a:cs typeface="Helvetica"/>
                </a:rPr>
                <a:t>a</a:t>
              </a:r>
              <a:r>
                <a:rPr sz="1400" spc="-4" baseline="1517" dirty="0">
                  <a:solidFill>
                    <a:srgbClr val="FFFFFF"/>
                  </a:solidFill>
                  <a:latin typeface="Helvetica"/>
                  <a:cs typeface="Helvetica"/>
                </a:rPr>
                <a:t>g</a:t>
              </a:r>
              <a:r>
                <a:rPr sz="1400" baseline="1517" dirty="0">
                  <a:solidFill>
                    <a:srgbClr val="FFFFFF"/>
                  </a:solidFill>
                  <a:latin typeface="Helvetica"/>
                  <a:cs typeface="Helvetica"/>
                </a:rPr>
                <a:t>e</a:t>
              </a:r>
              <a:r>
                <a:rPr sz="1400" spc="-4" baseline="1517" dirty="0">
                  <a:solidFill>
                    <a:srgbClr val="FFFFFF"/>
                  </a:solidFill>
                  <a:latin typeface="Helvetica"/>
                  <a:cs typeface="Helvetica"/>
                </a:rPr>
                <a:t> i</a:t>
              </a:r>
              <a:r>
                <a:rPr sz="1400" baseline="1517" dirty="0">
                  <a:solidFill>
                    <a:srgbClr val="FFFFFF"/>
                  </a:solidFill>
                  <a:latin typeface="Helvetica"/>
                  <a:cs typeface="Helvetica"/>
                </a:rPr>
                <a:t>s</a:t>
              </a:r>
              <a:endParaRPr sz="1400" dirty="0">
                <a:latin typeface="Helvetica"/>
                <a:cs typeface="Helvetica"/>
              </a:endParaRPr>
            </a:p>
            <a:p>
              <a:pPr marL="190118" marR="208102" algn="ctr">
                <a:lnSpc>
                  <a:spcPts val="2160"/>
                </a:lnSpc>
              </a:pPr>
              <a:r>
                <a:rPr sz="1400" spc="-19" baseline="1517" dirty="0">
                  <a:solidFill>
                    <a:srgbClr val="FFFFFF"/>
                  </a:solidFill>
                  <a:latin typeface="Helvetica"/>
                  <a:cs typeface="Helvetica"/>
                </a:rPr>
                <a:t>c</a:t>
              </a:r>
              <a:r>
                <a:rPr sz="1400" baseline="1517" dirty="0">
                  <a:solidFill>
                    <a:srgbClr val="FFFFFF"/>
                  </a:solidFill>
                  <a:latin typeface="Helvetica"/>
                  <a:cs typeface="Helvetica"/>
                </a:rPr>
                <a:t>or</a:t>
              </a:r>
              <a:r>
                <a:rPr sz="1400" spc="-29" baseline="1517" dirty="0">
                  <a:solidFill>
                    <a:srgbClr val="FFFFFF"/>
                  </a:solidFill>
                  <a:latin typeface="Helvetica"/>
                  <a:cs typeface="Helvetica"/>
                </a:rPr>
                <a:t>r</a:t>
              </a:r>
              <a:r>
                <a:rPr sz="1400" baseline="1517" dirty="0">
                  <a:solidFill>
                    <a:srgbClr val="FFFFFF"/>
                  </a:solidFill>
                  <a:latin typeface="Helvetica"/>
                  <a:cs typeface="Helvetica"/>
                </a:rPr>
                <a:t>ect</a:t>
              </a:r>
              <a:r>
                <a:rPr sz="1400" spc="4" baseline="1517" dirty="0">
                  <a:solidFill>
                    <a:srgbClr val="FFFFFF"/>
                  </a:solidFill>
                  <a:latin typeface="Helvetica"/>
                  <a:cs typeface="Helvetica"/>
                </a:rPr>
                <a:t> </a:t>
              </a:r>
              <a:r>
                <a:rPr sz="1400" spc="-4" baseline="1517" dirty="0">
                  <a:solidFill>
                    <a:srgbClr val="FFFFFF"/>
                  </a:solidFill>
                  <a:latin typeface="Helvetica"/>
                  <a:cs typeface="Helvetica"/>
                </a:rPr>
                <a:t>‘</a:t>
              </a:r>
              <a:r>
                <a:rPr sz="1400" baseline="1517" dirty="0">
                  <a:solidFill>
                    <a:srgbClr val="FFFFFF"/>
                  </a:solidFill>
                  <a:latin typeface="Helvetica"/>
                  <a:cs typeface="Helvetica"/>
                </a:rPr>
                <a:t>po</a:t>
              </a:r>
              <a:r>
                <a:rPr sz="1400" spc="4" baseline="1517" dirty="0">
                  <a:solidFill>
                    <a:srgbClr val="FFFFFF"/>
                  </a:solidFill>
                  <a:latin typeface="Helvetica"/>
                  <a:cs typeface="Helvetica"/>
                </a:rPr>
                <a:t>s</a:t>
              </a:r>
              <a:r>
                <a:rPr sz="1400" spc="-4" baseline="1517" dirty="0">
                  <a:solidFill>
                    <a:srgbClr val="FFFFFF"/>
                  </a:solidFill>
                  <a:latin typeface="Helvetica"/>
                  <a:cs typeface="Helvetica"/>
                </a:rPr>
                <a:t>i</a:t>
              </a:r>
              <a:r>
                <a:rPr sz="1400" baseline="1517" dirty="0">
                  <a:solidFill>
                    <a:srgbClr val="FFFFFF"/>
                  </a:solidFill>
                  <a:latin typeface="Helvetica"/>
                  <a:cs typeface="Helvetica"/>
                </a:rPr>
                <a:t>t</a:t>
              </a:r>
              <a:r>
                <a:rPr sz="1400" spc="-9" baseline="1517" dirty="0">
                  <a:solidFill>
                    <a:srgbClr val="FFFFFF"/>
                  </a:solidFill>
                  <a:latin typeface="Helvetica"/>
                  <a:cs typeface="Helvetica"/>
                </a:rPr>
                <a:t>i</a:t>
              </a:r>
              <a:r>
                <a:rPr sz="1400" baseline="1517" dirty="0">
                  <a:solidFill>
                    <a:srgbClr val="FFFFFF"/>
                  </a:solidFill>
                  <a:latin typeface="Helvetica"/>
                  <a:cs typeface="Helvetica"/>
                </a:rPr>
                <a:t>onin</a:t>
              </a:r>
              <a:r>
                <a:rPr sz="1400" spc="75" baseline="1517" dirty="0">
                  <a:solidFill>
                    <a:srgbClr val="FFFFFF"/>
                  </a:solidFill>
                  <a:latin typeface="Helvetica"/>
                  <a:cs typeface="Helvetica"/>
                </a:rPr>
                <a:t>g</a:t>
              </a:r>
              <a:r>
                <a:rPr sz="1400" baseline="1517" dirty="0">
                  <a:solidFill>
                    <a:srgbClr val="FFFFFF"/>
                  </a:solidFill>
                  <a:latin typeface="Helvetica"/>
                  <a:cs typeface="Helvetica"/>
                </a:rPr>
                <a:t>’</a:t>
              </a:r>
              <a:r>
                <a:rPr sz="1400" spc="25" baseline="1517" dirty="0">
                  <a:solidFill>
                    <a:srgbClr val="FFFFFF"/>
                  </a:solidFill>
                  <a:latin typeface="Helvetica"/>
                  <a:cs typeface="Helvetica"/>
                </a:rPr>
                <a:t> </a:t>
              </a:r>
              <a:r>
                <a:rPr sz="1400" baseline="1517" dirty="0">
                  <a:solidFill>
                    <a:srgbClr val="FFFFFF"/>
                  </a:solidFill>
                  <a:latin typeface="Helvetica"/>
                  <a:cs typeface="Helvetica"/>
                </a:rPr>
                <a:t>–</a:t>
              </a:r>
              <a:endParaRPr sz="1400" dirty="0">
                <a:latin typeface="Helvetica"/>
                <a:cs typeface="Helvetica"/>
              </a:endParaRPr>
            </a:p>
            <a:p>
              <a:pPr marL="362308" marR="381396" algn="ctr">
                <a:lnSpc>
                  <a:spcPts val="2160"/>
                </a:lnSpc>
              </a:pPr>
              <a:r>
                <a:rPr sz="1400" baseline="1517" dirty="0">
                  <a:solidFill>
                    <a:srgbClr val="FFFFFF"/>
                  </a:solidFill>
                  <a:latin typeface="Helvetica"/>
                  <a:cs typeface="Helvetica"/>
                </a:rPr>
                <a:t>Ge</a:t>
              </a:r>
              <a:r>
                <a:rPr sz="1400" spc="4" baseline="1517" dirty="0">
                  <a:solidFill>
                    <a:srgbClr val="FFFFFF"/>
                  </a:solidFill>
                  <a:latin typeface="Helvetica"/>
                  <a:cs typeface="Helvetica"/>
                </a:rPr>
                <a:t>n</a:t>
              </a:r>
              <a:r>
                <a:rPr sz="1400" baseline="1517" dirty="0">
                  <a:solidFill>
                    <a:srgbClr val="FFFFFF"/>
                  </a:solidFill>
                  <a:latin typeface="Helvetica"/>
                  <a:cs typeface="Helvetica"/>
                </a:rPr>
                <a:t>er</a:t>
              </a:r>
              <a:r>
                <a:rPr sz="1400" spc="-4" baseline="1517" dirty="0">
                  <a:solidFill>
                    <a:srgbClr val="FFFFFF"/>
                  </a:solidFill>
                  <a:latin typeface="Helvetica"/>
                  <a:cs typeface="Helvetica"/>
                </a:rPr>
                <a:t>i</a:t>
              </a:r>
              <a:r>
                <a:rPr sz="1400" baseline="1517" dirty="0">
                  <a:solidFill>
                    <a:srgbClr val="FFFFFF"/>
                  </a:solidFill>
                  <a:latin typeface="Helvetica"/>
                  <a:cs typeface="Helvetica"/>
                </a:rPr>
                <a:t>c</a:t>
              </a:r>
              <a:r>
                <a:rPr sz="1400" spc="-4" baseline="1517" dirty="0">
                  <a:solidFill>
                    <a:srgbClr val="FFFFFF"/>
                  </a:solidFill>
                  <a:latin typeface="Helvetica"/>
                  <a:cs typeface="Helvetica"/>
                </a:rPr>
                <a:t> </a:t>
              </a:r>
              <a:r>
                <a:rPr sz="1400" baseline="1517" dirty="0">
                  <a:solidFill>
                    <a:srgbClr val="FFFFFF"/>
                  </a:solidFill>
                  <a:latin typeface="Helvetica"/>
                  <a:cs typeface="Helvetica"/>
                </a:rPr>
                <a:t>St</a:t>
              </a:r>
              <a:r>
                <a:rPr sz="1400" spc="-44" baseline="1517" dirty="0">
                  <a:solidFill>
                    <a:srgbClr val="FFFFFF"/>
                  </a:solidFill>
                  <a:latin typeface="Helvetica"/>
                  <a:cs typeface="Helvetica"/>
                </a:rPr>
                <a:t>r</a:t>
              </a:r>
              <a:r>
                <a:rPr sz="1400" spc="-9" baseline="1517" dirty="0">
                  <a:solidFill>
                    <a:srgbClr val="FFFFFF"/>
                  </a:solidFill>
                  <a:latin typeface="Helvetica"/>
                  <a:cs typeface="Helvetica"/>
                </a:rPr>
                <a:t>a</a:t>
              </a:r>
              <a:r>
                <a:rPr sz="1400" spc="-25" baseline="1517" dirty="0">
                  <a:solidFill>
                    <a:srgbClr val="FFFFFF"/>
                  </a:solidFill>
                  <a:latin typeface="Helvetica"/>
                  <a:cs typeface="Helvetica"/>
                </a:rPr>
                <a:t>t</a:t>
              </a:r>
              <a:r>
                <a:rPr sz="1400" baseline="1517" dirty="0">
                  <a:solidFill>
                    <a:srgbClr val="FFFFFF"/>
                  </a:solidFill>
                  <a:latin typeface="Helvetica"/>
                  <a:cs typeface="Helvetica"/>
                </a:rPr>
                <a:t>e</a:t>
              </a:r>
              <a:r>
                <a:rPr sz="1400" spc="4" baseline="1517" dirty="0">
                  <a:solidFill>
                    <a:srgbClr val="FFFFFF"/>
                  </a:solidFill>
                  <a:latin typeface="Helvetica"/>
                  <a:cs typeface="Helvetica"/>
                </a:rPr>
                <a:t>g</a:t>
              </a:r>
              <a:r>
                <a:rPr sz="1400" spc="-4" baseline="1517" dirty="0">
                  <a:solidFill>
                    <a:srgbClr val="FFFFFF"/>
                  </a:solidFill>
                  <a:latin typeface="Helvetica"/>
                  <a:cs typeface="Helvetica"/>
                </a:rPr>
                <a:t>i</a:t>
              </a:r>
              <a:r>
                <a:rPr sz="1400" baseline="1517" dirty="0">
                  <a:solidFill>
                    <a:srgbClr val="FFFFFF"/>
                  </a:solidFill>
                  <a:latin typeface="Helvetica"/>
                  <a:cs typeface="Helvetica"/>
                </a:rPr>
                <a:t>es</a:t>
              </a:r>
              <a:endParaRPr sz="1400" dirty="0">
                <a:latin typeface="Helvetica"/>
                <a:cs typeface="Helvetica"/>
              </a:endParaRPr>
            </a:p>
          </p:txBody>
        </p:sp>
        <p:sp>
          <p:nvSpPr>
            <p:cNvPr id="32" name="object 8"/>
            <p:cNvSpPr txBox="1"/>
            <p:nvPr/>
          </p:nvSpPr>
          <p:spPr>
            <a:xfrm>
              <a:off x="675515" y="2551247"/>
              <a:ext cx="1696377" cy="330504"/>
            </a:xfrm>
            <a:prstGeom prst="rect">
              <a:avLst/>
            </a:prstGeom>
          </p:spPr>
          <p:txBody>
            <a:bodyPr wrap="square" lIns="0" tIns="0" rIns="0" bIns="0" rtlCol="0">
              <a:noAutofit/>
            </a:bodyPr>
            <a:lstStyle/>
            <a:p>
              <a:pPr marL="12700">
                <a:lnSpc>
                  <a:spcPts val="2545"/>
                </a:lnSpc>
                <a:spcBef>
                  <a:spcPts val="127"/>
                </a:spcBef>
              </a:pPr>
              <a:r>
                <a:rPr sz="2400" baseline="3413" dirty="0">
                  <a:solidFill>
                    <a:srgbClr val="FFFFFF"/>
                  </a:solidFill>
                  <a:latin typeface="Helvetica"/>
                  <a:cs typeface="Helvetica"/>
                </a:rPr>
                <a:t>Mi</a:t>
              </a:r>
              <a:r>
                <a:rPr sz="2400" spc="-29" baseline="3413" dirty="0">
                  <a:solidFill>
                    <a:srgbClr val="FFFFFF"/>
                  </a:solidFill>
                  <a:latin typeface="Helvetica"/>
                  <a:cs typeface="Helvetica"/>
                </a:rPr>
                <a:t>n</a:t>
              </a:r>
              <a:r>
                <a:rPr sz="2400" baseline="3413" dirty="0">
                  <a:solidFill>
                    <a:srgbClr val="FFFFFF"/>
                  </a:solidFill>
                  <a:latin typeface="Helvetica"/>
                  <a:cs typeface="Helvetica"/>
                </a:rPr>
                <a:t>tzbe</a:t>
              </a:r>
              <a:r>
                <a:rPr sz="2400" spc="-34" baseline="3413" dirty="0">
                  <a:solidFill>
                    <a:srgbClr val="FFFFFF"/>
                  </a:solidFill>
                  <a:latin typeface="Helvetica"/>
                  <a:cs typeface="Helvetica"/>
                </a:rPr>
                <a:t>r</a:t>
              </a:r>
              <a:r>
                <a:rPr sz="2400" spc="89" baseline="3413" dirty="0">
                  <a:solidFill>
                    <a:srgbClr val="FFFFFF"/>
                  </a:solidFill>
                  <a:latin typeface="Helvetica"/>
                  <a:cs typeface="Helvetica"/>
                </a:rPr>
                <a:t>g</a:t>
              </a:r>
              <a:r>
                <a:rPr lang="en-GB" sz="2400" spc="89" baseline="3413" dirty="0">
                  <a:solidFill>
                    <a:srgbClr val="FFFFFF"/>
                  </a:solidFill>
                  <a:latin typeface="Helvetica"/>
                  <a:cs typeface="Helvetica"/>
                </a:rPr>
                <a:t>’s</a:t>
              </a:r>
              <a:endParaRPr sz="2400" dirty="0">
                <a:latin typeface="Helvetica"/>
                <a:cs typeface="Helvetica"/>
              </a:endParaRPr>
            </a:p>
          </p:txBody>
        </p:sp>
        <p:sp>
          <p:nvSpPr>
            <p:cNvPr id="33" name="object 7"/>
            <p:cNvSpPr txBox="1"/>
            <p:nvPr/>
          </p:nvSpPr>
          <p:spPr>
            <a:xfrm>
              <a:off x="3843862" y="2718862"/>
              <a:ext cx="1314466" cy="330200"/>
            </a:xfrm>
            <a:prstGeom prst="rect">
              <a:avLst/>
            </a:prstGeom>
          </p:spPr>
          <p:txBody>
            <a:bodyPr wrap="square" lIns="0" tIns="0" rIns="0" bIns="0" rtlCol="0">
              <a:noAutofit/>
            </a:bodyPr>
            <a:lstStyle/>
            <a:p>
              <a:pPr marL="12700">
                <a:lnSpc>
                  <a:spcPts val="2545"/>
                </a:lnSpc>
                <a:spcBef>
                  <a:spcPts val="127"/>
                </a:spcBef>
              </a:pPr>
              <a:r>
                <a:rPr sz="2400" spc="-50" baseline="3413" dirty="0">
                  <a:solidFill>
                    <a:srgbClr val="FFFFFF"/>
                  </a:solidFill>
                  <a:latin typeface="Helvetica"/>
                  <a:cs typeface="Helvetica"/>
                </a:rPr>
                <a:t>P</a:t>
              </a:r>
              <a:r>
                <a:rPr sz="2400" baseline="3413" dirty="0">
                  <a:solidFill>
                    <a:srgbClr val="FFFFFF"/>
                  </a:solidFill>
                  <a:latin typeface="Helvetica"/>
                  <a:cs typeface="Helvetica"/>
                </a:rPr>
                <a:t>os</a:t>
              </a:r>
              <a:r>
                <a:rPr sz="2400" spc="-4" baseline="3413" dirty="0">
                  <a:solidFill>
                    <a:srgbClr val="FFFFFF"/>
                  </a:solidFill>
                  <a:latin typeface="Helvetica"/>
                  <a:cs typeface="Helvetica"/>
                </a:rPr>
                <a:t>i</a:t>
              </a:r>
              <a:r>
                <a:rPr sz="2400" baseline="3413" dirty="0">
                  <a:solidFill>
                    <a:srgbClr val="FFFFFF"/>
                  </a:solidFill>
                  <a:latin typeface="Helvetica"/>
                  <a:cs typeface="Helvetica"/>
                </a:rPr>
                <a:t>tion</a:t>
              </a:r>
              <a:endParaRPr sz="2400" dirty="0">
                <a:latin typeface="Helvetica"/>
                <a:cs typeface="Helvetica"/>
              </a:endParaRPr>
            </a:p>
          </p:txBody>
        </p:sp>
        <p:sp>
          <p:nvSpPr>
            <p:cNvPr id="34" name="object 3"/>
            <p:cNvSpPr txBox="1"/>
            <p:nvPr/>
          </p:nvSpPr>
          <p:spPr>
            <a:xfrm>
              <a:off x="3851920" y="3881041"/>
              <a:ext cx="1091165" cy="330200"/>
            </a:xfrm>
            <a:prstGeom prst="rect">
              <a:avLst/>
            </a:prstGeom>
          </p:spPr>
          <p:txBody>
            <a:bodyPr wrap="square" lIns="0" tIns="0" rIns="0" bIns="0" rtlCol="0">
              <a:noAutofit/>
            </a:bodyPr>
            <a:lstStyle/>
            <a:p>
              <a:pPr marL="12700">
                <a:lnSpc>
                  <a:spcPts val="2545"/>
                </a:lnSpc>
                <a:spcBef>
                  <a:spcPts val="127"/>
                </a:spcBef>
              </a:pPr>
              <a:r>
                <a:rPr sz="2400" spc="-50" baseline="3413" dirty="0">
                  <a:solidFill>
                    <a:srgbClr val="FFFFFF"/>
                  </a:solidFill>
                  <a:latin typeface="Helvetica"/>
                  <a:cs typeface="Helvetica"/>
                </a:rPr>
                <a:t>P</a:t>
              </a:r>
              <a:r>
                <a:rPr sz="2400" spc="-19" baseline="3413" dirty="0">
                  <a:solidFill>
                    <a:srgbClr val="FFFFFF"/>
                  </a:solidFill>
                  <a:latin typeface="Helvetica"/>
                  <a:cs typeface="Helvetica"/>
                </a:rPr>
                <a:t>a</a:t>
              </a:r>
              <a:r>
                <a:rPr sz="2400" spc="-34" baseline="3413" dirty="0">
                  <a:solidFill>
                    <a:srgbClr val="FFFFFF"/>
                  </a:solidFill>
                  <a:latin typeface="Helvetica"/>
                  <a:cs typeface="Helvetica"/>
                </a:rPr>
                <a:t>t</a:t>
              </a:r>
              <a:r>
                <a:rPr sz="2400" spc="-25" baseline="3413" dirty="0">
                  <a:solidFill>
                    <a:srgbClr val="FFFFFF"/>
                  </a:solidFill>
                  <a:latin typeface="Helvetica"/>
                  <a:cs typeface="Helvetica"/>
                </a:rPr>
                <a:t>t</a:t>
              </a:r>
              <a:r>
                <a:rPr sz="2400" baseline="3413" dirty="0">
                  <a:solidFill>
                    <a:srgbClr val="FFFFFF"/>
                  </a:solidFill>
                  <a:latin typeface="Helvetica"/>
                  <a:cs typeface="Helvetica"/>
                </a:rPr>
                <a:t>ern</a:t>
              </a:r>
              <a:endParaRPr sz="2400" dirty="0">
                <a:latin typeface="Helvetica"/>
                <a:cs typeface="Helvetica"/>
              </a:endParaRPr>
            </a:p>
          </p:txBody>
        </p:sp>
        <p:sp>
          <p:nvSpPr>
            <p:cNvPr id="35" name="object 3"/>
            <p:cNvSpPr txBox="1"/>
            <p:nvPr/>
          </p:nvSpPr>
          <p:spPr>
            <a:xfrm>
              <a:off x="3671476" y="5085184"/>
              <a:ext cx="1529157" cy="395108"/>
            </a:xfrm>
            <a:prstGeom prst="rect">
              <a:avLst/>
            </a:prstGeom>
          </p:spPr>
          <p:txBody>
            <a:bodyPr wrap="square" lIns="0" tIns="0" rIns="0" bIns="0" rtlCol="0">
              <a:noAutofit/>
            </a:bodyPr>
            <a:lstStyle/>
            <a:p>
              <a:pPr marL="12700">
                <a:lnSpc>
                  <a:spcPts val="2545"/>
                </a:lnSpc>
                <a:spcBef>
                  <a:spcPts val="127"/>
                </a:spcBef>
              </a:pPr>
              <a:r>
                <a:rPr lang="en-GB" sz="2400" spc="-50" baseline="3413" dirty="0">
                  <a:solidFill>
                    <a:srgbClr val="FFFFFF"/>
                  </a:solidFill>
                  <a:latin typeface="Helvetica"/>
                  <a:cs typeface="Helvetica"/>
                </a:rPr>
                <a:t>Ploy</a:t>
              </a:r>
              <a:endParaRPr sz="2400" dirty="0">
                <a:latin typeface="Helvetica"/>
                <a:cs typeface="Helvetica"/>
              </a:endParaRPr>
            </a:p>
          </p:txBody>
        </p:sp>
        <p:sp>
          <p:nvSpPr>
            <p:cNvPr id="36" name="object 3"/>
            <p:cNvSpPr txBox="1"/>
            <p:nvPr/>
          </p:nvSpPr>
          <p:spPr>
            <a:xfrm>
              <a:off x="3851920" y="332656"/>
              <a:ext cx="979906" cy="330200"/>
            </a:xfrm>
            <a:prstGeom prst="rect">
              <a:avLst/>
            </a:prstGeom>
          </p:spPr>
          <p:txBody>
            <a:bodyPr wrap="square" lIns="0" tIns="0" rIns="0" bIns="0" rtlCol="0">
              <a:noAutofit/>
            </a:bodyPr>
            <a:lstStyle/>
            <a:p>
              <a:pPr marL="12700">
                <a:lnSpc>
                  <a:spcPts val="2545"/>
                </a:lnSpc>
                <a:spcBef>
                  <a:spcPts val="127"/>
                </a:spcBef>
              </a:pPr>
              <a:r>
                <a:rPr lang="en-GB" sz="2400" spc="-50" baseline="3413" dirty="0">
                  <a:solidFill>
                    <a:srgbClr val="FFFFFF"/>
                  </a:solidFill>
                  <a:latin typeface="Helvetica"/>
                  <a:cs typeface="Helvetica"/>
                </a:rPr>
                <a:t>Plan</a:t>
              </a:r>
              <a:endParaRPr sz="2400" dirty="0">
                <a:latin typeface="Helvetica"/>
                <a:cs typeface="Helvetica"/>
              </a:endParaRPr>
            </a:p>
          </p:txBody>
        </p:sp>
        <p:sp>
          <p:nvSpPr>
            <p:cNvPr id="37" name="TextBox 36"/>
            <p:cNvSpPr txBox="1"/>
            <p:nvPr/>
          </p:nvSpPr>
          <p:spPr>
            <a:xfrm>
              <a:off x="634084" y="3143251"/>
              <a:ext cx="1800199" cy="454909"/>
            </a:xfrm>
            <a:prstGeom prst="rect">
              <a:avLst/>
            </a:prstGeom>
            <a:noFill/>
          </p:spPr>
          <p:txBody>
            <a:bodyPr wrap="square" rtlCol="0">
              <a:spAutoFit/>
            </a:bodyPr>
            <a:lstStyle/>
            <a:p>
              <a:r>
                <a:rPr lang="en-US" sz="1200" dirty="0">
                  <a:solidFill>
                    <a:schemeClr val="bg1"/>
                  </a:solidFill>
                  <a:latin typeface="Helvetica"/>
                  <a:cs typeface="Helvetica"/>
                </a:rPr>
                <a:t>5P’s of </a:t>
              </a:r>
              <a:r>
                <a:rPr lang="en-US" sz="1400" dirty="0">
                  <a:solidFill>
                    <a:schemeClr val="bg1"/>
                  </a:solidFill>
                  <a:latin typeface="Helvetica"/>
                  <a:cs typeface="Helvetica"/>
                </a:rPr>
                <a:t>Strategy</a:t>
              </a:r>
            </a:p>
          </p:txBody>
        </p:sp>
      </p:grpSp>
      <p:sp>
        <p:nvSpPr>
          <p:cNvPr id="39" name="Rectangle 38">
            <a:extLst>
              <a:ext uri="{FF2B5EF4-FFF2-40B4-BE49-F238E27FC236}">
                <a16:creationId xmlns:a16="http://schemas.microsoft.com/office/drawing/2014/main" id="{2FF629A8-7807-454F-A473-D4ADA6886593}"/>
              </a:ext>
            </a:extLst>
          </p:cNvPr>
          <p:cNvSpPr/>
          <p:nvPr/>
        </p:nvSpPr>
        <p:spPr>
          <a:xfrm>
            <a:off x="191344" y="878879"/>
            <a:ext cx="4189328" cy="1600438"/>
          </a:xfrm>
          <a:prstGeom prst="rect">
            <a:avLst/>
          </a:prstGeom>
        </p:spPr>
        <p:txBody>
          <a:bodyPr wrap="square">
            <a:spAutoFit/>
          </a:bodyPr>
          <a:lstStyle/>
          <a:p>
            <a:pPr algn="just"/>
            <a:r>
              <a:rPr lang="en-US" sz="1400" b="1" dirty="0">
                <a:latin typeface="Libre Franklin"/>
              </a:rPr>
              <a:t>3. Strategy as Position</a:t>
            </a:r>
          </a:p>
          <a:p>
            <a:pPr algn="just"/>
            <a:r>
              <a:rPr lang="en-US" sz="1400" dirty="0">
                <a:latin typeface="Libre Franklin"/>
              </a:rPr>
              <a:t>"Position" is another way to define strategy – that is, how you decide to position yourself in the marketplace. In this way, strategy helps you explore the fit between your organization and your environment, and it helps you develop a sustainable competitive advantage. </a:t>
            </a:r>
            <a:endParaRPr lang="en-US" sz="1400" b="0" i="0" dirty="0">
              <a:effectLst/>
              <a:latin typeface="Libre Franklin"/>
            </a:endParaRPr>
          </a:p>
        </p:txBody>
      </p:sp>
      <p:pic>
        <p:nvPicPr>
          <p:cNvPr id="4" name="Picture 3">
            <a:extLst>
              <a:ext uri="{FF2B5EF4-FFF2-40B4-BE49-F238E27FC236}">
                <a16:creationId xmlns:a16="http://schemas.microsoft.com/office/drawing/2014/main" id="{99681591-F97C-48BF-8EEB-501D5DE4EC32}"/>
              </a:ext>
            </a:extLst>
          </p:cNvPr>
          <p:cNvPicPr>
            <a:picLocks noChangeAspect="1"/>
          </p:cNvPicPr>
          <p:nvPr/>
        </p:nvPicPr>
        <p:blipFill>
          <a:blip r:embed="rId2"/>
          <a:stretch>
            <a:fillRect/>
          </a:stretch>
        </p:blipFill>
        <p:spPr>
          <a:xfrm>
            <a:off x="191344" y="2613934"/>
            <a:ext cx="4806361" cy="2978006"/>
          </a:xfrm>
          <a:prstGeom prst="rect">
            <a:avLst/>
          </a:prstGeom>
        </p:spPr>
      </p:pic>
    </p:spTree>
    <p:extLst>
      <p:ext uri="{BB962C8B-B14F-4D97-AF65-F5344CB8AC3E}">
        <p14:creationId xmlns:p14="http://schemas.microsoft.com/office/powerpoint/2010/main" val="27148500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5600" y="277265"/>
            <a:ext cx="9318192" cy="1143000"/>
          </a:xfrm>
          <a:ln w="3175">
            <a:solidFill>
              <a:schemeClr val="bg1"/>
            </a:solidFill>
          </a:ln>
        </p:spPr>
        <p:txBody>
          <a:bodyPr>
            <a:normAutofit fontScale="90000"/>
          </a:bodyPr>
          <a:lstStyle/>
          <a:p>
            <a:pPr>
              <a:lnSpc>
                <a:spcPct val="90000"/>
              </a:lnSpc>
              <a:defRPr/>
            </a:pPr>
            <a:r>
              <a:rPr lang="en-US" sz="4000" b="1" dirty="0">
                <a:solidFill>
                  <a:srgbClr val="A3201D"/>
                </a:solidFill>
              </a:rPr>
              <a:t>Porter and Positioning in the </a:t>
            </a:r>
            <a:br>
              <a:rPr lang="en-US" sz="4000" b="1" dirty="0">
                <a:solidFill>
                  <a:srgbClr val="A3201D"/>
                </a:solidFill>
              </a:rPr>
            </a:br>
            <a:r>
              <a:rPr lang="en-US" sz="4000" b="1" dirty="0">
                <a:solidFill>
                  <a:srgbClr val="A3201D"/>
                </a:solidFill>
              </a:rPr>
              <a:t>Strategy Context</a:t>
            </a:r>
          </a:p>
        </p:txBody>
      </p:sp>
      <p:grpSp>
        <p:nvGrpSpPr>
          <p:cNvPr id="11" name="Group 10"/>
          <p:cNvGrpSpPr/>
          <p:nvPr/>
        </p:nvGrpSpPr>
        <p:grpSpPr>
          <a:xfrm>
            <a:off x="5591944" y="1698728"/>
            <a:ext cx="6408712" cy="3827999"/>
            <a:chOff x="590934" y="44624"/>
            <a:chExt cx="8468708" cy="5657967"/>
          </a:xfrm>
        </p:grpSpPr>
        <p:sp>
          <p:nvSpPr>
            <p:cNvPr id="12" name="object 15"/>
            <p:cNvSpPr/>
            <p:nvPr/>
          </p:nvSpPr>
          <p:spPr>
            <a:xfrm>
              <a:off x="590934" y="2368469"/>
              <a:ext cx="2020709" cy="1285610"/>
            </a:xfrm>
            <a:custGeom>
              <a:avLst/>
              <a:gdLst/>
              <a:ahLst/>
              <a:cxnLst/>
              <a:rect l="l" t="t" r="r" b="b"/>
              <a:pathLst>
                <a:path w="2020709" h="1010285">
                  <a:moveTo>
                    <a:pt x="0" y="100965"/>
                  </a:moveTo>
                  <a:lnTo>
                    <a:pt x="64" y="912970"/>
                  </a:lnTo>
                  <a:lnTo>
                    <a:pt x="10472" y="954133"/>
                  </a:lnTo>
                  <a:lnTo>
                    <a:pt x="35917" y="986522"/>
                  </a:lnTo>
                  <a:lnTo>
                    <a:pt x="72455" y="1006190"/>
                  </a:lnTo>
                  <a:lnTo>
                    <a:pt x="101028" y="1010285"/>
                  </a:lnTo>
                  <a:lnTo>
                    <a:pt x="1923327" y="1010218"/>
                  </a:lnTo>
                  <a:lnTo>
                    <a:pt x="1964543" y="999800"/>
                  </a:lnTo>
                  <a:lnTo>
                    <a:pt x="1996950" y="974366"/>
                  </a:lnTo>
                  <a:lnTo>
                    <a:pt x="2016617" y="937860"/>
                  </a:lnTo>
                  <a:lnTo>
                    <a:pt x="2020709" y="909320"/>
                  </a:lnTo>
                  <a:lnTo>
                    <a:pt x="2020643" y="97263"/>
                  </a:lnTo>
                  <a:lnTo>
                    <a:pt x="2010222" y="56120"/>
                  </a:lnTo>
                  <a:lnTo>
                    <a:pt x="1984769" y="23748"/>
                  </a:lnTo>
                  <a:lnTo>
                    <a:pt x="1948214" y="4091"/>
                  </a:lnTo>
                  <a:lnTo>
                    <a:pt x="1919617" y="0"/>
                  </a:lnTo>
                  <a:lnTo>
                    <a:pt x="97374" y="64"/>
                  </a:lnTo>
                  <a:lnTo>
                    <a:pt x="56179" y="10468"/>
                  </a:lnTo>
                  <a:lnTo>
                    <a:pt x="23771" y="35901"/>
                  </a:lnTo>
                  <a:lnTo>
                    <a:pt x="4095" y="72415"/>
                  </a:lnTo>
                  <a:lnTo>
                    <a:pt x="0" y="100965"/>
                  </a:lnTo>
                  <a:close/>
                </a:path>
              </a:pathLst>
            </a:custGeom>
            <a:solidFill>
              <a:schemeClr val="tx2">
                <a:lumMod val="90000"/>
                <a:lumOff val="10000"/>
              </a:schemeClr>
            </a:solidFill>
          </p:spPr>
          <p:txBody>
            <a:bodyPr wrap="square" lIns="0" tIns="0" rIns="0" bIns="0" rtlCol="0">
              <a:noAutofit/>
            </a:bodyPr>
            <a:lstStyle/>
            <a:p>
              <a:endParaRPr sz="1400"/>
            </a:p>
          </p:txBody>
        </p:sp>
        <p:sp>
          <p:nvSpPr>
            <p:cNvPr id="14" name="object 16"/>
            <p:cNvSpPr/>
            <p:nvPr/>
          </p:nvSpPr>
          <p:spPr>
            <a:xfrm>
              <a:off x="2611644" y="549829"/>
              <a:ext cx="808227" cy="2323846"/>
            </a:xfrm>
            <a:custGeom>
              <a:avLst/>
              <a:gdLst/>
              <a:ahLst/>
              <a:cxnLst/>
              <a:rect l="l" t="t" r="r" b="b"/>
              <a:pathLst>
                <a:path w="808227" h="2323846">
                  <a:moveTo>
                    <a:pt x="0" y="2323846"/>
                  </a:moveTo>
                  <a:lnTo>
                    <a:pt x="808227" y="0"/>
                  </a:lnTo>
                </a:path>
              </a:pathLst>
            </a:custGeom>
            <a:ln w="25400">
              <a:solidFill>
                <a:srgbClr val="3C6695"/>
              </a:solidFill>
            </a:ln>
          </p:spPr>
          <p:txBody>
            <a:bodyPr wrap="square" lIns="0" tIns="0" rIns="0" bIns="0" rtlCol="0">
              <a:noAutofit/>
            </a:bodyPr>
            <a:lstStyle/>
            <a:p>
              <a:endParaRPr sz="1400"/>
            </a:p>
          </p:txBody>
        </p:sp>
        <p:sp>
          <p:nvSpPr>
            <p:cNvPr id="15" name="object 17"/>
            <p:cNvSpPr/>
            <p:nvPr/>
          </p:nvSpPr>
          <p:spPr>
            <a:xfrm>
              <a:off x="3419872" y="44624"/>
              <a:ext cx="2020697" cy="1010412"/>
            </a:xfrm>
            <a:custGeom>
              <a:avLst/>
              <a:gdLst/>
              <a:ahLst/>
              <a:cxnLst/>
              <a:rect l="l" t="t" r="r" b="b"/>
              <a:pathLst>
                <a:path w="2020697" h="1010412">
                  <a:moveTo>
                    <a:pt x="0" y="101091"/>
                  </a:moveTo>
                  <a:lnTo>
                    <a:pt x="70" y="913132"/>
                  </a:lnTo>
                  <a:lnTo>
                    <a:pt x="10518" y="954308"/>
                  </a:lnTo>
                  <a:lnTo>
                    <a:pt x="35973" y="986680"/>
                  </a:lnTo>
                  <a:lnTo>
                    <a:pt x="72512" y="1006324"/>
                  </a:lnTo>
                  <a:lnTo>
                    <a:pt x="101091" y="1010412"/>
                  </a:lnTo>
                  <a:lnTo>
                    <a:pt x="1923433" y="1010345"/>
                  </a:lnTo>
                  <a:lnTo>
                    <a:pt x="1964576" y="999924"/>
                  </a:lnTo>
                  <a:lnTo>
                    <a:pt x="1996948" y="974471"/>
                  </a:lnTo>
                  <a:lnTo>
                    <a:pt x="2016605" y="937916"/>
                  </a:lnTo>
                  <a:lnTo>
                    <a:pt x="2020697" y="909319"/>
                  </a:lnTo>
                  <a:lnTo>
                    <a:pt x="2020630" y="97381"/>
                  </a:lnTo>
                  <a:lnTo>
                    <a:pt x="2010212" y="56165"/>
                  </a:lnTo>
                  <a:lnTo>
                    <a:pt x="1984778" y="23759"/>
                  </a:lnTo>
                  <a:lnTo>
                    <a:pt x="1948272" y="4092"/>
                  </a:lnTo>
                  <a:lnTo>
                    <a:pt x="1919732" y="0"/>
                  </a:lnTo>
                  <a:lnTo>
                    <a:pt x="97279" y="70"/>
                  </a:lnTo>
                  <a:lnTo>
                    <a:pt x="56103" y="10518"/>
                  </a:lnTo>
                  <a:lnTo>
                    <a:pt x="23731" y="35973"/>
                  </a:lnTo>
                  <a:lnTo>
                    <a:pt x="4087" y="72512"/>
                  </a:lnTo>
                  <a:lnTo>
                    <a:pt x="0" y="101091"/>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16" name="object 18"/>
            <p:cNvSpPr/>
            <p:nvPr/>
          </p:nvSpPr>
          <p:spPr>
            <a:xfrm>
              <a:off x="3452114" y="1198372"/>
              <a:ext cx="2020697" cy="1010412"/>
            </a:xfrm>
            <a:custGeom>
              <a:avLst/>
              <a:gdLst/>
              <a:ahLst/>
              <a:cxnLst/>
              <a:rect l="l" t="t" r="r" b="b"/>
              <a:pathLst>
                <a:path w="2020697" h="1010412">
                  <a:moveTo>
                    <a:pt x="0" y="101091"/>
                  </a:moveTo>
                  <a:lnTo>
                    <a:pt x="1046" y="86476"/>
                  </a:lnTo>
                  <a:lnTo>
                    <a:pt x="4087" y="72512"/>
                  </a:lnTo>
                  <a:lnTo>
                    <a:pt x="8979" y="59343"/>
                  </a:lnTo>
                  <a:lnTo>
                    <a:pt x="15575" y="47115"/>
                  </a:lnTo>
                  <a:lnTo>
                    <a:pt x="23731" y="35973"/>
                  </a:lnTo>
                  <a:lnTo>
                    <a:pt x="33301" y="26063"/>
                  </a:lnTo>
                  <a:lnTo>
                    <a:pt x="44140" y="17529"/>
                  </a:lnTo>
                  <a:lnTo>
                    <a:pt x="56103" y="10518"/>
                  </a:lnTo>
                  <a:lnTo>
                    <a:pt x="69044" y="5174"/>
                  </a:lnTo>
                  <a:lnTo>
                    <a:pt x="82818" y="1643"/>
                  </a:lnTo>
                  <a:lnTo>
                    <a:pt x="97279" y="70"/>
                  </a:lnTo>
                  <a:lnTo>
                    <a:pt x="101091" y="0"/>
                  </a:lnTo>
                  <a:lnTo>
                    <a:pt x="1919732" y="0"/>
                  </a:lnTo>
                  <a:lnTo>
                    <a:pt x="1934325" y="1047"/>
                  </a:lnTo>
                  <a:lnTo>
                    <a:pt x="1948272" y="4092"/>
                  </a:lnTo>
                  <a:lnTo>
                    <a:pt x="1961427" y="8990"/>
                  </a:lnTo>
                  <a:lnTo>
                    <a:pt x="1973645" y="15594"/>
                  </a:lnTo>
                  <a:lnTo>
                    <a:pt x="1984778" y="23759"/>
                  </a:lnTo>
                  <a:lnTo>
                    <a:pt x="1994681" y="33340"/>
                  </a:lnTo>
                  <a:lnTo>
                    <a:pt x="2003208" y="44190"/>
                  </a:lnTo>
                  <a:lnTo>
                    <a:pt x="2010212" y="56165"/>
                  </a:lnTo>
                  <a:lnTo>
                    <a:pt x="2015548" y="69119"/>
                  </a:lnTo>
                  <a:lnTo>
                    <a:pt x="2019069" y="82906"/>
                  </a:lnTo>
                  <a:lnTo>
                    <a:pt x="2020630" y="97381"/>
                  </a:lnTo>
                  <a:lnTo>
                    <a:pt x="2020697" y="101091"/>
                  </a:lnTo>
                  <a:lnTo>
                    <a:pt x="2020697" y="909319"/>
                  </a:lnTo>
                  <a:lnTo>
                    <a:pt x="2019649" y="923944"/>
                  </a:lnTo>
                  <a:lnTo>
                    <a:pt x="2016605" y="937916"/>
                  </a:lnTo>
                  <a:lnTo>
                    <a:pt x="2011709" y="951092"/>
                  </a:lnTo>
                  <a:lnTo>
                    <a:pt x="2005108" y="963326"/>
                  </a:lnTo>
                  <a:lnTo>
                    <a:pt x="1996948" y="974471"/>
                  </a:lnTo>
                  <a:lnTo>
                    <a:pt x="1987376" y="984383"/>
                  </a:lnTo>
                  <a:lnTo>
                    <a:pt x="1976536" y="992916"/>
                  </a:lnTo>
                  <a:lnTo>
                    <a:pt x="1964576" y="999924"/>
                  </a:lnTo>
                  <a:lnTo>
                    <a:pt x="1951642" y="1005262"/>
                  </a:lnTo>
                  <a:lnTo>
                    <a:pt x="1937879" y="1008784"/>
                  </a:lnTo>
                  <a:lnTo>
                    <a:pt x="1923433" y="1010345"/>
                  </a:lnTo>
                  <a:lnTo>
                    <a:pt x="1919732" y="1010412"/>
                  </a:lnTo>
                  <a:lnTo>
                    <a:pt x="101091" y="1010412"/>
                  </a:lnTo>
                  <a:lnTo>
                    <a:pt x="86476" y="1009365"/>
                  </a:lnTo>
                  <a:lnTo>
                    <a:pt x="72512" y="1006324"/>
                  </a:lnTo>
                  <a:lnTo>
                    <a:pt x="59343" y="1001432"/>
                  </a:lnTo>
                  <a:lnTo>
                    <a:pt x="47115" y="994836"/>
                  </a:lnTo>
                  <a:lnTo>
                    <a:pt x="35973" y="986680"/>
                  </a:lnTo>
                  <a:lnTo>
                    <a:pt x="26063" y="977110"/>
                  </a:lnTo>
                  <a:lnTo>
                    <a:pt x="17529" y="966271"/>
                  </a:lnTo>
                  <a:lnTo>
                    <a:pt x="10518" y="954308"/>
                  </a:lnTo>
                  <a:lnTo>
                    <a:pt x="5174" y="941367"/>
                  </a:lnTo>
                  <a:lnTo>
                    <a:pt x="1643" y="927593"/>
                  </a:lnTo>
                  <a:lnTo>
                    <a:pt x="70" y="913132"/>
                  </a:lnTo>
                  <a:lnTo>
                    <a:pt x="0" y="909319"/>
                  </a:lnTo>
                  <a:lnTo>
                    <a:pt x="0" y="101091"/>
                  </a:lnTo>
                  <a:close/>
                </a:path>
              </a:pathLst>
            </a:custGeom>
            <a:ln w="25400">
              <a:solidFill>
                <a:srgbClr val="FFFFFF"/>
              </a:solidFill>
            </a:ln>
          </p:spPr>
          <p:txBody>
            <a:bodyPr wrap="square" lIns="0" tIns="0" rIns="0" bIns="0" rtlCol="0">
              <a:noAutofit/>
            </a:bodyPr>
            <a:lstStyle/>
            <a:p>
              <a:endParaRPr sz="1400"/>
            </a:p>
          </p:txBody>
        </p:sp>
        <p:sp>
          <p:nvSpPr>
            <p:cNvPr id="17" name="object 19"/>
            <p:cNvSpPr/>
            <p:nvPr/>
          </p:nvSpPr>
          <p:spPr>
            <a:xfrm>
              <a:off x="2627784" y="1772816"/>
              <a:ext cx="808227" cy="1161923"/>
            </a:xfrm>
            <a:custGeom>
              <a:avLst/>
              <a:gdLst/>
              <a:ahLst/>
              <a:cxnLst/>
              <a:rect l="l" t="t" r="r" b="b"/>
              <a:pathLst>
                <a:path w="808227" h="1161923">
                  <a:moveTo>
                    <a:pt x="0" y="1161923"/>
                  </a:moveTo>
                  <a:lnTo>
                    <a:pt x="808227" y="0"/>
                  </a:lnTo>
                </a:path>
              </a:pathLst>
            </a:custGeom>
            <a:ln w="25400">
              <a:solidFill>
                <a:srgbClr val="3C6695"/>
              </a:solidFill>
            </a:ln>
          </p:spPr>
          <p:txBody>
            <a:bodyPr wrap="square" lIns="0" tIns="0" rIns="0" bIns="0" rtlCol="0">
              <a:noAutofit/>
            </a:bodyPr>
            <a:lstStyle/>
            <a:p>
              <a:endParaRPr sz="1400"/>
            </a:p>
          </p:txBody>
        </p:sp>
        <p:sp>
          <p:nvSpPr>
            <p:cNvPr id="18" name="object 20"/>
            <p:cNvSpPr/>
            <p:nvPr/>
          </p:nvSpPr>
          <p:spPr>
            <a:xfrm>
              <a:off x="3419872" y="1206547"/>
              <a:ext cx="2020697" cy="1010412"/>
            </a:xfrm>
            <a:custGeom>
              <a:avLst/>
              <a:gdLst/>
              <a:ahLst/>
              <a:cxnLst/>
              <a:rect l="l" t="t" r="r" b="b"/>
              <a:pathLst>
                <a:path w="2020697" h="1010412">
                  <a:moveTo>
                    <a:pt x="0" y="101091"/>
                  </a:moveTo>
                  <a:lnTo>
                    <a:pt x="70" y="913123"/>
                  </a:lnTo>
                  <a:lnTo>
                    <a:pt x="10518" y="954253"/>
                  </a:lnTo>
                  <a:lnTo>
                    <a:pt x="35973" y="986638"/>
                  </a:lnTo>
                  <a:lnTo>
                    <a:pt x="72512" y="1006314"/>
                  </a:lnTo>
                  <a:lnTo>
                    <a:pt x="101091" y="1010412"/>
                  </a:lnTo>
                  <a:lnTo>
                    <a:pt x="1923433" y="1010345"/>
                  </a:lnTo>
                  <a:lnTo>
                    <a:pt x="1964576" y="999902"/>
                  </a:lnTo>
                  <a:lnTo>
                    <a:pt x="1996948" y="974419"/>
                  </a:lnTo>
                  <a:lnTo>
                    <a:pt x="2016605" y="937871"/>
                  </a:lnTo>
                  <a:lnTo>
                    <a:pt x="2020697" y="909319"/>
                  </a:lnTo>
                  <a:lnTo>
                    <a:pt x="2020630" y="97381"/>
                  </a:lnTo>
                  <a:lnTo>
                    <a:pt x="2010212" y="56165"/>
                  </a:lnTo>
                  <a:lnTo>
                    <a:pt x="1984778" y="23759"/>
                  </a:lnTo>
                  <a:lnTo>
                    <a:pt x="1948272" y="4092"/>
                  </a:lnTo>
                  <a:lnTo>
                    <a:pt x="1919732" y="0"/>
                  </a:lnTo>
                  <a:lnTo>
                    <a:pt x="97279" y="70"/>
                  </a:lnTo>
                  <a:lnTo>
                    <a:pt x="56103" y="10518"/>
                  </a:lnTo>
                  <a:lnTo>
                    <a:pt x="23731" y="35973"/>
                  </a:lnTo>
                  <a:lnTo>
                    <a:pt x="4087" y="72512"/>
                  </a:lnTo>
                  <a:lnTo>
                    <a:pt x="0" y="101091"/>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19" name="object 21"/>
            <p:cNvSpPr/>
            <p:nvPr/>
          </p:nvSpPr>
          <p:spPr>
            <a:xfrm>
              <a:off x="3452114" y="2360295"/>
              <a:ext cx="2020697" cy="1010412"/>
            </a:xfrm>
            <a:custGeom>
              <a:avLst/>
              <a:gdLst/>
              <a:ahLst/>
              <a:cxnLst/>
              <a:rect l="l" t="t" r="r" b="b"/>
              <a:pathLst>
                <a:path w="2020697" h="1010412">
                  <a:moveTo>
                    <a:pt x="0" y="101091"/>
                  </a:moveTo>
                  <a:lnTo>
                    <a:pt x="1046" y="86476"/>
                  </a:lnTo>
                  <a:lnTo>
                    <a:pt x="4087" y="72512"/>
                  </a:lnTo>
                  <a:lnTo>
                    <a:pt x="8979" y="59343"/>
                  </a:lnTo>
                  <a:lnTo>
                    <a:pt x="15575" y="47115"/>
                  </a:lnTo>
                  <a:lnTo>
                    <a:pt x="23731" y="35973"/>
                  </a:lnTo>
                  <a:lnTo>
                    <a:pt x="33301" y="26063"/>
                  </a:lnTo>
                  <a:lnTo>
                    <a:pt x="44140" y="17529"/>
                  </a:lnTo>
                  <a:lnTo>
                    <a:pt x="56103" y="10518"/>
                  </a:lnTo>
                  <a:lnTo>
                    <a:pt x="69044" y="5174"/>
                  </a:lnTo>
                  <a:lnTo>
                    <a:pt x="82818" y="1643"/>
                  </a:lnTo>
                  <a:lnTo>
                    <a:pt x="97279" y="70"/>
                  </a:lnTo>
                  <a:lnTo>
                    <a:pt x="101091" y="0"/>
                  </a:lnTo>
                  <a:lnTo>
                    <a:pt x="1919732" y="0"/>
                  </a:lnTo>
                  <a:lnTo>
                    <a:pt x="1934325" y="1047"/>
                  </a:lnTo>
                  <a:lnTo>
                    <a:pt x="1948272" y="4092"/>
                  </a:lnTo>
                  <a:lnTo>
                    <a:pt x="1961427" y="8990"/>
                  </a:lnTo>
                  <a:lnTo>
                    <a:pt x="1973645" y="15594"/>
                  </a:lnTo>
                  <a:lnTo>
                    <a:pt x="1984778" y="23759"/>
                  </a:lnTo>
                  <a:lnTo>
                    <a:pt x="1994681" y="33340"/>
                  </a:lnTo>
                  <a:lnTo>
                    <a:pt x="2003208" y="44190"/>
                  </a:lnTo>
                  <a:lnTo>
                    <a:pt x="2010212" y="56165"/>
                  </a:lnTo>
                  <a:lnTo>
                    <a:pt x="2015548" y="69119"/>
                  </a:lnTo>
                  <a:lnTo>
                    <a:pt x="2019069" y="82906"/>
                  </a:lnTo>
                  <a:lnTo>
                    <a:pt x="2020630" y="97381"/>
                  </a:lnTo>
                  <a:lnTo>
                    <a:pt x="2020697" y="101091"/>
                  </a:lnTo>
                  <a:lnTo>
                    <a:pt x="2020697" y="909319"/>
                  </a:lnTo>
                  <a:lnTo>
                    <a:pt x="2019649" y="923915"/>
                  </a:lnTo>
                  <a:lnTo>
                    <a:pt x="2016605" y="937871"/>
                  </a:lnTo>
                  <a:lnTo>
                    <a:pt x="2011709" y="951038"/>
                  </a:lnTo>
                  <a:lnTo>
                    <a:pt x="2005108" y="963270"/>
                  </a:lnTo>
                  <a:lnTo>
                    <a:pt x="1996948" y="974419"/>
                  </a:lnTo>
                  <a:lnTo>
                    <a:pt x="1987376" y="984339"/>
                  </a:lnTo>
                  <a:lnTo>
                    <a:pt x="1976536" y="992882"/>
                  </a:lnTo>
                  <a:lnTo>
                    <a:pt x="1964576" y="999902"/>
                  </a:lnTo>
                  <a:lnTo>
                    <a:pt x="1951642" y="1005250"/>
                  </a:lnTo>
                  <a:lnTo>
                    <a:pt x="1937879" y="1008780"/>
                  </a:lnTo>
                  <a:lnTo>
                    <a:pt x="1923433" y="1010345"/>
                  </a:lnTo>
                  <a:lnTo>
                    <a:pt x="1919732" y="1010412"/>
                  </a:lnTo>
                  <a:lnTo>
                    <a:pt x="101091" y="1010412"/>
                  </a:lnTo>
                  <a:lnTo>
                    <a:pt x="86476" y="1009363"/>
                  </a:lnTo>
                  <a:lnTo>
                    <a:pt x="72512" y="1006314"/>
                  </a:lnTo>
                  <a:lnTo>
                    <a:pt x="59343" y="1001412"/>
                  </a:lnTo>
                  <a:lnTo>
                    <a:pt x="47115" y="994805"/>
                  </a:lnTo>
                  <a:lnTo>
                    <a:pt x="35973" y="986638"/>
                  </a:lnTo>
                  <a:lnTo>
                    <a:pt x="26063" y="977059"/>
                  </a:lnTo>
                  <a:lnTo>
                    <a:pt x="17529" y="966215"/>
                  </a:lnTo>
                  <a:lnTo>
                    <a:pt x="10518" y="954253"/>
                  </a:lnTo>
                  <a:lnTo>
                    <a:pt x="5174" y="941319"/>
                  </a:lnTo>
                  <a:lnTo>
                    <a:pt x="1643" y="927560"/>
                  </a:lnTo>
                  <a:lnTo>
                    <a:pt x="70" y="913123"/>
                  </a:lnTo>
                  <a:lnTo>
                    <a:pt x="0" y="909319"/>
                  </a:lnTo>
                  <a:lnTo>
                    <a:pt x="0" y="101091"/>
                  </a:lnTo>
                  <a:close/>
                </a:path>
              </a:pathLst>
            </a:custGeom>
            <a:ln w="25400">
              <a:solidFill>
                <a:srgbClr val="FFFFFF"/>
              </a:solidFill>
            </a:ln>
          </p:spPr>
          <p:txBody>
            <a:bodyPr wrap="square" lIns="0" tIns="0" rIns="0" bIns="0" rtlCol="0">
              <a:noAutofit/>
            </a:bodyPr>
            <a:lstStyle/>
            <a:p>
              <a:endParaRPr sz="1400"/>
            </a:p>
          </p:txBody>
        </p:sp>
        <p:sp>
          <p:nvSpPr>
            <p:cNvPr id="20" name="object 22"/>
            <p:cNvSpPr/>
            <p:nvPr/>
          </p:nvSpPr>
          <p:spPr>
            <a:xfrm>
              <a:off x="2627784" y="2924944"/>
              <a:ext cx="808227" cy="0"/>
            </a:xfrm>
            <a:custGeom>
              <a:avLst/>
              <a:gdLst/>
              <a:ahLst/>
              <a:cxnLst/>
              <a:rect l="l" t="t" r="r" b="b"/>
              <a:pathLst>
                <a:path w="808227">
                  <a:moveTo>
                    <a:pt x="0" y="0"/>
                  </a:moveTo>
                  <a:lnTo>
                    <a:pt x="808227" y="0"/>
                  </a:lnTo>
                </a:path>
              </a:pathLst>
            </a:custGeom>
            <a:ln w="25400">
              <a:solidFill>
                <a:srgbClr val="3C6695"/>
              </a:solidFill>
            </a:ln>
          </p:spPr>
          <p:txBody>
            <a:bodyPr wrap="square" lIns="0" tIns="0" rIns="0" bIns="0" rtlCol="0">
              <a:noAutofit/>
            </a:bodyPr>
            <a:lstStyle/>
            <a:p>
              <a:endParaRPr sz="1400"/>
            </a:p>
          </p:txBody>
        </p:sp>
        <p:sp>
          <p:nvSpPr>
            <p:cNvPr id="21" name="object 23"/>
            <p:cNvSpPr/>
            <p:nvPr/>
          </p:nvSpPr>
          <p:spPr>
            <a:xfrm>
              <a:off x="3419872" y="2368469"/>
              <a:ext cx="2020697" cy="1010285"/>
            </a:xfrm>
            <a:custGeom>
              <a:avLst/>
              <a:gdLst/>
              <a:ahLst/>
              <a:cxnLst/>
              <a:rect l="l" t="t" r="r" b="b"/>
              <a:pathLst>
                <a:path w="2020697" h="1010285">
                  <a:moveTo>
                    <a:pt x="0" y="100965"/>
                  </a:moveTo>
                  <a:lnTo>
                    <a:pt x="66" y="913021"/>
                  </a:lnTo>
                  <a:lnTo>
                    <a:pt x="10487" y="954164"/>
                  </a:lnTo>
                  <a:lnTo>
                    <a:pt x="35940" y="986536"/>
                  </a:lnTo>
                  <a:lnTo>
                    <a:pt x="72495" y="1006193"/>
                  </a:lnTo>
                  <a:lnTo>
                    <a:pt x="101091" y="1010285"/>
                  </a:lnTo>
                  <a:lnTo>
                    <a:pt x="1923331" y="1010221"/>
                  </a:lnTo>
                  <a:lnTo>
                    <a:pt x="1964514" y="999832"/>
                  </a:lnTo>
                  <a:lnTo>
                    <a:pt x="1996920" y="974399"/>
                  </a:lnTo>
                  <a:lnTo>
                    <a:pt x="2016600" y="937877"/>
                  </a:lnTo>
                  <a:lnTo>
                    <a:pt x="2020697" y="909320"/>
                  </a:lnTo>
                  <a:lnTo>
                    <a:pt x="2020633" y="97365"/>
                  </a:lnTo>
                  <a:lnTo>
                    <a:pt x="2010244" y="56182"/>
                  </a:lnTo>
                  <a:lnTo>
                    <a:pt x="1984811" y="23776"/>
                  </a:lnTo>
                  <a:lnTo>
                    <a:pt x="1948289" y="4096"/>
                  </a:lnTo>
                  <a:lnTo>
                    <a:pt x="1919732" y="0"/>
                  </a:lnTo>
                  <a:lnTo>
                    <a:pt x="97381" y="66"/>
                  </a:lnTo>
                  <a:lnTo>
                    <a:pt x="56165" y="10484"/>
                  </a:lnTo>
                  <a:lnTo>
                    <a:pt x="23759" y="35918"/>
                  </a:lnTo>
                  <a:lnTo>
                    <a:pt x="4092" y="72424"/>
                  </a:lnTo>
                  <a:lnTo>
                    <a:pt x="0" y="100965"/>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22" name="object 24"/>
            <p:cNvSpPr/>
            <p:nvPr/>
          </p:nvSpPr>
          <p:spPr>
            <a:xfrm>
              <a:off x="3452114" y="3522217"/>
              <a:ext cx="2020697" cy="1010285"/>
            </a:xfrm>
            <a:custGeom>
              <a:avLst/>
              <a:gdLst/>
              <a:ahLst/>
              <a:cxnLst/>
              <a:rect l="l" t="t" r="r" b="b"/>
              <a:pathLst>
                <a:path w="2020697" h="1010285">
                  <a:moveTo>
                    <a:pt x="0" y="100965"/>
                  </a:moveTo>
                  <a:lnTo>
                    <a:pt x="1047" y="86371"/>
                  </a:lnTo>
                  <a:lnTo>
                    <a:pt x="4092" y="72424"/>
                  </a:lnTo>
                  <a:lnTo>
                    <a:pt x="8990" y="59269"/>
                  </a:lnTo>
                  <a:lnTo>
                    <a:pt x="15594" y="47051"/>
                  </a:lnTo>
                  <a:lnTo>
                    <a:pt x="23759" y="35918"/>
                  </a:lnTo>
                  <a:lnTo>
                    <a:pt x="33340" y="26015"/>
                  </a:lnTo>
                  <a:lnTo>
                    <a:pt x="44190" y="17488"/>
                  </a:lnTo>
                  <a:lnTo>
                    <a:pt x="56165" y="10484"/>
                  </a:lnTo>
                  <a:lnTo>
                    <a:pt x="69119" y="5148"/>
                  </a:lnTo>
                  <a:lnTo>
                    <a:pt x="82906" y="1627"/>
                  </a:lnTo>
                  <a:lnTo>
                    <a:pt x="97381" y="66"/>
                  </a:lnTo>
                  <a:lnTo>
                    <a:pt x="101091" y="0"/>
                  </a:lnTo>
                  <a:lnTo>
                    <a:pt x="1919732" y="0"/>
                  </a:lnTo>
                  <a:lnTo>
                    <a:pt x="1934334" y="1048"/>
                  </a:lnTo>
                  <a:lnTo>
                    <a:pt x="1948289" y="4096"/>
                  </a:lnTo>
                  <a:lnTo>
                    <a:pt x="1961451" y="8998"/>
                  </a:lnTo>
                  <a:lnTo>
                    <a:pt x="1973674" y="15607"/>
                  </a:lnTo>
                  <a:lnTo>
                    <a:pt x="1984811" y="23776"/>
                  </a:lnTo>
                  <a:lnTo>
                    <a:pt x="1994716" y="33359"/>
                  </a:lnTo>
                  <a:lnTo>
                    <a:pt x="2003242" y="44210"/>
                  </a:lnTo>
                  <a:lnTo>
                    <a:pt x="2010244" y="56182"/>
                  </a:lnTo>
                  <a:lnTo>
                    <a:pt x="2015573" y="69130"/>
                  </a:lnTo>
                  <a:lnTo>
                    <a:pt x="2019085" y="82906"/>
                  </a:lnTo>
                  <a:lnTo>
                    <a:pt x="2020633" y="97365"/>
                  </a:lnTo>
                  <a:lnTo>
                    <a:pt x="2020697" y="100965"/>
                  </a:lnTo>
                  <a:lnTo>
                    <a:pt x="2020697" y="909320"/>
                  </a:lnTo>
                  <a:lnTo>
                    <a:pt x="2019648" y="923922"/>
                  </a:lnTo>
                  <a:lnTo>
                    <a:pt x="2016600" y="937877"/>
                  </a:lnTo>
                  <a:lnTo>
                    <a:pt x="2011698" y="951039"/>
                  </a:lnTo>
                  <a:lnTo>
                    <a:pt x="2005089" y="963262"/>
                  </a:lnTo>
                  <a:lnTo>
                    <a:pt x="1996920" y="974399"/>
                  </a:lnTo>
                  <a:lnTo>
                    <a:pt x="1987337" y="984304"/>
                  </a:lnTo>
                  <a:lnTo>
                    <a:pt x="1976486" y="992830"/>
                  </a:lnTo>
                  <a:lnTo>
                    <a:pt x="1964514" y="999832"/>
                  </a:lnTo>
                  <a:lnTo>
                    <a:pt x="1951566" y="1005161"/>
                  </a:lnTo>
                  <a:lnTo>
                    <a:pt x="1937790" y="1008673"/>
                  </a:lnTo>
                  <a:lnTo>
                    <a:pt x="1923331" y="1010221"/>
                  </a:lnTo>
                  <a:lnTo>
                    <a:pt x="1919732" y="1010285"/>
                  </a:lnTo>
                  <a:lnTo>
                    <a:pt x="101091" y="1010285"/>
                  </a:lnTo>
                  <a:lnTo>
                    <a:pt x="86467" y="1009237"/>
                  </a:lnTo>
                  <a:lnTo>
                    <a:pt x="72495" y="1006193"/>
                  </a:lnTo>
                  <a:lnTo>
                    <a:pt x="59319" y="1001297"/>
                  </a:lnTo>
                  <a:lnTo>
                    <a:pt x="47085" y="994696"/>
                  </a:lnTo>
                  <a:lnTo>
                    <a:pt x="35940" y="986536"/>
                  </a:lnTo>
                  <a:lnTo>
                    <a:pt x="26028" y="976964"/>
                  </a:lnTo>
                  <a:lnTo>
                    <a:pt x="17495" y="966124"/>
                  </a:lnTo>
                  <a:lnTo>
                    <a:pt x="10487" y="954164"/>
                  </a:lnTo>
                  <a:lnTo>
                    <a:pt x="5149" y="941230"/>
                  </a:lnTo>
                  <a:lnTo>
                    <a:pt x="1627" y="927467"/>
                  </a:lnTo>
                  <a:lnTo>
                    <a:pt x="66" y="913021"/>
                  </a:lnTo>
                  <a:lnTo>
                    <a:pt x="0" y="909320"/>
                  </a:lnTo>
                  <a:lnTo>
                    <a:pt x="0" y="100965"/>
                  </a:lnTo>
                  <a:close/>
                </a:path>
              </a:pathLst>
            </a:custGeom>
            <a:ln w="25400">
              <a:solidFill>
                <a:srgbClr val="FFFFFF"/>
              </a:solidFill>
            </a:ln>
          </p:spPr>
          <p:txBody>
            <a:bodyPr wrap="square" lIns="0" tIns="0" rIns="0" bIns="0" rtlCol="0">
              <a:noAutofit/>
            </a:bodyPr>
            <a:lstStyle/>
            <a:p>
              <a:endParaRPr sz="1400"/>
            </a:p>
          </p:txBody>
        </p:sp>
        <p:sp>
          <p:nvSpPr>
            <p:cNvPr id="23" name="object 25"/>
            <p:cNvSpPr/>
            <p:nvPr/>
          </p:nvSpPr>
          <p:spPr>
            <a:xfrm>
              <a:off x="2611644" y="2873676"/>
              <a:ext cx="808227" cy="1161795"/>
            </a:xfrm>
            <a:custGeom>
              <a:avLst/>
              <a:gdLst/>
              <a:ahLst/>
              <a:cxnLst/>
              <a:rect l="l" t="t" r="r" b="b"/>
              <a:pathLst>
                <a:path w="808227" h="1161796">
                  <a:moveTo>
                    <a:pt x="0" y="0"/>
                  </a:moveTo>
                  <a:lnTo>
                    <a:pt x="808227" y="1161795"/>
                  </a:lnTo>
                </a:path>
              </a:pathLst>
            </a:custGeom>
            <a:ln w="25400">
              <a:solidFill>
                <a:srgbClr val="3C6695"/>
              </a:solidFill>
            </a:ln>
          </p:spPr>
          <p:txBody>
            <a:bodyPr wrap="square" lIns="0" tIns="0" rIns="0" bIns="0" rtlCol="0">
              <a:noAutofit/>
            </a:bodyPr>
            <a:lstStyle/>
            <a:p>
              <a:endParaRPr sz="1400"/>
            </a:p>
          </p:txBody>
        </p:sp>
        <p:sp>
          <p:nvSpPr>
            <p:cNvPr id="24" name="object 26"/>
            <p:cNvSpPr/>
            <p:nvPr/>
          </p:nvSpPr>
          <p:spPr>
            <a:xfrm>
              <a:off x="3419872" y="3530393"/>
              <a:ext cx="2020697" cy="1010297"/>
            </a:xfrm>
            <a:custGeom>
              <a:avLst/>
              <a:gdLst/>
              <a:ahLst/>
              <a:cxnLst/>
              <a:rect l="l" t="t" r="r" b="b"/>
              <a:pathLst>
                <a:path w="2020697" h="1010297">
                  <a:moveTo>
                    <a:pt x="0" y="100964"/>
                  </a:moveTo>
                  <a:lnTo>
                    <a:pt x="68" y="913025"/>
                  </a:lnTo>
                  <a:lnTo>
                    <a:pt x="10502" y="954180"/>
                  </a:lnTo>
                  <a:lnTo>
                    <a:pt x="35956" y="986553"/>
                  </a:lnTo>
                  <a:lnTo>
                    <a:pt x="72503" y="1006206"/>
                  </a:lnTo>
                  <a:lnTo>
                    <a:pt x="101091" y="1010297"/>
                  </a:lnTo>
                  <a:lnTo>
                    <a:pt x="1923382" y="1010232"/>
                  </a:lnTo>
                  <a:lnTo>
                    <a:pt x="1964545" y="999825"/>
                  </a:lnTo>
                  <a:lnTo>
                    <a:pt x="1996934" y="974379"/>
                  </a:lnTo>
                  <a:lnTo>
                    <a:pt x="2016602" y="937841"/>
                  </a:lnTo>
                  <a:lnTo>
                    <a:pt x="2020697" y="909269"/>
                  </a:lnTo>
                  <a:lnTo>
                    <a:pt x="2020633" y="97365"/>
                  </a:lnTo>
                  <a:lnTo>
                    <a:pt x="2010244" y="56182"/>
                  </a:lnTo>
                  <a:lnTo>
                    <a:pt x="1984811" y="23776"/>
                  </a:lnTo>
                  <a:lnTo>
                    <a:pt x="1948289" y="4096"/>
                  </a:lnTo>
                  <a:lnTo>
                    <a:pt x="1919732" y="0"/>
                  </a:lnTo>
                  <a:lnTo>
                    <a:pt x="97381" y="66"/>
                  </a:lnTo>
                  <a:lnTo>
                    <a:pt x="56165" y="10484"/>
                  </a:lnTo>
                  <a:lnTo>
                    <a:pt x="23759" y="35918"/>
                  </a:lnTo>
                  <a:lnTo>
                    <a:pt x="4092" y="72424"/>
                  </a:lnTo>
                  <a:lnTo>
                    <a:pt x="0" y="100964"/>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25" name="object 27"/>
            <p:cNvSpPr/>
            <p:nvPr/>
          </p:nvSpPr>
          <p:spPr>
            <a:xfrm>
              <a:off x="3452114" y="4684141"/>
              <a:ext cx="2020697" cy="1010297"/>
            </a:xfrm>
            <a:custGeom>
              <a:avLst/>
              <a:gdLst/>
              <a:ahLst/>
              <a:cxnLst/>
              <a:rect l="l" t="t" r="r" b="b"/>
              <a:pathLst>
                <a:path w="2020697" h="1010297">
                  <a:moveTo>
                    <a:pt x="0" y="100964"/>
                  </a:moveTo>
                  <a:lnTo>
                    <a:pt x="1047" y="86371"/>
                  </a:lnTo>
                  <a:lnTo>
                    <a:pt x="4092" y="72424"/>
                  </a:lnTo>
                  <a:lnTo>
                    <a:pt x="8990" y="59269"/>
                  </a:lnTo>
                  <a:lnTo>
                    <a:pt x="15594" y="47051"/>
                  </a:lnTo>
                  <a:lnTo>
                    <a:pt x="23759" y="35918"/>
                  </a:lnTo>
                  <a:lnTo>
                    <a:pt x="33340" y="26015"/>
                  </a:lnTo>
                  <a:lnTo>
                    <a:pt x="44190" y="17488"/>
                  </a:lnTo>
                  <a:lnTo>
                    <a:pt x="56165" y="10484"/>
                  </a:lnTo>
                  <a:lnTo>
                    <a:pt x="69119" y="5148"/>
                  </a:lnTo>
                  <a:lnTo>
                    <a:pt x="82906" y="1627"/>
                  </a:lnTo>
                  <a:lnTo>
                    <a:pt x="97381" y="66"/>
                  </a:lnTo>
                  <a:lnTo>
                    <a:pt x="101091" y="0"/>
                  </a:lnTo>
                  <a:lnTo>
                    <a:pt x="1919732" y="0"/>
                  </a:lnTo>
                  <a:lnTo>
                    <a:pt x="1934334" y="1048"/>
                  </a:lnTo>
                  <a:lnTo>
                    <a:pt x="1948289" y="4096"/>
                  </a:lnTo>
                  <a:lnTo>
                    <a:pt x="1961451" y="8998"/>
                  </a:lnTo>
                  <a:lnTo>
                    <a:pt x="1973674" y="15607"/>
                  </a:lnTo>
                  <a:lnTo>
                    <a:pt x="1984811" y="23776"/>
                  </a:lnTo>
                  <a:lnTo>
                    <a:pt x="1994716" y="33359"/>
                  </a:lnTo>
                  <a:lnTo>
                    <a:pt x="2003242" y="44210"/>
                  </a:lnTo>
                  <a:lnTo>
                    <a:pt x="2010244" y="56182"/>
                  </a:lnTo>
                  <a:lnTo>
                    <a:pt x="2015573" y="69130"/>
                  </a:lnTo>
                  <a:lnTo>
                    <a:pt x="2019085" y="82906"/>
                  </a:lnTo>
                  <a:lnTo>
                    <a:pt x="2020633" y="97365"/>
                  </a:lnTo>
                  <a:lnTo>
                    <a:pt x="2020697" y="100964"/>
                  </a:lnTo>
                  <a:lnTo>
                    <a:pt x="2020697" y="909269"/>
                  </a:lnTo>
                  <a:lnTo>
                    <a:pt x="2019649" y="923879"/>
                  </a:lnTo>
                  <a:lnTo>
                    <a:pt x="2016602" y="937841"/>
                  </a:lnTo>
                  <a:lnTo>
                    <a:pt x="2011703" y="951010"/>
                  </a:lnTo>
                  <a:lnTo>
                    <a:pt x="2005099" y="963238"/>
                  </a:lnTo>
                  <a:lnTo>
                    <a:pt x="1996934" y="974379"/>
                  </a:lnTo>
                  <a:lnTo>
                    <a:pt x="1987356" y="984289"/>
                  </a:lnTo>
                  <a:lnTo>
                    <a:pt x="1976511" y="992819"/>
                  </a:lnTo>
                  <a:lnTo>
                    <a:pt x="1964545" y="999825"/>
                  </a:lnTo>
                  <a:lnTo>
                    <a:pt x="1951604" y="1005160"/>
                  </a:lnTo>
                  <a:lnTo>
                    <a:pt x="1937834" y="1008678"/>
                  </a:lnTo>
                  <a:lnTo>
                    <a:pt x="1923382" y="1010232"/>
                  </a:lnTo>
                  <a:lnTo>
                    <a:pt x="1919732" y="1010297"/>
                  </a:lnTo>
                  <a:lnTo>
                    <a:pt x="101091" y="1010297"/>
                  </a:lnTo>
                  <a:lnTo>
                    <a:pt x="86472" y="1009250"/>
                  </a:lnTo>
                  <a:lnTo>
                    <a:pt x="72503" y="1006206"/>
                  </a:lnTo>
                  <a:lnTo>
                    <a:pt x="59331" y="1001312"/>
                  </a:lnTo>
                  <a:lnTo>
                    <a:pt x="47100" y="994712"/>
                  </a:lnTo>
                  <a:lnTo>
                    <a:pt x="35956" y="986553"/>
                  </a:lnTo>
                  <a:lnTo>
                    <a:pt x="26045" y="976981"/>
                  </a:lnTo>
                  <a:lnTo>
                    <a:pt x="17512" y="966141"/>
                  </a:lnTo>
                  <a:lnTo>
                    <a:pt x="10502" y="954180"/>
                  </a:lnTo>
                  <a:lnTo>
                    <a:pt x="5161" y="941243"/>
                  </a:lnTo>
                  <a:lnTo>
                    <a:pt x="1635" y="927476"/>
                  </a:lnTo>
                  <a:lnTo>
                    <a:pt x="68" y="913025"/>
                  </a:lnTo>
                  <a:lnTo>
                    <a:pt x="0" y="909269"/>
                  </a:lnTo>
                  <a:lnTo>
                    <a:pt x="0" y="100964"/>
                  </a:lnTo>
                  <a:close/>
                </a:path>
              </a:pathLst>
            </a:custGeom>
            <a:ln w="25400">
              <a:solidFill>
                <a:srgbClr val="FFFFFF"/>
              </a:solidFill>
            </a:ln>
          </p:spPr>
          <p:txBody>
            <a:bodyPr wrap="square" lIns="0" tIns="0" rIns="0" bIns="0" rtlCol="0">
              <a:noAutofit/>
            </a:bodyPr>
            <a:lstStyle/>
            <a:p>
              <a:endParaRPr sz="1400"/>
            </a:p>
          </p:txBody>
        </p:sp>
        <p:sp>
          <p:nvSpPr>
            <p:cNvPr id="26" name="object 28"/>
            <p:cNvSpPr/>
            <p:nvPr/>
          </p:nvSpPr>
          <p:spPr>
            <a:xfrm>
              <a:off x="2627784" y="2924944"/>
              <a:ext cx="808227" cy="2323744"/>
            </a:xfrm>
            <a:custGeom>
              <a:avLst/>
              <a:gdLst/>
              <a:ahLst/>
              <a:cxnLst/>
              <a:rect l="l" t="t" r="r" b="b"/>
              <a:pathLst>
                <a:path w="808227" h="2323744">
                  <a:moveTo>
                    <a:pt x="0" y="0"/>
                  </a:moveTo>
                  <a:lnTo>
                    <a:pt x="808227" y="2323744"/>
                  </a:lnTo>
                </a:path>
              </a:pathLst>
            </a:custGeom>
            <a:ln w="25400">
              <a:solidFill>
                <a:srgbClr val="3C6695"/>
              </a:solidFill>
            </a:ln>
          </p:spPr>
          <p:txBody>
            <a:bodyPr wrap="square" lIns="0" tIns="0" rIns="0" bIns="0" rtlCol="0">
              <a:noAutofit/>
            </a:bodyPr>
            <a:lstStyle/>
            <a:p>
              <a:endParaRPr sz="1400"/>
            </a:p>
          </p:txBody>
        </p:sp>
        <p:sp>
          <p:nvSpPr>
            <p:cNvPr id="27" name="object 29"/>
            <p:cNvSpPr/>
            <p:nvPr/>
          </p:nvSpPr>
          <p:spPr>
            <a:xfrm>
              <a:off x="3419872" y="4692252"/>
              <a:ext cx="2020697" cy="1010339"/>
            </a:xfrm>
            <a:custGeom>
              <a:avLst/>
              <a:gdLst/>
              <a:ahLst/>
              <a:cxnLst/>
              <a:rect l="l" t="t" r="r" b="b"/>
              <a:pathLst>
                <a:path w="2020697" h="1010339">
                  <a:moveTo>
                    <a:pt x="0" y="101028"/>
                  </a:moveTo>
                  <a:lnTo>
                    <a:pt x="68" y="913065"/>
                  </a:lnTo>
                  <a:lnTo>
                    <a:pt x="10504" y="954218"/>
                  </a:lnTo>
                  <a:lnTo>
                    <a:pt x="35958" y="986592"/>
                  </a:lnTo>
                  <a:lnTo>
                    <a:pt x="72504" y="1006247"/>
                  </a:lnTo>
                  <a:lnTo>
                    <a:pt x="101091" y="1010339"/>
                  </a:lnTo>
                  <a:lnTo>
                    <a:pt x="1923387" y="1010274"/>
                  </a:lnTo>
                  <a:lnTo>
                    <a:pt x="1964548" y="999863"/>
                  </a:lnTo>
                  <a:lnTo>
                    <a:pt x="1996936" y="974414"/>
                  </a:lnTo>
                  <a:lnTo>
                    <a:pt x="2016602" y="937875"/>
                  </a:lnTo>
                  <a:lnTo>
                    <a:pt x="2020697" y="909304"/>
                  </a:lnTo>
                  <a:lnTo>
                    <a:pt x="2020632" y="97374"/>
                  </a:lnTo>
                  <a:lnTo>
                    <a:pt x="2010228" y="56179"/>
                  </a:lnTo>
                  <a:lnTo>
                    <a:pt x="1984795" y="23771"/>
                  </a:lnTo>
                  <a:lnTo>
                    <a:pt x="1948281" y="4095"/>
                  </a:lnTo>
                  <a:lnTo>
                    <a:pt x="1919732" y="0"/>
                  </a:lnTo>
                  <a:lnTo>
                    <a:pt x="97330" y="68"/>
                  </a:lnTo>
                  <a:lnTo>
                    <a:pt x="56134" y="10503"/>
                  </a:lnTo>
                  <a:lnTo>
                    <a:pt x="23745" y="35951"/>
                  </a:lnTo>
                  <a:lnTo>
                    <a:pt x="4090" y="72472"/>
                  </a:lnTo>
                  <a:lnTo>
                    <a:pt x="0" y="101028"/>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29" name="object 32"/>
            <p:cNvSpPr/>
            <p:nvPr/>
          </p:nvSpPr>
          <p:spPr>
            <a:xfrm>
              <a:off x="5436096" y="1484784"/>
              <a:ext cx="3528392" cy="3326764"/>
            </a:xfrm>
            <a:custGeom>
              <a:avLst/>
              <a:gdLst/>
              <a:ahLst/>
              <a:cxnLst/>
              <a:rect l="l" t="t" r="r" b="b"/>
              <a:pathLst>
                <a:path w="3456432" h="2880360">
                  <a:moveTo>
                    <a:pt x="0" y="1440180"/>
                  </a:moveTo>
                  <a:lnTo>
                    <a:pt x="1440180" y="0"/>
                  </a:lnTo>
                  <a:lnTo>
                    <a:pt x="1440180" y="720089"/>
                  </a:lnTo>
                  <a:lnTo>
                    <a:pt x="3456432" y="720089"/>
                  </a:lnTo>
                  <a:lnTo>
                    <a:pt x="3456432" y="2160270"/>
                  </a:lnTo>
                  <a:lnTo>
                    <a:pt x="1440180" y="2160270"/>
                  </a:lnTo>
                  <a:lnTo>
                    <a:pt x="1440180" y="2880360"/>
                  </a:lnTo>
                  <a:lnTo>
                    <a:pt x="0" y="1440180"/>
                  </a:lnTo>
                  <a:close/>
                </a:path>
              </a:pathLst>
            </a:custGeom>
            <a:solidFill>
              <a:schemeClr val="tx1">
                <a:lumMod val="65000"/>
                <a:lumOff val="35000"/>
              </a:schemeClr>
            </a:solidFill>
            <a:ln w="25400">
              <a:solidFill>
                <a:srgbClr val="385D89"/>
              </a:solidFill>
            </a:ln>
          </p:spPr>
          <p:txBody>
            <a:bodyPr wrap="square" lIns="0" tIns="0" rIns="0" bIns="0" rtlCol="0">
              <a:noAutofit/>
            </a:bodyPr>
            <a:lstStyle/>
            <a:p>
              <a:endParaRPr sz="1400"/>
            </a:p>
          </p:txBody>
        </p:sp>
        <p:sp>
          <p:nvSpPr>
            <p:cNvPr id="30" name="object 10"/>
            <p:cNvSpPr txBox="1"/>
            <p:nvPr/>
          </p:nvSpPr>
          <p:spPr>
            <a:xfrm>
              <a:off x="3650808" y="1418584"/>
              <a:ext cx="1659926" cy="300344"/>
            </a:xfrm>
            <a:prstGeom prst="rect">
              <a:avLst/>
            </a:prstGeom>
          </p:spPr>
          <p:txBody>
            <a:bodyPr wrap="square" lIns="0" tIns="0" rIns="0" bIns="0" rtlCol="0">
              <a:noAutofit/>
            </a:bodyPr>
            <a:lstStyle/>
            <a:p>
              <a:pPr marL="12700">
                <a:lnSpc>
                  <a:spcPts val="2545"/>
                </a:lnSpc>
                <a:spcBef>
                  <a:spcPts val="127"/>
                </a:spcBef>
              </a:pPr>
              <a:r>
                <a:rPr lang="en-GB" sz="2400" spc="-50" baseline="3413" dirty="0">
                  <a:solidFill>
                    <a:srgbClr val="FFFFFF"/>
                  </a:solidFill>
                  <a:latin typeface="Helvetica"/>
                  <a:cs typeface="Helvetica"/>
                </a:rPr>
                <a:t>Perspective</a:t>
              </a:r>
              <a:endParaRPr sz="2400" dirty="0">
                <a:latin typeface="Helvetica"/>
                <a:cs typeface="Helvetica"/>
              </a:endParaRPr>
            </a:p>
          </p:txBody>
        </p:sp>
        <p:sp>
          <p:nvSpPr>
            <p:cNvPr id="31" name="object 9"/>
            <p:cNvSpPr txBox="1"/>
            <p:nvPr/>
          </p:nvSpPr>
          <p:spPr>
            <a:xfrm>
              <a:off x="6065647" y="2363627"/>
              <a:ext cx="2993995" cy="1671842"/>
            </a:xfrm>
            <a:prstGeom prst="rect">
              <a:avLst/>
            </a:prstGeom>
          </p:spPr>
          <p:txBody>
            <a:bodyPr wrap="square" lIns="0" tIns="0" rIns="0" bIns="0" rtlCol="0">
              <a:noAutofit/>
            </a:bodyPr>
            <a:lstStyle/>
            <a:p>
              <a:pPr algn="ctr">
                <a:lnSpc>
                  <a:spcPts val="1935"/>
                </a:lnSpc>
                <a:spcBef>
                  <a:spcPts val="96"/>
                </a:spcBef>
              </a:pPr>
              <a:r>
                <a:rPr sz="1400" spc="-44" baseline="3034" dirty="0">
                  <a:solidFill>
                    <a:srgbClr val="FFFFFF"/>
                  </a:solidFill>
                  <a:latin typeface="Helvetica"/>
                  <a:cs typeface="Helvetica"/>
                </a:rPr>
                <a:t>P</a:t>
              </a:r>
              <a:r>
                <a:rPr sz="1400" baseline="3034" dirty="0">
                  <a:solidFill>
                    <a:srgbClr val="FFFFFF"/>
                  </a:solidFill>
                  <a:latin typeface="Helvetica"/>
                  <a:cs typeface="Helvetica"/>
                </a:rPr>
                <a:t>or</a:t>
              </a:r>
              <a:r>
                <a:rPr sz="1400" spc="-29" baseline="3034" dirty="0">
                  <a:solidFill>
                    <a:srgbClr val="FFFFFF"/>
                  </a:solidFill>
                  <a:latin typeface="Helvetica"/>
                  <a:cs typeface="Helvetica"/>
                </a:rPr>
                <a:t>t</a:t>
              </a:r>
              <a:r>
                <a:rPr sz="1400" baseline="3034" dirty="0">
                  <a:solidFill>
                    <a:srgbClr val="FFFFFF"/>
                  </a:solidFill>
                  <a:latin typeface="Helvetica"/>
                  <a:cs typeface="Helvetica"/>
                </a:rPr>
                <a:t>e</a:t>
              </a:r>
              <a:r>
                <a:rPr sz="1400" spc="79" baseline="3034" dirty="0">
                  <a:solidFill>
                    <a:srgbClr val="FFFFFF"/>
                  </a:solidFill>
                  <a:latin typeface="Helvetica"/>
                  <a:cs typeface="Helvetica"/>
                </a:rPr>
                <a:t>r</a:t>
              </a:r>
              <a:r>
                <a:rPr sz="1400" spc="-114" baseline="3034" dirty="0">
                  <a:solidFill>
                    <a:srgbClr val="FFFFFF"/>
                  </a:solidFill>
                  <a:latin typeface="Helvetica"/>
                  <a:cs typeface="Helvetica"/>
                </a:rPr>
                <a:t>’</a:t>
              </a:r>
              <a:r>
                <a:rPr sz="1400" baseline="3034" dirty="0">
                  <a:solidFill>
                    <a:srgbClr val="FFFFFF"/>
                  </a:solidFill>
                  <a:latin typeface="Helvetica"/>
                  <a:cs typeface="Helvetica"/>
                </a:rPr>
                <a:t>s</a:t>
              </a:r>
              <a:r>
                <a:rPr sz="1400" spc="-4" baseline="3034" dirty="0">
                  <a:solidFill>
                    <a:srgbClr val="FFFFFF"/>
                  </a:solidFill>
                  <a:latin typeface="Helvetica"/>
                  <a:cs typeface="Helvetica"/>
                </a:rPr>
                <a:t> </a:t>
              </a:r>
              <a:r>
                <a:rPr sz="1400" spc="-64" baseline="3034" dirty="0">
                  <a:solidFill>
                    <a:srgbClr val="FFFFFF"/>
                  </a:solidFill>
                  <a:latin typeface="Helvetica"/>
                  <a:cs typeface="Helvetica"/>
                </a:rPr>
                <a:t>k</a:t>
              </a:r>
              <a:r>
                <a:rPr sz="1400" spc="-9" baseline="3034" dirty="0">
                  <a:solidFill>
                    <a:srgbClr val="FFFFFF"/>
                  </a:solidFill>
                  <a:latin typeface="Helvetica"/>
                  <a:cs typeface="Helvetica"/>
                </a:rPr>
                <a:t>e</a:t>
              </a:r>
              <a:r>
                <a:rPr sz="1400" baseline="3034" dirty="0">
                  <a:solidFill>
                    <a:srgbClr val="FFFFFF"/>
                  </a:solidFill>
                  <a:latin typeface="Helvetica"/>
                  <a:cs typeface="Helvetica"/>
                </a:rPr>
                <a:t>y </a:t>
              </a:r>
              <a:r>
                <a:rPr sz="1400" spc="-14" baseline="3034" dirty="0">
                  <a:solidFill>
                    <a:srgbClr val="FFFFFF"/>
                  </a:solidFill>
                  <a:latin typeface="Helvetica"/>
                  <a:cs typeface="Helvetica"/>
                </a:rPr>
                <a:t>t</a:t>
              </a:r>
              <a:r>
                <a:rPr sz="1400" baseline="3034" dirty="0">
                  <a:solidFill>
                    <a:srgbClr val="FFFFFF"/>
                  </a:solidFill>
                  <a:latin typeface="Helvetica"/>
                  <a:cs typeface="Helvetica"/>
                </a:rPr>
                <a:t>o</a:t>
              </a:r>
              <a:r>
                <a:rPr sz="1400" spc="9" baseline="3034" dirty="0">
                  <a:solidFill>
                    <a:srgbClr val="FFFFFF"/>
                  </a:solidFill>
                  <a:latin typeface="Helvetica"/>
                  <a:cs typeface="Helvetica"/>
                </a:rPr>
                <a:t> </a:t>
              </a:r>
              <a:r>
                <a:rPr sz="1400" baseline="3034" dirty="0">
                  <a:solidFill>
                    <a:srgbClr val="FFFFFF"/>
                  </a:solidFill>
                  <a:latin typeface="Helvetica"/>
                  <a:cs typeface="Helvetica"/>
                </a:rPr>
                <a:t>Su</a:t>
              </a:r>
              <a:r>
                <a:rPr sz="1400" spc="-14" baseline="3034" dirty="0">
                  <a:solidFill>
                    <a:srgbClr val="FFFFFF"/>
                  </a:solidFill>
                  <a:latin typeface="Helvetica"/>
                  <a:cs typeface="Helvetica"/>
                </a:rPr>
                <a:t>s</a:t>
              </a:r>
              <a:r>
                <a:rPr sz="1400" spc="-25" baseline="3034" dirty="0">
                  <a:solidFill>
                    <a:srgbClr val="FFFFFF"/>
                  </a:solidFill>
                  <a:latin typeface="Helvetica"/>
                  <a:cs typeface="Helvetica"/>
                </a:rPr>
                <a:t>t</a:t>
              </a:r>
              <a:r>
                <a:rPr sz="1400" baseline="3034" dirty="0">
                  <a:solidFill>
                    <a:srgbClr val="FFFFFF"/>
                  </a:solidFill>
                  <a:latin typeface="Helvetica"/>
                  <a:cs typeface="Helvetica"/>
                </a:rPr>
                <a:t>ainable</a:t>
              </a:r>
              <a:endParaRPr sz="1400" dirty="0">
                <a:latin typeface="Helvetica"/>
                <a:cs typeface="Helvetica"/>
              </a:endParaRPr>
            </a:p>
            <a:p>
              <a:pPr marL="27050" marR="43789" algn="ctr">
                <a:lnSpc>
                  <a:spcPts val="2160"/>
                </a:lnSpc>
                <a:spcBef>
                  <a:spcPts val="11"/>
                </a:spcBef>
              </a:pPr>
              <a:r>
                <a:rPr sz="1400" baseline="1517" dirty="0">
                  <a:solidFill>
                    <a:srgbClr val="FFFFFF"/>
                  </a:solidFill>
                  <a:latin typeface="Helvetica"/>
                  <a:cs typeface="Helvetica"/>
                </a:rPr>
                <a:t>Compe</a:t>
              </a:r>
              <a:r>
                <a:rPr sz="1400" spc="-9" baseline="1517" dirty="0">
                  <a:solidFill>
                    <a:srgbClr val="FFFFFF"/>
                  </a:solidFill>
                  <a:latin typeface="Helvetica"/>
                  <a:cs typeface="Helvetica"/>
                </a:rPr>
                <a:t>t</a:t>
              </a:r>
              <a:r>
                <a:rPr sz="1400" spc="-4" baseline="1517" dirty="0">
                  <a:solidFill>
                    <a:srgbClr val="FFFFFF"/>
                  </a:solidFill>
                  <a:latin typeface="Helvetica"/>
                  <a:cs typeface="Helvetica"/>
                </a:rPr>
                <a:t>i</a:t>
              </a:r>
              <a:r>
                <a:rPr sz="1400" baseline="1517" dirty="0">
                  <a:solidFill>
                    <a:srgbClr val="FFFFFF"/>
                  </a:solidFill>
                  <a:latin typeface="Helvetica"/>
                  <a:cs typeface="Helvetica"/>
                </a:rPr>
                <a:t>t</a:t>
              </a:r>
              <a:r>
                <a:rPr sz="1400" spc="-9" baseline="1517" dirty="0">
                  <a:solidFill>
                    <a:srgbClr val="FFFFFF"/>
                  </a:solidFill>
                  <a:latin typeface="Helvetica"/>
                  <a:cs typeface="Helvetica"/>
                </a:rPr>
                <a:t>iv</a:t>
              </a:r>
              <a:r>
                <a:rPr sz="1400" baseline="1517" dirty="0">
                  <a:solidFill>
                    <a:srgbClr val="FFFFFF"/>
                  </a:solidFill>
                  <a:latin typeface="Helvetica"/>
                  <a:cs typeface="Helvetica"/>
                </a:rPr>
                <a:t>e </a:t>
              </a:r>
              <a:r>
                <a:rPr sz="1400" spc="4" baseline="1517" dirty="0">
                  <a:solidFill>
                    <a:srgbClr val="FFFFFF"/>
                  </a:solidFill>
                  <a:latin typeface="Helvetica"/>
                  <a:cs typeface="Helvetica"/>
                </a:rPr>
                <a:t>A</a:t>
              </a:r>
              <a:r>
                <a:rPr sz="1400" baseline="1517" dirty="0">
                  <a:solidFill>
                    <a:srgbClr val="FFFFFF"/>
                  </a:solidFill>
                  <a:latin typeface="Helvetica"/>
                  <a:cs typeface="Helvetica"/>
                </a:rPr>
                <a:t>d</a:t>
              </a:r>
              <a:r>
                <a:rPr sz="1400" spc="-19" baseline="1517" dirty="0">
                  <a:solidFill>
                    <a:srgbClr val="FFFFFF"/>
                  </a:solidFill>
                  <a:latin typeface="Helvetica"/>
                  <a:cs typeface="Helvetica"/>
                </a:rPr>
                <a:t>v</a:t>
              </a:r>
              <a:r>
                <a:rPr sz="1400" baseline="1517" dirty="0">
                  <a:solidFill>
                    <a:srgbClr val="FFFFFF"/>
                  </a:solidFill>
                  <a:latin typeface="Helvetica"/>
                  <a:cs typeface="Helvetica"/>
                </a:rPr>
                <a:t>a</a:t>
              </a:r>
              <a:r>
                <a:rPr sz="1400" spc="-9" baseline="1517" dirty="0">
                  <a:solidFill>
                    <a:srgbClr val="FFFFFF"/>
                  </a:solidFill>
                  <a:latin typeface="Helvetica"/>
                  <a:cs typeface="Helvetica"/>
                </a:rPr>
                <a:t>n</a:t>
              </a:r>
              <a:r>
                <a:rPr sz="1400" spc="-25" baseline="1517" dirty="0">
                  <a:solidFill>
                    <a:srgbClr val="FFFFFF"/>
                  </a:solidFill>
                  <a:latin typeface="Helvetica"/>
                  <a:cs typeface="Helvetica"/>
                </a:rPr>
                <a:t>t</a:t>
              </a:r>
              <a:r>
                <a:rPr sz="1400" baseline="1517" dirty="0">
                  <a:solidFill>
                    <a:srgbClr val="FFFFFF"/>
                  </a:solidFill>
                  <a:latin typeface="Helvetica"/>
                  <a:cs typeface="Helvetica"/>
                </a:rPr>
                <a:t>a</a:t>
              </a:r>
              <a:r>
                <a:rPr sz="1400" spc="-4" baseline="1517" dirty="0">
                  <a:solidFill>
                    <a:srgbClr val="FFFFFF"/>
                  </a:solidFill>
                  <a:latin typeface="Helvetica"/>
                  <a:cs typeface="Helvetica"/>
                </a:rPr>
                <a:t>g</a:t>
              </a:r>
              <a:r>
                <a:rPr sz="1400" baseline="1517" dirty="0">
                  <a:solidFill>
                    <a:srgbClr val="FFFFFF"/>
                  </a:solidFill>
                  <a:latin typeface="Helvetica"/>
                  <a:cs typeface="Helvetica"/>
                </a:rPr>
                <a:t>e</a:t>
              </a:r>
              <a:r>
                <a:rPr sz="1400" spc="-4" baseline="1517" dirty="0">
                  <a:solidFill>
                    <a:srgbClr val="FFFFFF"/>
                  </a:solidFill>
                  <a:latin typeface="Helvetica"/>
                  <a:cs typeface="Helvetica"/>
                </a:rPr>
                <a:t> i</a:t>
              </a:r>
              <a:r>
                <a:rPr sz="1400" baseline="1517" dirty="0">
                  <a:solidFill>
                    <a:srgbClr val="FFFFFF"/>
                  </a:solidFill>
                  <a:latin typeface="Helvetica"/>
                  <a:cs typeface="Helvetica"/>
                </a:rPr>
                <a:t>s</a:t>
              </a:r>
              <a:endParaRPr sz="1400" dirty="0">
                <a:latin typeface="Helvetica"/>
                <a:cs typeface="Helvetica"/>
              </a:endParaRPr>
            </a:p>
            <a:p>
              <a:pPr marL="190118" marR="208102" algn="ctr">
                <a:lnSpc>
                  <a:spcPts val="2160"/>
                </a:lnSpc>
              </a:pPr>
              <a:r>
                <a:rPr sz="1400" spc="-19" baseline="1517" dirty="0">
                  <a:solidFill>
                    <a:srgbClr val="FFFFFF"/>
                  </a:solidFill>
                  <a:latin typeface="Helvetica"/>
                  <a:cs typeface="Helvetica"/>
                </a:rPr>
                <a:t>c</a:t>
              </a:r>
              <a:r>
                <a:rPr sz="1400" baseline="1517" dirty="0">
                  <a:solidFill>
                    <a:srgbClr val="FFFFFF"/>
                  </a:solidFill>
                  <a:latin typeface="Helvetica"/>
                  <a:cs typeface="Helvetica"/>
                </a:rPr>
                <a:t>or</a:t>
              </a:r>
              <a:r>
                <a:rPr sz="1400" spc="-29" baseline="1517" dirty="0">
                  <a:solidFill>
                    <a:srgbClr val="FFFFFF"/>
                  </a:solidFill>
                  <a:latin typeface="Helvetica"/>
                  <a:cs typeface="Helvetica"/>
                </a:rPr>
                <a:t>r</a:t>
              </a:r>
              <a:r>
                <a:rPr sz="1400" baseline="1517" dirty="0">
                  <a:solidFill>
                    <a:srgbClr val="FFFFFF"/>
                  </a:solidFill>
                  <a:latin typeface="Helvetica"/>
                  <a:cs typeface="Helvetica"/>
                </a:rPr>
                <a:t>ect</a:t>
              </a:r>
              <a:r>
                <a:rPr sz="1400" spc="4" baseline="1517" dirty="0">
                  <a:solidFill>
                    <a:srgbClr val="FFFFFF"/>
                  </a:solidFill>
                  <a:latin typeface="Helvetica"/>
                  <a:cs typeface="Helvetica"/>
                </a:rPr>
                <a:t> </a:t>
              </a:r>
              <a:r>
                <a:rPr sz="1400" spc="-4" baseline="1517" dirty="0">
                  <a:solidFill>
                    <a:srgbClr val="FFFFFF"/>
                  </a:solidFill>
                  <a:latin typeface="Helvetica"/>
                  <a:cs typeface="Helvetica"/>
                </a:rPr>
                <a:t>‘</a:t>
              </a:r>
              <a:r>
                <a:rPr sz="1400" baseline="1517" dirty="0">
                  <a:solidFill>
                    <a:srgbClr val="FFFFFF"/>
                  </a:solidFill>
                  <a:latin typeface="Helvetica"/>
                  <a:cs typeface="Helvetica"/>
                </a:rPr>
                <a:t>po</a:t>
              </a:r>
              <a:r>
                <a:rPr sz="1400" spc="4" baseline="1517" dirty="0">
                  <a:solidFill>
                    <a:srgbClr val="FFFFFF"/>
                  </a:solidFill>
                  <a:latin typeface="Helvetica"/>
                  <a:cs typeface="Helvetica"/>
                </a:rPr>
                <a:t>s</a:t>
              </a:r>
              <a:r>
                <a:rPr sz="1400" spc="-4" baseline="1517" dirty="0">
                  <a:solidFill>
                    <a:srgbClr val="FFFFFF"/>
                  </a:solidFill>
                  <a:latin typeface="Helvetica"/>
                  <a:cs typeface="Helvetica"/>
                </a:rPr>
                <a:t>i</a:t>
              </a:r>
              <a:r>
                <a:rPr sz="1400" baseline="1517" dirty="0">
                  <a:solidFill>
                    <a:srgbClr val="FFFFFF"/>
                  </a:solidFill>
                  <a:latin typeface="Helvetica"/>
                  <a:cs typeface="Helvetica"/>
                </a:rPr>
                <a:t>t</a:t>
              </a:r>
              <a:r>
                <a:rPr sz="1400" spc="-9" baseline="1517" dirty="0">
                  <a:solidFill>
                    <a:srgbClr val="FFFFFF"/>
                  </a:solidFill>
                  <a:latin typeface="Helvetica"/>
                  <a:cs typeface="Helvetica"/>
                </a:rPr>
                <a:t>i</a:t>
              </a:r>
              <a:r>
                <a:rPr sz="1400" baseline="1517" dirty="0">
                  <a:solidFill>
                    <a:srgbClr val="FFFFFF"/>
                  </a:solidFill>
                  <a:latin typeface="Helvetica"/>
                  <a:cs typeface="Helvetica"/>
                </a:rPr>
                <a:t>onin</a:t>
              </a:r>
              <a:r>
                <a:rPr sz="1400" spc="75" baseline="1517" dirty="0">
                  <a:solidFill>
                    <a:srgbClr val="FFFFFF"/>
                  </a:solidFill>
                  <a:latin typeface="Helvetica"/>
                  <a:cs typeface="Helvetica"/>
                </a:rPr>
                <a:t>g</a:t>
              </a:r>
              <a:r>
                <a:rPr sz="1400" baseline="1517" dirty="0">
                  <a:solidFill>
                    <a:srgbClr val="FFFFFF"/>
                  </a:solidFill>
                  <a:latin typeface="Helvetica"/>
                  <a:cs typeface="Helvetica"/>
                </a:rPr>
                <a:t>’</a:t>
              </a:r>
              <a:r>
                <a:rPr sz="1400" spc="25" baseline="1517" dirty="0">
                  <a:solidFill>
                    <a:srgbClr val="FFFFFF"/>
                  </a:solidFill>
                  <a:latin typeface="Helvetica"/>
                  <a:cs typeface="Helvetica"/>
                </a:rPr>
                <a:t> </a:t>
              </a:r>
              <a:r>
                <a:rPr sz="1400" baseline="1517" dirty="0">
                  <a:solidFill>
                    <a:srgbClr val="FFFFFF"/>
                  </a:solidFill>
                  <a:latin typeface="Helvetica"/>
                  <a:cs typeface="Helvetica"/>
                </a:rPr>
                <a:t>–</a:t>
              </a:r>
              <a:endParaRPr sz="1400" dirty="0">
                <a:latin typeface="Helvetica"/>
                <a:cs typeface="Helvetica"/>
              </a:endParaRPr>
            </a:p>
            <a:p>
              <a:pPr marL="362308" marR="381396" algn="ctr">
                <a:lnSpc>
                  <a:spcPts val="2160"/>
                </a:lnSpc>
              </a:pPr>
              <a:r>
                <a:rPr sz="1400" baseline="1517" dirty="0">
                  <a:solidFill>
                    <a:srgbClr val="FFFFFF"/>
                  </a:solidFill>
                  <a:latin typeface="Helvetica"/>
                  <a:cs typeface="Helvetica"/>
                </a:rPr>
                <a:t>Ge</a:t>
              </a:r>
              <a:r>
                <a:rPr sz="1400" spc="4" baseline="1517" dirty="0">
                  <a:solidFill>
                    <a:srgbClr val="FFFFFF"/>
                  </a:solidFill>
                  <a:latin typeface="Helvetica"/>
                  <a:cs typeface="Helvetica"/>
                </a:rPr>
                <a:t>n</a:t>
              </a:r>
              <a:r>
                <a:rPr sz="1400" baseline="1517" dirty="0">
                  <a:solidFill>
                    <a:srgbClr val="FFFFFF"/>
                  </a:solidFill>
                  <a:latin typeface="Helvetica"/>
                  <a:cs typeface="Helvetica"/>
                </a:rPr>
                <a:t>er</a:t>
              </a:r>
              <a:r>
                <a:rPr sz="1400" spc="-4" baseline="1517" dirty="0">
                  <a:solidFill>
                    <a:srgbClr val="FFFFFF"/>
                  </a:solidFill>
                  <a:latin typeface="Helvetica"/>
                  <a:cs typeface="Helvetica"/>
                </a:rPr>
                <a:t>i</a:t>
              </a:r>
              <a:r>
                <a:rPr sz="1400" baseline="1517" dirty="0">
                  <a:solidFill>
                    <a:srgbClr val="FFFFFF"/>
                  </a:solidFill>
                  <a:latin typeface="Helvetica"/>
                  <a:cs typeface="Helvetica"/>
                </a:rPr>
                <a:t>c</a:t>
              </a:r>
              <a:r>
                <a:rPr sz="1400" spc="-4" baseline="1517" dirty="0">
                  <a:solidFill>
                    <a:srgbClr val="FFFFFF"/>
                  </a:solidFill>
                  <a:latin typeface="Helvetica"/>
                  <a:cs typeface="Helvetica"/>
                </a:rPr>
                <a:t> </a:t>
              </a:r>
              <a:r>
                <a:rPr sz="1400" baseline="1517" dirty="0">
                  <a:solidFill>
                    <a:srgbClr val="FFFFFF"/>
                  </a:solidFill>
                  <a:latin typeface="Helvetica"/>
                  <a:cs typeface="Helvetica"/>
                </a:rPr>
                <a:t>St</a:t>
              </a:r>
              <a:r>
                <a:rPr sz="1400" spc="-44" baseline="1517" dirty="0">
                  <a:solidFill>
                    <a:srgbClr val="FFFFFF"/>
                  </a:solidFill>
                  <a:latin typeface="Helvetica"/>
                  <a:cs typeface="Helvetica"/>
                </a:rPr>
                <a:t>r</a:t>
              </a:r>
              <a:r>
                <a:rPr sz="1400" spc="-9" baseline="1517" dirty="0">
                  <a:solidFill>
                    <a:srgbClr val="FFFFFF"/>
                  </a:solidFill>
                  <a:latin typeface="Helvetica"/>
                  <a:cs typeface="Helvetica"/>
                </a:rPr>
                <a:t>a</a:t>
              </a:r>
              <a:r>
                <a:rPr sz="1400" spc="-25" baseline="1517" dirty="0">
                  <a:solidFill>
                    <a:srgbClr val="FFFFFF"/>
                  </a:solidFill>
                  <a:latin typeface="Helvetica"/>
                  <a:cs typeface="Helvetica"/>
                </a:rPr>
                <a:t>t</a:t>
              </a:r>
              <a:r>
                <a:rPr sz="1400" baseline="1517" dirty="0">
                  <a:solidFill>
                    <a:srgbClr val="FFFFFF"/>
                  </a:solidFill>
                  <a:latin typeface="Helvetica"/>
                  <a:cs typeface="Helvetica"/>
                </a:rPr>
                <a:t>e</a:t>
              </a:r>
              <a:r>
                <a:rPr sz="1400" spc="4" baseline="1517" dirty="0">
                  <a:solidFill>
                    <a:srgbClr val="FFFFFF"/>
                  </a:solidFill>
                  <a:latin typeface="Helvetica"/>
                  <a:cs typeface="Helvetica"/>
                </a:rPr>
                <a:t>g</a:t>
              </a:r>
              <a:r>
                <a:rPr sz="1400" spc="-4" baseline="1517" dirty="0">
                  <a:solidFill>
                    <a:srgbClr val="FFFFFF"/>
                  </a:solidFill>
                  <a:latin typeface="Helvetica"/>
                  <a:cs typeface="Helvetica"/>
                </a:rPr>
                <a:t>i</a:t>
              </a:r>
              <a:r>
                <a:rPr sz="1400" baseline="1517" dirty="0">
                  <a:solidFill>
                    <a:srgbClr val="FFFFFF"/>
                  </a:solidFill>
                  <a:latin typeface="Helvetica"/>
                  <a:cs typeface="Helvetica"/>
                </a:rPr>
                <a:t>es</a:t>
              </a:r>
              <a:endParaRPr sz="1400" dirty="0">
                <a:latin typeface="Helvetica"/>
                <a:cs typeface="Helvetica"/>
              </a:endParaRPr>
            </a:p>
          </p:txBody>
        </p:sp>
        <p:sp>
          <p:nvSpPr>
            <p:cNvPr id="32" name="object 8"/>
            <p:cNvSpPr txBox="1"/>
            <p:nvPr/>
          </p:nvSpPr>
          <p:spPr>
            <a:xfrm>
              <a:off x="675515" y="2551247"/>
              <a:ext cx="1696377" cy="330504"/>
            </a:xfrm>
            <a:prstGeom prst="rect">
              <a:avLst/>
            </a:prstGeom>
          </p:spPr>
          <p:txBody>
            <a:bodyPr wrap="square" lIns="0" tIns="0" rIns="0" bIns="0" rtlCol="0">
              <a:noAutofit/>
            </a:bodyPr>
            <a:lstStyle/>
            <a:p>
              <a:pPr marL="12700">
                <a:lnSpc>
                  <a:spcPts val="2545"/>
                </a:lnSpc>
                <a:spcBef>
                  <a:spcPts val="127"/>
                </a:spcBef>
              </a:pPr>
              <a:r>
                <a:rPr sz="2400" baseline="3413" dirty="0">
                  <a:solidFill>
                    <a:srgbClr val="FFFFFF"/>
                  </a:solidFill>
                  <a:latin typeface="Helvetica"/>
                  <a:cs typeface="Helvetica"/>
                </a:rPr>
                <a:t>Mi</a:t>
              </a:r>
              <a:r>
                <a:rPr sz="2400" spc="-29" baseline="3413" dirty="0">
                  <a:solidFill>
                    <a:srgbClr val="FFFFFF"/>
                  </a:solidFill>
                  <a:latin typeface="Helvetica"/>
                  <a:cs typeface="Helvetica"/>
                </a:rPr>
                <a:t>n</a:t>
              </a:r>
              <a:r>
                <a:rPr sz="2400" baseline="3413" dirty="0">
                  <a:solidFill>
                    <a:srgbClr val="FFFFFF"/>
                  </a:solidFill>
                  <a:latin typeface="Helvetica"/>
                  <a:cs typeface="Helvetica"/>
                </a:rPr>
                <a:t>tzbe</a:t>
              </a:r>
              <a:r>
                <a:rPr sz="2400" spc="-34" baseline="3413" dirty="0">
                  <a:solidFill>
                    <a:srgbClr val="FFFFFF"/>
                  </a:solidFill>
                  <a:latin typeface="Helvetica"/>
                  <a:cs typeface="Helvetica"/>
                </a:rPr>
                <a:t>r</a:t>
              </a:r>
              <a:r>
                <a:rPr sz="2400" spc="89" baseline="3413" dirty="0">
                  <a:solidFill>
                    <a:srgbClr val="FFFFFF"/>
                  </a:solidFill>
                  <a:latin typeface="Helvetica"/>
                  <a:cs typeface="Helvetica"/>
                </a:rPr>
                <a:t>g</a:t>
              </a:r>
              <a:r>
                <a:rPr lang="en-GB" sz="2400" spc="89" baseline="3413" dirty="0">
                  <a:solidFill>
                    <a:srgbClr val="FFFFFF"/>
                  </a:solidFill>
                  <a:latin typeface="Helvetica"/>
                  <a:cs typeface="Helvetica"/>
                </a:rPr>
                <a:t>’s</a:t>
              </a:r>
              <a:endParaRPr sz="2400" dirty="0">
                <a:latin typeface="Helvetica"/>
                <a:cs typeface="Helvetica"/>
              </a:endParaRPr>
            </a:p>
          </p:txBody>
        </p:sp>
        <p:sp>
          <p:nvSpPr>
            <p:cNvPr id="33" name="object 7"/>
            <p:cNvSpPr txBox="1"/>
            <p:nvPr/>
          </p:nvSpPr>
          <p:spPr>
            <a:xfrm>
              <a:off x="3843862" y="2718862"/>
              <a:ext cx="1314466" cy="330200"/>
            </a:xfrm>
            <a:prstGeom prst="rect">
              <a:avLst/>
            </a:prstGeom>
          </p:spPr>
          <p:txBody>
            <a:bodyPr wrap="square" lIns="0" tIns="0" rIns="0" bIns="0" rtlCol="0">
              <a:noAutofit/>
            </a:bodyPr>
            <a:lstStyle/>
            <a:p>
              <a:pPr marL="12700">
                <a:lnSpc>
                  <a:spcPts val="2545"/>
                </a:lnSpc>
                <a:spcBef>
                  <a:spcPts val="127"/>
                </a:spcBef>
              </a:pPr>
              <a:r>
                <a:rPr sz="2400" spc="-50" baseline="3413" dirty="0">
                  <a:solidFill>
                    <a:srgbClr val="FFFFFF"/>
                  </a:solidFill>
                  <a:latin typeface="Helvetica"/>
                  <a:cs typeface="Helvetica"/>
                </a:rPr>
                <a:t>P</a:t>
              </a:r>
              <a:r>
                <a:rPr sz="2400" baseline="3413" dirty="0">
                  <a:solidFill>
                    <a:srgbClr val="FFFFFF"/>
                  </a:solidFill>
                  <a:latin typeface="Helvetica"/>
                  <a:cs typeface="Helvetica"/>
                </a:rPr>
                <a:t>os</a:t>
              </a:r>
              <a:r>
                <a:rPr sz="2400" spc="-4" baseline="3413" dirty="0">
                  <a:solidFill>
                    <a:srgbClr val="FFFFFF"/>
                  </a:solidFill>
                  <a:latin typeface="Helvetica"/>
                  <a:cs typeface="Helvetica"/>
                </a:rPr>
                <a:t>i</a:t>
              </a:r>
              <a:r>
                <a:rPr sz="2400" baseline="3413" dirty="0">
                  <a:solidFill>
                    <a:srgbClr val="FFFFFF"/>
                  </a:solidFill>
                  <a:latin typeface="Helvetica"/>
                  <a:cs typeface="Helvetica"/>
                </a:rPr>
                <a:t>tion</a:t>
              </a:r>
              <a:endParaRPr sz="2400" dirty="0">
                <a:latin typeface="Helvetica"/>
                <a:cs typeface="Helvetica"/>
              </a:endParaRPr>
            </a:p>
          </p:txBody>
        </p:sp>
        <p:sp>
          <p:nvSpPr>
            <p:cNvPr id="34" name="object 3"/>
            <p:cNvSpPr txBox="1"/>
            <p:nvPr/>
          </p:nvSpPr>
          <p:spPr>
            <a:xfrm>
              <a:off x="3851920" y="3881041"/>
              <a:ext cx="1091165" cy="330200"/>
            </a:xfrm>
            <a:prstGeom prst="rect">
              <a:avLst/>
            </a:prstGeom>
          </p:spPr>
          <p:txBody>
            <a:bodyPr wrap="square" lIns="0" tIns="0" rIns="0" bIns="0" rtlCol="0">
              <a:noAutofit/>
            </a:bodyPr>
            <a:lstStyle/>
            <a:p>
              <a:pPr marL="12700">
                <a:lnSpc>
                  <a:spcPts val="2545"/>
                </a:lnSpc>
                <a:spcBef>
                  <a:spcPts val="127"/>
                </a:spcBef>
              </a:pPr>
              <a:r>
                <a:rPr sz="2400" spc="-50" baseline="3413" dirty="0">
                  <a:solidFill>
                    <a:srgbClr val="FFFFFF"/>
                  </a:solidFill>
                  <a:latin typeface="Helvetica"/>
                  <a:cs typeface="Helvetica"/>
                </a:rPr>
                <a:t>P</a:t>
              </a:r>
              <a:r>
                <a:rPr sz="2400" spc="-19" baseline="3413" dirty="0">
                  <a:solidFill>
                    <a:srgbClr val="FFFFFF"/>
                  </a:solidFill>
                  <a:latin typeface="Helvetica"/>
                  <a:cs typeface="Helvetica"/>
                </a:rPr>
                <a:t>a</a:t>
              </a:r>
              <a:r>
                <a:rPr sz="2400" spc="-34" baseline="3413" dirty="0">
                  <a:solidFill>
                    <a:srgbClr val="FFFFFF"/>
                  </a:solidFill>
                  <a:latin typeface="Helvetica"/>
                  <a:cs typeface="Helvetica"/>
                </a:rPr>
                <a:t>t</a:t>
              </a:r>
              <a:r>
                <a:rPr sz="2400" spc="-25" baseline="3413" dirty="0">
                  <a:solidFill>
                    <a:srgbClr val="FFFFFF"/>
                  </a:solidFill>
                  <a:latin typeface="Helvetica"/>
                  <a:cs typeface="Helvetica"/>
                </a:rPr>
                <a:t>t</a:t>
              </a:r>
              <a:r>
                <a:rPr sz="2400" baseline="3413" dirty="0">
                  <a:solidFill>
                    <a:srgbClr val="FFFFFF"/>
                  </a:solidFill>
                  <a:latin typeface="Helvetica"/>
                  <a:cs typeface="Helvetica"/>
                </a:rPr>
                <a:t>ern</a:t>
              </a:r>
              <a:endParaRPr sz="2400" dirty="0">
                <a:latin typeface="Helvetica"/>
                <a:cs typeface="Helvetica"/>
              </a:endParaRPr>
            </a:p>
          </p:txBody>
        </p:sp>
        <p:sp>
          <p:nvSpPr>
            <p:cNvPr id="35" name="object 3"/>
            <p:cNvSpPr txBox="1"/>
            <p:nvPr/>
          </p:nvSpPr>
          <p:spPr>
            <a:xfrm>
              <a:off x="3671476" y="5085184"/>
              <a:ext cx="1529157" cy="395108"/>
            </a:xfrm>
            <a:prstGeom prst="rect">
              <a:avLst/>
            </a:prstGeom>
          </p:spPr>
          <p:txBody>
            <a:bodyPr wrap="square" lIns="0" tIns="0" rIns="0" bIns="0" rtlCol="0">
              <a:noAutofit/>
            </a:bodyPr>
            <a:lstStyle/>
            <a:p>
              <a:pPr marL="12700">
                <a:lnSpc>
                  <a:spcPts val="2545"/>
                </a:lnSpc>
                <a:spcBef>
                  <a:spcPts val="127"/>
                </a:spcBef>
              </a:pPr>
              <a:r>
                <a:rPr lang="en-GB" sz="2400" spc="-50" baseline="3413" dirty="0">
                  <a:solidFill>
                    <a:srgbClr val="FFFFFF"/>
                  </a:solidFill>
                  <a:latin typeface="Helvetica"/>
                  <a:cs typeface="Helvetica"/>
                </a:rPr>
                <a:t>Ploy</a:t>
              </a:r>
              <a:endParaRPr sz="2400" dirty="0">
                <a:latin typeface="Helvetica"/>
                <a:cs typeface="Helvetica"/>
              </a:endParaRPr>
            </a:p>
          </p:txBody>
        </p:sp>
        <p:sp>
          <p:nvSpPr>
            <p:cNvPr id="36" name="object 3"/>
            <p:cNvSpPr txBox="1"/>
            <p:nvPr/>
          </p:nvSpPr>
          <p:spPr>
            <a:xfrm>
              <a:off x="3851920" y="332656"/>
              <a:ext cx="979906" cy="330200"/>
            </a:xfrm>
            <a:prstGeom prst="rect">
              <a:avLst/>
            </a:prstGeom>
          </p:spPr>
          <p:txBody>
            <a:bodyPr wrap="square" lIns="0" tIns="0" rIns="0" bIns="0" rtlCol="0">
              <a:noAutofit/>
            </a:bodyPr>
            <a:lstStyle/>
            <a:p>
              <a:pPr marL="12700">
                <a:lnSpc>
                  <a:spcPts val="2545"/>
                </a:lnSpc>
                <a:spcBef>
                  <a:spcPts val="127"/>
                </a:spcBef>
              </a:pPr>
              <a:r>
                <a:rPr lang="en-GB" sz="2400" spc="-50" baseline="3413" dirty="0">
                  <a:solidFill>
                    <a:srgbClr val="FFFFFF"/>
                  </a:solidFill>
                  <a:latin typeface="Helvetica"/>
                  <a:cs typeface="Helvetica"/>
                </a:rPr>
                <a:t>Plan</a:t>
              </a:r>
              <a:endParaRPr sz="2400" dirty="0">
                <a:latin typeface="Helvetica"/>
                <a:cs typeface="Helvetica"/>
              </a:endParaRPr>
            </a:p>
          </p:txBody>
        </p:sp>
        <p:sp>
          <p:nvSpPr>
            <p:cNvPr id="37" name="TextBox 36"/>
            <p:cNvSpPr txBox="1"/>
            <p:nvPr/>
          </p:nvSpPr>
          <p:spPr>
            <a:xfrm>
              <a:off x="634084" y="3143251"/>
              <a:ext cx="1800199" cy="454909"/>
            </a:xfrm>
            <a:prstGeom prst="rect">
              <a:avLst/>
            </a:prstGeom>
            <a:noFill/>
          </p:spPr>
          <p:txBody>
            <a:bodyPr wrap="square" rtlCol="0">
              <a:spAutoFit/>
            </a:bodyPr>
            <a:lstStyle/>
            <a:p>
              <a:r>
                <a:rPr lang="en-US" sz="1200" dirty="0">
                  <a:solidFill>
                    <a:schemeClr val="bg1"/>
                  </a:solidFill>
                  <a:latin typeface="Helvetica"/>
                  <a:cs typeface="Helvetica"/>
                </a:rPr>
                <a:t>5P’s of </a:t>
              </a:r>
              <a:r>
                <a:rPr lang="en-US" sz="1400" dirty="0">
                  <a:solidFill>
                    <a:schemeClr val="bg1"/>
                  </a:solidFill>
                  <a:latin typeface="Helvetica"/>
                  <a:cs typeface="Helvetica"/>
                </a:rPr>
                <a:t>Strategy</a:t>
              </a:r>
            </a:p>
          </p:txBody>
        </p:sp>
      </p:grpSp>
      <p:sp>
        <p:nvSpPr>
          <p:cNvPr id="10" name="Rectangle 9">
            <a:extLst>
              <a:ext uri="{FF2B5EF4-FFF2-40B4-BE49-F238E27FC236}">
                <a16:creationId xmlns:a16="http://schemas.microsoft.com/office/drawing/2014/main" id="{5D546B78-C10E-4117-A902-3048E29AAFFA}"/>
              </a:ext>
            </a:extLst>
          </p:cNvPr>
          <p:cNvSpPr/>
          <p:nvPr/>
        </p:nvSpPr>
        <p:spPr>
          <a:xfrm>
            <a:off x="191344" y="1164961"/>
            <a:ext cx="4643231" cy="1569660"/>
          </a:xfrm>
          <a:prstGeom prst="rect">
            <a:avLst/>
          </a:prstGeom>
        </p:spPr>
        <p:txBody>
          <a:bodyPr wrap="square">
            <a:spAutoFit/>
          </a:bodyPr>
          <a:lstStyle/>
          <a:p>
            <a:pPr algn="just"/>
            <a:r>
              <a:rPr lang="en-US" sz="1600" b="1" dirty="0">
                <a:latin typeface="Libre Franklin"/>
              </a:rPr>
              <a:t>4. Strategy as Pattern</a:t>
            </a:r>
          </a:p>
          <a:p>
            <a:pPr algn="just"/>
            <a:r>
              <a:rPr lang="en-US" sz="1600" dirty="0">
                <a:latin typeface="Libre Franklin"/>
              </a:rPr>
              <a:t>Strategic plans and ploys are both deliberate exercises. Sometimes, however, strategy emerges from past organizational behavior. Rather than being an intentional choice, a consistent and successful way of doing business can develop into a strategy.</a:t>
            </a:r>
          </a:p>
        </p:txBody>
      </p:sp>
      <p:pic>
        <p:nvPicPr>
          <p:cNvPr id="28" name="Picture 27">
            <a:extLst>
              <a:ext uri="{FF2B5EF4-FFF2-40B4-BE49-F238E27FC236}">
                <a16:creationId xmlns:a16="http://schemas.microsoft.com/office/drawing/2014/main" id="{63C7BD48-FAFB-46ED-A2D7-86EAF1D20E9A}"/>
              </a:ext>
            </a:extLst>
          </p:cNvPr>
          <p:cNvPicPr>
            <a:picLocks noChangeAspect="1"/>
          </p:cNvPicPr>
          <p:nvPr/>
        </p:nvPicPr>
        <p:blipFill>
          <a:blip r:embed="rId2"/>
          <a:stretch>
            <a:fillRect/>
          </a:stretch>
        </p:blipFill>
        <p:spPr>
          <a:xfrm>
            <a:off x="208470" y="3197017"/>
            <a:ext cx="5084612" cy="1924348"/>
          </a:xfrm>
          <a:prstGeom prst="rect">
            <a:avLst/>
          </a:prstGeom>
        </p:spPr>
      </p:pic>
    </p:spTree>
    <p:extLst>
      <p:ext uri="{BB962C8B-B14F-4D97-AF65-F5344CB8AC3E}">
        <p14:creationId xmlns:p14="http://schemas.microsoft.com/office/powerpoint/2010/main" val="12177452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9922" y="147240"/>
            <a:ext cx="6845264" cy="1143000"/>
          </a:xfrm>
          <a:ln w="3175">
            <a:solidFill>
              <a:schemeClr val="bg1"/>
            </a:solidFill>
          </a:ln>
        </p:spPr>
        <p:txBody>
          <a:bodyPr>
            <a:normAutofit fontScale="90000"/>
          </a:bodyPr>
          <a:lstStyle/>
          <a:p>
            <a:pPr>
              <a:lnSpc>
                <a:spcPct val="90000"/>
              </a:lnSpc>
              <a:defRPr/>
            </a:pPr>
            <a:r>
              <a:rPr lang="en-US" sz="4000" b="1" dirty="0">
                <a:solidFill>
                  <a:srgbClr val="A3201D"/>
                </a:solidFill>
              </a:rPr>
              <a:t>Porter and Positioning in the </a:t>
            </a:r>
            <a:br>
              <a:rPr lang="en-US" sz="4000" b="1" dirty="0">
                <a:solidFill>
                  <a:srgbClr val="A3201D"/>
                </a:solidFill>
              </a:rPr>
            </a:br>
            <a:r>
              <a:rPr lang="en-US" sz="4000" b="1" dirty="0">
                <a:solidFill>
                  <a:srgbClr val="A3201D"/>
                </a:solidFill>
              </a:rPr>
              <a:t>Strategy Context</a:t>
            </a:r>
          </a:p>
        </p:txBody>
      </p:sp>
      <p:grpSp>
        <p:nvGrpSpPr>
          <p:cNvPr id="11" name="Group 10"/>
          <p:cNvGrpSpPr/>
          <p:nvPr/>
        </p:nvGrpSpPr>
        <p:grpSpPr>
          <a:xfrm>
            <a:off x="5591944" y="1698728"/>
            <a:ext cx="6408712" cy="3827999"/>
            <a:chOff x="590934" y="44624"/>
            <a:chExt cx="8468708" cy="5657967"/>
          </a:xfrm>
        </p:grpSpPr>
        <p:sp>
          <p:nvSpPr>
            <p:cNvPr id="12" name="object 15"/>
            <p:cNvSpPr/>
            <p:nvPr/>
          </p:nvSpPr>
          <p:spPr>
            <a:xfrm>
              <a:off x="590934" y="2368469"/>
              <a:ext cx="2020709" cy="1285610"/>
            </a:xfrm>
            <a:custGeom>
              <a:avLst/>
              <a:gdLst/>
              <a:ahLst/>
              <a:cxnLst/>
              <a:rect l="l" t="t" r="r" b="b"/>
              <a:pathLst>
                <a:path w="2020709" h="1010285">
                  <a:moveTo>
                    <a:pt x="0" y="100965"/>
                  </a:moveTo>
                  <a:lnTo>
                    <a:pt x="64" y="912970"/>
                  </a:lnTo>
                  <a:lnTo>
                    <a:pt x="10472" y="954133"/>
                  </a:lnTo>
                  <a:lnTo>
                    <a:pt x="35917" y="986522"/>
                  </a:lnTo>
                  <a:lnTo>
                    <a:pt x="72455" y="1006190"/>
                  </a:lnTo>
                  <a:lnTo>
                    <a:pt x="101028" y="1010285"/>
                  </a:lnTo>
                  <a:lnTo>
                    <a:pt x="1923327" y="1010218"/>
                  </a:lnTo>
                  <a:lnTo>
                    <a:pt x="1964543" y="999800"/>
                  </a:lnTo>
                  <a:lnTo>
                    <a:pt x="1996950" y="974366"/>
                  </a:lnTo>
                  <a:lnTo>
                    <a:pt x="2016617" y="937860"/>
                  </a:lnTo>
                  <a:lnTo>
                    <a:pt x="2020709" y="909320"/>
                  </a:lnTo>
                  <a:lnTo>
                    <a:pt x="2020643" y="97263"/>
                  </a:lnTo>
                  <a:lnTo>
                    <a:pt x="2010222" y="56120"/>
                  </a:lnTo>
                  <a:lnTo>
                    <a:pt x="1984769" y="23748"/>
                  </a:lnTo>
                  <a:lnTo>
                    <a:pt x="1948214" y="4091"/>
                  </a:lnTo>
                  <a:lnTo>
                    <a:pt x="1919617" y="0"/>
                  </a:lnTo>
                  <a:lnTo>
                    <a:pt x="97374" y="64"/>
                  </a:lnTo>
                  <a:lnTo>
                    <a:pt x="56179" y="10468"/>
                  </a:lnTo>
                  <a:lnTo>
                    <a:pt x="23771" y="35901"/>
                  </a:lnTo>
                  <a:lnTo>
                    <a:pt x="4095" y="72415"/>
                  </a:lnTo>
                  <a:lnTo>
                    <a:pt x="0" y="100965"/>
                  </a:lnTo>
                  <a:close/>
                </a:path>
              </a:pathLst>
            </a:custGeom>
            <a:solidFill>
              <a:schemeClr val="tx2">
                <a:lumMod val="90000"/>
                <a:lumOff val="10000"/>
              </a:schemeClr>
            </a:solidFill>
          </p:spPr>
          <p:txBody>
            <a:bodyPr wrap="square" lIns="0" tIns="0" rIns="0" bIns="0" rtlCol="0">
              <a:noAutofit/>
            </a:bodyPr>
            <a:lstStyle/>
            <a:p>
              <a:endParaRPr sz="1400"/>
            </a:p>
          </p:txBody>
        </p:sp>
        <p:sp>
          <p:nvSpPr>
            <p:cNvPr id="14" name="object 16"/>
            <p:cNvSpPr/>
            <p:nvPr/>
          </p:nvSpPr>
          <p:spPr>
            <a:xfrm>
              <a:off x="2611644" y="549829"/>
              <a:ext cx="808227" cy="2323846"/>
            </a:xfrm>
            <a:custGeom>
              <a:avLst/>
              <a:gdLst/>
              <a:ahLst/>
              <a:cxnLst/>
              <a:rect l="l" t="t" r="r" b="b"/>
              <a:pathLst>
                <a:path w="808227" h="2323846">
                  <a:moveTo>
                    <a:pt x="0" y="2323846"/>
                  </a:moveTo>
                  <a:lnTo>
                    <a:pt x="808227" y="0"/>
                  </a:lnTo>
                </a:path>
              </a:pathLst>
            </a:custGeom>
            <a:ln w="25400">
              <a:solidFill>
                <a:srgbClr val="3C6695"/>
              </a:solidFill>
            </a:ln>
          </p:spPr>
          <p:txBody>
            <a:bodyPr wrap="square" lIns="0" tIns="0" rIns="0" bIns="0" rtlCol="0">
              <a:noAutofit/>
            </a:bodyPr>
            <a:lstStyle/>
            <a:p>
              <a:endParaRPr sz="1400"/>
            </a:p>
          </p:txBody>
        </p:sp>
        <p:sp>
          <p:nvSpPr>
            <p:cNvPr id="15" name="object 17"/>
            <p:cNvSpPr/>
            <p:nvPr/>
          </p:nvSpPr>
          <p:spPr>
            <a:xfrm>
              <a:off x="3419872" y="44624"/>
              <a:ext cx="2020697" cy="1010412"/>
            </a:xfrm>
            <a:custGeom>
              <a:avLst/>
              <a:gdLst/>
              <a:ahLst/>
              <a:cxnLst/>
              <a:rect l="l" t="t" r="r" b="b"/>
              <a:pathLst>
                <a:path w="2020697" h="1010412">
                  <a:moveTo>
                    <a:pt x="0" y="101091"/>
                  </a:moveTo>
                  <a:lnTo>
                    <a:pt x="70" y="913132"/>
                  </a:lnTo>
                  <a:lnTo>
                    <a:pt x="10518" y="954308"/>
                  </a:lnTo>
                  <a:lnTo>
                    <a:pt x="35973" y="986680"/>
                  </a:lnTo>
                  <a:lnTo>
                    <a:pt x="72512" y="1006324"/>
                  </a:lnTo>
                  <a:lnTo>
                    <a:pt x="101091" y="1010412"/>
                  </a:lnTo>
                  <a:lnTo>
                    <a:pt x="1923433" y="1010345"/>
                  </a:lnTo>
                  <a:lnTo>
                    <a:pt x="1964576" y="999924"/>
                  </a:lnTo>
                  <a:lnTo>
                    <a:pt x="1996948" y="974471"/>
                  </a:lnTo>
                  <a:lnTo>
                    <a:pt x="2016605" y="937916"/>
                  </a:lnTo>
                  <a:lnTo>
                    <a:pt x="2020697" y="909319"/>
                  </a:lnTo>
                  <a:lnTo>
                    <a:pt x="2020630" y="97381"/>
                  </a:lnTo>
                  <a:lnTo>
                    <a:pt x="2010212" y="56165"/>
                  </a:lnTo>
                  <a:lnTo>
                    <a:pt x="1984778" y="23759"/>
                  </a:lnTo>
                  <a:lnTo>
                    <a:pt x="1948272" y="4092"/>
                  </a:lnTo>
                  <a:lnTo>
                    <a:pt x="1919732" y="0"/>
                  </a:lnTo>
                  <a:lnTo>
                    <a:pt x="97279" y="70"/>
                  </a:lnTo>
                  <a:lnTo>
                    <a:pt x="56103" y="10518"/>
                  </a:lnTo>
                  <a:lnTo>
                    <a:pt x="23731" y="35973"/>
                  </a:lnTo>
                  <a:lnTo>
                    <a:pt x="4087" y="72512"/>
                  </a:lnTo>
                  <a:lnTo>
                    <a:pt x="0" y="101091"/>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16" name="object 18"/>
            <p:cNvSpPr/>
            <p:nvPr/>
          </p:nvSpPr>
          <p:spPr>
            <a:xfrm>
              <a:off x="3452114" y="1198372"/>
              <a:ext cx="2020697" cy="1010412"/>
            </a:xfrm>
            <a:custGeom>
              <a:avLst/>
              <a:gdLst/>
              <a:ahLst/>
              <a:cxnLst/>
              <a:rect l="l" t="t" r="r" b="b"/>
              <a:pathLst>
                <a:path w="2020697" h="1010412">
                  <a:moveTo>
                    <a:pt x="0" y="101091"/>
                  </a:moveTo>
                  <a:lnTo>
                    <a:pt x="1046" y="86476"/>
                  </a:lnTo>
                  <a:lnTo>
                    <a:pt x="4087" y="72512"/>
                  </a:lnTo>
                  <a:lnTo>
                    <a:pt x="8979" y="59343"/>
                  </a:lnTo>
                  <a:lnTo>
                    <a:pt x="15575" y="47115"/>
                  </a:lnTo>
                  <a:lnTo>
                    <a:pt x="23731" y="35973"/>
                  </a:lnTo>
                  <a:lnTo>
                    <a:pt x="33301" y="26063"/>
                  </a:lnTo>
                  <a:lnTo>
                    <a:pt x="44140" y="17529"/>
                  </a:lnTo>
                  <a:lnTo>
                    <a:pt x="56103" y="10518"/>
                  </a:lnTo>
                  <a:lnTo>
                    <a:pt x="69044" y="5174"/>
                  </a:lnTo>
                  <a:lnTo>
                    <a:pt x="82818" y="1643"/>
                  </a:lnTo>
                  <a:lnTo>
                    <a:pt x="97279" y="70"/>
                  </a:lnTo>
                  <a:lnTo>
                    <a:pt x="101091" y="0"/>
                  </a:lnTo>
                  <a:lnTo>
                    <a:pt x="1919732" y="0"/>
                  </a:lnTo>
                  <a:lnTo>
                    <a:pt x="1934325" y="1047"/>
                  </a:lnTo>
                  <a:lnTo>
                    <a:pt x="1948272" y="4092"/>
                  </a:lnTo>
                  <a:lnTo>
                    <a:pt x="1961427" y="8990"/>
                  </a:lnTo>
                  <a:lnTo>
                    <a:pt x="1973645" y="15594"/>
                  </a:lnTo>
                  <a:lnTo>
                    <a:pt x="1984778" y="23759"/>
                  </a:lnTo>
                  <a:lnTo>
                    <a:pt x="1994681" y="33340"/>
                  </a:lnTo>
                  <a:lnTo>
                    <a:pt x="2003208" y="44190"/>
                  </a:lnTo>
                  <a:lnTo>
                    <a:pt x="2010212" y="56165"/>
                  </a:lnTo>
                  <a:lnTo>
                    <a:pt x="2015548" y="69119"/>
                  </a:lnTo>
                  <a:lnTo>
                    <a:pt x="2019069" y="82906"/>
                  </a:lnTo>
                  <a:lnTo>
                    <a:pt x="2020630" y="97381"/>
                  </a:lnTo>
                  <a:lnTo>
                    <a:pt x="2020697" y="101091"/>
                  </a:lnTo>
                  <a:lnTo>
                    <a:pt x="2020697" y="909319"/>
                  </a:lnTo>
                  <a:lnTo>
                    <a:pt x="2019649" y="923944"/>
                  </a:lnTo>
                  <a:lnTo>
                    <a:pt x="2016605" y="937916"/>
                  </a:lnTo>
                  <a:lnTo>
                    <a:pt x="2011709" y="951092"/>
                  </a:lnTo>
                  <a:lnTo>
                    <a:pt x="2005108" y="963326"/>
                  </a:lnTo>
                  <a:lnTo>
                    <a:pt x="1996948" y="974471"/>
                  </a:lnTo>
                  <a:lnTo>
                    <a:pt x="1987376" y="984383"/>
                  </a:lnTo>
                  <a:lnTo>
                    <a:pt x="1976536" y="992916"/>
                  </a:lnTo>
                  <a:lnTo>
                    <a:pt x="1964576" y="999924"/>
                  </a:lnTo>
                  <a:lnTo>
                    <a:pt x="1951642" y="1005262"/>
                  </a:lnTo>
                  <a:lnTo>
                    <a:pt x="1937879" y="1008784"/>
                  </a:lnTo>
                  <a:lnTo>
                    <a:pt x="1923433" y="1010345"/>
                  </a:lnTo>
                  <a:lnTo>
                    <a:pt x="1919732" y="1010412"/>
                  </a:lnTo>
                  <a:lnTo>
                    <a:pt x="101091" y="1010412"/>
                  </a:lnTo>
                  <a:lnTo>
                    <a:pt x="86476" y="1009365"/>
                  </a:lnTo>
                  <a:lnTo>
                    <a:pt x="72512" y="1006324"/>
                  </a:lnTo>
                  <a:lnTo>
                    <a:pt x="59343" y="1001432"/>
                  </a:lnTo>
                  <a:lnTo>
                    <a:pt x="47115" y="994836"/>
                  </a:lnTo>
                  <a:lnTo>
                    <a:pt x="35973" y="986680"/>
                  </a:lnTo>
                  <a:lnTo>
                    <a:pt x="26063" y="977110"/>
                  </a:lnTo>
                  <a:lnTo>
                    <a:pt x="17529" y="966271"/>
                  </a:lnTo>
                  <a:lnTo>
                    <a:pt x="10518" y="954308"/>
                  </a:lnTo>
                  <a:lnTo>
                    <a:pt x="5174" y="941367"/>
                  </a:lnTo>
                  <a:lnTo>
                    <a:pt x="1643" y="927593"/>
                  </a:lnTo>
                  <a:lnTo>
                    <a:pt x="70" y="913132"/>
                  </a:lnTo>
                  <a:lnTo>
                    <a:pt x="0" y="909319"/>
                  </a:lnTo>
                  <a:lnTo>
                    <a:pt x="0" y="101091"/>
                  </a:lnTo>
                  <a:close/>
                </a:path>
              </a:pathLst>
            </a:custGeom>
            <a:ln w="25400">
              <a:solidFill>
                <a:srgbClr val="FFFFFF"/>
              </a:solidFill>
            </a:ln>
          </p:spPr>
          <p:txBody>
            <a:bodyPr wrap="square" lIns="0" tIns="0" rIns="0" bIns="0" rtlCol="0">
              <a:noAutofit/>
            </a:bodyPr>
            <a:lstStyle/>
            <a:p>
              <a:endParaRPr sz="1400"/>
            </a:p>
          </p:txBody>
        </p:sp>
        <p:sp>
          <p:nvSpPr>
            <p:cNvPr id="17" name="object 19"/>
            <p:cNvSpPr/>
            <p:nvPr/>
          </p:nvSpPr>
          <p:spPr>
            <a:xfrm>
              <a:off x="2627784" y="1772816"/>
              <a:ext cx="808227" cy="1161923"/>
            </a:xfrm>
            <a:custGeom>
              <a:avLst/>
              <a:gdLst/>
              <a:ahLst/>
              <a:cxnLst/>
              <a:rect l="l" t="t" r="r" b="b"/>
              <a:pathLst>
                <a:path w="808227" h="1161923">
                  <a:moveTo>
                    <a:pt x="0" y="1161923"/>
                  </a:moveTo>
                  <a:lnTo>
                    <a:pt x="808227" y="0"/>
                  </a:lnTo>
                </a:path>
              </a:pathLst>
            </a:custGeom>
            <a:ln w="25400">
              <a:solidFill>
                <a:srgbClr val="3C6695"/>
              </a:solidFill>
            </a:ln>
          </p:spPr>
          <p:txBody>
            <a:bodyPr wrap="square" lIns="0" tIns="0" rIns="0" bIns="0" rtlCol="0">
              <a:noAutofit/>
            </a:bodyPr>
            <a:lstStyle/>
            <a:p>
              <a:endParaRPr sz="1400"/>
            </a:p>
          </p:txBody>
        </p:sp>
        <p:sp>
          <p:nvSpPr>
            <p:cNvPr id="18" name="object 20"/>
            <p:cNvSpPr/>
            <p:nvPr/>
          </p:nvSpPr>
          <p:spPr>
            <a:xfrm>
              <a:off x="3419872" y="1206547"/>
              <a:ext cx="2020697" cy="1010412"/>
            </a:xfrm>
            <a:custGeom>
              <a:avLst/>
              <a:gdLst/>
              <a:ahLst/>
              <a:cxnLst/>
              <a:rect l="l" t="t" r="r" b="b"/>
              <a:pathLst>
                <a:path w="2020697" h="1010412">
                  <a:moveTo>
                    <a:pt x="0" y="101091"/>
                  </a:moveTo>
                  <a:lnTo>
                    <a:pt x="70" y="913123"/>
                  </a:lnTo>
                  <a:lnTo>
                    <a:pt x="10518" y="954253"/>
                  </a:lnTo>
                  <a:lnTo>
                    <a:pt x="35973" y="986638"/>
                  </a:lnTo>
                  <a:lnTo>
                    <a:pt x="72512" y="1006314"/>
                  </a:lnTo>
                  <a:lnTo>
                    <a:pt x="101091" y="1010412"/>
                  </a:lnTo>
                  <a:lnTo>
                    <a:pt x="1923433" y="1010345"/>
                  </a:lnTo>
                  <a:lnTo>
                    <a:pt x="1964576" y="999902"/>
                  </a:lnTo>
                  <a:lnTo>
                    <a:pt x="1996948" y="974419"/>
                  </a:lnTo>
                  <a:lnTo>
                    <a:pt x="2016605" y="937871"/>
                  </a:lnTo>
                  <a:lnTo>
                    <a:pt x="2020697" y="909319"/>
                  </a:lnTo>
                  <a:lnTo>
                    <a:pt x="2020630" y="97381"/>
                  </a:lnTo>
                  <a:lnTo>
                    <a:pt x="2010212" y="56165"/>
                  </a:lnTo>
                  <a:lnTo>
                    <a:pt x="1984778" y="23759"/>
                  </a:lnTo>
                  <a:lnTo>
                    <a:pt x="1948272" y="4092"/>
                  </a:lnTo>
                  <a:lnTo>
                    <a:pt x="1919732" y="0"/>
                  </a:lnTo>
                  <a:lnTo>
                    <a:pt x="97279" y="70"/>
                  </a:lnTo>
                  <a:lnTo>
                    <a:pt x="56103" y="10518"/>
                  </a:lnTo>
                  <a:lnTo>
                    <a:pt x="23731" y="35973"/>
                  </a:lnTo>
                  <a:lnTo>
                    <a:pt x="4087" y="72512"/>
                  </a:lnTo>
                  <a:lnTo>
                    <a:pt x="0" y="101091"/>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19" name="object 21"/>
            <p:cNvSpPr/>
            <p:nvPr/>
          </p:nvSpPr>
          <p:spPr>
            <a:xfrm>
              <a:off x="3452114" y="2360295"/>
              <a:ext cx="2020697" cy="1010412"/>
            </a:xfrm>
            <a:custGeom>
              <a:avLst/>
              <a:gdLst/>
              <a:ahLst/>
              <a:cxnLst/>
              <a:rect l="l" t="t" r="r" b="b"/>
              <a:pathLst>
                <a:path w="2020697" h="1010412">
                  <a:moveTo>
                    <a:pt x="0" y="101091"/>
                  </a:moveTo>
                  <a:lnTo>
                    <a:pt x="1046" y="86476"/>
                  </a:lnTo>
                  <a:lnTo>
                    <a:pt x="4087" y="72512"/>
                  </a:lnTo>
                  <a:lnTo>
                    <a:pt x="8979" y="59343"/>
                  </a:lnTo>
                  <a:lnTo>
                    <a:pt x="15575" y="47115"/>
                  </a:lnTo>
                  <a:lnTo>
                    <a:pt x="23731" y="35973"/>
                  </a:lnTo>
                  <a:lnTo>
                    <a:pt x="33301" y="26063"/>
                  </a:lnTo>
                  <a:lnTo>
                    <a:pt x="44140" y="17529"/>
                  </a:lnTo>
                  <a:lnTo>
                    <a:pt x="56103" y="10518"/>
                  </a:lnTo>
                  <a:lnTo>
                    <a:pt x="69044" y="5174"/>
                  </a:lnTo>
                  <a:lnTo>
                    <a:pt x="82818" y="1643"/>
                  </a:lnTo>
                  <a:lnTo>
                    <a:pt x="97279" y="70"/>
                  </a:lnTo>
                  <a:lnTo>
                    <a:pt x="101091" y="0"/>
                  </a:lnTo>
                  <a:lnTo>
                    <a:pt x="1919732" y="0"/>
                  </a:lnTo>
                  <a:lnTo>
                    <a:pt x="1934325" y="1047"/>
                  </a:lnTo>
                  <a:lnTo>
                    <a:pt x="1948272" y="4092"/>
                  </a:lnTo>
                  <a:lnTo>
                    <a:pt x="1961427" y="8990"/>
                  </a:lnTo>
                  <a:lnTo>
                    <a:pt x="1973645" y="15594"/>
                  </a:lnTo>
                  <a:lnTo>
                    <a:pt x="1984778" y="23759"/>
                  </a:lnTo>
                  <a:lnTo>
                    <a:pt x="1994681" y="33340"/>
                  </a:lnTo>
                  <a:lnTo>
                    <a:pt x="2003208" y="44190"/>
                  </a:lnTo>
                  <a:lnTo>
                    <a:pt x="2010212" y="56165"/>
                  </a:lnTo>
                  <a:lnTo>
                    <a:pt x="2015548" y="69119"/>
                  </a:lnTo>
                  <a:lnTo>
                    <a:pt x="2019069" y="82906"/>
                  </a:lnTo>
                  <a:lnTo>
                    <a:pt x="2020630" y="97381"/>
                  </a:lnTo>
                  <a:lnTo>
                    <a:pt x="2020697" y="101091"/>
                  </a:lnTo>
                  <a:lnTo>
                    <a:pt x="2020697" y="909319"/>
                  </a:lnTo>
                  <a:lnTo>
                    <a:pt x="2019649" y="923915"/>
                  </a:lnTo>
                  <a:lnTo>
                    <a:pt x="2016605" y="937871"/>
                  </a:lnTo>
                  <a:lnTo>
                    <a:pt x="2011709" y="951038"/>
                  </a:lnTo>
                  <a:lnTo>
                    <a:pt x="2005108" y="963270"/>
                  </a:lnTo>
                  <a:lnTo>
                    <a:pt x="1996948" y="974419"/>
                  </a:lnTo>
                  <a:lnTo>
                    <a:pt x="1987376" y="984339"/>
                  </a:lnTo>
                  <a:lnTo>
                    <a:pt x="1976536" y="992882"/>
                  </a:lnTo>
                  <a:lnTo>
                    <a:pt x="1964576" y="999902"/>
                  </a:lnTo>
                  <a:lnTo>
                    <a:pt x="1951642" y="1005250"/>
                  </a:lnTo>
                  <a:lnTo>
                    <a:pt x="1937879" y="1008780"/>
                  </a:lnTo>
                  <a:lnTo>
                    <a:pt x="1923433" y="1010345"/>
                  </a:lnTo>
                  <a:lnTo>
                    <a:pt x="1919732" y="1010412"/>
                  </a:lnTo>
                  <a:lnTo>
                    <a:pt x="101091" y="1010412"/>
                  </a:lnTo>
                  <a:lnTo>
                    <a:pt x="86476" y="1009363"/>
                  </a:lnTo>
                  <a:lnTo>
                    <a:pt x="72512" y="1006314"/>
                  </a:lnTo>
                  <a:lnTo>
                    <a:pt x="59343" y="1001412"/>
                  </a:lnTo>
                  <a:lnTo>
                    <a:pt x="47115" y="994805"/>
                  </a:lnTo>
                  <a:lnTo>
                    <a:pt x="35973" y="986638"/>
                  </a:lnTo>
                  <a:lnTo>
                    <a:pt x="26063" y="977059"/>
                  </a:lnTo>
                  <a:lnTo>
                    <a:pt x="17529" y="966215"/>
                  </a:lnTo>
                  <a:lnTo>
                    <a:pt x="10518" y="954253"/>
                  </a:lnTo>
                  <a:lnTo>
                    <a:pt x="5174" y="941319"/>
                  </a:lnTo>
                  <a:lnTo>
                    <a:pt x="1643" y="927560"/>
                  </a:lnTo>
                  <a:lnTo>
                    <a:pt x="70" y="913123"/>
                  </a:lnTo>
                  <a:lnTo>
                    <a:pt x="0" y="909319"/>
                  </a:lnTo>
                  <a:lnTo>
                    <a:pt x="0" y="101091"/>
                  </a:lnTo>
                  <a:close/>
                </a:path>
              </a:pathLst>
            </a:custGeom>
            <a:ln w="25400">
              <a:solidFill>
                <a:srgbClr val="FFFFFF"/>
              </a:solidFill>
            </a:ln>
          </p:spPr>
          <p:txBody>
            <a:bodyPr wrap="square" lIns="0" tIns="0" rIns="0" bIns="0" rtlCol="0">
              <a:noAutofit/>
            </a:bodyPr>
            <a:lstStyle/>
            <a:p>
              <a:endParaRPr sz="1400"/>
            </a:p>
          </p:txBody>
        </p:sp>
        <p:sp>
          <p:nvSpPr>
            <p:cNvPr id="20" name="object 22"/>
            <p:cNvSpPr/>
            <p:nvPr/>
          </p:nvSpPr>
          <p:spPr>
            <a:xfrm>
              <a:off x="2627784" y="2924944"/>
              <a:ext cx="808227" cy="0"/>
            </a:xfrm>
            <a:custGeom>
              <a:avLst/>
              <a:gdLst/>
              <a:ahLst/>
              <a:cxnLst/>
              <a:rect l="l" t="t" r="r" b="b"/>
              <a:pathLst>
                <a:path w="808227">
                  <a:moveTo>
                    <a:pt x="0" y="0"/>
                  </a:moveTo>
                  <a:lnTo>
                    <a:pt x="808227" y="0"/>
                  </a:lnTo>
                </a:path>
              </a:pathLst>
            </a:custGeom>
            <a:ln w="25400">
              <a:solidFill>
                <a:srgbClr val="3C6695"/>
              </a:solidFill>
            </a:ln>
          </p:spPr>
          <p:txBody>
            <a:bodyPr wrap="square" lIns="0" tIns="0" rIns="0" bIns="0" rtlCol="0">
              <a:noAutofit/>
            </a:bodyPr>
            <a:lstStyle/>
            <a:p>
              <a:endParaRPr sz="1400"/>
            </a:p>
          </p:txBody>
        </p:sp>
        <p:sp>
          <p:nvSpPr>
            <p:cNvPr id="21" name="object 23"/>
            <p:cNvSpPr/>
            <p:nvPr/>
          </p:nvSpPr>
          <p:spPr>
            <a:xfrm>
              <a:off x="3419872" y="2368469"/>
              <a:ext cx="2020697" cy="1010285"/>
            </a:xfrm>
            <a:custGeom>
              <a:avLst/>
              <a:gdLst/>
              <a:ahLst/>
              <a:cxnLst/>
              <a:rect l="l" t="t" r="r" b="b"/>
              <a:pathLst>
                <a:path w="2020697" h="1010285">
                  <a:moveTo>
                    <a:pt x="0" y="100965"/>
                  </a:moveTo>
                  <a:lnTo>
                    <a:pt x="66" y="913021"/>
                  </a:lnTo>
                  <a:lnTo>
                    <a:pt x="10487" y="954164"/>
                  </a:lnTo>
                  <a:lnTo>
                    <a:pt x="35940" y="986536"/>
                  </a:lnTo>
                  <a:lnTo>
                    <a:pt x="72495" y="1006193"/>
                  </a:lnTo>
                  <a:lnTo>
                    <a:pt x="101091" y="1010285"/>
                  </a:lnTo>
                  <a:lnTo>
                    <a:pt x="1923331" y="1010221"/>
                  </a:lnTo>
                  <a:lnTo>
                    <a:pt x="1964514" y="999832"/>
                  </a:lnTo>
                  <a:lnTo>
                    <a:pt x="1996920" y="974399"/>
                  </a:lnTo>
                  <a:lnTo>
                    <a:pt x="2016600" y="937877"/>
                  </a:lnTo>
                  <a:lnTo>
                    <a:pt x="2020697" y="909320"/>
                  </a:lnTo>
                  <a:lnTo>
                    <a:pt x="2020633" y="97365"/>
                  </a:lnTo>
                  <a:lnTo>
                    <a:pt x="2010244" y="56182"/>
                  </a:lnTo>
                  <a:lnTo>
                    <a:pt x="1984811" y="23776"/>
                  </a:lnTo>
                  <a:lnTo>
                    <a:pt x="1948289" y="4096"/>
                  </a:lnTo>
                  <a:lnTo>
                    <a:pt x="1919732" y="0"/>
                  </a:lnTo>
                  <a:lnTo>
                    <a:pt x="97381" y="66"/>
                  </a:lnTo>
                  <a:lnTo>
                    <a:pt x="56165" y="10484"/>
                  </a:lnTo>
                  <a:lnTo>
                    <a:pt x="23759" y="35918"/>
                  </a:lnTo>
                  <a:lnTo>
                    <a:pt x="4092" y="72424"/>
                  </a:lnTo>
                  <a:lnTo>
                    <a:pt x="0" y="100965"/>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22" name="object 24"/>
            <p:cNvSpPr/>
            <p:nvPr/>
          </p:nvSpPr>
          <p:spPr>
            <a:xfrm>
              <a:off x="3452114" y="3522217"/>
              <a:ext cx="2020697" cy="1010285"/>
            </a:xfrm>
            <a:custGeom>
              <a:avLst/>
              <a:gdLst/>
              <a:ahLst/>
              <a:cxnLst/>
              <a:rect l="l" t="t" r="r" b="b"/>
              <a:pathLst>
                <a:path w="2020697" h="1010285">
                  <a:moveTo>
                    <a:pt x="0" y="100965"/>
                  </a:moveTo>
                  <a:lnTo>
                    <a:pt x="1047" y="86371"/>
                  </a:lnTo>
                  <a:lnTo>
                    <a:pt x="4092" y="72424"/>
                  </a:lnTo>
                  <a:lnTo>
                    <a:pt x="8990" y="59269"/>
                  </a:lnTo>
                  <a:lnTo>
                    <a:pt x="15594" y="47051"/>
                  </a:lnTo>
                  <a:lnTo>
                    <a:pt x="23759" y="35918"/>
                  </a:lnTo>
                  <a:lnTo>
                    <a:pt x="33340" y="26015"/>
                  </a:lnTo>
                  <a:lnTo>
                    <a:pt x="44190" y="17488"/>
                  </a:lnTo>
                  <a:lnTo>
                    <a:pt x="56165" y="10484"/>
                  </a:lnTo>
                  <a:lnTo>
                    <a:pt x="69119" y="5148"/>
                  </a:lnTo>
                  <a:lnTo>
                    <a:pt x="82906" y="1627"/>
                  </a:lnTo>
                  <a:lnTo>
                    <a:pt x="97381" y="66"/>
                  </a:lnTo>
                  <a:lnTo>
                    <a:pt x="101091" y="0"/>
                  </a:lnTo>
                  <a:lnTo>
                    <a:pt x="1919732" y="0"/>
                  </a:lnTo>
                  <a:lnTo>
                    <a:pt x="1934334" y="1048"/>
                  </a:lnTo>
                  <a:lnTo>
                    <a:pt x="1948289" y="4096"/>
                  </a:lnTo>
                  <a:lnTo>
                    <a:pt x="1961451" y="8998"/>
                  </a:lnTo>
                  <a:lnTo>
                    <a:pt x="1973674" y="15607"/>
                  </a:lnTo>
                  <a:lnTo>
                    <a:pt x="1984811" y="23776"/>
                  </a:lnTo>
                  <a:lnTo>
                    <a:pt x="1994716" y="33359"/>
                  </a:lnTo>
                  <a:lnTo>
                    <a:pt x="2003242" y="44210"/>
                  </a:lnTo>
                  <a:lnTo>
                    <a:pt x="2010244" y="56182"/>
                  </a:lnTo>
                  <a:lnTo>
                    <a:pt x="2015573" y="69130"/>
                  </a:lnTo>
                  <a:lnTo>
                    <a:pt x="2019085" y="82906"/>
                  </a:lnTo>
                  <a:lnTo>
                    <a:pt x="2020633" y="97365"/>
                  </a:lnTo>
                  <a:lnTo>
                    <a:pt x="2020697" y="100965"/>
                  </a:lnTo>
                  <a:lnTo>
                    <a:pt x="2020697" y="909320"/>
                  </a:lnTo>
                  <a:lnTo>
                    <a:pt x="2019648" y="923922"/>
                  </a:lnTo>
                  <a:lnTo>
                    <a:pt x="2016600" y="937877"/>
                  </a:lnTo>
                  <a:lnTo>
                    <a:pt x="2011698" y="951039"/>
                  </a:lnTo>
                  <a:lnTo>
                    <a:pt x="2005089" y="963262"/>
                  </a:lnTo>
                  <a:lnTo>
                    <a:pt x="1996920" y="974399"/>
                  </a:lnTo>
                  <a:lnTo>
                    <a:pt x="1987337" y="984304"/>
                  </a:lnTo>
                  <a:lnTo>
                    <a:pt x="1976486" y="992830"/>
                  </a:lnTo>
                  <a:lnTo>
                    <a:pt x="1964514" y="999832"/>
                  </a:lnTo>
                  <a:lnTo>
                    <a:pt x="1951566" y="1005161"/>
                  </a:lnTo>
                  <a:lnTo>
                    <a:pt x="1937790" y="1008673"/>
                  </a:lnTo>
                  <a:lnTo>
                    <a:pt x="1923331" y="1010221"/>
                  </a:lnTo>
                  <a:lnTo>
                    <a:pt x="1919732" y="1010285"/>
                  </a:lnTo>
                  <a:lnTo>
                    <a:pt x="101091" y="1010285"/>
                  </a:lnTo>
                  <a:lnTo>
                    <a:pt x="86467" y="1009237"/>
                  </a:lnTo>
                  <a:lnTo>
                    <a:pt x="72495" y="1006193"/>
                  </a:lnTo>
                  <a:lnTo>
                    <a:pt x="59319" y="1001297"/>
                  </a:lnTo>
                  <a:lnTo>
                    <a:pt x="47085" y="994696"/>
                  </a:lnTo>
                  <a:lnTo>
                    <a:pt x="35940" y="986536"/>
                  </a:lnTo>
                  <a:lnTo>
                    <a:pt x="26028" y="976964"/>
                  </a:lnTo>
                  <a:lnTo>
                    <a:pt x="17495" y="966124"/>
                  </a:lnTo>
                  <a:lnTo>
                    <a:pt x="10487" y="954164"/>
                  </a:lnTo>
                  <a:lnTo>
                    <a:pt x="5149" y="941230"/>
                  </a:lnTo>
                  <a:lnTo>
                    <a:pt x="1627" y="927467"/>
                  </a:lnTo>
                  <a:lnTo>
                    <a:pt x="66" y="913021"/>
                  </a:lnTo>
                  <a:lnTo>
                    <a:pt x="0" y="909320"/>
                  </a:lnTo>
                  <a:lnTo>
                    <a:pt x="0" y="100965"/>
                  </a:lnTo>
                  <a:close/>
                </a:path>
              </a:pathLst>
            </a:custGeom>
            <a:ln w="25400">
              <a:solidFill>
                <a:srgbClr val="FFFFFF"/>
              </a:solidFill>
            </a:ln>
          </p:spPr>
          <p:txBody>
            <a:bodyPr wrap="square" lIns="0" tIns="0" rIns="0" bIns="0" rtlCol="0">
              <a:noAutofit/>
            </a:bodyPr>
            <a:lstStyle/>
            <a:p>
              <a:endParaRPr sz="1400"/>
            </a:p>
          </p:txBody>
        </p:sp>
        <p:sp>
          <p:nvSpPr>
            <p:cNvPr id="23" name="object 25"/>
            <p:cNvSpPr/>
            <p:nvPr/>
          </p:nvSpPr>
          <p:spPr>
            <a:xfrm>
              <a:off x="2611644" y="2873676"/>
              <a:ext cx="808227" cy="1161795"/>
            </a:xfrm>
            <a:custGeom>
              <a:avLst/>
              <a:gdLst/>
              <a:ahLst/>
              <a:cxnLst/>
              <a:rect l="l" t="t" r="r" b="b"/>
              <a:pathLst>
                <a:path w="808227" h="1161796">
                  <a:moveTo>
                    <a:pt x="0" y="0"/>
                  </a:moveTo>
                  <a:lnTo>
                    <a:pt x="808227" y="1161795"/>
                  </a:lnTo>
                </a:path>
              </a:pathLst>
            </a:custGeom>
            <a:ln w="25400">
              <a:solidFill>
                <a:srgbClr val="3C6695"/>
              </a:solidFill>
            </a:ln>
          </p:spPr>
          <p:txBody>
            <a:bodyPr wrap="square" lIns="0" tIns="0" rIns="0" bIns="0" rtlCol="0">
              <a:noAutofit/>
            </a:bodyPr>
            <a:lstStyle/>
            <a:p>
              <a:endParaRPr sz="1400"/>
            </a:p>
          </p:txBody>
        </p:sp>
        <p:sp>
          <p:nvSpPr>
            <p:cNvPr id="24" name="object 26"/>
            <p:cNvSpPr/>
            <p:nvPr/>
          </p:nvSpPr>
          <p:spPr>
            <a:xfrm>
              <a:off x="3419872" y="3530393"/>
              <a:ext cx="2020697" cy="1010297"/>
            </a:xfrm>
            <a:custGeom>
              <a:avLst/>
              <a:gdLst/>
              <a:ahLst/>
              <a:cxnLst/>
              <a:rect l="l" t="t" r="r" b="b"/>
              <a:pathLst>
                <a:path w="2020697" h="1010297">
                  <a:moveTo>
                    <a:pt x="0" y="100964"/>
                  </a:moveTo>
                  <a:lnTo>
                    <a:pt x="68" y="913025"/>
                  </a:lnTo>
                  <a:lnTo>
                    <a:pt x="10502" y="954180"/>
                  </a:lnTo>
                  <a:lnTo>
                    <a:pt x="35956" y="986553"/>
                  </a:lnTo>
                  <a:lnTo>
                    <a:pt x="72503" y="1006206"/>
                  </a:lnTo>
                  <a:lnTo>
                    <a:pt x="101091" y="1010297"/>
                  </a:lnTo>
                  <a:lnTo>
                    <a:pt x="1923382" y="1010232"/>
                  </a:lnTo>
                  <a:lnTo>
                    <a:pt x="1964545" y="999825"/>
                  </a:lnTo>
                  <a:lnTo>
                    <a:pt x="1996934" y="974379"/>
                  </a:lnTo>
                  <a:lnTo>
                    <a:pt x="2016602" y="937841"/>
                  </a:lnTo>
                  <a:lnTo>
                    <a:pt x="2020697" y="909269"/>
                  </a:lnTo>
                  <a:lnTo>
                    <a:pt x="2020633" y="97365"/>
                  </a:lnTo>
                  <a:lnTo>
                    <a:pt x="2010244" y="56182"/>
                  </a:lnTo>
                  <a:lnTo>
                    <a:pt x="1984811" y="23776"/>
                  </a:lnTo>
                  <a:lnTo>
                    <a:pt x="1948289" y="4096"/>
                  </a:lnTo>
                  <a:lnTo>
                    <a:pt x="1919732" y="0"/>
                  </a:lnTo>
                  <a:lnTo>
                    <a:pt x="97381" y="66"/>
                  </a:lnTo>
                  <a:lnTo>
                    <a:pt x="56165" y="10484"/>
                  </a:lnTo>
                  <a:lnTo>
                    <a:pt x="23759" y="35918"/>
                  </a:lnTo>
                  <a:lnTo>
                    <a:pt x="4092" y="72424"/>
                  </a:lnTo>
                  <a:lnTo>
                    <a:pt x="0" y="100964"/>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25" name="object 27"/>
            <p:cNvSpPr/>
            <p:nvPr/>
          </p:nvSpPr>
          <p:spPr>
            <a:xfrm>
              <a:off x="3452114" y="4684141"/>
              <a:ext cx="2020697" cy="1010297"/>
            </a:xfrm>
            <a:custGeom>
              <a:avLst/>
              <a:gdLst/>
              <a:ahLst/>
              <a:cxnLst/>
              <a:rect l="l" t="t" r="r" b="b"/>
              <a:pathLst>
                <a:path w="2020697" h="1010297">
                  <a:moveTo>
                    <a:pt x="0" y="100964"/>
                  </a:moveTo>
                  <a:lnTo>
                    <a:pt x="1047" y="86371"/>
                  </a:lnTo>
                  <a:lnTo>
                    <a:pt x="4092" y="72424"/>
                  </a:lnTo>
                  <a:lnTo>
                    <a:pt x="8990" y="59269"/>
                  </a:lnTo>
                  <a:lnTo>
                    <a:pt x="15594" y="47051"/>
                  </a:lnTo>
                  <a:lnTo>
                    <a:pt x="23759" y="35918"/>
                  </a:lnTo>
                  <a:lnTo>
                    <a:pt x="33340" y="26015"/>
                  </a:lnTo>
                  <a:lnTo>
                    <a:pt x="44190" y="17488"/>
                  </a:lnTo>
                  <a:lnTo>
                    <a:pt x="56165" y="10484"/>
                  </a:lnTo>
                  <a:lnTo>
                    <a:pt x="69119" y="5148"/>
                  </a:lnTo>
                  <a:lnTo>
                    <a:pt x="82906" y="1627"/>
                  </a:lnTo>
                  <a:lnTo>
                    <a:pt x="97381" y="66"/>
                  </a:lnTo>
                  <a:lnTo>
                    <a:pt x="101091" y="0"/>
                  </a:lnTo>
                  <a:lnTo>
                    <a:pt x="1919732" y="0"/>
                  </a:lnTo>
                  <a:lnTo>
                    <a:pt x="1934334" y="1048"/>
                  </a:lnTo>
                  <a:lnTo>
                    <a:pt x="1948289" y="4096"/>
                  </a:lnTo>
                  <a:lnTo>
                    <a:pt x="1961451" y="8998"/>
                  </a:lnTo>
                  <a:lnTo>
                    <a:pt x="1973674" y="15607"/>
                  </a:lnTo>
                  <a:lnTo>
                    <a:pt x="1984811" y="23776"/>
                  </a:lnTo>
                  <a:lnTo>
                    <a:pt x="1994716" y="33359"/>
                  </a:lnTo>
                  <a:lnTo>
                    <a:pt x="2003242" y="44210"/>
                  </a:lnTo>
                  <a:lnTo>
                    <a:pt x="2010244" y="56182"/>
                  </a:lnTo>
                  <a:lnTo>
                    <a:pt x="2015573" y="69130"/>
                  </a:lnTo>
                  <a:lnTo>
                    <a:pt x="2019085" y="82906"/>
                  </a:lnTo>
                  <a:lnTo>
                    <a:pt x="2020633" y="97365"/>
                  </a:lnTo>
                  <a:lnTo>
                    <a:pt x="2020697" y="100964"/>
                  </a:lnTo>
                  <a:lnTo>
                    <a:pt x="2020697" y="909269"/>
                  </a:lnTo>
                  <a:lnTo>
                    <a:pt x="2019649" y="923879"/>
                  </a:lnTo>
                  <a:lnTo>
                    <a:pt x="2016602" y="937841"/>
                  </a:lnTo>
                  <a:lnTo>
                    <a:pt x="2011703" y="951010"/>
                  </a:lnTo>
                  <a:lnTo>
                    <a:pt x="2005099" y="963238"/>
                  </a:lnTo>
                  <a:lnTo>
                    <a:pt x="1996934" y="974379"/>
                  </a:lnTo>
                  <a:lnTo>
                    <a:pt x="1987356" y="984289"/>
                  </a:lnTo>
                  <a:lnTo>
                    <a:pt x="1976511" y="992819"/>
                  </a:lnTo>
                  <a:lnTo>
                    <a:pt x="1964545" y="999825"/>
                  </a:lnTo>
                  <a:lnTo>
                    <a:pt x="1951604" y="1005160"/>
                  </a:lnTo>
                  <a:lnTo>
                    <a:pt x="1937834" y="1008678"/>
                  </a:lnTo>
                  <a:lnTo>
                    <a:pt x="1923382" y="1010232"/>
                  </a:lnTo>
                  <a:lnTo>
                    <a:pt x="1919732" y="1010297"/>
                  </a:lnTo>
                  <a:lnTo>
                    <a:pt x="101091" y="1010297"/>
                  </a:lnTo>
                  <a:lnTo>
                    <a:pt x="86472" y="1009250"/>
                  </a:lnTo>
                  <a:lnTo>
                    <a:pt x="72503" y="1006206"/>
                  </a:lnTo>
                  <a:lnTo>
                    <a:pt x="59331" y="1001312"/>
                  </a:lnTo>
                  <a:lnTo>
                    <a:pt x="47100" y="994712"/>
                  </a:lnTo>
                  <a:lnTo>
                    <a:pt x="35956" y="986553"/>
                  </a:lnTo>
                  <a:lnTo>
                    <a:pt x="26045" y="976981"/>
                  </a:lnTo>
                  <a:lnTo>
                    <a:pt x="17512" y="966141"/>
                  </a:lnTo>
                  <a:lnTo>
                    <a:pt x="10502" y="954180"/>
                  </a:lnTo>
                  <a:lnTo>
                    <a:pt x="5161" y="941243"/>
                  </a:lnTo>
                  <a:lnTo>
                    <a:pt x="1635" y="927476"/>
                  </a:lnTo>
                  <a:lnTo>
                    <a:pt x="68" y="913025"/>
                  </a:lnTo>
                  <a:lnTo>
                    <a:pt x="0" y="909269"/>
                  </a:lnTo>
                  <a:lnTo>
                    <a:pt x="0" y="100964"/>
                  </a:lnTo>
                  <a:close/>
                </a:path>
              </a:pathLst>
            </a:custGeom>
            <a:ln w="25400">
              <a:solidFill>
                <a:srgbClr val="FFFFFF"/>
              </a:solidFill>
            </a:ln>
          </p:spPr>
          <p:txBody>
            <a:bodyPr wrap="square" lIns="0" tIns="0" rIns="0" bIns="0" rtlCol="0">
              <a:noAutofit/>
            </a:bodyPr>
            <a:lstStyle/>
            <a:p>
              <a:endParaRPr sz="1400"/>
            </a:p>
          </p:txBody>
        </p:sp>
        <p:sp>
          <p:nvSpPr>
            <p:cNvPr id="26" name="object 28"/>
            <p:cNvSpPr/>
            <p:nvPr/>
          </p:nvSpPr>
          <p:spPr>
            <a:xfrm>
              <a:off x="2627784" y="2924944"/>
              <a:ext cx="808227" cy="2323744"/>
            </a:xfrm>
            <a:custGeom>
              <a:avLst/>
              <a:gdLst/>
              <a:ahLst/>
              <a:cxnLst/>
              <a:rect l="l" t="t" r="r" b="b"/>
              <a:pathLst>
                <a:path w="808227" h="2323744">
                  <a:moveTo>
                    <a:pt x="0" y="0"/>
                  </a:moveTo>
                  <a:lnTo>
                    <a:pt x="808227" y="2323744"/>
                  </a:lnTo>
                </a:path>
              </a:pathLst>
            </a:custGeom>
            <a:ln w="25400">
              <a:solidFill>
                <a:srgbClr val="3C6695"/>
              </a:solidFill>
            </a:ln>
          </p:spPr>
          <p:txBody>
            <a:bodyPr wrap="square" lIns="0" tIns="0" rIns="0" bIns="0" rtlCol="0">
              <a:noAutofit/>
            </a:bodyPr>
            <a:lstStyle/>
            <a:p>
              <a:endParaRPr sz="1400"/>
            </a:p>
          </p:txBody>
        </p:sp>
        <p:sp>
          <p:nvSpPr>
            <p:cNvPr id="27" name="object 29"/>
            <p:cNvSpPr/>
            <p:nvPr/>
          </p:nvSpPr>
          <p:spPr>
            <a:xfrm>
              <a:off x="3419872" y="4692252"/>
              <a:ext cx="2020697" cy="1010339"/>
            </a:xfrm>
            <a:custGeom>
              <a:avLst/>
              <a:gdLst/>
              <a:ahLst/>
              <a:cxnLst/>
              <a:rect l="l" t="t" r="r" b="b"/>
              <a:pathLst>
                <a:path w="2020697" h="1010339">
                  <a:moveTo>
                    <a:pt x="0" y="101028"/>
                  </a:moveTo>
                  <a:lnTo>
                    <a:pt x="68" y="913065"/>
                  </a:lnTo>
                  <a:lnTo>
                    <a:pt x="10504" y="954218"/>
                  </a:lnTo>
                  <a:lnTo>
                    <a:pt x="35958" y="986592"/>
                  </a:lnTo>
                  <a:lnTo>
                    <a:pt x="72504" y="1006247"/>
                  </a:lnTo>
                  <a:lnTo>
                    <a:pt x="101091" y="1010339"/>
                  </a:lnTo>
                  <a:lnTo>
                    <a:pt x="1923387" y="1010274"/>
                  </a:lnTo>
                  <a:lnTo>
                    <a:pt x="1964548" y="999863"/>
                  </a:lnTo>
                  <a:lnTo>
                    <a:pt x="1996936" y="974414"/>
                  </a:lnTo>
                  <a:lnTo>
                    <a:pt x="2016602" y="937875"/>
                  </a:lnTo>
                  <a:lnTo>
                    <a:pt x="2020697" y="909304"/>
                  </a:lnTo>
                  <a:lnTo>
                    <a:pt x="2020632" y="97374"/>
                  </a:lnTo>
                  <a:lnTo>
                    <a:pt x="2010228" y="56179"/>
                  </a:lnTo>
                  <a:lnTo>
                    <a:pt x="1984795" y="23771"/>
                  </a:lnTo>
                  <a:lnTo>
                    <a:pt x="1948281" y="4095"/>
                  </a:lnTo>
                  <a:lnTo>
                    <a:pt x="1919732" y="0"/>
                  </a:lnTo>
                  <a:lnTo>
                    <a:pt x="97330" y="68"/>
                  </a:lnTo>
                  <a:lnTo>
                    <a:pt x="56134" y="10503"/>
                  </a:lnTo>
                  <a:lnTo>
                    <a:pt x="23745" y="35951"/>
                  </a:lnTo>
                  <a:lnTo>
                    <a:pt x="4090" y="72472"/>
                  </a:lnTo>
                  <a:lnTo>
                    <a:pt x="0" y="101028"/>
                  </a:lnTo>
                  <a:close/>
                </a:path>
              </a:pathLst>
            </a:custGeom>
          </p:spPr>
          <p:style>
            <a:lnRef idx="0">
              <a:schemeClr val="accent1"/>
            </a:lnRef>
            <a:fillRef idx="3">
              <a:schemeClr val="accent1"/>
            </a:fillRef>
            <a:effectRef idx="3">
              <a:schemeClr val="accent1"/>
            </a:effectRef>
            <a:fontRef idx="minor">
              <a:schemeClr val="lt1"/>
            </a:fontRef>
          </p:style>
          <p:txBody>
            <a:bodyPr wrap="square" lIns="0" tIns="0" rIns="0" bIns="0" rtlCol="0">
              <a:noAutofit/>
            </a:bodyPr>
            <a:lstStyle/>
            <a:p>
              <a:endParaRPr sz="1400"/>
            </a:p>
          </p:txBody>
        </p:sp>
        <p:sp>
          <p:nvSpPr>
            <p:cNvPr id="29" name="object 32"/>
            <p:cNvSpPr/>
            <p:nvPr/>
          </p:nvSpPr>
          <p:spPr>
            <a:xfrm>
              <a:off x="5436096" y="1484784"/>
              <a:ext cx="3528392" cy="3326764"/>
            </a:xfrm>
            <a:custGeom>
              <a:avLst/>
              <a:gdLst/>
              <a:ahLst/>
              <a:cxnLst/>
              <a:rect l="l" t="t" r="r" b="b"/>
              <a:pathLst>
                <a:path w="3456432" h="2880360">
                  <a:moveTo>
                    <a:pt x="0" y="1440180"/>
                  </a:moveTo>
                  <a:lnTo>
                    <a:pt x="1440180" y="0"/>
                  </a:lnTo>
                  <a:lnTo>
                    <a:pt x="1440180" y="720089"/>
                  </a:lnTo>
                  <a:lnTo>
                    <a:pt x="3456432" y="720089"/>
                  </a:lnTo>
                  <a:lnTo>
                    <a:pt x="3456432" y="2160270"/>
                  </a:lnTo>
                  <a:lnTo>
                    <a:pt x="1440180" y="2160270"/>
                  </a:lnTo>
                  <a:lnTo>
                    <a:pt x="1440180" y="2880360"/>
                  </a:lnTo>
                  <a:lnTo>
                    <a:pt x="0" y="1440180"/>
                  </a:lnTo>
                  <a:close/>
                </a:path>
              </a:pathLst>
            </a:custGeom>
            <a:solidFill>
              <a:schemeClr val="tx1">
                <a:lumMod val="65000"/>
                <a:lumOff val="35000"/>
              </a:schemeClr>
            </a:solidFill>
            <a:ln w="25400">
              <a:solidFill>
                <a:srgbClr val="385D89"/>
              </a:solidFill>
            </a:ln>
          </p:spPr>
          <p:txBody>
            <a:bodyPr wrap="square" lIns="0" tIns="0" rIns="0" bIns="0" rtlCol="0">
              <a:noAutofit/>
            </a:bodyPr>
            <a:lstStyle/>
            <a:p>
              <a:endParaRPr sz="1400"/>
            </a:p>
          </p:txBody>
        </p:sp>
        <p:sp>
          <p:nvSpPr>
            <p:cNvPr id="30" name="object 10"/>
            <p:cNvSpPr txBox="1"/>
            <p:nvPr/>
          </p:nvSpPr>
          <p:spPr>
            <a:xfrm>
              <a:off x="3650808" y="1418584"/>
              <a:ext cx="1659926" cy="300344"/>
            </a:xfrm>
            <a:prstGeom prst="rect">
              <a:avLst/>
            </a:prstGeom>
          </p:spPr>
          <p:txBody>
            <a:bodyPr wrap="square" lIns="0" tIns="0" rIns="0" bIns="0" rtlCol="0">
              <a:noAutofit/>
            </a:bodyPr>
            <a:lstStyle/>
            <a:p>
              <a:pPr marL="12700">
                <a:lnSpc>
                  <a:spcPts val="2545"/>
                </a:lnSpc>
                <a:spcBef>
                  <a:spcPts val="127"/>
                </a:spcBef>
              </a:pPr>
              <a:r>
                <a:rPr lang="en-GB" sz="2400" spc="-50" baseline="3413" dirty="0">
                  <a:solidFill>
                    <a:srgbClr val="FFFFFF"/>
                  </a:solidFill>
                  <a:latin typeface="Helvetica"/>
                  <a:cs typeface="Helvetica"/>
                </a:rPr>
                <a:t>Perspective</a:t>
              </a:r>
              <a:endParaRPr sz="2400" dirty="0">
                <a:latin typeface="Helvetica"/>
                <a:cs typeface="Helvetica"/>
              </a:endParaRPr>
            </a:p>
          </p:txBody>
        </p:sp>
        <p:sp>
          <p:nvSpPr>
            <p:cNvPr id="31" name="object 9"/>
            <p:cNvSpPr txBox="1"/>
            <p:nvPr/>
          </p:nvSpPr>
          <p:spPr>
            <a:xfrm>
              <a:off x="6065647" y="2363627"/>
              <a:ext cx="2993995" cy="1671842"/>
            </a:xfrm>
            <a:prstGeom prst="rect">
              <a:avLst/>
            </a:prstGeom>
          </p:spPr>
          <p:txBody>
            <a:bodyPr wrap="square" lIns="0" tIns="0" rIns="0" bIns="0" rtlCol="0">
              <a:noAutofit/>
            </a:bodyPr>
            <a:lstStyle/>
            <a:p>
              <a:pPr algn="ctr">
                <a:lnSpc>
                  <a:spcPts val="1935"/>
                </a:lnSpc>
                <a:spcBef>
                  <a:spcPts val="96"/>
                </a:spcBef>
              </a:pPr>
              <a:r>
                <a:rPr sz="1400" spc="-44" baseline="3034" dirty="0">
                  <a:solidFill>
                    <a:srgbClr val="FFFFFF"/>
                  </a:solidFill>
                  <a:latin typeface="Helvetica"/>
                  <a:cs typeface="Helvetica"/>
                </a:rPr>
                <a:t>P</a:t>
              </a:r>
              <a:r>
                <a:rPr sz="1400" baseline="3034" dirty="0">
                  <a:solidFill>
                    <a:srgbClr val="FFFFFF"/>
                  </a:solidFill>
                  <a:latin typeface="Helvetica"/>
                  <a:cs typeface="Helvetica"/>
                </a:rPr>
                <a:t>or</a:t>
              </a:r>
              <a:r>
                <a:rPr sz="1400" spc="-29" baseline="3034" dirty="0">
                  <a:solidFill>
                    <a:srgbClr val="FFFFFF"/>
                  </a:solidFill>
                  <a:latin typeface="Helvetica"/>
                  <a:cs typeface="Helvetica"/>
                </a:rPr>
                <a:t>t</a:t>
              </a:r>
              <a:r>
                <a:rPr sz="1400" baseline="3034" dirty="0">
                  <a:solidFill>
                    <a:srgbClr val="FFFFFF"/>
                  </a:solidFill>
                  <a:latin typeface="Helvetica"/>
                  <a:cs typeface="Helvetica"/>
                </a:rPr>
                <a:t>e</a:t>
              </a:r>
              <a:r>
                <a:rPr sz="1400" spc="79" baseline="3034" dirty="0">
                  <a:solidFill>
                    <a:srgbClr val="FFFFFF"/>
                  </a:solidFill>
                  <a:latin typeface="Helvetica"/>
                  <a:cs typeface="Helvetica"/>
                </a:rPr>
                <a:t>r</a:t>
              </a:r>
              <a:r>
                <a:rPr sz="1400" spc="-114" baseline="3034" dirty="0">
                  <a:solidFill>
                    <a:srgbClr val="FFFFFF"/>
                  </a:solidFill>
                  <a:latin typeface="Helvetica"/>
                  <a:cs typeface="Helvetica"/>
                </a:rPr>
                <a:t>’</a:t>
              </a:r>
              <a:r>
                <a:rPr sz="1400" baseline="3034" dirty="0">
                  <a:solidFill>
                    <a:srgbClr val="FFFFFF"/>
                  </a:solidFill>
                  <a:latin typeface="Helvetica"/>
                  <a:cs typeface="Helvetica"/>
                </a:rPr>
                <a:t>s</a:t>
              </a:r>
              <a:r>
                <a:rPr sz="1400" spc="-4" baseline="3034" dirty="0">
                  <a:solidFill>
                    <a:srgbClr val="FFFFFF"/>
                  </a:solidFill>
                  <a:latin typeface="Helvetica"/>
                  <a:cs typeface="Helvetica"/>
                </a:rPr>
                <a:t> </a:t>
              </a:r>
              <a:r>
                <a:rPr sz="1400" spc="-64" baseline="3034" dirty="0">
                  <a:solidFill>
                    <a:srgbClr val="FFFFFF"/>
                  </a:solidFill>
                  <a:latin typeface="Helvetica"/>
                  <a:cs typeface="Helvetica"/>
                </a:rPr>
                <a:t>k</a:t>
              </a:r>
              <a:r>
                <a:rPr sz="1400" spc="-9" baseline="3034" dirty="0">
                  <a:solidFill>
                    <a:srgbClr val="FFFFFF"/>
                  </a:solidFill>
                  <a:latin typeface="Helvetica"/>
                  <a:cs typeface="Helvetica"/>
                </a:rPr>
                <a:t>e</a:t>
              </a:r>
              <a:r>
                <a:rPr sz="1400" baseline="3034" dirty="0">
                  <a:solidFill>
                    <a:srgbClr val="FFFFFF"/>
                  </a:solidFill>
                  <a:latin typeface="Helvetica"/>
                  <a:cs typeface="Helvetica"/>
                </a:rPr>
                <a:t>y </a:t>
              </a:r>
              <a:r>
                <a:rPr sz="1400" spc="-14" baseline="3034" dirty="0">
                  <a:solidFill>
                    <a:srgbClr val="FFFFFF"/>
                  </a:solidFill>
                  <a:latin typeface="Helvetica"/>
                  <a:cs typeface="Helvetica"/>
                </a:rPr>
                <a:t>t</a:t>
              </a:r>
              <a:r>
                <a:rPr sz="1400" baseline="3034" dirty="0">
                  <a:solidFill>
                    <a:srgbClr val="FFFFFF"/>
                  </a:solidFill>
                  <a:latin typeface="Helvetica"/>
                  <a:cs typeface="Helvetica"/>
                </a:rPr>
                <a:t>o</a:t>
              </a:r>
              <a:r>
                <a:rPr sz="1400" spc="9" baseline="3034" dirty="0">
                  <a:solidFill>
                    <a:srgbClr val="FFFFFF"/>
                  </a:solidFill>
                  <a:latin typeface="Helvetica"/>
                  <a:cs typeface="Helvetica"/>
                </a:rPr>
                <a:t> </a:t>
              </a:r>
              <a:r>
                <a:rPr sz="1400" baseline="3034" dirty="0">
                  <a:solidFill>
                    <a:srgbClr val="FFFFFF"/>
                  </a:solidFill>
                  <a:latin typeface="Helvetica"/>
                  <a:cs typeface="Helvetica"/>
                </a:rPr>
                <a:t>Su</a:t>
              </a:r>
              <a:r>
                <a:rPr sz="1400" spc="-14" baseline="3034" dirty="0">
                  <a:solidFill>
                    <a:srgbClr val="FFFFFF"/>
                  </a:solidFill>
                  <a:latin typeface="Helvetica"/>
                  <a:cs typeface="Helvetica"/>
                </a:rPr>
                <a:t>s</a:t>
              </a:r>
              <a:r>
                <a:rPr sz="1400" spc="-25" baseline="3034" dirty="0">
                  <a:solidFill>
                    <a:srgbClr val="FFFFFF"/>
                  </a:solidFill>
                  <a:latin typeface="Helvetica"/>
                  <a:cs typeface="Helvetica"/>
                </a:rPr>
                <a:t>t</a:t>
              </a:r>
              <a:r>
                <a:rPr sz="1400" baseline="3034" dirty="0">
                  <a:solidFill>
                    <a:srgbClr val="FFFFFF"/>
                  </a:solidFill>
                  <a:latin typeface="Helvetica"/>
                  <a:cs typeface="Helvetica"/>
                </a:rPr>
                <a:t>ainable</a:t>
              </a:r>
              <a:endParaRPr sz="1400" dirty="0">
                <a:latin typeface="Helvetica"/>
                <a:cs typeface="Helvetica"/>
              </a:endParaRPr>
            </a:p>
            <a:p>
              <a:pPr marL="27050" marR="43789" algn="ctr">
                <a:lnSpc>
                  <a:spcPts val="2160"/>
                </a:lnSpc>
                <a:spcBef>
                  <a:spcPts val="11"/>
                </a:spcBef>
              </a:pPr>
              <a:r>
                <a:rPr sz="1400" baseline="1517" dirty="0">
                  <a:solidFill>
                    <a:srgbClr val="FFFFFF"/>
                  </a:solidFill>
                  <a:latin typeface="Helvetica"/>
                  <a:cs typeface="Helvetica"/>
                </a:rPr>
                <a:t>Compe</a:t>
              </a:r>
              <a:r>
                <a:rPr sz="1400" spc="-9" baseline="1517" dirty="0">
                  <a:solidFill>
                    <a:srgbClr val="FFFFFF"/>
                  </a:solidFill>
                  <a:latin typeface="Helvetica"/>
                  <a:cs typeface="Helvetica"/>
                </a:rPr>
                <a:t>t</a:t>
              </a:r>
              <a:r>
                <a:rPr sz="1400" spc="-4" baseline="1517" dirty="0">
                  <a:solidFill>
                    <a:srgbClr val="FFFFFF"/>
                  </a:solidFill>
                  <a:latin typeface="Helvetica"/>
                  <a:cs typeface="Helvetica"/>
                </a:rPr>
                <a:t>i</a:t>
              </a:r>
              <a:r>
                <a:rPr sz="1400" baseline="1517" dirty="0">
                  <a:solidFill>
                    <a:srgbClr val="FFFFFF"/>
                  </a:solidFill>
                  <a:latin typeface="Helvetica"/>
                  <a:cs typeface="Helvetica"/>
                </a:rPr>
                <a:t>t</a:t>
              </a:r>
              <a:r>
                <a:rPr sz="1400" spc="-9" baseline="1517" dirty="0">
                  <a:solidFill>
                    <a:srgbClr val="FFFFFF"/>
                  </a:solidFill>
                  <a:latin typeface="Helvetica"/>
                  <a:cs typeface="Helvetica"/>
                </a:rPr>
                <a:t>iv</a:t>
              </a:r>
              <a:r>
                <a:rPr sz="1400" baseline="1517" dirty="0">
                  <a:solidFill>
                    <a:srgbClr val="FFFFFF"/>
                  </a:solidFill>
                  <a:latin typeface="Helvetica"/>
                  <a:cs typeface="Helvetica"/>
                </a:rPr>
                <a:t>e </a:t>
              </a:r>
              <a:r>
                <a:rPr sz="1400" spc="4" baseline="1517" dirty="0">
                  <a:solidFill>
                    <a:srgbClr val="FFFFFF"/>
                  </a:solidFill>
                  <a:latin typeface="Helvetica"/>
                  <a:cs typeface="Helvetica"/>
                </a:rPr>
                <a:t>A</a:t>
              </a:r>
              <a:r>
                <a:rPr sz="1400" baseline="1517" dirty="0">
                  <a:solidFill>
                    <a:srgbClr val="FFFFFF"/>
                  </a:solidFill>
                  <a:latin typeface="Helvetica"/>
                  <a:cs typeface="Helvetica"/>
                </a:rPr>
                <a:t>d</a:t>
              </a:r>
              <a:r>
                <a:rPr sz="1400" spc="-19" baseline="1517" dirty="0">
                  <a:solidFill>
                    <a:srgbClr val="FFFFFF"/>
                  </a:solidFill>
                  <a:latin typeface="Helvetica"/>
                  <a:cs typeface="Helvetica"/>
                </a:rPr>
                <a:t>v</a:t>
              </a:r>
              <a:r>
                <a:rPr sz="1400" baseline="1517" dirty="0">
                  <a:solidFill>
                    <a:srgbClr val="FFFFFF"/>
                  </a:solidFill>
                  <a:latin typeface="Helvetica"/>
                  <a:cs typeface="Helvetica"/>
                </a:rPr>
                <a:t>a</a:t>
              </a:r>
              <a:r>
                <a:rPr sz="1400" spc="-9" baseline="1517" dirty="0">
                  <a:solidFill>
                    <a:srgbClr val="FFFFFF"/>
                  </a:solidFill>
                  <a:latin typeface="Helvetica"/>
                  <a:cs typeface="Helvetica"/>
                </a:rPr>
                <a:t>n</a:t>
              </a:r>
              <a:r>
                <a:rPr sz="1400" spc="-25" baseline="1517" dirty="0">
                  <a:solidFill>
                    <a:srgbClr val="FFFFFF"/>
                  </a:solidFill>
                  <a:latin typeface="Helvetica"/>
                  <a:cs typeface="Helvetica"/>
                </a:rPr>
                <a:t>t</a:t>
              </a:r>
              <a:r>
                <a:rPr sz="1400" baseline="1517" dirty="0">
                  <a:solidFill>
                    <a:srgbClr val="FFFFFF"/>
                  </a:solidFill>
                  <a:latin typeface="Helvetica"/>
                  <a:cs typeface="Helvetica"/>
                </a:rPr>
                <a:t>a</a:t>
              </a:r>
              <a:r>
                <a:rPr sz="1400" spc="-4" baseline="1517" dirty="0">
                  <a:solidFill>
                    <a:srgbClr val="FFFFFF"/>
                  </a:solidFill>
                  <a:latin typeface="Helvetica"/>
                  <a:cs typeface="Helvetica"/>
                </a:rPr>
                <a:t>g</a:t>
              </a:r>
              <a:r>
                <a:rPr sz="1400" baseline="1517" dirty="0">
                  <a:solidFill>
                    <a:srgbClr val="FFFFFF"/>
                  </a:solidFill>
                  <a:latin typeface="Helvetica"/>
                  <a:cs typeface="Helvetica"/>
                </a:rPr>
                <a:t>e</a:t>
              </a:r>
              <a:r>
                <a:rPr sz="1400" spc="-4" baseline="1517" dirty="0">
                  <a:solidFill>
                    <a:srgbClr val="FFFFFF"/>
                  </a:solidFill>
                  <a:latin typeface="Helvetica"/>
                  <a:cs typeface="Helvetica"/>
                </a:rPr>
                <a:t> i</a:t>
              </a:r>
              <a:r>
                <a:rPr sz="1400" baseline="1517" dirty="0">
                  <a:solidFill>
                    <a:srgbClr val="FFFFFF"/>
                  </a:solidFill>
                  <a:latin typeface="Helvetica"/>
                  <a:cs typeface="Helvetica"/>
                </a:rPr>
                <a:t>s</a:t>
              </a:r>
              <a:endParaRPr sz="1400" dirty="0">
                <a:latin typeface="Helvetica"/>
                <a:cs typeface="Helvetica"/>
              </a:endParaRPr>
            </a:p>
            <a:p>
              <a:pPr marL="190118" marR="208102" algn="ctr">
                <a:lnSpc>
                  <a:spcPts val="2160"/>
                </a:lnSpc>
              </a:pPr>
              <a:r>
                <a:rPr sz="1400" spc="-19" baseline="1517" dirty="0">
                  <a:solidFill>
                    <a:srgbClr val="FFFFFF"/>
                  </a:solidFill>
                  <a:latin typeface="Helvetica"/>
                  <a:cs typeface="Helvetica"/>
                </a:rPr>
                <a:t>c</a:t>
              </a:r>
              <a:r>
                <a:rPr sz="1400" baseline="1517" dirty="0">
                  <a:solidFill>
                    <a:srgbClr val="FFFFFF"/>
                  </a:solidFill>
                  <a:latin typeface="Helvetica"/>
                  <a:cs typeface="Helvetica"/>
                </a:rPr>
                <a:t>or</a:t>
              </a:r>
              <a:r>
                <a:rPr sz="1400" spc="-29" baseline="1517" dirty="0">
                  <a:solidFill>
                    <a:srgbClr val="FFFFFF"/>
                  </a:solidFill>
                  <a:latin typeface="Helvetica"/>
                  <a:cs typeface="Helvetica"/>
                </a:rPr>
                <a:t>r</a:t>
              </a:r>
              <a:r>
                <a:rPr sz="1400" baseline="1517" dirty="0">
                  <a:solidFill>
                    <a:srgbClr val="FFFFFF"/>
                  </a:solidFill>
                  <a:latin typeface="Helvetica"/>
                  <a:cs typeface="Helvetica"/>
                </a:rPr>
                <a:t>ect</a:t>
              </a:r>
              <a:r>
                <a:rPr sz="1400" spc="4" baseline="1517" dirty="0">
                  <a:solidFill>
                    <a:srgbClr val="FFFFFF"/>
                  </a:solidFill>
                  <a:latin typeface="Helvetica"/>
                  <a:cs typeface="Helvetica"/>
                </a:rPr>
                <a:t> </a:t>
              </a:r>
              <a:r>
                <a:rPr sz="1400" spc="-4" baseline="1517" dirty="0">
                  <a:solidFill>
                    <a:srgbClr val="FFFFFF"/>
                  </a:solidFill>
                  <a:latin typeface="Helvetica"/>
                  <a:cs typeface="Helvetica"/>
                </a:rPr>
                <a:t>‘</a:t>
              </a:r>
              <a:r>
                <a:rPr sz="1400" baseline="1517" dirty="0">
                  <a:solidFill>
                    <a:srgbClr val="FFFFFF"/>
                  </a:solidFill>
                  <a:latin typeface="Helvetica"/>
                  <a:cs typeface="Helvetica"/>
                </a:rPr>
                <a:t>po</a:t>
              </a:r>
              <a:r>
                <a:rPr sz="1400" spc="4" baseline="1517" dirty="0">
                  <a:solidFill>
                    <a:srgbClr val="FFFFFF"/>
                  </a:solidFill>
                  <a:latin typeface="Helvetica"/>
                  <a:cs typeface="Helvetica"/>
                </a:rPr>
                <a:t>s</a:t>
              </a:r>
              <a:r>
                <a:rPr sz="1400" spc="-4" baseline="1517" dirty="0">
                  <a:solidFill>
                    <a:srgbClr val="FFFFFF"/>
                  </a:solidFill>
                  <a:latin typeface="Helvetica"/>
                  <a:cs typeface="Helvetica"/>
                </a:rPr>
                <a:t>i</a:t>
              </a:r>
              <a:r>
                <a:rPr sz="1400" baseline="1517" dirty="0">
                  <a:solidFill>
                    <a:srgbClr val="FFFFFF"/>
                  </a:solidFill>
                  <a:latin typeface="Helvetica"/>
                  <a:cs typeface="Helvetica"/>
                </a:rPr>
                <a:t>t</a:t>
              </a:r>
              <a:r>
                <a:rPr sz="1400" spc="-9" baseline="1517" dirty="0">
                  <a:solidFill>
                    <a:srgbClr val="FFFFFF"/>
                  </a:solidFill>
                  <a:latin typeface="Helvetica"/>
                  <a:cs typeface="Helvetica"/>
                </a:rPr>
                <a:t>i</a:t>
              </a:r>
              <a:r>
                <a:rPr sz="1400" baseline="1517" dirty="0">
                  <a:solidFill>
                    <a:srgbClr val="FFFFFF"/>
                  </a:solidFill>
                  <a:latin typeface="Helvetica"/>
                  <a:cs typeface="Helvetica"/>
                </a:rPr>
                <a:t>onin</a:t>
              </a:r>
              <a:r>
                <a:rPr sz="1400" spc="75" baseline="1517" dirty="0">
                  <a:solidFill>
                    <a:srgbClr val="FFFFFF"/>
                  </a:solidFill>
                  <a:latin typeface="Helvetica"/>
                  <a:cs typeface="Helvetica"/>
                </a:rPr>
                <a:t>g</a:t>
              </a:r>
              <a:r>
                <a:rPr sz="1400" baseline="1517" dirty="0">
                  <a:solidFill>
                    <a:srgbClr val="FFFFFF"/>
                  </a:solidFill>
                  <a:latin typeface="Helvetica"/>
                  <a:cs typeface="Helvetica"/>
                </a:rPr>
                <a:t>’</a:t>
              </a:r>
              <a:r>
                <a:rPr sz="1400" spc="25" baseline="1517" dirty="0">
                  <a:solidFill>
                    <a:srgbClr val="FFFFFF"/>
                  </a:solidFill>
                  <a:latin typeface="Helvetica"/>
                  <a:cs typeface="Helvetica"/>
                </a:rPr>
                <a:t> </a:t>
              </a:r>
              <a:r>
                <a:rPr sz="1400" baseline="1517" dirty="0">
                  <a:solidFill>
                    <a:srgbClr val="FFFFFF"/>
                  </a:solidFill>
                  <a:latin typeface="Helvetica"/>
                  <a:cs typeface="Helvetica"/>
                </a:rPr>
                <a:t>–</a:t>
              </a:r>
              <a:endParaRPr sz="1400" dirty="0">
                <a:latin typeface="Helvetica"/>
                <a:cs typeface="Helvetica"/>
              </a:endParaRPr>
            </a:p>
            <a:p>
              <a:pPr marL="362308" marR="381396" algn="ctr">
                <a:lnSpc>
                  <a:spcPts val="2160"/>
                </a:lnSpc>
              </a:pPr>
              <a:r>
                <a:rPr sz="1400" baseline="1517" dirty="0">
                  <a:solidFill>
                    <a:srgbClr val="FFFFFF"/>
                  </a:solidFill>
                  <a:latin typeface="Helvetica"/>
                  <a:cs typeface="Helvetica"/>
                </a:rPr>
                <a:t>Ge</a:t>
              </a:r>
              <a:r>
                <a:rPr sz="1400" spc="4" baseline="1517" dirty="0">
                  <a:solidFill>
                    <a:srgbClr val="FFFFFF"/>
                  </a:solidFill>
                  <a:latin typeface="Helvetica"/>
                  <a:cs typeface="Helvetica"/>
                </a:rPr>
                <a:t>n</a:t>
              </a:r>
              <a:r>
                <a:rPr sz="1400" baseline="1517" dirty="0">
                  <a:solidFill>
                    <a:srgbClr val="FFFFFF"/>
                  </a:solidFill>
                  <a:latin typeface="Helvetica"/>
                  <a:cs typeface="Helvetica"/>
                </a:rPr>
                <a:t>er</a:t>
              </a:r>
              <a:r>
                <a:rPr sz="1400" spc="-4" baseline="1517" dirty="0">
                  <a:solidFill>
                    <a:srgbClr val="FFFFFF"/>
                  </a:solidFill>
                  <a:latin typeface="Helvetica"/>
                  <a:cs typeface="Helvetica"/>
                </a:rPr>
                <a:t>i</a:t>
              </a:r>
              <a:r>
                <a:rPr sz="1400" baseline="1517" dirty="0">
                  <a:solidFill>
                    <a:srgbClr val="FFFFFF"/>
                  </a:solidFill>
                  <a:latin typeface="Helvetica"/>
                  <a:cs typeface="Helvetica"/>
                </a:rPr>
                <a:t>c</a:t>
              </a:r>
              <a:r>
                <a:rPr sz="1400" spc="-4" baseline="1517" dirty="0">
                  <a:solidFill>
                    <a:srgbClr val="FFFFFF"/>
                  </a:solidFill>
                  <a:latin typeface="Helvetica"/>
                  <a:cs typeface="Helvetica"/>
                </a:rPr>
                <a:t> </a:t>
              </a:r>
              <a:r>
                <a:rPr sz="1400" baseline="1517" dirty="0">
                  <a:solidFill>
                    <a:srgbClr val="FFFFFF"/>
                  </a:solidFill>
                  <a:latin typeface="Helvetica"/>
                  <a:cs typeface="Helvetica"/>
                </a:rPr>
                <a:t>St</a:t>
              </a:r>
              <a:r>
                <a:rPr sz="1400" spc="-44" baseline="1517" dirty="0">
                  <a:solidFill>
                    <a:srgbClr val="FFFFFF"/>
                  </a:solidFill>
                  <a:latin typeface="Helvetica"/>
                  <a:cs typeface="Helvetica"/>
                </a:rPr>
                <a:t>r</a:t>
              </a:r>
              <a:r>
                <a:rPr sz="1400" spc="-9" baseline="1517" dirty="0">
                  <a:solidFill>
                    <a:srgbClr val="FFFFFF"/>
                  </a:solidFill>
                  <a:latin typeface="Helvetica"/>
                  <a:cs typeface="Helvetica"/>
                </a:rPr>
                <a:t>a</a:t>
              </a:r>
              <a:r>
                <a:rPr sz="1400" spc="-25" baseline="1517" dirty="0">
                  <a:solidFill>
                    <a:srgbClr val="FFFFFF"/>
                  </a:solidFill>
                  <a:latin typeface="Helvetica"/>
                  <a:cs typeface="Helvetica"/>
                </a:rPr>
                <a:t>t</a:t>
              </a:r>
              <a:r>
                <a:rPr sz="1400" baseline="1517" dirty="0">
                  <a:solidFill>
                    <a:srgbClr val="FFFFFF"/>
                  </a:solidFill>
                  <a:latin typeface="Helvetica"/>
                  <a:cs typeface="Helvetica"/>
                </a:rPr>
                <a:t>e</a:t>
              </a:r>
              <a:r>
                <a:rPr sz="1400" spc="4" baseline="1517" dirty="0">
                  <a:solidFill>
                    <a:srgbClr val="FFFFFF"/>
                  </a:solidFill>
                  <a:latin typeface="Helvetica"/>
                  <a:cs typeface="Helvetica"/>
                </a:rPr>
                <a:t>g</a:t>
              </a:r>
              <a:r>
                <a:rPr sz="1400" spc="-4" baseline="1517" dirty="0">
                  <a:solidFill>
                    <a:srgbClr val="FFFFFF"/>
                  </a:solidFill>
                  <a:latin typeface="Helvetica"/>
                  <a:cs typeface="Helvetica"/>
                </a:rPr>
                <a:t>i</a:t>
              </a:r>
              <a:r>
                <a:rPr sz="1400" baseline="1517" dirty="0">
                  <a:solidFill>
                    <a:srgbClr val="FFFFFF"/>
                  </a:solidFill>
                  <a:latin typeface="Helvetica"/>
                  <a:cs typeface="Helvetica"/>
                </a:rPr>
                <a:t>es</a:t>
              </a:r>
              <a:endParaRPr sz="1400" dirty="0">
                <a:latin typeface="Helvetica"/>
                <a:cs typeface="Helvetica"/>
              </a:endParaRPr>
            </a:p>
          </p:txBody>
        </p:sp>
        <p:sp>
          <p:nvSpPr>
            <p:cNvPr id="32" name="object 8"/>
            <p:cNvSpPr txBox="1"/>
            <p:nvPr/>
          </p:nvSpPr>
          <p:spPr>
            <a:xfrm>
              <a:off x="675515" y="2551247"/>
              <a:ext cx="1696377" cy="330504"/>
            </a:xfrm>
            <a:prstGeom prst="rect">
              <a:avLst/>
            </a:prstGeom>
          </p:spPr>
          <p:txBody>
            <a:bodyPr wrap="square" lIns="0" tIns="0" rIns="0" bIns="0" rtlCol="0">
              <a:noAutofit/>
            </a:bodyPr>
            <a:lstStyle/>
            <a:p>
              <a:pPr marL="12700">
                <a:lnSpc>
                  <a:spcPts val="2545"/>
                </a:lnSpc>
                <a:spcBef>
                  <a:spcPts val="127"/>
                </a:spcBef>
              </a:pPr>
              <a:r>
                <a:rPr sz="2400" baseline="3413" dirty="0">
                  <a:solidFill>
                    <a:srgbClr val="FFFFFF"/>
                  </a:solidFill>
                  <a:latin typeface="Helvetica"/>
                  <a:cs typeface="Helvetica"/>
                </a:rPr>
                <a:t>Mi</a:t>
              </a:r>
              <a:r>
                <a:rPr sz="2400" spc="-29" baseline="3413" dirty="0">
                  <a:solidFill>
                    <a:srgbClr val="FFFFFF"/>
                  </a:solidFill>
                  <a:latin typeface="Helvetica"/>
                  <a:cs typeface="Helvetica"/>
                </a:rPr>
                <a:t>n</a:t>
              </a:r>
              <a:r>
                <a:rPr sz="2400" baseline="3413" dirty="0">
                  <a:solidFill>
                    <a:srgbClr val="FFFFFF"/>
                  </a:solidFill>
                  <a:latin typeface="Helvetica"/>
                  <a:cs typeface="Helvetica"/>
                </a:rPr>
                <a:t>tzbe</a:t>
              </a:r>
              <a:r>
                <a:rPr sz="2400" spc="-34" baseline="3413" dirty="0">
                  <a:solidFill>
                    <a:srgbClr val="FFFFFF"/>
                  </a:solidFill>
                  <a:latin typeface="Helvetica"/>
                  <a:cs typeface="Helvetica"/>
                </a:rPr>
                <a:t>r</a:t>
              </a:r>
              <a:r>
                <a:rPr sz="2400" spc="89" baseline="3413" dirty="0">
                  <a:solidFill>
                    <a:srgbClr val="FFFFFF"/>
                  </a:solidFill>
                  <a:latin typeface="Helvetica"/>
                  <a:cs typeface="Helvetica"/>
                </a:rPr>
                <a:t>g</a:t>
              </a:r>
              <a:r>
                <a:rPr lang="en-GB" sz="2400" spc="89" baseline="3413" dirty="0">
                  <a:solidFill>
                    <a:srgbClr val="FFFFFF"/>
                  </a:solidFill>
                  <a:latin typeface="Helvetica"/>
                  <a:cs typeface="Helvetica"/>
                </a:rPr>
                <a:t>’s</a:t>
              </a:r>
              <a:endParaRPr sz="2400" dirty="0">
                <a:latin typeface="Helvetica"/>
                <a:cs typeface="Helvetica"/>
              </a:endParaRPr>
            </a:p>
          </p:txBody>
        </p:sp>
        <p:sp>
          <p:nvSpPr>
            <p:cNvPr id="33" name="object 7"/>
            <p:cNvSpPr txBox="1"/>
            <p:nvPr/>
          </p:nvSpPr>
          <p:spPr>
            <a:xfrm>
              <a:off x="3843862" y="2718862"/>
              <a:ext cx="1314466" cy="330200"/>
            </a:xfrm>
            <a:prstGeom prst="rect">
              <a:avLst/>
            </a:prstGeom>
          </p:spPr>
          <p:txBody>
            <a:bodyPr wrap="square" lIns="0" tIns="0" rIns="0" bIns="0" rtlCol="0">
              <a:noAutofit/>
            </a:bodyPr>
            <a:lstStyle/>
            <a:p>
              <a:pPr marL="12700">
                <a:lnSpc>
                  <a:spcPts val="2545"/>
                </a:lnSpc>
                <a:spcBef>
                  <a:spcPts val="127"/>
                </a:spcBef>
              </a:pPr>
              <a:r>
                <a:rPr sz="2400" spc="-50" baseline="3413" dirty="0">
                  <a:solidFill>
                    <a:srgbClr val="FFFFFF"/>
                  </a:solidFill>
                  <a:latin typeface="Helvetica"/>
                  <a:cs typeface="Helvetica"/>
                </a:rPr>
                <a:t>P</a:t>
              </a:r>
              <a:r>
                <a:rPr sz="2400" baseline="3413" dirty="0">
                  <a:solidFill>
                    <a:srgbClr val="FFFFFF"/>
                  </a:solidFill>
                  <a:latin typeface="Helvetica"/>
                  <a:cs typeface="Helvetica"/>
                </a:rPr>
                <a:t>os</a:t>
              </a:r>
              <a:r>
                <a:rPr sz="2400" spc="-4" baseline="3413" dirty="0">
                  <a:solidFill>
                    <a:srgbClr val="FFFFFF"/>
                  </a:solidFill>
                  <a:latin typeface="Helvetica"/>
                  <a:cs typeface="Helvetica"/>
                </a:rPr>
                <a:t>i</a:t>
              </a:r>
              <a:r>
                <a:rPr sz="2400" baseline="3413" dirty="0">
                  <a:solidFill>
                    <a:srgbClr val="FFFFFF"/>
                  </a:solidFill>
                  <a:latin typeface="Helvetica"/>
                  <a:cs typeface="Helvetica"/>
                </a:rPr>
                <a:t>tion</a:t>
              </a:r>
              <a:endParaRPr sz="2400" dirty="0">
                <a:latin typeface="Helvetica"/>
                <a:cs typeface="Helvetica"/>
              </a:endParaRPr>
            </a:p>
          </p:txBody>
        </p:sp>
        <p:sp>
          <p:nvSpPr>
            <p:cNvPr id="34" name="object 3"/>
            <p:cNvSpPr txBox="1"/>
            <p:nvPr/>
          </p:nvSpPr>
          <p:spPr>
            <a:xfrm>
              <a:off x="3851920" y="3881041"/>
              <a:ext cx="1091165" cy="330200"/>
            </a:xfrm>
            <a:prstGeom prst="rect">
              <a:avLst/>
            </a:prstGeom>
          </p:spPr>
          <p:txBody>
            <a:bodyPr wrap="square" lIns="0" tIns="0" rIns="0" bIns="0" rtlCol="0">
              <a:noAutofit/>
            </a:bodyPr>
            <a:lstStyle/>
            <a:p>
              <a:pPr marL="12700">
                <a:lnSpc>
                  <a:spcPts val="2545"/>
                </a:lnSpc>
                <a:spcBef>
                  <a:spcPts val="127"/>
                </a:spcBef>
              </a:pPr>
              <a:r>
                <a:rPr sz="2400" spc="-50" baseline="3413" dirty="0">
                  <a:solidFill>
                    <a:srgbClr val="FFFFFF"/>
                  </a:solidFill>
                  <a:latin typeface="Helvetica"/>
                  <a:cs typeface="Helvetica"/>
                </a:rPr>
                <a:t>P</a:t>
              </a:r>
              <a:r>
                <a:rPr sz="2400" spc="-19" baseline="3413" dirty="0">
                  <a:solidFill>
                    <a:srgbClr val="FFFFFF"/>
                  </a:solidFill>
                  <a:latin typeface="Helvetica"/>
                  <a:cs typeface="Helvetica"/>
                </a:rPr>
                <a:t>a</a:t>
              </a:r>
              <a:r>
                <a:rPr sz="2400" spc="-34" baseline="3413" dirty="0">
                  <a:solidFill>
                    <a:srgbClr val="FFFFFF"/>
                  </a:solidFill>
                  <a:latin typeface="Helvetica"/>
                  <a:cs typeface="Helvetica"/>
                </a:rPr>
                <a:t>t</a:t>
              </a:r>
              <a:r>
                <a:rPr sz="2400" spc="-25" baseline="3413" dirty="0">
                  <a:solidFill>
                    <a:srgbClr val="FFFFFF"/>
                  </a:solidFill>
                  <a:latin typeface="Helvetica"/>
                  <a:cs typeface="Helvetica"/>
                </a:rPr>
                <a:t>t</a:t>
              </a:r>
              <a:r>
                <a:rPr sz="2400" baseline="3413" dirty="0">
                  <a:solidFill>
                    <a:srgbClr val="FFFFFF"/>
                  </a:solidFill>
                  <a:latin typeface="Helvetica"/>
                  <a:cs typeface="Helvetica"/>
                </a:rPr>
                <a:t>ern</a:t>
              </a:r>
              <a:endParaRPr sz="2400" dirty="0">
                <a:latin typeface="Helvetica"/>
                <a:cs typeface="Helvetica"/>
              </a:endParaRPr>
            </a:p>
          </p:txBody>
        </p:sp>
        <p:sp>
          <p:nvSpPr>
            <p:cNvPr id="35" name="object 3"/>
            <p:cNvSpPr txBox="1"/>
            <p:nvPr/>
          </p:nvSpPr>
          <p:spPr>
            <a:xfrm>
              <a:off x="3671476" y="5085184"/>
              <a:ext cx="1529157" cy="395108"/>
            </a:xfrm>
            <a:prstGeom prst="rect">
              <a:avLst/>
            </a:prstGeom>
          </p:spPr>
          <p:txBody>
            <a:bodyPr wrap="square" lIns="0" tIns="0" rIns="0" bIns="0" rtlCol="0">
              <a:noAutofit/>
            </a:bodyPr>
            <a:lstStyle/>
            <a:p>
              <a:pPr marL="12700">
                <a:lnSpc>
                  <a:spcPts val="2545"/>
                </a:lnSpc>
                <a:spcBef>
                  <a:spcPts val="127"/>
                </a:spcBef>
              </a:pPr>
              <a:r>
                <a:rPr lang="en-GB" sz="2400" spc="-50" baseline="3413" dirty="0">
                  <a:solidFill>
                    <a:srgbClr val="FFFFFF"/>
                  </a:solidFill>
                  <a:latin typeface="Helvetica"/>
                  <a:cs typeface="Helvetica"/>
                </a:rPr>
                <a:t>Ploy</a:t>
              </a:r>
              <a:endParaRPr sz="2400" dirty="0">
                <a:latin typeface="Helvetica"/>
                <a:cs typeface="Helvetica"/>
              </a:endParaRPr>
            </a:p>
          </p:txBody>
        </p:sp>
        <p:sp>
          <p:nvSpPr>
            <p:cNvPr id="36" name="object 3"/>
            <p:cNvSpPr txBox="1"/>
            <p:nvPr/>
          </p:nvSpPr>
          <p:spPr>
            <a:xfrm>
              <a:off x="3851920" y="332656"/>
              <a:ext cx="979906" cy="330200"/>
            </a:xfrm>
            <a:prstGeom prst="rect">
              <a:avLst/>
            </a:prstGeom>
          </p:spPr>
          <p:txBody>
            <a:bodyPr wrap="square" lIns="0" tIns="0" rIns="0" bIns="0" rtlCol="0">
              <a:noAutofit/>
            </a:bodyPr>
            <a:lstStyle/>
            <a:p>
              <a:pPr marL="12700">
                <a:lnSpc>
                  <a:spcPts val="2545"/>
                </a:lnSpc>
                <a:spcBef>
                  <a:spcPts val="127"/>
                </a:spcBef>
              </a:pPr>
              <a:r>
                <a:rPr lang="en-GB" sz="2400" spc="-50" baseline="3413" dirty="0">
                  <a:solidFill>
                    <a:srgbClr val="FFFFFF"/>
                  </a:solidFill>
                  <a:latin typeface="Helvetica"/>
                  <a:cs typeface="Helvetica"/>
                </a:rPr>
                <a:t>Plan</a:t>
              </a:r>
              <a:endParaRPr sz="2400" dirty="0">
                <a:latin typeface="Helvetica"/>
                <a:cs typeface="Helvetica"/>
              </a:endParaRPr>
            </a:p>
          </p:txBody>
        </p:sp>
        <p:sp>
          <p:nvSpPr>
            <p:cNvPr id="37" name="TextBox 36"/>
            <p:cNvSpPr txBox="1"/>
            <p:nvPr/>
          </p:nvSpPr>
          <p:spPr>
            <a:xfrm>
              <a:off x="634084" y="3143251"/>
              <a:ext cx="1800199" cy="454909"/>
            </a:xfrm>
            <a:prstGeom prst="rect">
              <a:avLst/>
            </a:prstGeom>
            <a:noFill/>
          </p:spPr>
          <p:txBody>
            <a:bodyPr wrap="square" rtlCol="0">
              <a:spAutoFit/>
            </a:bodyPr>
            <a:lstStyle/>
            <a:p>
              <a:r>
                <a:rPr lang="en-US" sz="1200" dirty="0">
                  <a:solidFill>
                    <a:schemeClr val="bg1"/>
                  </a:solidFill>
                  <a:latin typeface="Helvetica"/>
                  <a:cs typeface="Helvetica"/>
                </a:rPr>
                <a:t>5P’s of </a:t>
              </a:r>
              <a:r>
                <a:rPr lang="en-US" sz="1400" dirty="0">
                  <a:solidFill>
                    <a:schemeClr val="bg1"/>
                  </a:solidFill>
                  <a:latin typeface="Helvetica"/>
                  <a:cs typeface="Helvetica"/>
                </a:rPr>
                <a:t>Strategy</a:t>
              </a:r>
            </a:p>
          </p:txBody>
        </p:sp>
      </p:grpSp>
      <p:sp>
        <p:nvSpPr>
          <p:cNvPr id="13" name="Rectangle 12">
            <a:extLst>
              <a:ext uri="{FF2B5EF4-FFF2-40B4-BE49-F238E27FC236}">
                <a16:creationId xmlns:a16="http://schemas.microsoft.com/office/drawing/2014/main" id="{25132774-48A1-4ECC-A1F8-6A2062741307}"/>
              </a:ext>
            </a:extLst>
          </p:cNvPr>
          <p:cNvSpPr/>
          <p:nvPr/>
        </p:nvSpPr>
        <p:spPr>
          <a:xfrm>
            <a:off x="180567" y="608384"/>
            <a:ext cx="4843000" cy="2554545"/>
          </a:xfrm>
          <a:prstGeom prst="rect">
            <a:avLst/>
          </a:prstGeom>
        </p:spPr>
        <p:txBody>
          <a:bodyPr wrap="square">
            <a:spAutoFit/>
          </a:bodyPr>
          <a:lstStyle/>
          <a:p>
            <a:pPr algn="just"/>
            <a:r>
              <a:rPr lang="en-US" sz="1600" b="1" dirty="0">
                <a:latin typeface="Libre Franklin"/>
              </a:rPr>
              <a:t>5. Strategy as Ploy</a:t>
            </a:r>
          </a:p>
          <a:p>
            <a:pPr algn="just"/>
            <a:r>
              <a:rPr lang="en-US" sz="1600" dirty="0">
                <a:latin typeface="Libre Franklin"/>
              </a:rPr>
              <a:t>Mintzberg says that getting the better of competitors, by plotting to disrupt, dissuade, discourage, or otherwise influence them, can be part of a strategy. This is where strategy can be a ploy, as well as a plan.</a:t>
            </a:r>
          </a:p>
          <a:p>
            <a:pPr algn="just"/>
            <a:r>
              <a:rPr lang="en-US" sz="1600" dirty="0">
                <a:latin typeface="Libre Franklin"/>
              </a:rPr>
              <a:t>For example, a grocery chain might threaten to expand a store so that a competitor doesn't move into the same area; or a telecommunications company might buy up patents that a competitor could potentially use to launch a rival product.</a:t>
            </a:r>
            <a:endParaRPr lang="en-US" sz="1600" b="0" i="0" dirty="0">
              <a:effectLst/>
              <a:latin typeface="Libre Franklin"/>
            </a:endParaRPr>
          </a:p>
        </p:txBody>
      </p:sp>
      <p:pic>
        <p:nvPicPr>
          <p:cNvPr id="3" name="Picture 2">
            <a:extLst>
              <a:ext uri="{FF2B5EF4-FFF2-40B4-BE49-F238E27FC236}">
                <a16:creationId xmlns:a16="http://schemas.microsoft.com/office/drawing/2014/main" id="{E70C5D4D-C706-4181-A3BE-9DBCFE34C19E}"/>
              </a:ext>
            </a:extLst>
          </p:cNvPr>
          <p:cNvPicPr>
            <a:picLocks noChangeAspect="1"/>
          </p:cNvPicPr>
          <p:nvPr/>
        </p:nvPicPr>
        <p:blipFill>
          <a:blip r:embed="rId2"/>
          <a:stretch>
            <a:fillRect/>
          </a:stretch>
        </p:blipFill>
        <p:spPr>
          <a:xfrm>
            <a:off x="118009" y="3189424"/>
            <a:ext cx="4968115" cy="2063635"/>
          </a:xfrm>
          <a:prstGeom prst="rect">
            <a:avLst/>
          </a:prstGeom>
        </p:spPr>
      </p:pic>
      <p:sp>
        <p:nvSpPr>
          <p:cNvPr id="4" name="TextBox 3">
            <a:extLst>
              <a:ext uri="{FF2B5EF4-FFF2-40B4-BE49-F238E27FC236}">
                <a16:creationId xmlns:a16="http://schemas.microsoft.com/office/drawing/2014/main" id="{C137F412-4A9F-49CD-9E86-8117F60660AF}"/>
              </a:ext>
            </a:extLst>
          </p:cNvPr>
          <p:cNvSpPr txBox="1"/>
          <p:nvPr/>
        </p:nvSpPr>
        <p:spPr>
          <a:xfrm>
            <a:off x="257493" y="5347803"/>
            <a:ext cx="2672591" cy="369332"/>
          </a:xfrm>
          <a:prstGeom prst="rect">
            <a:avLst/>
          </a:prstGeom>
          <a:noFill/>
        </p:spPr>
        <p:txBody>
          <a:bodyPr wrap="none" rtlCol="0">
            <a:spAutoFit/>
          </a:bodyPr>
          <a:lstStyle/>
          <a:p>
            <a:r>
              <a:rPr lang="en-GB" dirty="0"/>
              <a:t>Tool: Scenario Planning </a:t>
            </a:r>
          </a:p>
        </p:txBody>
      </p:sp>
    </p:spTree>
    <p:extLst>
      <p:ext uri="{BB962C8B-B14F-4D97-AF65-F5344CB8AC3E}">
        <p14:creationId xmlns:p14="http://schemas.microsoft.com/office/powerpoint/2010/main" val="7448007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5Ps of Strategy by Henry Mintzberg- Strategic Management">
            <a:hlinkClick r:id="" action="ppaction://media"/>
            <a:extLst>
              <a:ext uri="{FF2B5EF4-FFF2-40B4-BE49-F238E27FC236}">
                <a16:creationId xmlns:a16="http://schemas.microsoft.com/office/drawing/2014/main" id="{2C1BD009-00A0-407B-A3BC-F2D3E7E6CE1D}"/>
              </a:ext>
            </a:extLst>
          </p:cNvPr>
          <p:cNvPicPr>
            <a:picLocks noRot="1" noChangeAspect="1"/>
          </p:cNvPicPr>
          <p:nvPr>
            <a:videoFile r:link="rId1"/>
          </p:nvPr>
        </p:nvPicPr>
        <p:blipFill>
          <a:blip r:embed="rId3"/>
          <a:stretch>
            <a:fillRect/>
          </a:stretch>
        </p:blipFill>
        <p:spPr>
          <a:xfrm>
            <a:off x="2678462" y="324921"/>
            <a:ext cx="9001000" cy="5063062"/>
          </a:xfrm>
          <a:prstGeom prst="rect">
            <a:avLst/>
          </a:prstGeom>
        </p:spPr>
      </p:pic>
      <p:sp>
        <p:nvSpPr>
          <p:cNvPr id="6" name="TextBox 5">
            <a:extLst>
              <a:ext uri="{FF2B5EF4-FFF2-40B4-BE49-F238E27FC236}">
                <a16:creationId xmlns:a16="http://schemas.microsoft.com/office/drawing/2014/main" id="{EAAFB783-C2FB-4C5D-883A-5CA7C286A325}"/>
              </a:ext>
            </a:extLst>
          </p:cNvPr>
          <p:cNvSpPr txBox="1"/>
          <p:nvPr/>
        </p:nvSpPr>
        <p:spPr>
          <a:xfrm>
            <a:off x="18760" y="4199"/>
            <a:ext cx="2659702" cy="523220"/>
          </a:xfrm>
          <a:prstGeom prst="rect">
            <a:avLst/>
          </a:prstGeom>
          <a:noFill/>
        </p:spPr>
        <p:txBody>
          <a:bodyPr wrap="none" rtlCol="0">
            <a:spAutoFit/>
          </a:bodyPr>
          <a:lstStyle/>
          <a:p>
            <a:r>
              <a:rPr lang="en-GB" sz="2800" b="1" dirty="0">
                <a:effectLst>
                  <a:outerShdw blurRad="38100" dist="38100" dir="2700000" algn="tl">
                    <a:srgbClr val="000000">
                      <a:alpha val="43137"/>
                    </a:srgbClr>
                  </a:outerShdw>
                </a:effectLst>
              </a:rPr>
              <a:t>5Ps Summary </a:t>
            </a:r>
          </a:p>
        </p:txBody>
      </p:sp>
      <p:sp>
        <p:nvSpPr>
          <p:cNvPr id="7" name="Rectangle 6">
            <a:extLst>
              <a:ext uri="{FF2B5EF4-FFF2-40B4-BE49-F238E27FC236}">
                <a16:creationId xmlns:a16="http://schemas.microsoft.com/office/drawing/2014/main" id="{1ADA7035-5A04-4000-894B-BD35F2318AAB}"/>
              </a:ext>
            </a:extLst>
          </p:cNvPr>
          <p:cNvSpPr/>
          <p:nvPr/>
        </p:nvSpPr>
        <p:spPr>
          <a:xfrm>
            <a:off x="18760" y="5101690"/>
            <a:ext cx="2160240" cy="369332"/>
          </a:xfrm>
          <a:prstGeom prst="rect">
            <a:avLst/>
          </a:prstGeom>
        </p:spPr>
        <p:txBody>
          <a:bodyPr wrap="square">
            <a:spAutoFit/>
          </a:bodyPr>
          <a:lstStyle/>
          <a:p>
            <a:r>
              <a:rPr lang="en-GB" sz="900" dirty="0">
                <a:hlinkClick r:id="rId4"/>
              </a:rPr>
              <a:t>https://youtube.com/watch?v=dVe-DRYfA5E&amp;si=EnSIkaIECMiOmarE</a:t>
            </a:r>
            <a:r>
              <a:rPr lang="en-GB" sz="900" dirty="0"/>
              <a:t> </a:t>
            </a:r>
          </a:p>
        </p:txBody>
      </p:sp>
    </p:spTree>
    <p:extLst>
      <p:ext uri="{BB962C8B-B14F-4D97-AF65-F5344CB8AC3E}">
        <p14:creationId xmlns:p14="http://schemas.microsoft.com/office/powerpoint/2010/main" val="1208607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38"/>
          <p:cNvSpPr txBox="1">
            <a:spLocks noGrp="1"/>
          </p:cNvSpPr>
          <p:nvPr>
            <p:ph type="title"/>
          </p:nvPr>
        </p:nvSpPr>
        <p:spPr>
          <a:xfrm>
            <a:off x="3099674" y="200662"/>
            <a:ext cx="8784976" cy="576064"/>
          </a:xfrm>
          <a:prstGeom prst="rect">
            <a:avLst/>
          </a:prstGeom>
          <a:noFill/>
          <a:ln>
            <a:noFill/>
          </a:ln>
        </p:spPr>
        <p:txBody>
          <a:bodyPr spcFirstLastPara="1" wrap="square" lIns="121900" tIns="60933" rIns="121900" bIns="60933" anchor="t" anchorCtr="0">
            <a:noAutofit/>
          </a:bodyPr>
          <a:lstStyle/>
          <a:p>
            <a:pPr>
              <a:buClr>
                <a:schemeClr val="dk1"/>
              </a:buClr>
              <a:buSzPts val="1100"/>
            </a:pPr>
            <a:r>
              <a:rPr lang="en-GB" sz="3200" dirty="0">
                <a:solidFill>
                  <a:schemeClr val="tx1"/>
                </a:solidFill>
              </a:rPr>
              <a:t>The ‘Positioning’ Approach of Porter: An Overview</a:t>
            </a:r>
            <a:endParaRPr sz="3200" dirty="0">
              <a:solidFill>
                <a:schemeClr val="tx1"/>
              </a:solidFill>
            </a:endParaRPr>
          </a:p>
          <a:p>
            <a:pPr>
              <a:buClr>
                <a:schemeClr val="dk1"/>
              </a:buClr>
              <a:buSzPts val="1100"/>
            </a:pPr>
            <a:endParaRPr sz="3200" dirty="0">
              <a:solidFill>
                <a:schemeClr val="tx1"/>
              </a:solidFill>
            </a:endParaRPr>
          </a:p>
          <a:p>
            <a:pPr>
              <a:buClr>
                <a:schemeClr val="dk1"/>
              </a:buClr>
              <a:buSzPts val="1100"/>
            </a:pPr>
            <a:endParaRPr sz="4000" dirty="0">
              <a:solidFill>
                <a:schemeClr val="tx1"/>
              </a:solidFill>
            </a:endParaRPr>
          </a:p>
          <a:p>
            <a:pPr>
              <a:buClr>
                <a:schemeClr val="dk1"/>
              </a:buClr>
              <a:buSzPts val="1100"/>
            </a:pPr>
            <a:endParaRPr sz="4000" dirty="0">
              <a:solidFill>
                <a:schemeClr val="tx1"/>
              </a:solidFill>
            </a:endParaRPr>
          </a:p>
          <a:p>
            <a:r>
              <a:rPr lang="en-GB" sz="4000" dirty="0">
                <a:solidFill>
                  <a:schemeClr val="tx1"/>
                </a:solidFill>
              </a:rPr>
              <a:t> </a:t>
            </a:r>
            <a:endParaRPr sz="4000" dirty="0">
              <a:solidFill>
                <a:schemeClr val="tx1"/>
              </a:solidFill>
            </a:endParaRPr>
          </a:p>
        </p:txBody>
      </p:sp>
      <p:pic>
        <p:nvPicPr>
          <p:cNvPr id="274" name="Google Shape;274;p38" descr="Screen Shot 2013-11-20 at 19.33.47.png"/>
          <p:cNvPicPr preferRelativeResize="0"/>
          <p:nvPr/>
        </p:nvPicPr>
        <p:blipFill rotWithShape="1">
          <a:blip r:embed="rId3">
            <a:alphaModFix/>
          </a:blip>
          <a:srcRect/>
          <a:stretch/>
        </p:blipFill>
        <p:spPr>
          <a:xfrm>
            <a:off x="3283919" y="991181"/>
            <a:ext cx="8213188" cy="4641139"/>
          </a:xfrm>
          <a:prstGeom prst="rect">
            <a:avLst/>
          </a:prstGeom>
          <a:noFill/>
          <a:ln>
            <a:noFill/>
          </a:ln>
        </p:spPr>
      </p:pic>
    </p:spTree>
    <p:extLst>
      <p:ext uri="{BB962C8B-B14F-4D97-AF65-F5344CB8AC3E}">
        <p14:creationId xmlns:p14="http://schemas.microsoft.com/office/powerpoint/2010/main" val="23002161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5640" y="328398"/>
            <a:ext cx="7272808" cy="1143000"/>
          </a:xfrm>
          <a:ln w="3175">
            <a:solidFill>
              <a:schemeClr val="bg1"/>
            </a:solidFill>
          </a:ln>
        </p:spPr>
        <p:txBody>
          <a:bodyPr>
            <a:normAutofit fontScale="90000"/>
          </a:bodyPr>
          <a:lstStyle/>
          <a:p>
            <a:pPr>
              <a:lnSpc>
                <a:spcPct val="90000"/>
              </a:lnSpc>
              <a:defRPr/>
            </a:pPr>
            <a:r>
              <a:rPr lang="en-US" sz="4000" b="1" dirty="0">
                <a:solidFill>
                  <a:schemeClr val="tx1"/>
                </a:solidFill>
                <a:effectLst>
                  <a:outerShdw blurRad="38100" dist="38100" dir="2700000" algn="tl">
                    <a:srgbClr val="000000">
                      <a:alpha val="43137"/>
                    </a:srgbClr>
                  </a:outerShdw>
                </a:effectLst>
              </a:rPr>
              <a:t>The Principles of Porter’s </a:t>
            </a:r>
            <a:br>
              <a:rPr lang="en-US" sz="4000" b="1" dirty="0">
                <a:solidFill>
                  <a:schemeClr val="tx1"/>
                </a:solidFill>
                <a:effectLst>
                  <a:outerShdw blurRad="38100" dist="38100" dir="2700000" algn="tl">
                    <a:srgbClr val="000000">
                      <a:alpha val="43137"/>
                    </a:srgbClr>
                  </a:outerShdw>
                </a:effectLst>
              </a:rPr>
            </a:br>
            <a:r>
              <a:rPr lang="en-US" sz="4000" b="1" dirty="0">
                <a:solidFill>
                  <a:schemeClr val="tx1"/>
                </a:solidFill>
                <a:effectLst>
                  <a:outerShdw blurRad="38100" dist="38100" dir="2700000" algn="tl">
                    <a:srgbClr val="000000">
                      <a:alpha val="43137"/>
                    </a:srgbClr>
                  </a:outerShdw>
                </a:effectLst>
              </a:rPr>
              <a:t>Positioning Approach</a:t>
            </a:r>
          </a:p>
        </p:txBody>
      </p:sp>
      <p:sp>
        <p:nvSpPr>
          <p:cNvPr id="3" name="Content Placeholder 2"/>
          <p:cNvSpPr>
            <a:spLocks noGrp="1"/>
          </p:cNvSpPr>
          <p:nvPr>
            <p:ph idx="1"/>
          </p:nvPr>
        </p:nvSpPr>
        <p:spPr>
          <a:xfrm>
            <a:off x="263352" y="1600201"/>
            <a:ext cx="11305256" cy="4421087"/>
          </a:xfrm>
          <a:ln w="44450">
            <a:noFill/>
          </a:ln>
        </p:spPr>
        <p:txBody>
          <a:bodyPr>
            <a:normAutofit fontScale="70000" lnSpcReduction="20000"/>
          </a:bodyPr>
          <a:lstStyle/>
          <a:p>
            <a:pPr marL="0" indent="0">
              <a:buClr>
                <a:srgbClr val="A3201D"/>
              </a:buClr>
              <a:buNone/>
            </a:pPr>
            <a:endParaRPr lang="en-US" dirty="0">
              <a:solidFill>
                <a:srgbClr val="4471B0"/>
              </a:solidFill>
              <a:latin typeface="Helvetica"/>
              <a:cs typeface="Helvetica"/>
            </a:endParaRPr>
          </a:p>
          <a:p>
            <a:pPr marL="0" indent="0">
              <a:buClr>
                <a:srgbClr val="A3201D"/>
              </a:buClr>
              <a:buNone/>
            </a:pPr>
            <a:r>
              <a:rPr lang="en-US" dirty="0">
                <a:solidFill>
                  <a:srgbClr val="8B1F10"/>
                </a:solidFill>
                <a:latin typeface="Helvetica"/>
                <a:cs typeface="Helvetica"/>
              </a:rPr>
              <a:t>For Porter, “strategy” is shorthand for a “</a:t>
            </a:r>
            <a:r>
              <a:rPr lang="en-US" i="1" dirty="0">
                <a:solidFill>
                  <a:srgbClr val="8B1F10"/>
                </a:solidFill>
                <a:latin typeface="Helvetica"/>
                <a:cs typeface="Helvetica"/>
              </a:rPr>
              <a:t>good competitive strategy that will result in sustainable superior performance</a:t>
            </a:r>
            <a:r>
              <a:rPr lang="en-US" dirty="0">
                <a:solidFill>
                  <a:srgbClr val="8B1F10"/>
                </a:solidFill>
                <a:latin typeface="Helvetica"/>
                <a:cs typeface="Helvetica"/>
              </a:rPr>
              <a:t>”</a:t>
            </a:r>
          </a:p>
          <a:p>
            <a:pPr marL="0" indent="0">
              <a:buClr>
                <a:srgbClr val="A3201D"/>
              </a:buClr>
              <a:buNone/>
            </a:pPr>
            <a:endParaRPr lang="en-GB" b="1" dirty="0"/>
          </a:p>
          <a:p>
            <a:pPr marL="0" indent="0">
              <a:buClr>
                <a:srgbClr val="A3201D"/>
              </a:buClr>
              <a:buNone/>
            </a:pPr>
            <a:r>
              <a:rPr lang="en-GB" b="1" dirty="0"/>
              <a:t>Key argument:</a:t>
            </a:r>
          </a:p>
          <a:p>
            <a:pPr marL="0" indent="0">
              <a:buClr>
                <a:srgbClr val="A3201D"/>
              </a:buClr>
              <a:buNone/>
            </a:pPr>
            <a:endParaRPr lang="en-GB" b="1" dirty="0"/>
          </a:p>
          <a:p>
            <a:pPr>
              <a:buClr>
                <a:srgbClr val="A3201D"/>
              </a:buClr>
            </a:pPr>
            <a:r>
              <a:rPr lang="en-US" dirty="0"/>
              <a:t>The potential of an organization is determined by the structure of the industry and the market in which it is operating</a:t>
            </a:r>
          </a:p>
          <a:p>
            <a:pPr marL="0" indent="0">
              <a:buClr>
                <a:srgbClr val="A3201D"/>
              </a:buClr>
              <a:buNone/>
            </a:pPr>
            <a:endParaRPr lang="en-US" dirty="0"/>
          </a:p>
          <a:p>
            <a:pPr>
              <a:buClr>
                <a:srgbClr val="A3201D"/>
              </a:buClr>
            </a:pPr>
            <a:r>
              <a:rPr lang="en-US" dirty="0"/>
              <a:t>Porter on Industry: Competition eliminates industry profit. </a:t>
            </a:r>
          </a:p>
          <a:p>
            <a:pPr marL="0" indent="0">
              <a:buClr>
                <a:srgbClr val="A3201D"/>
              </a:buClr>
              <a:buNone/>
            </a:pPr>
            <a:endParaRPr lang="en-GB" dirty="0"/>
          </a:p>
          <a:p>
            <a:pPr>
              <a:buClr>
                <a:srgbClr val="A3201D"/>
              </a:buClr>
            </a:pPr>
            <a:r>
              <a:rPr lang="en-US" dirty="0"/>
              <a:t>Porter on Positioning: Understand location, understand profitability</a:t>
            </a:r>
            <a:endParaRPr lang="en-GB" dirty="0"/>
          </a:p>
        </p:txBody>
      </p:sp>
    </p:spTree>
    <p:extLst>
      <p:ext uri="{BB962C8B-B14F-4D97-AF65-F5344CB8AC3E}">
        <p14:creationId xmlns:p14="http://schemas.microsoft.com/office/powerpoint/2010/main" val="32748853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348" y="1263096"/>
            <a:ext cx="11737304" cy="727104"/>
          </a:xfrm>
          <a:ln w="3175">
            <a:solidFill>
              <a:schemeClr val="bg1"/>
            </a:solidFill>
          </a:ln>
        </p:spPr>
        <p:txBody>
          <a:bodyPr>
            <a:noAutofit/>
          </a:bodyPr>
          <a:lstStyle/>
          <a:p>
            <a:pPr algn="l">
              <a:buClr>
                <a:srgbClr val="A3201D"/>
              </a:buClr>
            </a:pPr>
            <a:r>
              <a:rPr lang="en-US" sz="2000" b="1" dirty="0">
                <a:solidFill>
                  <a:schemeClr val="tx1"/>
                </a:solidFill>
                <a:effectLst>
                  <a:outerShdw blurRad="38100" dist="38100" dir="2700000" algn="tl">
                    <a:srgbClr val="000000">
                      <a:alpha val="43137"/>
                    </a:srgbClr>
                  </a:outerShdw>
                </a:effectLst>
              </a:rPr>
              <a:t>In choosing a strategy the organization needs to consider how it can position itself against the forces of competition within the industry:</a:t>
            </a:r>
          </a:p>
        </p:txBody>
      </p:sp>
      <p:sp>
        <p:nvSpPr>
          <p:cNvPr id="8" name="Rounded Rectangle 6">
            <a:extLst>
              <a:ext uri="{FF2B5EF4-FFF2-40B4-BE49-F238E27FC236}">
                <a16:creationId xmlns:a16="http://schemas.microsoft.com/office/drawing/2014/main" id="{D2F55BC1-4315-440F-B7F5-4B67580E253E}"/>
              </a:ext>
            </a:extLst>
          </p:cNvPr>
          <p:cNvSpPr/>
          <p:nvPr/>
        </p:nvSpPr>
        <p:spPr>
          <a:xfrm>
            <a:off x="4223792" y="2434888"/>
            <a:ext cx="3600400" cy="1312296"/>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latin typeface="Helvetica"/>
                <a:cs typeface="Helvetica"/>
              </a:rPr>
              <a:t>Using its capabilities</a:t>
            </a:r>
          </a:p>
        </p:txBody>
      </p:sp>
      <p:sp>
        <p:nvSpPr>
          <p:cNvPr id="9" name="Rounded Rectangle 8">
            <a:extLst>
              <a:ext uri="{FF2B5EF4-FFF2-40B4-BE49-F238E27FC236}">
                <a16:creationId xmlns:a16="http://schemas.microsoft.com/office/drawing/2014/main" id="{3667482F-AA69-4742-BF52-6BB639982D57}"/>
              </a:ext>
            </a:extLst>
          </p:cNvPr>
          <p:cNvSpPr/>
          <p:nvPr/>
        </p:nvSpPr>
        <p:spPr>
          <a:xfrm>
            <a:off x="6096000" y="4035216"/>
            <a:ext cx="3600400" cy="1296144"/>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latin typeface="Helvetica"/>
                <a:cs typeface="Helvetica"/>
              </a:rPr>
              <a:t>Influencing the balance of forces</a:t>
            </a:r>
          </a:p>
        </p:txBody>
      </p:sp>
      <p:sp>
        <p:nvSpPr>
          <p:cNvPr id="10" name="Rounded Rectangle 9">
            <a:extLst>
              <a:ext uri="{FF2B5EF4-FFF2-40B4-BE49-F238E27FC236}">
                <a16:creationId xmlns:a16="http://schemas.microsoft.com/office/drawing/2014/main" id="{070B5342-2C8E-4D5E-9EB3-B34A0A96601D}"/>
              </a:ext>
            </a:extLst>
          </p:cNvPr>
          <p:cNvSpPr/>
          <p:nvPr/>
        </p:nvSpPr>
        <p:spPr>
          <a:xfrm>
            <a:off x="2279576" y="4107224"/>
            <a:ext cx="3600400" cy="1296144"/>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latin typeface="Helvetica"/>
                <a:cs typeface="Helvetica"/>
              </a:rPr>
              <a:t>Anticipating shifts in forces</a:t>
            </a:r>
          </a:p>
        </p:txBody>
      </p:sp>
      <p:sp>
        <p:nvSpPr>
          <p:cNvPr id="4" name="TextBox 3">
            <a:extLst>
              <a:ext uri="{FF2B5EF4-FFF2-40B4-BE49-F238E27FC236}">
                <a16:creationId xmlns:a16="http://schemas.microsoft.com/office/drawing/2014/main" id="{75AD8352-C853-444D-B95A-55325333A925}"/>
              </a:ext>
            </a:extLst>
          </p:cNvPr>
          <p:cNvSpPr txBox="1"/>
          <p:nvPr/>
        </p:nvSpPr>
        <p:spPr>
          <a:xfrm>
            <a:off x="4007768" y="318281"/>
            <a:ext cx="4281941" cy="584775"/>
          </a:xfrm>
          <a:prstGeom prst="rect">
            <a:avLst/>
          </a:prstGeom>
          <a:noFill/>
        </p:spPr>
        <p:txBody>
          <a:bodyPr wrap="none" rtlCol="0">
            <a:spAutoFit/>
          </a:bodyPr>
          <a:lstStyle/>
          <a:p>
            <a:r>
              <a:rPr lang="en-GB" sz="3200" b="1" dirty="0">
                <a:effectLst>
                  <a:outerShdw blurRad="38100" dist="38100" dir="2700000" algn="tl">
                    <a:srgbClr val="000000">
                      <a:alpha val="43137"/>
                    </a:srgbClr>
                  </a:outerShdw>
                </a:effectLst>
              </a:rPr>
              <a:t>Choosing a Strategy </a:t>
            </a:r>
          </a:p>
        </p:txBody>
      </p:sp>
    </p:spTree>
    <p:extLst>
      <p:ext uri="{BB962C8B-B14F-4D97-AF65-F5344CB8AC3E}">
        <p14:creationId xmlns:p14="http://schemas.microsoft.com/office/powerpoint/2010/main" val="35134342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42C633-6CCA-4B96-884E-F63CAA418F84}"/>
              </a:ext>
            </a:extLst>
          </p:cNvPr>
          <p:cNvPicPr>
            <a:picLocks noChangeAspect="1"/>
          </p:cNvPicPr>
          <p:nvPr/>
        </p:nvPicPr>
        <p:blipFill>
          <a:blip r:embed="rId2"/>
          <a:stretch>
            <a:fillRect/>
          </a:stretch>
        </p:blipFill>
        <p:spPr>
          <a:xfrm>
            <a:off x="5825895" y="118061"/>
            <a:ext cx="5382673" cy="5481287"/>
          </a:xfrm>
          <a:prstGeom prst="rect">
            <a:avLst/>
          </a:prstGeom>
        </p:spPr>
      </p:pic>
      <p:pic>
        <p:nvPicPr>
          <p:cNvPr id="5" name="Picture 4">
            <a:extLst>
              <a:ext uri="{FF2B5EF4-FFF2-40B4-BE49-F238E27FC236}">
                <a16:creationId xmlns:a16="http://schemas.microsoft.com/office/drawing/2014/main" id="{2676725B-E771-45D9-8D90-42376BD1A65A}"/>
              </a:ext>
            </a:extLst>
          </p:cNvPr>
          <p:cNvPicPr>
            <a:picLocks noChangeAspect="1"/>
          </p:cNvPicPr>
          <p:nvPr/>
        </p:nvPicPr>
        <p:blipFill>
          <a:blip r:embed="rId3"/>
          <a:stretch>
            <a:fillRect/>
          </a:stretch>
        </p:blipFill>
        <p:spPr>
          <a:xfrm>
            <a:off x="983432" y="2780928"/>
            <a:ext cx="3305636" cy="1219370"/>
          </a:xfrm>
          <a:prstGeom prst="rect">
            <a:avLst/>
          </a:prstGeom>
        </p:spPr>
      </p:pic>
    </p:spTree>
    <p:extLst>
      <p:ext uri="{BB962C8B-B14F-4D97-AF65-F5344CB8AC3E}">
        <p14:creationId xmlns:p14="http://schemas.microsoft.com/office/powerpoint/2010/main" val="14359024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5868538" y="682388"/>
            <a:ext cx="5636525" cy="4513930"/>
          </a:xfrm>
        </p:spPr>
        <p:txBody>
          <a:bodyPr>
            <a:noAutofit/>
          </a:bodyPr>
          <a:lstStyle/>
          <a:p>
            <a:pPr algn="ctr"/>
            <a:r>
              <a:rPr lang="en-GB" sz="3200" b="1" dirty="0">
                <a:latin typeface="Arial" panose="020B0604020202020204" pitchFamily="34" charset="0"/>
                <a:cs typeface="Arial" panose="020B0604020202020204" pitchFamily="34" charset="0"/>
              </a:rPr>
              <a:t>Strategy analysis and formulation largely requires making </a:t>
            </a:r>
            <a:r>
              <a:rPr lang="en-GB" sz="3200" b="1" dirty="0">
                <a:solidFill>
                  <a:schemeClr val="accent2">
                    <a:lumMod val="75000"/>
                  </a:schemeClr>
                </a:solidFill>
                <a:latin typeface="Arial" panose="020B0604020202020204" pitchFamily="34" charset="0"/>
                <a:cs typeface="Arial" panose="020B0604020202020204" pitchFamily="34" charset="0"/>
              </a:rPr>
              <a:t>subjective decisions based </a:t>
            </a:r>
            <a:r>
              <a:rPr lang="en-GB" sz="3200" b="1" dirty="0">
                <a:solidFill>
                  <a:srgbClr val="C00000"/>
                </a:solidFill>
                <a:latin typeface="Arial" panose="020B0604020202020204" pitchFamily="34" charset="0"/>
                <a:cs typeface="Arial" panose="020B0604020202020204" pitchFamily="34" charset="0"/>
              </a:rPr>
              <a:t>on objective</a:t>
            </a:r>
            <a:br>
              <a:rPr lang="en-GB" sz="3200" b="1" dirty="0">
                <a:solidFill>
                  <a:srgbClr val="C00000"/>
                </a:solidFill>
                <a:latin typeface="Arial" panose="020B0604020202020204" pitchFamily="34" charset="0"/>
                <a:cs typeface="Arial" panose="020B0604020202020204" pitchFamily="34" charset="0"/>
              </a:rPr>
            </a:br>
            <a:r>
              <a:rPr lang="en-GB" sz="3200" b="1" dirty="0">
                <a:solidFill>
                  <a:srgbClr val="C00000"/>
                </a:solidFill>
                <a:latin typeface="Arial" panose="020B0604020202020204" pitchFamily="34" charset="0"/>
                <a:cs typeface="Arial" panose="020B0604020202020204" pitchFamily="34" charset="0"/>
              </a:rPr>
              <a:t>information</a:t>
            </a:r>
            <a:r>
              <a:rPr lang="en-GB" sz="3200" b="1" dirty="0">
                <a:latin typeface="Arial" panose="020B0604020202020204" pitchFamily="34" charset="0"/>
                <a:cs typeface="Arial" panose="020B0604020202020204" pitchFamily="34" charset="0"/>
              </a:rPr>
              <a:t>.  </a:t>
            </a:r>
          </a:p>
        </p:txBody>
      </p:sp>
      <p:pic>
        <p:nvPicPr>
          <p:cNvPr id="2050" name="Picture 2" descr="See the source image"/>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40000" contrast="-20000"/>
                    </a14:imgEffect>
                  </a14:imgLayer>
                </a14:imgProps>
              </a:ext>
              <a:ext uri="{28A0092B-C50C-407E-A947-70E740481C1C}">
                <a14:useLocalDpi xmlns:a14="http://schemas.microsoft.com/office/drawing/2010/main" val="0"/>
              </a:ext>
            </a:extLst>
          </a:blip>
          <a:srcRect/>
          <a:stretch>
            <a:fillRect/>
          </a:stretch>
        </p:blipFill>
        <p:spPr bwMode="auto">
          <a:xfrm>
            <a:off x="484129" y="504967"/>
            <a:ext cx="5166044" cy="5111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755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0"/>
            <a:ext cx="11594969" cy="1325563"/>
          </a:xfrm>
        </p:spPr>
        <p:txBody>
          <a:bodyPr>
            <a:normAutofit/>
          </a:bodyPr>
          <a:lstStyle/>
          <a:p>
            <a:pPr algn="ctr"/>
            <a:r>
              <a:rPr lang="en-GB" sz="3200" b="1" dirty="0">
                <a:solidFill>
                  <a:srgbClr val="FFC000"/>
                </a:solidFill>
                <a:latin typeface="Arial" panose="020B0604020202020204" pitchFamily="34" charset="0"/>
                <a:cs typeface="Arial" panose="020B0604020202020204" pitchFamily="34" charset="0"/>
              </a:rPr>
              <a:t>Competitive Strategies</a:t>
            </a:r>
          </a:p>
        </p:txBody>
      </p:sp>
      <p:sp>
        <p:nvSpPr>
          <p:cNvPr id="4" name="TextBox 3"/>
          <p:cNvSpPr txBox="1"/>
          <p:nvPr/>
        </p:nvSpPr>
        <p:spPr>
          <a:xfrm>
            <a:off x="5635657" y="1550622"/>
            <a:ext cx="6473216" cy="333039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The Management’s Game Plan for competing successfully. </a:t>
            </a:r>
          </a:p>
          <a:p>
            <a:pPr marL="285750" indent="-285750">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Identifying specific efforts for pleasing customers</a:t>
            </a:r>
          </a:p>
          <a:p>
            <a:pPr marL="285750" indent="-285750">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Strengthening the company’s market position </a:t>
            </a:r>
          </a:p>
          <a:p>
            <a:pPr marL="285750" indent="-285750">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Responding to movements and behaviours of rivals</a:t>
            </a:r>
          </a:p>
          <a:p>
            <a:pPr marL="285750" indent="-285750">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Responding to dynamic market conditions</a:t>
            </a:r>
          </a:p>
          <a:p>
            <a:pPr marL="285750" indent="-285750">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Achieving competitive advantage. </a:t>
            </a:r>
          </a:p>
        </p:txBody>
      </p:sp>
      <p:pic>
        <p:nvPicPr>
          <p:cNvPr id="1026" name="Picture 2" descr="Just How Competitive is Your Business Anyway? | Anderson &amp; Whitney">
            <a:extLst>
              <a:ext uri="{FF2B5EF4-FFF2-40B4-BE49-F238E27FC236}">
                <a16:creationId xmlns:a16="http://schemas.microsoft.com/office/drawing/2014/main" id="{B8D3C20B-9529-46ED-875B-D342A14CC7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057" y="1550622"/>
            <a:ext cx="5334000" cy="3330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96261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023856" y="1774485"/>
            <a:ext cx="1819619" cy="2280821"/>
          </a:xfrm>
          <a:prstGeom prst="rect">
            <a:avLst/>
          </a:prstGeom>
        </p:spPr>
      </p:pic>
      <p:grpSp>
        <p:nvGrpSpPr>
          <p:cNvPr id="18" name="Group 17"/>
          <p:cNvGrpSpPr/>
          <p:nvPr/>
        </p:nvGrpSpPr>
        <p:grpSpPr>
          <a:xfrm>
            <a:off x="2575310" y="1692326"/>
            <a:ext cx="6785678" cy="3882794"/>
            <a:chOff x="2575310" y="1692326"/>
            <a:chExt cx="6785678" cy="3882794"/>
          </a:xfrm>
        </p:grpSpPr>
        <p:sp>
          <p:nvSpPr>
            <p:cNvPr id="7" name="Rectangle 6"/>
            <p:cNvSpPr/>
            <p:nvPr/>
          </p:nvSpPr>
          <p:spPr>
            <a:xfrm>
              <a:off x="2648566" y="1692326"/>
              <a:ext cx="3273187" cy="1910687"/>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6087801" y="1692326"/>
              <a:ext cx="3273187" cy="1910687"/>
            </a:xfrm>
            <a:prstGeom prst="rect">
              <a:avLst/>
            </a:prstGeom>
            <a:solidFill>
              <a:schemeClr val="bg2"/>
            </a:solid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9" name="Rectangle 8"/>
            <p:cNvSpPr/>
            <p:nvPr/>
          </p:nvSpPr>
          <p:spPr>
            <a:xfrm>
              <a:off x="2648565" y="3741766"/>
              <a:ext cx="3273187" cy="1833354"/>
            </a:xfrm>
            <a:prstGeom prst="rect">
              <a:avLst/>
            </a:prstGeom>
            <a:solidFill>
              <a:schemeClr val="accent1">
                <a:lumMod val="75000"/>
              </a:schemeClr>
            </a:solidFill>
            <a:ln w="3810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6087802" y="3741766"/>
              <a:ext cx="3273186" cy="1833354"/>
            </a:xfrm>
            <a:prstGeom prst="rect">
              <a:avLst/>
            </a:prstGeom>
            <a:solidFill>
              <a:schemeClr val="accent1">
                <a:lumMod val="40000"/>
                <a:lumOff val="6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4872252" y="2842153"/>
              <a:ext cx="2292824" cy="1583140"/>
            </a:xfrm>
            <a:prstGeom prst="ellipse">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2575310" y="1961030"/>
              <a:ext cx="1497926" cy="1323439"/>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Overall Low-Cost Provider Strategy </a:t>
              </a:r>
            </a:p>
          </p:txBody>
        </p:sp>
        <p:sp>
          <p:nvSpPr>
            <p:cNvPr id="13" name="TextBox 12"/>
            <p:cNvSpPr txBox="1"/>
            <p:nvPr/>
          </p:nvSpPr>
          <p:spPr>
            <a:xfrm>
              <a:off x="6348485" y="1945075"/>
              <a:ext cx="1965277" cy="1015663"/>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Broad Differentiation Strategy </a:t>
              </a:r>
            </a:p>
          </p:txBody>
        </p:sp>
        <p:sp>
          <p:nvSpPr>
            <p:cNvPr id="14" name="TextBox 13"/>
            <p:cNvSpPr txBox="1"/>
            <p:nvPr/>
          </p:nvSpPr>
          <p:spPr>
            <a:xfrm>
              <a:off x="3242244" y="4150611"/>
              <a:ext cx="1965277" cy="707886"/>
            </a:xfrm>
            <a:prstGeom prst="rect">
              <a:avLst/>
            </a:prstGeom>
            <a:noFill/>
          </p:spPr>
          <p:txBody>
            <a:bodyPr wrap="square" rtlCol="0">
              <a:spAutoFit/>
            </a:bodyPr>
            <a:lstStyle/>
            <a:p>
              <a:pPr algn="ctr"/>
              <a:r>
                <a:rPr lang="en-GB" sz="2000" b="1" dirty="0">
                  <a:solidFill>
                    <a:schemeClr val="bg1"/>
                  </a:solidFill>
                  <a:latin typeface="Arial" panose="020B0604020202020204" pitchFamily="34" charset="0"/>
                  <a:cs typeface="Arial" panose="020B0604020202020204" pitchFamily="34" charset="0"/>
                </a:rPr>
                <a:t>Focused Low-Cost Strategy </a:t>
              </a:r>
            </a:p>
          </p:txBody>
        </p:sp>
        <p:sp>
          <p:nvSpPr>
            <p:cNvPr id="15" name="TextBox 14"/>
            <p:cNvSpPr txBox="1"/>
            <p:nvPr/>
          </p:nvSpPr>
          <p:spPr>
            <a:xfrm>
              <a:off x="6991434" y="3797581"/>
              <a:ext cx="1965277" cy="1015663"/>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Focused Differentiation Strategy </a:t>
              </a:r>
            </a:p>
          </p:txBody>
        </p:sp>
        <p:sp>
          <p:nvSpPr>
            <p:cNvPr id="16" name="TextBox 15"/>
            <p:cNvSpPr txBox="1"/>
            <p:nvPr/>
          </p:nvSpPr>
          <p:spPr>
            <a:xfrm>
              <a:off x="4956861" y="3162263"/>
              <a:ext cx="2095831" cy="1015663"/>
            </a:xfrm>
            <a:prstGeom prst="rect">
              <a:avLst/>
            </a:prstGeom>
            <a:noFill/>
          </p:spPr>
          <p:txBody>
            <a:bodyPr wrap="square" rtlCol="0">
              <a:spAutoFit/>
            </a:bodyPr>
            <a:lstStyle/>
            <a:p>
              <a:pPr algn="ctr"/>
              <a:r>
                <a:rPr lang="en-GB" sz="2000" dirty="0">
                  <a:solidFill>
                    <a:srgbClr val="C00000"/>
                  </a:solidFill>
                  <a:latin typeface="Arial" panose="020B0604020202020204" pitchFamily="34" charset="0"/>
                  <a:cs typeface="Arial" panose="020B0604020202020204" pitchFamily="34" charset="0"/>
                </a:rPr>
                <a:t>Best-Cost Provider Strategy </a:t>
              </a:r>
            </a:p>
          </p:txBody>
        </p:sp>
      </p:grpSp>
      <p:sp>
        <p:nvSpPr>
          <p:cNvPr id="19" name="Title 1"/>
          <p:cNvSpPr>
            <a:spLocks noGrp="1"/>
          </p:cNvSpPr>
          <p:nvPr>
            <p:ph type="title"/>
          </p:nvPr>
        </p:nvSpPr>
        <p:spPr>
          <a:xfrm>
            <a:off x="3455819" y="253489"/>
            <a:ext cx="4775311" cy="1173707"/>
          </a:xfrm>
          <a:solidFill>
            <a:schemeClr val="accent4">
              <a:lumMod val="20000"/>
              <a:lumOff val="80000"/>
            </a:schemeClr>
          </a:solidFill>
        </p:spPr>
        <p:txBody>
          <a:bodyPr>
            <a:noAutofit/>
          </a:bodyPr>
          <a:lstStyle/>
          <a:p>
            <a:pPr algn="ctr"/>
            <a:r>
              <a:rPr lang="en-GB" sz="2800" b="1" dirty="0">
                <a:latin typeface="Arial Black" panose="020B0A04020102020204" pitchFamily="34" charset="0"/>
              </a:rPr>
              <a:t>The Five Generic Competitive Strategies</a:t>
            </a:r>
          </a:p>
        </p:txBody>
      </p:sp>
      <p:sp>
        <p:nvSpPr>
          <p:cNvPr id="20" name="Rounded Rectangular Callout 19"/>
          <p:cNvSpPr/>
          <p:nvPr/>
        </p:nvSpPr>
        <p:spPr>
          <a:xfrm>
            <a:off x="191069" y="1364776"/>
            <a:ext cx="1856095" cy="1797487"/>
          </a:xfrm>
          <a:prstGeom prst="wedgeRoundRectCallout">
            <a:avLst>
              <a:gd name="adj1" fmla="val 79167"/>
              <a:gd name="adj2" fmla="val 51415"/>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Lower overall costs than rivals</a:t>
            </a: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Appeals to a broad spectrum of customers.</a:t>
            </a:r>
          </a:p>
        </p:txBody>
      </p:sp>
      <p:sp>
        <p:nvSpPr>
          <p:cNvPr id="21" name="Rounded Rectangular Callout 20"/>
          <p:cNvSpPr/>
          <p:nvPr/>
        </p:nvSpPr>
        <p:spPr>
          <a:xfrm>
            <a:off x="191069" y="3603013"/>
            <a:ext cx="1856095" cy="1972107"/>
          </a:xfrm>
          <a:prstGeom prst="wedgeRoundRectCallout">
            <a:avLst>
              <a:gd name="adj1" fmla="val 82843"/>
              <a:gd name="adj2" fmla="val 1531"/>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Lower costs than rivals</a:t>
            </a:r>
          </a:p>
          <a:p>
            <a:endParaRPr lang="en-GB"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Narrow buyer segment.</a:t>
            </a:r>
          </a:p>
        </p:txBody>
      </p:sp>
      <p:sp>
        <p:nvSpPr>
          <p:cNvPr id="22" name="Rounded Rectangular Callout 21"/>
          <p:cNvSpPr/>
          <p:nvPr/>
        </p:nvSpPr>
        <p:spPr>
          <a:xfrm>
            <a:off x="9828662" y="1364776"/>
            <a:ext cx="1856095" cy="1972107"/>
          </a:xfrm>
          <a:prstGeom prst="wedgeRoundRectCallout">
            <a:avLst>
              <a:gd name="adj1" fmla="val -73775"/>
              <a:gd name="adj2" fmla="val -545"/>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Differentiate the company’s products</a:t>
            </a:r>
          </a:p>
          <a:p>
            <a:endParaRPr lang="en-GB"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Appeals to a broad spectrum of customers.</a:t>
            </a:r>
          </a:p>
        </p:txBody>
      </p:sp>
      <p:sp>
        <p:nvSpPr>
          <p:cNvPr id="23" name="Rounded Rectangular Callout 22"/>
          <p:cNvSpPr/>
          <p:nvPr/>
        </p:nvSpPr>
        <p:spPr>
          <a:xfrm>
            <a:off x="9828663" y="3872443"/>
            <a:ext cx="1856095" cy="1972107"/>
          </a:xfrm>
          <a:prstGeom prst="wedgeRoundRectCallout">
            <a:avLst>
              <a:gd name="adj1" fmla="val -73775"/>
              <a:gd name="adj2" fmla="val -545"/>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Differentiate the company’s products</a:t>
            </a:r>
          </a:p>
          <a:p>
            <a:endParaRPr lang="en-GB"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Appeals to a narrow spectrum of customers.</a:t>
            </a:r>
          </a:p>
        </p:txBody>
      </p:sp>
      <p:grpSp>
        <p:nvGrpSpPr>
          <p:cNvPr id="3" name="Group 2"/>
          <p:cNvGrpSpPr/>
          <p:nvPr/>
        </p:nvGrpSpPr>
        <p:grpSpPr>
          <a:xfrm>
            <a:off x="4620478" y="5181007"/>
            <a:ext cx="2796372" cy="1605916"/>
            <a:chOff x="4620478" y="5181007"/>
            <a:chExt cx="2796372" cy="1605916"/>
          </a:xfrm>
        </p:grpSpPr>
        <p:sp>
          <p:nvSpPr>
            <p:cNvPr id="24" name="Rounded Rectangular Callout 23"/>
            <p:cNvSpPr/>
            <p:nvPr/>
          </p:nvSpPr>
          <p:spPr>
            <a:xfrm>
              <a:off x="4620478" y="5181007"/>
              <a:ext cx="2796372" cy="1605916"/>
            </a:xfrm>
            <a:prstGeom prst="wedgeRoundRectCallout">
              <a:avLst>
                <a:gd name="adj1" fmla="val -2872"/>
                <a:gd name="adj2" fmla="val -105849"/>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endParaRPr lang="en-GB" sz="1400" dirty="0">
                <a:solidFill>
                  <a:schemeClr val="tx1"/>
                </a:solidFill>
                <a:latin typeface="Arial" panose="020B0604020202020204" pitchFamily="34" charset="0"/>
                <a:cs typeface="Arial" panose="020B0604020202020204" pitchFamily="34" charset="0"/>
              </a:endParaRPr>
            </a:p>
          </p:txBody>
        </p:sp>
        <p:sp>
          <p:nvSpPr>
            <p:cNvPr id="2" name="Rectangle 1"/>
            <p:cNvSpPr/>
            <p:nvPr/>
          </p:nvSpPr>
          <p:spPr>
            <a:xfrm>
              <a:off x="4620478" y="5291467"/>
              <a:ext cx="2796372" cy="1384995"/>
            </a:xfrm>
            <a:prstGeom prst="rect">
              <a:avLst/>
            </a:prstGeom>
          </p:spPr>
          <p:txBody>
            <a:bodyPr wrap="square">
              <a:spAutoFit/>
            </a:bodyPr>
            <a:lstStyle/>
            <a:p>
              <a:pPr algn="ctr"/>
              <a:r>
                <a:rPr lang="en-GB" sz="1200" dirty="0">
                  <a:latin typeface="Arial" panose="020B0604020202020204" pitchFamily="34" charset="0"/>
                  <a:cs typeface="Arial" panose="020B0604020202020204" pitchFamily="34" charset="0"/>
                </a:rPr>
                <a:t>A hybrid of low-cost</a:t>
              </a:r>
            </a:p>
            <a:p>
              <a:pPr algn="ctr"/>
              <a:r>
                <a:rPr lang="en-GB" sz="1200" dirty="0">
                  <a:latin typeface="Arial" panose="020B0604020202020204" pitchFamily="34" charset="0"/>
                  <a:cs typeface="Arial" panose="020B0604020202020204" pitchFamily="34" charset="0"/>
                </a:rPr>
                <a:t>provider and differentiation strategies that aim at satisfying buyer expectations on key quality/features/performance/</a:t>
              </a:r>
            </a:p>
            <a:p>
              <a:pPr algn="ctr"/>
              <a:r>
                <a:rPr lang="en-GB" sz="1200" dirty="0">
                  <a:latin typeface="Arial" panose="020B0604020202020204" pitchFamily="34" charset="0"/>
                  <a:cs typeface="Arial" panose="020B0604020202020204" pitchFamily="34" charset="0"/>
                </a:rPr>
                <a:t>service attributes and beating</a:t>
              </a:r>
            </a:p>
            <a:p>
              <a:pPr algn="ctr"/>
              <a:r>
                <a:rPr lang="en-GB" sz="1200" dirty="0">
                  <a:latin typeface="Arial" panose="020B0604020202020204" pitchFamily="34" charset="0"/>
                  <a:cs typeface="Arial" panose="020B0604020202020204" pitchFamily="34" charset="0"/>
                </a:rPr>
                <a:t>customer expectations on price</a:t>
              </a:r>
            </a:p>
          </p:txBody>
        </p:sp>
      </p:grpSp>
      <p:pic>
        <p:nvPicPr>
          <p:cNvPr id="6" name="Picture 5"/>
          <p:cNvPicPr>
            <a:picLocks noChangeAspect="1"/>
          </p:cNvPicPr>
          <p:nvPr/>
        </p:nvPicPr>
        <p:blipFill>
          <a:blip r:embed="rId3"/>
          <a:stretch>
            <a:fillRect/>
          </a:stretch>
        </p:blipFill>
        <p:spPr>
          <a:xfrm>
            <a:off x="8273637" y="1938828"/>
            <a:ext cx="1042894" cy="1367841"/>
          </a:xfrm>
          <a:prstGeom prst="rect">
            <a:avLst/>
          </a:prstGeom>
        </p:spPr>
      </p:pic>
      <p:pic>
        <p:nvPicPr>
          <p:cNvPr id="17" name="Picture 16"/>
          <p:cNvPicPr>
            <a:picLocks noChangeAspect="1"/>
          </p:cNvPicPr>
          <p:nvPr/>
        </p:nvPicPr>
        <p:blipFill>
          <a:blip r:embed="rId4"/>
          <a:stretch>
            <a:fillRect/>
          </a:stretch>
        </p:blipFill>
        <p:spPr>
          <a:xfrm>
            <a:off x="8095666" y="4919736"/>
            <a:ext cx="1220865" cy="619135"/>
          </a:xfrm>
          <a:prstGeom prst="rect">
            <a:avLst/>
          </a:prstGeom>
        </p:spPr>
      </p:pic>
    </p:spTree>
    <p:extLst>
      <p:ext uri="{BB962C8B-B14F-4D97-AF65-F5344CB8AC3E}">
        <p14:creationId xmlns:p14="http://schemas.microsoft.com/office/powerpoint/2010/main" val="669972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545" y="181067"/>
            <a:ext cx="10363200" cy="731168"/>
          </a:xfrm>
          <a:ln w="3175">
            <a:solidFill>
              <a:schemeClr val="bg1"/>
            </a:solidFill>
          </a:ln>
        </p:spPr>
        <p:txBody>
          <a:bodyPr>
            <a:normAutofit/>
          </a:bodyPr>
          <a:lstStyle/>
          <a:p>
            <a:pPr>
              <a:lnSpc>
                <a:spcPct val="90000"/>
              </a:lnSpc>
              <a:defRPr/>
            </a:pPr>
            <a:r>
              <a:rPr lang="en-GB" sz="4000" b="1" dirty="0">
                <a:solidFill>
                  <a:schemeClr val="tx1"/>
                </a:solidFill>
                <a:effectLst>
                  <a:outerShdw blurRad="38100" dist="38100" dir="2700000" algn="tl">
                    <a:srgbClr val="000000">
                      <a:alpha val="43137"/>
                    </a:srgbClr>
                  </a:outerShdw>
                </a:effectLst>
              </a:rPr>
              <a:t>Porter’s Generic Strategies</a:t>
            </a:r>
            <a:endParaRPr lang="en-US" sz="4000" b="1" dirty="0">
              <a:solidFill>
                <a:schemeClr val="tx1"/>
              </a:solidFill>
              <a:effectLst>
                <a:outerShdw blurRad="38100" dist="38100" dir="2700000" algn="tl">
                  <a:srgbClr val="000000">
                    <a:alpha val="43137"/>
                  </a:srgbClr>
                </a:outerShdw>
              </a:effectLst>
            </a:endParaRPr>
          </a:p>
        </p:txBody>
      </p:sp>
      <p:grpSp>
        <p:nvGrpSpPr>
          <p:cNvPr id="3" name="Group 2">
            <a:extLst>
              <a:ext uri="{FF2B5EF4-FFF2-40B4-BE49-F238E27FC236}">
                <a16:creationId xmlns:a16="http://schemas.microsoft.com/office/drawing/2014/main" id="{1EA18E27-3101-4F08-8231-4E40A27E7DB8}"/>
              </a:ext>
            </a:extLst>
          </p:cNvPr>
          <p:cNvGrpSpPr/>
          <p:nvPr/>
        </p:nvGrpSpPr>
        <p:grpSpPr>
          <a:xfrm>
            <a:off x="2995604" y="1288890"/>
            <a:ext cx="6629982" cy="3899170"/>
            <a:chOff x="1185001" y="1978102"/>
            <a:chExt cx="6629982" cy="3899170"/>
          </a:xfrm>
        </p:grpSpPr>
        <p:sp>
          <p:nvSpPr>
            <p:cNvPr id="10" name="object 11">
              <a:extLst>
                <a:ext uri="{FF2B5EF4-FFF2-40B4-BE49-F238E27FC236}">
                  <a16:creationId xmlns:a16="http://schemas.microsoft.com/office/drawing/2014/main" id="{55E8D551-FC6C-450A-BDCF-D48D5DC8B97B}"/>
                </a:ext>
              </a:extLst>
            </p:cNvPr>
            <p:cNvSpPr txBox="1"/>
            <p:nvPr/>
          </p:nvSpPr>
          <p:spPr>
            <a:xfrm>
              <a:off x="3491880" y="1978102"/>
              <a:ext cx="2276062" cy="254000"/>
            </a:xfrm>
            <a:prstGeom prst="rect">
              <a:avLst/>
            </a:prstGeom>
          </p:spPr>
          <p:txBody>
            <a:bodyPr wrap="square" lIns="0" tIns="0" rIns="0" bIns="0" rtlCol="0">
              <a:noAutofit/>
            </a:bodyPr>
            <a:lstStyle/>
            <a:p>
              <a:pPr marL="12700" algn="ctr">
                <a:lnSpc>
                  <a:spcPts val="1935"/>
                </a:lnSpc>
                <a:spcBef>
                  <a:spcPts val="96"/>
                </a:spcBef>
              </a:pPr>
              <a:r>
                <a:rPr sz="2700" b="1" baseline="3034" dirty="0">
                  <a:solidFill>
                    <a:srgbClr val="4471B0"/>
                  </a:solidFill>
                  <a:latin typeface="Helvetica"/>
                  <a:cs typeface="Helvetica"/>
                </a:rPr>
                <a:t>Com</a:t>
              </a:r>
              <a:r>
                <a:rPr sz="2700" b="1" spc="4" baseline="3034" dirty="0">
                  <a:solidFill>
                    <a:srgbClr val="4471B0"/>
                  </a:solidFill>
                  <a:latin typeface="Helvetica"/>
                  <a:cs typeface="Helvetica"/>
                </a:rPr>
                <a:t>p</a:t>
              </a:r>
              <a:r>
                <a:rPr sz="2700" b="1" spc="-4" baseline="3034" dirty="0">
                  <a:solidFill>
                    <a:srgbClr val="4471B0"/>
                  </a:solidFill>
                  <a:latin typeface="Helvetica"/>
                  <a:cs typeface="Helvetica"/>
                </a:rPr>
                <a:t>e</a:t>
              </a:r>
              <a:r>
                <a:rPr sz="2700" b="1" baseline="3034" dirty="0">
                  <a:solidFill>
                    <a:srgbClr val="4471B0"/>
                  </a:solidFill>
                  <a:latin typeface="Helvetica"/>
                  <a:cs typeface="Helvetica"/>
                </a:rPr>
                <a:t>tit</a:t>
              </a:r>
              <a:r>
                <a:rPr sz="2700" b="1" spc="-9" baseline="3034" dirty="0">
                  <a:solidFill>
                    <a:srgbClr val="4471B0"/>
                  </a:solidFill>
                  <a:latin typeface="Helvetica"/>
                  <a:cs typeface="Helvetica"/>
                </a:rPr>
                <a:t>iv</a:t>
              </a:r>
              <a:r>
                <a:rPr sz="2700" b="1" baseline="3034" dirty="0">
                  <a:solidFill>
                    <a:srgbClr val="4471B0"/>
                  </a:solidFill>
                  <a:latin typeface="Helvetica"/>
                  <a:cs typeface="Helvetica"/>
                </a:rPr>
                <a:t>e</a:t>
              </a:r>
              <a:r>
                <a:rPr sz="2700" b="1" spc="-54" baseline="3034" dirty="0">
                  <a:solidFill>
                    <a:srgbClr val="4471B0"/>
                  </a:solidFill>
                  <a:latin typeface="Helvetica"/>
                  <a:cs typeface="Helvetica"/>
                </a:rPr>
                <a:t> </a:t>
              </a:r>
              <a:r>
                <a:rPr sz="2700" b="1" baseline="3034" dirty="0">
                  <a:solidFill>
                    <a:srgbClr val="4471B0"/>
                  </a:solidFill>
                  <a:latin typeface="Helvetica"/>
                  <a:cs typeface="Helvetica"/>
                </a:rPr>
                <a:t>A</a:t>
              </a:r>
              <a:r>
                <a:rPr sz="2700" b="1" spc="4" baseline="3034" dirty="0">
                  <a:solidFill>
                    <a:srgbClr val="4471B0"/>
                  </a:solidFill>
                  <a:latin typeface="Helvetica"/>
                  <a:cs typeface="Helvetica"/>
                </a:rPr>
                <a:t>d</a:t>
              </a:r>
              <a:r>
                <a:rPr sz="2700" b="1" spc="-25" baseline="3034" dirty="0">
                  <a:solidFill>
                    <a:srgbClr val="4471B0"/>
                  </a:solidFill>
                  <a:latin typeface="Helvetica"/>
                  <a:cs typeface="Helvetica"/>
                </a:rPr>
                <a:t>v</a:t>
              </a:r>
              <a:r>
                <a:rPr sz="2700" b="1" baseline="3034" dirty="0">
                  <a:solidFill>
                    <a:srgbClr val="4471B0"/>
                  </a:solidFill>
                  <a:latin typeface="Helvetica"/>
                  <a:cs typeface="Helvetica"/>
                </a:rPr>
                <a:t>a</a:t>
              </a:r>
              <a:r>
                <a:rPr sz="2700" b="1" spc="-4" baseline="3034" dirty="0">
                  <a:solidFill>
                    <a:srgbClr val="4471B0"/>
                  </a:solidFill>
                  <a:latin typeface="Helvetica"/>
                  <a:cs typeface="Helvetica"/>
                </a:rPr>
                <a:t>n</a:t>
              </a:r>
              <a:r>
                <a:rPr sz="2700" b="1" spc="-9" baseline="3034" dirty="0">
                  <a:solidFill>
                    <a:srgbClr val="4471B0"/>
                  </a:solidFill>
                  <a:latin typeface="Helvetica"/>
                  <a:cs typeface="Helvetica"/>
                </a:rPr>
                <a:t>t</a:t>
              </a:r>
              <a:r>
                <a:rPr sz="2700" b="1" baseline="3034" dirty="0">
                  <a:solidFill>
                    <a:srgbClr val="4471B0"/>
                  </a:solidFill>
                  <a:latin typeface="Helvetica"/>
                  <a:cs typeface="Helvetica"/>
                </a:rPr>
                <a:t>a</a:t>
              </a:r>
              <a:r>
                <a:rPr sz="2700" b="1" spc="-25" baseline="3034" dirty="0">
                  <a:solidFill>
                    <a:srgbClr val="4471B0"/>
                  </a:solidFill>
                  <a:latin typeface="Helvetica"/>
                  <a:cs typeface="Helvetica"/>
                </a:rPr>
                <a:t>g</a:t>
              </a:r>
              <a:r>
                <a:rPr sz="2700" b="1" baseline="3034" dirty="0">
                  <a:solidFill>
                    <a:srgbClr val="4471B0"/>
                  </a:solidFill>
                  <a:latin typeface="Helvetica"/>
                  <a:cs typeface="Helvetica"/>
                </a:rPr>
                <a:t>e</a:t>
              </a:r>
              <a:endParaRPr dirty="0">
                <a:solidFill>
                  <a:srgbClr val="4471B0"/>
                </a:solidFill>
                <a:latin typeface="Helvetica"/>
                <a:cs typeface="Helvetica"/>
              </a:endParaRPr>
            </a:p>
          </p:txBody>
        </p:sp>
        <p:sp>
          <p:nvSpPr>
            <p:cNvPr id="12" name="object 8">
              <a:extLst>
                <a:ext uri="{FF2B5EF4-FFF2-40B4-BE49-F238E27FC236}">
                  <a16:creationId xmlns:a16="http://schemas.microsoft.com/office/drawing/2014/main" id="{7DCBE315-01CB-41F3-B6E0-6D5FAC67517C}"/>
                </a:ext>
              </a:extLst>
            </p:cNvPr>
            <p:cNvSpPr txBox="1"/>
            <p:nvPr/>
          </p:nvSpPr>
          <p:spPr>
            <a:xfrm>
              <a:off x="1833071" y="3346254"/>
              <a:ext cx="847415" cy="584707"/>
            </a:xfrm>
            <a:prstGeom prst="rect">
              <a:avLst/>
            </a:prstGeom>
          </p:spPr>
          <p:txBody>
            <a:bodyPr wrap="square" lIns="0" tIns="0" rIns="0" bIns="0" rtlCol="0">
              <a:noAutofit/>
            </a:bodyPr>
            <a:lstStyle/>
            <a:p>
              <a:pPr marL="12700" marR="38176">
                <a:lnSpc>
                  <a:spcPts val="2140"/>
                </a:lnSpc>
                <a:spcBef>
                  <a:spcPts val="107"/>
                </a:spcBef>
              </a:pPr>
              <a:r>
                <a:rPr sz="3000" baseline="2730" dirty="0">
                  <a:solidFill>
                    <a:srgbClr val="4471B0"/>
                  </a:solidFill>
                  <a:latin typeface="Helvetica"/>
                  <a:cs typeface="Helvetica"/>
                </a:rPr>
                <a:t>B</a:t>
              </a:r>
              <a:r>
                <a:rPr sz="3000" spc="-34" baseline="2730" dirty="0">
                  <a:solidFill>
                    <a:srgbClr val="4471B0"/>
                  </a:solidFill>
                  <a:latin typeface="Helvetica"/>
                  <a:cs typeface="Helvetica"/>
                </a:rPr>
                <a:t>r</a:t>
              </a:r>
              <a:r>
                <a:rPr sz="3000" baseline="2730" dirty="0">
                  <a:solidFill>
                    <a:srgbClr val="4471B0"/>
                  </a:solidFill>
                  <a:latin typeface="Helvetica"/>
                  <a:cs typeface="Helvetica"/>
                </a:rPr>
                <a:t>oad</a:t>
              </a:r>
              <a:endParaRPr sz="2000" dirty="0">
                <a:solidFill>
                  <a:srgbClr val="4471B0"/>
                </a:solidFill>
                <a:latin typeface="Helvetica"/>
                <a:cs typeface="Helvetica"/>
              </a:endParaRPr>
            </a:p>
            <a:p>
              <a:pPr marL="12700">
                <a:lnSpc>
                  <a:spcPts val="2400"/>
                </a:lnSpc>
                <a:spcBef>
                  <a:spcPts val="13"/>
                </a:spcBef>
              </a:pPr>
              <a:r>
                <a:rPr sz="3000" spc="-159" baseline="1365" dirty="0">
                  <a:solidFill>
                    <a:srgbClr val="4471B0"/>
                  </a:solidFill>
                  <a:latin typeface="Helvetica"/>
                  <a:cs typeface="Helvetica"/>
                </a:rPr>
                <a:t>T</a:t>
              </a:r>
              <a:r>
                <a:rPr sz="3000" baseline="1365" dirty="0">
                  <a:solidFill>
                    <a:srgbClr val="4471B0"/>
                  </a:solidFill>
                  <a:latin typeface="Helvetica"/>
                  <a:cs typeface="Helvetica"/>
                </a:rPr>
                <a:t>a</a:t>
              </a:r>
              <a:r>
                <a:rPr sz="3000" spc="-25" baseline="1365" dirty="0">
                  <a:solidFill>
                    <a:srgbClr val="4471B0"/>
                  </a:solidFill>
                  <a:latin typeface="Helvetica"/>
                  <a:cs typeface="Helvetica"/>
                </a:rPr>
                <a:t>r</a:t>
              </a:r>
              <a:r>
                <a:rPr sz="3000" spc="-4" baseline="1365" dirty="0">
                  <a:solidFill>
                    <a:srgbClr val="4471B0"/>
                  </a:solidFill>
                  <a:latin typeface="Helvetica"/>
                  <a:cs typeface="Helvetica"/>
                </a:rPr>
                <a:t>g</a:t>
              </a:r>
              <a:r>
                <a:rPr sz="3000" spc="-14" baseline="1365" dirty="0">
                  <a:solidFill>
                    <a:srgbClr val="4471B0"/>
                  </a:solidFill>
                  <a:latin typeface="Helvetica"/>
                  <a:cs typeface="Helvetica"/>
                </a:rPr>
                <a:t>e</a:t>
              </a:r>
              <a:r>
                <a:rPr sz="3000" baseline="1365" dirty="0">
                  <a:solidFill>
                    <a:srgbClr val="4471B0"/>
                  </a:solidFill>
                  <a:latin typeface="Helvetica"/>
                  <a:cs typeface="Helvetica"/>
                </a:rPr>
                <a:t>t</a:t>
              </a:r>
              <a:endParaRPr sz="2000" dirty="0">
                <a:solidFill>
                  <a:srgbClr val="4471B0"/>
                </a:solidFill>
                <a:latin typeface="Helvetica"/>
                <a:cs typeface="Helvetica"/>
              </a:endParaRPr>
            </a:p>
          </p:txBody>
        </p:sp>
        <p:sp>
          <p:nvSpPr>
            <p:cNvPr id="13" name="object 7">
              <a:extLst>
                <a:ext uri="{FF2B5EF4-FFF2-40B4-BE49-F238E27FC236}">
                  <a16:creationId xmlns:a16="http://schemas.microsoft.com/office/drawing/2014/main" id="{ACF538DC-1912-43B4-9352-8E970C54E2F5}"/>
                </a:ext>
              </a:extLst>
            </p:cNvPr>
            <p:cNvSpPr txBox="1"/>
            <p:nvPr/>
          </p:nvSpPr>
          <p:spPr>
            <a:xfrm>
              <a:off x="1833071" y="4786414"/>
              <a:ext cx="836731" cy="584707"/>
            </a:xfrm>
            <a:prstGeom prst="rect">
              <a:avLst/>
            </a:prstGeom>
          </p:spPr>
          <p:txBody>
            <a:bodyPr wrap="square" lIns="0" tIns="0" rIns="0" bIns="0" rtlCol="0">
              <a:noAutofit/>
            </a:bodyPr>
            <a:lstStyle/>
            <a:p>
              <a:pPr marL="12700">
                <a:lnSpc>
                  <a:spcPts val="2140"/>
                </a:lnSpc>
                <a:spcBef>
                  <a:spcPts val="107"/>
                </a:spcBef>
              </a:pPr>
              <a:r>
                <a:rPr sz="3000" baseline="2730" dirty="0">
                  <a:solidFill>
                    <a:srgbClr val="4471B0"/>
                  </a:solidFill>
                  <a:latin typeface="Helvetica"/>
                  <a:cs typeface="Helvetica"/>
                </a:rPr>
                <a:t>Nar</a:t>
              </a:r>
              <a:r>
                <a:rPr sz="3000" spc="-39" baseline="2730" dirty="0">
                  <a:solidFill>
                    <a:srgbClr val="4471B0"/>
                  </a:solidFill>
                  <a:latin typeface="Helvetica"/>
                  <a:cs typeface="Helvetica"/>
                </a:rPr>
                <a:t>r</a:t>
              </a:r>
              <a:r>
                <a:rPr sz="3000" spc="-14" baseline="2730" dirty="0">
                  <a:solidFill>
                    <a:srgbClr val="4471B0"/>
                  </a:solidFill>
                  <a:latin typeface="Helvetica"/>
                  <a:cs typeface="Helvetica"/>
                </a:rPr>
                <a:t>o</a:t>
              </a:r>
              <a:r>
                <a:rPr sz="3000" baseline="2730" dirty="0">
                  <a:solidFill>
                    <a:srgbClr val="4471B0"/>
                  </a:solidFill>
                  <a:latin typeface="Helvetica"/>
                  <a:cs typeface="Helvetica"/>
                </a:rPr>
                <a:t>w</a:t>
              </a:r>
              <a:endParaRPr sz="2000" dirty="0">
                <a:solidFill>
                  <a:srgbClr val="4471B0"/>
                </a:solidFill>
                <a:latin typeface="Helvetica"/>
                <a:cs typeface="Helvetica"/>
              </a:endParaRPr>
            </a:p>
            <a:p>
              <a:pPr marL="12700" marR="38176">
                <a:lnSpc>
                  <a:spcPts val="2400"/>
                </a:lnSpc>
                <a:spcBef>
                  <a:spcPts val="13"/>
                </a:spcBef>
              </a:pPr>
              <a:r>
                <a:rPr sz="3000" spc="-159" baseline="1365" dirty="0">
                  <a:solidFill>
                    <a:srgbClr val="4471B0"/>
                  </a:solidFill>
                  <a:latin typeface="Helvetica"/>
                  <a:cs typeface="Helvetica"/>
                </a:rPr>
                <a:t>T</a:t>
              </a:r>
              <a:r>
                <a:rPr sz="3000" baseline="1365" dirty="0">
                  <a:solidFill>
                    <a:srgbClr val="4471B0"/>
                  </a:solidFill>
                  <a:latin typeface="Helvetica"/>
                  <a:cs typeface="Helvetica"/>
                </a:rPr>
                <a:t>a</a:t>
              </a:r>
              <a:r>
                <a:rPr sz="3000" spc="-25" baseline="1365" dirty="0">
                  <a:solidFill>
                    <a:srgbClr val="4471B0"/>
                  </a:solidFill>
                  <a:latin typeface="Helvetica"/>
                  <a:cs typeface="Helvetica"/>
                </a:rPr>
                <a:t>r</a:t>
              </a:r>
              <a:r>
                <a:rPr sz="3000" spc="-4" baseline="1365" dirty="0">
                  <a:solidFill>
                    <a:srgbClr val="4471B0"/>
                  </a:solidFill>
                  <a:latin typeface="Helvetica"/>
                  <a:cs typeface="Helvetica"/>
                </a:rPr>
                <a:t>g</a:t>
              </a:r>
              <a:r>
                <a:rPr sz="3000" spc="-14" baseline="1365" dirty="0">
                  <a:solidFill>
                    <a:srgbClr val="4471B0"/>
                  </a:solidFill>
                  <a:latin typeface="Helvetica"/>
                  <a:cs typeface="Helvetica"/>
                </a:rPr>
                <a:t>e</a:t>
              </a:r>
              <a:r>
                <a:rPr sz="3000" baseline="1365" dirty="0">
                  <a:solidFill>
                    <a:srgbClr val="4471B0"/>
                  </a:solidFill>
                  <a:latin typeface="Helvetica"/>
                  <a:cs typeface="Helvetica"/>
                </a:rPr>
                <a:t>t</a:t>
              </a:r>
              <a:endParaRPr sz="2000" dirty="0">
                <a:solidFill>
                  <a:srgbClr val="4471B0"/>
                </a:solidFill>
                <a:latin typeface="Helvetica"/>
                <a:cs typeface="Helvetica"/>
              </a:endParaRPr>
            </a:p>
          </p:txBody>
        </p:sp>
        <p:sp>
          <p:nvSpPr>
            <p:cNvPr id="14" name="object 5">
              <a:extLst>
                <a:ext uri="{FF2B5EF4-FFF2-40B4-BE49-F238E27FC236}">
                  <a16:creationId xmlns:a16="http://schemas.microsoft.com/office/drawing/2014/main" id="{629A4050-DE36-4BD1-A56C-275C05A5C57F}"/>
                </a:ext>
              </a:extLst>
            </p:cNvPr>
            <p:cNvSpPr txBox="1"/>
            <p:nvPr/>
          </p:nvSpPr>
          <p:spPr>
            <a:xfrm>
              <a:off x="3512858" y="4498120"/>
              <a:ext cx="2060575" cy="1241425"/>
            </a:xfrm>
            <a:prstGeom prst="rect">
              <a:avLst/>
            </a:prstGeom>
          </p:spPr>
          <p:txBody>
            <a:bodyPr wrap="square" lIns="0" tIns="0" rIns="0" bIns="0" rtlCol="0">
              <a:noAutofit/>
            </a:bodyPr>
            <a:lstStyle/>
            <a:p>
              <a:pPr>
                <a:lnSpc>
                  <a:spcPts val="750"/>
                </a:lnSpc>
                <a:spcBef>
                  <a:spcPts val="46"/>
                </a:spcBef>
              </a:pPr>
              <a:endParaRPr sz="750" dirty="0"/>
            </a:p>
          </p:txBody>
        </p:sp>
        <p:sp>
          <p:nvSpPr>
            <p:cNvPr id="15" name="object 4">
              <a:extLst>
                <a:ext uri="{FF2B5EF4-FFF2-40B4-BE49-F238E27FC236}">
                  <a16:creationId xmlns:a16="http://schemas.microsoft.com/office/drawing/2014/main" id="{F32BE439-A000-490F-A292-F178A84D72F3}"/>
                </a:ext>
              </a:extLst>
            </p:cNvPr>
            <p:cNvSpPr txBox="1"/>
            <p:nvPr/>
          </p:nvSpPr>
          <p:spPr>
            <a:xfrm>
              <a:off x="5573433" y="4498120"/>
              <a:ext cx="2241550" cy="1241425"/>
            </a:xfrm>
            <a:prstGeom prst="rect">
              <a:avLst/>
            </a:prstGeom>
          </p:spPr>
          <p:txBody>
            <a:bodyPr wrap="square" lIns="0" tIns="0" rIns="0" bIns="0" rtlCol="0">
              <a:noAutofit/>
            </a:bodyPr>
            <a:lstStyle/>
            <a:p>
              <a:pPr>
                <a:lnSpc>
                  <a:spcPts val="1000"/>
                </a:lnSpc>
              </a:pPr>
              <a:endParaRPr sz="1000" dirty="0"/>
            </a:p>
          </p:txBody>
        </p:sp>
        <p:sp>
          <p:nvSpPr>
            <p:cNvPr id="16" name="Rectangle 15">
              <a:extLst>
                <a:ext uri="{FF2B5EF4-FFF2-40B4-BE49-F238E27FC236}">
                  <a16:creationId xmlns:a16="http://schemas.microsoft.com/office/drawing/2014/main" id="{C41E6F81-A4F3-4EDA-97A0-3BF21A0A18BA}"/>
                </a:ext>
              </a:extLst>
            </p:cNvPr>
            <p:cNvSpPr/>
            <p:nvPr/>
          </p:nvSpPr>
          <p:spPr>
            <a:xfrm>
              <a:off x="2841183" y="2986214"/>
              <a:ext cx="2016224" cy="1440160"/>
            </a:xfrm>
            <a:prstGeom prst="rect">
              <a:avLst/>
            </a:prstGeom>
            <a:solidFill>
              <a:schemeClr val="accent3">
                <a:lumMod val="40000"/>
                <a:lumOff val="60000"/>
              </a:schemeClr>
            </a:solidFill>
          </p:spPr>
          <p:style>
            <a:lnRef idx="1">
              <a:schemeClr val="accent4"/>
            </a:lnRef>
            <a:fillRef idx="3">
              <a:schemeClr val="accent4"/>
            </a:fillRef>
            <a:effectRef idx="2">
              <a:schemeClr val="accent4"/>
            </a:effectRef>
            <a:fontRef idx="minor">
              <a:schemeClr val="lt1"/>
            </a:fontRef>
          </p:style>
          <p:txBody>
            <a:bodyPr rtlCol="0" anchor="ctr"/>
            <a:lstStyle/>
            <a:p>
              <a:r>
                <a:rPr lang="en-GB" sz="1600" dirty="0">
                  <a:solidFill>
                    <a:schemeClr val="tx1"/>
                  </a:solidFill>
                  <a:latin typeface="Helvetica"/>
                  <a:cs typeface="Helvetica"/>
                </a:rPr>
                <a:t>1. Cost Leadership</a:t>
              </a:r>
            </a:p>
          </p:txBody>
        </p:sp>
        <p:sp>
          <p:nvSpPr>
            <p:cNvPr id="17" name="Rectangle 16">
              <a:extLst>
                <a:ext uri="{FF2B5EF4-FFF2-40B4-BE49-F238E27FC236}">
                  <a16:creationId xmlns:a16="http://schemas.microsoft.com/office/drawing/2014/main" id="{DFA3E64D-397D-407A-9A58-9B9F9F20A7F1}"/>
                </a:ext>
              </a:extLst>
            </p:cNvPr>
            <p:cNvSpPr/>
            <p:nvPr/>
          </p:nvSpPr>
          <p:spPr>
            <a:xfrm>
              <a:off x="4857407" y="2986214"/>
              <a:ext cx="2016224" cy="1440160"/>
            </a:xfrm>
            <a:prstGeom prst="rect">
              <a:avLst/>
            </a:prstGeom>
            <a:solidFill>
              <a:schemeClr val="accent3">
                <a:lumMod val="60000"/>
                <a:lumOff val="40000"/>
              </a:schemeClr>
            </a:solidFill>
          </p:spPr>
          <p:style>
            <a:lnRef idx="1">
              <a:schemeClr val="accent2"/>
            </a:lnRef>
            <a:fillRef idx="3">
              <a:schemeClr val="accent2"/>
            </a:fillRef>
            <a:effectRef idx="2">
              <a:schemeClr val="accent2"/>
            </a:effectRef>
            <a:fontRef idx="minor">
              <a:schemeClr val="lt1"/>
            </a:fontRef>
          </p:style>
          <p:txBody>
            <a:bodyPr rtlCol="0" anchor="ctr"/>
            <a:lstStyle/>
            <a:p>
              <a:pPr algn="l">
                <a:lnSpc>
                  <a:spcPct val="100000"/>
                </a:lnSpc>
                <a:spcBef>
                  <a:spcPct val="30000"/>
                </a:spcBef>
                <a:defRPr/>
              </a:pPr>
              <a:r>
                <a:rPr lang="en-GB" sz="1600" dirty="0">
                  <a:solidFill>
                    <a:schemeClr val="tx1"/>
                  </a:solidFill>
                  <a:latin typeface="Helvetica"/>
                  <a:cs typeface="Helvetica"/>
                </a:rPr>
                <a:t>2. Differentiation</a:t>
              </a:r>
            </a:p>
          </p:txBody>
        </p:sp>
        <p:sp>
          <p:nvSpPr>
            <p:cNvPr id="20" name="object 9">
              <a:extLst>
                <a:ext uri="{FF2B5EF4-FFF2-40B4-BE49-F238E27FC236}">
                  <a16:creationId xmlns:a16="http://schemas.microsoft.com/office/drawing/2014/main" id="{CECACEF8-2326-4F69-A6BC-27D044FE93AC}"/>
                </a:ext>
              </a:extLst>
            </p:cNvPr>
            <p:cNvSpPr txBox="1"/>
            <p:nvPr/>
          </p:nvSpPr>
          <p:spPr>
            <a:xfrm>
              <a:off x="5073431" y="2554166"/>
              <a:ext cx="1567766" cy="279907"/>
            </a:xfrm>
            <a:prstGeom prst="rect">
              <a:avLst/>
            </a:prstGeom>
          </p:spPr>
          <p:txBody>
            <a:bodyPr wrap="square" lIns="0" tIns="0" rIns="0" bIns="0" rtlCol="0">
              <a:noAutofit/>
            </a:bodyPr>
            <a:lstStyle/>
            <a:p>
              <a:pPr marL="12700">
                <a:lnSpc>
                  <a:spcPts val="2140"/>
                </a:lnSpc>
                <a:spcBef>
                  <a:spcPts val="107"/>
                </a:spcBef>
              </a:pPr>
              <a:r>
                <a:rPr sz="2600" baseline="2730" dirty="0">
                  <a:solidFill>
                    <a:srgbClr val="4471B0"/>
                  </a:solidFill>
                  <a:latin typeface="Helvetica"/>
                  <a:cs typeface="Helvetica"/>
                </a:rPr>
                <a:t>Di</a:t>
              </a:r>
              <a:r>
                <a:rPr sz="2600" spc="-25" baseline="2730" dirty="0">
                  <a:solidFill>
                    <a:srgbClr val="4471B0"/>
                  </a:solidFill>
                  <a:latin typeface="Helvetica"/>
                  <a:cs typeface="Helvetica"/>
                </a:rPr>
                <a:t>f</a:t>
              </a:r>
              <a:r>
                <a:rPr sz="2600" spc="-50" baseline="2730" dirty="0">
                  <a:solidFill>
                    <a:srgbClr val="4471B0"/>
                  </a:solidFill>
                  <a:latin typeface="Helvetica"/>
                  <a:cs typeface="Helvetica"/>
                </a:rPr>
                <a:t>f</a:t>
              </a:r>
              <a:r>
                <a:rPr sz="2600" baseline="2730" dirty="0">
                  <a:solidFill>
                    <a:srgbClr val="4471B0"/>
                  </a:solidFill>
                  <a:latin typeface="Helvetica"/>
                  <a:cs typeface="Helvetica"/>
                </a:rPr>
                <a:t>e</a:t>
              </a:r>
              <a:r>
                <a:rPr sz="2600" spc="-29" baseline="2730" dirty="0">
                  <a:solidFill>
                    <a:srgbClr val="4471B0"/>
                  </a:solidFill>
                  <a:latin typeface="Helvetica"/>
                  <a:cs typeface="Helvetica"/>
                </a:rPr>
                <a:t>r</a:t>
              </a:r>
              <a:r>
                <a:rPr sz="2600" baseline="2730" dirty="0">
                  <a:solidFill>
                    <a:srgbClr val="4471B0"/>
                  </a:solidFill>
                  <a:latin typeface="Helvetica"/>
                  <a:cs typeface="Helvetica"/>
                </a:rPr>
                <a:t>e</a:t>
              </a:r>
              <a:r>
                <a:rPr sz="2600" spc="-19" baseline="2730" dirty="0">
                  <a:solidFill>
                    <a:srgbClr val="4471B0"/>
                  </a:solidFill>
                  <a:latin typeface="Helvetica"/>
                  <a:cs typeface="Helvetica"/>
                </a:rPr>
                <a:t>n</a:t>
              </a:r>
              <a:r>
                <a:rPr sz="2600" baseline="2730" dirty="0">
                  <a:solidFill>
                    <a:srgbClr val="4471B0"/>
                  </a:solidFill>
                  <a:latin typeface="Helvetica"/>
                  <a:cs typeface="Helvetica"/>
                </a:rPr>
                <a:t>ti</a:t>
              </a:r>
              <a:r>
                <a:rPr sz="2600" spc="-25" baseline="2730" dirty="0">
                  <a:solidFill>
                    <a:srgbClr val="4471B0"/>
                  </a:solidFill>
                  <a:latin typeface="Helvetica"/>
                  <a:cs typeface="Helvetica"/>
                </a:rPr>
                <a:t>a</a:t>
              </a:r>
              <a:r>
                <a:rPr sz="2600" baseline="2730" dirty="0">
                  <a:solidFill>
                    <a:srgbClr val="4471B0"/>
                  </a:solidFill>
                  <a:latin typeface="Helvetica"/>
                  <a:cs typeface="Helvetica"/>
                </a:rPr>
                <a:t>tion</a:t>
              </a:r>
              <a:endParaRPr sz="2600" dirty="0">
                <a:solidFill>
                  <a:srgbClr val="4471B0"/>
                </a:solidFill>
                <a:latin typeface="Helvetica"/>
                <a:cs typeface="Helvetica"/>
              </a:endParaRPr>
            </a:p>
          </p:txBody>
        </p:sp>
        <p:sp>
          <p:nvSpPr>
            <p:cNvPr id="21" name="object 10">
              <a:extLst>
                <a:ext uri="{FF2B5EF4-FFF2-40B4-BE49-F238E27FC236}">
                  <a16:creationId xmlns:a16="http://schemas.microsoft.com/office/drawing/2014/main" id="{C08AA3AB-A297-41B2-B337-2BEA6263FE52}"/>
                </a:ext>
              </a:extLst>
            </p:cNvPr>
            <p:cNvSpPr txBox="1"/>
            <p:nvPr/>
          </p:nvSpPr>
          <p:spPr>
            <a:xfrm>
              <a:off x="3057207" y="2554166"/>
              <a:ext cx="1203507" cy="279907"/>
            </a:xfrm>
            <a:prstGeom prst="rect">
              <a:avLst/>
            </a:prstGeom>
          </p:spPr>
          <p:txBody>
            <a:bodyPr wrap="square" lIns="0" tIns="0" rIns="0" bIns="0" rtlCol="0">
              <a:noAutofit/>
            </a:bodyPr>
            <a:lstStyle/>
            <a:p>
              <a:pPr marL="12700">
                <a:lnSpc>
                  <a:spcPts val="2140"/>
                </a:lnSpc>
                <a:spcBef>
                  <a:spcPts val="107"/>
                </a:spcBef>
              </a:pPr>
              <a:r>
                <a:rPr sz="2600" baseline="2730" dirty="0">
                  <a:solidFill>
                    <a:srgbClr val="4471B0"/>
                  </a:solidFill>
                  <a:latin typeface="Helvetica"/>
                  <a:cs typeface="Helvetica"/>
                </a:rPr>
                <a:t>L</a:t>
              </a:r>
              <a:r>
                <a:rPr sz="2600" spc="-14" baseline="2730" dirty="0">
                  <a:solidFill>
                    <a:srgbClr val="4471B0"/>
                  </a:solidFill>
                  <a:latin typeface="Helvetica"/>
                  <a:cs typeface="Helvetica"/>
                </a:rPr>
                <a:t>ow</a:t>
              </a:r>
              <a:r>
                <a:rPr sz="2600" baseline="2730" dirty="0">
                  <a:solidFill>
                    <a:srgbClr val="4471B0"/>
                  </a:solidFill>
                  <a:latin typeface="Helvetica"/>
                  <a:cs typeface="Helvetica"/>
                </a:rPr>
                <a:t>er</a:t>
              </a:r>
              <a:r>
                <a:rPr sz="2600" spc="-24" baseline="2730" dirty="0">
                  <a:solidFill>
                    <a:srgbClr val="4471B0"/>
                  </a:solidFill>
                  <a:latin typeface="Helvetica"/>
                  <a:cs typeface="Helvetica"/>
                </a:rPr>
                <a:t> </a:t>
              </a:r>
              <a:r>
                <a:rPr sz="2600" baseline="2730" dirty="0">
                  <a:solidFill>
                    <a:srgbClr val="4471B0"/>
                  </a:solidFill>
                  <a:latin typeface="Helvetica"/>
                  <a:cs typeface="Helvetica"/>
                </a:rPr>
                <a:t>Co</a:t>
              </a:r>
              <a:r>
                <a:rPr sz="2600" spc="-29" baseline="2730" dirty="0">
                  <a:solidFill>
                    <a:srgbClr val="4471B0"/>
                  </a:solidFill>
                  <a:latin typeface="Helvetica"/>
                  <a:cs typeface="Helvetica"/>
                </a:rPr>
                <a:t>s</a:t>
              </a:r>
              <a:r>
                <a:rPr sz="2600" baseline="2730" dirty="0">
                  <a:solidFill>
                    <a:srgbClr val="4471B0"/>
                  </a:solidFill>
                  <a:latin typeface="Helvetica"/>
                  <a:cs typeface="Helvetica"/>
                </a:rPr>
                <a:t>t</a:t>
              </a:r>
              <a:endParaRPr sz="2600" dirty="0">
                <a:solidFill>
                  <a:srgbClr val="4471B0"/>
                </a:solidFill>
                <a:latin typeface="Helvetica"/>
                <a:cs typeface="Helvetica"/>
              </a:endParaRPr>
            </a:p>
          </p:txBody>
        </p:sp>
        <p:sp>
          <p:nvSpPr>
            <p:cNvPr id="22" name="object 6">
              <a:extLst>
                <a:ext uri="{FF2B5EF4-FFF2-40B4-BE49-F238E27FC236}">
                  <a16:creationId xmlns:a16="http://schemas.microsoft.com/office/drawing/2014/main" id="{522AF17A-B0EB-4410-9517-0B7265633FF8}"/>
                </a:ext>
              </a:extLst>
            </p:cNvPr>
            <p:cNvSpPr txBox="1"/>
            <p:nvPr/>
          </p:nvSpPr>
          <p:spPr>
            <a:xfrm rot="16200000">
              <a:off x="310637" y="4227072"/>
              <a:ext cx="2020507" cy="271780"/>
            </a:xfrm>
            <a:prstGeom prst="rect">
              <a:avLst/>
            </a:prstGeom>
          </p:spPr>
          <p:txBody>
            <a:bodyPr wrap="square" lIns="0" tIns="0" rIns="0" bIns="0" rtlCol="0">
              <a:noAutofit/>
            </a:bodyPr>
            <a:lstStyle/>
            <a:p>
              <a:pPr marL="12700" algn="ctr">
                <a:lnSpc>
                  <a:spcPts val="2140"/>
                </a:lnSpc>
                <a:spcBef>
                  <a:spcPts val="107"/>
                </a:spcBef>
              </a:pPr>
              <a:r>
                <a:rPr sz="3000" b="1" baseline="2730" dirty="0">
                  <a:solidFill>
                    <a:srgbClr val="4471B0"/>
                  </a:solidFill>
                  <a:latin typeface="Helvetica"/>
                  <a:cs typeface="Helvetica"/>
                </a:rPr>
                <a:t>Com</a:t>
              </a:r>
              <a:r>
                <a:rPr sz="3000" b="1" spc="4" baseline="2730" dirty="0">
                  <a:solidFill>
                    <a:srgbClr val="4471B0"/>
                  </a:solidFill>
                  <a:latin typeface="Helvetica"/>
                  <a:cs typeface="Helvetica"/>
                </a:rPr>
                <a:t>p</a:t>
              </a:r>
              <a:r>
                <a:rPr sz="3000" b="1" spc="-14" baseline="2730" dirty="0">
                  <a:solidFill>
                    <a:srgbClr val="4471B0"/>
                  </a:solidFill>
                  <a:latin typeface="Helvetica"/>
                  <a:cs typeface="Helvetica"/>
                </a:rPr>
                <a:t>e</a:t>
              </a:r>
              <a:r>
                <a:rPr sz="3000" b="1" baseline="2730" dirty="0">
                  <a:solidFill>
                    <a:srgbClr val="4471B0"/>
                  </a:solidFill>
                  <a:latin typeface="Helvetica"/>
                  <a:cs typeface="Helvetica"/>
                </a:rPr>
                <a:t>titi</a:t>
              </a:r>
              <a:r>
                <a:rPr sz="3000" b="1" spc="-19" baseline="2730" dirty="0">
                  <a:solidFill>
                    <a:srgbClr val="4471B0"/>
                  </a:solidFill>
                  <a:latin typeface="Helvetica"/>
                  <a:cs typeface="Helvetica"/>
                </a:rPr>
                <a:t>v</a:t>
              </a:r>
              <a:r>
                <a:rPr sz="3000" b="1" baseline="2730" dirty="0">
                  <a:solidFill>
                    <a:srgbClr val="4471B0"/>
                  </a:solidFill>
                  <a:latin typeface="Helvetica"/>
                  <a:cs typeface="Helvetica"/>
                </a:rPr>
                <a:t>e</a:t>
              </a:r>
              <a:r>
                <a:rPr sz="3000" b="1" spc="-29" baseline="2730" dirty="0">
                  <a:solidFill>
                    <a:srgbClr val="4471B0"/>
                  </a:solidFill>
                  <a:latin typeface="Helvetica"/>
                  <a:cs typeface="Helvetica"/>
                </a:rPr>
                <a:t> </a:t>
              </a:r>
              <a:r>
                <a:rPr sz="3000" b="1" baseline="2730" dirty="0">
                  <a:solidFill>
                    <a:srgbClr val="4471B0"/>
                  </a:solidFill>
                  <a:latin typeface="Helvetica"/>
                  <a:cs typeface="Helvetica"/>
                </a:rPr>
                <a:t>S</a:t>
              </a:r>
              <a:r>
                <a:rPr sz="3000" b="1" spc="-9" baseline="2730" dirty="0">
                  <a:solidFill>
                    <a:srgbClr val="4471B0"/>
                  </a:solidFill>
                  <a:latin typeface="Helvetica"/>
                  <a:cs typeface="Helvetica"/>
                </a:rPr>
                <a:t>c</a:t>
              </a:r>
              <a:r>
                <a:rPr sz="3000" b="1" baseline="2730" dirty="0">
                  <a:solidFill>
                    <a:srgbClr val="4471B0"/>
                  </a:solidFill>
                  <a:latin typeface="Helvetica"/>
                  <a:cs typeface="Helvetica"/>
                </a:rPr>
                <a:t>ope</a:t>
              </a:r>
              <a:endParaRPr sz="2000" dirty="0">
                <a:solidFill>
                  <a:srgbClr val="4471B0"/>
                </a:solidFill>
                <a:latin typeface="Helvetica"/>
                <a:cs typeface="Helvetica"/>
              </a:endParaRPr>
            </a:p>
          </p:txBody>
        </p:sp>
        <p:sp>
          <p:nvSpPr>
            <p:cNvPr id="23" name="Rectangle 22">
              <a:extLst>
                <a:ext uri="{FF2B5EF4-FFF2-40B4-BE49-F238E27FC236}">
                  <a16:creationId xmlns:a16="http://schemas.microsoft.com/office/drawing/2014/main" id="{DDDF920A-C25D-4D68-9B1E-00AC61114310}"/>
                </a:ext>
              </a:extLst>
            </p:cNvPr>
            <p:cNvSpPr/>
            <p:nvPr/>
          </p:nvSpPr>
          <p:spPr>
            <a:xfrm>
              <a:off x="2843808" y="4437112"/>
              <a:ext cx="2016224" cy="1440160"/>
            </a:xfrm>
            <a:prstGeom prst="rect">
              <a:avLst/>
            </a:prstGeom>
            <a:solidFill>
              <a:schemeClr val="accent3">
                <a:lumMod val="75000"/>
              </a:schemeClr>
            </a:solidFill>
          </p:spPr>
          <p:style>
            <a:lnRef idx="1">
              <a:schemeClr val="accent4"/>
            </a:lnRef>
            <a:fillRef idx="3">
              <a:schemeClr val="accent4"/>
            </a:fillRef>
            <a:effectRef idx="2">
              <a:schemeClr val="accent4"/>
            </a:effectRef>
            <a:fontRef idx="minor">
              <a:schemeClr val="lt1"/>
            </a:fontRef>
          </p:style>
          <p:txBody>
            <a:bodyPr rtlCol="0" anchor="ctr"/>
            <a:lstStyle/>
            <a:p>
              <a:pPr algn="ctr"/>
              <a:r>
                <a:rPr lang="en-GB" sz="1600" dirty="0">
                  <a:solidFill>
                    <a:schemeClr val="tx1"/>
                  </a:solidFill>
                  <a:latin typeface="Helvetica"/>
                  <a:cs typeface="Helvetica"/>
                </a:rPr>
                <a:t>3A </a:t>
              </a:r>
            </a:p>
            <a:p>
              <a:pPr algn="ctr"/>
              <a:r>
                <a:rPr lang="en-GB" sz="1600" dirty="0">
                  <a:solidFill>
                    <a:schemeClr val="tx1"/>
                  </a:solidFill>
                  <a:latin typeface="Helvetica"/>
                  <a:cs typeface="Helvetica"/>
                </a:rPr>
                <a:t>Cost Focus</a:t>
              </a:r>
            </a:p>
          </p:txBody>
        </p:sp>
        <p:sp>
          <p:nvSpPr>
            <p:cNvPr id="24" name="Rectangle 23">
              <a:extLst>
                <a:ext uri="{FF2B5EF4-FFF2-40B4-BE49-F238E27FC236}">
                  <a16:creationId xmlns:a16="http://schemas.microsoft.com/office/drawing/2014/main" id="{BE634DC8-A1C0-45EA-BFF7-524CD9C84018}"/>
                </a:ext>
              </a:extLst>
            </p:cNvPr>
            <p:cNvSpPr/>
            <p:nvPr/>
          </p:nvSpPr>
          <p:spPr>
            <a:xfrm>
              <a:off x="4860032" y="4437112"/>
              <a:ext cx="2016224" cy="1440160"/>
            </a:xfrm>
            <a:prstGeom prst="rect">
              <a:avLst/>
            </a:prstGeom>
            <a:solidFill>
              <a:schemeClr val="accent3">
                <a:lumMod val="50000"/>
              </a:schemeClr>
            </a:solidFill>
          </p:spPr>
          <p:style>
            <a:lnRef idx="1">
              <a:schemeClr val="accent2"/>
            </a:lnRef>
            <a:fillRef idx="3">
              <a:schemeClr val="accent2"/>
            </a:fillRef>
            <a:effectRef idx="2">
              <a:schemeClr val="accent2"/>
            </a:effectRef>
            <a:fontRef idx="minor">
              <a:schemeClr val="lt1"/>
            </a:fontRef>
          </p:style>
          <p:txBody>
            <a:bodyPr rtlCol="0" anchor="ctr"/>
            <a:lstStyle/>
            <a:p>
              <a:pPr algn="ctr">
                <a:lnSpc>
                  <a:spcPct val="100000"/>
                </a:lnSpc>
                <a:spcBef>
                  <a:spcPct val="30000"/>
                </a:spcBef>
                <a:defRPr/>
              </a:pPr>
              <a:r>
                <a:rPr lang="en-GB" sz="1600" dirty="0">
                  <a:solidFill>
                    <a:schemeClr val="tx1"/>
                  </a:solidFill>
                  <a:latin typeface="Helvetica"/>
                  <a:cs typeface="Helvetica"/>
                </a:rPr>
                <a:t>3B</a:t>
              </a:r>
            </a:p>
            <a:p>
              <a:pPr algn="ctr">
                <a:lnSpc>
                  <a:spcPct val="100000"/>
                </a:lnSpc>
                <a:spcBef>
                  <a:spcPct val="30000"/>
                </a:spcBef>
                <a:defRPr/>
              </a:pPr>
              <a:r>
                <a:rPr lang="en-GB" sz="1600" dirty="0">
                  <a:solidFill>
                    <a:schemeClr val="tx1"/>
                  </a:solidFill>
                  <a:latin typeface="Helvetica"/>
                  <a:cs typeface="Helvetica"/>
                </a:rPr>
                <a:t> Differentiation Focus</a:t>
              </a:r>
            </a:p>
          </p:txBody>
        </p:sp>
      </p:grpSp>
    </p:spTree>
    <p:extLst>
      <p:ext uri="{BB962C8B-B14F-4D97-AF65-F5344CB8AC3E}">
        <p14:creationId xmlns:p14="http://schemas.microsoft.com/office/powerpoint/2010/main" val="10395750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p:cNvSpPr>
            <a:spLocks noGrp="1"/>
          </p:cNvSpPr>
          <p:nvPr>
            <p:ph type="title"/>
          </p:nvPr>
        </p:nvSpPr>
        <p:spPr>
          <a:xfrm>
            <a:off x="3534098" y="0"/>
            <a:ext cx="4775311" cy="1959429"/>
          </a:xfrm>
          <a:solidFill>
            <a:schemeClr val="accent4">
              <a:lumMod val="20000"/>
              <a:lumOff val="80000"/>
            </a:schemeClr>
          </a:solidFill>
        </p:spPr>
        <p:txBody>
          <a:bodyPr>
            <a:noAutofit/>
          </a:bodyPr>
          <a:lstStyle/>
          <a:p>
            <a:pPr algn="ctr"/>
            <a:r>
              <a:rPr lang="en-GB" sz="2800" b="1" dirty="0">
                <a:latin typeface="Arial Black" panose="020B0A04020102020204" pitchFamily="34" charset="0"/>
              </a:rPr>
              <a:t>Activity 4.1 – Competitive Strategies</a:t>
            </a:r>
            <a:br>
              <a:rPr lang="en-GB" sz="2800" b="1" dirty="0">
                <a:latin typeface="Arial Black" panose="020B0A04020102020204" pitchFamily="34" charset="0"/>
              </a:rPr>
            </a:br>
            <a:r>
              <a:rPr lang="en-GB" sz="2800" b="1" dirty="0">
                <a:latin typeface="Arial Black" panose="020B0A04020102020204" pitchFamily="34" charset="0"/>
              </a:rPr>
              <a:t>(15 minutes)</a:t>
            </a:r>
          </a:p>
        </p:txBody>
      </p:sp>
      <p:sp>
        <p:nvSpPr>
          <p:cNvPr id="24" name="Rectangle 23"/>
          <p:cNvSpPr/>
          <p:nvPr/>
        </p:nvSpPr>
        <p:spPr>
          <a:xfrm>
            <a:off x="859809" y="2286713"/>
            <a:ext cx="10399594" cy="3108543"/>
          </a:xfrm>
          <a:prstGeom prst="rect">
            <a:avLst/>
          </a:prstGeom>
        </p:spPr>
        <p:txBody>
          <a:bodyPr wrap="square">
            <a:spAutoFit/>
          </a:bodyPr>
          <a:lstStyle/>
          <a:p>
            <a:pPr algn="ctr"/>
            <a:r>
              <a:rPr lang="en-GB" sz="2800" dirty="0">
                <a:latin typeface="Arial" panose="020B0604020202020204" pitchFamily="34" charset="0"/>
                <a:cs typeface="Arial" panose="020B0604020202020204" pitchFamily="34" charset="0"/>
              </a:rPr>
              <a:t>Explore Toyota’s website at </a:t>
            </a:r>
            <a:r>
              <a:rPr lang="en-GB" sz="2800" dirty="0">
                <a:latin typeface="Arial" panose="020B0604020202020204" pitchFamily="34" charset="0"/>
                <a:cs typeface="Arial" panose="020B0604020202020204" pitchFamily="34" charset="0"/>
                <a:hlinkClick r:id="rId2"/>
              </a:rPr>
              <a:t>https://global.toyota/en/</a:t>
            </a:r>
            <a:r>
              <a:rPr lang="en-GB" sz="2800" dirty="0">
                <a:latin typeface="Arial" panose="020B0604020202020204" pitchFamily="34" charset="0"/>
                <a:cs typeface="Arial" panose="020B0604020202020204" pitchFamily="34" charset="0"/>
              </a:rPr>
              <a:t> and see if you can identify at </a:t>
            </a:r>
            <a:r>
              <a:rPr lang="en-GB" sz="2800" b="1" dirty="0">
                <a:solidFill>
                  <a:srgbClr val="C00000"/>
                </a:solidFill>
                <a:latin typeface="Arial" panose="020B0604020202020204" pitchFamily="34" charset="0"/>
                <a:cs typeface="Arial" panose="020B0604020202020204" pitchFamily="34" charset="0"/>
              </a:rPr>
              <a:t>least three ways </a:t>
            </a:r>
            <a:r>
              <a:rPr lang="en-GB" sz="2800" dirty="0">
                <a:latin typeface="Arial" panose="020B0604020202020204" pitchFamily="34" charset="0"/>
                <a:cs typeface="Arial" panose="020B0604020202020204" pitchFamily="34" charset="0"/>
              </a:rPr>
              <a:t>in which the company seeks to differentiate itself from rival automakers. </a:t>
            </a:r>
          </a:p>
          <a:p>
            <a:pPr algn="ctr"/>
            <a:endParaRPr lang="en-GB" sz="2800" dirty="0">
              <a:latin typeface="Arial" panose="020B0604020202020204" pitchFamily="34" charset="0"/>
              <a:cs typeface="Arial" panose="020B0604020202020204" pitchFamily="34" charset="0"/>
            </a:endParaRPr>
          </a:p>
          <a:p>
            <a:pPr algn="ctr"/>
            <a:r>
              <a:rPr lang="en-GB" sz="2800" dirty="0">
                <a:latin typeface="Arial" panose="020B0604020202020204" pitchFamily="34" charset="0"/>
                <a:cs typeface="Arial" panose="020B0604020202020204" pitchFamily="34" charset="0"/>
              </a:rPr>
              <a:t>Is there a reason to believe that Toyota’s strategy has</a:t>
            </a:r>
          </a:p>
          <a:p>
            <a:pPr algn="ctr"/>
            <a:r>
              <a:rPr lang="en-GB" sz="2800" dirty="0">
                <a:latin typeface="Arial" panose="020B0604020202020204" pitchFamily="34" charset="0"/>
                <a:cs typeface="Arial" panose="020B0604020202020204" pitchFamily="34" charset="0"/>
              </a:rPr>
              <a:t>been successful in producing a competitive advantage? Why or why not?</a:t>
            </a:r>
          </a:p>
        </p:txBody>
      </p:sp>
    </p:spTree>
    <p:extLst>
      <p:ext uri="{BB962C8B-B14F-4D97-AF65-F5344CB8AC3E}">
        <p14:creationId xmlns:p14="http://schemas.microsoft.com/office/powerpoint/2010/main" val="13419793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38543-D480-4FF0-A8CE-02766558AE2B}"/>
              </a:ext>
            </a:extLst>
          </p:cNvPr>
          <p:cNvSpPr>
            <a:spLocks noGrp="1"/>
          </p:cNvSpPr>
          <p:nvPr>
            <p:ph type="title"/>
          </p:nvPr>
        </p:nvSpPr>
        <p:spPr>
          <a:xfrm>
            <a:off x="7369097" y="385559"/>
            <a:ext cx="3762520" cy="854075"/>
          </a:xfrm>
          <a:solidFill>
            <a:schemeClr val="accent1">
              <a:lumMod val="50000"/>
            </a:schemeClr>
          </a:solidFill>
        </p:spPr>
        <p:txBody>
          <a:bodyPr>
            <a:normAutofit/>
          </a:bodyPr>
          <a:lstStyle/>
          <a:p>
            <a:pPr algn="ctr"/>
            <a:r>
              <a:rPr lang="en-GB" sz="2400" b="1" dirty="0">
                <a:solidFill>
                  <a:schemeClr val="bg1"/>
                </a:solidFill>
                <a:latin typeface="Arial" panose="020B0604020202020204" pitchFamily="34" charset="0"/>
                <a:cs typeface="Arial" panose="020B0604020202020204" pitchFamily="34" charset="0"/>
              </a:rPr>
              <a:t>How to achieve competitive strategies</a:t>
            </a:r>
            <a:endParaRPr lang="en-GB" sz="2400" dirty="0">
              <a:solidFill>
                <a:schemeClr val="bg1"/>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7EB77CCC-ED12-444E-873B-172AE576B1FA}"/>
              </a:ext>
            </a:extLst>
          </p:cNvPr>
          <p:cNvSpPr txBox="1">
            <a:spLocks/>
          </p:cNvSpPr>
          <p:nvPr/>
        </p:nvSpPr>
        <p:spPr>
          <a:xfrm>
            <a:off x="219712" y="191624"/>
            <a:ext cx="3893147" cy="1937162"/>
          </a:xfrm>
          <a:prstGeom prst="rect">
            <a:avLst/>
          </a:prstGeom>
          <a:solidFill>
            <a:schemeClr val="accent1">
              <a:lumMod val="20000"/>
              <a:lumOff val="80000"/>
            </a:schemeClr>
          </a:solidFill>
          <a:ln>
            <a:solidFill>
              <a:schemeClr val="accent1">
                <a:lumMod val="50000"/>
              </a:schemeClr>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b="1" dirty="0">
                <a:solidFill>
                  <a:srgbClr val="C00000"/>
                </a:solidFill>
                <a:latin typeface="Arial" panose="020B0604020202020204" pitchFamily="34" charset="0"/>
                <a:cs typeface="Arial" panose="020B0604020202020204" pitchFamily="34" charset="0"/>
              </a:rPr>
              <a:t>Low- Cost Strategies</a:t>
            </a:r>
          </a:p>
          <a:p>
            <a:pPr>
              <a:buFontTx/>
              <a:buChar char="-"/>
            </a:pPr>
            <a:r>
              <a:rPr lang="en-GB" sz="1600" dirty="0">
                <a:latin typeface="Arial" panose="020B0604020202020204" pitchFamily="34" charset="0"/>
                <a:cs typeface="Arial" panose="020B0604020202020204" pitchFamily="34" charset="0"/>
              </a:rPr>
              <a:t>Improve value chain activities to make cost effective than rivals. </a:t>
            </a:r>
          </a:p>
          <a:p>
            <a:pPr>
              <a:buFontTx/>
              <a:buChar char="-"/>
            </a:pPr>
            <a:r>
              <a:rPr lang="en-GB" sz="1600" dirty="0">
                <a:latin typeface="Arial" panose="020B0604020202020204" pitchFamily="34" charset="0"/>
                <a:cs typeface="Arial" panose="020B0604020202020204" pitchFamily="34" charset="0"/>
              </a:rPr>
              <a:t>Overhauling the firm’s overall value chain to reduce unnecessary cost-adding activities. </a:t>
            </a:r>
          </a:p>
        </p:txBody>
      </p:sp>
      <p:sp>
        <p:nvSpPr>
          <p:cNvPr id="5" name="Content Placeholder 2">
            <a:extLst>
              <a:ext uri="{FF2B5EF4-FFF2-40B4-BE49-F238E27FC236}">
                <a16:creationId xmlns:a16="http://schemas.microsoft.com/office/drawing/2014/main" id="{7EB77CCC-ED12-444E-873B-172AE576B1FA}"/>
              </a:ext>
            </a:extLst>
          </p:cNvPr>
          <p:cNvSpPr txBox="1">
            <a:spLocks/>
          </p:cNvSpPr>
          <p:nvPr/>
        </p:nvSpPr>
        <p:spPr>
          <a:xfrm>
            <a:off x="199534" y="2378034"/>
            <a:ext cx="5872166" cy="3105396"/>
          </a:xfrm>
          <a:prstGeom prst="rect">
            <a:avLst/>
          </a:prstGeom>
          <a:solidFill>
            <a:schemeClr val="bg2"/>
          </a:solidFill>
          <a:ln>
            <a:solidFill>
              <a:schemeClr val="accent1">
                <a:lumMod val="50000"/>
              </a:schemeClr>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1800" b="1" dirty="0">
                <a:solidFill>
                  <a:schemeClr val="accent1">
                    <a:lumMod val="75000"/>
                  </a:schemeClr>
                </a:solidFill>
                <a:latin typeface="Arial" panose="020B0604020202020204" pitchFamily="34" charset="0"/>
                <a:cs typeface="Arial" panose="020B0604020202020204" pitchFamily="34" charset="0"/>
              </a:rPr>
              <a:t>Differentiation (Focused) Strategies</a:t>
            </a:r>
          </a:p>
          <a:p>
            <a:pPr>
              <a:buFontTx/>
              <a:buChar char="-"/>
            </a:pPr>
            <a:r>
              <a:rPr lang="en-GB" sz="1400" dirty="0">
                <a:latin typeface="Arial" panose="020B0604020202020204" pitchFamily="34" charset="0"/>
                <a:cs typeface="Arial" panose="020B0604020202020204" pitchFamily="34" charset="0"/>
              </a:rPr>
              <a:t>Seek out high-quality inputs.</a:t>
            </a:r>
          </a:p>
          <a:p>
            <a:pPr>
              <a:buFontTx/>
              <a:buChar char="-"/>
            </a:pPr>
            <a:r>
              <a:rPr lang="en-GB" sz="1400" dirty="0">
                <a:latin typeface="Arial" panose="020B0604020202020204" pitchFamily="34" charset="0"/>
                <a:cs typeface="Arial" panose="020B0604020202020204" pitchFamily="34" charset="0"/>
              </a:rPr>
              <a:t>Strive for innovation and technological advances</a:t>
            </a:r>
          </a:p>
          <a:p>
            <a:pPr>
              <a:buFontTx/>
              <a:buChar char="-"/>
            </a:pPr>
            <a:r>
              <a:rPr lang="en-GB" sz="1400" dirty="0">
                <a:latin typeface="Arial" panose="020B0604020202020204" pitchFamily="34" charset="0"/>
                <a:cs typeface="Arial" panose="020B0604020202020204" pitchFamily="34" charset="0"/>
              </a:rPr>
              <a:t>Create superior product features, design, and performance.</a:t>
            </a:r>
          </a:p>
          <a:p>
            <a:pPr>
              <a:buFontTx/>
              <a:buChar char="-"/>
            </a:pPr>
            <a:r>
              <a:rPr lang="en-GB" sz="1400" dirty="0">
                <a:latin typeface="Arial" panose="020B0604020202020204" pitchFamily="34" charset="0"/>
                <a:cs typeface="Arial" panose="020B0604020202020204" pitchFamily="34" charset="0"/>
              </a:rPr>
              <a:t>Invest in production-related R&amp;D activities</a:t>
            </a:r>
          </a:p>
          <a:p>
            <a:pPr>
              <a:buFontTx/>
              <a:buChar char="-"/>
            </a:pPr>
            <a:r>
              <a:rPr lang="en-GB" sz="1400" dirty="0">
                <a:latin typeface="Arial" panose="020B0604020202020204" pitchFamily="34" charset="0"/>
                <a:cs typeface="Arial" panose="020B0604020202020204" pitchFamily="34" charset="0"/>
              </a:rPr>
              <a:t>Pursue continuous quality improvement</a:t>
            </a:r>
          </a:p>
          <a:p>
            <a:pPr>
              <a:buFontTx/>
              <a:buChar char="-"/>
            </a:pPr>
            <a:r>
              <a:rPr lang="en-GB" sz="1400" dirty="0">
                <a:latin typeface="Arial" panose="020B0604020202020204" pitchFamily="34" charset="0"/>
                <a:cs typeface="Arial" panose="020B0604020202020204" pitchFamily="34" charset="0"/>
              </a:rPr>
              <a:t>Adopt human resource management activities that improve the skills expertise, and knowledge of company personnel.</a:t>
            </a:r>
          </a:p>
          <a:p>
            <a:pPr>
              <a:buFontTx/>
              <a:buChar char="-"/>
            </a:pPr>
            <a:r>
              <a:rPr lang="en-GB" sz="1400" dirty="0">
                <a:latin typeface="Arial" panose="020B0604020202020204" pitchFamily="34" charset="0"/>
                <a:cs typeface="Arial" panose="020B0604020202020204" pitchFamily="34" charset="0"/>
              </a:rPr>
              <a:t>Enhance marketing and brand-building activities</a:t>
            </a:r>
          </a:p>
          <a:p>
            <a:pPr>
              <a:buFontTx/>
              <a:buChar char="-"/>
            </a:pPr>
            <a:r>
              <a:rPr lang="en-GB" sz="1400" dirty="0">
                <a:latin typeface="Arial" panose="020B0604020202020204" pitchFamily="34" charset="0"/>
                <a:cs typeface="Arial" panose="020B0604020202020204" pitchFamily="34" charset="0"/>
              </a:rPr>
              <a:t>Improve customer service or adding additional services</a:t>
            </a:r>
          </a:p>
        </p:txBody>
      </p:sp>
      <p:sp>
        <p:nvSpPr>
          <p:cNvPr id="7" name="Oval 3"/>
          <p:cNvSpPr>
            <a:spLocks noChangeArrowheads="1"/>
          </p:cNvSpPr>
          <p:nvPr/>
        </p:nvSpPr>
        <p:spPr bwMode="auto">
          <a:xfrm>
            <a:off x="7561832" y="2311615"/>
            <a:ext cx="1955778" cy="93419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1600" b="1">
                <a:solidFill>
                  <a:schemeClr val="bg1"/>
                </a:solidFill>
                <a:latin typeface="Times New Roman" panose="02020603050405020304" pitchFamily="18" charset="0"/>
              </a:rPr>
              <a:t>Special features</a:t>
            </a:r>
            <a:endParaRPr lang="en-GB" altLang="en-US" sz="1600" b="1">
              <a:solidFill>
                <a:schemeClr val="bg1"/>
              </a:solidFill>
              <a:latin typeface="Times New Roman" panose="02020603050405020304" pitchFamily="18" charset="0"/>
            </a:endParaRPr>
          </a:p>
        </p:txBody>
      </p:sp>
      <p:sp>
        <p:nvSpPr>
          <p:cNvPr id="8" name="Oval 4"/>
          <p:cNvSpPr>
            <a:spLocks noChangeArrowheads="1"/>
          </p:cNvSpPr>
          <p:nvPr/>
        </p:nvSpPr>
        <p:spPr bwMode="auto">
          <a:xfrm>
            <a:off x="7599533" y="3244320"/>
            <a:ext cx="1891243" cy="956212"/>
          </a:xfrm>
          <a:prstGeom prst="ellipse">
            <a:avLst/>
          </a:prstGeom>
          <a:solidFill>
            <a:srgbClr val="C00000"/>
          </a:solidFill>
          <a:ln w="9525">
            <a:solidFill>
              <a:schemeClr val="tx1"/>
            </a:solidFill>
            <a:round/>
            <a:headEnd/>
            <a:tailEnd/>
          </a:ln>
          <a:effectLst/>
        </p:spPr>
        <p:txBody>
          <a:bodyPr wrap="none" anchor="ctr"/>
          <a:lstStyle/>
          <a:p>
            <a:pPr algn="ctr"/>
            <a:r>
              <a:rPr lang="en-US" altLang="en-US" b="1">
                <a:solidFill>
                  <a:schemeClr val="bg1"/>
                </a:solidFill>
                <a:latin typeface="Times New Roman" panose="02020603050405020304" pitchFamily="18" charset="0"/>
              </a:rPr>
              <a:t>Additionality</a:t>
            </a:r>
            <a:endParaRPr lang="en-GB" altLang="en-US" b="1">
              <a:solidFill>
                <a:schemeClr val="bg1"/>
              </a:solidFill>
              <a:latin typeface="Times New Roman" panose="02020603050405020304" pitchFamily="18" charset="0"/>
            </a:endParaRPr>
          </a:p>
        </p:txBody>
      </p:sp>
      <p:sp>
        <p:nvSpPr>
          <p:cNvPr id="9" name="Oval 5"/>
          <p:cNvSpPr>
            <a:spLocks noChangeArrowheads="1"/>
          </p:cNvSpPr>
          <p:nvPr/>
        </p:nvSpPr>
        <p:spPr bwMode="auto">
          <a:xfrm>
            <a:off x="7640012" y="4200532"/>
            <a:ext cx="1888868" cy="918602"/>
          </a:xfrm>
          <a:prstGeom prst="ellipse">
            <a:avLst/>
          </a:prstGeom>
          <a:solidFill>
            <a:schemeClr val="accent1">
              <a:lumMod val="50000"/>
            </a:schemeClr>
          </a:solidFill>
          <a:ln w="9525">
            <a:solidFill>
              <a:schemeClr val="tx1"/>
            </a:solidFill>
            <a:round/>
            <a:headEnd/>
            <a:tailEnd/>
          </a:ln>
          <a:effectLst/>
        </p:spPr>
        <p:txBody>
          <a:bodyPr wrap="none" anchor="ctr"/>
          <a:lstStyle/>
          <a:p>
            <a:pPr algn="ctr"/>
            <a:r>
              <a:rPr lang="en-US" altLang="en-US" b="1">
                <a:solidFill>
                  <a:schemeClr val="bg1"/>
                </a:solidFill>
                <a:latin typeface="Times New Roman" panose="02020603050405020304" pitchFamily="18" charset="0"/>
              </a:rPr>
              <a:t>Extra services</a:t>
            </a:r>
            <a:endParaRPr lang="en-GB" altLang="en-US" b="1">
              <a:solidFill>
                <a:schemeClr val="bg1"/>
              </a:solidFill>
              <a:latin typeface="Times New Roman" panose="02020603050405020304" pitchFamily="18" charset="0"/>
            </a:endParaRPr>
          </a:p>
        </p:txBody>
      </p:sp>
      <p:sp>
        <p:nvSpPr>
          <p:cNvPr id="3" name="Rectangle 2"/>
          <p:cNvSpPr/>
          <p:nvPr/>
        </p:nvSpPr>
        <p:spPr>
          <a:xfrm>
            <a:off x="9786272" y="2778710"/>
            <a:ext cx="1721697" cy="1846659"/>
          </a:xfrm>
          <a:prstGeom prst="rect">
            <a:avLst/>
          </a:prstGeom>
        </p:spPr>
        <p:txBody>
          <a:bodyPr wrap="square">
            <a:spAutoFit/>
          </a:bodyPr>
          <a:lstStyle/>
          <a:p>
            <a:pPr algn="ctr"/>
            <a:r>
              <a:rPr lang="en-US" altLang="en-US" sz="2000" b="1" u="sng" dirty="0">
                <a:solidFill>
                  <a:srgbClr val="C00000"/>
                </a:solidFill>
                <a:latin typeface="Times New Roman" panose="02020603050405020304" pitchFamily="18" charset="0"/>
              </a:rPr>
              <a:t>Perceived customer value</a:t>
            </a:r>
          </a:p>
          <a:p>
            <a:pPr algn="ctr"/>
            <a:r>
              <a:rPr lang="en-US" altLang="en-US" i="1" dirty="0">
                <a:solidFill>
                  <a:srgbClr val="C00000"/>
                </a:solidFill>
                <a:latin typeface="Times New Roman" panose="02020603050405020304" pitchFamily="18" charset="0"/>
              </a:rPr>
              <a:t>(than other competitors goods)</a:t>
            </a:r>
            <a:r>
              <a:rPr lang="en-US" altLang="en-US" dirty="0">
                <a:solidFill>
                  <a:srgbClr val="C00000"/>
                </a:solidFill>
                <a:latin typeface="Times New Roman" panose="02020603050405020304" pitchFamily="18" charset="0"/>
              </a:rPr>
              <a:t> </a:t>
            </a:r>
          </a:p>
        </p:txBody>
      </p:sp>
      <p:sp>
        <p:nvSpPr>
          <p:cNvPr id="12" name="Notched Right Arrow 11"/>
          <p:cNvSpPr/>
          <p:nvPr/>
        </p:nvSpPr>
        <p:spPr>
          <a:xfrm>
            <a:off x="9569359" y="3350701"/>
            <a:ext cx="420180" cy="849831"/>
          </a:xfrm>
          <a:prstGeom prst="notched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21332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P spid="9" grpId="0" animBg="1"/>
      <p:bldP spid="3" grpId="0"/>
      <p:bldP spid="12"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orter&amp;#39;s Generic Strategies  - ACCA Strategic Business Leader (SBL) Paper">
            <a:hlinkClick r:id="" action="ppaction://media"/>
            <a:extLst>
              <a:ext uri="{FF2B5EF4-FFF2-40B4-BE49-F238E27FC236}">
                <a16:creationId xmlns:a16="http://schemas.microsoft.com/office/drawing/2014/main" id="{F5C65F6C-A3A0-4119-B77C-B47CD9528D9F}"/>
              </a:ext>
            </a:extLst>
          </p:cNvPr>
          <p:cNvPicPr>
            <a:picLocks noRot="1" noChangeAspect="1"/>
          </p:cNvPicPr>
          <p:nvPr>
            <a:videoFile r:link="rId1"/>
          </p:nvPr>
        </p:nvPicPr>
        <p:blipFill>
          <a:blip r:embed="rId3"/>
          <a:stretch>
            <a:fillRect/>
          </a:stretch>
        </p:blipFill>
        <p:spPr>
          <a:xfrm>
            <a:off x="2419823" y="219704"/>
            <a:ext cx="9601067" cy="5400600"/>
          </a:xfrm>
          <a:prstGeom prst="rect">
            <a:avLst/>
          </a:prstGeom>
        </p:spPr>
      </p:pic>
      <p:sp>
        <p:nvSpPr>
          <p:cNvPr id="5" name="Rectangle 4">
            <a:extLst>
              <a:ext uri="{FF2B5EF4-FFF2-40B4-BE49-F238E27FC236}">
                <a16:creationId xmlns:a16="http://schemas.microsoft.com/office/drawing/2014/main" id="{B0C43058-FE6D-45A4-8EB7-F472B2F1121B}"/>
              </a:ext>
            </a:extLst>
          </p:cNvPr>
          <p:cNvSpPr/>
          <p:nvPr/>
        </p:nvSpPr>
        <p:spPr>
          <a:xfrm>
            <a:off x="247416" y="4012301"/>
            <a:ext cx="1547264" cy="738664"/>
          </a:xfrm>
          <a:prstGeom prst="rect">
            <a:avLst/>
          </a:prstGeom>
        </p:spPr>
        <p:txBody>
          <a:bodyPr wrap="square">
            <a:spAutoFit/>
          </a:bodyPr>
          <a:lstStyle/>
          <a:p>
            <a:r>
              <a:rPr lang="en-GB" sz="1050" dirty="0">
                <a:hlinkClick r:id="rId4"/>
              </a:rPr>
              <a:t>https://youtube.com/watch?v=E-v5Ht-NubM&amp;si=EnSIkaIECMiOmarE</a:t>
            </a:r>
            <a:r>
              <a:rPr lang="en-GB" sz="1050" dirty="0"/>
              <a:t> </a:t>
            </a:r>
          </a:p>
        </p:txBody>
      </p:sp>
    </p:spTree>
    <p:extLst>
      <p:ext uri="{BB962C8B-B14F-4D97-AF65-F5344CB8AC3E}">
        <p14:creationId xmlns:p14="http://schemas.microsoft.com/office/powerpoint/2010/main" val="42759213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47"/>
          <p:cNvSpPr txBox="1">
            <a:spLocks noGrp="1"/>
          </p:cNvSpPr>
          <p:nvPr>
            <p:ph type="title"/>
          </p:nvPr>
        </p:nvSpPr>
        <p:spPr>
          <a:xfrm>
            <a:off x="5076967" y="109363"/>
            <a:ext cx="6974978" cy="648000"/>
          </a:xfrm>
          <a:prstGeom prst="rect">
            <a:avLst/>
          </a:prstGeom>
          <a:noFill/>
          <a:ln>
            <a:noFill/>
          </a:ln>
        </p:spPr>
        <p:txBody>
          <a:bodyPr spcFirstLastPara="1" wrap="square" lIns="121900" tIns="60933" rIns="121900" bIns="60933" anchor="t" anchorCtr="0">
            <a:noAutofit/>
          </a:bodyPr>
          <a:lstStyle/>
          <a:p>
            <a:pPr>
              <a:buClr>
                <a:schemeClr val="dk1"/>
              </a:buClr>
              <a:buSzPts val="1100"/>
            </a:pPr>
            <a:r>
              <a:rPr lang="en-GB" sz="2800" dirty="0">
                <a:solidFill>
                  <a:schemeClr val="tx1"/>
                </a:solidFill>
              </a:rPr>
              <a:t>Porter’s Generic Strategies: How To Compete</a:t>
            </a:r>
            <a:endParaRPr sz="2800" dirty="0">
              <a:solidFill>
                <a:schemeClr val="tx1"/>
              </a:solidFill>
            </a:endParaRPr>
          </a:p>
          <a:p>
            <a:pPr>
              <a:buClr>
                <a:schemeClr val="dk1"/>
              </a:buClr>
              <a:buSzPts val="1100"/>
            </a:pPr>
            <a:endParaRPr sz="2800" dirty="0">
              <a:solidFill>
                <a:schemeClr val="tx1"/>
              </a:solidFill>
            </a:endParaRPr>
          </a:p>
          <a:p>
            <a:pPr>
              <a:buClr>
                <a:schemeClr val="dk1"/>
              </a:buClr>
              <a:buSzPts val="1100"/>
            </a:pPr>
            <a:endParaRPr sz="2800" dirty="0">
              <a:solidFill>
                <a:schemeClr val="tx1"/>
              </a:solidFill>
            </a:endParaRPr>
          </a:p>
          <a:p>
            <a:pPr>
              <a:buClr>
                <a:schemeClr val="dk1"/>
              </a:buClr>
              <a:buSzPts val="1100"/>
            </a:pPr>
            <a:endParaRPr sz="2800" dirty="0">
              <a:solidFill>
                <a:schemeClr val="tx1"/>
              </a:solidFill>
            </a:endParaRPr>
          </a:p>
        </p:txBody>
      </p:sp>
      <p:sp>
        <p:nvSpPr>
          <p:cNvPr id="375" name="Google Shape;375;p47"/>
          <p:cNvSpPr txBox="1">
            <a:spLocks noGrp="1"/>
          </p:cNvSpPr>
          <p:nvPr>
            <p:ph type="body" idx="1"/>
          </p:nvPr>
        </p:nvSpPr>
        <p:spPr>
          <a:xfrm>
            <a:off x="527200" y="287517"/>
            <a:ext cx="4128640" cy="576000"/>
          </a:xfrm>
          <a:prstGeom prst="rect">
            <a:avLst/>
          </a:prstGeom>
          <a:noFill/>
          <a:ln>
            <a:noFill/>
          </a:ln>
        </p:spPr>
        <p:txBody>
          <a:bodyPr spcFirstLastPara="1" wrap="square" lIns="121900" tIns="60933" rIns="121900" bIns="60933" anchor="t" anchorCtr="0">
            <a:noAutofit/>
          </a:bodyPr>
          <a:lstStyle/>
          <a:p>
            <a:pPr marL="0" indent="0">
              <a:spcBef>
                <a:spcPts val="0"/>
              </a:spcBef>
              <a:buClr>
                <a:schemeClr val="accent2"/>
              </a:buClr>
              <a:buNone/>
            </a:pPr>
            <a:r>
              <a:rPr lang="en-GB" sz="2800" b="1" dirty="0">
                <a:latin typeface="Helvetica Neue"/>
                <a:ea typeface="Helvetica Neue"/>
                <a:cs typeface="Helvetica Neue"/>
                <a:sym typeface="Helvetica Neue"/>
              </a:rPr>
              <a:t>Cost Leadership </a:t>
            </a:r>
            <a:endParaRPr sz="2800" dirty="0"/>
          </a:p>
        </p:txBody>
      </p:sp>
      <p:sp>
        <p:nvSpPr>
          <p:cNvPr id="376" name="Google Shape;376;p47"/>
          <p:cNvSpPr txBox="1">
            <a:spLocks noGrp="1"/>
          </p:cNvSpPr>
          <p:nvPr>
            <p:ph type="body" idx="4294967295"/>
          </p:nvPr>
        </p:nvSpPr>
        <p:spPr>
          <a:xfrm>
            <a:off x="4716498" y="1639180"/>
            <a:ext cx="2895483" cy="1001696"/>
          </a:xfrm>
          <a:prstGeom prst="rect">
            <a:avLst/>
          </a:prstGeom>
          <a:noFill/>
          <a:ln>
            <a:noFill/>
          </a:ln>
        </p:spPr>
        <p:txBody>
          <a:bodyPr spcFirstLastPara="1" wrap="square" lIns="121900" tIns="60933" rIns="121900" bIns="60933" anchor="t" anchorCtr="0">
            <a:noAutofit/>
          </a:bodyPr>
          <a:lstStyle/>
          <a:p>
            <a:pPr marL="0" indent="0" algn="ctr">
              <a:spcBef>
                <a:spcPts val="0"/>
              </a:spcBef>
              <a:spcAft>
                <a:spcPts val="0"/>
              </a:spcAft>
              <a:buClr>
                <a:schemeClr val="accent2"/>
              </a:buClr>
              <a:buSzPts val="2100"/>
              <a:buNone/>
            </a:pPr>
            <a:r>
              <a:rPr lang="en-GB" sz="2800" b="1" dirty="0">
                <a:latin typeface="Helvetica Neue"/>
                <a:ea typeface="Helvetica Neue"/>
                <a:cs typeface="Helvetica Neue"/>
                <a:sym typeface="Helvetica Neue"/>
              </a:rPr>
              <a:t>Differentiation Strategy</a:t>
            </a:r>
            <a:endParaRPr sz="2800" dirty="0"/>
          </a:p>
          <a:p>
            <a:pPr marL="304792" indent="-247643" algn="ctr">
              <a:spcBef>
                <a:spcPts val="2667"/>
              </a:spcBef>
              <a:spcAft>
                <a:spcPts val="0"/>
              </a:spcAft>
              <a:buClr>
                <a:schemeClr val="accent2"/>
              </a:buClr>
              <a:buSzPts val="675"/>
              <a:buNone/>
            </a:pPr>
            <a:endParaRPr sz="2800" dirty="0"/>
          </a:p>
          <a:p>
            <a:pPr marL="304792" indent="-247643" algn="ctr">
              <a:spcBef>
                <a:spcPts val="2667"/>
              </a:spcBef>
              <a:spcAft>
                <a:spcPts val="0"/>
              </a:spcAft>
              <a:buClr>
                <a:schemeClr val="accent2"/>
              </a:buClr>
              <a:buSzPts val="675"/>
              <a:buNone/>
            </a:pPr>
            <a:endParaRPr sz="2800" dirty="0"/>
          </a:p>
        </p:txBody>
      </p:sp>
      <p:sp>
        <p:nvSpPr>
          <p:cNvPr id="378" name="Google Shape;378;p47"/>
          <p:cNvSpPr/>
          <p:nvPr/>
        </p:nvSpPr>
        <p:spPr>
          <a:xfrm>
            <a:off x="341192" y="3138777"/>
            <a:ext cx="3450552" cy="480000"/>
          </a:xfrm>
          <a:prstGeom prst="rect">
            <a:avLst/>
          </a:prstGeom>
          <a:noFill/>
          <a:ln>
            <a:noFill/>
          </a:ln>
        </p:spPr>
        <p:txBody>
          <a:bodyPr spcFirstLastPara="1" wrap="square" lIns="121900" tIns="60933" rIns="121900" bIns="60933" anchor="t" anchorCtr="0">
            <a:noAutofit/>
          </a:bodyPr>
          <a:lstStyle/>
          <a:p>
            <a:pPr algn="ctr">
              <a:lnSpc>
                <a:spcPct val="90000"/>
              </a:lnSpc>
              <a:buClr>
                <a:schemeClr val="accent2"/>
              </a:buClr>
              <a:buSzPts val="2800"/>
            </a:pPr>
            <a:r>
              <a:rPr lang="en-GB" sz="2800" b="1" dirty="0">
                <a:latin typeface="Helvetica Neue"/>
                <a:ea typeface="Helvetica Neue"/>
                <a:cs typeface="Helvetica Neue"/>
                <a:sym typeface="Helvetica Neue"/>
              </a:rPr>
              <a:t>Cost Focus (niche)</a:t>
            </a:r>
            <a:endParaRPr dirty="0"/>
          </a:p>
        </p:txBody>
      </p:sp>
      <p:pic>
        <p:nvPicPr>
          <p:cNvPr id="379" name="Google Shape;379;p47" descr="Screen Shot 2014-10-03 at 16.09.09.png"/>
          <p:cNvPicPr preferRelativeResize="0"/>
          <p:nvPr/>
        </p:nvPicPr>
        <p:blipFill rotWithShape="1">
          <a:blip r:embed="rId3">
            <a:alphaModFix/>
          </a:blip>
          <a:srcRect/>
          <a:stretch/>
        </p:blipFill>
        <p:spPr>
          <a:xfrm>
            <a:off x="372936" y="3618777"/>
            <a:ext cx="1135006" cy="1627874"/>
          </a:xfrm>
          <a:prstGeom prst="rect">
            <a:avLst/>
          </a:prstGeom>
          <a:noFill/>
          <a:ln>
            <a:noFill/>
          </a:ln>
        </p:spPr>
      </p:pic>
      <p:pic>
        <p:nvPicPr>
          <p:cNvPr id="380" name="Google Shape;380;p47" descr="Screen Shot 2014-10-02 at 07.47.16.png"/>
          <p:cNvPicPr preferRelativeResize="0"/>
          <p:nvPr/>
        </p:nvPicPr>
        <p:blipFill rotWithShape="1">
          <a:blip r:embed="rId4">
            <a:alphaModFix/>
          </a:blip>
          <a:srcRect/>
          <a:stretch/>
        </p:blipFill>
        <p:spPr>
          <a:xfrm>
            <a:off x="295811" y="743903"/>
            <a:ext cx="3900016" cy="2124523"/>
          </a:xfrm>
          <a:prstGeom prst="rect">
            <a:avLst/>
          </a:prstGeom>
          <a:noFill/>
          <a:ln>
            <a:noFill/>
          </a:ln>
        </p:spPr>
      </p:pic>
      <p:pic>
        <p:nvPicPr>
          <p:cNvPr id="12" name="Google Shape;405;p50" descr="Screen Shot 2014-10-29 at 17.27.18.png">
            <a:extLst>
              <a:ext uri="{FF2B5EF4-FFF2-40B4-BE49-F238E27FC236}">
                <a16:creationId xmlns:a16="http://schemas.microsoft.com/office/drawing/2014/main" id="{C5470363-47DE-42EB-99FA-BDFFC0A3C476}"/>
              </a:ext>
            </a:extLst>
          </p:cNvPr>
          <p:cNvPicPr preferRelativeResize="0"/>
          <p:nvPr/>
        </p:nvPicPr>
        <p:blipFill rotWithShape="1">
          <a:blip r:embed="rId5">
            <a:alphaModFix/>
          </a:blip>
          <a:srcRect/>
          <a:stretch/>
        </p:blipFill>
        <p:spPr>
          <a:xfrm>
            <a:off x="7543742" y="1086774"/>
            <a:ext cx="4052830" cy="1990524"/>
          </a:xfrm>
          <a:prstGeom prst="rect">
            <a:avLst/>
          </a:prstGeom>
          <a:noFill/>
          <a:ln>
            <a:noFill/>
          </a:ln>
        </p:spPr>
      </p:pic>
      <p:pic>
        <p:nvPicPr>
          <p:cNvPr id="2" name="Picture 1">
            <a:extLst>
              <a:ext uri="{FF2B5EF4-FFF2-40B4-BE49-F238E27FC236}">
                <a16:creationId xmlns:a16="http://schemas.microsoft.com/office/drawing/2014/main" id="{C8DB2471-AAC5-4619-8A37-2612F1B48124}"/>
              </a:ext>
            </a:extLst>
          </p:cNvPr>
          <p:cNvPicPr>
            <a:picLocks noChangeAspect="1"/>
          </p:cNvPicPr>
          <p:nvPr/>
        </p:nvPicPr>
        <p:blipFill>
          <a:blip r:embed="rId6"/>
          <a:stretch>
            <a:fillRect/>
          </a:stretch>
        </p:blipFill>
        <p:spPr>
          <a:xfrm>
            <a:off x="8551779" y="3542946"/>
            <a:ext cx="3044793" cy="1818493"/>
          </a:xfrm>
          <a:prstGeom prst="rect">
            <a:avLst/>
          </a:prstGeom>
        </p:spPr>
      </p:pic>
      <p:sp>
        <p:nvSpPr>
          <p:cNvPr id="15" name="Google Shape;378;p47">
            <a:extLst>
              <a:ext uri="{FF2B5EF4-FFF2-40B4-BE49-F238E27FC236}">
                <a16:creationId xmlns:a16="http://schemas.microsoft.com/office/drawing/2014/main" id="{4D311D37-3317-40E4-A514-D1456A568871}"/>
              </a:ext>
            </a:extLst>
          </p:cNvPr>
          <p:cNvSpPr/>
          <p:nvPr/>
        </p:nvSpPr>
        <p:spPr>
          <a:xfrm>
            <a:off x="5390936" y="5347087"/>
            <a:ext cx="6321687" cy="480000"/>
          </a:xfrm>
          <a:prstGeom prst="rect">
            <a:avLst/>
          </a:prstGeom>
          <a:noFill/>
          <a:ln>
            <a:noFill/>
          </a:ln>
        </p:spPr>
        <p:txBody>
          <a:bodyPr spcFirstLastPara="1" wrap="square" lIns="121900" tIns="60933" rIns="121900" bIns="60933" anchor="t" anchorCtr="0">
            <a:noAutofit/>
          </a:bodyPr>
          <a:lstStyle/>
          <a:p>
            <a:pPr algn="ctr">
              <a:lnSpc>
                <a:spcPct val="90000"/>
              </a:lnSpc>
              <a:buClr>
                <a:schemeClr val="accent2"/>
              </a:buClr>
              <a:buSzPts val="2800"/>
            </a:pPr>
            <a:r>
              <a:rPr lang="en-GB" sz="2400" b="1" dirty="0">
                <a:latin typeface="Helvetica Neue"/>
                <a:ea typeface="Helvetica Neue"/>
                <a:cs typeface="Helvetica Neue"/>
                <a:sym typeface="Helvetica Neue"/>
              </a:rPr>
              <a:t>Differentiation Focus</a:t>
            </a:r>
            <a:endParaRPr sz="1600" dirty="0"/>
          </a:p>
        </p:txBody>
      </p:sp>
      <p:pic>
        <p:nvPicPr>
          <p:cNvPr id="3" name="Picture 2">
            <a:extLst>
              <a:ext uri="{FF2B5EF4-FFF2-40B4-BE49-F238E27FC236}">
                <a16:creationId xmlns:a16="http://schemas.microsoft.com/office/drawing/2014/main" id="{06115DAE-4315-41EF-859A-4041B21E0F25}"/>
              </a:ext>
            </a:extLst>
          </p:cNvPr>
          <p:cNvPicPr>
            <a:picLocks noChangeAspect="1"/>
          </p:cNvPicPr>
          <p:nvPr/>
        </p:nvPicPr>
        <p:blipFill>
          <a:blip r:embed="rId7"/>
          <a:stretch>
            <a:fillRect/>
          </a:stretch>
        </p:blipFill>
        <p:spPr>
          <a:xfrm>
            <a:off x="1635183" y="3787890"/>
            <a:ext cx="2791215" cy="1000265"/>
          </a:xfrm>
          <a:prstGeom prst="rect">
            <a:avLst/>
          </a:prstGeom>
        </p:spPr>
      </p:pic>
      <p:pic>
        <p:nvPicPr>
          <p:cNvPr id="4" name="Picture 3">
            <a:extLst>
              <a:ext uri="{FF2B5EF4-FFF2-40B4-BE49-F238E27FC236}">
                <a16:creationId xmlns:a16="http://schemas.microsoft.com/office/drawing/2014/main" id="{85075860-99A4-44E4-81AB-22CDDD917076}"/>
              </a:ext>
            </a:extLst>
          </p:cNvPr>
          <p:cNvPicPr>
            <a:picLocks noChangeAspect="1"/>
          </p:cNvPicPr>
          <p:nvPr/>
        </p:nvPicPr>
        <p:blipFill>
          <a:blip r:embed="rId8"/>
          <a:stretch>
            <a:fillRect/>
          </a:stretch>
        </p:blipFill>
        <p:spPr>
          <a:xfrm>
            <a:off x="1847528" y="4695553"/>
            <a:ext cx="2543251" cy="523429"/>
          </a:xfrm>
          <a:prstGeom prst="rect">
            <a:avLst/>
          </a:prstGeom>
        </p:spPr>
      </p:pic>
      <p:sp>
        <p:nvSpPr>
          <p:cNvPr id="6" name="AutoShape 6" descr="Lamborghini To Reveal Four New Products In 2022, Prep For Hybrids">
            <a:extLst>
              <a:ext uri="{FF2B5EF4-FFF2-40B4-BE49-F238E27FC236}">
                <a16:creationId xmlns:a16="http://schemas.microsoft.com/office/drawing/2014/main" id="{0E7A75D7-1E54-4EA8-B4A2-463C695C8AF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1FB30544-7BB5-49A4-B8DC-6EC444534EFD}"/>
              </a:ext>
            </a:extLst>
          </p:cNvPr>
          <p:cNvPicPr>
            <a:picLocks noChangeAspect="1"/>
          </p:cNvPicPr>
          <p:nvPr/>
        </p:nvPicPr>
        <p:blipFill>
          <a:blip r:embed="rId9"/>
          <a:stretch>
            <a:fillRect/>
          </a:stretch>
        </p:blipFill>
        <p:spPr>
          <a:xfrm>
            <a:off x="5390936" y="3542946"/>
            <a:ext cx="3023659" cy="1804141"/>
          </a:xfrm>
          <a:prstGeom prst="rect">
            <a:avLst/>
          </a:prstGeom>
        </p:spPr>
      </p:pic>
      <p:sp>
        <p:nvSpPr>
          <p:cNvPr id="5" name="TextBox 4">
            <a:extLst>
              <a:ext uri="{FF2B5EF4-FFF2-40B4-BE49-F238E27FC236}">
                <a16:creationId xmlns:a16="http://schemas.microsoft.com/office/drawing/2014/main" id="{94CFFD1E-24F7-430F-B55D-5E5AF3DEF359}"/>
              </a:ext>
            </a:extLst>
          </p:cNvPr>
          <p:cNvSpPr txBox="1"/>
          <p:nvPr/>
        </p:nvSpPr>
        <p:spPr>
          <a:xfrm>
            <a:off x="5422072" y="3799344"/>
            <a:ext cx="878859" cy="276999"/>
          </a:xfrm>
          <a:prstGeom prst="rect">
            <a:avLst/>
          </a:prstGeom>
          <a:noFill/>
        </p:spPr>
        <p:txBody>
          <a:bodyPr wrap="square" rtlCol="0">
            <a:spAutoFit/>
          </a:bodyPr>
          <a:lstStyle/>
          <a:p>
            <a:r>
              <a:rPr lang="en-GB" sz="1200" dirty="0">
                <a:solidFill>
                  <a:schemeClr val="bg1"/>
                </a:solidFill>
              </a:rPr>
              <a:t>Aventador </a:t>
            </a:r>
          </a:p>
        </p:txBody>
      </p:sp>
    </p:spTree>
    <p:extLst>
      <p:ext uri="{BB962C8B-B14F-4D97-AF65-F5344CB8AC3E}">
        <p14:creationId xmlns:p14="http://schemas.microsoft.com/office/powerpoint/2010/main" val="3949762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75">
                                            <p:txEl>
                                              <p:pRg st="0" end="0"/>
                                            </p:txEl>
                                          </p:spTgt>
                                        </p:tgtEl>
                                        <p:attrNameLst>
                                          <p:attrName>style.visibility</p:attrName>
                                        </p:attrNameLst>
                                      </p:cBhvr>
                                      <p:to>
                                        <p:strVal val="visible"/>
                                      </p:to>
                                    </p:set>
                                    <p:animEffect transition="in" filter="fade">
                                      <p:cBhvr>
                                        <p:cTn id="7" dur="1000"/>
                                        <p:tgtEl>
                                          <p:spTgt spid="375">
                                            <p:txEl>
                                              <p:pRg st="0" end="0"/>
                                            </p:txEl>
                                          </p:spTgt>
                                        </p:tgtEl>
                                      </p:cBhvr>
                                    </p:animEffect>
                                    <p:anim calcmode="lin" valueType="num">
                                      <p:cBhvr>
                                        <p:cTn id="8" dur="1000" fill="hold"/>
                                        <p:tgtEl>
                                          <p:spTgt spid="3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7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80"/>
                                        </p:tgtEl>
                                        <p:attrNameLst>
                                          <p:attrName>style.visibility</p:attrName>
                                        </p:attrNameLst>
                                      </p:cBhvr>
                                      <p:to>
                                        <p:strVal val="visible"/>
                                      </p:to>
                                    </p:set>
                                    <p:animEffect transition="in" filter="fade">
                                      <p:cBhvr>
                                        <p:cTn id="14" dur="1000"/>
                                        <p:tgtEl>
                                          <p:spTgt spid="380"/>
                                        </p:tgtEl>
                                      </p:cBhvr>
                                    </p:animEffect>
                                    <p:anim calcmode="lin" valueType="num">
                                      <p:cBhvr>
                                        <p:cTn id="15" dur="1000" fill="hold"/>
                                        <p:tgtEl>
                                          <p:spTgt spid="380"/>
                                        </p:tgtEl>
                                        <p:attrNameLst>
                                          <p:attrName>ppt_x</p:attrName>
                                        </p:attrNameLst>
                                      </p:cBhvr>
                                      <p:tavLst>
                                        <p:tav tm="0">
                                          <p:val>
                                            <p:strVal val="#ppt_x"/>
                                          </p:val>
                                        </p:tav>
                                        <p:tav tm="100000">
                                          <p:val>
                                            <p:strVal val="#ppt_x"/>
                                          </p:val>
                                        </p:tav>
                                      </p:tavLst>
                                    </p:anim>
                                    <p:anim calcmode="lin" valueType="num">
                                      <p:cBhvr>
                                        <p:cTn id="16" dur="1000" fill="hold"/>
                                        <p:tgtEl>
                                          <p:spTgt spid="380"/>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76">
                                            <p:txEl>
                                              <p:pRg st="0" end="0"/>
                                            </p:txEl>
                                          </p:spTgt>
                                        </p:tgtEl>
                                        <p:attrNameLst>
                                          <p:attrName>style.visibility</p:attrName>
                                        </p:attrNameLst>
                                      </p:cBhvr>
                                      <p:to>
                                        <p:strVal val="visible"/>
                                      </p:to>
                                    </p:set>
                                    <p:anim calcmode="lin" valueType="num">
                                      <p:cBhvr additive="base">
                                        <p:cTn id="21" dur="500" fill="hold"/>
                                        <p:tgtEl>
                                          <p:spTgt spid="376">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7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1000"/>
                                        <p:tgtEl>
                                          <p:spTgt spid="12"/>
                                        </p:tgtEl>
                                      </p:cBhvr>
                                    </p:animEffect>
                                    <p:anim calcmode="lin" valueType="num">
                                      <p:cBhvr>
                                        <p:cTn id="28" dur="1000" fill="hold"/>
                                        <p:tgtEl>
                                          <p:spTgt spid="12"/>
                                        </p:tgtEl>
                                        <p:attrNameLst>
                                          <p:attrName>ppt_x</p:attrName>
                                        </p:attrNameLst>
                                      </p:cBhvr>
                                      <p:tavLst>
                                        <p:tav tm="0">
                                          <p:val>
                                            <p:strVal val="#ppt_x"/>
                                          </p:val>
                                        </p:tav>
                                        <p:tav tm="100000">
                                          <p:val>
                                            <p:strVal val="#ppt_x"/>
                                          </p:val>
                                        </p:tav>
                                      </p:tavLst>
                                    </p:anim>
                                    <p:anim calcmode="lin" valueType="num">
                                      <p:cBhvr>
                                        <p:cTn id="2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378"/>
                                        </p:tgtEl>
                                        <p:attrNameLst>
                                          <p:attrName>style.visibility</p:attrName>
                                        </p:attrNameLst>
                                      </p:cBhvr>
                                      <p:to>
                                        <p:strVal val="visible"/>
                                      </p:to>
                                    </p:set>
                                    <p:anim calcmode="lin" valueType="num">
                                      <p:cBhvr additive="base">
                                        <p:cTn id="34" dur="500" fill="hold"/>
                                        <p:tgtEl>
                                          <p:spTgt spid="378"/>
                                        </p:tgtEl>
                                        <p:attrNameLst>
                                          <p:attrName>ppt_x</p:attrName>
                                        </p:attrNameLst>
                                      </p:cBhvr>
                                      <p:tavLst>
                                        <p:tav tm="0">
                                          <p:val>
                                            <p:strVal val="#ppt_x"/>
                                          </p:val>
                                        </p:tav>
                                        <p:tav tm="100000">
                                          <p:val>
                                            <p:strVal val="#ppt_x"/>
                                          </p:val>
                                        </p:tav>
                                      </p:tavLst>
                                    </p:anim>
                                    <p:anim calcmode="lin" valueType="num">
                                      <p:cBhvr additive="base">
                                        <p:cTn id="35" dur="500" fill="hold"/>
                                        <p:tgtEl>
                                          <p:spTgt spid="378"/>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379"/>
                                        </p:tgtEl>
                                        <p:attrNameLst>
                                          <p:attrName>style.visibility</p:attrName>
                                        </p:attrNameLst>
                                      </p:cBhvr>
                                      <p:to>
                                        <p:strVal val="visible"/>
                                      </p:to>
                                    </p:set>
                                    <p:anim calcmode="lin" valueType="num">
                                      <p:cBhvr additive="base">
                                        <p:cTn id="40" dur="500" fill="hold"/>
                                        <p:tgtEl>
                                          <p:spTgt spid="379"/>
                                        </p:tgtEl>
                                        <p:attrNameLst>
                                          <p:attrName>ppt_x</p:attrName>
                                        </p:attrNameLst>
                                      </p:cBhvr>
                                      <p:tavLst>
                                        <p:tav tm="0">
                                          <p:val>
                                            <p:strVal val="#ppt_x"/>
                                          </p:val>
                                        </p:tav>
                                        <p:tav tm="100000">
                                          <p:val>
                                            <p:strVal val="#ppt_x"/>
                                          </p:val>
                                        </p:tav>
                                      </p:tavLst>
                                    </p:anim>
                                    <p:anim calcmode="lin" valueType="num">
                                      <p:cBhvr additive="base">
                                        <p:cTn id="41" dur="500" fill="hold"/>
                                        <p:tgtEl>
                                          <p:spTgt spid="379"/>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3"/>
                                        </p:tgtEl>
                                        <p:attrNameLst>
                                          <p:attrName>style.visibility</p:attrName>
                                        </p:attrNameLst>
                                      </p:cBhvr>
                                      <p:to>
                                        <p:strVal val="visible"/>
                                      </p:to>
                                    </p:set>
                                    <p:anim calcmode="lin" valueType="num">
                                      <p:cBhvr additive="base">
                                        <p:cTn id="46" dur="500" fill="hold"/>
                                        <p:tgtEl>
                                          <p:spTgt spid="3"/>
                                        </p:tgtEl>
                                        <p:attrNameLst>
                                          <p:attrName>ppt_x</p:attrName>
                                        </p:attrNameLst>
                                      </p:cBhvr>
                                      <p:tavLst>
                                        <p:tav tm="0">
                                          <p:val>
                                            <p:strVal val="#ppt_x"/>
                                          </p:val>
                                        </p:tav>
                                        <p:tav tm="100000">
                                          <p:val>
                                            <p:strVal val="#ppt_x"/>
                                          </p:val>
                                        </p:tav>
                                      </p:tavLst>
                                    </p:anim>
                                    <p:anim calcmode="lin" valueType="num">
                                      <p:cBhvr additive="base">
                                        <p:cTn id="4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4"/>
                                        </p:tgtEl>
                                        <p:attrNameLst>
                                          <p:attrName>style.visibility</p:attrName>
                                        </p:attrNameLst>
                                      </p:cBhvr>
                                      <p:to>
                                        <p:strVal val="visible"/>
                                      </p:to>
                                    </p:set>
                                    <p:anim calcmode="lin" valueType="num">
                                      <p:cBhvr additive="base">
                                        <p:cTn id="52" dur="500" fill="hold"/>
                                        <p:tgtEl>
                                          <p:spTgt spid="4"/>
                                        </p:tgtEl>
                                        <p:attrNameLst>
                                          <p:attrName>ppt_x</p:attrName>
                                        </p:attrNameLst>
                                      </p:cBhvr>
                                      <p:tavLst>
                                        <p:tav tm="0">
                                          <p:val>
                                            <p:strVal val="#ppt_x"/>
                                          </p:val>
                                        </p:tav>
                                        <p:tav tm="100000">
                                          <p:val>
                                            <p:strVal val="#ppt_x"/>
                                          </p:val>
                                        </p:tav>
                                      </p:tavLst>
                                    </p:anim>
                                    <p:anim calcmode="lin" valueType="num">
                                      <p:cBhvr additive="base">
                                        <p:cTn id="5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2" presetClass="entr" presetSubtype="4" fill="hold" nodeType="clickEffect">
                                  <p:stCondLst>
                                    <p:cond delay="0"/>
                                  </p:stCondLst>
                                  <p:childTnLst>
                                    <p:set>
                                      <p:cBhvr>
                                        <p:cTn id="57" dur="1" fill="hold">
                                          <p:stCondLst>
                                            <p:cond delay="0"/>
                                          </p:stCondLst>
                                        </p:cTn>
                                        <p:tgtEl>
                                          <p:spTgt spid="2"/>
                                        </p:tgtEl>
                                        <p:attrNameLst>
                                          <p:attrName>style.visibility</p:attrName>
                                        </p:attrNameLst>
                                      </p:cBhvr>
                                      <p:to>
                                        <p:strVal val="visible"/>
                                      </p:to>
                                    </p:set>
                                    <p:anim calcmode="lin" valueType="num">
                                      <p:cBhvr additive="base">
                                        <p:cTn id="58" dur="500" fill="hold"/>
                                        <p:tgtEl>
                                          <p:spTgt spid="2"/>
                                        </p:tgtEl>
                                        <p:attrNameLst>
                                          <p:attrName>ppt_x</p:attrName>
                                        </p:attrNameLst>
                                      </p:cBhvr>
                                      <p:tavLst>
                                        <p:tav tm="0">
                                          <p:val>
                                            <p:strVal val="#ppt_x"/>
                                          </p:val>
                                        </p:tav>
                                        <p:tav tm="100000">
                                          <p:val>
                                            <p:strVal val="#ppt_x"/>
                                          </p:val>
                                        </p:tav>
                                      </p:tavLst>
                                    </p:anim>
                                    <p:anim calcmode="lin" valueType="num">
                                      <p:cBhvr additive="base">
                                        <p:cTn id="59" dur="500" fill="hold"/>
                                        <p:tgtEl>
                                          <p:spTgt spid="2"/>
                                        </p:tgtEl>
                                        <p:attrNameLst>
                                          <p:attrName>ppt_y</p:attrName>
                                        </p:attrNameLst>
                                      </p:cBhvr>
                                      <p:tavLst>
                                        <p:tav tm="0">
                                          <p:val>
                                            <p:strVal val="1+#ppt_h/2"/>
                                          </p:val>
                                        </p:tav>
                                        <p:tav tm="100000">
                                          <p:val>
                                            <p:strVal val="#ppt_y"/>
                                          </p:val>
                                        </p:tav>
                                      </p:tavLst>
                                    </p:anim>
                                  </p:childTnLst>
                                </p:cTn>
                              </p:par>
                              <p:par>
                                <p:cTn id="60" presetID="2" presetClass="entr" presetSubtype="4" fill="hold" nodeType="withEffect">
                                  <p:stCondLst>
                                    <p:cond delay="0"/>
                                  </p:stCondLst>
                                  <p:childTnLst>
                                    <p:set>
                                      <p:cBhvr>
                                        <p:cTn id="61" dur="1" fill="hold">
                                          <p:stCondLst>
                                            <p:cond delay="0"/>
                                          </p:stCondLst>
                                        </p:cTn>
                                        <p:tgtEl>
                                          <p:spTgt spid="7"/>
                                        </p:tgtEl>
                                        <p:attrNameLst>
                                          <p:attrName>style.visibility</p:attrName>
                                        </p:attrNameLst>
                                      </p:cBhvr>
                                      <p:to>
                                        <p:strVal val="visible"/>
                                      </p:to>
                                    </p:set>
                                    <p:anim calcmode="lin" valueType="num">
                                      <p:cBhvr additive="base">
                                        <p:cTn id="62" dur="500" fill="hold"/>
                                        <p:tgtEl>
                                          <p:spTgt spid="7"/>
                                        </p:tgtEl>
                                        <p:attrNameLst>
                                          <p:attrName>ppt_x</p:attrName>
                                        </p:attrNameLst>
                                      </p:cBhvr>
                                      <p:tavLst>
                                        <p:tav tm="0">
                                          <p:val>
                                            <p:strVal val="#ppt_x"/>
                                          </p:val>
                                        </p:tav>
                                        <p:tav tm="100000">
                                          <p:val>
                                            <p:strVal val="#ppt_x"/>
                                          </p:val>
                                        </p:tav>
                                      </p:tavLst>
                                    </p:anim>
                                    <p:anim calcmode="lin" valueType="num">
                                      <p:cBhvr additive="base">
                                        <p:cTn id="6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grpId="0" nodeType="clickEffect">
                                  <p:stCondLst>
                                    <p:cond delay="0"/>
                                  </p:stCondLst>
                                  <p:childTnLst>
                                    <p:set>
                                      <p:cBhvr>
                                        <p:cTn id="67" dur="1" fill="hold">
                                          <p:stCondLst>
                                            <p:cond delay="0"/>
                                          </p:stCondLst>
                                        </p:cTn>
                                        <p:tgtEl>
                                          <p:spTgt spid="15"/>
                                        </p:tgtEl>
                                        <p:attrNameLst>
                                          <p:attrName>style.visibility</p:attrName>
                                        </p:attrNameLst>
                                      </p:cBhvr>
                                      <p:to>
                                        <p:strVal val="visible"/>
                                      </p:to>
                                    </p:set>
                                    <p:anim calcmode="lin" valueType="num">
                                      <p:cBhvr additive="base">
                                        <p:cTn id="68" dur="500" fill="hold"/>
                                        <p:tgtEl>
                                          <p:spTgt spid="15"/>
                                        </p:tgtEl>
                                        <p:attrNameLst>
                                          <p:attrName>ppt_x</p:attrName>
                                        </p:attrNameLst>
                                      </p:cBhvr>
                                      <p:tavLst>
                                        <p:tav tm="0">
                                          <p:val>
                                            <p:strVal val="#ppt_x"/>
                                          </p:val>
                                        </p:tav>
                                        <p:tav tm="100000">
                                          <p:val>
                                            <p:strVal val="#ppt_x"/>
                                          </p:val>
                                        </p:tav>
                                      </p:tavLst>
                                    </p:anim>
                                    <p:anim calcmode="lin" valueType="num">
                                      <p:cBhvr additive="base">
                                        <p:cTn id="69"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5" grpId="0" build="p"/>
      <p:bldP spid="376" grpId="0" build="p"/>
      <p:bldP spid="378" grpId="0"/>
      <p:bldP spid="1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1970" y="295702"/>
            <a:ext cx="6912768" cy="659160"/>
          </a:xfrm>
          <a:ln w="3175">
            <a:solidFill>
              <a:schemeClr val="bg1"/>
            </a:solidFill>
          </a:ln>
        </p:spPr>
        <p:txBody>
          <a:bodyPr>
            <a:normAutofit/>
          </a:bodyPr>
          <a:lstStyle/>
          <a:p>
            <a:pPr>
              <a:lnSpc>
                <a:spcPct val="90000"/>
              </a:lnSpc>
              <a:defRPr/>
            </a:pPr>
            <a:r>
              <a:rPr lang="en-GB" sz="4000" b="1" dirty="0">
                <a:solidFill>
                  <a:schemeClr val="tx1"/>
                </a:solidFill>
                <a:effectLst>
                  <a:outerShdw blurRad="38100" dist="38100" dir="2700000" algn="tl">
                    <a:srgbClr val="000000">
                      <a:alpha val="43137"/>
                    </a:srgbClr>
                  </a:outerShdw>
                </a:effectLst>
              </a:rPr>
              <a:t>Implementing the Strategy</a:t>
            </a:r>
            <a:endParaRPr lang="en-US" sz="4000" b="1" dirty="0">
              <a:solidFill>
                <a:schemeClr val="tx1"/>
              </a:solidFill>
              <a:effectLst>
                <a:outerShdw blurRad="38100" dist="38100" dir="2700000" algn="tl">
                  <a:srgbClr val="000000">
                    <a:alpha val="43137"/>
                  </a:srgbClr>
                </a:outerShdw>
              </a:effectLst>
            </a:endParaRPr>
          </a:p>
        </p:txBody>
      </p:sp>
      <p:grpSp>
        <p:nvGrpSpPr>
          <p:cNvPr id="13" name="Group 12">
            <a:extLst>
              <a:ext uri="{FF2B5EF4-FFF2-40B4-BE49-F238E27FC236}">
                <a16:creationId xmlns:a16="http://schemas.microsoft.com/office/drawing/2014/main" id="{8531EA95-12C8-4DC2-A5EC-45B0B748D029}"/>
              </a:ext>
            </a:extLst>
          </p:cNvPr>
          <p:cNvGrpSpPr/>
          <p:nvPr/>
        </p:nvGrpSpPr>
        <p:grpSpPr>
          <a:xfrm>
            <a:off x="2781970" y="1159578"/>
            <a:ext cx="6912768" cy="4419275"/>
            <a:chOff x="1115616" y="692696"/>
            <a:chExt cx="6408712" cy="3888432"/>
          </a:xfrm>
        </p:grpSpPr>
        <p:sp>
          <p:nvSpPr>
            <p:cNvPr id="14" name="Rectangle 13">
              <a:extLst>
                <a:ext uri="{FF2B5EF4-FFF2-40B4-BE49-F238E27FC236}">
                  <a16:creationId xmlns:a16="http://schemas.microsoft.com/office/drawing/2014/main" id="{00638AC0-2850-4CC6-9F62-671D159A93F8}"/>
                </a:ext>
              </a:extLst>
            </p:cNvPr>
            <p:cNvSpPr/>
            <p:nvPr/>
          </p:nvSpPr>
          <p:spPr>
            <a:xfrm>
              <a:off x="1115616" y="1124744"/>
              <a:ext cx="3168352" cy="1728192"/>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l"/>
              <a:r>
                <a:rPr lang="en-US" sz="2200" b="1" dirty="0">
                  <a:solidFill>
                    <a:srgbClr val="4471B0"/>
                  </a:solidFill>
                  <a:latin typeface="Helvetica"/>
                  <a:cs typeface="Helvetica"/>
                </a:rPr>
                <a:t>Critical Activities</a:t>
              </a:r>
            </a:p>
            <a:p>
              <a:pPr marL="171450" indent="-171450">
                <a:buFont typeface="Arial"/>
                <a:buChar char="•"/>
              </a:pPr>
              <a:r>
                <a:rPr lang="en-US" sz="1200" dirty="0">
                  <a:solidFill>
                    <a:srgbClr val="4471B0"/>
                  </a:solidFill>
                  <a:latin typeface="Helvetica"/>
                  <a:cs typeface="Helvetica"/>
                </a:rPr>
                <a:t>Efficient operations</a:t>
              </a:r>
            </a:p>
            <a:p>
              <a:pPr marL="171450" indent="-171450">
                <a:buFont typeface="Arial"/>
                <a:buChar char="•"/>
              </a:pPr>
              <a:r>
                <a:rPr lang="en-US" sz="1200" dirty="0">
                  <a:solidFill>
                    <a:srgbClr val="4471B0"/>
                  </a:solidFill>
                  <a:latin typeface="Helvetica"/>
                  <a:cs typeface="Helvetica"/>
                </a:rPr>
                <a:t>Low cost logistics &amp; distribution</a:t>
              </a:r>
            </a:p>
            <a:p>
              <a:pPr marL="171450" indent="-171450">
                <a:buFont typeface="Arial"/>
                <a:buChar char="•"/>
              </a:pPr>
              <a:r>
                <a:rPr lang="en-US" sz="1200" dirty="0">
                  <a:solidFill>
                    <a:srgbClr val="4471B0"/>
                  </a:solidFill>
                  <a:latin typeface="Helvetica"/>
                  <a:cs typeface="Helvetica"/>
                </a:rPr>
                <a:t>Process Design - efficient processes</a:t>
              </a:r>
            </a:p>
            <a:p>
              <a:pPr marL="171450" indent="-171450">
                <a:buFont typeface="Arial"/>
                <a:buChar char="•"/>
              </a:pPr>
              <a:r>
                <a:rPr lang="en-US" sz="1200" dirty="0">
                  <a:solidFill>
                    <a:srgbClr val="4471B0"/>
                  </a:solidFill>
                  <a:latin typeface="Helvetica"/>
                  <a:cs typeface="Helvetica"/>
                </a:rPr>
                <a:t>Product Design - easy to make products</a:t>
              </a:r>
            </a:p>
            <a:p>
              <a:pPr marL="171450" indent="-171450">
                <a:buFont typeface="Arial"/>
                <a:buChar char="•"/>
              </a:pPr>
              <a:r>
                <a:rPr lang="en-US" sz="1200" dirty="0">
                  <a:solidFill>
                    <a:srgbClr val="4471B0"/>
                  </a:solidFill>
                  <a:latin typeface="Helvetica"/>
                  <a:cs typeface="Helvetica"/>
                </a:rPr>
                <a:t>HRM - good </a:t>
              </a:r>
              <a:r>
                <a:rPr lang="en-US" sz="1200" dirty="0" err="1">
                  <a:solidFill>
                    <a:srgbClr val="4471B0"/>
                  </a:solidFill>
                  <a:latin typeface="Helvetica"/>
                  <a:cs typeface="Helvetica"/>
                </a:rPr>
                <a:t>labour</a:t>
              </a:r>
              <a:r>
                <a:rPr lang="en-US" sz="1200" dirty="0">
                  <a:solidFill>
                    <a:srgbClr val="4471B0"/>
                  </a:solidFill>
                  <a:latin typeface="Helvetica"/>
                  <a:cs typeface="Helvetica"/>
                </a:rPr>
                <a:t> supervision</a:t>
              </a:r>
            </a:p>
            <a:p>
              <a:pPr algn="ctr"/>
              <a:endParaRPr lang="en-US" dirty="0"/>
            </a:p>
          </p:txBody>
        </p:sp>
        <p:sp>
          <p:nvSpPr>
            <p:cNvPr id="15" name="Rectangle 14">
              <a:extLst>
                <a:ext uri="{FF2B5EF4-FFF2-40B4-BE49-F238E27FC236}">
                  <a16:creationId xmlns:a16="http://schemas.microsoft.com/office/drawing/2014/main" id="{1D389C4A-25A8-4F34-BA6F-F4D1B28C2EC3}"/>
                </a:ext>
              </a:extLst>
            </p:cNvPr>
            <p:cNvSpPr/>
            <p:nvPr/>
          </p:nvSpPr>
          <p:spPr>
            <a:xfrm>
              <a:off x="4355976" y="1124744"/>
              <a:ext cx="3168352" cy="1728192"/>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l"/>
              <a:r>
                <a:rPr lang="en-US" sz="2200" b="1" dirty="0">
                  <a:solidFill>
                    <a:srgbClr val="4471B0"/>
                  </a:solidFill>
                  <a:latin typeface="Helvetica"/>
                  <a:cs typeface="Helvetica"/>
                </a:rPr>
                <a:t>Critical Activities</a:t>
              </a:r>
              <a:endParaRPr lang="en-GB" sz="2200" dirty="0">
                <a:solidFill>
                  <a:srgbClr val="4471B0"/>
                </a:solidFill>
                <a:latin typeface="Helvetica"/>
                <a:cs typeface="Helvetica"/>
              </a:endParaRPr>
            </a:p>
            <a:p>
              <a:pPr marL="171450" indent="-171450">
                <a:buFont typeface="Arial"/>
                <a:buChar char="•"/>
              </a:pPr>
              <a:r>
                <a:rPr lang="en-US" sz="1200" dirty="0">
                  <a:solidFill>
                    <a:srgbClr val="4471B0"/>
                  </a:solidFill>
                  <a:latin typeface="Helvetica"/>
                  <a:cs typeface="Helvetica"/>
                </a:rPr>
                <a:t>Product design - innovative products</a:t>
              </a:r>
              <a:endParaRPr lang="en-GB" sz="1200" dirty="0">
                <a:solidFill>
                  <a:srgbClr val="4471B0"/>
                </a:solidFill>
                <a:latin typeface="Helvetica"/>
                <a:cs typeface="Helvetica"/>
              </a:endParaRPr>
            </a:p>
            <a:p>
              <a:pPr marL="171450" indent="-171450">
                <a:buFont typeface="Arial"/>
                <a:buChar char="•"/>
              </a:pPr>
              <a:r>
                <a:rPr lang="en-US" sz="1200" dirty="0">
                  <a:solidFill>
                    <a:srgbClr val="4471B0"/>
                  </a:solidFill>
                  <a:latin typeface="Helvetica"/>
                  <a:cs typeface="Helvetica"/>
                </a:rPr>
                <a:t>Marketing - brand image promotion</a:t>
              </a:r>
              <a:endParaRPr lang="en-GB" sz="1200" dirty="0">
                <a:solidFill>
                  <a:srgbClr val="4471B0"/>
                </a:solidFill>
                <a:latin typeface="Helvetica"/>
                <a:cs typeface="Helvetica"/>
              </a:endParaRPr>
            </a:p>
            <a:p>
              <a:pPr marL="171450" indent="-171450">
                <a:buFont typeface="Arial"/>
                <a:buChar char="•"/>
              </a:pPr>
              <a:r>
                <a:rPr lang="en-US" sz="1200" dirty="0">
                  <a:solidFill>
                    <a:srgbClr val="4471B0"/>
                  </a:solidFill>
                  <a:latin typeface="Helvetica"/>
                  <a:cs typeface="Helvetica"/>
                </a:rPr>
                <a:t>Service - quality customer service</a:t>
              </a:r>
              <a:endParaRPr lang="en-GB" sz="1200" dirty="0">
                <a:solidFill>
                  <a:srgbClr val="4471B0"/>
                </a:solidFill>
                <a:latin typeface="Helvetica"/>
                <a:cs typeface="Helvetica"/>
              </a:endParaRPr>
            </a:p>
            <a:p>
              <a:pPr marL="171450" indent="-171450">
                <a:buFont typeface="Arial"/>
                <a:buChar char="•"/>
              </a:pPr>
              <a:r>
                <a:rPr lang="en-US" sz="1200" dirty="0">
                  <a:solidFill>
                    <a:srgbClr val="4471B0"/>
                  </a:solidFill>
                  <a:latin typeface="Helvetica"/>
                  <a:cs typeface="Helvetica"/>
                </a:rPr>
                <a:t>HRM - staff training</a:t>
              </a:r>
              <a:endParaRPr lang="en-GB" sz="1200" dirty="0">
                <a:solidFill>
                  <a:srgbClr val="4471B0"/>
                </a:solidFill>
                <a:latin typeface="Helvetica"/>
                <a:cs typeface="Helvetica"/>
              </a:endParaRPr>
            </a:p>
            <a:p>
              <a:pPr marL="171450" indent="-171450">
                <a:buFont typeface="Arial"/>
                <a:buChar char="•"/>
              </a:pPr>
              <a:r>
                <a:rPr lang="en-US" sz="1200" dirty="0">
                  <a:solidFill>
                    <a:srgbClr val="4471B0"/>
                  </a:solidFill>
                  <a:latin typeface="Helvetica"/>
                  <a:cs typeface="Helvetica"/>
                </a:rPr>
                <a:t>Operations - quality assurance</a:t>
              </a:r>
              <a:endParaRPr lang="en-GB" sz="1200" dirty="0">
                <a:solidFill>
                  <a:srgbClr val="4471B0"/>
                </a:solidFill>
                <a:latin typeface="Helvetica"/>
                <a:cs typeface="Helvetica"/>
              </a:endParaRPr>
            </a:p>
            <a:p>
              <a:pPr algn="ctr"/>
              <a:endParaRPr lang="en-US" sz="1400" dirty="0"/>
            </a:p>
          </p:txBody>
        </p:sp>
        <p:sp>
          <p:nvSpPr>
            <p:cNvPr id="16" name="Rectangle 15">
              <a:extLst>
                <a:ext uri="{FF2B5EF4-FFF2-40B4-BE49-F238E27FC236}">
                  <a16:creationId xmlns:a16="http://schemas.microsoft.com/office/drawing/2014/main" id="{0E65B4B1-7BA7-46AF-A398-DAA4781E36A1}"/>
                </a:ext>
              </a:extLst>
            </p:cNvPr>
            <p:cNvSpPr/>
            <p:nvPr/>
          </p:nvSpPr>
          <p:spPr>
            <a:xfrm>
              <a:off x="4355976" y="2852936"/>
              <a:ext cx="3168352" cy="1728192"/>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l"/>
              <a:r>
                <a:rPr lang="en-GB" sz="2200" b="1" dirty="0">
                  <a:solidFill>
                    <a:srgbClr val="4471B0"/>
                  </a:solidFill>
                  <a:latin typeface="Helvetica"/>
                  <a:cs typeface="Helvetica"/>
                </a:rPr>
                <a:t>Differentiation Drivers</a:t>
              </a:r>
              <a:endParaRPr lang="en-GB" sz="2200" dirty="0">
                <a:solidFill>
                  <a:srgbClr val="4471B0"/>
                </a:solidFill>
                <a:latin typeface="Helvetica"/>
                <a:cs typeface="Helvetica"/>
              </a:endParaRPr>
            </a:p>
            <a:p>
              <a:pPr marL="171450" indent="-171450">
                <a:buFont typeface="Arial"/>
                <a:buChar char="•"/>
              </a:pPr>
              <a:r>
                <a:rPr lang="en-US" sz="1200" dirty="0">
                  <a:solidFill>
                    <a:srgbClr val="4471B0"/>
                  </a:solidFill>
                  <a:latin typeface="Helvetica"/>
                  <a:cs typeface="Helvetica"/>
                </a:rPr>
                <a:t>Product design - innovative products</a:t>
              </a:r>
              <a:endParaRPr lang="en-GB" sz="1200" dirty="0">
                <a:solidFill>
                  <a:srgbClr val="4471B0"/>
                </a:solidFill>
                <a:latin typeface="Helvetica"/>
                <a:cs typeface="Helvetica"/>
              </a:endParaRPr>
            </a:p>
            <a:p>
              <a:pPr marL="171450" indent="-171450">
                <a:buFont typeface="Arial"/>
                <a:buChar char="•"/>
              </a:pPr>
              <a:r>
                <a:rPr lang="en-US" sz="1200" dirty="0">
                  <a:solidFill>
                    <a:srgbClr val="4471B0"/>
                  </a:solidFill>
                  <a:latin typeface="Helvetica"/>
                  <a:cs typeface="Helvetica"/>
                </a:rPr>
                <a:t>Marketing - brand image promotion</a:t>
              </a:r>
              <a:endParaRPr lang="en-GB" sz="1200" dirty="0">
                <a:solidFill>
                  <a:srgbClr val="4471B0"/>
                </a:solidFill>
                <a:latin typeface="Helvetica"/>
                <a:cs typeface="Helvetica"/>
              </a:endParaRPr>
            </a:p>
            <a:p>
              <a:pPr marL="171450" indent="-171450">
                <a:buFont typeface="Arial"/>
                <a:buChar char="•"/>
              </a:pPr>
              <a:r>
                <a:rPr lang="en-US" sz="1200" dirty="0">
                  <a:solidFill>
                    <a:srgbClr val="4471B0"/>
                  </a:solidFill>
                  <a:latin typeface="Helvetica"/>
                  <a:cs typeface="Helvetica"/>
                </a:rPr>
                <a:t>Service - quality customer service</a:t>
              </a:r>
              <a:endParaRPr lang="en-GB" sz="1200" dirty="0">
                <a:solidFill>
                  <a:srgbClr val="4471B0"/>
                </a:solidFill>
                <a:latin typeface="Helvetica"/>
                <a:cs typeface="Helvetica"/>
              </a:endParaRPr>
            </a:p>
            <a:p>
              <a:pPr marL="171450" indent="-171450">
                <a:buFont typeface="Arial"/>
                <a:buChar char="•"/>
              </a:pPr>
              <a:r>
                <a:rPr lang="en-US" sz="1200" dirty="0">
                  <a:solidFill>
                    <a:srgbClr val="4471B0"/>
                  </a:solidFill>
                  <a:latin typeface="Helvetica"/>
                  <a:cs typeface="Helvetica"/>
                </a:rPr>
                <a:t>HRM - staff training</a:t>
              </a:r>
              <a:endParaRPr lang="en-GB" sz="1200" dirty="0">
                <a:solidFill>
                  <a:srgbClr val="4471B0"/>
                </a:solidFill>
                <a:latin typeface="Helvetica"/>
                <a:cs typeface="Helvetica"/>
              </a:endParaRPr>
            </a:p>
            <a:p>
              <a:pPr marL="171450" indent="-171450">
                <a:buFont typeface="Arial"/>
                <a:buChar char="•"/>
              </a:pPr>
              <a:r>
                <a:rPr lang="en-US" sz="1200" dirty="0">
                  <a:solidFill>
                    <a:srgbClr val="4471B0"/>
                  </a:solidFill>
                  <a:latin typeface="Helvetica"/>
                  <a:cs typeface="Helvetica"/>
                </a:rPr>
                <a:t>Operations - quality assurance</a:t>
              </a:r>
            </a:p>
            <a:p>
              <a:pPr marL="171450" indent="-171450">
                <a:buFont typeface="Arial"/>
                <a:buChar char="•"/>
              </a:pPr>
              <a:endParaRPr lang="en-GB" sz="1200" dirty="0">
                <a:latin typeface="Helvetica"/>
                <a:cs typeface="Helvetica"/>
              </a:endParaRPr>
            </a:p>
            <a:p>
              <a:pPr algn="ctr"/>
              <a:endParaRPr lang="en-US" sz="1400" dirty="0"/>
            </a:p>
          </p:txBody>
        </p:sp>
        <p:sp>
          <p:nvSpPr>
            <p:cNvPr id="17" name="Rectangle 16">
              <a:extLst>
                <a:ext uri="{FF2B5EF4-FFF2-40B4-BE49-F238E27FC236}">
                  <a16:creationId xmlns:a16="http://schemas.microsoft.com/office/drawing/2014/main" id="{EC6051E5-04D3-449A-B857-0BDBD1489E23}"/>
                </a:ext>
              </a:extLst>
            </p:cNvPr>
            <p:cNvSpPr/>
            <p:nvPr/>
          </p:nvSpPr>
          <p:spPr>
            <a:xfrm>
              <a:off x="1115616" y="2852936"/>
              <a:ext cx="3168352" cy="1728192"/>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l"/>
              <a:r>
                <a:rPr lang="en-US" sz="2200" b="1" dirty="0">
                  <a:solidFill>
                    <a:srgbClr val="4471B0"/>
                  </a:solidFill>
                  <a:latin typeface="Helvetica"/>
                  <a:cs typeface="Helvetica"/>
                </a:rPr>
                <a:t>Cost Drivers</a:t>
              </a:r>
            </a:p>
            <a:p>
              <a:pPr marL="171450" indent="-171450">
                <a:buFont typeface="Arial"/>
                <a:buChar char="•"/>
              </a:pPr>
              <a:r>
                <a:rPr lang="en-US" sz="1200" dirty="0">
                  <a:solidFill>
                    <a:srgbClr val="4471B0"/>
                  </a:solidFill>
                  <a:latin typeface="Helvetica"/>
                  <a:cs typeface="Helvetica"/>
                </a:rPr>
                <a:t>Economies of Scale</a:t>
              </a:r>
            </a:p>
            <a:p>
              <a:pPr marL="171450" indent="-171450">
                <a:buFont typeface="Arial"/>
                <a:buChar char="•"/>
              </a:pPr>
              <a:r>
                <a:rPr lang="en-US" sz="1200" dirty="0">
                  <a:solidFill>
                    <a:srgbClr val="4471B0"/>
                  </a:solidFill>
                  <a:latin typeface="Helvetica"/>
                  <a:cs typeface="Helvetica"/>
                </a:rPr>
                <a:t>Economies of Scope</a:t>
              </a:r>
            </a:p>
            <a:p>
              <a:pPr marL="171450" indent="-171450">
                <a:buFont typeface="Arial"/>
                <a:buChar char="•"/>
              </a:pPr>
              <a:r>
                <a:rPr lang="en-US" sz="1200" dirty="0">
                  <a:solidFill>
                    <a:srgbClr val="4471B0"/>
                  </a:solidFill>
                  <a:latin typeface="Helvetica"/>
                  <a:cs typeface="Helvetica"/>
                </a:rPr>
                <a:t>Experience Curve</a:t>
              </a:r>
            </a:p>
            <a:p>
              <a:pPr marL="171450" indent="-171450">
                <a:buFont typeface="Arial"/>
                <a:buChar char="•"/>
              </a:pPr>
              <a:r>
                <a:rPr lang="en-US" sz="1200" dirty="0">
                  <a:solidFill>
                    <a:srgbClr val="4471B0"/>
                  </a:solidFill>
                  <a:latin typeface="Helvetica"/>
                  <a:cs typeface="Helvetica"/>
                </a:rPr>
                <a:t>Supply Costs</a:t>
              </a:r>
            </a:p>
            <a:p>
              <a:pPr marL="171450" indent="-171450">
                <a:buFont typeface="Arial"/>
                <a:buChar char="•"/>
              </a:pPr>
              <a:endParaRPr lang="en-US" sz="1200" dirty="0">
                <a:latin typeface="Helvetica"/>
                <a:cs typeface="Helvetica"/>
              </a:endParaRPr>
            </a:p>
            <a:p>
              <a:pPr marL="171450" indent="-171450">
                <a:buFont typeface="Arial"/>
                <a:buChar char="•"/>
              </a:pPr>
              <a:endParaRPr lang="en-US" sz="1200" dirty="0">
                <a:latin typeface="Helvetica"/>
                <a:cs typeface="Helvetica"/>
              </a:endParaRPr>
            </a:p>
            <a:p>
              <a:pPr algn="ctr"/>
              <a:endParaRPr lang="en-US" dirty="0"/>
            </a:p>
          </p:txBody>
        </p:sp>
        <p:sp>
          <p:nvSpPr>
            <p:cNvPr id="18" name="Rectangle 17">
              <a:extLst>
                <a:ext uri="{FF2B5EF4-FFF2-40B4-BE49-F238E27FC236}">
                  <a16:creationId xmlns:a16="http://schemas.microsoft.com/office/drawing/2014/main" id="{34F2B248-DFBA-43A4-9ECF-C6A3C797E5E7}"/>
                </a:ext>
              </a:extLst>
            </p:cNvPr>
            <p:cNvSpPr/>
            <p:nvPr/>
          </p:nvSpPr>
          <p:spPr>
            <a:xfrm>
              <a:off x="1115616" y="692696"/>
              <a:ext cx="3168352" cy="432048"/>
            </a:xfrm>
            <a:prstGeom prst="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US" sz="1600" dirty="0">
                  <a:latin typeface="Helvetica"/>
                  <a:cs typeface="Helvetica"/>
                </a:rPr>
                <a:t>LOW COST STRATEGY</a:t>
              </a:r>
            </a:p>
          </p:txBody>
        </p:sp>
        <p:sp>
          <p:nvSpPr>
            <p:cNvPr id="19" name="Rectangle 18">
              <a:extLst>
                <a:ext uri="{FF2B5EF4-FFF2-40B4-BE49-F238E27FC236}">
                  <a16:creationId xmlns:a16="http://schemas.microsoft.com/office/drawing/2014/main" id="{10E4B67E-4178-4BF5-932A-8F040FC85E12}"/>
                </a:ext>
              </a:extLst>
            </p:cNvPr>
            <p:cNvSpPr/>
            <p:nvPr/>
          </p:nvSpPr>
          <p:spPr>
            <a:xfrm>
              <a:off x="4355976" y="692696"/>
              <a:ext cx="3168352" cy="432048"/>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latin typeface="Helvetica"/>
                  <a:cs typeface="Helvetica"/>
                </a:rPr>
                <a:t>DIFFERENTIATION STRATEGY</a:t>
              </a:r>
            </a:p>
          </p:txBody>
        </p:sp>
      </p:grpSp>
    </p:spTree>
    <p:extLst>
      <p:ext uri="{BB962C8B-B14F-4D97-AF65-F5344CB8AC3E}">
        <p14:creationId xmlns:p14="http://schemas.microsoft.com/office/powerpoint/2010/main" val="27843375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A84A9E-415C-4A27-94E5-BE356543B8B3}"/>
              </a:ext>
            </a:extLst>
          </p:cNvPr>
          <p:cNvPicPr>
            <a:picLocks noChangeAspect="1"/>
          </p:cNvPicPr>
          <p:nvPr/>
        </p:nvPicPr>
        <p:blipFill>
          <a:blip r:embed="rId2"/>
          <a:stretch>
            <a:fillRect/>
          </a:stretch>
        </p:blipFill>
        <p:spPr>
          <a:xfrm>
            <a:off x="2217447" y="424225"/>
            <a:ext cx="8772525" cy="4895850"/>
          </a:xfrm>
          <a:prstGeom prst="rect">
            <a:avLst/>
          </a:prstGeom>
        </p:spPr>
      </p:pic>
    </p:spTree>
    <p:extLst>
      <p:ext uri="{BB962C8B-B14F-4D97-AF65-F5344CB8AC3E}">
        <p14:creationId xmlns:p14="http://schemas.microsoft.com/office/powerpoint/2010/main" val="38031225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9ABD743-12C2-40FD-8F93-2DE540F9E9D8}"/>
              </a:ext>
            </a:extLst>
          </p:cNvPr>
          <p:cNvPicPr>
            <a:picLocks noChangeAspect="1"/>
          </p:cNvPicPr>
          <p:nvPr/>
        </p:nvPicPr>
        <p:blipFill>
          <a:blip r:embed="rId2"/>
          <a:stretch>
            <a:fillRect/>
          </a:stretch>
        </p:blipFill>
        <p:spPr>
          <a:xfrm>
            <a:off x="2423592" y="332656"/>
            <a:ext cx="9612651" cy="4464496"/>
          </a:xfrm>
          <a:prstGeom prst="rect">
            <a:avLst/>
          </a:prstGeom>
        </p:spPr>
      </p:pic>
      <p:sp>
        <p:nvSpPr>
          <p:cNvPr id="2" name="TextBox 1">
            <a:extLst>
              <a:ext uri="{FF2B5EF4-FFF2-40B4-BE49-F238E27FC236}">
                <a16:creationId xmlns:a16="http://schemas.microsoft.com/office/drawing/2014/main" id="{FA3C06B3-7E8A-4FE4-89FD-5DC6728EEE1D}"/>
              </a:ext>
            </a:extLst>
          </p:cNvPr>
          <p:cNvSpPr txBox="1"/>
          <p:nvPr/>
        </p:nvSpPr>
        <p:spPr>
          <a:xfrm>
            <a:off x="155757" y="2852936"/>
            <a:ext cx="2803691" cy="923330"/>
          </a:xfrm>
          <a:prstGeom prst="rect">
            <a:avLst/>
          </a:prstGeom>
          <a:noFill/>
        </p:spPr>
        <p:txBody>
          <a:bodyPr wrap="square" rtlCol="0">
            <a:spAutoFit/>
          </a:bodyPr>
          <a:lstStyle/>
          <a:p>
            <a:r>
              <a:rPr lang="en-GB" dirty="0"/>
              <a:t>Lower the quality </a:t>
            </a:r>
          </a:p>
          <a:p>
            <a:r>
              <a:rPr lang="en-GB" dirty="0"/>
              <a:t>Lower the supply cost </a:t>
            </a:r>
          </a:p>
          <a:p>
            <a:r>
              <a:rPr lang="en-GB" dirty="0"/>
              <a:t>Lower the logistics cost  </a:t>
            </a:r>
          </a:p>
        </p:txBody>
      </p:sp>
      <p:cxnSp>
        <p:nvCxnSpPr>
          <p:cNvPr id="5" name="Straight Arrow Connector 4">
            <a:extLst>
              <a:ext uri="{FF2B5EF4-FFF2-40B4-BE49-F238E27FC236}">
                <a16:creationId xmlns:a16="http://schemas.microsoft.com/office/drawing/2014/main" id="{9B9A60CC-817A-42E9-A76C-7700149218D6}"/>
              </a:ext>
            </a:extLst>
          </p:cNvPr>
          <p:cNvCxnSpPr>
            <a:cxnSpLocks/>
          </p:cNvCxnSpPr>
          <p:nvPr/>
        </p:nvCxnSpPr>
        <p:spPr bwMode="auto">
          <a:xfrm flipH="1">
            <a:off x="2711624" y="3645024"/>
            <a:ext cx="432048" cy="0"/>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7" name="TextBox 6">
            <a:extLst>
              <a:ext uri="{FF2B5EF4-FFF2-40B4-BE49-F238E27FC236}">
                <a16:creationId xmlns:a16="http://schemas.microsoft.com/office/drawing/2014/main" id="{1905126D-5E72-4D24-BC38-2CD18D886F52}"/>
              </a:ext>
            </a:extLst>
          </p:cNvPr>
          <p:cNvSpPr txBox="1"/>
          <p:nvPr/>
        </p:nvSpPr>
        <p:spPr>
          <a:xfrm>
            <a:off x="7896200" y="4725144"/>
            <a:ext cx="1120820" cy="369332"/>
          </a:xfrm>
          <a:prstGeom prst="rect">
            <a:avLst/>
          </a:prstGeom>
          <a:noFill/>
        </p:spPr>
        <p:txBody>
          <a:bodyPr wrap="none" rtlCol="0">
            <a:spAutoFit/>
          </a:bodyPr>
          <a:lstStyle/>
          <a:p>
            <a:r>
              <a:rPr lang="en-GB" dirty="0"/>
              <a:t>Imitation </a:t>
            </a:r>
          </a:p>
        </p:txBody>
      </p:sp>
      <p:cxnSp>
        <p:nvCxnSpPr>
          <p:cNvPr id="9" name="Straight Arrow Connector 8">
            <a:extLst>
              <a:ext uri="{FF2B5EF4-FFF2-40B4-BE49-F238E27FC236}">
                <a16:creationId xmlns:a16="http://schemas.microsoft.com/office/drawing/2014/main" id="{E2FBDADE-93D9-475B-AF3F-5DC1A1E0CF4A}"/>
              </a:ext>
            </a:extLst>
          </p:cNvPr>
          <p:cNvCxnSpPr/>
          <p:nvPr/>
        </p:nvCxnSpPr>
        <p:spPr bwMode="auto">
          <a:xfrm>
            <a:off x="8688288" y="4077072"/>
            <a:ext cx="0" cy="648072"/>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Tree>
    <p:extLst>
      <p:ext uri="{BB962C8B-B14F-4D97-AF65-F5344CB8AC3E}">
        <p14:creationId xmlns:p14="http://schemas.microsoft.com/office/powerpoint/2010/main" val="35917996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38543-D480-4FF0-A8CE-02766558AE2B}"/>
              </a:ext>
            </a:extLst>
          </p:cNvPr>
          <p:cNvSpPr>
            <a:spLocks noGrp="1"/>
          </p:cNvSpPr>
          <p:nvPr>
            <p:ph type="title"/>
          </p:nvPr>
        </p:nvSpPr>
        <p:spPr>
          <a:xfrm>
            <a:off x="342311" y="174625"/>
            <a:ext cx="11481847" cy="1309791"/>
          </a:xfrm>
        </p:spPr>
        <p:txBody>
          <a:bodyPr>
            <a:noAutofit/>
          </a:bodyPr>
          <a:lstStyle/>
          <a:p>
            <a:pPr algn="ctr"/>
            <a:r>
              <a:rPr lang="en-GB" sz="4000" b="1" dirty="0">
                <a:solidFill>
                  <a:srgbClr val="000000"/>
                </a:solidFill>
                <a:latin typeface="Arial" panose="020B0604020202020204" pitchFamily="34" charset="0"/>
                <a:cs typeface="Arial" panose="020B0604020202020204" pitchFamily="34" charset="0"/>
              </a:rPr>
              <a:t>Activity 4.2</a:t>
            </a:r>
            <a:br>
              <a:rPr lang="en-GB" sz="4000" b="1" dirty="0">
                <a:solidFill>
                  <a:srgbClr val="000000"/>
                </a:solidFill>
                <a:latin typeface="Arial" panose="020B0604020202020204" pitchFamily="34" charset="0"/>
                <a:cs typeface="Arial" panose="020B0604020202020204" pitchFamily="34" charset="0"/>
              </a:rPr>
            </a:br>
            <a:r>
              <a:rPr lang="en-GB" sz="2800" b="1" dirty="0">
                <a:solidFill>
                  <a:srgbClr val="000000"/>
                </a:solidFill>
                <a:latin typeface="Arial" panose="020B0604020202020204" pitchFamily="34" charset="0"/>
                <a:cs typeface="Arial" panose="020B0604020202020204" pitchFamily="34" charset="0"/>
              </a:rPr>
              <a:t>(15 minutes)</a:t>
            </a:r>
            <a:endParaRPr lang="en-GB" sz="2800" dirty="0">
              <a:latin typeface="Arial" panose="020B0604020202020204" pitchFamily="34" charset="0"/>
              <a:cs typeface="Arial" panose="020B0604020202020204" pitchFamily="34" charset="0"/>
            </a:endParaRPr>
          </a:p>
        </p:txBody>
      </p:sp>
      <p:sp>
        <p:nvSpPr>
          <p:cNvPr id="6" name="Rectangle 5"/>
          <p:cNvSpPr/>
          <p:nvPr/>
        </p:nvSpPr>
        <p:spPr>
          <a:xfrm>
            <a:off x="5522917" y="1693561"/>
            <a:ext cx="4630486" cy="2862322"/>
          </a:xfrm>
          <a:prstGeom prst="rect">
            <a:avLst/>
          </a:prstGeom>
          <a:solidFill>
            <a:schemeClr val="accent1">
              <a:lumMod val="40000"/>
              <a:lumOff val="60000"/>
            </a:schemeClr>
          </a:solidFill>
        </p:spPr>
        <p:txBody>
          <a:bodyPr wrap="square">
            <a:spAutoFit/>
          </a:bodyPr>
          <a:lstStyle/>
          <a:p>
            <a:pPr algn="ctr"/>
            <a:r>
              <a:rPr lang="en-GB" sz="2000" dirty="0">
                <a:latin typeface="Arial" panose="020B0604020202020204" pitchFamily="34" charset="0"/>
                <a:cs typeface="Arial" panose="020B0604020202020204" pitchFamily="34" charset="0"/>
              </a:rPr>
              <a:t>Discuss Walmart’s low-cost advantage in the supermarket industry. </a:t>
            </a:r>
          </a:p>
          <a:p>
            <a:pPr algn="ctr"/>
            <a:endParaRPr lang="en-GB" sz="2000" dirty="0">
              <a:latin typeface="Arial" panose="020B0604020202020204" pitchFamily="34" charset="0"/>
              <a:cs typeface="Arial" panose="020B0604020202020204" pitchFamily="34" charset="0"/>
            </a:endParaRPr>
          </a:p>
          <a:p>
            <a:pPr algn="ctr"/>
            <a:r>
              <a:rPr lang="en-GB" sz="2000" dirty="0">
                <a:latin typeface="Arial" panose="020B0604020202020204" pitchFamily="34" charset="0"/>
                <a:cs typeface="Arial" panose="020B0604020202020204" pitchFamily="34" charset="0"/>
              </a:rPr>
              <a:t>Based on the information provided in the illustration (in module page, week 4), explain how Walmart has built its low-cost advantage in the supermarket industry and why a low-cost provider strategy is well suited to the industry</a:t>
            </a:r>
          </a:p>
        </p:txBody>
      </p:sp>
      <p:cxnSp>
        <p:nvCxnSpPr>
          <p:cNvPr id="8" name="Straight Connector 7"/>
          <p:cNvCxnSpPr/>
          <p:nvPr/>
        </p:nvCxnSpPr>
        <p:spPr>
          <a:xfrm>
            <a:off x="2838203" y="1377538"/>
            <a:ext cx="7113319"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p:nvPicPr>
        <p:blipFill>
          <a:blip r:embed="rId3"/>
          <a:stretch>
            <a:fillRect/>
          </a:stretch>
        </p:blipFill>
        <p:spPr>
          <a:xfrm>
            <a:off x="1879692" y="1801193"/>
            <a:ext cx="3445029" cy="2647059"/>
          </a:xfrm>
          <a:prstGeom prst="rect">
            <a:avLst/>
          </a:prstGeom>
        </p:spPr>
      </p:pic>
    </p:spTree>
    <p:extLst>
      <p:ext uri="{BB962C8B-B14F-4D97-AF65-F5344CB8AC3E}">
        <p14:creationId xmlns:p14="http://schemas.microsoft.com/office/powerpoint/2010/main" val="24161972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423824-9036-4D16-AF63-8691541D3ABC}"/>
              </a:ext>
            </a:extLst>
          </p:cNvPr>
          <p:cNvPicPr>
            <a:picLocks noChangeAspect="1"/>
          </p:cNvPicPr>
          <p:nvPr/>
        </p:nvPicPr>
        <p:blipFill>
          <a:blip r:embed="rId2"/>
          <a:stretch>
            <a:fillRect/>
          </a:stretch>
        </p:blipFill>
        <p:spPr>
          <a:xfrm>
            <a:off x="1290310" y="263506"/>
            <a:ext cx="9089009" cy="5112568"/>
          </a:xfrm>
          <a:prstGeom prst="rect">
            <a:avLst/>
          </a:prstGeom>
        </p:spPr>
      </p:pic>
      <p:sp>
        <p:nvSpPr>
          <p:cNvPr id="5" name="TextBox 4">
            <a:extLst>
              <a:ext uri="{FF2B5EF4-FFF2-40B4-BE49-F238E27FC236}">
                <a16:creationId xmlns:a16="http://schemas.microsoft.com/office/drawing/2014/main" id="{D2521541-9B6B-4173-BE79-C7F5DC58E2B6}"/>
              </a:ext>
            </a:extLst>
          </p:cNvPr>
          <p:cNvSpPr txBox="1"/>
          <p:nvPr/>
        </p:nvSpPr>
        <p:spPr>
          <a:xfrm>
            <a:off x="10632504" y="188640"/>
            <a:ext cx="1120820" cy="369332"/>
          </a:xfrm>
          <a:prstGeom prst="rect">
            <a:avLst/>
          </a:prstGeom>
          <a:noFill/>
        </p:spPr>
        <p:txBody>
          <a:bodyPr wrap="none" rtlCol="0">
            <a:spAutoFit/>
          </a:bodyPr>
          <a:lstStyle/>
          <a:p>
            <a:r>
              <a:rPr lang="en-GB" dirty="0"/>
              <a:t>Imitation </a:t>
            </a:r>
          </a:p>
        </p:txBody>
      </p:sp>
    </p:spTree>
    <p:extLst>
      <p:ext uri="{BB962C8B-B14F-4D97-AF65-F5344CB8AC3E}">
        <p14:creationId xmlns:p14="http://schemas.microsoft.com/office/powerpoint/2010/main" val="15937103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14719C1-ECA0-44F5-A832-F49C76A53825}"/>
              </a:ext>
            </a:extLst>
          </p:cNvPr>
          <p:cNvPicPr>
            <a:picLocks noChangeAspect="1"/>
          </p:cNvPicPr>
          <p:nvPr/>
        </p:nvPicPr>
        <p:blipFill>
          <a:blip r:embed="rId2"/>
          <a:stretch>
            <a:fillRect/>
          </a:stretch>
        </p:blipFill>
        <p:spPr>
          <a:xfrm>
            <a:off x="2304860" y="1037230"/>
            <a:ext cx="9187532" cy="4214370"/>
          </a:xfrm>
          <a:prstGeom prst="rect">
            <a:avLst/>
          </a:prstGeom>
        </p:spPr>
      </p:pic>
      <p:sp>
        <p:nvSpPr>
          <p:cNvPr id="5" name="TextBox 4">
            <a:extLst>
              <a:ext uri="{FF2B5EF4-FFF2-40B4-BE49-F238E27FC236}">
                <a16:creationId xmlns:a16="http://schemas.microsoft.com/office/drawing/2014/main" id="{D43BE1C1-389D-466E-8727-B04D98773F41}"/>
              </a:ext>
            </a:extLst>
          </p:cNvPr>
          <p:cNvSpPr txBox="1"/>
          <p:nvPr/>
        </p:nvSpPr>
        <p:spPr>
          <a:xfrm>
            <a:off x="2711624" y="260648"/>
            <a:ext cx="8507457" cy="707886"/>
          </a:xfrm>
          <a:prstGeom prst="rect">
            <a:avLst/>
          </a:prstGeom>
          <a:noFill/>
        </p:spPr>
        <p:txBody>
          <a:bodyPr wrap="none" rtlCol="0">
            <a:spAutoFit/>
          </a:bodyPr>
          <a:lstStyle/>
          <a:p>
            <a:r>
              <a:rPr lang="en-GB" sz="4000" b="1" dirty="0">
                <a:effectLst>
                  <a:outerShdw blurRad="38100" dist="38100" dir="2700000" algn="tl">
                    <a:srgbClr val="000000">
                      <a:alpha val="43137"/>
                    </a:srgbClr>
                  </a:outerShdw>
                </a:effectLst>
              </a:rPr>
              <a:t>Implementing the chosen strategy</a:t>
            </a:r>
          </a:p>
        </p:txBody>
      </p:sp>
      <p:sp>
        <p:nvSpPr>
          <p:cNvPr id="6" name="Rectangle 5">
            <a:extLst>
              <a:ext uri="{FF2B5EF4-FFF2-40B4-BE49-F238E27FC236}">
                <a16:creationId xmlns:a16="http://schemas.microsoft.com/office/drawing/2014/main" id="{C48A1A72-17D3-4F8C-8EAF-DE392AA289E7}"/>
              </a:ext>
            </a:extLst>
          </p:cNvPr>
          <p:cNvSpPr/>
          <p:nvPr/>
        </p:nvSpPr>
        <p:spPr>
          <a:xfrm>
            <a:off x="329853" y="5450893"/>
            <a:ext cx="5412216" cy="261610"/>
          </a:xfrm>
          <a:prstGeom prst="rect">
            <a:avLst/>
          </a:prstGeom>
        </p:spPr>
        <p:txBody>
          <a:bodyPr wrap="square">
            <a:spAutoFit/>
          </a:bodyPr>
          <a:lstStyle/>
          <a:p>
            <a:r>
              <a:rPr lang="en-GB" sz="1100" b="1" dirty="0">
                <a:effectLst>
                  <a:outerShdw blurRad="38100" dist="38100" dir="2700000" algn="tl">
                    <a:srgbClr val="000000">
                      <a:alpha val="43137"/>
                    </a:srgbClr>
                  </a:outerShdw>
                </a:effectLst>
                <a:hlinkClick r:id="rId3">
                  <a:extLst>
                    <a:ext uri="{A12FA001-AC4F-418D-AE19-62706E023703}">
                      <ahyp:hlinkClr xmlns:ahyp="http://schemas.microsoft.com/office/drawing/2018/hyperlinkcolor" val="tx"/>
                    </a:ext>
                  </a:extLst>
                </a:hlinkClick>
              </a:rPr>
              <a:t>Economic of Scope</a:t>
            </a:r>
            <a:r>
              <a:rPr lang="en-GB" sz="1100" dirty="0">
                <a:hlinkClick r:id="rId3">
                  <a:extLst>
                    <a:ext uri="{A12FA001-AC4F-418D-AE19-62706E023703}">
                      <ahyp:hlinkClr xmlns:ahyp="http://schemas.microsoft.com/office/drawing/2018/hyperlinkcolor" val="tx"/>
                    </a:ext>
                  </a:extLst>
                </a:hlinkClick>
              </a:rPr>
              <a:t>: https://www.investopedia.com/terms/e/economiesofscope.asp</a:t>
            </a:r>
            <a:r>
              <a:rPr lang="en-GB" sz="1100" dirty="0"/>
              <a:t> </a:t>
            </a:r>
          </a:p>
        </p:txBody>
      </p:sp>
    </p:spTree>
    <p:extLst>
      <p:ext uri="{BB962C8B-B14F-4D97-AF65-F5344CB8AC3E}">
        <p14:creationId xmlns:p14="http://schemas.microsoft.com/office/powerpoint/2010/main" val="9223207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5396" y="394228"/>
            <a:ext cx="10381397" cy="4524315"/>
          </a:xfrm>
          <a:prstGeom prst="rect">
            <a:avLst/>
          </a:prstGeom>
        </p:spPr>
        <p:txBody>
          <a:bodyPr wrap="square">
            <a:spAutoFit/>
          </a:bodyPr>
          <a:lstStyle/>
          <a:p>
            <a:r>
              <a:rPr lang="en-GB" sz="2400" dirty="0">
                <a:latin typeface="Open Sans"/>
              </a:rPr>
              <a:t>The </a:t>
            </a:r>
            <a:r>
              <a:rPr lang="en-GB" sz="2400" b="1" dirty="0">
                <a:latin typeface="Open Sans"/>
              </a:rPr>
              <a:t>Competitive Strategy positions </a:t>
            </a:r>
            <a:r>
              <a:rPr lang="en-GB" sz="2400" dirty="0">
                <a:latin typeface="Open Sans"/>
              </a:rPr>
              <a:t>described by Bowman are:</a:t>
            </a:r>
          </a:p>
          <a:p>
            <a:endParaRPr lang="en-GB" sz="2400" dirty="0">
              <a:latin typeface="Open Sans"/>
            </a:endParaRPr>
          </a:p>
          <a:p>
            <a:pPr marL="457200" indent="-457200">
              <a:buFont typeface="+mj-lt"/>
              <a:buAutoNum type="arabicPeriod"/>
            </a:pPr>
            <a:r>
              <a:rPr lang="en-GB" sz="2400" dirty="0">
                <a:latin typeface="Open Sans"/>
              </a:rPr>
              <a:t>Differentiation</a:t>
            </a:r>
          </a:p>
          <a:p>
            <a:pPr marL="457200" indent="-457200">
              <a:buFont typeface="+mj-lt"/>
              <a:buAutoNum type="arabicPeriod"/>
            </a:pPr>
            <a:r>
              <a:rPr lang="en-GB" sz="2400" dirty="0">
                <a:latin typeface="Open Sans"/>
              </a:rPr>
              <a:t>Focused Differentiation</a:t>
            </a:r>
          </a:p>
          <a:p>
            <a:pPr marL="457200" indent="-457200">
              <a:buFont typeface="+mj-lt"/>
              <a:buAutoNum type="arabicPeriod"/>
            </a:pPr>
            <a:r>
              <a:rPr lang="en-GB" sz="2400" dirty="0">
                <a:latin typeface="Open Sans"/>
              </a:rPr>
              <a:t>Risky, High Margins</a:t>
            </a:r>
          </a:p>
          <a:p>
            <a:pPr marL="457200" indent="-457200">
              <a:buFont typeface="+mj-lt"/>
              <a:buAutoNum type="arabicPeriod"/>
            </a:pPr>
            <a:r>
              <a:rPr lang="en-GB" sz="2400" dirty="0">
                <a:latin typeface="Open Sans"/>
              </a:rPr>
              <a:t>Monopoly Pricing</a:t>
            </a:r>
          </a:p>
          <a:p>
            <a:pPr marL="457200" indent="-457200">
              <a:buFont typeface="+mj-lt"/>
              <a:buAutoNum type="arabicPeriod"/>
            </a:pPr>
            <a:r>
              <a:rPr lang="en-GB" sz="2400" dirty="0">
                <a:latin typeface="Open Sans"/>
              </a:rPr>
              <a:t>Loss of Market Share</a:t>
            </a:r>
          </a:p>
          <a:p>
            <a:pPr marL="457200" indent="-457200">
              <a:buFont typeface="+mj-lt"/>
              <a:buAutoNum type="arabicPeriod"/>
            </a:pPr>
            <a:r>
              <a:rPr lang="en-GB" sz="2400" dirty="0">
                <a:latin typeface="Open Sans"/>
              </a:rPr>
              <a:t>Low Priced / Low Added Value</a:t>
            </a:r>
          </a:p>
          <a:p>
            <a:pPr marL="457200" indent="-457200">
              <a:buFont typeface="+mj-lt"/>
              <a:buAutoNum type="arabicPeriod"/>
            </a:pPr>
            <a:r>
              <a:rPr lang="en-GB" sz="2400" dirty="0">
                <a:latin typeface="Open Sans"/>
              </a:rPr>
              <a:t>Low Price</a:t>
            </a:r>
          </a:p>
          <a:p>
            <a:pPr marL="457200" indent="-457200">
              <a:buFont typeface="+mj-lt"/>
              <a:buAutoNum type="arabicPeriod"/>
            </a:pPr>
            <a:r>
              <a:rPr lang="en-GB" sz="2400" dirty="0">
                <a:latin typeface="Open Sans"/>
              </a:rPr>
              <a:t>Hybrid</a:t>
            </a:r>
          </a:p>
          <a:p>
            <a:pPr marL="457200" indent="-457200">
              <a:buFont typeface="+mj-lt"/>
              <a:buAutoNum type="arabicPeriod"/>
            </a:pPr>
            <a:endParaRPr lang="en-GB" sz="2400" b="0" i="0" dirty="0">
              <a:effectLst/>
              <a:latin typeface="Open Sans"/>
            </a:endParaRPr>
          </a:p>
          <a:p>
            <a:endParaRPr lang="en-GB" sz="2400" b="0" i="0" dirty="0">
              <a:effectLst/>
              <a:latin typeface="Open Sans"/>
            </a:endParaRPr>
          </a:p>
        </p:txBody>
      </p:sp>
      <p:pic>
        <p:nvPicPr>
          <p:cNvPr id="3" name="Picture 2"/>
          <p:cNvPicPr>
            <a:picLocks noChangeAspect="1"/>
          </p:cNvPicPr>
          <p:nvPr/>
        </p:nvPicPr>
        <p:blipFill>
          <a:blip r:embed="rId2">
            <a:extLst>
              <a:ext uri="{BEBA8EAE-BF5A-486C-A8C5-ECC9F3942E4B}">
                <a14:imgProps xmlns:a14="http://schemas.microsoft.com/office/drawing/2010/main">
                  <a14:imgLayer r:embed="rId3">
                    <a14:imgEffect>
                      <a14:brightnessContrast contrast="40000"/>
                    </a14:imgEffect>
                  </a14:imgLayer>
                </a14:imgProps>
              </a:ext>
            </a:extLst>
          </a:blip>
          <a:stretch>
            <a:fillRect/>
          </a:stretch>
        </p:blipFill>
        <p:spPr>
          <a:xfrm>
            <a:off x="6396471" y="1472607"/>
            <a:ext cx="4803516" cy="3912786"/>
          </a:xfrm>
          <a:prstGeom prst="rect">
            <a:avLst/>
          </a:prstGeom>
        </p:spPr>
      </p:pic>
    </p:spTree>
    <p:extLst>
      <p:ext uri="{BB962C8B-B14F-4D97-AF65-F5344CB8AC3E}">
        <p14:creationId xmlns:p14="http://schemas.microsoft.com/office/powerpoint/2010/main" val="38939187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703212-105D-4F30-88BD-9A0FFBD6EAE5}"/>
              </a:ext>
            </a:extLst>
          </p:cNvPr>
          <p:cNvSpPr txBox="1"/>
          <p:nvPr/>
        </p:nvSpPr>
        <p:spPr>
          <a:xfrm>
            <a:off x="839416" y="2204864"/>
            <a:ext cx="10767691" cy="584775"/>
          </a:xfrm>
          <a:prstGeom prst="rect">
            <a:avLst/>
          </a:prstGeom>
          <a:noFill/>
        </p:spPr>
        <p:txBody>
          <a:bodyPr wrap="none" rtlCol="0">
            <a:spAutoFit/>
          </a:bodyPr>
          <a:lstStyle/>
          <a:p>
            <a:r>
              <a:rPr lang="en-GB" sz="3200" b="1" dirty="0">
                <a:effectLst>
                  <a:outerShdw blurRad="38100" dist="38100" dir="2700000" algn="tl">
                    <a:srgbClr val="000000">
                      <a:alpha val="43137"/>
                    </a:srgbClr>
                  </a:outerShdw>
                </a:effectLst>
              </a:rPr>
              <a:t>Is it possible to have two strategies at the same time? </a:t>
            </a:r>
          </a:p>
        </p:txBody>
      </p:sp>
    </p:spTree>
    <p:extLst>
      <p:ext uri="{BB962C8B-B14F-4D97-AF65-F5344CB8AC3E}">
        <p14:creationId xmlns:p14="http://schemas.microsoft.com/office/powerpoint/2010/main" val="21811680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8828AF6-15A7-43FA-8468-C9C8E33EBB07}"/>
              </a:ext>
            </a:extLst>
          </p:cNvPr>
          <p:cNvPicPr>
            <a:picLocks noChangeAspect="1"/>
          </p:cNvPicPr>
          <p:nvPr/>
        </p:nvPicPr>
        <p:blipFill>
          <a:blip r:embed="rId2"/>
          <a:stretch>
            <a:fillRect/>
          </a:stretch>
        </p:blipFill>
        <p:spPr>
          <a:xfrm>
            <a:off x="349007" y="504056"/>
            <a:ext cx="11665296" cy="5184576"/>
          </a:xfrm>
          <a:prstGeom prst="rect">
            <a:avLst/>
          </a:prstGeom>
        </p:spPr>
      </p:pic>
      <p:cxnSp>
        <p:nvCxnSpPr>
          <p:cNvPr id="13" name="Straight Arrow Connector 12">
            <a:extLst>
              <a:ext uri="{FF2B5EF4-FFF2-40B4-BE49-F238E27FC236}">
                <a16:creationId xmlns:a16="http://schemas.microsoft.com/office/drawing/2014/main" id="{184BFD46-B9BE-4983-AA4B-A2DFC640B69A}"/>
              </a:ext>
            </a:extLst>
          </p:cNvPr>
          <p:cNvCxnSpPr>
            <a:cxnSpLocks/>
          </p:cNvCxnSpPr>
          <p:nvPr/>
        </p:nvCxnSpPr>
        <p:spPr bwMode="auto">
          <a:xfrm>
            <a:off x="8927065" y="2677312"/>
            <a:ext cx="360040" cy="216024"/>
          </a:xfrm>
          <a:prstGeom prst="straightConnector1">
            <a:avLst/>
          </a:prstGeom>
          <a:ln w="57150">
            <a:solidFill>
              <a:srgbClr val="002060"/>
            </a:solidFill>
            <a:headEnd type="none" w="med" len="med"/>
            <a:tailEnd type="triangle"/>
          </a:ln>
        </p:spPr>
        <p:style>
          <a:lnRef idx="1">
            <a:schemeClr val="accent2"/>
          </a:lnRef>
          <a:fillRef idx="0">
            <a:schemeClr val="accent2"/>
          </a:fillRef>
          <a:effectRef idx="0">
            <a:schemeClr val="accent2"/>
          </a:effectRef>
          <a:fontRef idx="minor">
            <a:schemeClr val="tx1"/>
          </a:fontRef>
        </p:style>
      </p:cxnSp>
      <p:cxnSp>
        <p:nvCxnSpPr>
          <p:cNvPr id="15" name="Straight Arrow Connector 14">
            <a:extLst>
              <a:ext uri="{FF2B5EF4-FFF2-40B4-BE49-F238E27FC236}">
                <a16:creationId xmlns:a16="http://schemas.microsoft.com/office/drawing/2014/main" id="{EE7DAB8B-15BA-4B87-8785-FA2D15731773}"/>
              </a:ext>
            </a:extLst>
          </p:cNvPr>
          <p:cNvCxnSpPr>
            <a:cxnSpLocks/>
          </p:cNvCxnSpPr>
          <p:nvPr/>
        </p:nvCxnSpPr>
        <p:spPr bwMode="auto">
          <a:xfrm>
            <a:off x="8341895" y="3096344"/>
            <a:ext cx="360040" cy="216024"/>
          </a:xfrm>
          <a:prstGeom prst="straightConnector1">
            <a:avLst/>
          </a:prstGeom>
          <a:ln w="57150">
            <a:solidFill>
              <a:schemeClr val="tx1"/>
            </a:solidFill>
            <a:headEnd type="none" w="med" len="med"/>
            <a:tailEnd type="triangle"/>
          </a:ln>
        </p:spPr>
        <p:style>
          <a:lnRef idx="1">
            <a:schemeClr val="accent2"/>
          </a:lnRef>
          <a:fillRef idx="0">
            <a:schemeClr val="accent2"/>
          </a:fillRef>
          <a:effectRef idx="0">
            <a:schemeClr val="accent2"/>
          </a:effectRef>
          <a:fontRef idx="minor">
            <a:schemeClr val="tx1"/>
          </a:fontRef>
        </p:style>
      </p:cxnSp>
      <p:sp>
        <p:nvSpPr>
          <p:cNvPr id="16" name="TextBox 15">
            <a:extLst>
              <a:ext uri="{FF2B5EF4-FFF2-40B4-BE49-F238E27FC236}">
                <a16:creationId xmlns:a16="http://schemas.microsoft.com/office/drawing/2014/main" id="{F876D1E4-8233-4BD7-AFAF-D780AAB2C933}"/>
              </a:ext>
            </a:extLst>
          </p:cNvPr>
          <p:cNvSpPr txBox="1"/>
          <p:nvPr/>
        </p:nvSpPr>
        <p:spPr>
          <a:xfrm>
            <a:off x="8295668" y="0"/>
            <a:ext cx="1159292" cy="369332"/>
          </a:xfrm>
          <a:prstGeom prst="rect">
            <a:avLst/>
          </a:prstGeom>
          <a:noFill/>
        </p:spPr>
        <p:txBody>
          <a:bodyPr wrap="none" rtlCol="0">
            <a:spAutoFit/>
          </a:bodyPr>
          <a:lstStyle/>
          <a:p>
            <a:r>
              <a:rPr lang="en-GB" dirty="0"/>
              <a:t>Low cost </a:t>
            </a:r>
          </a:p>
        </p:txBody>
      </p:sp>
      <p:cxnSp>
        <p:nvCxnSpPr>
          <p:cNvPr id="18" name="Straight Arrow Connector 17">
            <a:extLst>
              <a:ext uri="{FF2B5EF4-FFF2-40B4-BE49-F238E27FC236}">
                <a16:creationId xmlns:a16="http://schemas.microsoft.com/office/drawing/2014/main" id="{1EDDA90F-3104-4A6E-9013-16305BDE4547}"/>
              </a:ext>
            </a:extLst>
          </p:cNvPr>
          <p:cNvCxnSpPr>
            <a:cxnSpLocks/>
          </p:cNvCxnSpPr>
          <p:nvPr/>
        </p:nvCxnSpPr>
        <p:spPr bwMode="auto">
          <a:xfrm>
            <a:off x="7837839" y="369332"/>
            <a:ext cx="526980" cy="2700000"/>
          </a:xfrm>
          <a:prstGeom prst="straightConnector1">
            <a:avLst/>
          </a:prstGeom>
          <a:solidFill>
            <a:schemeClr val="accent1"/>
          </a:solidFill>
          <a:ln w="38100" cap="flat" cmpd="sng" algn="ctr">
            <a:solidFill>
              <a:schemeClr val="bg2">
                <a:lumMod val="10000"/>
              </a:schemeClr>
            </a:solidFill>
            <a:prstDash val="solid"/>
            <a:round/>
            <a:headEnd type="none" w="med" len="med"/>
            <a:tailEnd type="triangle"/>
          </a:ln>
          <a:effectLst/>
        </p:spPr>
      </p:cxnSp>
      <p:sp>
        <p:nvSpPr>
          <p:cNvPr id="19" name="TextBox 18">
            <a:extLst>
              <a:ext uri="{FF2B5EF4-FFF2-40B4-BE49-F238E27FC236}">
                <a16:creationId xmlns:a16="http://schemas.microsoft.com/office/drawing/2014/main" id="{5C55C647-18B0-4429-8185-17085666C494}"/>
              </a:ext>
            </a:extLst>
          </p:cNvPr>
          <p:cNvSpPr txBox="1"/>
          <p:nvPr/>
        </p:nvSpPr>
        <p:spPr>
          <a:xfrm>
            <a:off x="6373187" y="67362"/>
            <a:ext cx="1668085" cy="369332"/>
          </a:xfrm>
          <a:prstGeom prst="rect">
            <a:avLst/>
          </a:prstGeom>
          <a:noFill/>
        </p:spPr>
        <p:txBody>
          <a:bodyPr wrap="none" rtlCol="0">
            <a:spAutoFit/>
          </a:bodyPr>
          <a:lstStyle/>
          <a:p>
            <a:r>
              <a:rPr lang="en-GB" dirty="0"/>
              <a:t>Differentiation </a:t>
            </a:r>
          </a:p>
        </p:txBody>
      </p:sp>
      <p:cxnSp>
        <p:nvCxnSpPr>
          <p:cNvPr id="20" name="Straight Arrow Connector 19">
            <a:extLst>
              <a:ext uri="{FF2B5EF4-FFF2-40B4-BE49-F238E27FC236}">
                <a16:creationId xmlns:a16="http://schemas.microsoft.com/office/drawing/2014/main" id="{D43F31DA-05D5-45DA-90A7-9A42526024C5}"/>
              </a:ext>
            </a:extLst>
          </p:cNvPr>
          <p:cNvCxnSpPr/>
          <p:nvPr/>
        </p:nvCxnSpPr>
        <p:spPr bwMode="auto">
          <a:xfrm>
            <a:off x="9027714" y="521732"/>
            <a:ext cx="36000" cy="2222956"/>
          </a:xfrm>
          <a:prstGeom prst="straightConnector1">
            <a:avLst/>
          </a:prstGeom>
          <a:solidFill>
            <a:schemeClr val="accent1"/>
          </a:solidFill>
          <a:ln w="38100" cap="flat" cmpd="sng" algn="ctr">
            <a:solidFill>
              <a:schemeClr val="bg2">
                <a:lumMod val="10000"/>
              </a:schemeClr>
            </a:solidFill>
            <a:prstDash val="solid"/>
            <a:round/>
            <a:headEnd type="none" w="med" len="med"/>
            <a:tailEnd type="triangle"/>
          </a:ln>
          <a:effectLst/>
        </p:spPr>
      </p:cxnSp>
      <p:cxnSp>
        <p:nvCxnSpPr>
          <p:cNvPr id="25" name="Straight Connector 24">
            <a:extLst>
              <a:ext uri="{FF2B5EF4-FFF2-40B4-BE49-F238E27FC236}">
                <a16:creationId xmlns:a16="http://schemas.microsoft.com/office/drawing/2014/main" id="{5FEA9273-39A6-44E6-A503-4FBF27C1CF74}"/>
              </a:ext>
            </a:extLst>
          </p:cNvPr>
          <p:cNvCxnSpPr/>
          <p:nvPr/>
        </p:nvCxnSpPr>
        <p:spPr bwMode="auto">
          <a:xfrm>
            <a:off x="9063714" y="3044726"/>
            <a:ext cx="790349" cy="0"/>
          </a:xfrm>
          <a:prstGeom prst="line">
            <a:avLst/>
          </a:prstGeom>
          <a:ln w="19050">
            <a:solidFill>
              <a:srgbClr val="C00000"/>
            </a:solidFill>
            <a:headEnd type="none" w="med" len="med"/>
            <a:tailEnd type="none" w="med" len="med"/>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CF662C20-D632-4FCB-B371-B2D4A6E6886B}"/>
              </a:ext>
            </a:extLst>
          </p:cNvPr>
          <p:cNvCxnSpPr>
            <a:cxnSpLocks/>
          </p:cNvCxnSpPr>
          <p:nvPr/>
        </p:nvCxnSpPr>
        <p:spPr bwMode="auto">
          <a:xfrm>
            <a:off x="8402971" y="3441636"/>
            <a:ext cx="1235068" cy="0"/>
          </a:xfrm>
          <a:prstGeom prst="line">
            <a:avLst/>
          </a:prstGeom>
          <a:ln w="19050">
            <a:solidFill>
              <a:srgbClr val="FF0000"/>
            </a:solidFill>
            <a:headEnd type="none" w="med" len="med"/>
            <a:tailEnd type="none" w="med" len="med"/>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73500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1000"/>
                                        <p:tgtEl>
                                          <p:spTgt spid="25"/>
                                        </p:tgtEl>
                                      </p:cBhvr>
                                    </p:animEffect>
                                    <p:anim calcmode="lin" valueType="num">
                                      <p:cBhvr>
                                        <p:cTn id="13" dur="1000" fill="hold"/>
                                        <p:tgtEl>
                                          <p:spTgt spid="25"/>
                                        </p:tgtEl>
                                        <p:attrNameLst>
                                          <p:attrName>ppt_x</p:attrName>
                                        </p:attrNameLst>
                                      </p:cBhvr>
                                      <p:tavLst>
                                        <p:tav tm="0">
                                          <p:val>
                                            <p:strVal val="#ppt_x"/>
                                          </p:val>
                                        </p:tav>
                                        <p:tav tm="100000">
                                          <p:val>
                                            <p:strVal val="#ppt_x"/>
                                          </p:val>
                                        </p:tav>
                                      </p:tavLst>
                                    </p:anim>
                                    <p:anim calcmode="lin" valueType="num">
                                      <p:cBhvr>
                                        <p:cTn id="14"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26"/>
                                        </p:tgtEl>
                                        <p:attrNameLst>
                                          <p:attrName>style.visibility</p:attrName>
                                        </p:attrNameLst>
                                      </p:cBhvr>
                                      <p:to>
                                        <p:strVal val="visible"/>
                                      </p:to>
                                    </p:set>
                                    <p:animEffect transition="in" filter="fade">
                                      <p:cBhvr>
                                        <p:cTn id="24" dur="1000"/>
                                        <p:tgtEl>
                                          <p:spTgt spid="26"/>
                                        </p:tgtEl>
                                      </p:cBhvr>
                                    </p:animEffect>
                                    <p:anim calcmode="lin" valueType="num">
                                      <p:cBhvr>
                                        <p:cTn id="25" dur="1000" fill="hold"/>
                                        <p:tgtEl>
                                          <p:spTgt spid="26"/>
                                        </p:tgtEl>
                                        <p:attrNameLst>
                                          <p:attrName>ppt_x</p:attrName>
                                        </p:attrNameLst>
                                      </p:cBhvr>
                                      <p:tavLst>
                                        <p:tav tm="0">
                                          <p:val>
                                            <p:strVal val="#ppt_x"/>
                                          </p:val>
                                        </p:tav>
                                        <p:tav tm="100000">
                                          <p:val>
                                            <p:strVal val="#ppt_x"/>
                                          </p:val>
                                        </p:tav>
                                      </p:tavLst>
                                    </p:anim>
                                    <p:anim calcmode="lin" valueType="num">
                                      <p:cBhvr>
                                        <p:cTn id="26"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1000"/>
                                        <p:tgtEl>
                                          <p:spTgt spid="16"/>
                                        </p:tgtEl>
                                      </p:cBhvr>
                                    </p:animEffect>
                                    <p:anim calcmode="lin" valueType="num">
                                      <p:cBhvr>
                                        <p:cTn id="32" dur="1000" fill="hold"/>
                                        <p:tgtEl>
                                          <p:spTgt spid="16"/>
                                        </p:tgtEl>
                                        <p:attrNameLst>
                                          <p:attrName>ppt_x</p:attrName>
                                        </p:attrNameLst>
                                      </p:cBhvr>
                                      <p:tavLst>
                                        <p:tav tm="0">
                                          <p:val>
                                            <p:strVal val="#ppt_x"/>
                                          </p:val>
                                        </p:tav>
                                        <p:tav tm="100000">
                                          <p:val>
                                            <p:strVal val="#ppt_x"/>
                                          </p:val>
                                        </p:tav>
                                      </p:tavLst>
                                    </p:anim>
                                    <p:anim calcmode="lin" valueType="num">
                                      <p:cBhvr>
                                        <p:cTn id="33" dur="1000" fill="hold"/>
                                        <p:tgtEl>
                                          <p:spTgt spid="16"/>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fade">
                                      <p:cBhvr>
                                        <p:cTn id="36" dur="1000"/>
                                        <p:tgtEl>
                                          <p:spTgt spid="20"/>
                                        </p:tgtEl>
                                      </p:cBhvr>
                                    </p:animEffect>
                                    <p:anim calcmode="lin" valueType="num">
                                      <p:cBhvr>
                                        <p:cTn id="37" dur="1000" fill="hold"/>
                                        <p:tgtEl>
                                          <p:spTgt spid="20"/>
                                        </p:tgtEl>
                                        <p:attrNameLst>
                                          <p:attrName>ppt_x</p:attrName>
                                        </p:attrNameLst>
                                      </p:cBhvr>
                                      <p:tavLst>
                                        <p:tav tm="0">
                                          <p:val>
                                            <p:strVal val="#ppt_x"/>
                                          </p:val>
                                        </p:tav>
                                        <p:tav tm="100000">
                                          <p:val>
                                            <p:strVal val="#ppt_x"/>
                                          </p:val>
                                        </p:tav>
                                      </p:tavLst>
                                    </p:anim>
                                    <p:anim calcmode="lin" valueType="num">
                                      <p:cBhvr>
                                        <p:cTn id="38"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19"/>
                                        </p:tgtEl>
                                        <p:attrNameLst>
                                          <p:attrName>style.visibility</p:attrName>
                                        </p:attrNameLst>
                                      </p:cBhvr>
                                      <p:to>
                                        <p:strVal val="visible"/>
                                      </p:to>
                                    </p:set>
                                    <p:animEffect transition="in" filter="fade">
                                      <p:cBhvr>
                                        <p:cTn id="43" dur="1000"/>
                                        <p:tgtEl>
                                          <p:spTgt spid="19"/>
                                        </p:tgtEl>
                                      </p:cBhvr>
                                    </p:animEffect>
                                    <p:anim calcmode="lin" valueType="num">
                                      <p:cBhvr>
                                        <p:cTn id="44" dur="1000" fill="hold"/>
                                        <p:tgtEl>
                                          <p:spTgt spid="19"/>
                                        </p:tgtEl>
                                        <p:attrNameLst>
                                          <p:attrName>ppt_x</p:attrName>
                                        </p:attrNameLst>
                                      </p:cBhvr>
                                      <p:tavLst>
                                        <p:tav tm="0">
                                          <p:val>
                                            <p:strVal val="#ppt_x"/>
                                          </p:val>
                                        </p:tav>
                                        <p:tav tm="100000">
                                          <p:val>
                                            <p:strVal val="#ppt_x"/>
                                          </p:val>
                                        </p:tav>
                                      </p:tavLst>
                                    </p:anim>
                                    <p:anim calcmode="lin" valueType="num">
                                      <p:cBhvr>
                                        <p:cTn id="45" dur="1000" fill="hold"/>
                                        <p:tgtEl>
                                          <p:spTgt spid="19"/>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18"/>
                                        </p:tgtEl>
                                        <p:attrNameLst>
                                          <p:attrName>style.visibility</p:attrName>
                                        </p:attrNameLst>
                                      </p:cBhvr>
                                      <p:to>
                                        <p:strVal val="visible"/>
                                      </p:to>
                                    </p:set>
                                    <p:animEffect transition="in" filter="fade">
                                      <p:cBhvr>
                                        <p:cTn id="48" dur="1000"/>
                                        <p:tgtEl>
                                          <p:spTgt spid="18"/>
                                        </p:tgtEl>
                                      </p:cBhvr>
                                    </p:animEffect>
                                    <p:anim calcmode="lin" valueType="num">
                                      <p:cBhvr>
                                        <p:cTn id="49" dur="1000" fill="hold"/>
                                        <p:tgtEl>
                                          <p:spTgt spid="18"/>
                                        </p:tgtEl>
                                        <p:attrNameLst>
                                          <p:attrName>ppt_x</p:attrName>
                                        </p:attrNameLst>
                                      </p:cBhvr>
                                      <p:tavLst>
                                        <p:tav tm="0">
                                          <p:val>
                                            <p:strVal val="#ppt_x"/>
                                          </p:val>
                                        </p:tav>
                                        <p:tav tm="100000">
                                          <p:val>
                                            <p:strVal val="#ppt_x"/>
                                          </p:val>
                                        </p:tav>
                                      </p:tavLst>
                                    </p:anim>
                                    <p:anim calcmode="lin" valueType="num">
                                      <p:cBhvr>
                                        <p:cTn id="50"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9"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yota Logo, HD Png, Meaning">
            <a:extLst>
              <a:ext uri="{FF2B5EF4-FFF2-40B4-BE49-F238E27FC236}">
                <a16:creationId xmlns:a16="http://schemas.microsoft.com/office/drawing/2014/main" id="{5513AA7F-E131-487E-BDC8-CCB0C255254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1752" y="1139821"/>
            <a:ext cx="4504556" cy="386104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exus - Wikipedia">
            <a:extLst>
              <a:ext uri="{FF2B5EF4-FFF2-40B4-BE49-F238E27FC236}">
                <a16:creationId xmlns:a16="http://schemas.microsoft.com/office/drawing/2014/main" id="{A4B6279E-7105-4CDF-89CA-06652386F3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4032" y="1484784"/>
            <a:ext cx="5385665" cy="3312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2176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1028"/>
                                        </p:tgtEl>
                                        <p:attrNameLst>
                                          <p:attrName>style.visibility</p:attrName>
                                        </p:attrNameLst>
                                      </p:cBhvr>
                                      <p:to>
                                        <p:strVal val="visible"/>
                                      </p:to>
                                    </p:set>
                                    <p:anim calcmode="lin" valueType="num">
                                      <p:cBhvr>
                                        <p:cTn id="13" dur="1000" fill="hold"/>
                                        <p:tgtEl>
                                          <p:spTgt spid="1028"/>
                                        </p:tgtEl>
                                        <p:attrNameLst>
                                          <p:attrName>ppt_w</p:attrName>
                                        </p:attrNameLst>
                                      </p:cBhvr>
                                      <p:tavLst>
                                        <p:tav tm="0">
                                          <p:val>
                                            <p:fltVal val="0"/>
                                          </p:val>
                                        </p:tav>
                                        <p:tav tm="100000">
                                          <p:val>
                                            <p:strVal val="#ppt_w"/>
                                          </p:val>
                                        </p:tav>
                                      </p:tavLst>
                                    </p:anim>
                                    <p:anim calcmode="lin" valueType="num">
                                      <p:cBhvr>
                                        <p:cTn id="14" dur="1000" fill="hold"/>
                                        <p:tgtEl>
                                          <p:spTgt spid="1028"/>
                                        </p:tgtEl>
                                        <p:attrNameLst>
                                          <p:attrName>ppt_h</p:attrName>
                                        </p:attrNameLst>
                                      </p:cBhvr>
                                      <p:tavLst>
                                        <p:tav tm="0">
                                          <p:val>
                                            <p:fltVal val="0"/>
                                          </p:val>
                                        </p:tav>
                                        <p:tav tm="100000">
                                          <p:val>
                                            <p:strVal val="#ppt_h"/>
                                          </p:val>
                                        </p:tav>
                                      </p:tavLst>
                                    </p:anim>
                                    <p:anim calcmode="lin" valueType="num">
                                      <p:cBhvr>
                                        <p:cTn id="15" dur="1000" fill="hold"/>
                                        <p:tgtEl>
                                          <p:spTgt spid="1028"/>
                                        </p:tgtEl>
                                        <p:attrNameLst>
                                          <p:attrName>style.rotation</p:attrName>
                                        </p:attrNameLst>
                                      </p:cBhvr>
                                      <p:tavLst>
                                        <p:tav tm="0">
                                          <p:val>
                                            <p:fltVal val="90"/>
                                          </p:val>
                                        </p:tav>
                                        <p:tav tm="100000">
                                          <p:val>
                                            <p:fltVal val="0"/>
                                          </p:val>
                                        </p:tav>
                                      </p:tavLst>
                                    </p:anim>
                                    <p:animEffect transition="in" filter="fade">
                                      <p:cBhvr>
                                        <p:cTn id="16" dur="1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53C47FF-F607-46EB-87E6-C760E3E05837}"/>
              </a:ext>
            </a:extLst>
          </p:cNvPr>
          <p:cNvPicPr>
            <a:picLocks noChangeAspect="1"/>
          </p:cNvPicPr>
          <p:nvPr/>
        </p:nvPicPr>
        <p:blipFill>
          <a:blip r:embed="rId2"/>
          <a:stretch>
            <a:fillRect/>
          </a:stretch>
        </p:blipFill>
        <p:spPr>
          <a:xfrm>
            <a:off x="383128" y="389639"/>
            <a:ext cx="6088732" cy="5218913"/>
          </a:xfrm>
          <a:prstGeom prst="rect">
            <a:avLst/>
          </a:prstGeom>
        </p:spPr>
      </p:pic>
      <p:pic>
        <p:nvPicPr>
          <p:cNvPr id="1028" name="Picture 4" descr="Louis Vuitton |">
            <a:extLst>
              <a:ext uri="{FF2B5EF4-FFF2-40B4-BE49-F238E27FC236}">
                <a16:creationId xmlns:a16="http://schemas.microsoft.com/office/drawing/2014/main" id="{255D9CE4-350B-47D9-934B-361B1ED235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7966" y="639926"/>
            <a:ext cx="5040560" cy="504056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F31198A-30F4-4A92-8DAF-0EB9D4E347A5}"/>
              </a:ext>
            </a:extLst>
          </p:cNvPr>
          <p:cNvSpPr txBox="1"/>
          <p:nvPr/>
        </p:nvSpPr>
        <p:spPr>
          <a:xfrm>
            <a:off x="2976206" y="116706"/>
            <a:ext cx="7417415" cy="523220"/>
          </a:xfrm>
          <a:prstGeom prst="rect">
            <a:avLst/>
          </a:prstGeom>
          <a:noFill/>
        </p:spPr>
        <p:txBody>
          <a:bodyPr wrap="none" rtlCol="0">
            <a:spAutoFit/>
          </a:bodyPr>
          <a:lstStyle/>
          <a:p>
            <a:r>
              <a:rPr lang="en-GB" sz="2800" b="1" dirty="0">
                <a:effectLst>
                  <a:outerShdw blurRad="38100" dist="38100" dir="2700000" algn="tl">
                    <a:srgbClr val="000000">
                      <a:alpha val="43137"/>
                    </a:srgbClr>
                  </a:outerShdw>
                </a:effectLst>
              </a:rPr>
              <a:t>Differentiation Themes : Past and Present </a:t>
            </a:r>
          </a:p>
        </p:txBody>
      </p:sp>
    </p:spTree>
    <p:extLst>
      <p:ext uri="{BB962C8B-B14F-4D97-AF65-F5344CB8AC3E}">
        <p14:creationId xmlns:p14="http://schemas.microsoft.com/office/powerpoint/2010/main" val="12169238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3587578-1199-4BCC-B9B4-33DFA5A18B15}"/>
              </a:ext>
            </a:extLst>
          </p:cNvPr>
          <p:cNvPicPr>
            <a:picLocks noChangeAspect="1"/>
          </p:cNvPicPr>
          <p:nvPr/>
        </p:nvPicPr>
        <p:blipFill>
          <a:blip r:embed="rId2"/>
          <a:stretch>
            <a:fillRect/>
          </a:stretch>
        </p:blipFill>
        <p:spPr>
          <a:xfrm>
            <a:off x="1127448" y="916083"/>
            <a:ext cx="9817451" cy="4412078"/>
          </a:xfrm>
          <a:prstGeom prst="rect">
            <a:avLst/>
          </a:prstGeom>
        </p:spPr>
      </p:pic>
      <p:sp>
        <p:nvSpPr>
          <p:cNvPr id="13" name="TextBox 12">
            <a:extLst>
              <a:ext uri="{FF2B5EF4-FFF2-40B4-BE49-F238E27FC236}">
                <a16:creationId xmlns:a16="http://schemas.microsoft.com/office/drawing/2014/main" id="{81C4813E-3CFD-495E-BD69-935E80B0308A}"/>
              </a:ext>
            </a:extLst>
          </p:cNvPr>
          <p:cNvSpPr txBox="1"/>
          <p:nvPr/>
        </p:nvSpPr>
        <p:spPr>
          <a:xfrm>
            <a:off x="3287688" y="260648"/>
            <a:ext cx="7272808" cy="646331"/>
          </a:xfrm>
          <a:prstGeom prst="rect">
            <a:avLst/>
          </a:prstGeom>
          <a:noFill/>
        </p:spPr>
        <p:txBody>
          <a:bodyPr wrap="square" rtlCol="0">
            <a:spAutoFit/>
          </a:bodyPr>
          <a:lstStyle/>
          <a:p>
            <a:r>
              <a:rPr lang="en-GB" sz="3600" b="1" dirty="0">
                <a:effectLst>
                  <a:outerShdw blurRad="38100" dist="38100" dir="2700000" algn="tl">
                    <a:srgbClr val="000000">
                      <a:alpha val="43137"/>
                    </a:srgbClr>
                  </a:outerShdw>
                </a:effectLst>
              </a:rPr>
              <a:t>Criticisms of Generic Strategies </a:t>
            </a:r>
          </a:p>
        </p:txBody>
      </p:sp>
      <p:sp>
        <p:nvSpPr>
          <p:cNvPr id="14" name="TextBox 13">
            <a:extLst>
              <a:ext uri="{FF2B5EF4-FFF2-40B4-BE49-F238E27FC236}">
                <a16:creationId xmlns:a16="http://schemas.microsoft.com/office/drawing/2014/main" id="{37329B1A-67ED-4192-89D4-5A1711F02419}"/>
              </a:ext>
            </a:extLst>
          </p:cNvPr>
          <p:cNvSpPr txBox="1"/>
          <p:nvPr/>
        </p:nvSpPr>
        <p:spPr>
          <a:xfrm>
            <a:off x="263352" y="5567449"/>
            <a:ext cx="4339650" cy="369332"/>
          </a:xfrm>
          <a:prstGeom prst="rect">
            <a:avLst/>
          </a:prstGeom>
          <a:noFill/>
        </p:spPr>
        <p:txBody>
          <a:bodyPr wrap="none" rtlCol="0">
            <a:spAutoFit/>
          </a:bodyPr>
          <a:lstStyle/>
          <a:p>
            <a:r>
              <a:rPr lang="en-GB" b="1" dirty="0"/>
              <a:t>Lowest price: </a:t>
            </a:r>
            <a:r>
              <a:rPr lang="en-GB" dirty="0"/>
              <a:t>Reduce our profit margin </a:t>
            </a:r>
          </a:p>
        </p:txBody>
      </p:sp>
    </p:spTree>
    <p:extLst>
      <p:ext uri="{BB962C8B-B14F-4D97-AF65-F5344CB8AC3E}">
        <p14:creationId xmlns:p14="http://schemas.microsoft.com/office/powerpoint/2010/main" val="36506688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extLst/>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6">
                              <a:lumMod val="50000"/>
                            </a:schemeClr>
                          </a:solidFill>
                          <a:effectLst>
                            <a:outerShdw blurRad="38100" dist="38100" dir="2700000" algn="tl">
                              <a:srgbClr val="000000">
                                <a:alpha val="43137"/>
                              </a:srgbClr>
                            </a:outerShdw>
                          </a:effectLst>
                        </a:rPr>
                        <a:t>Green</a:t>
                      </a:r>
                      <a:r>
                        <a:rPr lang="en-GB" sz="2800" b="1" dirty="0">
                          <a:solidFill>
                            <a:schemeClr val="accent6">
                              <a:lumMod val="75000"/>
                            </a:schemeClr>
                          </a:solidFill>
                          <a:effectLst>
                            <a:outerShdw blurRad="38100" dist="38100" dir="2700000" algn="tl">
                              <a:srgbClr val="000000">
                                <a:alpha val="43137"/>
                              </a:srgbClr>
                            </a:outerShdw>
                          </a:effectLst>
                        </a:rPr>
                        <a:t>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8797128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documentManagement/types"/>
    <ds:schemaRef ds:uri="http://purl.org/dc/terms/"/>
    <ds:schemaRef ds:uri="http://www.w3.org/XML/1998/namespace"/>
    <ds:schemaRef ds:uri="303dbf9b-b85b-46a0-94f1-894078c07ecd"/>
    <ds:schemaRef ds:uri="211f9404-bca0-4bcf-9c1d-965ccb6f8d2d"/>
    <ds:schemaRef ds:uri="http://schemas.microsoft.com/office/2006/metadata/properties"/>
    <ds:schemaRef ds:uri="http://purl.org/dc/elements/1.1/"/>
    <ds:schemaRef ds:uri="http://purl.org/dc/dcmitype/"/>
    <ds:schemaRef ds:uri="http://schemas.openxmlformats.org/package/2006/metadata/core-properties"/>
    <ds:schemaRef ds:uri="http://schemas.microsoft.com/office/infopath/2007/PartnerControl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2064</TotalTime>
  <Words>1994</Words>
  <Application>Microsoft Office PowerPoint</Application>
  <PresentationFormat>Widescreen</PresentationFormat>
  <Paragraphs>329</Paragraphs>
  <Slides>49</Slides>
  <Notes>10</Notes>
  <HiddenSlides>0</HiddenSlides>
  <MMClips>5</MMClips>
  <ScaleCrop>false</ScaleCrop>
  <HeadingPairs>
    <vt:vector size="6" baseType="variant">
      <vt:variant>
        <vt:lpstr>Fonts Used</vt:lpstr>
      </vt:variant>
      <vt:variant>
        <vt:i4>17</vt:i4>
      </vt:variant>
      <vt:variant>
        <vt:lpstr>Theme</vt:lpstr>
      </vt:variant>
      <vt:variant>
        <vt:i4>21</vt:i4>
      </vt:variant>
      <vt:variant>
        <vt:lpstr>Slide Titles</vt:lpstr>
      </vt:variant>
      <vt:variant>
        <vt:i4>49</vt:i4>
      </vt:variant>
    </vt:vector>
  </HeadingPairs>
  <TitlesOfParts>
    <vt:vector size="87" baseType="lpstr">
      <vt:lpstr>MS PGothic</vt:lpstr>
      <vt:lpstr>Arial</vt:lpstr>
      <vt:lpstr>Arial Black</vt:lpstr>
      <vt:lpstr>Bradley Hand ITC</vt:lpstr>
      <vt:lpstr>Calibri</vt:lpstr>
      <vt:lpstr>Calibri Light</vt:lpstr>
      <vt:lpstr>Helvetica</vt:lpstr>
      <vt:lpstr>Helvetica Neue</vt:lpstr>
      <vt:lpstr>HyundaiHead</vt:lpstr>
      <vt:lpstr>HyundaiMedium</vt:lpstr>
      <vt:lpstr>inherit</vt:lpstr>
      <vt:lpstr>Libre Franklin</vt:lpstr>
      <vt:lpstr>Myriad Pro</vt:lpstr>
      <vt:lpstr>Open Sans</vt:lpstr>
      <vt:lpstr>Times New Roman</vt:lpstr>
      <vt:lpstr>Titillium Web</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20140311PresentationUWTSDTemplate</vt:lpstr>
      <vt:lpstr>PowerPoint Presentation</vt:lpstr>
      <vt:lpstr>PowerPoint Presentation</vt:lpstr>
      <vt:lpstr>Learning Objectives</vt:lpstr>
      <vt:lpstr>The Strategy Tree</vt:lpstr>
      <vt:lpstr>PowerPoint Presentation</vt:lpstr>
      <vt:lpstr>Business-Level Strategies and Constraints</vt:lpstr>
      <vt:lpstr>PowerPoint Presentation</vt:lpstr>
      <vt:lpstr>PowerPoint Presentation</vt:lpstr>
      <vt:lpstr>Value Chain:</vt:lpstr>
      <vt:lpstr>PowerPoint Presentation</vt:lpstr>
      <vt:lpstr>PowerPoint Presentation</vt:lpstr>
      <vt:lpstr>PowerPoint Presentation</vt:lpstr>
      <vt:lpstr>Doing things differently and Doing different activities </vt:lpstr>
      <vt:lpstr>PowerPoint Presentation</vt:lpstr>
      <vt:lpstr>PowerPoint Presentation</vt:lpstr>
      <vt:lpstr>Uber and Nasa </vt:lpstr>
      <vt:lpstr>PowerPoint Presentation</vt:lpstr>
      <vt:lpstr>PowerPoint Presentation</vt:lpstr>
      <vt:lpstr>Porter and Positioning in the  Strategy Context</vt:lpstr>
      <vt:lpstr>Porter and Positioning in the  Strategy Context</vt:lpstr>
      <vt:lpstr>Porter and Positioning in the  Strategy Context</vt:lpstr>
      <vt:lpstr>Porter and Positioning in the  Strategy Context</vt:lpstr>
      <vt:lpstr>Porter and Positioning in the  Strategy Context</vt:lpstr>
      <vt:lpstr>PowerPoint Presentation</vt:lpstr>
      <vt:lpstr>The ‘Positioning’ Approach of Porter: An Overview     </vt:lpstr>
      <vt:lpstr>The Principles of Porter’s  Positioning Approach</vt:lpstr>
      <vt:lpstr>In choosing a strategy the organization needs to consider how it can position itself against the forces of competition within the industry:</vt:lpstr>
      <vt:lpstr>PowerPoint Presentation</vt:lpstr>
      <vt:lpstr>Strategy analysis and formulation largely requires making subjective decisions based on objective information.  </vt:lpstr>
      <vt:lpstr>Competitive Strategies</vt:lpstr>
      <vt:lpstr>The Five Generic Competitive Strategies</vt:lpstr>
      <vt:lpstr>Porter’s Generic Strategies</vt:lpstr>
      <vt:lpstr>Activity 4.1 – Competitive Strategies (15 minutes)</vt:lpstr>
      <vt:lpstr>How to achieve competitive strategies</vt:lpstr>
      <vt:lpstr>PowerPoint Presentation</vt:lpstr>
      <vt:lpstr>Porter’s Generic Strategies: How To Compete   </vt:lpstr>
      <vt:lpstr>Implementing the Strategy</vt:lpstr>
      <vt:lpstr>PowerPoint Presentation</vt:lpstr>
      <vt:lpstr>PowerPoint Presentation</vt:lpstr>
      <vt:lpstr>Activity 4.2 (15 minutes)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Navid Nasirpourosgoei</cp:lastModifiedBy>
  <cp:revision>105</cp:revision>
  <dcterms:created xsi:type="dcterms:W3CDTF">2021-03-09T15:35:42Z</dcterms:created>
  <dcterms:modified xsi:type="dcterms:W3CDTF">2023-02-05T01:32:20Z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