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63AF96-487A-406F-A718-748B3DC9779F}" v="89" dt="2026-09-17T15:20:44.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012" autoAdjust="0"/>
  </p:normalViewPr>
  <p:slideViewPr>
    <p:cSldViewPr snapToGrid="0">
      <p:cViewPr varScale="1">
        <p:scale>
          <a:sx n="72" d="100"/>
          <a:sy n="72" d="100"/>
        </p:scale>
        <p:origin x="207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Davies" userId="d13ffead-e95a-4847-a7a5-3749f985a9dc" providerId="ADAL" clId="{C0A57B7B-4ECB-47C8-8066-A5B19B539AB5}"/>
    <pc:docChg chg="custSel modSld">
      <pc:chgData name="Anita Davies" userId="d13ffead-e95a-4847-a7a5-3749f985a9dc" providerId="ADAL" clId="{C0A57B7B-4ECB-47C8-8066-A5B19B539AB5}" dt="2026-09-17T15:36:06.318" v="108" actId="6549"/>
      <pc:docMkLst>
        <pc:docMk/>
      </pc:docMkLst>
      <pc:sldChg chg="modSp mod modNotesTx">
        <pc:chgData name="Anita Davies" userId="d13ffead-e95a-4847-a7a5-3749f985a9dc" providerId="ADAL" clId="{C0A57B7B-4ECB-47C8-8066-A5B19B539AB5}" dt="2026-09-17T15:26:56.929" v="59" actId="20577"/>
        <pc:sldMkLst>
          <pc:docMk/>
          <pc:sldMk cId="1752461328" sldId="256"/>
        </pc:sldMkLst>
        <pc:spChg chg="mod">
          <ac:chgData name="Anita Davies" userId="d13ffead-e95a-4847-a7a5-3749f985a9dc" providerId="ADAL" clId="{C0A57B7B-4ECB-47C8-8066-A5B19B539AB5}" dt="2026-09-17T15:24:26.819" v="45" actId="207"/>
          <ac:spMkLst>
            <pc:docMk/>
            <pc:sldMk cId="1752461328" sldId="256"/>
            <ac:spMk id="2" creationId="{1F2DF3FB-EFCA-D7DF-5B5A-B3466CDF04C5}"/>
          </ac:spMkLst>
        </pc:spChg>
        <pc:spChg chg="mod">
          <ac:chgData name="Anita Davies" userId="d13ffead-e95a-4847-a7a5-3749f985a9dc" providerId="ADAL" clId="{C0A57B7B-4ECB-47C8-8066-A5B19B539AB5}" dt="2026-09-17T15:24:29.508" v="46" actId="207"/>
          <ac:spMkLst>
            <pc:docMk/>
            <pc:sldMk cId="1752461328" sldId="256"/>
            <ac:spMk id="3" creationId="{3FDEF8B8-C853-3D3E-2E51-ABA9BE51FF6B}"/>
          </ac:spMkLst>
        </pc:spChg>
      </pc:sldChg>
      <pc:sldChg chg="addSp modSp mod modNotesTx">
        <pc:chgData name="Anita Davies" userId="d13ffead-e95a-4847-a7a5-3749f985a9dc" providerId="ADAL" clId="{C0A57B7B-4ECB-47C8-8066-A5B19B539AB5}" dt="2026-09-17T15:29:43.400" v="98" actId="20577"/>
        <pc:sldMkLst>
          <pc:docMk/>
          <pc:sldMk cId="3038783232" sldId="257"/>
        </pc:sldMkLst>
        <pc:spChg chg="mod">
          <ac:chgData name="Anita Davies" userId="d13ffead-e95a-4847-a7a5-3749f985a9dc" providerId="ADAL" clId="{C0A57B7B-4ECB-47C8-8066-A5B19B539AB5}" dt="2026-09-17T15:24:46.928" v="49" actId="207"/>
          <ac:spMkLst>
            <pc:docMk/>
            <pc:sldMk cId="3038783232" sldId="257"/>
            <ac:spMk id="2" creationId="{DC01F849-25C0-7870-94CE-8FC6070002D4}"/>
          </ac:spMkLst>
        </pc:spChg>
        <pc:spChg chg="mod">
          <ac:chgData name="Anita Davies" userId="d13ffead-e95a-4847-a7a5-3749f985a9dc" providerId="ADAL" clId="{C0A57B7B-4ECB-47C8-8066-A5B19B539AB5}" dt="2026-09-17T15:24:46.928" v="49" actId="207"/>
          <ac:spMkLst>
            <pc:docMk/>
            <pc:sldMk cId="3038783232" sldId="257"/>
            <ac:spMk id="3" creationId="{5E037890-E6D9-E3B4-4E2D-D3AD0310D670}"/>
          </ac:spMkLst>
        </pc:spChg>
        <pc:spChg chg="add mod">
          <ac:chgData name="Anita Davies" userId="d13ffead-e95a-4847-a7a5-3749f985a9dc" providerId="ADAL" clId="{C0A57B7B-4ECB-47C8-8066-A5B19B539AB5}" dt="2026-09-17T15:24:46.928" v="49" actId="207"/>
          <ac:spMkLst>
            <pc:docMk/>
            <pc:sldMk cId="3038783232" sldId="257"/>
            <ac:spMk id="4" creationId="{ED54687D-2474-9648-CBE8-94582E4DC3CA}"/>
          </ac:spMkLst>
        </pc:spChg>
      </pc:sldChg>
      <pc:sldChg chg="addSp modSp mod modNotesTx">
        <pc:chgData name="Anita Davies" userId="d13ffead-e95a-4847-a7a5-3749f985a9dc" providerId="ADAL" clId="{C0A57B7B-4ECB-47C8-8066-A5B19B539AB5}" dt="2026-09-17T15:29:57.068" v="100" actId="6549"/>
        <pc:sldMkLst>
          <pc:docMk/>
          <pc:sldMk cId="2202445349" sldId="258"/>
        </pc:sldMkLst>
        <pc:spChg chg="mod">
          <ac:chgData name="Anita Davies" userId="d13ffead-e95a-4847-a7a5-3749f985a9dc" providerId="ADAL" clId="{C0A57B7B-4ECB-47C8-8066-A5B19B539AB5}" dt="2026-09-17T15:24:59.998" v="50" actId="207"/>
          <ac:spMkLst>
            <pc:docMk/>
            <pc:sldMk cId="2202445349" sldId="258"/>
            <ac:spMk id="2" creationId="{B2568E05-5B73-5473-142D-12FF98983EE1}"/>
          </ac:spMkLst>
        </pc:spChg>
        <pc:spChg chg="mod">
          <ac:chgData name="Anita Davies" userId="d13ffead-e95a-4847-a7a5-3749f985a9dc" providerId="ADAL" clId="{C0A57B7B-4ECB-47C8-8066-A5B19B539AB5}" dt="2026-09-17T15:24:59.998" v="50" actId="207"/>
          <ac:spMkLst>
            <pc:docMk/>
            <pc:sldMk cId="2202445349" sldId="258"/>
            <ac:spMk id="3" creationId="{C4F24CE2-85D7-E626-C629-F01EB77B2AC2}"/>
          </ac:spMkLst>
        </pc:spChg>
        <pc:spChg chg="add mod">
          <ac:chgData name="Anita Davies" userId="d13ffead-e95a-4847-a7a5-3749f985a9dc" providerId="ADAL" clId="{C0A57B7B-4ECB-47C8-8066-A5B19B539AB5}" dt="2026-09-17T15:24:59.998" v="50" actId="207"/>
          <ac:spMkLst>
            <pc:docMk/>
            <pc:sldMk cId="2202445349" sldId="258"/>
            <ac:spMk id="4" creationId="{23F9E5DC-393C-B227-9B2D-96D5D587BD54}"/>
          </ac:spMkLst>
        </pc:spChg>
        <pc:spChg chg="add mod">
          <ac:chgData name="Anita Davies" userId="d13ffead-e95a-4847-a7a5-3749f985a9dc" providerId="ADAL" clId="{C0A57B7B-4ECB-47C8-8066-A5B19B539AB5}" dt="2026-09-17T15:24:59.998" v="50" actId="207"/>
          <ac:spMkLst>
            <pc:docMk/>
            <pc:sldMk cId="2202445349" sldId="258"/>
            <ac:spMk id="5" creationId="{B36C0F77-F34E-F47D-F2EA-DB9A23EDA06C}"/>
          </ac:spMkLst>
        </pc:spChg>
        <pc:spChg chg="mod">
          <ac:chgData name="Anita Davies" userId="d13ffead-e95a-4847-a7a5-3749f985a9dc" providerId="ADAL" clId="{C0A57B7B-4ECB-47C8-8066-A5B19B539AB5}" dt="2026-09-17T15:24:59.998" v="50" actId="207"/>
          <ac:spMkLst>
            <pc:docMk/>
            <pc:sldMk cId="2202445349" sldId="258"/>
            <ac:spMk id="9" creationId="{84D10D13-93F8-ECAC-91EC-8C26930721CF}"/>
          </ac:spMkLst>
        </pc:spChg>
        <pc:cxnChg chg="mod">
          <ac:chgData name="Anita Davies" userId="d13ffead-e95a-4847-a7a5-3749f985a9dc" providerId="ADAL" clId="{C0A57B7B-4ECB-47C8-8066-A5B19B539AB5}" dt="2026-09-17T15:25:08.443" v="51" actId="208"/>
          <ac:cxnSpMkLst>
            <pc:docMk/>
            <pc:sldMk cId="2202445349" sldId="258"/>
            <ac:cxnSpMk id="7" creationId="{42EEB869-2E35-5A59-B41B-13B334C8F65A}"/>
          </ac:cxnSpMkLst>
        </pc:cxnChg>
      </pc:sldChg>
      <pc:sldChg chg="addSp modSp mod modNotesTx">
        <pc:chgData name="Anita Davies" userId="d13ffead-e95a-4847-a7a5-3749f985a9dc" providerId="ADAL" clId="{C0A57B7B-4ECB-47C8-8066-A5B19B539AB5}" dt="2026-09-17T15:31:04.808" v="102" actId="6549"/>
        <pc:sldMkLst>
          <pc:docMk/>
          <pc:sldMk cId="4287274641" sldId="259"/>
        </pc:sldMkLst>
        <pc:spChg chg="mod">
          <ac:chgData name="Anita Davies" userId="d13ffead-e95a-4847-a7a5-3749f985a9dc" providerId="ADAL" clId="{C0A57B7B-4ECB-47C8-8066-A5B19B539AB5}" dt="2026-09-17T15:25:17.188" v="52" actId="207"/>
          <ac:spMkLst>
            <pc:docMk/>
            <pc:sldMk cId="4287274641" sldId="259"/>
            <ac:spMk id="2" creationId="{99004C42-C128-149D-1657-AAAC58B55800}"/>
          </ac:spMkLst>
        </pc:spChg>
        <pc:spChg chg="mod">
          <ac:chgData name="Anita Davies" userId="d13ffead-e95a-4847-a7a5-3749f985a9dc" providerId="ADAL" clId="{C0A57B7B-4ECB-47C8-8066-A5B19B539AB5}" dt="2026-09-17T15:25:17.188" v="52" actId="207"/>
          <ac:spMkLst>
            <pc:docMk/>
            <pc:sldMk cId="4287274641" sldId="259"/>
            <ac:spMk id="3" creationId="{BF261F7D-B457-0DA4-C72B-514AF008F211}"/>
          </ac:spMkLst>
        </pc:spChg>
        <pc:spChg chg="add mod">
          <ac:chgData name="Anita Davies" userId="d13ffead-e95a-4847-a7a5-3749f985a9dc" providerId="ADAL" clId="{C0A57B7B-4ECB-47C8-8066-A5B19B539AB5}" dt="2026-09-17T15:25:17.188" v="52" actId="207"/>
          <ac:spMkLst>
            <pc:docMk/>
            <pc:sldMk cId="4287274641" sldId="259"/>
            <ac:spMk id="4" creationId="{26727B61-ED3F-FFF1-75F9-05458B7917F2}"/>
          </ac:spMkLst>
        </pc:spChg>
        <pc:spChg chg="add mod">
          <ac:chgData name="Anita Davies" userId="d13ffead-e95a-4847-a7a5-3749f985a9dc" providerId="ADAL" clId="{C0A57B7B-4ECB-47C8-8066-A5B19B539AB5}" dt="2026-09-17T15:25:17.188" v="52" actId="207"/>
          <ac:spMkLst>
            <pc:docMk/>
            <pc:sldMk cId="4287274641" sldId="259"/>
            <ac:spMk id="5" creationId="{F5B8C287-7C33-4650-16C5-1C9E94B97B3C}"/>
          </ac:spMkLst>
        </pc:spChg>
        <pc:spChg chg="add mod">
          <ac:chgData name="Anita Davies" userId="d13ffead-e95a-4847-a7a5-3749f985a9dc" providerId="ADAL" clId="{C0A57B7B-4ECB-47C8-8066-A5B19B539AB5}" dt="2026-09-17T15:25:17.188" v="52" actId="207"/>
          <ac:spMkLst>
            <pc:docMk/>
            <pc:sldMk cId="4287274641" sldId="259"/>
            <ac:spMk id="6" creationId="{68F5732E-2A74-A711-A4C6-CDF6B232182B}"/>
          </ac:spMkLst>
        </pc:spChg>
        <pc:spChg chg="mod">
          <ac:chgData name="Anita Davies" userId="d13ffead-e95a-4847-a7a5-3749f985a9dc" providerId="ADAL" clId="{C0A57B7B-4ECB-47C8-8066-A5B19B539AB5}" dt="2026-09-17T15:25:17.188" v="52" actId="207"/>
          <ac:spMkLst>
            <pc:docMk/>
            <pc:sldMk cId="4287274641" sldId="259"/>
            <ac:spMk id="8" creationId="{0EADE8F7-D736-7533-C418-DDAABD3DDC61}"/>
          </ac:spMkLst>
        </pc:spChg>
      </pc:sldChg>
      <pc:sldChg chg="addSp modSp mod modNotesTx">
        <pc:chgData name="Anita Davies" userId="d13ffead-e95a-4847-a7a5-3749f985a9dc" providerId="ADAL" clId="{C0A57B7B-4ECB-47C8-8066-A5B19B539AB5}" dt="2026-09-17T15:32:53.378" v="104" actId="6549"/>
        <pc:sldMkLst>
          <pc:docMk/>
          <pc:sldMk cId="436923261" sldId="260"/>
        </pc:sldMkLst>
        <pc:spChg chg="mod">
          <ac:chgData name="Anita Davies" userId="d13ffead-e95a-4847-a7a5-3749f985a9dc" providerId="ADAL" clId="{C0A57B7B-4ECB-47C8-8066-A5B19B539AB5}" dt="2026-09-17T15:25:30.778" v="53" actId="207"/>
          <ac:spMkLst>
            <pc:docMk/>
            <pc:sldMk cId="436923261" sldId="260"/>
            <ac:spMk id="2" creationId="{93BDF245-8593-2C00-0662-3DFFB39A225E}"/>
          </ac:spMkLst>
        </pc:spChg>
        <pc:spChg chg="mod">
          <ac:chgData name="Anita Davies" userId="d13ffead-e95a-4847-a7a5-3749f985a9dc" providerId="ADAL" clId="{C0A57B7B-4ECB-47C8-8066-A5B19B539AB5}" dt="2026-09-17T15:25:30.778" v="53" actId="207"/>
          <ac:spMkLst>
            <pc:docMk/>
            <pc:sldMk cId="436923261" sldId="260"/>
            <ac:spMk id="3" creationId="{C2467907-9B5E-89FA-7A02-41C3FA1C8568}"/>
          </ac:spMkLst>
        </pc:spChg>
        <pc:spChg chg="add mod">
          <ac:chgData name="Anita Davies" userId="d13ffead-e95a-4847-a7a5-3749f985a9dc" providerId="ADAL" clId="{C0A57B7B-4ECB-47C8-8066-A5B19B539AB5}" dt="2026-09-17T15:25:30.778" v="53" actId="207"/>
          <ac:spMkLst>
            <pc:docMk/>
            <pc:sldMk cId="436923261" sldId="260"/>
            <ac:spMk id="4" creationId="{6104C93E-A5D9-EE94-ED85-0C3704237073}"/>
          </ac:spMkLst>
        </pc:spChg>
        <pc:spChg chg="add mod">
          <ac:chgData name="Anita Davies" userId="d13ffead-e95a-4847-a7a5-3749f985a9dc" providerId="ADAL" clId="{C0A57B7B-4ECB-47C8-8066-A5B19B539AB5}" dt="2026-09-17T15:25:30.778" v="53" actId="207"/>
          <ac:spMkLst>
            <pc:docMk/>
            <pc:sldMk cId="436923261" sldId="260"/>
            <ac:spMk id="5" creationId="{EB3A6287-FD56-6866-41ED-9BC82768B0F6}"/>
          </ac:spMkLst>
        </pc:spChg>
        <pc:spChg chg="mod">
          <ac:chgData name="Anita Davies" userId="d13ffead-e95a-4847-a7a5-3749f985a9dc" providerId="ADAL" clId="{C0A57B7B-4ECB-47C8-8066-A5B19B539AB5}" dt="2026-09-17T15:25:30.778" v="53" actId="207"/>
          <ac:spMkLst>
            <pc:docMk/>
            <pc:sldMk cId="436923261" sldId="260"/>
            <ac:spMk id="7" creationId="{881D3ECE-84BA-320F-26D9-5695E22AE6E2}"/>
          </ac:spMkLst>
        </pc:spChg>
      </pc:sldChg>
      <pc:sldChg chg="modSp mod modNotesTx">
        <pc:chgData name="Anita Davies" userId="d13ffead-e95a-4847-a7a5-3749f985a9dc" providerId="ADAL" clId="{C0A57B7B-4ECB-47C8-8066-A5B19B539AB5}" dt="2026-09-17T15:34:39.108" v="106" actId="6549"/>
        <pc:sldMkLst>
          <pc:docMk/>
          <pc:sldMk cId="3538951106" sldId="261"/>
        </pc:sldMkLst>
        <pc:spChg chg="mod">
          <ac:chgData name="Anita Davies" userId="d13ffead-e95a-4847-a7a5-3749f985a9dc" providerId="ADAL" clId="{C0A57B7B-4ECB-47C8-8066-A5B19B539AB5}" dt="2026-09-17T15:25:35.808" v="54" actId="207"/>
          <ac:spMkLst>
            <pc:docMk/>
            <pc:sldMk cId="3538951106" sldId="261"/>
            <ac:spMk id="2" creationId="{0887D415-FDB5-62DA-72B3-5F009C76CF1F}"/>
          </ac:spMkLst>
        </pc:spChg>
        <pc:spChg chg="mod">
          <ac:chgData name="Anita Davies" userId="d13ffead-e95a-4847-a7a5-3749f985a9dc" providerId="ADAL" clId="{C0A57B7B-4ECB-47C8-8066-A5B19B539AB5}" dt="2026-09-17T15:25:35.808" v="54" actId="207"/>
          <ac:spMkLst>
            <pc:docMk/>
            <pc:sldMk cId="3538951106" sldId="261"/>
            <ac:spMk id="6" creationId="{5ADF3600-5844-281C-56AE-C2146A8B8ACA}"/>
          </ac:spMkLst>
        </pc:spChg>
        <pc:graphicFrameChg chg="mod modGraphic">
          <ac:chgData name="Anita Davies" userId="d13ffead-e95a-4847-a7a5-3749f985a9dc" providerId="ADAL" clId="{C0A57B7B-4ECB-47C8-8066-A5B19B539AB5}" dt="2026-09-17T15:25:43.218" v="55" actId="207"/>
          <ac:graphicFrameMkLst>
            <pc:docMk/>
            <pc:sldMk cId="3538951106" sldId="261"/>
            <ac:graphicFrameMk id="4" creationId="{05ADF19E-5569-CBBF-EF57-B6440E8EE478}"/>
          </ac:graphicFrameMkLst>
        </pc:graphicFrameChg>
      </pc:sldChg>
      <pc:sldChg chg="modSp mod modNotesTx">
        <pc:chgData name="Anita Davies" userId="d13ffead-e95a-4847-a7a5-3749f985a9dc" providerId="ADAL" clId="{C0A57B7B-4ECB-47C8-8066-A5B19B539AB5}" dt="2026-09-17T15:36:06.318" v="108" actId="6549"/>
        <pc:sldMkLst>
          <pc:docMk/>
          <pc:sldMk cId="614295390" sldId="262"/>
        </pc:sldMkLst>
        <pc:spChg chg="mod">
          <ac:chgData name="Anita Davies" userId="d13ffead-e95a-4847-a7a5-3749f985a9dc" providerId="ADAL" clId="{C0A57B7B-4ECB-47C8-8066-A5B19B539AB5}" dt="2026-09-17T15:25:47.604" v="56" actId="207"/>
          <ac:spMkLst>
            <pc:docMk/>
            <pc:sldMk cId="614295390" sldId="262"/>
            <ac:spMk id="2" creationId="{B6F97115-774D-495B-F86F-6641660427C5}"/>
          </ac:spMkLst>
        </pc:spChg>
        <pc:spChg chg="mod">
          <ac:chgData name="Anita Davies" userId="d13ffead-e95a-4847-a7a5-3749f985a9dc" providerId="ADAL" clId="{C0A57B7B-4ECB-47C8-8066-A5B19B539AB5}" dt="2026-09-17T15:25:47.604" v="56" actId="207"/>
          <ac:spMkLst>
            <pc:docMk/>
            <pc:sldMk cId="614295390" sldId="262"/>
            <ac:spMk id="6" creationId="{AA8D1099-0AF6-A1D4-B3C3-ECE8B95CAA44}"/>
          </ac:spMkLst>
        </pc:spChg>
        <pc:graphicFrameChg chg="mod modGraphic">
          <ac:chgData name="Anita Davies" userId="d13ffead-e95a-4847-a7a5-3749f985a9dc" providerId="ADAL" clId="{C0A57B7B-4ECB-47C8-8066-A5B19B539AB5}" dt="2026-09-17T15:25:52.802" v="57" actId="207"/>
          <ac:graphicFrameMkLst>
            <pc:docMk/>
            <pc:sldMk cId="614295390" sldId="262"/>
            <ac:graphicFrameMk id="4" creationId="{FB2A7763-D270-93B1-A9FD-73FFAC2F1B64}"/>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19DBC0-4E92-46C1-82BD-A0BF6F795D62}" type="datetimeFigureOut">
              <a:rPr lang="en-GB" smtClean="0"/>
              <a:t>17/09/2026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4E4903-AD49-47AD-89E4-CCB5F7A97192}" type="slidenum">
              <a:rPr lang="en-GB" smtClean="0"/>
              <a:t>‹#›</a:t>
            </a:fld>
            <a:endParaRPr lang="en-GB"/>
          </a:p>
        </p:txBody>
      </p:sp>
    </p:spTree>
    <p:extLst>
      <p:ext uri="{BB962C8B-B14F-4D97-AF65-F5344CB8AC3E}">
        <p14:creationId xmlns:p14="http://schemas.microsoft.com/office/powerpoint/2010/main" val="3353655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45secs </a:t>
            </a:r>
            <a:r>
              <a:rPr lang="en-GB" b="1" dirty="0"/>
              <a:t>The Project and my position</a:t>
            </a:r>
          </a:p>
          <a:p>
            <a:endParaRPr lang="en-GB" b="1" dirty="0"/>
          </a:p>
          <a:p>
            <a:r>
              <a:rPr lang="en-GB" dirty="0"/>
              <a:t>As the title outlines, my project explored how ADHD coaching may contribute to health and wellbeing, and to ADHD adults' ability to secure fulfilling, decent work, through the lens of Sustainable Development Goals 3 and 8.</a:t>
            </a:r>
          </a:p>
          <a:p>
            <a:r>
              <a:rPr lang="en-GB" dirty="0"/>
              <a:t>Using secondary data, I reviewed evidence relating to ADHD coaching, executive functioning and functional outcomes. The final evidence base included ten research papers, using a range of methodological approaches and sample sizes, from small studies involving only a handful of participants to a large international review incorporating over 68,000 individuals across 22 countries.</a:t>
            </a:r>
          </a:p>
          <a:p>
            <a:endParaRPr lang="en-GB" dirty="0"/>
          </a:p>
          <a:p>
            <a:r>
              <a:rPr lang="en-GB" dirty="0"/>
              <a:t>Executive function coaching for ADHD is my own field of professional practice, so I approached this project as an insider researcher rather than as an external observer. I therefore came to the research with existing professional experience, beliefs and assumptions about the value of coaching.</a:t>
            </a:r>
          </a:p>
          <a:p>
            <a:endParaRPr lang="en-GB" dirty="0"/>
          </a:p>
          <a:p>
            <a:r>
              <a:rPr lang="en-GB" dirty="0"/>
              <a:t>This presentation critically reflects on how those assumptions influenced my approach to the research, what the evidence challenged, and what I have learned as a practitioner as a result.</a:t>
            </a:r>
          </a:p>
          <a:p>
            <a:endParaRPr lang="en-GB" dirty="0"/>
          </a:p>
        </p:txBody>
      </p:sp>
      <p:sp>
        <p:nvSpPr>
          <p:cNvPr id="4" name="Slide Number Placeholder 3"/>
          <p:cNvSpPr>
            <a:spLocks noGrp="1"/>
          </p:cNvSpPr>
          <p:nvPr>
            <p:ph type="sldNum" sz="quarter" idx="5"/>
          </p:nvPr>
        </p:nvSpPr>
        <p:spPr/>
        <p:txBody>
          <a:bodyPr/>
          <a:lstStyle/>
          <a:p>
            <a:fld id="{D54E4903-AD49-47AD-89E4-CCB5F7A97192}" type="slidenum">
              <a:rPr lang="en-GB" smtClean="0"/>
              <a:t>1</a:t>
            </a:fld>
            <a:endParaRPr lang="en-GB"/>
          </a:p>
        </p:txBody>
      </p:sp>
    </p:spTree>
    <p:extLst>
      <p:ext uri="{BB962C8B-B14F-4D97-AF65-F5344CB8AC3E}">
        <p14:creationId xmlns:p14="http://schemas.microsoft.com/office/powerpoint/2010/main" val="3254311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strongest starting assumption came from my practitioner experience. I see changes in clients’ planning, organisation, self-management and their ability to function at home, in education and in the workplace all the time. So, I wasn't approaching the literature neutrally, wondering whether coaching might be beneficial. I already believed that it was.</a:t>
            </a:r>
          </a:p>
          <a:p>
            <a:endParaRPr lang="en-GB" dirty="0"/>
          </a:p>
          <a:p>
            <a:r>
              <a:rPr lang="en-GB" dirty="0"/>
              <a:t>Because of this, I expected the academic evidence to validate what I was already observing professionally. The evidence didn't support that belief as strongly as I would have liked. Although I knew that research into ADHD coaching was still relatively young, I was disappointed by the limited strength of the coaching-specific evidence.</a:t>
            </a:r>
          </a:p>
          <a:p>
            <a:endParaRPr lang="en-GB" b="0" dirty="0"/>
          </a:p>
          <a:p>
            <a:r>
              <a:rPr lang="en-GB" b="0" dirty="0"/>
              <a:t>That disappointment was actually an important point of reflection for me as an insider researcher. Why was I disappointed? Because I had entered the project wanting the evidence to substantiate something I already believed. It highlighted the difference between what I believe I know through professional experience and what the published evidence currently allows me to claim.</a:t>
            </a:r>
          </a:p>
          <a:p>
            <a:endParaRPr lang="en-GB" b="0" dirty="0"/>
          </a:p>
          <a:p>
            <a:r>
              <a:rPr lang="en-GB" b="0" dirty="0"/>
              <a:t>I also recognised that I had approached the project with quite a strong individual-support lens. My coaching naturally focuses on the person in front of me: their executive functioning, strategies, barriers and the things that might enable them to function more effectively.</a:t>
            </a:r>
          </a:p>
          <a:p>
            <a:endParaRPr lang="en-GB" dirty="0"/>
          </a:p>
          <a:p>
            <a:r>
              <a:rPr lang="en-GB" b="0" dirty="0"/>
              <a:t>This was surprising to me as alongside coaching, I have another professional role delivering corporate neurodiversity training, where the focus is much more on </a:t>
            </a:r>
            <a:r>
              <a:rPr lang="en-GB" b="0" dirty="0" err="1"/>
              <a:t>neuroaffirmative</a:t>
            </a:r>
            <a:r>
              <a:rPr lang="en-GB" b="0" dirty="0"/>
              <a:t> practice, workplace support, inclusive environments and organisational responsibility.</a:t>
            </a:r>
          </a:p>
          <a:p>
            <a:endParaRPr lang="en-GB" b="0" dirty="0"/>
          </a:p>
          <a:p>
            <a:r>
              <a:rPr lang="en-GB" b="0" dirty="0"/>
              <a:t>The project really brought those two areas of my practice together. I started by thinking of coaching and training as two distinct streams: coaching supports the individual, while training supports the organisation. I now see them much more as interconnected elements of the same system, the individual, their relationships and support, the workplace environment and organisational policy all interact.</a:t>
            </a:r>
          </a:p>
          <a:p>
            <a:endParaRPr lang="en-GB" b="0" dirty="0"/>
          </a:p>
          <a:p>
            <a:r>
              <a:rPr lang="en-GB" b="0" dirty="0"/>
              <a:t>That has shifted my thinking from simply asking “How can I help this individual function better?” towards also asking “What around this individual might need to change?”</a:t>
            </a:r>
          </a:p>
        </p:txBody>
      </p:sp>
      <p:sp>
        <p:nvSpPr>
          <p:cNvPr id="4" name="Slide Number Placeholder 3"/>
          <p:cNvSpPr>
            <a:spLocks noGrp="1"/>
          </p:cNvSpPr>
          <p:nvPr>
            <p:ph type="sldNum" sz="quarter" idx="5"/>
          </p:nvPr>
        </p:nvSpPr>
        <p:spPr/>
        <p:txBody>
          <a:bodyPr/>
          <a:lstStyle/>
          <a:p>
            <a:fld id="{D54E4903-AD49-47AD-89E4-CCB5F7A97192}" type="slidenum">
              <a:rPr lang="en-GB" smtClean="0"/>
              <a:t>2</a:t>
            </a:fld>
            <a:endParaRPr lang="en-GB"/>
          </a:p>
        </p:txBody>
      </p:sp>
    </p:spTree>
    <p:extLst>
      <p:ext uri="{BB962C8B-B14F-4D97-AF65-F5344CB8AC3E}">
        <p14:creationId xmlns:p14="http://schemas.microsoft.com/office/powerpoint/2010/main" val="3897350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56CBAD-F3A8-399E-A0E8-05D0F2C813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4D6D0-292C-CE32-D9AE-7D266F65F2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566232-53F6-C145-9AB6-02F088623C95}"/>
              </a:ext>
            </a:extLst>
          </p:cNvPr>
          <p:cNvSpPr>
            <a:spLocks noGrp="1"/>
          </p:cNvSpPr>
          <p:nvPr>
            <p:ph type="body" idx="1"/>
          </p:nvPr>
        </p:nvSpPr>
        <p:spPr/>
        <p:txBody>
          <a:bodyPr/>
          <a:lstStyle/>
          <a:p>
            <a:r>
              <a:rPr lang="en-GB" dirty="0"/>
              <a:t>So, the evidence didn't tell me that the things I observe in practice aren't happening. Across the wider evidence base there were promising findings relating to executive functioning, self-management, emotional regulation, quality of life, wellbeing and occupational functioning. The intellectual challenge for me was recognising that this is not the same as having strong evidence for ADHD coaching specifically. The coaching-specific evidence remains relatively limited, and methodological limitations mean that I need to be cautious about the claims I make. This created an important distinction between my practitioner knowledge and my researcher knowledge. My experience gives me confidence that coaching can make a meaningful difference, but the published evidence does not yet warrant the same level of certainty. Rather than viewing that simply as a disappointing finding, I now see it as important professional learning. It has made me more conscious of distinguishing between what I observe in practice, what I believe, and what I can evidence.</a:t>
            </a:r>
          </a:p>
          <a:p>
            <a:endParaRPr lang="en-GB" dirty="0"/>
          </a:p>
          <a:p>
            <a:r>
              <a:rPr lang="en-GB" dirty="0"/>
              <a:t>But the research challenged me in another, perhaps more significant, way: it made me question where we locate responsibility for change.</a:t>
            </a:r>
          </a:p>
          <a:p>
            <a:endParaRPr lang="en-GB" dirty="0"/>
          </a:p>
        </p:txBody>
      </p:sp>
      <p:sp>
        <p:nvSpPr>
          <p:cNvPr id="4" name="Slide Number Placeholder 3">
            <a:extLst>
              <a:ext uri="{FF2B5EF4-FFF2-40B4-BE49-F238E27FC236}">
                <a16:creationId xmlns:a16="http://schemas.microsoft.com/office/drawing/2014/main" id="{9E937F93-BB10-25A2-D5FB-3E58440985D1}"/>
              </a:ext>
            </a:extLst>
          </p:cNvPr>
          <p:cNvSpPr>
            <a:spLocks noGrp="1"/>
          </p:cNvSpPr>
          <p:nvPr>
            <p:ph type="sldNum" sz="quarter" idx="5"/>
          </p:nvPr>
        </p:nvSpPr>
        <p:spPr/>
        <p:txBody>
          <a:bodyPr/>
          <a:lstStyle/>
          <a:p>
            <a:fld id="{D54E4903-AD49-47AD-89E4-CCB5F7A97192}" type="slidenum">
              <a:rPr lang="en-GB" smtClean="0"/>
              <a:t>3</a:t>
            </a:fld>
            <a:endParaRPr lang="en-GB"/>
          </a:p>
        </p:txBody>
      </p:sp>
    </p:spTree>
    <p:extLst>
      <p:ext uri="{BB962C8B-B14F-4D97-AF65-F5344CB8AC3E}">
        <p14:creationId xmlns:p14="http://schemas.microsoft.com/office/powerpoint/2010/main" val="170298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F4584-598E-9D74-7CD8-A1E4E4EEDF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57B0D-1C4C-19D9-09A4-BB4A9533B2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5707EE-9524-052F-B8EA-BBCD43AC71F9}"/>
              </a:ext>
            </a:extLst>
          </p:cNvPr>
          <p:cNvSpPr>
            <a:spLocks noGrp="1"/>
          </p:cNvSpPr>
          <p:nvPr>
            <p:ph type="body" idx="1"/>
          </p:nvPr>
        </p:nvSpPr>
        <p:spPr/>
        <p:txBody>
          <a:bodyPr/>
          <a:lstStyle/>
          <a:p>
            <a:r>
              <a:rPr lang="en-GB" dirty="0"/>
              <a:t>The second, and perhaps more significant, challenge was around where responsibility for change sits. Much of the evidence I reviewed focused on individual-level functioning, and when I reflected on my own coaching practice, I recognised how easily coaching can do the same. If somebody is struggling with organisation, deadlines or workload, the coaching question can quickly become: </a:t>
            </a:r>
            <a:r>
              <a:rPr lang="en-GB" i="1" dirty="0"/>
              <a:t>what can this individual do differently?  </a:t>
            </a:r>
            <a:r>
              <a:rPr lang="en-GB" dirty="0"/>
              <a:t>But that assumes the individual is where the change needs to happen.</a:t>
            </a:r>
          </a:p>
          <a:p>
            <a:endParaRPr lang="en-GB" dirty="0"/>
          </a:p>
          <a:p>
            <a:r>
              <a:rPr lang="en-GB" dirty="0"/>
              <a:t>The wider evidence around relational support and environmental context challenged me to broaden that lens. Sometimes developing strategies and self-understanding will be appropriate. But sometimes there may be an inaccessible process, insufficient support, an environmental barrier or a policy that needs to change.  </a:t>
            </a:r>
          </a:p>
          <a:p>
            <a:endParaRPr lang="en-GB" dirty="0"/>
          </a:p>
          <a:p>
            <a:r>
              <a:rPr lang="en-GB" dirty="0"/>
              <a:t>For my own practice, this means being more conscious of not automatically turning an environmental problem into an individual coaching goal. It also means helping ADHD adults recognise what is within their control and what isn't, rather than carrying the entire burden of adaptation.  And the responsibility extends beyond the coaching relationship. Employers, managers, partners and educators can provide relational support, while organisations can examine environments, adjustments, policies and procedures.</a:t>
            </a:r>
          </a:p>
          <a:p>
            <a:endParaRPr lang="en-GB" b="0" dirty="0"/>
          </a:p>
          <a:p>
            <a:r>
              <a:rPr lang="en-GB" b="0" dirty="0"/>
              <a:t>This reinforced something important for me in relation to SDGs 3 and 8: if wellbeing and decent work are the intended outcomes, responsibility for achieving them cannot sit solely with the ADHD adult.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p:txBody>
      </p:sp>
      <p:sp>
        <p:nvSpPr>
          <p:cNvPr id="4" name="Slide Number Placeholder 3">
            <a:extLst>
              <a:ext uri="{FF2B5EF4-FFF2-40B4-BE49-F238E27FC236}">
                <a16:creationId xmlns:a16="http://schemas.microsoft.com/office/drawing/2014/main" id="{17A779D5-8C9E-E9BA-674E-3107F085284F}"/>
              </a:ext>
            </a:extLst>
          </p:cNvPr>
          <p:cNvSpPr>
            <a:spLocks noGrp="1"/>
          </p:cNvSpPr>
          <p:nvPr>
            <p:ph type="sldNum" sz="quarter" idx="5"/>
          </p:nvPr>
        </p:nvSpPr>
        <p:spPr/>
        <p:txBody>
          <a:bodyPr/>
          <a:lstStyle/>
          <a:p>
            <a:fld id="{D54E4903-AD49-47AD-89E4-CCB5F7A97192}" type="slidenum">
              <a:rPr lang="en-GB" smtClean="0"/>
              <a:t>4</a:t>
            </a:fld>
            <a:endParaRPr lang="en-GB"/>
          </a:p>
        </p:txBody>
      </p:sp>
    </p:spTree>
    <p:extLst>
      <p:ext uri="{BB962C8B-B14F-4D97-AF65-F5344CB8AC3E}">
        <p14:creationId xmlns:p14="http://schemas.microsoft.com/office/powerpoint/2010/main" val="2302360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974D5-88F8-F1FD-17FE-DC6F3D1D64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F93687-2A1E-F29A-9AB3-E78F4CFC7E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D98C2D-6FA6-C93A-0004-65E62E8EA2F9}"/>
              </a:ext>
            </a:extLst>
          </p:cNvPr>
          <p:cNvSpPr>
            <a:spLocks noGrp="1"/>
          </p:cNvSpPr>
          <p:nvPr>
            <p:ph type="body" idx="1"/>
          </p:nvPr>
        </p:nvSpPr>
        <p:spPr/>
        <p:txBody>
          <a:bodyPr/>
          <a:lstStyle/>
          <a:p>
            <a:r>
              <a:rPr lang="en-GB" dirty="0"/>
              <a:t>Being an insider researcher became an important part of my learning from this project. My professional experience brought genuine strengths. I already understood the practice context, the language of executive functioning and the kinds of outcomes that can be meaningful to ADHD adults. It also enabled me to make connections between the research findings and real-world coaching practice.</a:t>
            </a:r>
          </a:p>
          <a:p>
            <a:endParaRPr lang="en-GB" dirty="0"/>
          </a:p>
          <a:p>
            <a:r>
              <a:rPr lang="en-GB" dirty="0"/>
              <a:t>But those same strengths created risks. I entered the research believing that coaching works, and I have a professional investment in its value. That created the potential for confirmation bias, particularly the temptation to interpret promising findings from wider psychosocial interventions as evidence for coaching itself.  I became increasingly aware of this during the research process. There were points where I had to stop and ask: </a:t>
            </a:r>
            <a:r>
              <a:rPr lang="en-GB" i="1" dirty="0"/>
              <a:t>does this paper actually support the claim I want to make, or does it simply fit with what I already believe?</a:t>
            </a:r>
            <a:r>
              <a:rPr lang="en-GB" dirty="0"/>
              <a:t> One example was recognising that promising evidence for wider psychosocial interventions could not simply be presented as evidence for ADHD coaching specifically.</a:t>
            </a:r>
          </a:p>
          <a:p>
            <a:endParaRPr lang="en-GB" dirty="0"/>
          </a:p>
          <a:p>
            <a:r>
              <a:rPr lang="en-GB" dirty="0"/>
              <a:t>Using a structured search process, predefined inclusion criteria and critical appraisal helped me challenge some of those assumptions and maintain greater methodological transparency. But importantly, I don't think those processes made me neutral.  </a:t>
            </a:r>
            <a:r>
              <a:rPr lang="en-GB" b="0" dirty="0"/>
              <a:t>My insider knowledge was both a source of insight and something that required scrutiny.  </a:t>
            </a:r>
            <a:r>
              <a:rPr lang="en-GB" dirty="0"/>
              <a:t>Reflexivity therefore became less about trying to remove my position from the research and more about recognising how that position influenced the questions I asked and the conclusions I was inclined to draw.</a:t>
            </a:r>
          </a:p>
        </p:txBody>
      </p:sp>
      <p:sp>
        <p:nvSpPr>
          <p:cNvPr id="4" name="Slide Number Placeholder 3">
            <a:extLst>
              <a:ext uri="{FF2B5EF4-FFF2-40B4-BE49-F238E27FC236}">
                <a16:creationId xmlns:a16="http://schemas.microsoft.com/office/drawing/2014/main" id="{B2E2BE15-4854-FCED-60FE-56087EA06A76}"/>
              </a:ext>
            </a:extLst>
          </p:cNvPr>
          <p:cNvSpPr>
            <a:spLocks noGrp="1"/>
          </p:cNvSpPr>
          <p:nvPr>
            <p:ph type="sldNum" sz="quarter" idx="5"/>
          </p:nvPr>
        </p:nvSpPr>
        <p:spPr/>
        <p:txBody>
          <a:bodyPr/>
          <a:lstStyle/>
          <a:p>
            <a:fld id="{D54E4903-AD49-47AD-89E4-CCB5F7A97192}" type="slidenum">
              <a:rPr lang="en-GB" smtClean="0"/>
              <a:t>5</a:t>
            </a:fld>
            <a:endParaRPr lang="en-GB"/>
          </a:p>
        </p:txBody>
      </p:sp>
    </p:spTree>
    <p:extLst>
      <p:ext uri="{BB962C8B-B14F-4D97-AF65-F5344CB8AC3E}">
        <p14:creationId xmlns:p14="http://schemas.microsoft.com/office/powerpoint/2010/main" val="3216220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A0C687-2FD7-CA9F-56D9-D5E13824A8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9DD797-7DE9-1619-BD44-207037E850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B49243-1C7C-A1C4-AEBC-1178ACD1358C}"/>
              </a:ext>
            </a:extLst>
          </p:cNvPr>
          <p:cNvSpPr>
            <a:spLocks noGrp="1"/>
          </p:cNvSpPr>
          <p:nvPr>
            <p:ph type="body" idx="1"/>
          </p:nvPr>
        </p:nvSpPr>
        <p:spPr/>
        <p:txBody>
          <a:bodyPr/>
          <a:lstStyle/>
          <a:p>
            <a:r>
              <a:rPr lang="en-GB" dirty="0"/>
              <a:t>So, what does this learning mean for my professional practice?</a:t>
            </a:r>
          </a:p>
          <a:p>
            <a:endParaRPr lang="en-GB" dirty="0"/>
          </a:p>
          <a:p>
            <a:r>
              <a:rPr lang="en-GB" dirty="0"/>
              <a:t>In my coaching, I want to broaden the questions I ask. I will still support clients to develop strategies around executive functioning where that is useful, but I want to be more conscious of identifying environmental and relational barriers rather than automatically locating the solution within the individual.</a:t>
            </a:r>
          </a:p>
          <a:p>
            <a:endParaRPr lang="en-GB" dirty="0"/>
          </a:p>
          <a:p>
            <a:r>
              <a:rPr lang="en-GB" dirty="0"/>
              <a:t>A question I want to carry forward is: </a:t>
            </a:r>
            <a:r>
              <a:rPr lang="en-GB" i="1" dirty="0"/>
              <a:t>does this person need to function differently or does something around them also need to change?</a:t>
            </a:r>
          </a:p>
          <a:p>
            <a:endParaRPr lang="en-GB" dirty="0"/>
          </a:p>
          <a:p>
            <a:r>
              <a:rPr lang="en-GB" dirty="0"/>
              <a:t>The project has strengthened the connection between my coaching and training roles. In my organisational training, I already discuss </a:t>
            </a:r>
            <a:r>
              <a:rPr lang="en-GB" dirty="0" err="1"/>
              <a:t>neuroaffirmative</a:t>
            </a:r>
            <a:r>
              <a:rPr lang="en-GB" dirty="0"/>
              <a:t> practice and reasonable adjustments, but the research has reinforced the importance of relational support, environmental flexibility, policy and organisational responsibility. I now see these less as separate areas of my work and more as interconnected approaches to supporting the same outcomes.</a:t>
            </a:r>
          </a:p>
          <a:p>
            <a:endParaRPr lang="en-GB" dirty="0"/>
          </a:p>
          <a:p>
            <a:r>
              <a:rPr lang="en-GB" dirty="0"/>
              <a:t>Finally, it changes how I will use evidence. My professional experience remains valuable, but I need to distinguish more carefully between what I observe in practice and what the research allows me to claim. I want to be more precise about where evidence is coaching-specific, where I am drawing on the wider evidence base, and where limitations remain.  </a:t>
            </a:r>
          </a:p>
          <a:p>
            <a:endParaRPr lang="en-GB" dirty="0"/>
          </a:p>
          <a:p>
            <a:r>
              <a:rPr lang="en-GB" b="0" dirty="0"/>
              <a:t>So the project hasn't made me less confident in coaching. It has made me more critical about what coaching should be trying to change, and more precise about the evidence I use to support it.</a:t>
            </a:r>
          </a:p>
          <a:p>
            <a:endParaRPr lang="en-GB" b="0" dirty="0"/>
          </a:p>
        </p:txBody>
      </p:sp>
      <p:sp>
        <p:nvSpPr>
          <p:cNvPr id="4" name="Slide Number Placeholder 3">
            <a:extLst>
              <a:ext uri="{FF2B5EF4-FFF2-40B4-BE49-F238E27FC236}">
                <a16:creationId xmlns:a16="http://schemas.microsoft.com/office/drawing/2014/main" id="{97DEACA0-ADB6-6D6D-DCC0-CC077B0A4985}"/>
              </a:ext>
            </a:extLst>
          </p:cNvPr>
          <p:cNvSpPr>
            <a:spLocks noGrp="1"/>
          </p:cNvSpPr>
          <p:nvPr>
            <p:ph type="sldNum" sz="quarter" idx="5"/>
          </p:nvPr>
        </p:nvSpPr>
        <p:spPr/>
        <p:txBody>
          <a:bodyPr/>
          <a:lstStyle/>
          <a:p>
            <a:fld id="{D54E4903-AD49-47AD-89E4-CCB5F7A97192}" type="slidenum">
              <a:rPr lang="en-GB" smtClean="0"/>
              <a:t>6</a:t>
            </a:fld>
            <a:endParaRPr lang="en-GB"/>
          </a:p>
        </p:txBody>
      </p:sp>
    </p:spTree>
    <p:extLst>
      <p:ext uri="{BB962C8B-B14F-4D97-AF65-F5344CB8AC3E}">
        <p14:creationId xmlns:p14="http://schemas.microsoft.com/office/powerpoint/2010/main" val="1731463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97E51-8325-5EF9-226A-357B5D0050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382D16-DECB-537F-3A8D-85C0DFE90A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8EC276-AC93-2FFC-3E4F-CBF300C826DA}"/>
              </a:ext>
            </a:extLst>
          </p:cNvPr>
          <p:cNvSpPr>
            <a:spLocks noGrp="1"/>
          </p:cNvSpPr>
          <p:nvPr>
            <p:ph type="body" idx="1"/>
          </p:nvPr>
        </p:nvSpPr>
        <p:spPr/>
        <p:txBody>
          <a:bodyPr/>
          <a:lstStyle/>
          <a:p>
            <a:r>
              <a:rPr lang="en-GB"/>
              <a:t>Reflecting </a:t>
            </a:r>
            <a:r>
              <a:rPr lang="en-GB" dirty="0"/>
              <a:t>on the project as a whole, I think my most significant learning has been a move from practitioner certainty towards greater critical curiosity.</a:t>
            </a:r>
          </a:p>
          <a:p>
            <a:endParaRPr lang="en-GB" dirty="0"/>
          </a:p>
          <a:p>
            <a:r>
              <a:rPr lang="en-GB" dirty="0"/>
              <a:t>I began with the confidence of an insider who sees coaching making a difference every day. I finish the project still valuing that professional experience, but with a much clearer understanding that experience, belief and research evidence are not interchangeable.</a:t>
            </a:r>
          </a:p>
          <a:p>
            <a:endParaRPr lang="en-GB" dirty="0"/>
          </a:p>
          <a:p>
            <a:r>
              <a:rPr lang="en-GB" dirty="0"/>
              <a:t>I have also developed a broader understanding of where change needs to happen. Supporting executive functioning remains an important part of my practice, but wellbeing and decent work cannot depend solely on the ADHD adult becoming better at adapting to the environment around them.</a:t>
            </a:r>
          </a:p>
          <a:p>
            <a:endParaRPr lang="en-GB" dirty="0"/>
          </a:p>
          <a:p>
            <a:r>
              <a:rPr lang="en-GB" dirty="0"/>
              <a:t>Ultimately, this project has not reduced my belief in the value </a:t>
            </a:r>
            <a:r>
              <a:rPr lang="en-GB" b="0" dirty="0"/>
              <a:t>of coaching. It has changed how critically I understand it, how carefully I evidence it, and how I intend to practise it.</a:t>
            </a:r>
          </a:p>
          <a:p>
            <a:endParaRPr lang="en-GB" dirty="0"/>
          </a:p>
        </p:txBody>
      </p:sp>
      <p:sp>
        <p:nvSpPr>
          <p:cNvPr id="4" name="Slide Number Placeholder 3">
            <a:extLst>
              <a:ext uri="{FF2B5EF4-FFF2-40B4-BE49-F238E27FC236}">
                <a16:creationId xmlns:a16="http://schemas.microsoft.com/office/drawing/2014/main" id="{DABF267C-BB24-A91F-99BD-2681BD93FEA8}"/>
              </a:ext>
            </a:extLst>
          </p:cNvPr>
          <p:cNvSpPr>
            <a:spLocks noGrp="1"/>
          </p:cNvSpPr>
          <p:nvPr>
            <p:ph type="sldNum" sz="quarter" idx="5"/>
          </p:nvPr>
        </p:nvSpPr>
        <p:spPr/>
        <p:txBody>
          <a:bodyPr/>
          <a:lstStyle/>
          <a:p>
            <a:fld id="{D54E4903-AD49-47AD-89E4-CCB5F7A97192}" type="slidenum">
              <a:rPr lang="en-GB" smtClean="0"/>
              <a:t>7</a:t>
            </a:fld>
            <a:endParaRPr lang="en-GB"/>
          </a:p>
        </p:txBody>
      </p:sp>
    </p:spTree>
    <p:extLst>
      <p:ext uri="{BB962C8B-B14F-4D97-AF65-F5344CB8AC3E}">
        <p14:creationId xmlns:p14="http://schemas.microsoft.com/office/powerpoint/2010/main" val="1185098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D4526-7725-4FEB-7E38-489A354854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CF878A-8512-3C7B-9643-DBB1A4C762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EF5DEB-A1AA-0EF4-C865-AC48602F7386}"/>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5" name="Footer Placeholder 4">
            <a:extLst>
              <a:ext uri="{FF2B5EF4-FFF2-40B4-BE49-F238E27FC236}">
                <a16:creationId xmlns:a16="http://schemas.microsoft.com/office/drawing/2014/main" id="{F83524F3-A473-B004-61BD-9C37A6E95E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2D3DE7-5FF6-BB24-2FDA-3B335CD1F3E2}"/>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1836793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2DFDE-9695-541A-E8F7-A2C0F94154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3FA8A2-14C3-B073-1ACA-CD214EE13C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9649C-D2F5-7B61-D936-809E2A9A4574}"/>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5" name="Footer Placeholder 4">
            <a:extLst>
              <a:ext uri="{FF2B5EF4-FFF2-40B4-BE49-F238E27FC236}">
                <a16:creationId xmlns:a16="http://schemas.microsoft.com/office/drawing/2014/main" id="{77FF8F43-076B-2D10-774A-3551205F07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207DC2-E50F-8965-66D9-964DDF031EEB}"/>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1907732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DE49A-3A6B-FF4A-3AB6-633BE0D9C1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A59F4C-B381-E926-5DC4-7DEE13F4523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B05248-5123-A731-225D-715241BB0BCA}"/>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5" name="Footer Placeholder 4">
            <a:extLst>
              <a:ext uri="{FF2B5EF4-FFF2-40B4-BE49-F238E27FC236}">
                <a16:creationId xmlns:a16="http://schemas.microsoft.com/office/drawing/2014/main" id="{E3613B83-F794-8D85-7E67-35A97CC4C5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93E0EB-DD0B-D144-621E-D438C3A43230}"/>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3925844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22394-B1D0-F271-8D3C-6E482B5C3E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DB7BD3-4499-2994-6E39-00406F3DAF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CCAF51-BE74-5A48-B4A2-436DB50B32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19D91F-18C8-0295-309C-1F2018840727}"/>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6" name="Footer Placeholder 5">
            <a:extLst>
              <a:ext uri="{FF2B5EF4-FFF2-40B4-BE49-F238E27FC236}">
                <a16:creationId xmlns:a16="http://schemas.microsoft.com/office/drawing/2014/main" id="{F68393E1-3F50-31B1-A97E-7860ECE066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B8E26F-793F-114B-7EB8-CD7DE2539134}"/>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466527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F7B03-0670-A9CD-60B7-7325E446B6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B087E5-DC24-8EF4-6172-BF7E4B0C78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729F10E-09F9-E032-5A19-D846015714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FBBBEA-901E-C904-A33B-B8CC1C049A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904C39-FE62-2B68-7B68-9A5813AFFE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C8D7EA-5700-DA41-B842-10A85765D361}"/>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8" name="Footer Placeholder 7">
            <a:extLst>
              <a:ext uri="{FF2B5EF4-FFF2-40B4-BE49-F238E27FC236}">
                <a16:creationId xmlns:a16="http://schemas.microsoft.com/office/drawing/2014/main" id="{102B2723-F081-F837-BD87-5622262D40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8099EB-2E5C-1048-9412-1032CA8DC75E}"/>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3916257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D9BE4-E7D5-EDD1-7143-D37043B11C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23C8E2-B337-46F0-17CC-D207FFB7470A}"/>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4" name="Footer Placeholder 3">
            <a:extLst>
              <a:ext uri="{FF2B5EF4-FFF2-40B4-BE49-F238E27FC236}">
                <a16:creationId xmlns:a16="http://schemas.microsoft.com/office/drawing/2014/main" id="{1F8FFA0D-9874-DE57-D518-C9DBDFB11E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47A309-3D33-72FD-C8BC-C94222971D9B}"/>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2549478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EA5598-F1E8-06D8-4BAE-48C73BE7841D}"/>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3" name="Footer Placeholder 2">
            <a:extLst>
              <a:ext uri="{FF2B5EF4-FFF2-40B4-BE49-F238E27FC236}">
                <a16:creationId xmlns:a16="http://schemas.microsoft.com/office/drawing/2014/main" id="{F045E73E-8CD3-2514-2F24-614010E8CC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0BCF03-4EB0-134D-AC07-3C2FE11F04C1}"/>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39543739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A85C-C4E3-7DA7-9E30-E2554534EC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106D10-F624-DA04-7040-894A625459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D49A69-E699-D8F1-37CB-C8D7FDEB7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75997C-0967-DA0C-3BD9-8C66529538F8}"/>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6" name="Footer Placeholder 5">
            <a:extLst>
              <a:ext uri="{FF2B5EF4-FFF2-40B4-BE49-F238E27FC236}">
                <a16:creationId xmlns:a16="http://schemas.microsoft.com/office/drawing/2014/main" id="{C86918D4-C948-0DFB-DC4A-0EF8A33CCB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61089D-F1E9-BF5F-CCD6-D1ECF227891C}"/>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2114046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690C-4A8F-1CE7-2307-1BFA294468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695615-8363-464F-F5DF-7403A072AE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773D7E-FE8B-ACBE-E921-11CBFEB97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C04ABF-A626-46AA-6F43-E73639D4ECBF}"/>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6" name="Footer Placeholder 5">
            <a:extLst>
              <a:ext uri="{FF2B5EF4-FFF2-40B4-BE49-F238E27FC236}">
                <a16:creationId xmlns:a16="http://schemas.microsoft.com/office/drawing/2014/main" id="{5F857DBF-C74F-931F-219A-17ACCE0F0D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DB5A04-418E-11C9-D915-F5E5EE4C4F43}"/>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1762194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912F-2770-98C5-8788-CECEA22374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9B409D-3FB9-A37C-7C08-91F20A02CA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78A82-24DA-6355-ED09-B4D8A1675344}"/>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5" name="Footer Placeholder 4">
            <a:extLst>
              <a:ext uri="{FF2B5EF4-FFF2-40B4-BE49-F238E27FC236}">
                <a16:creationId xmlns:a16="http://schemas.microsoft.com/office/drawing/2014/main" id="{CE13BA39-C096-DDB2-CA68-A195939B85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42273-BFC4-2A8E-C964-B4CE33E0AC81}"/>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1871871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03105D-0D95-209A-B3FC-5DE2DFA1D7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322F2-D8CF-187C-8901-A76A93BC3F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8346C0-8D30-7206-14F4-E078FAC19E6E}"/>
              </a:ext>
            </a:extLst>
          </p:cNvPr>
          <p:cNvSpPr>
            <a:spLocks noGrp="1"/>
          </p:cNvSpPr>
          <p:nvPr>
            <p:ph type="dt" sz="half" idx="10"/>
          </p:nvPr>
        </p:nvSpPr>
        <p:spPr/>
        <p:txBody>
          <a:bodyPr/>
          <a:lstStyle/>
          <a:p>
            <a:fld id="{596D677D-E39C-4639-99D6-918FE7035A05}" type="datetimeFigureOut">
              <a:rPr lang="en-GB" smtClean="0"/>
              <a:t>17/09/2026</a:t>
            </a:fld>
            <a:endParaRPr lang="en-GB"/>
          </a:p>
        </p:txBody>
      </p:sp>
      <p:sp>
        <p:nvSpPr>
          <p:cNvPr id="5" name="Footer Placeholder 4">
            <a:extLst>
              <a:ext uri="{FF2B5EF4-FFF2-40B4-BE49-F238E27FC236}">
                <a16:creationId xmlns:a16="http://schemas.microsoft.com/office/drawing/2014/main" id="{3F0AA5D4-6055-098B-EDBF-C321734CB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C91E6-EBDF-D49D-1059-1CBBA398C3B4}"/>
              </a:ext>
            </a:extLst>
          </p:cNvPr>
          <p:cNvSpPr>
            <a:spLocks noGrp="1"/>
          </p:cNvSpPr>
          <p:nvPr>
            <p:ph type="sldNum" sz="quarter" idx="12"/>
          </p:nvPr>
        </p:nvSpPr>
        <p:spPr/>
        <p:txBody>
          <a:bodyPr/>
          <a:lstStyle/>
          <a:p>
            <a:fld id="{13AEF384-47A0-49E1-ABFF-22E0BE7CAACA}" type="slidenum">
              <a:rPr lang="en-GB" smtClean="0"/>
              <a:t>‹#›</a:t>
            </a:fld>
            <a:endParaRPr lang="en-GB"/>
          </a:p>
        </p:txBody>
      </p:sp>
    </p:spTree>
    <p:extLst>
      <p:ext uri="{BB962C8B-B14F-4D97-AF65-F5344CB8AC3E}">
        <p14:creationId xmlns:p14="http://schemas.microsoft.com/office/powerpoint/2010/main" val="3164995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4F8B15-7CE1-62B8-CAE0-D29117B938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BEE0EA-9A23-8E42-CECC-A1B3D65DB9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38F846-62E8-7921-E7EF-71672A0E55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6D677D-E39C-4639-99D6-918FE7035A05}" type="datetimeFigureOut">
              <a:rPr lang="en-GB" smtClean="0"/>
              <a:t>17/09/2026</a:t>
            </a:fld>
            <a:endParaRPr lang="en-GB"/>
          </a:p>
        </p:txBody>
      </p:sp>
      <p:sp>
        <p:nvSpPr>
          <p:cNvPr id="5" name="Footer Placeholder 4">
            <a:extLst>
              <a:ext uri="{FF2B5EF4-FFF2-40B4-BE49-F238E27FC236}">
                <a16:creationId xmlns:a16="http://schemas.microsoft.com/office/drawing/2014/main" id="{3D11231F-09F9-8C98-9658-98255EE106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9F4937-D55B-3DCC-5258-EF768A1A8D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3AEF384-47A0-49E1-ABFF-22E0BE7CAACA}" type="slidenum">
              <a:rPr lang="en-GB" smtClean="0"/>
              <a:t>‹#›</a:t>
            </a:fld>
            <a:endParaRPr lang="en-GB"/>
          </a:p>
        </p:txBody>
      </p:sp>
    </p:spTree>
    <p:extLst>
      <p:ext uri="{BB962C8B-B14F-4D97-AF65-F5344CB8AC3E}">
        <p14:creationId xmlns:p14="http://schemas.microsoft.com/office/powerpoint/2010/main" val="38914398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DF3FB-EFCA-D7DF-5B5A-B3466CDF04C5}"/>
              </a:ext>
            </a:extLst>
          </p:cNvPr>
          <p:cNvSpPr>
            <a:spLocks noGrp="1"/>
          </p:cNvSpPr>
          <p:nvPr>
            <p:ph type="ctrTitle"/>
          </p:nvPr>
        </p:nvSpPr>
        <p:spPr>
          <a:xfrm>
            <a:off x="769620" y="2235200"/>
            <a:ext cx="10652760" cy="2387600"/>
          </a:xfrm>
        </p:spPr>
        <p:txBody>
          <a:bodyPr>
            <a:normAutofit fontScale="90000"/>
          </a:bodyPr>
          <a:lstStyle/>
          <a:p>
            <a:r>
              <a:rPr lang="en-US" sz="3600" dirty="0">
                <a:solidFill>
                  <a:schemeClr val="accent4">
                    <a:lumMod val="75000"/>
                  </a:schemeClr>
                </a:solidFill>
              </a:rPr>
              <a:t>BMDP7002 – Component 2</a:t>
            </a:r>
            <a:br>
              <a:rPr lang="en-US" sz="3600" dirty="0">
                <a:solidFill>
                  <a:schemeClr val="accent4">
                    <a:lumMod val="75000"/>
                  </a:schemeClr>
                </a:solidFill>
              </a:rPr>
            </a:br>
            <a:br>
              <a:rPr lang="en-US" sz="4800" dirty="0">
                <a:solidFill>
                  <a:schemeClr val="accent4">
                    <a:lumMod val="75000"/>
                  </a:schemeClr>
                </a:solidFill>
              </a:rPr>
            </a:br>
            <a:r>
              <a:rPr lang="en-US" sz="4800" b="1" dirty="0">
                <a:solidFill>
                  <a:schemeClr val="accent4">
                    <a:lumMod val="75000"/>
                  </a:schemeClr>
                </a:solidFill>
              </a:rPr>
              <a:t>ADHD Coaching, Executive Functioning and Functional Outcomes:</a:t>
            </a:r>
            <a:br>
              <a:rPr lang="en-US" sz="4800" b="1" dirty="0">
                <a:solidFill>
                  <a:schemeClr val="accent4">
                    <a:lumMod val="75000"/>
                  </a:schemeClr>
                </a:solidFill>
              </a:rPr>
            </a:br>
            <a:br>
              <a:rPr lang="en-US" sz="4800" b="1" dirty="0">
                <a:solidFill>
                  <a:schemeClr val="accent4">
                    <a:lumMod val="75000"/>
                  </a:schemeClr>
                </a:solidFill>
              </a:rPr>
            </a:br>
            <a:r>
              <a:rPr lang="en-US" sz="4000" dirty="0">
                <a:solidFill>
                  <a:schemeClr val="accent4">
                    <a:lumMod val="75000"/>
                  </a:schemeClr>
                </a:solidFill>
              </a:rPr>
              <a:t>Secondary Review Through the Lens of SDG3 and SDG 8</a:t>
            </a:r>
            <a:br>
              <a:rPr lang="en-US" sz="4800" dirty="0">
                <a:solidFill>
                  <a:schemeClr val="accent4">
                    <a:lumMod val="75000"/>
                  </a:schemeClr>
                </a:solidFill>
              </a:rPr>
            </a:br>
            <a:endParaRPr lang="en-GB" sz="4800" b="1" dirty="0">
              <a:solidFill>
                <a:schemeClr val="accent4">
                  <a:lumMod val="75000"/>
                </a:schemeClr>
              </a:solidFill>
            </a:endParaRPr>
          </a:p>
        </p:txBody>
      </p:sp>
      <p:sp>
        <p:nvSpPr>
          <p:cNvPr id="3" name="Subtitle 2">
            <a:extLst>
              <a:ext uri="{FF2B5EF4-FFF2-40B4-BE49-F238E27FC236}">
                <a16:creationId xmlns:a16="http://schemas.microsoft.com/office/drawing/2014/main" id="{3FDEF8B8-C853-3D3E-2E51-ABA9BE51FF6B}"/>
              </a:ext>
            </a:extLst>
          </p:cNvPr>
          <p:cNvSpPr>
            <a:spLocks noGrp="1"/>
          </p:cNvSpPr>
          <p:nvPr>
            <p:ph type="subTitle" idx="1"/>
          </p:nvPr>
        </p:nvSpPr>
        <p:spPr>
          <a:xfrm>
            <a:off x="1524000" y="4397927"/>
            <a:ext cx="9144000" cy="1655762"/>
          </a:xfrm>
        </p:spPr>
        <p:txBody>
          <a:bodyPr>
            <a:noAutofit/>
          </a:bodyPr>
          <a:lstStyle/>
          <a:p>
            <a:r>
              <a:rPr lang="en-US" sz="3200" dirty="0">
                <a:solidFill>
                  <a:schemeClr val="accent4">
                    <a:lumMod val="75000"/>
                  </a:schemeClr>
                </a:solidFill>
              </a:rPr>
              <a:t>A Critical Reflection of the Research Process</a:t>
            </a:r>
          </a:p>
          <a:p>
            <a:r>
              <a:rPr lang="en-US" sz="3200" dirty="0">
                <a:solidFill>
                  <a:schemeClr val="accent4">
                    <a:lumMod val="75000"/>
                  </a:schemeClr>
                </a:solidFill>
              </a:rPr>
              <a:t>Anita Davies </a:t>
            </a:r>
          </a:p>
          <a:p>
            <a:r>
              <a:rPr lang="en-US" sz="3200" dirty="0">
                <a:solidFill>
                  <a:schemeClr val="accent4">
                    <a:lumMod val="75000"/>
                  </a:schemeClr>
                </a:solidFill>
              </a:rPr>
              <a:t>Student Number: 2322936</a:t>
            </a:r>
            <a:endParaRPr lang="en-GB" sz="3200" dirty="0">
              <a:solidFill>
                <a:schemeClr val="accent4">
                  <a:lumMod val="75000"/>
                </a:schemeClr>
              </a:solidFill>
            </a:endParaRPr>
          </a:p>
        </p:txBody>
      </p:sp>
    </p:spTree>
    <p:extLst>
      <p:ext uri="{BB962C8B-B14F-4D97-AF65-F5344CB8AC3E}">
        <p14:creationId xmlns:p14="http://schemas.microsoft.com/office/powerpoint/2010/main" val="1752461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1F849-25C0-7870-94CE-8FC6070002D4}"/>
              </a:ext>
            </a:extLst>
          </p:cNvPr>
          <p:cNvSpPr>
            <a:spLocks noGrp="1"/>
          </p:cNvSpPr>
          <p:nvPr>
            <p:ph type="title"/>
          </p:nvPr>
        </p:nvSpPr>
        <p:spPr>
          <a:xfrm>
            <a:off x="238539" y="365125"/>
            <a:ext cx="11115261" cy="1325563"/>
          </a:xfrm>
        </p:spPr>
        <p:txBody>
          <a:bodyPr/>
          <a:lstStyle/>
          <a:p>
            <a:r>
              <a:rPr lang="en-US" b="1" dirty="0">
                <a:solidFill>
                  <a:schemeClr val="accent4">
                    <a:lumMod val="75000"/>
                  </a:schemeClr>
                </a:solidFill>
              </a:rPr>
              <a:t>From Assumptions to Reflection</a:t>
            </a:r>
            <a:endParaRPr lang="en-GB" b="1" dirty="0">
              <a:solidFill>
                <a:schemeClr val="accent4">
                  <a:lumMod val="75000"/>
                </a:schemeClr>
              </a:solidFill>
            </a:endParaRPr>
          </a:p>
        </p:txBody>
      </p:sp>
      <p:sp>
        <p:nvSpPr>
          <p:cNvPr id="3" name="Content Placeholder 2">
            <a:extLst>
              <a:ext uri="{FF2B5EF4-FFF2-40B4-BE49-F238E27FC236}">
                <a16:creationId xmlns:a16="http://schemas.microsoft.com/office/drawing/2014/main" id="{5E037890-E6D9-E3B4-4E2D-D3AD0310D670}"/>
              </a:ext>
            </a:extLst>
          </p:cNvPr>
          <p:cNvSpPr>
            <a:spLocks noGrp="1"/>
          </p:cNvSpPr>
          <p:nvPr>
            <p:ph idx="1"/>
          </p:nvPr>
        </p:nvSpPr>
        <p:spPr>
          <a:xfrm>
            <a:off x="238539" y="4084430"/>
            <a:ext cx="11728174" cy="2408445"/>
          </a:xfrm>
        </p:spPr>
        <p:txBody>
          <a:bodyPr>
            <a:normAutofit/>
          </a:bodyPr>
          <a:lstStyle/>
          <a:p>
            <a:pPr marL="0" indent="0" algn="ctr">
              <a:buNone/>
            </a:pPr>
            <a:r>
              <a:rPr lang="en-US" sz="2400" b="1" dirty="0">
                <a:solidFill>
                  <a:schemeClr val="accent4">
                    <a:lumMod val="75000"/>
                  </a:schemeClr>
                </a:solidFill>
              </a:rPr>
              <a:t>My Reflection:</a:t>
            </a:r>
          </a:p>
          <a:p>
            <a:pPr marL="0" indent="0">
              <a:buNone/>
            </a:pPr>
            <a:endParaRPr lang="en-US" sz="2400" dirty="0">
              <a:solidFill>
                <a:schemeClr val="accent4">
                  <a:lumMod val="75000"/>
                </a:schemeClr>
              </a:solidFill>
            </a:endParaRPr>
          </a:p>
          <a:p>
            <a:pPr marL="0" indent="0" algn="ctr">
              <a:buNone/>
            </a:pPr>
            <a:r>
              <a:rPr lang="en-GB" sz="2400" dirty="0">
                <a:solidFill>
                  <a:schemeClr val="accent4">
                    <a:lumMod val="75000"/>
                  </a:schemeClr>
                </a:solidFill>
              </a:rPr>
              <a:t>Individual  </a:t>
            </a:r>
            <a:r>
              <a:rPr lang="en-GB" sz="2400" b="1" dirty="0">
                <a:solidFill>
                  <a:schemeClr val="accent4">
                    <a:lumMod val="75000"/>
                  </a:schemeClr>
                </a:solidFill>
              </a:rPr>
              <a:t>↔  </a:t>
            </a:r>
            <a:r>
              <a:rPr lang="en-GB" sz="2400" dirty="0">
                <a:solidFill>
                  <a:schemeClr val="accent4">
                    <a:lumMod val="75000"/>
                  </a:schemeClr>
                </a:solidFill>
              </a:rPr>
              <a:t>relationships/support  </a:t>
            </a:r>
            <a:r>
              <a:rPr lang="en-GB" sz="2400" b="1" dirty="0">
                <a:solidFill>
                  <a:schemeClr val="accent4">
                    <a:lumMod val="75000"/>
                  </a:schemeClr>
                </a:solidFill>
              </a:rPr>
              <a:t>↔  </a:t>
            </a:r>
            <a:r>
              <a:rPr lang="en-GB" sz="2400" dirty="0">
                <a:solidFill>
                  <a:schemeClr val="accent4">
                    <a:lumMod val="75000"/>
                  </a:schemeClr>
                </a:solidFill>
              </a:rPr>
              <a:t>workplace/environment  </a:t>
            </a:r>
            <a:r>
              <a:rPr lang="en-GB" sz="2400" b="1" dirty="0">
                <a:solidFill>
                  <a:schemeClr val="accent4">
                    <a:lumMod val="75000"/>
                  </a:schemeClr>
                </a:solidFill>
              </a:rPr>
              <a:t>↔</a:t>
            </a:r>
            <a:r>
              <a:rPr lang="en-GB" sz="2400" dirty="0">
                <a:solidFill>
                  <a:schemeClr val="accent4">
                    <a:lumMod val="75000"/>
                  </a:schemeClr>
                </a:solidFill>
              </a:rPr>
              <a:t>  policy</a:t>
            </a:r>
            <a:endParaRPr lang="en-US" sz="2400" dirty="0">
              <a:solidFill>
                <a:schemeClr val="accent4">
                  <a:lumMod val="75000"/>
                </a:schemeClr>
              </a:solidFill>
            </a:endParaRPr>
          </a:p>
        </p:txBody>
      </p:sp>
      <p:sp>
        <p:nvSpPr>
          <p:cNvPr id="4" name="Content Placeholder 2">
            <a:extLst>
              <a:ext uri="{FF2B5EF4-FFF2-40B4-BE49-F238E27FC236}">
                <a16:creationId xmlns:a16="http://schemas.microsoft.com/office/drawing/2014/main" id="{ED54687D-2474-9648-CBE8-94582E4DC3CA}"/>
              </a:ext>
            </a:extLst>
          </p:cNvPr>
          <p:cNvSpPr txBox="1">
            <a:spLocks/>
          </p:cNvSpPr>
          <p:nvPr/>
        </p:nvSpPr>
        <p:spPr>
          <a:xfrm>
            <a:off x="238539" y="1522759"/>
            <a:ext cx="11317357" cy="191390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solidFill>
                  <a:schemeClr val="accent4">
                    <a:lumMod val="75000"/>
                  </a:schemeClr>
                </a:solidFill>
              </a:rPr>
              <a:t>My Assumptions:</a:t>
            </a:r>
          </a:p>
          <a:p>
            <a:pPr marL="0" indent="0">
              <a:buNone/>
            </a:pPr>
            <a:endParaRPr lang="en-GB" sz="2400" b="1" dirty="0">
              <a:solidFill>
                <a:schemeClr val="accent4">
                  <a:lumMod val="75000"/>
                </a:schemeClr>
              </a:solidFill>
            </a:endParaRPr>
          </a:p>
          <a:p>
            <a:r>
              <a:rPr lang="en-GB" sz="2400" b="1" dirty="0">
                <a:solidFill>
                  <a:schemeClr val="accent4">
                    <a:lumMod val="75000"/>
                  </a:schemeClr>
                </a:solidFill>
              </a:rPr>
              <a:t>Coaching</a:t>
            </a:r>
            <a:r>
              <a:rPr lang="en-GB" sz="2400" dirty="0">
                <a:solidFill>
                  <a:schemeClr val="accent4">
                    <a:lumMod val="75000"/>
                  </a:schemeClr>
                </a:solidFill>
              </a:rPr>
              <a:t> → help the ADHD adult function better</a:t>
            </a:r>
          </a:p>
          <a:p>
            <a:endParaRPr lang="en-GB" sz="2400" dirty="0">
              <a:solidFill>
                <a:schemeClr val="accent4">
                  <a:lumMod val="75000"/>
                </a:schemeClr>
              </a:solidFill>
            </a:endParaRPr>
          </a:p>
          <a:p>
            <a:r>
              <a:rPr lang="en-GB" sz="2400" b="1" dirty="0">
                <a:solidFill>
                  <a:schemeClr val="accent4">
                    <a:lumMod val="75000"/>
                  </a:schemeClr>
                </a:solidFill>
              </a:rPr>
              <a:t>Training</a:t>
            </a:r>
            <a:r>
              <a:rPr lang="en-GB" sz="2400" dirty="0">
                <a:solidFill>
                  <a:schemeClr val="accent4">
                    <a:lumMod val="75000"/>
                  </a:schemeClr>
                </a:solidFill>
              </a:rPr>
              <a:t> → help the organisation become more neuroinclusive</a:t>
            </a:r>
          </a:p>
        </p:txBody>
      </p:sp>
    </p:spTree>
    <p:extLst>
      <p:ext uri="{BB962C8B-B14F-4D97-AF65-F5344CB8AC3E}">
        <p14:creationId xmlns:p14="http://schemas.microsoft.com/office/powerpoint/2010/main" val="3038783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6573F2-19F8-2AED-8091-976D72667D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568E05-5B73-5473-142D-12FF98983EE1}"/>
              </a:ext>
            </a:extLst>
          </p:cNvPr>
          <p:cNvSpPr>
            <a:spLocks noGrp="1"/>
          </p:cNvSpPr>
          <p:nvPr>
            <p:ph type="title"/>
          </p:nvPr>
        </p:nvSpPr>
        <p:spPr>
          <a:xfrm>
            <a:off x="255105" y="365125"/>
            <a:ext cx="11681790" cy="1325563"/>
          </a:xfrm>
        </p:spPr>
        <p:txBody>
          <a:bodyPr/>
          <a:lstStyle/>
          <a:p>
            <a:r>
              <a:rPr lang="en-US" b="1" dirty="0">
                <a:solidFill>
                  <a:schemeClr val="accent4">
                    <a:lumMod val="75000"/>
                  </a:schemeClr>
                </a:solidFill>
              </a:rPr>
              <a:t>What the Evidence Challenged</a:t>
            </a:r>
            <a:endParaRPr lang="en-GB" b="1" dirty="0">
              <a:solidFill>
                <a:schemeClr val="accent4">
                  <a:lumMod val="75000"/>
                </a:schemeClr>
              </a:solidFill>
            </a:endParaRPr>
          </a:p>
        </p:txBody>
      </p:sp>
      <p:sp>
        <p:nvSpPr>
          <p:cNvPr id="3" name="Content Placeholder 2">
            <a:extLst>
              <a:ext uri="{FF2B5EF4-FFF2-40B4-BE49-F238E27FC236}">
                <a16:creationId xmlns:a16="http://schemas.microsoft.com/office/drawing/2014/main" id="{C4F24CE2-85D7-E626-C629-F01EB77B2AC2}"/>
              </a:ext>
            </a:extLst>
          </p:cNvPr>
          <p:cNvSpPr>
            <a:spLocks noGrp="1"/>
          </p:cNvSpPr>
          <p:nvPr>
            <p:ph idx="1"/>
          </p:nvPr>
        </p:nvSpPr>
        <p:spPr>
          <a:xfrm>
            <a:off x="255105" y="1570662"/>
            <a:ext cx="5257800" cy="4351338"/>
          </a:xfrm>
        </p:spPr>
        <p:txBody>
          <a:bodyPr/>
          <a:lstStyle/>
          <a:p>
            <a:r>
              <a:rPr lang="en-GB" b="1" dirty="0">
                <a:solidFill>
                  <a:schemeClr val="accent4">
                    <a:lumMod val="75000"/>
                  </a:schemeClr>
                </a:solidFill>
              </a:rPr>
              <a:t>PROMISING WIDER EVIDENCE</a:t>
            </a:r>
            <a:br>
              <a:rPr lang="en-GB" dirty="0">
                <a:solidFill>
                  <a:schemeClr val="accent4">
                    <a:lumMod val="75000"/>
                  </a:schemeClr>
                </a:solidFill>
              </a:rPr>
            </a:br>
            <a:r>
              <a:rPr lang="en-GB" dirty="0">
                <a:solidFill>
                  <a:schemeClr val="accent4">
                    <a:lumMod val="75000"/>
                  </a:schemeClr>
                </a:solidFill>
              </a:rPr>
              <a:t>↓</a:t>
            </a:r>
            <a:br>
              <a:rPr lang="en-GB" dirty="0">
                <a:solidFill>
                  <a:schemeClr val="accent4">
                    <a:lumMod val="75000"/>
                  </a:schemeClr>
                </a:solidFill>
              </a:rPr>
            </a:br>
            <a:r>
              <a:rPr lang="en-GB" dirty="0">
                <a:solidFill>
                  <a:schemeClr val="accent4">
                    <a:lumMod val="75000"/>
                  </a:schemeClr>
                </a:solidFill>
              </a:rPr>
              <a:t>Executive functioning</a:t>
            </a:r>
            <a:br>
              <a:rPr lang="en-GB" dirty="0">
                <a:solidFill>
                  <a:schemeClr val="accent4">
                    <a:lumMod val="75000"/>
                  </a:schemeClr>
                </a:solidFill>
              </a:rPr>
            </a:br>
            <a:r>
              <a:rPr lang="en-GB" dirty="0">
                <a:solidFill>
                  <a:schemeClr val="accent4">
                    <a:lumMod val="75000"/>
                  </a:schemeClr>
                </a:solidFill>
              </a:rPr>
              <a:t>Self-management / emotional regulation</a:t>
            </a:r>
            <a:br>
              <a:rPr lang="en-GB" dirty="0">
                <a:solidFill>
                  <a:schemeClr val="accent4">
                    <a:lumMod val="75000"/>
                  </a:schemeClr>
                </a:solidFill>
              </a:rPr>
            </a:br>
            <a:r>
              <a:rPr lang="en-GB" dirty="0">
                <a:solidFill>
                  <a:schemeClr val="accent4">
                    <a:lumMod val="75000"/>
                  </a:schemeClr>
                </a:solidFill>
              </a:rPr>
              <a:t>Quality of life &amp; wellbeing</a:t>
            </a:r>
            <a:br>
              <a:rPr lang="en-GB" dirty="0">
                <a:solidFill>
                  <a:schemeClr val="accent4">
                    <a:lumMod val="75000"/>
                  </a:schemeClr>
                </a:solidFill>
              </a:rPr>
            </a:br>
            <a:r>
              <a:rPr lang="en-GB" dirty="0">
                <a:solidFill>
                  <a:schemeClr val="accent4">
                    <a:lumMod val="75000"/>
                  </a:schemeClr>
                </a:solidFill>
              </a:rPr>
              <a:t>Occupational functioning</a:t>
            </a:r>
          </a:p>
        </p:txBody>
      </p:sp>
      <p:sp>
        <p:nvSpPr>
          <p:cNvPr id="4" name="Content Placeholder 2">
            <a:extLst>
              <a:ext uri="{FF2B5EF4-FFF2-40B4-BE49-F238E27FC236}">
                <a16:creationId xmlns:a16="http://schemas.microsoft.com/office/drawing/2014/main" id="{23F9E5DC-393C-B227-9B2D-96D5D587BD54}"/>
              </a:ext>
            </a:extLst>
          </p:cNvPr>
          <p:cNvSpPr txBox="1">
            <a:spLocks/>
          </p:cNvSpPr>
          <p:nvPr/>
        </p:nvSpPr>
        <p:spPr>
          <a:xfrm>
            <a:off x="6679097" y="2669004"/>
            <a:ext cx="5257800" cy="87409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dirty="0">
                <a:solidFill>
                  <a:schemeClr val="accent4">
                    <a:lumMod val="75000"/>
                  </a:schemeClr>
                </a:solidFill>
              </a:rPr>
              <a:t>STRONG EVIDENCE FOR ADHD COACHING</a:t>
            </a:r>
          </a:p>
        </p:txBody>
      </p:sp>
      <p:sp>
        <p:nvSpPr>
          <p:cNvPr id="5" name="Content Placeholder 2">
            <a:extLst>
              <a:ext uri="{FF2B5EF4-FFF2-40B4-BE49-F238E27FC236}">
                <a16:creationId xmlns:a16="http://schemas.microsoft.com/office/drawing/2014/main" id="{B36C0F77-F34E-F47D-F2EA-DB9A23EDA06C}"/>
              </a:ext>
            </a:extLst>
          </p:cNvPr>
          <p:cNvSpPr txBox="1">
            <a:spLocks/>
          </p:cNvSpPr>
          <p:nvPr/>
        </p:nvSpPr>
        <p:spPr>
          <a:xfrm>
            <a:off x="5512905" y="2753280"/>
            <a:ext cx="626165" cy="82135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6600" b="1" dirty="0">
                <a:solidFill>
                  <a:schemeClr val="accent4">
                    <a:lumMod val="75000"/>
                  </a:schemeClr>
                </a:solidFill>
              </a:rPr>
              <a:t>=</a:t>
            </a:r>
            <a:endParaRPr lang="en-GB" sz="6600" dirty="0">
              <a:solidFill>
                <a:schemeClr val="accent4">
                  <a:lumMod val="75000"/>
                </a:schemeClr>
              </a:solidFill>
            </a:endParaRPr>
          </a:p>
        </p:txBody>
      </p:sp>
      <p:cxnSp>
        <p:nvCxnSpPr>
          <p:cNvPr id="7" name="Straight Connector 6">
            <a:extLst>
              <a:ext uri="{FF2B5EF4-FFF2-40B4-BE49-F238E27FC236}">
                <a16:creationId xmlns:a16="http://schemas.microsoft.com/office/drawing/2014/main" id="{42EEB869-2E35-5A59-B41B-13B334C8F65A}"/>
              </a:ext>
            </a:extLst>
          </p:cNvPr>
          <p:cNvCxnSpPr/>
          <p:nvPr/>
        </p:nvCxnSpPr>
        <p:spPr>
          <a:xfrm flipV="1">
            <a:off x="5512905" y="2753280"/>
            <a:ext cx="490330" cy="652532"/>
          </a:xfrm>
          <a:prstGeom prst="line">
            <a:avLst/>
          </a:prstGeom>
          <a:ln>
            <a:solidFill>
              <a:schemeClr val="accent1"/>
            </a:solidFill>
          </a:ln>
        </p:spPr>
        <p:style>
          <a:lnRef idx="3">
            <a:schemeClr val="dk1"/>
          </a:lnRef>
          <a:fillRef idx="0">
            <a:schemeClr val="dk1"/>
          </a:fillRef>
          <a:effectRef idx="2">
            <a:schemeClr val="dk1"/>
          </a:effectRef>
          <a:fontRef idx="minor">
            <a:schemeClr val="tx1"/>
          </a:fontRef>
        </p:style>
      </p:cxnSp>
      <p:sp>
        <p:nvSpPr>
          <p:cNvPr id="9" name="Content Placeholder 2">
            <a:extLst>
              <a:ext uri="{FF2B5EF4-FFF2-40B4-BE49-F238E27FC236}">
                <a16:creationId xmlns:a16="http://schemas.microsoft.com/office/drawing/2014/main" id="{84D10D13-93F8-ECAC-91EC-8C26930721CF}"/>
              </a:ext>
            </a:extLst>
          </p:cNvPr>
          <p:cNvSpPr txBox="1">
            <a:spLocks/>
          </p:cNvSpPr>
          <p:nvPr/>
        </p:nvSpPr>
        <p:spPr>
          <a:xfrm>
            <a:off x="490331" y="4865963"/>
            <a:ext cx="11012556" cy="1494392"/>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chemeClr val="accent4">
                    <a:lumMod val="75000"/>
                  </a:schemeClr>
                </a:solidFill>
              </a:rPr>
              <a:t>Limited coaching-specific studies · Methodological limitations · Developing evidence base</a:t>
            </a:r>
          </a:p>
          <a:p>
            <a:pPr marL="0" indent="0" algn="ctr">
              <a:buNone/>
            </a:pPr>
            <a:endParaRPr lang="en-GB" b="1" dirty="0">
              <a:solidFill>
                <a:schemeClr val="accent4">
                  <a:lumMod val="75000"/>
                </a:schemeClr>
              </a:solidFill>
            </a:endParaRPr>
          </a:p>
          <a:p>
            <a:pPr marL="0" indent="0" algn="ctr">
              <a:buNone/>
            </a:pPr>
            <a:r>
              <a:rPr lang="en-GB" b="1" dirty="0">
                <a:solidFill>
                  <a:schemeClr val="accent4">
                    <a:lumMod val="75000"/>
                  </a:schemeClr>
                </a:solidFill>
              </a:rPr>
              <a:t>My practitioner confidence was stronger than the confidence warranted by the published evidence.</a:t>
            </a:r>
          </a:p>
        </p:txBody>
      </p:sp>
    </p:spTree>
    <p:extLst>
      <p:ext uri="{BB962C8B-B14F-4D97-AF65-F5344CB8AC3E}">
        <p14:creationId xmlns:p14="http://schemas.microsoft.com/office/powerpoint/2010/main" val="2202445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5A382-D66D-1A12-1531-7914A935DE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004C42-C128-149D-1657-AAAC58B55800}"/>
              </a:ext>
            </a:extLst>
          </p:cNvPr>
          <p:cNvSpPr>
            <a:spLocks noGrp="1"/>
          </p:cNvSpPr>
          <p:nvPr>
            <p:ph type="title"/>
          </p:nvPr>
        </p:nvSpPr>
        <p:spPr>
          <a:xfrm>
            <a:off x="523459" y="365125"/>
            <a:ext cx="10830341" cy="1325563"/>
          </a:xfrm>
        </p:spPr>
        <p:txBody>
          <a:bodyPr/>
          <a:lstStyle/>
          <a:p>
            <a:r>
              <a:rPr lang="en-US" b="1" dirty="0">
                <a:solidFill>
                  <a:schemeClr val="accent4">
                    <a:lumMod val="75000"/>
                  </a:schemeClr>
                </a:solidFill>
              </a:rPr>
              <a:t>Where does the responsibility for change sit?</a:t>
            </a:r>
            <a:endParaRPr lang="en-GB" b="1" dirty="0">
              <a:solidFill>
                <a:schemeClr val="accent4">
                  <a:lumMod val="75000"/>
                </a:schemeClr>
              </a:solidFill>
            </a:endParaRPr>
          </a:p>
        </p:txBody>
      </p:sp>
      <p:sp>
        <p:nvSpPr>
          <p:cNvPr id="3" name="Content Placeholder 2">
            <a:extLst>
              <a:ext uri="{FF2B5EF4-FFF2-40B4-BE49-F238E27FC236}">
                <a16:creationId xmlns:a16="http://schemas.microsoft.com/office/drawing/2014/main" id="{BF261F7D-B457-0DA4-C72B-514AF008F211}"/>
              </a:ext>
            </a:extLst>
          </p:cNvPr>
          <p:cNvSpPr>
            <a:spLocks noGrp="1"/>
          </p:cNvSpPr>
          <p:nvPr>
            <p:ph idx="1"/>
          </p:nvPr>
        </p:nvSpPr>
        <p:spPr>
          <a:xfrm>
            <a:off x="6135752" y="1571421"/>
            <a:ext cx="5701752" cy="1877459"/>
          </a:xfrm>
          <a:ln>
            <a:solidFill>
              <a:schemeClr val="tx1"/>
            </a:solidFill>
          </a:ln>
        </p:spPr>
        <p:txBody>
          <a:bodyPr>
            <a:noAutofit/>
          </a:bodyPr>
          <a:lstStyle/>
          <a:p>
            <a:pPr marL="0" indent="0">
              <a:buNone/>
            </a:pPr>
            <a:r>
              <a:rPr lang="en-GB" sz="2000" b="1" dirty="0">
                <a:solidFill>
                  <a:schemeClr val="accent4">
                    <a:lumMod val="75000"/>
                  </a:schemeClr>
                </a:solidFill>
              </a:rPr>
              <a:t>INDIVIDUAL</a:t>
            </a:r>
          </a:p>
          <a:p>
            <a:r>
              <a:rPr lang="en-GB" sz="2000" i="1" dirty="0">
                <a:solidFill>
                  <a:schemeClr val="accent4">
                    <a:lumMod val="75000"/>
                  </a:schemeClr>
                </a:solidFill>
              </a:rPr>
              <a:t>Recognise what is and is not within your control</a:t>
            </a:r>
            <a:endParaRPr lang="en-GB" sz="1400" dirty="0">
              <a:solidFill>
                <a:schemeClr val="accent4">
                  <a:lumMod val="75000"/>
                </a:schemeClr>
              </a:solidFill>
            </a:endParaRPr>
          </a:p>
          <a:p>
            <a:pPr marL="0" indent="0">
              <a:buNone/>
            </a:pPr>
            <a:r>
              <a:rPr lang="en-GB" sz="2000" dirty="0">
                <a:solidFill>
                  <a:schemeClr val="accent4">
                    <a:lumMod val="75000"/>
                  </a:schemeClr>
                </a:solidFill>
              </a:rPr>
              <a:t>	↓</a:t>
            </a:r>
          </a:p>
          <a:p>
            <a:r>
              <a:rPr lang="en-GB" sz="2000" dirty="0">
                <a:solidFill>
                  <a:schemeClr val="accent4">
                    <a:lumMod val="75000"/>
                  </a:schemeClr>
                </a:solidFill>
              </a:rPr>
              <a:t>Strategies &amp; self-understanding, without carrying the whole burden of adaptation</a:t>
            </a:r>
          </a:p>
        </p:txBody>
      </p:sp>
      <p:sp>
        <p:nvSpPr>
          <p:cNvPr id="4" name="Content Placeholder 2">
            <a:extLst>
              <a:ext uri="{FF2B5EF4-FFF2-40B4-BE49-F238E27FC236}">
                <a16:creationId xmlns:a16="http://schemas.microsoft.com/office/drawing/2014/main" id="{26727B61-ED3F-FFF1-75F9-05458B7917F2}"/>
              </a:ext>
            </a:extLst>
          </p:cNvPr>
          <p:cNvSpPr txBox="1">
            <a:spLocks/>
          </p:cNvSpPr>
          <p:nvPr/>
        </p:nvSpPr>
        <p:spPr>
          <a:xfrm>
            <a:off x="490331" y="1571421"/>
            <a:ext cx="5585789" cy="1877459"/>
          </a:xfrm>
          <a:prstGeom prst="rect">
            <a:avLst/>
          </a:prstGeom>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chemeClr val="accent4">
                    <a:lumMod val="75000"/>
                  </a:schemeClr>
                </a:solidFill>
              </a:rPr>
              <a:t>PRACTITIONER</a:t>
            </a:r>
          </a:p>
          <a:p>
            <a:r>
              <a:rPr lang="en-GB" sz="2000" i="1" dirty="0">
                <a:solidFill>
                  <a:schemeClr val="accent4">
                    <a:lumMod val="75000"/>
                  </a:schemeClr>
                </a:solidFill>
              </a:rPr>
              <a:t>Broaden the coaching lens</a:t>
            </a:r>
          </a:p>
          <a:p>
            <a:pPr marL="0" indent="0">
              <a:buNone/>
            </a:pPr>
            <a:r>
              <a:rPr lang="en-GB" sz="2000" dirty="0">
                <a:solidFill>
                  <a:schemeClr val="accent4">
                    <a:lumMod val="75000"/>
                  </a:schemeClr>
                </a:solidFill>
              </a:rPr>
              <a:t>	↓</a:t>
            </a:r>
          </a:p>
          <a:p>
            <a:r>
              <a:rPr lang="en-GB" sz="2000" dirty="0">
                <a:solidFill>
                  <a:schemeClr val="accent4">
                    <a:lumMod val="75000"/>
                  </a:schemeClr>
                </a:solidFill>
              </a:rPr>
              <a:t>Don’t automatically turn environmental barriers into individual coaching goals</a:t>
            </a:r>
          </a:p>
        </p:txBody>
      </p:sp>
      <p:sp>
        <p:nvSpPr>
          <p:cNvPr id="5" name="Content Placeholder 2">
            <a:extLst>
              <a:ext uri="{FF2B5EF4-FFF2-40B4-BE49-F238E27FC236}">
                <a16:creationId xmlns:a16="http://schemas.microsoft.com/office/drawing/2014/main" id="{F5B8C287-7C33-4650-16C5-1C9E94B97B3C}"/>
              </a:ext>
            </a:extLst>
          </p:cNvPr>
          <p:cNvSpPr txBox="1">
            <a:spLocks/>
          </p:cNvSpPr>
          <p:nvPr/>
        </p:nvSpPr>
        <p:spPr>
          <a:xfrm>
            <a:off x="496955" y="3495260"/>
            <a:ext cx="5572541" cy="1864205"/>
          </a:xfrm>
          <a:prstGeom prst="rect">
            <a:avLst/>
          </a:prstGeom>
          <a:ln>
            <a:solidFill>
              <a:schemeClr val="tx1"/>
            </a:solidFill>
          </a:ln>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solidFill>
                  <a:schemeClr val="accent4">
                    <a:lumMod val="75000"/>
                  </a:schemeClr>
                </a:solidFill>
              </a:rPr>
              <a:t>RELATIONAL SUPPORT</a:t>
            </a:r>
          </a:p>
          <a:p>
            <a:r>
              <a:rPr lang="en-GB" i="1" dirty="0">
                <a:solidFill>
                  <a:schemeClr val="accent4">
                    <a:lumMod val="75000"/>
                  </a:schemeClr>
                </a:solidFill>
              </a:rPr>
              <a:t>Relationships matter</a:t>
            </a:r>
            <a:br>
              <a:rPr lang="en-GB" dirty="0">
                <a:solidFill>
                  <a:schemeClr val="accent4">
                    <a:lumMod val="75000"/>
                  </a:schemeClr>
                </a:solidFill>
              </a:rPr>
            </a:br>
            <a:endParaRPr lang="en-GB" dirty="0">
              <a:solidFill>
                <a:schemeClr val="accent4">
                  <a:lumMod val="75000"/>
                </a:schemeClr>
              </a:solidFill>
            </a:endParaRPr>
          </a:p>
          <a:p>
            <a:pPr marL="0" indent="0">
              <a:buNone/>
            </a:pPr>
            <a:r>
              <a:rPr lang="en-GB" dirty="0">
                <a:solidFill>
                  <a:schemeClr val="accent4">
                    <a:lumMod val="75000"/>
                  </a:schemeClr>
                </a:solidFill>
              </a:rPr>
              <a:t>	↓</a:t>
            </a:r>
          </a:p>
          <a:p>
            <a:r>
              <a:rPr lang="en-GB" dirty="0">
                <a:solidFill>
                  <a:schemeClr val="accent4">
                    <a:lumMod val="75000"/>
                  </a:schemeClr>
                </a:solidFill>
              </a:rPr>
              <a:t>Employers • managers • partners • educators</a:t>
            </a:r>
          </a:p>
        </p:txBody>
      </p:sp>
      <p:sp>
        <p:nvSpPr>
          <p:cNvPr id="6" name="Content Placeholder 2">
            <a:extLst>
              <a:ext uri="{FF2B5EF4-FFF2-40B4-BE49-F238E27FC236}">
                <a16:creationId xmlns:a16="http://schemas.microsoft.com/office/drawing/2014/main" id="{68F5732E-2A74-A711-A4C6-CDF6B232182B}"/>
              </a:ext>
            </a:extLst>
          </p:cNvPr>
          <p:cNvSpPr txBox="1">
            <a:spLocks/>
          </p:cNvSpPr>
          <p:nvPr/>
        </p:nvSpPr>
        <p:spPr>
          <a:xfrm>
            <a:off x="6142380" y="3495259"/>
            <a:ext cx="5701752" cy="1877458"/>
          </a:xfrm>
          <a:prstGeom prst="rect">
            <a:avLst/>
          </a:prstGeom>
          <a:ln>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chemeClr val="accent4">
                    <a:lumMod val="75000"/>
                  </a:schemeClr>
                </a:solidFill>
              </a:rPr>
              <a:t>ENVIRONMENT &amp; SYSTEMS</a:t>
            </a:r>
          </a:p>
          <a:p>
            <a:r>
              <a:rPr lang="en-GB" sz="2000" i="1" dirty="0">
                <a:solidFill>
                  <a:schemeClr val="accent4">
                    <a:lumMod val="75000"/>
                  </a:schemeClr>
                </a:solidFill>
              </a:rPr>
              <a:t>Change the context too</a:t>
            </a:r>
          </a:p>
          <a:p>
            <a:pPr marL="0" indent="0">
              <a:buNone/>
            </a:pPr>
            <a:r>
              <a:rPr lang="en-GB" sz="2000" dirty="0">
                <a:solidFill>
                  <a:schemeClr val="accent4">
                    <a:lumMod val="75000"/>
                  </a:schemeClr>
                </a:solidFill>
              </a:rPr>
              <a:t>	↓</a:t>
            </a:r>
          </a:p>
          <a:p>
            <a:r>
              <a:rPr lang="en-GB" sz="2000" dirty="0">
                <a:solidFill>
                  <a:schemeClr val="accent4">
                    <a:lumMod val="75000"/>
                  </a:schemeClr>
                </a:solidFill>
              </a:rPr>
              <a:t>Environment • adjustments • policy • procedures • culture</a:t>
            </a:r>
          </a:p>
        </p:txBody>
      </p:sp>
      <p:sp>
        <p:nvSpPr>
          <p:cNvPr id="8" name="Content Placeholder 2">
            <a:extLst>
              <a:ext uri="{FF2B5EF4-FFF2-40B4-BE49-F238E27FC236}">
                <a16:creationId xmlns:a16="http://schemas.microsoft.com/office/drawing/2014/main" id="{0EADE8F7-D736-7533-C418-DDAABD3DDC61}"/>
              </a:ext>
            </a:extLst>
          </p:cNvPr>
          <p:cNvSpPr txBox="1">
            <a:spLocks/>
          </p:cNvSpPr>
          <p:nvPr/>
        </p:nvSpPr>
        <p:spPr>
          <a:xfrm>
            <a:off x="516835" y="5618922"/>
            <a:ext cx="11294165" cy="100612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chemeClr val="accent4">
                    <a:lumMod val="75000"/>
                  </a:schemeClr>
                </a:solidFill>
              </a:rPr>
              <a:t>Effective support may require change in the individual, their relationships AND the environment around them.</a:t>
            </a:r>
          </a:p>
        </p:txBody>
      </p:sp>
    </p:spTree>
    <p:extLst>
      <p:ext uri="{BB962C8B-B14F-4D97-AF65-F5344CB8AC3E}">
        <p14:creationId xmlns:p14="http://schemas.microsoft.com/office/powerpoint/2010/main" val="4287274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F10ED-4086-B512-B05A-6606A7BA39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BDF245-8593-2C00-0662-3DFFB39A225E}"/>
              </a:ext>
            </a:extLst>
          </p:cNvPr>
          <p:cNvSpPr>
            <a:spLocks noGrp="1"/>
          </p:cNvSpPr>
          <p:nvPr>
            <p:ph type="title"/>
          </p:nvPr>
        </p:nvSpPr>
        <p:spPr>
          <a:xfrm>
            <a:off x="384313" y="365125"/>
            <a:ext cx="10969487" cy="1325563"/>
          </a:xfrm>
        </p:spPr>
        <p:txBody>
          <a:bodyPr/>
          <a:lstStyle/>
          <a:p>
            <a:r>
              <a:rPr lang="en-GB" dirty="0">
                <a:solidFill>
                  <a:schemeClr val="accent4">
                    <a:lumMod val="75000"/>
                  </a:schemeClr>
                </a:solidFill>
              </a:rPr>
              <a:t>Being an Insider Researcher</a:t>
            </a:r>
          </a:p>
        </p:txBody>
      </p:sp>
      <p:sp>
        <p:nvSpPr>
          <p:cNvPr id="3" name="Content Placeholder 2">
            <a:extLst>
              <a:ext uri="{FF2B5EF4-FFF2-40B4-BE49-F238E27FC236}">
                <a16:creationId xmlns:a16="http://schemas.microsoft.com/office/drawing/2014/main" id="{C2467907-9B5E-89FA-7A02-41C3FA1C8568}"/>
              </a:ext>
            </a:extLst>
          </p:cNvPr>
          <p:cNvSpPr>
            <a:spLocks noGrp="1"/>
          </p:cNvSpPr>
          <p:nvPr>
            <p:ph idx="1"/>
          </p:nvPr>
        </p:nvSpPr>
        <p:spPr>
          <a:xfrm>
            <a:off x="503583" y="1378227"/>
            <a:ext cx="5592417" cy="3511826"/>
          </a:xfrm>
          <a:ln>
            <a:solidFill>
              <a:schemeClr val="tx1"/>
            </a:solidFill>
          </a:ln>
        </p:spPr>
        <p:txBody>
          <a:bodyPr>
            <a:normAutofit/>
          </a:bodyPr>
          <a:lstStyle/>
          <a:p>
            <a:pPr marL="0" indent="0">
              <a:buNone/>
            </a:pPr>
            <a:r>
              <a:rPr lang="en-GB" sz="2400" b="1" dirty="0">
                <a:solidFill>
                  <a:schemeClr val="accent4">
                    <a:lumMod val="75000"/>
                  </a:schemeClr>
                </a:solidFill>
              </a:rPr>
              <a:t>INSIDER KNOWLEDGE – STRENGTHS</a:t>
            </a:r>
          </a:p>
          <a:p>
            <a:pPr marL="0" indent="0">
              <a:buNone/>
            </a:pPr>
            <a:r>
              <a:rPr lang="en-GB" sz="2400" b="1" dirty="0">
                <a:solidFill>
                  <a:schemeClr val="accent4">
                    <a:lumMod val="75000"/>
                  </a:schemeClr>
                </a:solidFill>
              </a:rPr>
              <a:t>Professional experience</a:t>
            </a:r>
            <a:br>
              <a:rPr lang="en-GB" sz="2400" dirty="0">
                <a:solidFill>
                  <a:schemeClr val="accent4">
                    <a:lumMod val="75000"/>
                  </a:schemeClr>
                </a:solidFill>
              </a:rPr>
            </a:br>
            <a:r>
              <a:rPr lang="en-GB" sz="2400" dirty="0">
                <a:solidFill>
                  <a:schemeClr val="accent4">
                    <a:lumMod val="75000"/>
                  </a:schemeClr>
                </a:solidFill>
              </a:rPr>
              <a:t>		↓</a:t>
            </a:r>
          </a:p>
          <a:p>
            <a:pPr lvl="0"/>
            <a:r>
              <a:rPr lang="en-GB" sz="2400" dirty="0">
                <a:solidFill>
                  <a:schemeClr val="accent4">
                    <a:lumMod val="75000"/>
                  </a:schemeClr>
                </a:solidFill>
              </a:rPr>
              <a:t>Understand the practice context </a:t>
            </a:r>
          </a:p>
          <a:p>
            <a:pPr lvl="0"/>
            <a:r>
              <a:rPr lang="en-GB" sz="2400" dirty="0">
                <a:solidFill>
                  <a:schemeClr val="accent4">
                    <a:lumMod val="75000"/>
                  </a:schemeClr>
                </a:solidFill>
              </a:rPr>
              <a:t>Recognise meaningful outcomes </a:t>
            </a:r>
          </a:p>
          <a:p>
            <a:pPr lvl="0"/>
            <a:r>
              <a:rPr lang="en-GB" sz="2400" dirty="0">
                <a:solidFill>
                  <a:schemeClr val="accent4">
                    <a:lumMod val="75000"/>
                  </a:schemeClr>
                </a:solidFill>
              </a:rPr>
              <a:t>Interpret terminology and interventions </a:t>
            </a:r>
          </a:p>
          <a:p>
            <a:pPr lvl="0"/>
            <a:r>
              <a:rPr lang="en-GB" sz="2400" dirty="0">
                <a:solidFill>
                  <a:schemeClr val="accent4">
                    <a:lumMod val="75000"/>
                  </a:schemeClr>
                </a:solidFill>
              </a:rPr>
              <a:t>Connect evidence to real-world practice</a:t>
            </a:r>
          </a:p>
        </p:txBody>
      </p:sp>
      <p:sp>
        <p:nvSpPr>
          <p:cNvPr id="4" name="Content Placeholder 2">
            <a:extLst>
              <a:ext uri="{FF2B5EF4-FFF2-40B4-BE49-F238E27FC236}">
                <a16:creationId xmlns:a16="http://schemas.microsoft.com/office/drawing/2014/main" id="{6104C93E-A5D9-EE94-ED85-0C3704237073}"/>
              </a:ext>
            </a:extLst>
          </p:cNvPr>
          <p:cNvSpPr txBox="1">
            <a:spLocks/>
          </p:cNvSpPr>
          <p:nvPr/>
        </p:nvSpPr>
        <p:spPr>
          <a:xfrm>
            <a:off x="6096000" y="1378227"/>
            <a:ext cx="5592417" cy="3511826"/>
          </a:xfrm>
          <a:prstGeom prst="rect">
            <a:avLst/>
          </a:prstGeom>
          <a:ln>
            <a:solidFill>
              <a:schemeClr val="tx1"/>
            </a:solid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solidFill>
                  <a:schemeClr val="accent4">
                    <a:lumMod val="75000"/>
                  </a:schemeClr>
                </a:solidFill>
              </a:rPr>
              <a:t>INSIDER POSITION – RISKS</a:t>
            </a:r>
          </a:p>
          <a:p>
            <a:pPr marL="0" indent="0">
              <a:buNone/>
            </a:pPr>
            <a:r>
              <a:rPr lang="en-GB" sz="2400" b="1" dirty="0">
                <a:solidFill>
                  <a:schemeClr val="accent4">
                    <a:lumMod val="75000"/>
                  </a:schemeClr>
                </a:solidFill>
              </a:rPr>
              <a:t>Pre-existing beliefs</a:t>
            </a:r>
            <a:br>
              <a:rPr lang="en-GB" sz="2400" dirty="0">
                <a:solidFill>
                  <a:schemeClr val="accent4">
                    <a:lumMod val="75000"/>
                  </a:schemeClr>
                </a:solidFill>
              </a:rPr>
            </a:br>
            <a:r>
              <a:rPr lang="en-GB" sz="2400" dirty="0">
                <a:solidFill>
                  <a:schemeClr val="accent4">
                    <a:lumMod val="75000"/>
                  </a:schemeClr>
                </a:solidFill>
              </a:rPr>
              <a:t>		↓</a:t>
            </a:r>
          </a:p>
          <a:p>
            <a:pPr lvl="0"/>
            <a:r>
              <a:rPr lang="en-GB" sz="2400" dirty="0">
                <a:solidFill>
                  <a:schemeClr val="accent4">
                    <a:lumMod val="75000"/>
                  </a:schemeClr>
                </a:solidFill>
              </a:rPr>
              <a:t>Confirmation bias </a:t>
            </a:r>
          </a:p>
          <a:p>
            <a:pPr lvl="0"/>
            <a:r>
              <a:rPr lang="en-GB" sz="2400" dirty="0">
                <a:solidFill>
                  <a:schemeClr val="accent4">
                    <a:lumMod val="75000"/>
                  </a:schemeClr>
                </a:solidFill>
              </a:rPr>
              <a:t>Wanting the evidence to support coaching </a:t>
            </a:r>
          </a:p>
          <a:p>
            <a:pPr lvl="0"/>
            <a:r>
              <a:rPr lang="en-GB" sz="2400" dirty="0">
                <a:solidFill>
                  <a:schemeClr val="accent4">
                    <a:lumMod val="75000"/>
                  </a:schemeClr>
                </a:solidFill>
              </a:rPr>
              <a:t>Interpreting findings through a coaching lens </a:t>
            </a:r>
          </a:p>
          <a:p>
            <a:pPr lvl="0"/>
            <a:r>
              <a:rPr lang="en-GB" sz="2400" dirty="0">
                <a:solidFill>
                  <a:schemeClr val="accent4">
                    <a:lumMod val="75000"/>
                  </a:schemeClr>
                </a:solidFill>
              </a:rPr>
              <a:t>Professional investment in the outcome</a:t>
            </a:r>
          </a:p>
        </p:txBody>
      </p:sp>
      <p:sp>
        <p:nvSpPr>
          <p:cNvPr id="5" name="Content Placeholder 2">
            <a:extLst>
              <a:ext uri="{FF2B5EF4-FFF2-40B4-BE49-F238E27FC236}">
                <a16:creationId xmlns:a16="http://schemas.microsoft.com/office/drawing/2014/main" id="{EB3A6287-FD56-6866-41ED-9BC82768B0F6}"/>
              </a:ext>
            </a:extLst>
          </p:cNvPr>
          <p:cNvSpPr txBox="1">
            <a:spLocks/>
          </p:cNvSpPr>
          <p:nvPr/>
        </p:nvSpPr>
        <p:spPr>
          <a:xfrm>
            <a:off x="480389" y="4975501"/>
            <a:ext cx="11208027" cy="927654"/>
          </a:xfrm>
          <a:prstGeom prst="rect">
            <a:avLst/>
          </a:prstGeom>
          <a:ln>
            <a:solidFill>
              <a:schemeClr val="tx1"/>
            </a:solidFill>
          </a:ln>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solidFill>
                  <a:schemeClr val="accent4">
                    <a:lumMod val="75000"/>
                  </a:schemeClr>
                </a:solidFill>
              </a:rPr>
              <a:t>REFLEXIVITY</a:t>
            </a:r>
          </a:p>
          <a:p>
            <a:pPr marL="0" indent="0" algn="ctr">
              <a:buNone/>
            </a:pPr>
            <a:r>
              <a:rPr lang="en-GB" sz="2400" dirty="0">
                <a:solidFill>
                  <a:schemeClr val="accent4">
                    <a:lumMod val="75000"/>
                  </a:schemeClr>
                </a:solidFill>
              </a:rPr>
              <a:t>Structured searching • predefined criteria • critical appraisal • questioning my assumptions</a:t>
            </a:r>
          </a:p>
        </p:txBody>
      </p:sp>
      <p:sp>
        <p:nvSpPr>
          <p:cNvPr id="7" name="Content Placeholder 2">
            <a:extLst>
              <a:ext uri="{FF2B5EF4-FFF2-40B4-BE49-F238E27FC236}">
                <a16:creationId xmlns:a16="http://schemas.microsoft.com/office/drawing/2014/main" id="{881D3ECE-84BA-320F-26D9-5695E22AE6E2}"/>
              </a:ext>
            </a:extLst>
          </p:cNvPr>
          <p:cNvSpPr txBox="1">
            <a:spLocks/>
          </p:cNvSpPr>
          <p:nvPr/>
        </p:nvSpPr>
        <p:spPr>
          <a:xfrm>
            <a:off x="503584" y="5988603"/>
            <a:ext cx="11208028" cy="624232"/>
          </a:xfrm>
          <a:prstGeom prst="rect">
            <a:avLst/>
          </a:prstGeom>
          <a:ln>
            <a:solidFill>
              <a:schemeClr val="bg1"/>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solidFill>
                  <a:schemeClr val="accent4">
                    <a:lumMod val="75000"/>
                  </a:schemeClr>
                </a:solidFill>
              </a:rPr>
              <a:t>My insider knowledge was both a source of insight and something that required scrutiny.</a:t>
            </a:r>
          </a:p>
        </p:txBody>
      </p:sp>
    </p:spTree>
    <p:extLst>
      <p:ext uri="{BB962C8B-B14F-4D97-AF65-F5344CB8AC3E}">
        <p14:creationId xmlns:p14="http://schemas.microsoft.com/office/powerpoint/2010/main" val="436923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17C7DC-1054-2617-37F8-D4A90EB561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87D415-FDB5-62DA-72B3-5F009C76CF1F}"/>
              </a:ext>
            </a:extLst>
          </p:cNvPr>
          <p:cNvSpPr>
            <a:spLocks noGrp="1"/>
          </p:cNvSpPr>
          <p:nvPr>
            <p:ph type="title"/>
          </p:nvPr>
        </p:nvSpPr>
        <p:spPr/>
        <p:txBody>
          <a:bodyPr/>
          <a:lstStyle/>
          <a:p>
            <a:r>
              <a:rPr lang="en-US" dirty="0">
                <a:solidFill>
                  <a:schemeClr val="accent4">
                    <a:lumMod val="75000"/>
                  </a:schemeClr>
                </a:solidFill>
              </a:rPr>
              <a:t>What Changes in My Practice</a:t>
            </a:r>
            <a:endParaRPr lang="en-GB" dirty="0">
              <a:solidFill>
                <a:schemeClr val="accent4">
                  <a:lumMod val="75000"/>
                </a:schemeClr>
              </a:solidFill>
            </a:endParaRPr>
          </a:p>
        </p:txBody>
      </p:sp>
      <p:graphicFrame>
        <p:nvGraphicFramePr>
          <p:cNvPr id="4" name="Content Placeholder 3">
            <a:extLst>
              <a:ext uri="{FF2B5EF4-FFF2-40B4-BE49-F238E27FC236}">
                <a16:creationId xmlns:a16="http://schemas.microsoft.com/office/drawing/2014/main" id="{05ADF19E-5569-CBBF-EF57-B6440E8EE478}"/>
              </a:ext>
            </a:extLst>
          </p:cNvPr>
          <p:cNvGraphicFramePr>
            <a:graphicFrameLocks noGrp="1"/>
          </p:cNvGraphicFramePr>
          <p:nvPr>
            <p:ph idx="1"/>
            <p:extLst>
              <p:ext uri="{D42A27DB-BD31-4B8C-83A1-F6EECF244321}">
                <p14:modId xmlns:p14="http://schemas.microsoft.com/office/powerpoint/2010/main" val="4028347362"/>
              </p:ext>
            </p:extLst>
          </p:nvPr>
        </p:nvGraphicFramePr>
        <p:xfrm>
          <a:off x="838200" y="1825625"/>
          <a:ext cx="10515597" cy="3383280"/>
        </p:xfrm>
        <a:graphic>
          <a:graphicData uri="http://schemas.openxmlformats.org/drawingml/2006/table">
            <a:tbl>
              <a:tblPr firstRow="1" bandRow="1">
                <a:tableStyleId>{5940675A-B579-460E-94D1-54222C63F5DA}</a:tableStyleId>
              </a:tblPr>
              <a:tblGrid>
                <a:gridCol w="3505199">
                  <a:extLst>
                    <a:ext uri="{9D8B030D-6E8A-4147-A177-3AD203B41FA5}">
                      <a16:colId xmlns:a16="http://schemas.microsoft.com/office/drawing/2014/main" val="571776998"/>
                    </a:ext>
                  </a:extLst>
                </a:gridCol>
                <a:gridCol w="3505199">
                  <a:extLst>
                    <a:ext uri="{9D8B030D-6E8A-4147-A177-3AD203B41FA5}">
                      <a16:colId xmlns:a16="http://schemas.microsoft.com/office/drawing/2014/main" val="1749132306"/>
                    </a:ext>
                  </a:extLst>
                </a:gridCol>
                <a:gridCol w="3505199">
                  <a:extLst>
                    <a:ext uri="{9D8B030D-6E8A-4147-A177-3AD203B41FA5}">
                      <a16:colId xmlns:a16="http://schemas.microsoft.com/office/drawing/2014/main" val="2271797873"/>
                    </a:ext>
                  </a:extLst>
                </a:gridCol>
              </a:tblGrid>
              <a:tr h="370840">
                <a:tc>
                  <a:txBody>
                    <a:bodyPr/>
                    <a:lstStyle/>
                    <a:p>
                      <a:r>
                        <a:rPr lang="en-GB" b="1" dirty="0">
                          <a:solidFill>
                            <a:schemeClr val="accent4">
                              <a:lumMod val="75000"/>
                            </a:schemeClr>
                          </a:solidFill>
                        </a:rPr>
                        <a:t>COACHING</a:t>
                      </a:r>
                    </a:p>
                    <a:p>
                      <a:endParaRPr lang="en-GB" b="1" dirty="0">
                        <a:solidFill>
                          <a:schemeClr val="accent4">
                            <a:lumMod val="75000"/>
                          </a:schemeClr>
                        </a:solidFill>
                      </a:endParaRPr>
                    </a:p>
                    <a:p>
                      <a:r>
                        <a:rPr lang="en-GB" b="1" dirty="0">
                          <a:solidFill>
                            <a:schemeClr val="accent4">
                              <a:lumMod val="75000"/>
                            </a:schemeClr>
                          </a:solidFill>
                        </a:rPr>
                        <a:t>Broaden the question</a:t>
                      </a:r>
                      <a:endParaRPr lang="en-GB" dirty="0">
                        <a:solidFill>
                          <a:schemeClr val="accent4">
                            <a:lumMod val="75000"/>
                          </a:schemeClr>
                        </a:solidFill>
                      </a:endParaRPr>
                    </a:p>
                    <a:p>
                      <a:pPr marL="285750" lvl="0" indent="-285750">
                        <a:buFont typeface="Arial" panose="020B0604020202020204" pitchFamily="34" charset="0"/>
                        <a:buChar char="•"/>
                      </a:pPr>
                      <a:r>
                        <a:rPr lang="en-GB" dirty="0">
                          <a:solidFill>
                            <a:schemeClr val="accent4">
                              <a:lumMod val="75000"/>
                            </a:schemeClr>
                          </a:solidFill>
                        </a:rPr>
                        <a:t>Individual strategies </a:t>
                      </a:r>
                      <a:r>
                        <a:rPr lang="en-GB" b="1" dirty="0">
                          <a:solidFill>
                            <a:schemeClr val="accent4">
                              <a:lumMod val="75000"/>
                            </a:schemeClr>
                          </a:solidFill>
                        </a:rPr>
                        <a:t>and</a:t>
                      </a:r>
                      <a:r>
                        <a:rPr lang="en-GB" dirty="0">
                          <a:solidFill>
                            <a:schemeClr val="accent4">
                              <a:lumMod val="75000"/>
                            </a:schemeClr>
                          </a:solidFill>
                        </a:rPr>
                        <a:t> environmental barriers</a:t>
                      </a:r>
                    </a:p>
                    <a:p>
                      <a:pPr marL="285750" lvl="0" indent="-285750">
                        <a:buFont typeface="Arial" panose="020B0604020202020204" pitchFamily="34" charset="0"/>
                        <a:buChar char="•"/>
                      </a:pPr>
                      <a:r>
                        <a:rPr lang="en-GB" dirty="0">
                          <a:solidFill>
                            <a:schemeClr val="accent4">
                              <a:lumMod val="75000"/>
                            </a:schemeClr>
                          </a:solidFill>
                        </a:rPr>
                        <a:t>Explore what is within the client’s control </a:t>
                      </a:r>
                    </a:p>
                    <a:p>
                      <a:pPr marL="285750" lvl="0" indent="-285750">
                        <a:buFont typeface="Arial" panose="020B0604020202020204" pitchFamily="34" charset="0"/>
                        <a:buChar char="•"/>
                      </a:pPr>
                      <a:r>
                        <a:rPr lang="en-GB" dirty="0">
                          <a:solidFill>
                            <a:schemeClr val="accent4">
                              <a:lumMod val="75000"/>
                            </a:schemeClr>
                          </a:solidFill>
                        </a:rPr>
                        <a:t>Avoid locating responsibility solely with the individual </a:t>
                      </a:r>
                    </a:p>
                    <a:p>
                      <a:pPr marL="285750" lvl="0" indent="-285750">
                        <a:buFont typeface="Arial" panose="020B0604020202020204" pitchFamily="34" charset="0"/>
                        <a:buChar char="•"/>
                      </a:pPr>
                      <a:r>
                        <a:rPr lang="en-GB" dirty="0">
                          <a:solidFill>
                            <a:schemeClr val="accent4">
                              <a:lumMod val="75000"/>
                            </a:schemeClr>
                          </a:solidFill>
                        </a:rPr>
                        <a:t>Consider relational/systemic support</a:t>
                      </a:r>
                    </a:p>
                    <a:p>
                      <a:endParaRPr lang="en-GB" dirty="0">
                        <a:solidFill>
                          <a:schemeClr val="accent4">
                            <a:lumMod val="75000"/>
                          </a:schemeClr>
                        </a:solidFill>
                      </a:endParaRPr>
                    </a:p>
                  </a:txBody>
                  <a:tcPr/>
                </a:tc>
                <a:tc>
                  <a:txBody>
                    <a:bodyPr/>
                    <a:lstStyle/>
                    <a:p>
                      <a:r>
                        <a:rPr lang="en-GB" b="1" dirty="0">
                          <a:solidFill>
                            <a:schemeClr val="accent4">
                              <a:lumMod val="75000"/>
                            </a:schemeClr>
                          </a:solidFill>
                        </a:rPr>
                        <a:t>TRAINING</a:t>
                      </a:r>
                    </a:p>
                    <a:p>
                      <a:endParaRPr lang="en-GB" b="1" dirty="0">
                        <a:solidFill>
                          <a:schemeClr val="accent4">
                            <a:lumMod val="75000"/>
                          </a:schemeClr>
                        </a:solidFill>
                      </a:endParaRPr>
                    </a:p>
                    <a:p>
                      <a:r>
                        <a:rPr lang="en-GB" b="1" dirty="0">
                          <a:solidFill>
                            <a:schemeClr val="accent4">
                              <a:lumMod val="75000"/>
                            </a:schemeClr>
                          </a:solidFill>
                        </a:rPr>
                        <a:t>Strengthen the connection</a:t>
                      </a:r>
                      <a:endParaRPr lang="en-GB" dirty="0">
                        <a:solidFill>
                          <a:schemeClr val="accent4">
                            <a:lumMod val="75000"/>
                          </a:schemeClr>
                        </a:solidFill>
                      </a:endParaRPr>
                    </a:p>
                    <a:p>
                      <a:pPr marL="285750" lvl="0" indent="-285750">
                        <a:buFont typeface="Arial" panose="020B0604020202020204" pitchFamily="34" charset="0"/>
                        <a:buChar char="•"/>
                      </a:pPr>
                      <a:r>
                        <a:rPr lang="en-GB" dirty="0">
                          <a:solidFill>
                            <a:schemeClr val="accent4">
                              <a:lumMod val="75000"/>
                            </a:schemeClr>
                          </a:solidFill>
                        </a:rPr>
                        <a:t>Greater emphasis on relational support </a:t>
                      </a:r>
                    </a:p>
                    <a:p>
                      <a:pPr marL="285750" lvl="0" indent="-285750">
                        <a:buFont typeface="Arial" panose="020B0604020202020204" pitchFamily="34" charset="0"/>
                        <a:buChar char="•"/>
                      </a:pPr>
                      <a:r>
                        <a:rPr lang="en-GB" dirty="0">
                          <a:solidFill>
                            <a:schemeClr val="accent4">
                              <a:lumMod val="75000"/>
                            </a:schemeClr>
                          </a:solidFill>
                        </a:rPr>
                        <a:t>Environment and person–environment fit </a:t>
                      </a:r>
                    </a:p>
                    <a:p>
                      <a:pPr marL="285750" lvl="0" indent="-285750">
                        <a:buFont typeface="Arial" panose="020B0604020202020204" pitchFamily="34" charset="0"/>
                        <a:buChar char="•"/>
                      </a:pPr>
                      <a:r>
                        <a:rPr lang="en-GB" dirty="0">
                          <a:solidFill>
                            <a:schemeClr val="accent4">
                              <a:lumMod val="75000"/>
                            </a:schemeClr>
                          </a:solidFill>
                        </a:rPr>
                        <a:t>Policy, procedures and adjustments </a:t>
                      </a:r>
                    </a:p>
                    <a:p>
                      <a:pPr marL="285750" lvl="0" indent="-285750">
                        <a:buFont typeface="Arial" panose="020B0604020202020204" pitchFamily="34" charset="0"/>
                        <a:buChar char="•"/>
                      </a:pPr>
                      <a:r>
                        <a:rPr lang="en-GB" dirty="0">
                          <a:solidFill>
                            <a:schemeClr val="accent4">
                              <a:lumMod val="75000"/>
                            </a:schemeClr>
                          </a:solidFill>
                        </a:rPr>
                        <a:t>Shared responsibility for inclusion</a:t>
                      </a:r>
                    </a:p>
                    <a:p>
                      <a:endParaRPr lang="en-GB" dirty="0">
                        <a:solidFill>
                          <a:schemeClr val="accent4">
                            <a:lumMod val="75000"/>
                          </a:schemeClr>
                        </a:solidFill>
                      </a:endParaRPr>
                    </a:p>
                  </a:txBody>
                  <a:tcPr/>
                </a:tc>
                <a:tc>
                  <a:txBody>
                    <a:bodyPr/>
                    <a:lstStyle/>
                    <a:p>
                      <a:r>
                        <a:rPr lang="en-GB" b="1" dirty="0">
                          <a:solidFill>
                            <a:schemeClr val="accent4">
                              <a:lumMod val="75000"/>
                            </a:schemeClr>
                          </a:solidFill>
                        </a:rPr>
                        <a:t>EVIDENCE</a:t>
                      </a:r>
                    </a:p>
                    <a:p>
                      <a:endParaRPr lang="en-GB" b="1" dirty="0">
                        <a:solidFill>
                          <a:schemeClr val="accent4">
                            <a:lumMod val="75000"/>
                          </a:schemeClr>
                        </a:solidFill>
                      </a:endParaRPr>
                    </a:p>
                    <a:p>
                      <a:r>
                        <a:rPr lang="en-GB" b="1" dirty="0">
                          <a:solidFill>
                            <a:schemeClr val="accent4">
                              <a:lumMod val="75000"/>
                            </a:schemeClr>
                          </a:solidFill>
                        </a:rPr>
                        <a:t>Be more precise with my claims</a:t>
                      </a:r>
                      <a:endParaRPr lang="en-GB" dirty="0">
                        <a:solidFill>
                          <a:schemeClr val="accent4">
                            <a:lumMod val="75000"/>
                          </a:schemeClr>
                        </a:solidFill>
                      </a:endParaRPr>
                    </a:p>
                    <a:p>
                      <a:pPr marL="285750" lvl="0" indent="-285750">
                        <a:buFont typeface="Arial" panose="020B0604020202020204" pitchFamily="34" charset="0"/>
                        <a:buChar char="•"/>
                      </a:pPr>
                      <a:r>
                        <a:rPr lang="en-GB" dirty="0">
                          <a:solidFill>
                            <a:schemeClr val="accent4">
                              <a:lumMod val="75000"/>
                            </a:schemeClr>
                          </a:solidFill>
                        </a:rPr>
                        <a:t>Practitioner experience ≠ research evidence </a:t>
                      </a:r>
                    </a:p>
                    <a:p>
                      <a:pPr marL="285750" lvl="0" indent="-285750">
                        <a:buFont typeface="Arial" panose="020B0604020202020204" pitchFamily="34" charset="0"/>
                        <a:buChar char="•"/>
                      </a:pPr>
                      <a:r>
                        <a:rPr lang="en-GB" dirty="0">
                          <a:solidFill>
                            <a:schemeClr val="accent4">
                              <a:lumMod val="75000"/>
                            </a:schemeClr>
                          </a:solidFill>
                        </a:rPr>
                        <a:t>Distinguish coaching-specific from wider evidence </a:t>
                      </a:r>
                    </a:p>
                    <a:p>
                      <a:pPr marL="285750" lvl="0" indent="-285750">
                        <a:buFont typeface="Arial" panose="020B0604020202020204" pitchFamily="34" charset="0"/>
                        <a:buChar char="•"/>
                      </a:pPr>
                      <a:r>
                        <a:rPr lang="en-GB" dirty="0">
                          <a:solidFill>
                            <a:schemeClr val="accent4">
                              <a:lumMod val="75000"/>
                            </a:schemeClr>
                          </a:solidFill>
                        </a:rPr>
                        <a:t>Communicate limitations </a:t>
                      </a:r>
                    </a:p>
                    <a:p>
                      <a:pPr marL="285750" lvl="0" indent="-285750">
                        <a:buFont typeface="Arial" panose="020B0604020202020204" pitchFamily="34" charset="0"/>
                        <a:buChar char="•"/>
                      </a:pPr>
                      <a:r>
                        <a:rPr lang="en-GB" dirty="0">
                          <a:solidFill>
                            <a:schemeClr val="accent4">
                              <a:lumMod val="75000"/>
                            </a:schemeClr>
                          </a:solidFill>
                        </a:rPr>
                        <a:t>Continue to question my assumptions</a:t>
                      </a:r>
                    </a:p>
                    <a:p>
                      <a:endParaRPr lang="en-GB" dirty="0">
                        <a:solidFill>
                          <a:schemeClr val="accent4">
                            <a:lumMod val="75000"/>
                          </a:schemeClr>
                        </a:solidFill>
                      </a:endParaRPr>
                    </a:p>
                  </a:txBody>
                  <a:tcPr/>
                </a:tc>
                <a:extLst>
                  <a:ext uri="{0D108BD9-81ED-4DB2-BD59-A6C34878D82A}">
                    <a16:rowId xmlns:a16="http://schemas.microsoft.com/office/drawing/2014/main" val="3752527298"/>
                  </a:ext>
                </a:extLst>
              </a:tr>
            </a:tbl>
          </a:graphicData>
        </a:graphic>
      </p:graphicFrame>
      <p:sp>
        <p:nvSpPr>
          <p:cNvPr id="6" name="Content Placeholder 2">
            <a:extLst>
              <a:ext uri="{FF2B5EF4-FFF2-40B4-BE49-F238E27FC236}">
                <a16:creationId xmlns:a16="http://schemas.microsoft.com/office/drawing/2014/main" id="{5ADF3600-5844-281C-56AE-C2146A8B8ACA}"/>
              </a:ext>
            </a:extLst>
          </p:cNvPr>
          <p:cNvSpPr txBox="1">
            <a:spLocks/>
          </p:cNvSpPr>
          <p:nvPr/>
        </p:nvSpPr>
        <p:spPr>
          <a:xfrm>
            <a:off x="491984" y="5763316"/>
            <a:ext cx="11208028" cy="624232"/>
          </a:xfrm>
          <a:prstGeom prst="rect">
            <a:avLst/>
          </a:prstGeom>
          <a:ln>
            <a:solidFill>
              <a:schemeClr val="bg1"/>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dirty="0">
                <a:solidFill>
                  <a:schemeClr val="accent4">
                    <a:lumMod val="75000"/>
                  </a:schemeClr>
                </a:solidFill>
              </a:rPr>
              <a:t>Does this person need to function differently </a:t>
            </a:r>
            <a:r>
              <a:rPr lang="en-GB" sz="2400" b="1" dirty="0">
                <a:solidFill>
                  <a:schemeClr val="accent4">
                    <a:lumMod val="75000"/>
                  </a:schemeClr>
                </a:solidFill>
              </a:rPr>
              <a:t>OR</a:t>
            </a:r>
            <a:r>
              <a:rPr lang="en-GB" sz="2400" dirty="0">
                <a:solidFill>
                  <a:schemeClr val="accent4">
                    <a:lumMod val="75000"/>
                  </a:schemeClr>
                </a:solidFill>
              </a:rPr>
              <a:t> does something around them also need to change?</a:t>
            </a:r>
            <a:endParaRPr lang="en-GB" sz="2400" b="1" dirty="0">
              <a:solidFill>
                <a:schemeClr val="accent4">
                  <a:lumMod val="75000"/>
                </a:schemeClr>
              </a:solidFill>
            </a:endParaRPr>
          </a:p>
        </p:txBody>
      </p:sp>
    </p:spTree>
    <p:extLst>
      <p:ext uri="{BB962C8B-B14F-4D97-AF65-F5344CB8AC3E}">
        <p14:creationId xmlns:p14="http://schemas.microsoft.com/office/powerpoint/2010/main" val="3538951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BA9B8B-66E7-5A31-CD7F-D443EEE775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97115-774D-495B-F86F-6641660427C5}"/>
              </a:ext>
            </a:extLst>
          </p:cNvPr>
          <p:cNvSpPr>
            <a:spLocks noGrp="1"/>
          </p:cNvSpPr>
          <p:nvPr>
            <p:ph type="title"/>
          </p:nvPr>
        </p:nvSpPr>
        <p:spPr/>
        <p:txBody>
          <a:bodyPr/>
          <a:lstStyle/>
          <a:p>
            <a:r>
              <a:rPr lang="en-US" dirty="0">
                <a:solidFill>
                  <a:schemeClr val="accent4">
                    <a:lumMod val="75000"/>
                  </a:schemeClr>
                </a:solidFill>
              </a:rPr>
              <a:t>What I Take Forward</a:t>
            </a:r>
            <a:endParaRPr lang="en-GB" dirty="0">
              <a:solidFill>
                <a:schemeClr val="accent4">
                  <a:lumMod val="75000"/>
                </a:schemeClr>
              </a:solidFill>
            </a:endParaRPr>
          </a:p>
        </p:txBody>
      </p:sp>
      <p:graphicFrame>
        <p:nvGraphicFramePr>
          <p:cNvPr id="4" name="Content Placeholder 3">
            <a:extLst>
              <a:ext uri="{FF2B5EF4-FFF2-40B4-BE49-F238E27FC236}">
                <a16:creationId xmlns:a16="http://schemas.microsoft.com/office/drawing/2014/main" id="{FB2A7763-D270-93B1-A9FD-73FFAC2F1B64}"/>
              </a:ext>
            </a:extLst>
          </p:cNvPr>
          <p:cNvGraphicFramePr>
            <a:graphicFrameLocks noGrp="1"/>
          </p:cNvGraphicFramePr>
          <p:nvPr>
            <p:ph idx="1"/>
            <p:extLst>
              <p:ext uri="{D42A27DB-BD31-4B8C-83A1-F6EECF244321}">
                <p14:modId xmlns:p14="http://schemas.microsoft.com/office/powerpoint/2010/main" val="3438037818"/>
              </p:ext>
            </p:extLst>
          </p:nvPr>
        </p:nvGraphicFramePr>
        <p:xfrm>
          <a:off x="838200" y="1494321"/>
          <a:ext cx="10515600" cy="4307840"/>
        </p:xfrm>
        <a:graphic>
          <a:graphicData uri="http://schemas.openxmlformats.org/drawingml/2006/table">
            <a:tbl>
              <a:tblPr firstRow="1" bandRow="1">
                <a:tableStyleId>{5940675A-B579-460E-94D1-54222C63F5DA}</a:tableStyleId>
              </a:tblPr>
              <a:tblGrid>
                <a:gridCol w="5257800">
                  <a:extLst>
                    <a:ext uri="{9D8B030D-6E8A-4147-A177-3AD203B41FA5}">
                      <a16:colId xmlns:a16="http://schemas.microsoft.com/office/drawing/2014/main" val="938714398"/>
                    </a:ext>
                  </a:extLst>
                </a:gridCol>
                <a:gridCol w="5257800">
                  <a:extLst>
                    <a:ext uri="{9D8B030D-6E8A-4147-A177-3AD203B41FA5}">
                      <a16:colId xmlns:a16="http://schemas.microsoft.com/office/drawing/2014/main" val="1583106285"/>
                    </a:ext>
                  </a:extLst>
                </a:gridCol>
              </a:tblGrid>
              <a:tr h="510512">
                <a:tc>
                  <a:txBody>
                    <a:bodyPr/>
                    <a:lstStyle/>
                    <a:p>
                      <a:endParaRPr lang="en-GB" b="1" dirty="0">
                        <a:solidFill>
                          <a:schemeClr val="accent4">
                            <a:lumMod val="75000"/>
                          </a:schemeClr>
                        </a:solidFill>
                      </a:endParaRPr>
                    </a:p>
                    <a:p>
                      <a:pPr algn="ctr"/>
                      <a:r>
                        <a:rPr lang="en-GB" b="1" dirty="0">
                          <a:solidFill>
                            <a:schemeClr val="accent4">
                              <a:lumMod val="75000"/>
                            </a:schemeClr>
                          </a:solidFill>
                        </a:rPr>
                        <a:t>FROM CERTAINTY</a:t>
                      </a:r>
                    </a:p>
                    <a:p>
                      <a:endParaRPr lang="en-GB" b="1" dirty="0">
                        <a:solidFill>
                          <a:schemeClr val="accent4">
                            <a:lumMod val="75000"/>
                          </a:schemeClr>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solidFill>
                          <a:schemeClr val="accent4">
                            <a:lumMod val="75000"/>
                          </a:schemeClr>
                        </a:solidFil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chemeClr val="accent4">
                              <a:lumMod val="75000"/>
                            </a:schemeClr>
                          </a:solidFill>
                        </a:rPr>
                        <a:t>I know coaching works</a:t>
                      </a:r>
                    </a:p>
                    <a:p>
                      <a:endParaRPr lang="en-GB" b="1" dirty="0">
                        <a:solidFill>
                          <a:schemeClr val="accent4">
                            <a:lumMod val="75000"/>
                          </a:schemeClr>
                        </a:solidFill>
                      </a:endParaRPr>
                    </a:p>
                  </a:txBody>
                  <a:tcPr/>
                </a:tc>
                <a:extLst>
                  <a:ext uri="{0D108BD9-81ED-4DB2-BD59-A6C34878D82A}">
                    <a16:rowId xmlns:a16="http://schemas.microsoft.com/office/drawing/2014/main" val="3440342599"/>
                  </a:ext>
                </a:extLst>
              </a:tr>
              <a:tr h="370840">
                <a:tc>
                  <a:txBody>
                    <a:bodyPr/>
                    <a:lstStyle/>
                    <a:p>
                      <a:pPr algn="ctr"/>
                      <a:r>
                        <a:rPr lang="en-GB" b="1" dirty="0">
                          <a:solidFill>
                            <a:schemeClr val="accent4">
                              <a:lumMod val="75000"/>
                            </a:schemeClr>
                          </a:solidFill>
                        </a:rPr>
                        <a:t>↓</a:t>
                      </a:r>
                    </a:p>
                  </a:txBody>
                  <a:tcPr/>
                </a:tc>
                <a:tc>
                  <a:txBody>
                    <a:bodyPr/>
                    <a:lstStyle/>
                    <a:p>
                      <a:pPr algn="ctr"/>
                      <a:r>
                        <a:rPr lang="en-GB" b="1" dirty="0">
                          <a:solidFill>
                            <a:schemeClr val="accent4">
                              <a:lumMod val="75000"/>
                            </a:schemeClr>
                          </a:solidFill>
                        </a:rPr>
                        <a:t>↓</a:t>
                      </a:r>
                    </a:p>
                  </a:txBody>
                  <a:tcPr/>
                </a:tc>
                <a:extLst>
                  <a:ext uri="{0D108BD9-81ED-4DB2-BD59-A6C34878D82A}">
                    <a16:rowId xmlns:a16="http://schemas.microsoft.com/office/drawing/2014/main" val="1617973714"/>
                  </a:ext>
                </a:extLst>
              </a:tr>
              <a:tr h="370840">
                <a:tc>
                  <a:txBody>
                    <a:bodyPr/>
                    <a:lstStyle/>
                    <a:p>
                      <a:pPr algn="ctr"/>
                      <a:endParaRPr lang="en-GB" b="1" dirty="0">
                        <a:solidFill>
                          <a:schemeClr val="accent4">
                            <a:lumMod val="75000"/>
                          </a:schemeClr>
                        </a:solidFill>
                      </a:endParaRPr>
                    </a:p>
                    <a:p>
                      <a:pPr algn="ctr"/>
                      <a:r>
                        <a:rPr lang="en-GB" b="1" dirty="0">
                          <a:solidFill>
                            <a:schemeClr val="accent4">
                              <a:lumMod val="75000"/>
                            </a:schemeClr>
                          </a:solidFill>
                        </a:rPr>
                        <a:t>TO CRITICAL CURIOSITY</a:t>
                      </a:r>
                    </a:p>
                  </a:txBody>
                  <a:tcPr/>
                </a:tc>
                <a:tc>
                  <a:txBody>
                    <a:bodyPr/>
                    <a:lstStyle/>
                    <a:p>
                      <a:pPr algn="ctr"/>
                      <a:endParaRPr lang="en-GB" b="1" dirty="0">
                        <a:solidFill>
                          <a:schemeClr val="accent4">
                            <a:lumMod val="75000"/>
                          </a:schemeClr>
                        </a:solidFill>
                      </a:endParaRPr>
                    </a:p>
                    <a:p>
                      <a:pPr algn="ctr"/>
                      <a:r>
                        <a:rPr lang="en-GB" b="1" dirty="0">
                          <a:solidFill>
                            <a:schemeClr val="accent4">
                              <a:lumMod val="75000"/>
                            </a:schemeClr>
                          </a:solidFill>
                        </a:rPr>
                        <a:t>What does the evidence actually allow me to claim?</a:t>
                      </a:r>
                    </a:p>
                    <a:p>
                      <a:pPr algn="ctr"/>
                      <a:endParaRPr lang="en-GB" b="1" dirty="0">
                        <a:solidFill>
                          <a:schemeClr val="accent4">
                            <a:lumMod val="75000"/>
                          </a:schemeClr>
                        </a:solidFill>
                      </a:endParaRPr>
                    </a:p>
                  </a:txBody>
                  <a:tcPr/>
                </a:tc>
                <a:extLst>
                  <a:ext uri="{0D108BD9-81ED-4DB2-BD59-A6C34878D82A}">
                    <a16:rowId xmlns:a16="http://schemas.microsoft.com/office/drawing/2014/main" val="4144214384"/>
                  </a:ext>
                </a:extLst>
              </a:tr>
              <a:tr h="370840">
                <a:tc>
                  <a:txBody>
                    <a:bodyPr/>
                    <a:lstStyle/>
                    <a:p>
                      <a:pPr algn="ctr"/>
                      <a:r>
                        <a:rPr lang="en-GB" b="1" dirty="0">
                          <a:solidFill>
                            <a:schemeClr val="accent4">
                              <a:lumMod val="75000"/>
                            </a:schemeClr>
                          </a:solidFill>
                        </a:rPr>
                        <a:t>↓</a:t>
                      </a:r>
                    </a:p>
                  </a:txBody>
                  <a:tcPr/>
                </a:tc>
                <a:tc>
                  <a:txBody>
                    <a:bodyPr/>
                    <a:lstStyle/>
                    <a:p>
                      <a:pPr algn="ctr"/>
                      <a:r>
                        <a:rPr lang="en-GB" b="1" dirty="0">
                          <a:solidFill>
                            <a:schemeClr val="accent4">
                              <a:lumMod val="75000"/>
                            </a:schemeClr>
                          </a:solidFill>
                        </a:rPr>
                        <a:t>↓</a:t>
                      </a:r>
                    </a:p>
                  </a:txBody>
                  <a:tcPr/>
                </a:tc>
                <a:extLst>
                  <a:ext uri="{0D108BD9-81ED-4DB2-BD59-A6C34878D82A}">
                    <a16:rowId xmlns:a16="http://schemas.microsoft.com/office/drawing/2014/main" val="500322386"/>
                  </a:ext>
                </a:extLst>
              </a:tr>
              <a:tr h="370840">
                <a:tc>
                  <a:txBody>
                    <a:bodyPr/>
                    <a:lstStyle/>
                    <a:p>
                      <a:pPr algn="ctr"/>
                      <a:endParaRPr lang="en-GB" b="1" dirty="0">
                        <a:solidFill>
                          <a:schemeClr val="accent4">
                            <a:lumMod val="75000"/>
                          </a:schemeClr>
                        </a:solidFill>
                      </a:endParaRPr>
                    </a:p>
                    <a:p>
                      <a:pPr algn="ctr"/>
                      <a:endParaRPr lang="en-GB" b="1" dirty="0">
                        <a:solidFill>
                          <a:schemeClr val="accent4">
                            <a:lumMod val="75000"/>
                          </a:schemeClr>
                        </a:solidFill>
                      </a:endParaRPr>
                    </a:p>
                    <a:p>
                      <a:pPr algn="ctr"/>
                      <a:r>
                        <a:rPr lang="en-GB" b="1" dirty="0">
                          <a:solidFill>
                            <a:schemeClr val="accent4">
                              <a:lumMod val="75000"/>
                            </a:schemeClr>
                          </a:solidFill>
                        </a:rPr>
                        <a:t>TO A BROADER PRACTICE LENS</a:t>
                      </a:r>
                    </a:p>
                  </a:txBody>
                  <a:tcPr/>
                </a:tc>
                <a:tc>
                  <a:txBody>
                    <a:bodyPr/>
                    <a:lstStyle/>
                    <a:p>
                      <a:pPr algn="ctr"/>
                      <a:endParaRPr lang="en-GB" b="1" dirty="0">
                        <a:solidFill>
                          <a:schemeClr val="accent4">
                            <a:lumMod val="75000"/>
                          </a:schemeClr>
                        </a:solidFill>
                      </a:endParaRPr>
                    </a:p>
                    <a:p>
                      <a:pPr algn="ctr"/>
                      <a:r>
                        <a:rPr lang="en-GB" b="1" dirty="0">
                          <a:solidFill>
                            <a:schemeClr val="accent4">
                              <a:lumMod val="75000"/>
                            </a:schemeClr>
                          </a:solidFill>
                        </a:rPr>
                        <a:t>What needs to change?</a:t>
                      </a:r>
                    </a:p>
                    <a:p>
                      <a:pPr algn="ctr"/>
                      <a:r>
                        <a:rPr lang="en-GB" b="1" dirty="0">
                          <a:solidFill>
                            <a:schemeClr val="accent4">
                              <a:lumMod val="75000"/>
                            </a:schemeClr>
                          </a:solidFill>
                        </a:rPr>
                        <a:t>The individual, their relationships, the environment, or a combination?</a:t>
                      </a:r>
                    </a:p>
                    <a:p>
                      <a:pPr algn="ctr"/>
                      <a:endParaRPr lang="en-GB" b="1" dirty="0">
                        <a:solidFill>
                          <a:schemeClr val="accent4">
                            <a:lumMod val="75000"/>
                          </a:schemeClr>
                        </a:solidFill>
                      </a:endParaRPr>
                    </a:p>
                  </a:txBody>
                  <a:tcPr/>
                </a:tc>
                <a:extLst>
                  <a:ext uri="{0D108BD9-81ED-4DB2-BD59-A6C34878D82A}">
                    <a16:rowId xmlns:a16="http://schemas.microsoft.com/office/drawing/2014/main" val="4100074802"/>
                  </a:ext>
                </a:extLst>
              </a:tr>
            </a:tbl>
          </a:graphicData>
        </a:graphic>
      </p:graphicFrame>
      <p:sp>
        <p:nvSpPr>
          <p:cNvPr id="6" name="Content Placeholder 2">
            <a:extLst>
              <a:ext uri="{FF2B5EF4-FFF2-40B4-BE49-F238E27FC236}">
                <a16:creationId xmlns:a16="http://schemas.microsoft.com/office/drawing/2014/main" id="{AA8D1099-0AF6-A1D4-B3C3-ECE8B95CAA44}"/>
              </a:ext>
            </a:extLst>
          </p:cNvPr>
          <p:cNvSpPr txBox="1">
            <a:spLocks/>
          </p:cNvSpPr>
          <p:nvPr/>
        </p:nvSpPr>
        <p:spPr>
          <a:xfrm>
            <a:off x="491986" y="5961407"/>
            <a:ext cx="11208028" cy="624232"/>
          </a:xfrm>
          <a:prstGeom prst="rect">
            <a:avLst/>
          </a:prstGeom>
          <a:ln>
            <a:solidFill>
              <a:schemeClr val="bg1"/>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solidFill>
                  <a:schemeClr val="accent4">
                    <a:lumMod val="75000"/>
                  </a:schemeClr>
                </a:solidFill>
              </a:rPr>
              <a:t>The project has not reduced my belief in the value of coaching; it has changed how critically I understand, how carefully I evidence it and how I practise it.</a:t>
            </a:r>
          </a:p>
        </p:txBody>
      </p:sp>
    </p:spTree>
    <p:extLst>
      <p:ext uri="{BB962C8B-B14F-4D97-AF65-F5344CB8AC3E}">
        <p14:creationId xmlns:p14="http://schemas.microsoft.com/office/powerpoint/2010/main" val="614295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413</TotalTime>
  <Words>2190</Words>
  <Application>Microsoft Office PowerPoint</Application>
  <PresentationFormat>Widescreen</PresentationFormat>
  <Paragraphs>158</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BMDP7002 – Component 2  ADHD Coaching, Executive Functioning and Functional Outcomes:  Secondary Review Through the Lens of SDG3 and SDG 8 </vt:lpstr>
      <vt:lpstr>From Assumptions to Reflection</vt:lpstr>
      <vt:lpstr>What the Evidence Challenged</vt:lpstr>
      <vt:lpstr>Where does the responsibility for change sit?</vt:lpstr>
      <vt:lpstr>Being an Insider Researcher</vt:lpstr>
      <vt:lpstr>What Changes in My Practice</vt:lpstr>
      <vt:lpstr>What I Take Forward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Davies</dc:creator>
  <cp:lastModifiedBy>Anita Davies</cp:lastModifiedBy>
  <cp:revision>1</cp:revision>
  <dcterms:created xsi:type="dcterms:W3CDTF">2026-09-17T08:40:11Z</dcterms:created>
  <dcterms:modified xsi:type="dcterms:W3CDTF">2026-09-17T15:36:14Z</dcterms:modified>
</cp:coreProperties>
</file>