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9" r:id="rId4"/>
    <p:sldId id="261" r:id="rId5"/>
    <p:sldId id="260" r:id="rId6"/>
    <p:sldId id="258" r:id="rId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11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71316" cy="6874935"/>
            <a:chOff x="-8466" y="-8468"/>
            <a:chExt cx="9171316" cy="6874935"/>
          </a:xfrm>
        </p:grpSpPr>
        <p:cxnSp>
          <p:nvCxnSpPr>
            <p:cNvPr id="28" name="Straight Connector 2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Freeform 2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Freeform 3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Freeform 3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Freeform 3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Freeform 3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Freeform 34"/>
            <p:cNvSpPr/>
            <p:nvPr/>
          </p:nvSpPr>
          <p:spPr>
            <a:xfrm>
              <a:off x="8094165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6" name="Freeform 35"/>
            <p:cNvSpPr/>
            <p:nvPr/>
          </p:nvSpPr>
          <p:spPr>
            <a:xfrm>
              <a:off x="8068764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1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0CE06-E8CD-47BE-B860-1E58D6411D0D}" type="datetimeFigureOut">
              <a:rPr lang="en-GB" smtClean="0"/>
              <a:t>24/03/2019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A5775-BD30-47DB-8BF8-DEE30D76D3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4815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0CE06-E8CD-47BE-B860-1E58D6411D0D}" type="datetimeFigureOut">
              <a:rPr lang="en-GB" smtClean="0"/>
              <a:t>24/03/2019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A5775-BD30-47DB-8BF8-DEE30D76D3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01647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0CE06-E8CD-47BE-B860-1E58D6411D0D}" type="datetimeFigureOut">
              <a:rPr lang="en-GB" smtClean="0"/>
              <a:t>24/03/2019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A5775-BD30-47DB-8BF8-DEE30D76D3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5866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0CE06-E8CD-47BE-B860-1E58D6411D0D}" type="datetimeFigureOut">
              <a:rPr lang="en-GB" smtClean="0"/>
              <a:t>24/03/2019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A5775-BD30-47DB-8BF8-DEE30D76D3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80821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0CE06-E8CD-47BE-B860-1E58D6411D0D}" type="datetimeFigureOut">
              <a:rPr lang="en-GB" smtClean="0"/>
              <a:t>24/03/2019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A5775-BD30-47DB-8BF8-DEE30D76D3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2089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0CE06-E8CD-47BE-B860-1E58D6411D0D}" type="datetimeFigureOut">
              <a:rPr lang="en-GB" smtClean="0"/>
              <a:t>24/03/2019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A5775-BD30-47DB-8BF8-DEE30D76D3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20953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0CE06-E8CD-47BE-B860-1E58D6411D0D}" type="datetimeFigureOut">
              <a:rPr lang="en-GB" smtClean="0"/>
              <a:t>24/03/2019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A5775-BD30-47DB-8BF8-DEE30D76D3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07436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0CE06-E8CD-47BE-B860-1E58D6411D0D}" type="datetimeFigureOut">
              <a:rPr lang="en-GB" smtClean="0"/>
              <a:t>24/03/2019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A5775-BD30-47DB-8BF8-DEE30D76D3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51759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0CE06-E8CD-47BE-B860-1E58D6411D0D}" type="datetimeFigureOut">
              <a:rPr lang="en-GB" smtClean="0"/>
              <a:t>24/03/2019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A5775-BD30-47DB-8BF8-DEE30D76D3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8139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0CE06-E8CD-47BE-B860-1E58D6411D0D}" type="datetimeFigureOut">
              <a:rPr lang="en-GB" smtClean="0"/>
              <a:t>24/03/2019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A5775-BD30-47DB-8BF8-DEE30D76D3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47056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0CE06-E8CD-47BE-B860-1E58D6411D0D}" type="datetimeFigureOut">
              <a:rPr lang="en-GB" smtClean="0"/>
              <a:t>24/03/2019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A5775-BD30-47DB-8BF8-DEE30D76D325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067565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0CE06-E8CD-47BE-B860-1E58D6411D0D}" type="datetimeFigureOut">
              <a:rPr lang="en-GB" smtClean="0"/>
              <a:t>24/03/2019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A5775-BD30-47DB-8BF8-DEE30D76D3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04961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0CE06-E8CD-47BE-B860-1E58D6411D0D}" type="datetimeFigureOut">
              <a:rPr lang="en-GB" smtClean="0"/>
              <a:t>24/03/2019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A5775-BD30-47DB-8BF8-DEE30D76D325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750699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0CE06-E8CD-47BE-B860-1E58D6411D0D}" type="datetimeFigureOut">
              <a:rPr lang="en-GB" smtClean="0"/>
              <a:t>24/03/2019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A5775-BD30-47DB-8BF8-DEE30D76D3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19152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0CE06-E8CD-47BE-B860-1E58D6411D0D}" type="datetimeFigureOut">
              <a:rPr lang="en-GB" smtClean="0"/>
              <a:t>24/03/2019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A5775-BD30-47DB-8BF8-DEE30D76D3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54746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0CE06-E8CD-47BE-B860-1E58D6411D0D}" type="datetimeFigureOut">
              <a:rPr lang="en-GB" smtClean="0"/>
              <a:t>24/03/2019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A5775-BD30-47DB-8BF8-DEE30D76D3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62524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71317" cy="6874935"/>
            <a:chOff x="-8467" y="-8468"/>
            <a:chExt cx="9171317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94165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8764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10CE06-E8CD-47BE-B860-1E58D6411D0D}" type="datetimeFigureOut">
              <a:rPr lang="en-GB" smtClean="0"/>
              <a:t>24/03/2019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722A5775-BD30-47DB-8BF8-DEE30D76D3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51274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Police Authority Efficiency Measures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Student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In small groups list 5 measures the police could implement to reduce their expenditure in order to achieve government targets on reducing their budgets.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Efficiency measures: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556792"/>
            <a:ext cx="6347714" cy="4484571"/>
          </a:xfrm>
        </p:spPr>
        <p:txBody>
          <a:bodyPr>
            <a:normAutofit fontScale="77500" lnSpcReduction="20000"/>
          </a:bodyPr>
          <a:lstStyle/>
          <a:p>
            <a:r>
              <a:rPr lang="en-GB" sz="2800" dirty="0"/>
              <a:t>Privatisation of certain services</a:t>
            </a:r>
          </a:p>
          <a:p>
            <a:r>
              <a:rPr lang="en-GB" sz="2800" dirty="0"/>
              <a:t>Collaboration with other forces, such as:</a:t>
            </a:r>
          </a:p>
          <a:p>
            <a:r>
              <a:rPr lang="en-GB" sz="2800" dirty="0"/>
              <a:t>Sharing services e.g. Forensics</a:t>
            </a:r>
          </a:p>
          <a:p>
            <a:r>
              <a:rPr lang="en-GB" sz="2800" dirty="0"/>
              <a:t>Joint buying of equipment – bulk buying</a:t>
            </a:r>
          </a:p>
          <a:p>
            <a:r>
              <a:rPr lang="en-GB" sz="2800" dirty="0"/>
              <a:t>Collaboration with other public services, such as:</a:t>
            </a:r>
          </a:p>
          <a:p>
            <a:r>
              <a:rPr lang="en-GB" sz="2800" dirty="0"/>
              <a:t>Fire Service – sharing Head Quarter offices</a:t>
            </a:r>
          </a:p>
          <a:p>
            <a:r>
              <a:rPr lang="en-GB" sz="2800" dirty="0"/>
              <a:t>Form partnerships with other organisations public/private/voluntary</a:t>
            </a:r>
          </a:p>
          <a:p>
            <a:r>
              <a:rPr lang="en-GB" sz="2800" dirty="0"/>
              <a:t>Reducing staff costs via;</a:t>
            </a:r>
          </a:p>
          <a:p>
            <a:r>
              <a:rPr lang="en-GB" sz="2800" dirty="0"/>
              <a:t>Employing less officers and more PCSOs and Specials</a:t>
            </a:r>
          </a:p>
          <a:p>
            <a:r>
              <a:rPr lang="en-GB" sz="2800" dirty="0"/>
              <a:t>Reduce training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3F6AD-DC5F-46C5-BB95-783E9221E5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Efficiency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7CC32D-2963-4B84-A7AF-A95EC3D560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8" y="2996952"/>
            <a:ext cx="7778825" cy="304441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800" b="1" dirty="0">
                <a:solidFill>
                  <a:srgbClr val="FF0000"/>
                </a:solidFill>
              </a:rPr>
              <a:t>What are the potential costs to the suggestions made?</a:t>
            </a:r>
          </a:p>
        </p:txBody>
      </p:sp>
    </p:spTree>
    <p:extLst>
      <p:ext uri="{BB962C8B-B14F-4D97-AF65-F5344CB8AC3E}">
        <p14:creationId xmlns:p14="http://schemas.microsoft.com/office/powerpoint/2010/main" val="15957357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06090"/>
          </a:xfrm>
        </p:spPr>
        <p:txBody>
          <a:bodyPr>
            <a:normAutofit/>
          </a:bodyPr>
          <a:lstStyle/>
          <a:p>
            <a:r>
              <a:rPr lang="en-GB" dirty="0"/>
              <a:t>Efficiency Measures - continued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052736"/>
            <a:ext cx="7772400" cy="4967064"/>
          </a:xfrm>
        </p:spPr>
        <p:txBody>
          <a:bodyPr>
            <a:normAutofit fontScale="92500" lnSpcReduction="20000"/>
          </a:bodyPr>
          <a:lstStyle/>
          <a:p>
            <a:r>
              <a:rPr lang="en-GB" sz="3200" dirty="0"/>
              <a:t>Reduce bureaucracy, such as:</a:t>
            </a:r>
          </a:p>
          <a:p>
            <a:r>
              <a:rPr lang="en-GB" sz="3200" dirty="0"/>
              <a:t>Stream line / reduce paperwork</a:t>
            </a:r>
          </a:p>
          <a:p>
            <a:r>
              <a:rPr lang="en-GB" sz="3200" dirty="0"/>
              <a:t>Introduce technology, such as</a:t>
            </a:r>
          </a:p>
          <a:p>
            <a:r>
              <a:rPr lang="en-GB" sz="3200" dirty="0"/>
              <a:t>iPhone phones</a:t>
            </a:r>
          </a:p>
          <a:p>
            <a:r>
              <a:rPr lang="en-GB" sz="3200" dirty="0"/>
              <a:t>operational policing</a:t>
            </a:r>
          </a:p>
          <a:p>
            <a:r>
              <a:rPr lang="en-GB" sz="3200" dirty="0"/>
              <a:t>Reduce police estates, cost of maintaining the estate and gain revenue via the disposal of surplus properties.</a:t>
            </a:r>
          </a:p>
          <a:p>
            <a:r>
              <a:rPr lang="en-GB" sz="3200" dirty="0"/>
              <a:t>Ensure the right people are in the right places at the right time</a:t>
            </a:r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06090"/>
          </a:xfrm>
        </p:spPr>
        <p:txBody>
          <a:bodyPr>
            <a:normAutofit/>
          </a:bodyPr>
          <a:lstStyle/>
          <a:p>
            <a:r>
              <a:rPr lang="en-GB" dirty="0"/>
              <a:t>Suggested measures: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052736"/>
            <a:ext cx="7772400" cy="5328592"/>
          </a:xfrm>
        </p:spPr>
        <p:txBody>
          <a:bodyPr>
            <a:normAutofit/>
          </a:bodyPr>
          <a:lstStyle/>
          <a:p>
            <a:endParaRPr lang="en-GB" sz="3200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Theme1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Calibri">
      <a:maj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Glow Edge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84400D34-4D46-46F9-A036-78F046A0A77C}" vid="{2F480CE0-AD00-4196-9807-A58FE1A8697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30</TotalTime>
  <Words>171</Words>
  <Application>Microsoft Office PowerPoint</Application>
  <PresentationFormat>On-screen Show (4:3)</PresentationFormat>
  <Paragraphs>25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Wingdings 3</vt:lpstr>
      <vt:lpstr>Theme1</vt:lpstr>
      <vt:lpstr>Police Authority Efficiency Measures</vt:lpstr>
      <vt:lpstr>Student Activity</vt:lpstr>
      <vt:lpstr>Efficiency measures:</vt:lpstr>
      <vt:lpstr>Efficiency</vt:lpstr>
      <vt:lpstr>Efficiency Measures - continued</vt:lpstr>
      <vt:lpstr>Suggested measures: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Police Authority Efficiency Measures</dc:title>
  <dc:creator>Pam Murray</dc:creator>
  <cp:lastModifiedBy>Alison Thomas (1811074)</cp:lastModifiedBy>
  <cp:revision>7</cp:revision>
  <dcterms:created xsi:type="dcterms:W3CDTF">2013-01-14T17:55:04Z</dcterms:created>
  <dcterms:modified xsi:type="dcterms:W3CDTF">2019-03-24T16:11:56Z</dcterms:modified>
</cp:coreProperties>
</file>