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av" ContentType="audio/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1"/>
  </p:notesMasterIdLst>
  <p:sldIdLst>
    <p:sldId id="308" r:id="rId2"/>
    <p:sldId id="288" r:id="rId3"/>
    <p:sldId id="304" r:id="rId4"/>
    <p:sldId id="305" r:id="rId5"/>
    <p:sldId id="306" r:id="rId6"/>
    <p:sldId id="276" r:id="rId7"/>
    <p:sldId id="309" r:id="rId8"/>
    <p:sldId id="310" r:id="rId9"/>
    <p:sldId id="311" r:id="rId10"/>
    <p:sldId id="314" r:id="rId11"/>
    <p:sldId id="315" r:id="rId12"/>
    <p:sldId id="294" r:id="rId13"/>
    <p:sldId id="296" r:id="rId14"/>
    <p:sldId id="300" r:id="rId15"/>
    <p:sldId id="317" r:id="rId16"/>
    <p:sldId id="268" r:id="rId17"/>
    <p:sldId id="266" r:id="rId18"/>
    <p:sldId id="256" r:id="rId19"/>
    <p:sldId id="258" r:id="rId20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82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481D213-11D6-4F78-B2F8-F4D072610AD9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3EE0D1-748F-4AFB-B4B2-36E418AA93B1}" type="slidenum">
              <a:rPr lang="en-GB"/>
              <a:pPr/>
              <a:t>6</a:t>
            </a:fld>
            <a:endParaRPr lang="en-GB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1C212E-6908-43A6-98BF-5891B98602E6}" type="slidenum">
              <a:rPr lang="en-GB"/>
              <a:pPr/>
              <a:t>10</a:t>
            </a:fld>
            <a:endParaRPr lang="en-GB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E87BC9-DB43-42B9-BF08-A55DFEDFF0D4}" type="slidenum">
              <a:rPr lang="en-GB"/>
              <a:pPr/>
              <a:t>17</a:t>
            </a:fld>
            <a:endParaRPr lang="en-GB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305E30-8A89-43E3-B99B-23A5836B6CDB}" type="slidenum">
              <a:rPr lang="en-GB"/>
              <a:pPr/>
              <a:t>18</a:t>
            </a:fld>
            <a:endParaRPr lang="en-GB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A9B08B-77B1-4036-8B5D-1E449BB21142}" type="slidenum">
              <a:rPr lang="en-GB"/>
              <a:pPr/>
              <a:t>19</a:t>
            </a:fld>
            <a:endParaRPr lang="en-GB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1371600"/>
            <a:ext cx="6477000" cy="1752600"/>
          </a:xfrm>
        </p:spPr>
        <p:txBody>
          <a:bodyPr/>
          <a:lstStyle>
            <a:lvl1pPr>
              <a:defRPr sz="4000" b="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3733800"/>
            <a:ext cx="6477000" cy="1981200"/>
          </a:xfrm>
        </p:spPr>
        <p:txBody>
          <a:bodyPr/>
          <a:lstStyle>
            <a:lvl1pPr marL="0" indent="0">
              <a:buFont typeface="Wingdings" pitchFamily="2" charset="2"/>
              <a:buNone/>
              <a:defRPr b="0"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137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86600" y="6248400"/>
            <a:ext cx="1524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/>
            </a:lvl1pPr>
          </a:lstStyle>
          <a:p>
            <a:endParaRPr lang="en-GB"/>
          </a:p>
        </p:txBody>
      </p:sp>
      <p:sp>
        <p:nvSpPr>
          <p:cNvPr id="137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8400"/>
            <a:ext cx="2895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/>
            </a:lvl1pPr>
          </a:lstStyle>
          <a:p>
            <a:endParaRPr lang="en-GB"/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2209800" y="6248400"/>
            <a:ext cx="1219200" cy="457200"/>
          </a:xfrm>
        </p:spPr>
        <p:txBody>
          <a:bodyPr/>
          <a:lstStyle>
            <a:lvl1pPr>
              <a:defRPr/>
            </a:lvl1pPr>
          </a:lstStyle>
          <a:p>
            <a:fld id="{5EDBE76C-7603-4748-89BA-2791B5457D3A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137223" name="Line 7"/>
          <p:cNvSpPr>
            <a:spLocks noChangeShapeType="1"/>
          </p:cNvSpPr>
          <p:nvPr/>
        </p:nvSpPr>
        <p:spPr bwMode="auto">
          <a:xfrm>
            <a:off x="1905000" y="1219200"/>
            <a:ext cx="0" cy="2057400"/>
          </a:xfrm>
          <a:prstGeom prst="line">
            <a:avLst/>
          </a:prstGeom>
          <a:noFill/>
          <a:ln w="3492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24" name="Oval 8"/>
          <p:cNvSpPr>
            <a:spLocks noChangeArrowheads="1"/>
          </p:cNvSpPr>
          <p:nvPr/>
        </p:nvSpPr>
        <p:spPr bwMode="auto">
          <a:xfrm>
            <a:off x="163513" y="2103438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7225" name="Oval 9"/>
          <p:cNvSpPr>
            <a:spLocks noChangeArrowheads="1"/>
          </p:cNvSpPr>
          <p:nvPr/>
        </p:nvSpPr>
        <p:spPr bwMode="auto">
          <a:xfrm>
            <a:off x="739775" y="2105025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7226" name="Oval 10"/>
          <p:cNvSpPr>
            <a:spLocks noChangeArrowheads="1"/>
          </p:cNvSpPr>
          <p:nvPr/>
        </p:nvSpPr>
        <p:spPr bwMode="auto">
          <a:xfrm>
            <a:off x="1317625" y="2105025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178902C-2EEC-477E-A48A-3DE4CDB0D1E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FD731E5-03C0-4C11-9CF5-0DA75D25E2B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557338"/>
            <a:ext cx="3429000" cy="4462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1557338"/>
            <a:ext cx="3429000" cy="4462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87F715F-CE67-42C3-BAEF-46E1BC6AB66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77DFFFF-4C94-471F-A1B6-1CA464963F5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EBD0D9-B9BE-4DC7-96AA-FA7ACE09423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ED66496-70FC-4E54-A54B-3649B29C46E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CB0864-8E89-42A0-B4DE-32C863C441A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2DD7413-280D-498A-9CDC-F4F8D6066AE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4897CDC-6AFB-4AAE-B1B9-7757B5BAF58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00850" y="404813"/>
            <a:ext cx="1757363" cy="56149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404813"/>
            <a:ext cx="5124450" cy="56149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0A80BD1-E573-404B-99FA-A4BCA7D3F08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404813"/>
            <a:ext cx="7010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557338"/>
            <a:ext cx="7010400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36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72450" y="6308725"/>
            <a:ext cx="358775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/>
            </a:lvl1pPr>
          </a:lstStyle>
          <a:p>
            <a:fld id="{1AB3C1FE-FE28-4405-9C18-518389E79022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136199" name="Line 7"/>
          <p:cNvSpPr>
            <a:spLocks noChangeShapeType="1"/>
          </p:cNvSpPr>
          <p:nvPr/>
        </p:nvSpPr>
        <p:spPr bwMode="auto">
          <a:xfrm flipV="1">
            <a:off x="1371600" y="304800"/>
            <a:ext cx="0" cy="12954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00" name="Oval 8"/>
          <p:cNvSpPr>
            <a:spLocks noChangeArrowheads="1"/>
          </p:cNvSpPr>
          <p:nvPr/>
        </p:nvSpPr>
        <p:spPr bwMode="auto">
          <a:xfrm>
            <a:off x="152400" y="838200"/>
            <a:ext cx="228600" cy="228600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6201" name="Oval 9"/>
          <p:cNvSpPr>
            <a:spLocks noChangeArrowheads="1"/>
          </p:cNvSpPr>
          <p:nvPr/>
        </p:nvSpPr>
        <p:spPr bwMode="auto">
          <a:xfrm>
            <a:off x="539750" y="8382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6202" name="Oval 10"/>
          <p:cNvSpPr>
            <a:spLocks noChangeArrowheads="1"/>
          </p:cNvSpPr>
          <p:nvPr/>
        </p:nvSpPr>
        <p:spPr bwMode="auto">
          <a:xfrm>
            <a:off x="927100" y="8382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itchFamily="2" charset="2"/>
        <a:buChar char="¢"/>
        <a:defRPr sz="30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sz="2800" b="1">
          <a:solidFill>
            <a:schemeClr val="tx2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b="1">
          <a:solidFill>
            <a:schemeClr val="tx2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000" b="1">
          <a:solidFill>
            <a:schemeClr val="tx2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%0a1-ch08.gif%20%20%20%20%20%20%20%20%20%20%20%20%20%20%20%20%20%20%20%20%20%20%20%20%20%20%20%20%20%20%20%20%20%20%20%20%20%20%20%20%20%20%20%20%20%20%20%20%20%20%20%20%200001A3CF%0aBob's%20work%20%20%20%20%20%20%20%20%20%20%20%20%20%20%20%20%20%20%20%20%20B5E64ED3: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136A24F7-62C2-496F-9316-C499534FBB57}" type="slidenum">
              <a:rPr lang="en-GB"/>
              <a:pPr/>
              <a:t>1</a:t>
            </a:fld>
            <a:endParaRPr lang="en-GB"/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3" y="2492375"/>
            <a:ext cx="6911975" cy="1152525"/>
          </a:xfrm>
          <a:noFill/>
          <a:ln/>
        </p:spPr>
        <p:txBody>
          <a:bodyPr lIns="90488" tIns="44450" rIns="90488" bIns="44450">
            <a:flatTx/>
          </a:bodyPr>
          <a:lstStyle/>
          <a:p>
            <a:pPr marL="342900" indent="-342900" defTabSz="762000">
              <a:lnSpc>
                <a:spcPct val="90000"/>
              </a:lnSpc>
            </a:pPr>
            <a:r>
              <a:rPr lang="en-GB" b="1" dirty="0">
                <a:solidFill>
                  <a:srgbClr val="FF0000"/>
                </a:solidFill>
              </a:rPr>
              <a:t> Lecture 6 </a:t>
            </a:r>
          </a:p>
          <a:p>
            <a:pPr marL="342900" indent="-342900" defTabSz="762000">
              <a:lnSpc>
                <a:spcPct val="90000"/>
              </a:lnSpc>
            </a:pPr>
            <a:r>
              <a:rPr lang="en-GB" b="1" dirty="0">
                <a:solidFill>
                  <a:srgbClr val="FF0000"/>
                </a:solidFill>
              </a:rPr>
              <a:t>Symptoms and Causes of Decline</a:t>
            </a:r>
            <a:endParaRPr lang="en-GB" sz="2500" b="1" dirty="0">
              <a:solidFill>
                <a:srgbClr val="FF0000"/>
              </a:solidFill>
            </a:endParaRPr>
          </a:p>
          <a:p>
            <a:pPr marL="342900" indent="-342900" defTabSz="762000">
              <a:lnSpc>
                <a:spcPct val="90000"/>
              </a:lnSpc>
            </a:pPr>
            <a:endParaRPr lang="en-GB" b="1" dirty="0"/>
          </a:p>
        </p:txBody>
      </p:sp>
      <p:sp>
        <p:nvSpPr>
          <p:cNvPr id="13414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027363" y="260350"/>
            <a:ext cx="6116637" cy="1143000"/>
          </a:xfrm>
          <a:noFill/>
          <a:ln/>
        </p:spPr>
        <p:txBody>
          <a:bodyPr lIns="90488" tIns="44450" rIns="90488" bIns="44450"/>
          <a:lstStyle/>
          <a:p>
            <a:r>
              <a:rPr lang="en-GB" sz="3200" b="1" dirty="0">
                <a:solidFill>
                  <a:schemeClr val="bg1"/>
                </a:solidFill>
              </a:rPr>
              <a:t> 6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3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7" grpId="0"/>
      <p:bldP spid="1341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2E50B4-239E-449E-A6D9-40F222E8C181}" type="slidenum">
              <a:rPr lang="en-GB"/>
              <a:pPr/>
              <a:t>2</a:t>
            </a:fld>
            <a:endParaRPr lang="en-GB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611188" y="2257425"/>
            <a:ext cx="7416800" cy="2324100"/>
          </a:xfrm>
        </p:spPr>
        <p:txBody>
          <a:bodyPr/>
          <a:lstStyle/>
          <a:p>
            <a:pPr>
              <a:buFontTx/>
              <a:buChar char="o"/>
            </a:pPr>
            <a:r>
              <a:rPr lang="en-GB"/>
              <a:t>What are the key symptoms of decline?</a:t>
            </a:r>
          </a:p>
          <a:p>
            <a:pPr>
              <a:buFontTx/>
              <a:buChar char="o"/>
            </a:pPr>
            <a:r>
              <a:rPr lang="en-GB"/>
              <a:t>What are the main causes of decline?</a:t>
            </a:r>
          </a:p>
          <a:p>
            <a:pPr>
              <a:buFontTx/>
              <a:buChar char="o"/>
            </a:pPr>
            <a:endParaRPr lang="en-GB"/>
          </a:p>
        </p:txBody>
      </p:sp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533400" y="1352550"/>
            <a:ext cx="8115300" cy="5086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3978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000">
                <a:solidFill>
                  <a:schemeClr val="tx1"/>
                </a:solidFill>
              </a:rPr>
              <a:t>Symptoms and Causes of Decline</a:t>
            </a:r>
          </a:p>
        </p:txBody>
      </p:sp>
    </p:spTree>
  </p:cSld>
  <p:clrMapOvr>
    <a:masterClrMapping/>
  </p:clrMapOvr>
  <p:transition spd="slow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30FBD6-1897-4D27-8EBC-4806EA277974}" type="slidenum">
              <a:rPr lang="en-GB"/>
              <a:pPr/>
              <a:t>3</a:t>
            </a:fld>
            <a:endParaRPr lang="en-GB"/>
          </a:p>
        </p:txBody>
      </p:sp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813" y="530225"/>
            <a:ext cx="7235825" cy="738188"/>
          </a:xfrm>
        </p:spPr>
        <p:txBody>
          <a:bodyPr/>
          <a:lstStyle/>
          <a:p>
            <a:r>
              <a:rPr lang="en-GB">
                <a:solidFill>
                  <a:schemeClr val="tx1"/>
                </a:solidFill>
              </a:rPr>
              <a:t>Symptoms and Causes of Decline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9913" y="1916113"/>
            <a:ext cx="8002587" cy="4176712"/>
          </a:xfrm>
        </p:spPr>
        <p:txBody>
          <a:bodyPr/>
          <a:lstStyle/>
          <a:p>
            <a:r>
              <a:rPr lang="en-GB"/>
              <a:t>Key symptoms of decline:</a:t>
            </a:r>
          </a:p>
          <a:p>
            <a:pPr lvl="1"/>
            <a:r>
              <a:rPr lang="en-GB"/>
              <a:t>Lack of cash</a:t>
            </a:r>
          </a:p>
          <a:p>
            <a:pPr lvl="1"/>
            <a:r>
              <a:rPr lang="en-GB"/>
              <a:t>Falling profitability</a:t>
            </a:r>
          </a:p>
          <a:p>
            <a:pPr lvl="1"/>
            <a:r>
              <a:rPr lang="en-GB"/>
              <a:t>Loss of key clients</a:t>
            </a:r>
          </a:p>
          <a:p>
            <a:pPr lvl="1"/>
            <a:r>
              <a:rPr lang="en-GB"/>
              <a:t>Loss of key staff</a:t>
            </a:r>
          </a:p>
          <a:p>
            <a:pPr lvl="1"/>
            <a:r>
              <a:rPr lang="en-GB"/>
              <a:t>Withdrawal from markets - divestment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EC4F21-E8CD-4313-83B7-346E97750021}" type="slidenum">
              <a:rPr lang="en-GB"/>
              <a:pPr/>
              <a:t>4</a:t>
            </a:fld>
            <a:endParaRPr lang="en-GB"/>
          </a:p>
        </p:txBody>
      </p:sp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813" y="404813"/>
            <a:ext cx="7596187" cy="1006475"/>
          </a:xfrm>
        </p:spPr>
        <p:txBody>
          <a:bodyPr/>
          <a:lstStyle/>
          <a:p>
            <a:r>
              <a:rPr lang="en-GB">
                <a:solidFill>
                  <a:schemeClr val="tx1"/>
                </a:solidFill>
              </a:rPr>
              <a:t>Symptoms and Causes of Decline</a:t>
            </a:r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6113" y="2276475"/>
            <a:ext cx="8318500" cy="2867025"/>
          </a:xfrm>
        </p:spPr>
        <p:txBody>
          <a:bodyPr/>
          <a:lstStyle/>
          <a:p>
            <a:pPr>
              <a:buSzTx/>
              <a:buFontTx/>
              <a:buChar char="o"/>
            </a:pPr>
            <a:r>
              <a:rPr lang="en-GB"/>
              <a:t>Main causes of decline:</a:t>
            </a:r>
          </a:p>
          <a:p>
            <a:pPr lvl="1">
              <a:buSzTx/>
              <a:buFontTx/>
              <a:buChar char="o"/>
            </a:pPr>
            <a:r>
              <a:rPr lang="en-GB"/>
              <a:t>Life cycle</a:t>
            </a:r>
          </a:p>
          <a:p>
            <a:pPr lvl="1">
              <a:buClr>
                <a:schemeClr val="tx1"/>
              </a:buClr>
              <a:buSzTx/>
              <a:buFontTx/>
              <a:buChar char="o"/>
            </a:pPr>
            <a:r>
              <a:rPr lang="en-GB"/>
              <a:t>Family businesses</a:t>
            </a:r>
          </a:p>
          <a:p>
            <a:pPr lvl="1">
              <a:buClr>
                <a:schemeClr val="tx1"/>
              </a:buClr>
              <a:buSzTx/>
              <a:buFontTx/>
              <a:buChar char="o"/>
            </a:pPr>
            <a:r>
              <a:rPr lang="en-GB"/>
              <a:t>PEST factor changes</a:t>
            </a:r>
          </a:p>
          <a:p>
            <a:pPr lvl="1">
              <a:buClr>
                <a:schemeClr val="tx1"/>
              </a:buClr>
              <a:buSzTx/>
              <a:buFontTx/>
              <a:buChar char="o"/>
            </a:pPr>
            <a:r>
              <a:rPr lang="en-GB"/>
              <a:t>Industry structural changes - competition</a:t>
            </a:r>
          </a:p>
          <a:p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EA2E-3661-4543-B6E5-B6DA15AAAB49}" type="slidenum">
              <a:rPr lang="en-GB"/>
              <a:pPr/>
              <a:t>5</a:t>
            </a:fld>
            <a:endParaRPr lang="en-GB"/>
          </a:p>
        </p:txBody>
      </p:sp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813" y="404813"/>
            <a:ext cx="7010400" cy="622300"/>
          </a:xfrm>
        </p:spPr>
        <p:txBody>
          <a:bodyPr/>
          <a:lstStyle/>
          <a:p>
            <a:r>
              <a:rPr lang="en-GB">
                <a:solidFill>
                  <a:schemeClr val="tx1"/>
                </a:solidFill>
              </a:rPr>
              <a:t>Life Cycle Model</a:t>
            </a:r>
          </a:p>
        </p:txBody>
      </p:sp>
      <p:graphicFrame>
        <p:nvGraphicFramePr>
          <p:cNvPr id="132099" name="Object 3">
            <a:hlinkClick r:id="" action="ppaction://ole?verb=0"/>
          </p:cNvPr>
          <p:cNvGraphicFramePr>
            <a:graphicFrameLocks/>
          </p:cNvGraphicFramePr>
          <p:nvPr/>
        </p:nvGraphicFramePr>
        <p:xfrm>
          <a:off x="442913" y="1670050"/>
          <a:ext cx="8170862" cy="5072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21" name="Document" r:id="rId3" imgW="8170560" imgH="5072040" progId="Word.Document.8">
                  <p:embed/>
                </p:oleObj>
              </mc:Choice>
              <mc:Fallback>
                <p:oleObj name="Document" r:id="rId3" imgW="8170560" imgH="5072040" progId="Word.Documen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3" y="1670050"/>
                        <a:ext cx="8170862" cy="5072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699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100" name="Rectangle 4"/>
          <p:cNvSpPr>
            <a:spLocks noChangeArrowheads="1"/>
          </p:cNvSpPr>
          <p:nvPr/>
        </p:nvSpPr>
        <p:spPr bwMode="auto">
          <a:xfrm>
            <a:off x="1263650" y="1898650"/>
            <a:ext cx="7388225" cy="1685925"/>
          </a:xfrm>
          <a:prstGeom prst="rect">
            <a:avLst/>
          </a:prstGeom>
          <a:solidFill>
            <a:srgbClr val="E5EBFF"/>
          </a:solidFill>
          <a:ln w="12699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2101" name="Line 5"/>
          <p:cNvSpPr>
            <a:spLocks noChangeShapeType="1"/>
          </p:cNvSpPr>
          <p:nvPr/>
        </p:nvSpPr>
        <p:spPr bwMode="auto">
          <a:xfrm>
            <a:off x="1263650" y="1604963"/>
            <a:ext cx="0" cy="4716462"/>
          </a:xfrm>
          <a:prstGeom prst="line">
            <a:avLst/>
          </a:prstGeom>
          <a:noFill/>
          <a:ln w="12699">
            <a:solidFill>
              <a:srgbClr val="001A6B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2102" name="Line 6"/>
          <p:cNvSpPr>
            <a:spLocks noChangeShapeType="1"/>
          </p:cNvSpPr>
          <p:nvPr/>
        </p:nvSpPr>
        <p:spPr bwMode="auto">
          <a:xfrm>
            <a:off x="7223125" y="1584325"/>
            <a:ext cx="0" cy="4716463"/>
          </a:xfrm>
          <a:prstGeom prst="line">
            <a:avLst/>
          </a:prstGeom>
          <a:noFill/>
          <a:ln w="12699">
            <a:solidFill>
              <a:srgbClr val="001A6B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2103" name="Line 7"/>
          <p:cNvSpPr>
            <a:spLocks noChangeShapeType="1"/>
          </p:cNvSpPr>
          <p:nvPr/>
        </p:nvSpPr>
        <p:spPr bwMode="auto">
          <a:xfrm>
            <a:off x="5659438" y="1584325"/>
            <a:ext cx="0" cy="4716463"/>
          </a:xfrm>
          <a:prstGeom prst="line">
            <a:avLst/>
          </a:prstGeom>
          <a:noFill/>
          <a:ln w="12699">
            <a:solidFill>
              <a:srgbClr val="001A6B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2104" name="Line 8"/>
          <p:cNvSpPr>
            <a:spLocks noChangeShapeType="1"/>
          </p:cNvSpPr>
          <p:nvPr/>
        </p:nvSpPr>
        <p:spPr bwMode="auto">
          <a:xfrm>
            <a:off x="4081463" y="1584325"/>
            <a:ext cx="0" cy="4716463"/>
          </a:xfrm>
          <a:prstGeom prst="line">
            <a:avLst/>
          </a:prstGeom>
          <a:noFill/>
          <a:ln w="12699">
            <a:solidFill>
              <a:srgbClr val="001A6B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2105" name="Line 9"/>
          <p:cNvSpPr>
            <a:spLocks noChangeShapeType="1"/>
          </p:cNvSpPr>
          <p:nvPr/>
        </p:nvSpPr>
        <p:spPr bwMode="auto">
          <a:xfrm>
            <a:off x="2517775" y="1584325"/>
            <a:ext cx="0" cy="4716463"/>
          </a:xfrm>
          <a:prstGeom prst="line">
            <a:avLst/>
          </a:prstGeom>
          <a:noFill/>
          <a:ln w="12699">
            <a:solidFill>
              <a:srgbClr val="001A6B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32106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977900" y="1693863"/>
          <a:ext cx="7697788" cy="2074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22" name="Chart" r:id="rId5" imgW="7124824" imgH="1914564" progId="MSGraph.Chart.8">
                  <p:embed followColorScheme="full"/>
                </p:oleObj>
              </mc:Choice>
              <mc:Fallback>
                <p:oleObj name="Chart" r:id="rId5" imgW="7124824" imgH="1914564" progId="MSGraph.Chart.8">
                  <p:embed followColorScheme="full"/>
                  <p:pic>
                    <p:nvPicPr>
                      <p:cNvPr id="0" name="Picture 10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7900" y="1693863"/>
                        <a:ext cx="7697788" cy="2074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699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FA89A402-C316-43BE-BA86-248EEBA4F406}" type="slidenum">
              <a:rPr lang="en-GB" smtClean="0"/>
              <a:pPr/>
              <a:t>6</a:t>
            </a:fld>
            <a:endParaRPr lang="en-GB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0825" y="2492375"/>
            <a:ext cx="8281988" cy="1219200"/>
          </a:xfrm>
        </p:spPr>
        <p:txBody>
          <a:bodyPr/>
          <a:lstStyle/>
          <a:p>
            <a:pPr algn="l">
              <a:lnSpc>
                <a:spcPct val="80000"/>
              </a:lnSpc>
            </a:pPr>
            <a:endParaRPr lang="en-GB" sz="2800" dirty="0">
              <a:solidFill>
                <a:schemeClr val="accent2"/>
              </a:solidFill>
            </a:endParaRPr>
          </a:p>
          <a:p>
            <a:pPr algn="l">
              <a:lnSpc>
                <a:spcPct val="80000"/>
              </a:lnSpc>
            </a:pPr>
            <a:r>
              <a:rPr lang="en-GB" dirty="0"/>
              <a:t>Diversification and Acquisitions 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EFB3E755-5E85-4EF3-9C99-E0AA871FF07A}" type="slidenum">
              <a:rPr lang="en-GB" smtClean="0"/>
              <a:pPr/>
              <a:t>7</a:t>
            </a:fld>
            <a:endParaRPr lang="en-GB"/>
          </a:p>
        </p:txBody>
      </p:sp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435975" cy="1143000"/>
          </a:xfrm>
          <a:noFill/>
          <a:ln/>
        </p:spPr>
        <p:txBody>
          <a:bodyPr lIns="90488" tIns="44450" rIns="90488" bIns="44450"/>
          <a:lstStyle/>
          <a:p>
            <a:r>
              <a:rPr lang="en-GB"/>
              <a:t>Diversification and Acquisitions 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971550" y="2060575"/>
            <a:ext cx="7200900" cy="3455988"/>
          </a:xfrm>
        </p:spPr>
        <p:txBody>
          <a:bodyPr/>
          <a:lstStyle/>
          <a:p>
            <a:r>
              <a:rPr lang="en-GB" dirty="0"/>
              <a:t>Why diversify?  Why acquire?</a:t>
            </a:r>
          </a:p>
        </p:txBody>
      </p:sp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533400" y="1352550"/>
            <a:ext cx="8115300" cy="5086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EFB3E755-5E85-4EF3-9C99-E0AA871FF07A}" type="slidenum">
              <a:rPr lang="en-GB" smtClean="0"/>
              <a:pPr/>
              <a:t>8</a:t>
            </a:fld>
            <a:endParaRPr lang="en-GB"/>
          </a:p>
        </p:txBody>
      </p:sp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38200"/>
          </a:xfrm>
        </p:spPr>
        <p:txBody>
          <a:bodyPr/>
          <a:lstStyle/>
          <a:p>
            <a:r>
              <a:rPr lang="en-GB" sz="3200"/>
              <a:t>Diversification and Acquisitions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9913" y="1557338"/>
            <a:ext cx="8002587" cy="41767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800"/>
              <a:t>Diversification occurs in two ways:</a:t>
            </a:r>
          </a:p>
          <a:p>
            <a:pPr lvl="1">
              <a:lnSpc>
                <a:spcPct val="80000"/>
              </a:lnSpc>
            </a:pPr>
            <a:r>
              <a:rPr lang="en-GB" sz="2400"/>
              <a:t>Related (loosely around a companies core business area/s</a:t>
            </a:r>
          </a:p>
          <a:p>
            <a:pPr lvl="1">
              <a:lnSpc>
                <a:spcPct val="80000"/>
              </a:lnSpc>
            </a:pPr>
            <a:r>
              <a:rPr lang="en-GB" sz="2400"/>
              <a:t>Unrelated (not based on existing business activity)</a:t>
            </a:r>
          </a:p>
          <a:p>
            <a:pPr>
              <a:lnSpc>
                <a:spcPct val="80000"/>
              </a:lnSpc>
            </a:pPr>
            <a:r>
              <a:rPr lang="en-GB" sz="2800"/>
              <a:t>Acquisition:</a:t>
            </a:r>
          </a:p>
          <a:p>
            <a:pPr lvl="1">
              <a:lnSpc>
                <a:spcPct val="80000"/>
              </a:lnSpc>
            </a:pPr>
            <a:r>
              <a:rPr lang="en-GB" sz="2400"/>
              <a:t>Gaining resources (in the widest sense) that allow strategy to develop</a:t>
            </a:r>
          </a:p>
          <a:p>
            <a:pPr lvl="1">
              <a:lnSpc>
                <a:spcPct val="80000"/>
              </a:lnSpc>
            </a:pPr>
            <a:r>
              <a:rPr lang="en-GB" sz="2400"/>
              <a:t>Often the term is applied to the purchase of another company which is operating in another market or has assets that the purchasing company wishes to possess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7A9A39B2-40A8-4C09-8F89-FBD344D4255B}" type="slidenum">
              <a:rPr lang="en-GB" smtClean="0"/>
              <a:pPr/>
              <a:t>9</a:t>
            </a:fld>
            <a:endParaRPr lang="en-GB"/>
          </a:p>
        </p:txBody>
      </p:sp>
      <p:pic>
        <p:nvPicPr>
          <p:cNvPr id="125954" name="Picture 2" descr="&#10;1-ch08.gif                                                     0001A3CF&#10;Bob's work                     B5E64ED3:"/>
          <p:cNvPicPr>
            <a:picLocks noChangeAspect="1" noChangeArrowheads="1"/>
          </p:cNvPicPr>
          <p:nvPr/>
        </p:nvPicPr>
        <p:blipFill>
          <a:blip r:embed="rId2" r:link="rId3"/>
          <a:srcRect l="504" t="1590" r="1651" b="3233"/>
          <a:stretch>
            <a:fillRect/>
          </a:stretch>
        </p:blipFill>
        <p:spPr bwMode="auto">
          <a:xfrm>
            <a:off x="404813" y="500063"/>
            <a:ext cx="8248650" cy="5794375"/>
          </a:xfrm>
          <a:prstGeom prst="rect">
            <a:avLst/>
          </a:prstGeom>
          <a:noFill/>
        </p:spPr>
      </p:pic>
      <p:sp>
        <p:nvSpPr>
          <p:cNvPr id="125955" name="Text Box 3"/>
          <p:cNvSpPr txBox="1">
            <a:spLocks noChangeArrowheads="1"/>
          </p:cNvSpPr>
          <p:nvPr/>
        </p:nvSpPr>
        <p:spPr bwMode="auto">
          <a:xfrm>
            <a:off x="323850" y="333375"/>
            <a:ext cx="3625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/>
              <a:t>Ansoff’s Product/ Market Matrix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55229077-15F7-4E47-846B-5EF87F7C0E0A}" type="slidenum">
              <a:rPr lang="en-GB" smtClean="0"/>
              <a:pPr/>
              <a:t>10</a:t>
            </a:fld>
            <a:endParaRPr lang="en-GB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0825" y="2492375"/>
            <a:ext cx="8281988" cy="1219200"/>
          </a:xfrm>
        </p:spPr>
        <p:txBody>
          <a:bodyPr/>
          <a:lstStyle/>
          <a:p>
            <a:pPr algn="l">
              <a:lnSpc>
                <a:spcPct val="80000"/>
              </a:lnSpc>
            </a:pPr>
            <a:endParaRPr lang="en-GB" sz="2800" dirty="0">
              <a:solidFill>
                <a:schemeClr val="accent2"/>
              </a:solidFill>
            </a:endParaRPr>
          </a:p>
          <a:p>
            <a:pPr algn="l">
              <a:lnSpc>
                <a:spcPct val="80000"/>
              </a:lnSpc>
            </a:pPr>
            <a:endParaRPr lang="en-GB" sz="2800" dirty="0">
              <a:solidFill>
                <a:schemeClr val="accent2"/>
              </a:solidFill>
            </a:endParaRPr>
          </a:p>
          <a:p>
            <a:pPr algn="l">
              <a:lnSpc>
                <a:spcPct val="80000"/>
              </a:lnSpc>
            </a:pPr>
            <a:r>
              <a:rPr lang="en-GB" dirty="0"/>
              <a:t>Joint ventures and Strategic Alliances 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CBBE7AB6-B632-4E37-B0AF-E4B4EFBD6275}" type="slidenum">
              <a:rPr lang="en-GB" smtClean="0"/>
              <a:pPr/>
              <a:t>11</a:t>
            </a:fld>
            <a:endParaRPr lang="en-GB"/>
          </a:p>
        </p:txBody>
      </p:sp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435975" cy="1143000"/>
          </a:xfrm>
          <a:noFill/>
          <a:ln/>
        </p:spPr>
        <p:txBody>
          <a:bodyPr lIns="90488" tIns="44450" rIns="90488" bIns="44450"/>
          <a:lstStyle/>
          <a:p>
            <a:r>
              <a:rPr lang="en-GB" sz="3200"/>
              <a:t>Joint ventures and Strategic Alliances 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66725" y="1700213"/>
            <a:ext cx="8208963" cy="3960812"/>
          </a:xfrm>
        </p:spPr>
        <p:txBody>
          <a:bodyPr/>
          <a:lstStyle/>
          <a:p>
            <a:r>
              <a:rPr lang="en-GB" sz="2800" dirty="0">
                <a:cs typeface="Times New Roman" charset="0"/>
              </a:rPr>
              <a:t>Examine the reasons for the application of alliances and joint ventures </a:t>
            </a:r>
          </a:p>
          <a:p>
            <a:endParaRPr lang="en-GB" sz="2800" dirty="0">
              <a:cs typeface="Times New Roman" charset="0"/>
            </a:endParaRPr>
          </a:p>
        </p:txBody>
      </p:sp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533400" y="1352550"/>
            <a:ext cx="8115300" cy="5086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CBBE7AB6-B632-4E37-B0AF-E4B4EFBD6275}" type="slidenum">
              <a:rPr lang="en-GB" smtClean="0"/>
              <a:pPr/>
              <a:t>12</a:t>
            </a:fld>
            <a:endParaRPr lang="en-GB"/>
          </a:p>
        </p:txBody>
      </p:sp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/>
              <a:t>Joint ventures and Strategic Alliances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57313"/>
            <a:ext cx="8280400" cy="4592637"/>
          </a:xfrm>
        </p:spPr>
        <p:txBody>
          <a:bodyPr/>
          <a:lstStyle/>
          <a:p>
            <a:r>
              <a:rPr lang="en-GB" sz="2800" dirty="0"/>
              <a:t>Included  in external methods are:</a:t>
            </a:r>
          </a:p>
          <a:p>
            <a:pPr lvl="1"/>
            <a:r>
              <a:rPr lang="en-GB" sz="2400" dirty="0"/>
              <a:t>Acquisitions (friendly/ agreed; hostile)</a:t>
            </a:r>
          </a:p>
          <a:p>
            <a:pPr lvl="1"/>
            <a:r>
              <a:rPr lang="en-GB" sz="2400" dirty="0"/>
              <a:t>Mergers (an agreed takeover?)</a:t>
            </a:r>
          </a:p>
          <a:p>
            <a:pPr lvl="1"/>
            <a:r>
              <a:rPr lang="en-GB" sz="2400" dirty="0"/>
              <a:t>Joint Ventures</a:t>
            </a:r>
          </a:p>
          <a:p>
            <a:pPr lvl="1"/>
            <a:r>
              <a:rPr lang="en-GB" sz="2400" dirty="0"/>
              <a:t>Partnerships/ Alliances</a:t>
            </a:r>
          </a:p>
          <a:p>
            <a:pPr lvl="1"/>
            <a:r>
              <a:rPr lang="en-GB" sz="2400" dirty="0"/>
              <a:t>Networks/ Clans</a:t>
            </a:r>
          </a:p>
          <a:p>
            <a:pPr lvl="1"/>
            <a:endParaRPr lang="en-GB" sz="2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CBBE7AB6-B632-4E37-B0AF-E4B4EFBD6275}" type="slidenum">
              <a:rPr lang="en-GB" smtClean="0"/>
              <a:pPr/>
              <a:t>13</a:t>
            </a:fld>
            <a:endParaRPr lang="en-GB"/>
          </a:p>
        </p:txBody>
      </p:sp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GB" sz="3200"/>
              <a:t>Joint ventures and Strategic Alliances</a:t>
            </a:r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5763" y="1196975"/>
            <a:ext cx="8370887" cy="5245100"/>
          </a:xfrm>
          <a:noFill/>
          <a:ln/>
        </p:spPr>
        <p:txBody>
          <a:bodyPr lIns="90488" tIns="44450" rIns="90488" bIns="44450"/>
          <a:lstStyle/>
          <a:p>
            <a:r>
              <a:rPr lang="en-GB" sz="2800"/>
              <a:t>Strategic option - a method for strategic development</a:t>
            </a:r>
          </a:p>
          <a:p>
            <a:r>
              <a:rPr lang="en-GB" sz="2800"/>
              <a:t>Strategic alliances</a:t>
            </a:r>
          </a:p>
          <a:p>
            <a:pPr lvl="1"/>
            <a:r>
              <a:rPr lang="en-GB" sz="2400"/>
              <a:t>common term</a:t>
            </a:r>
          </a:p>
          <a:p>
            <a:r>
              <a:rPr lang="en-GB" sz="2800"/>
              <a:t>Joint ventures</a:t>
            </a:r>
          </a:p>
          <a:p>
            <a:pPr lvl="1"/>
            <a:r>
              <a:rPr lang="en-GB" sz="2400"/>
              <a:t>establishment of a new and independent company.  Jointly owned by partners</a:t>
            </a:r>
          </a:p>
          <a:p>
            <a:r>
              <a:rPr lang="en-GB" sz="2800"/>
              <a:t>Partnerships</a:t>
            </a:r>
          </a:p>
          <a:p>
            <a:pPr lvl="1"/>
            <a:r>
              <a:rPr lang="en-GB" sz="2400"/>
              <a:t>establishment of a new entity that incorporates two or more organisations’ activities</a:t>
            </a: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1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1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1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5" grpId="0" build="p" bldLvl="2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CBBE7AB6-B632-4E37-B0AF-E4B4EFBD6275}" type="slidenum">
              <a:rPr lang="en-GB" smtClean="0"/>
              <a:pPr/>
              <a:t>14</a:t>
            </a:fld>
            <a:endParaRPr lang="en-GB"/>
          </a:p>
        </p:txBody>
      </p:sp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GB" sz="3200"/>
              <a:t>Joint ventures and Strategic Alliances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628775"/>
            <a:ext cx="7485063" cy="4113213"/>
          </a:xfrm>
          <a:noFill/>
          <a:ln/>
        </p:spPr>
        <p:txBody>
          <a:bodyPr lIns="90488" tIns="44450" rIns="90488" bIns="44450"/>
          <a:lstStyle/>
          <a:p>
            <a:r>
              <a:rPr lang="en-GB" sz="2800"/>
              <a:t>Rationale:</a:t>
            </a:r>
          </a:p>
          <a:p>
            <a:pPr lvl="1"/>
            <a:r>
              <a:rPr lang="en-GB" sz="2400"/>
              <a:t>less risky than acquisition</a:t>
            </a:r>
          </a:p>
          <a:p>
            <a:pPr lvl="1"/>
            <a:r>
              <a:rPr lang="en-GB" sz="2400"/>
              <a:t>speedier than organic growth</a:t>
            </a:r>
          </a:p>
          <a:p>
            <a:pPr lvl="1"/>
            <a:r>
              <a:rPr lang="en-GB" sz="2400"/>
              <a:t>synergy through -</a:t>
            </a:r>
          </a:p>
          <a:p>
            <a:pPr lvl="2"/>
            <a:r>
              <a:rPr lang="en-GB" sz="2000"/>
              <a:t>co-operation</a:t>
            </a:r>
          </a:p>
          <a:p>
            <a:pPr lvl="2"/>
            <a:r>
              <a:rPr lang="en-GB" sz="2000"/>
              <a:t>innovation (new technologies - Mowery)</a:t>
            </a:r>
          </a:p>
          <a:p>
            <a:pPr lvl="2"/>
            <a:r>
              <a:rPr lang="en-GB" sz="2000"/>
              <a:t>lower costs</a:t>
            </a:r>
          </a:p>
          <a:p>
            <a:pPr lvl="1"/>
            <a:r>
              <a:rPr lang="en-GB" sz="2400"/>
              <a:t>concentration on core competencies</a:t>
            </a:r>
          </a:p>
          <a:p>
            <a:pPr lvl="1"/>
            <a:r>
              <a:rPr lang="en-GB" sz="2400"/>
              <a:t>TO GAIN COMPETITIVE ADVANTAGE</a:t>
            </a: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5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5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1" grpId="0" build="p" bldLvl="3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CBBE7AB6-B632-4E37-B0AF-E4B4EFBD6275}" type="slidenum">
              <a:rPr lang="en-GB" smtClean="0"/>
              <a:pPr/>
              <a:t>15</a:t>
            </a:fld>
            <a:endParaRPr lang="en-GB"/>
          </a:p>
        </p:txBody>
      </p:sp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96850"/>
            <a:ext cx="8651875" cy="869950"/>
          </a:xfrm>
        </p:spPr>
        <p:txBody>
          <a:bodyPr/>
          <a:lstStyle/>
          <a:p>
            <a:r>
              <a:rPr lang="en-GB" sz="3200"/>
              <a:t>Joint ventures and Strategic Alliances –</a:t>
            </a:r>
            <a:br>
              <a:rPr lang="en-GB" sz="3200"/>
            </a:br>
            <a:r>
              <a:rPr lang="en-GB" sz="3200"/>
              <a:t>Alliances continued…</a:t>
            </a:r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773238"/>
            <a:ext cx="8242300" cy="2533650"/>
          </a:xfrm>
        </p:spPr>
        <p:txBody>
          <a:bodyPr/>
          <a:lstStyle/>
          <a:p>
            <a:pPr marL="381000" lvl="2" indent="0" algn="just">
              <a:buFont typeface="Symbol" pitchFamily="18" charset="2"/>
              <a:buChar char="·"/>
            </a:pPr>
            <a:r>
              <a:rPr lang="en-GB"/>
              <a:t> Alliances evenly split on financial ownership are more successful than when one has a majority interest.  Clear management is more critical than financial ownership.</a:t>
            </a:r>
          </a:p>
          <a:p>
            <a:pPr marL="381000" lvl="2" indent="0" algn="just">
              <a:buFont typeface="Symbol" pitchFamily="18" charset="2"/>
              <a:buChar char="·"/>
            </a:pPr>
            <a:endParaRPr lang="en-GB"/>
          </a:p>
          <a:p>
            <a:pPr marL="381000" lvl="2" indent="0" algn="just">
              <a:buFont typeface="Symbol" pitchFamily="18" charset="2"/>
              <a:buChar char="·"/>
            </a:pPr>
            <a:r>
              <a:rPr lang="en-GB"/>
              <a:t> More than 3/4 of alliances that terminated ended with an acquisition by one of the parent firms.</a:t>
            </a:r>
            <a:endParaRPr lang="en-GB" sz="2000"/>
          </a:p>
          <a:p>
            <a:pPr marL="0" indent="0" algn="just"/>
            <a:endParaRPr lang="en-GB" sz="280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7" grpId="0" build="p" autoUpdateAnimBg="0"/>
      <p:bldP spid="144387" grpI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800" b="1"/>
              <a:t>Options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Anoffs’ Matrix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/>
              <a:t>                                            Market.</a:t>
            </a:r>
          </a:p>
          <a:p>
            <a:pPr>
              <a:buFontTx/>
              <a:buNone/>
            </a:pPr>
            <a:r>
              <a:rPr lang="en-GB"/>
              <a:t>                                Existing            New</a:t>
            </a:r>
          </a:p>
          <a:p>
            <a:pPr>
              <a:buFontTx/>
              <a:buNone/>
            </a:pPr>
            <a:endParaRPr lang="en-GB"/>
          </a:p>
          <a:p>
            <a:pPr>
              <a:buFontTx/>
              <a:buNone/>
            </a:pPr>
            <a:r>
              <a:rPr lang="en-GB"/>
              <a:t>              Existing </a:t>
            </a:r>
          </a:p>
          <a:p>
            <a:pPr>
              <a:buFontTx/>
              <a:buNone/>
            </a:pPr>
            <a:r>
              <a:rPr lang="en-GB"/>
              <a:t>Product</a:t>
            </a:r>
          </a:p>
          <a:p>
            <a:pPr>
              <a:buFontTx/>
              <a:buNone/>
            </a:pPr>
            <a:endParaRPr lang="en-GB"/>
          </a:p>
          <a:p>
            <a:pPr>
              <a:buFontTx/>
              <a:buNone/>
            </a:pPr>
            <a:r>
              <a:rPr lang="en-GB"/>
              <a:t>                  New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7308850" y="3573463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6443663" y="4076700"/>
            <a:ext cx="18732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GB"/>
          </a:p>
          <a:p>
            <a:endParaRPr lang="en-GB"/>
          </a:p>
          <a:p>
            <a:r>
              <a:rPr lang="en-GB"/>
              <a:t>Diversification</a:t>
            </a:r>
          </a:p>
          <a:p>
            <a:endParaRPr lang="en-GB"/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6084888" y="4581525"/>
            <a:ext cx="2303462" cy="14398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/>
              <a:t>Diversification</a:t>
            </a:r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3851275" y="2997200"/>
            <a:ext cx="2233613" cy="15843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/>
              <a:t>Market Share</a:t>
            </a:r>
          </a:p>
          <a:p>
            <a:pPr algn="ctr"/>
            <a:r>
              <a:rPr lang="en-GB"/>
              <a:t>improvements</a:t>
            </a:r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6084888" y="2997200"/>
            <a:ext cx="2303462" cy="15843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/>
              <a:t>Market </a:t>
            </a:r>
          </a:p>
          <a:p>
            <a:pPr algn="ctr"/>
            <a:r>
              <a:rPr lang="en-GB"/>
              <a:t>Development and </a:t>
            </a:r>
          </a:p>
          <a:p>
            <a:pPr algn="ctr"/>
            <a:r>
              <a:rPr lang="en-GB"/>
              <a:t>Expansion</a:t>
            </a:r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3851275" y="4581525"/>
            <a:ext cx="2233613" cy="14398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/>
              <a:t>Product</a:t>
            </a:r>
          </a:p>
          <a:p>
            <a:pPr algn="ctr"/>
            <a:r>
              <a:rPr lang="en-GB"/>
              <a:t>Development </a:t>
            </a:r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6084888" y="2060575"/>
            <a:ext cx="0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398" name="Line 14"/>
          <p:cNvSpPr>
            <a:spLocks noChangeShapeType="1"/>
          </p:cNvSpPr>
          <p:nvPr/>
        </p:nvSpPr>
        <p:spPr bwMode="auto">
          <a:xfrm flipH="1">
            <a:off x="2051050" y="4581525"/>
            <a:ext cx="1873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399" name="Line 15"/>
          <p:cNvSpPr>
            <a:spLocks noChangeShapeType="1"/>
          </p:cNvSpPr>
          <p:nvPr/>
        </p:nvSpPr>
        <p:spPr bwMode="auto">
          <a:xfrm>
            <a:off x="2051050" y="3213100"/>
            <a:ext cx="0" cy="266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00" name="Line 16"/>
          <p:cNvSpPr>
            <a:spLocks noChangeShapeType="1"/>
          </p:cNvSpPr>
          <p:nvPr/>
        </p:nvSpPr>
        <p:spPr bwMode="auto">
          <a:xfrm>
            <a:off x="2051050" y="3213100"/>
            <a:ext cx="1296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01" name="Line 17"/>
          <p:cNvSpPr>
            <a:spLocks noChangeShapeType="1"/>
          </p:cNvSpPr>
          <p:nvPr/>
        </p:nvSpPr>
        <p:spPr bwMode="auto">
          <a:xfrm>
            <a:off x="2051050" y="5876925"/>
            <a:ext cx="1296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02" name="Line 18"/>
          <p:cNvSpPr>
            <a:spLocks noChangeShapeType="1"/>
          </p:cNvSpPr>
          <p:nvPr/>
        </p:nvSpPr>
        <p:spPr bwMode="auto">
          <a:xfrm>
            <a:off x="3995738" y="2060575"/>
            <a:ext cx="4321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04" name="Line 20"/>
          <p:cNvSpPr>
            <a:spLocks noChangeShapeType="1"/>
          </p:cNvSpPr>
          <p:nvPr/>
        </p:nvSpPr>
        <p:spPr bwMode="auto">
          <a:xfrm>
            <a:off x="3995738" y="2060575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405" name="Line 21"/>
          <p:cNvSpPr>
            <a:spLocks noChangeShapeType="1"/>
          </p:cNvSpPr>
          <p:nvPr/>
        </p:nvSpPr>
        <p:spPr bwMode="auto">
          <a:xfrm>
            <a:off x="8316913" y="2060575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Strategic Choice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470025" y="1722438"/>
            <a:ext cx="6202363" cy="3413125"/>
          </a:xfrm>
        </p:spPr>
        <p:txBody>
          <a:bodyPr/>
          <a:lstStyle/>
          <a:p>
            <a:r>
              <a:rPr lang="en-GB" sz="3600" b="1"/>
              <a:t>Strategic Fit.</a:t>
            </a:r>
          </a:p>
          <a:p>
            <a:r>
              <a:rPr lang="en-GB" sz="3600" b="1"/>
              <a:t>Testing of “fit” suitability.</a:t>
            </a:r>
          </a:p>
          <a:p>
            <a:r>
              <a:rPr lang="en-GB" sz="3600" b="1"/>
              <a:t>Feasibility.</a:t>
            </a:r>
          </a:p>
          <a:p>
            <a:r>
              <a:rPr lang="en-GB" sz="3600" b="1"/>
              <a:t>Acceptability.</a:t>
            </a:r>
          </a:p>
          <a:p>
            <a:r>
              <a:rPr lang="en-GB" sz="3600" b="1"/>
              <a:t>Sustainability.</a:t>
            </a:r>
          </a:p>
          <a:p>
            <a:pPr>
              <a:buFontTx/>
              <a:buNone/>
            </a:pPr>
            <a:endParaRPr lang="en-GB" sz="3600" b="1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b="1"/>
              <a:t>Strategic Fit.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1050" y="2154238"/>
            <a:ext cx="5040313" cy="2549525"/>
          </a:xfrm>
        </p:spPr>
        <p:txBody>
          <a:bodyPr/>
          <a:lstStyle/>
          <a:p>
            <a:r>
              <a:rPr lang="en-GB" b="1"/>
              <a:t>Strategy is possible.</a:t>
            </a:r>
          </a:p>
          <a:p>
            <a:r>
              <a:rPr lang="en-GB" b="1"/>
              <a:t>Strategy is suitable.</a:t>
            </a:r>
          </a:p>
          <a:p>
            <a:r>
              <a:rPr lang="en-GB" b="1"/>
              <a:t>Feasibility audit.</a:t>
            </a:r>
          </a:p>
          <a:p>
            <a:r>
              <a:rPr lang="en-GB" b="1"/>
              <a:t>Acceptability audit.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cho">
  <a:themeElements>
    <a:clrScheme name="Echo 7">
      <a:dk1>
        <a:srgbClr val="336666"/>
      </a:dk1>
      <a:lt1>
        <a:srgbClr val="FFFFFF"/>
      </a:lt1>
      <a:dk2>
        <a:srgbClr val="000000"/>
      </a:dk2>
      <a:lt2>
        <a:srgbClr val="666699"/>
      </a:lt2>
      <a:accent1>
        <a:srgbClr val="99CCCC"/>
      </a:accent1>
      <a:accent2>
        <a:srgbClr val="CCCCCC"/>
      </a:accent2>
      <a:accent3>
        <a:srgbClr val="FFFFFF"/>
      </a:accent3>
      <a:accent4>
        <a:srgbClr val="2A5656"/>
      </a:accent4>
      <a:accent5>
        <a:srgbClr val="CAE2E2"/>
      </a:accent5>
      <a:accent6>
        <a:srgbClr val="B9B9B9"/>
      </a:accent6>
      <a:hlink>
        <a:srgbClr val="006666"/>
      </a:hlink>
      <a:folHlink>
        <a:srgbClr val="B2B2B2"/>
      </a:folHlink>
    </a:clrScheme>
    <a:fontScheme name="Ech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ho 1">
        <a:dk1>
          <a:srgbClr val="25252F"/>
        </a:dk1>
        <a:lt1>
          <a:srgbClr val="9999FF"/>
        </a:lt1>
        <a:dk2>
          <a:srgbClr val="000000"/>
        </a:dk2>
        <a:lt2>
          <a:srgbClr val="FFFFF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282DA"/>
        </a:accent4>
        <a:accent5>
          <a:srgbClr val="ADB8FF"/>
        </a:accent5>
        <a:accent6>
          <a:srgbClr val="002D8A"/>
        </a:accent6>
        <a:hlink>
          <a:srgbClr val="0099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2">
        <a:dk1>
          <a:srgbClr val="314183"/>
        </a:dk1>
        <a:lt1>
          <a:srgbClr val="FFFFFF"/>
        </a:lt1>
        <a:dk2>
          <a:srgbClr val="0B1E45"/>
        </a:dk2>
        <a:lt2>
          <a:srgbClr val="FFFFFF"/>
        </a:lt2>
        <a:accent1>
          <a:srgbClr val="6666FF"/>
        </a:accent1>
        <a:accent2>
          <a:srgbClr val="0066FF"/>
        </a:accent2>
        <a:accent3>
          <a:srgbClr val="AAABB0"/>
        </a:accent3>
        <a:accent4>
          <a:srgbClr val="DADADA"/>
        </a:accent4>
        <a:accent5>
          <a:srgbClr val="B8B8FF"/>
        </a:accent5>
        <a:accent6>
          <a:srgbClr val="005CE7"/>
        </a:accent6>
        <a:hlink>
          <a:srgbClr val="00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3">
        <a:dk1>
          <a:srgbClr val="194349"/>
        </a:dk1>
        <a:lt1>
          <a:srgbClr val="FFFFCC"/>
        </a:lt1>
        <a:dk2>
          <a:srgbClr val="006666"/>
        </a:dk2>
        <a:lt2>
          <a:srgbClr val="FFFFFF"/>
        </a:lt2>
        <a:accent1>
          <a:srgbClr val="99CC00"/>
        </a:accent1>
        <a:accent2>
          <a:srgbClr val="00B6B2"/>
        </a:accent2>
        <a:accent3>
          <a:srgbClr val="AAB8B8"/>
        </a:accent3>
        <a:accent4>
          <a:srgbClr val="DADAAE"/>
        </a:accent4>
        <a:accent5>
          <a:srgbClr val="CAE2AA"/>
        </a:accent5>
        <a:accent6>
          <a:srgbClr val="00A5A1"/>
        </a:accent6>
        <a:hlink>
          <a:srgbClr val="669900"/>
        </a:hlink>
        <a:folHlink>
          <a:srgbClr val="66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4">
        <a:dk1>
          <a:srgbClr val="194349"/>
        </a:dk1>
        <a:lt1>
          <a:srgbClr val="FFFFCC"/>
        </a:lt1>
        <a:dk2>
          <a:srgbClr val="0000FF"/>
        </a:dk2>
        <a:lt2>
          <a:srgbClr val="FFFFFF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ADAAE"/>
        </a:accent4>
        <a:accent5>
          <a:srgbClr val="AACAFF"/>
        </a:accent5>
        <a:accent6>
          <a:srgbClr val="2DB9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5">
        <a:dk1>
          <a:srgbClr val="194349"/>
        </a:dk1>
        <a:lt1>
          <a:srgbClr val="FFFFCC"/>
        </a:lt1>
        <a:dk2>
          <a:srgbClr val="72A497"/>
        </a:dk2>
        <a:lt2>
          <a:srgbClr val="000000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ADAAE"/>
        </a:accent4>
        <a:accent5>
          <a:srgbClr val="C0B6AD"/>
        </a:accent5>
        <a:accent6>
          <a:srgbClr val="712A35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6">
        <a:dk1>
          <a:srgbClr val="1C1C1C"/>
        </a:dk1>
        <a:lt1>
          <a:srgbClr val="FFFFFF"/>
        </a:lt1>
        <a:dk2>
          <a:srgbClr val="710F0F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BB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666699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7">
        <a:dk1>
          <a:srgbClr val="336666"/>
        </a:dk1>
        <a:lt1>
          <a:srgbClr val="FFFFFF"/>
        </a:lt1>
        <a:dk2>
          <a:srgbClr val="000000"/>
        </a:dk2>
        <a:lt2>
          <a:srgbClr val="666699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656"/>
        </a:accent4>
        <a:accent5>
          <a:srgbClr val="CAE2E2"/>
        </a:accent5>
        <a:accent6>
          <a:srgbClr val="B9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8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3366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9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98A00"/>
        </a:accent6>
        <a:hlink>
          <a:srgbClr val="CC66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10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8A8AE7"/>
        </a:accent6>
        <a:hlink>
          <a:srgbClr val="33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Echo</Template>
  <TotalTime>939</TotalTime>
  <Words>440</Words>
  <Application>Microsoft Office PowerPoint</Application>
  <PresentationFormat>On-screen Show (4:3)</PresentationFormat>
  <Paragraphs>117</Paragraphs>
  <Slides>19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Symbol</vt:lpstr>
      <vt:lpstr>Times New Roman</vt:lpstr>
      <vt:lpstr>Wingdings</vt:lpstr>
      <vt:lpstr>Echo</vt:lpstr>
      <vt:lpstr>Document</vt:lpstr>
      <vt:lpstr>Chart</vt:lpstr>
      <vt:lpstr> 6</vt:lpstr>
      <vt:lpstr>Symptoms and Causes of Decline</vt:lpstr>
      <vt:lpstr>Symptoms and Causes of Decline</vt:lpstr>
      <vt:lpstr>Symptoms and Causes of Decline</vt:lpstr>
      <vt:lpstr>Life Cycle Model</vt:lpstr>
      <vt:lpstr>PowerPoint Presentation</vt:lpstr>
      <vt:lpstr>Diversification and Acquisitions </vt:lpstr>
      <vt:lpstr>Diversification and Acquisitions</vt:lpstr>
      <vt:lpstr>PowerPoint Presentation</vt:lpstr>
      <vt:lpstr>PowerPoint Presentation</vt:lpstr>
      <vt:lpstr>Joint ventures and Strategic Alliances </vt:lpstr>
      <vt:lpstr>Joint ventures and Strategic Alliances</vt:lpstr>
      <vt:lpstr>Joint ventures and Strategic Alliances</vt:lpstr>
      <vt:lpstr>Joint ventures and Strategic Alliances</vt:lpstr>
      <vt:lpstr>Joint ventures and Strategic Alliances – Alliances continued…</vt:lpstr>
      <vt:lpstr>Options</vt:lpstr>
      <vt:lpstr>Anoffs’ Matrix</vt:lpstr>
      <vt:lpstr>Strategic Choice</vt:lpstr>
      <vt:lpstr>Strategic Fit.</vt:lpstr>
    </vt:vector>
  </TitlesOfParts>
  <Company>University of Glamorgan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wamorgan</dc:creator>
  <cp:lastModifiedBy>Maria Heffernan</cp:lastModifiedBy>
  <cp:revision>106</cp:revision>
  <dcterms:created xsi:type="dcterms:W3CDTF">2006-04-24T13:39:26Z</dcterms:created>
  <dcterms:modified xsi:type="dcterms:W3CDTF">2020-06-02T16:05:34Z</dcterms:modified>
</cp:coreProperties>
</file>