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  <p:sldMasterId id="2147483713" r:id="rId5"/>
  </p:sldMasterIdLst>
  <p:notesMasterIdLst>
    <p:notesMasterId r:id="rId22"/>
  </p:notesMasterIdLst>
  <p:handoutMasterIdLst>
    <p:handoutMasterId r:id="rId23"/>
  </p:handoutMasterIdLst>
  <p:sldIdLst>
    <p:sldId id="314" r:id="rId6"/>
    <p:sldId id="279" r:id="rId7"/>
    <p:sldId id="341" r:id="rId8"/>
    <p:sldId id="333" r:id="rId9"/>
    <p:sldId id="316" r:id="rId10"/>
    <p:sldId id="318" r:id="rId11"/>
    <p:sldId id="321" r:id="rId12"/>
    <p:sldId id="338" r:id="rId13"/>
    <p:sldId id="323" r:id="rId14"/>
    <p:sldId id="339" r:id="rId15"/>
    <p:sldId id="326" r:id="rId16"/>
    <p:sldId id="329" r:id="rId17"/>
    <p:sldId id="330" r:id="rId18"/>
    <p:sldId id="331" r:id="rId19"/>
    <p:sldId id="334" r:id="rId20"/>
    <p:sldId id="340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801" autoAdjust="0"/>
    <p:restoredTop sz="81657" autoAdjust="0"/>
  </p:normalViewPr>
  <p:slideViewPr>
    <p:cSldViewPr>
      <p:cViewPr varScale="1">
        <p:scale>
          <a:sx n="86" d="100"/>
          <a:sy n="86" d="100"/>
        </p:scale>
        <p:origin x="1920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694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7F2808-28C5-4C2F-ADD4-CCB869B289E2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E9DB66-2591-438F-8FFF-EBCF132F7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501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B60EE10-3554-4DB7-8687-BD40C3733E7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26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4C25-0E6F-4674-82AB-42C21C15F2B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196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AF08-F09C-44F4-9CE7-69942AD01A2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740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1789-719B-4754-A74F-41BFF83744A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874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F60F5-D667-4E9E-995A-2474EDDA5D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519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504D6-919F-4AD5-A81B-F2F7A0B951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9875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63B62-64BB-45C9-A9D6-7988E88495A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426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7E1DB-6691-4C20-A483-8A3FFD0E0FF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905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E879-07FD-4641-8E05-F9FE66390E2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442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3C01-9CD5-4973-B893-6BFCE7A6D29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879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DB5AE-1AE0-4BB0-822D-65018EE676F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790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8F26-E699-4336-85FF-80F7C0C8CBE1}" type="datetime1">
              <a:rPr lang="en-GB" smtClean="0"/>
              <a:pPr/>
              <a:t>23/09/2024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67561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7109-8B8D-4E48-A1E6-0A632E0BF106}" type="datetime1">
              <a:rPr lang="en-GB" smtClean="0"/>
              <a:pPr/>
              <a:t>23/09/2024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4164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7820-FDD8-4D65-BF7E-A88DC92F8204}" type="datetime1">
              <a:rPr lang="en-GB" smtClean="0"/>
              <a:pPr/>
              <a:t>23/09/2024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374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23087-3EDA-49E9-BE0E-FA5FF8150B56}" type="datetime1">
              <a:rPr lang="en-GB" smtClean="0"/>
              <a:pPr/>
              <a:t>23/09/2024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583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56E0D-D47B-4EA2-A574-7C497F150F08}" type="datetime1">
              <a:rPr lang="en-GB" smtClean="0"/>
              <a:pPr/>
              <a:t>23/09/2024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30503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559-4DF4-4105-BC42-F0E83E711F81}" type="datetime1">
              <a:rPr lang="en-GB" smtClean="0"/>
              <a:pPr/>
              <a:t>23/09/2024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987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F064-5289-4B41-BCA8-C2DCA5A4C25D}" type="datetime1">
              <a:rPr lang="en-GB" smtClean="0"/>
              <a:pPr/>
              <a:t>23/09/2024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8197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A6C1-9DDF-4279-8F07-35BEE30DB244}" type="datetime1">
              <a:rPr lang="en-GB" smtClean="0"/>
              <a:pPr/>
              <a:t>23/09/2024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3930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5166F-9A9F-463D-9646-4E1BCE97AD15}" type="datetime1">
              <a:rPr lang="en-GB" smtClean="0"/>
              <a:pPr/>
              <a:t>23/09/2024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4758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9C86-50A8-436B-BEAF-2CDA548AB4F8}" type="datetime1">
              <a:rPr lang="en-GB" smtClean="0"/>
              <a:pPr/>
              <a:t>23/09/2024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552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1E04-6B2D-48DC-B6AA-486A66F8D992}" type="datetime1">
              <a:rPr lang="en-GB" smtClean="0"/>
              <a:pPr/>
              <a:t>23/09/2024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957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A89CD3-6D2C-4578-AD5B-BCEF4FE3C9D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23/09/2024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748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 defTabSz="914400"/>
            <a:fld id="{6C51C733-A289-4299-9E1B-8B91330BF333}" type="datetime1">
              <a:rPr lang="en-GB" smtClean="0"/>
              <a:pPr defTabSz="914400"/>
              <a:t>23/09/2024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 defTabSz="91440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 defTabSz="914400"/>
            <a:fld id="{5F2F8A10-4287-4BE8-ACD7-B40DB3D6C2A8}" type="slidenum">
              <a:rPr lang="en-GB" smtClean="0"/>
              <a:pPr defTabSz="91440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955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UserInfo.aspx?UID=392&amp;LLL=-1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796" y="1412777"/>
            <a:ext cx="7772400" cy="1944216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Corporate Governance in Policing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07504" y="3501008"/>
            <a:ext cx="8856984" cy="2592288"/>
          </a:xfrm>
        </p:spPr>
        <p:txBody>
          <a:bodyPr>
            <a:normAutofit fontScale="40000" lnSpcReduction="20000"/>
          </a:bodyPr>
          <a:lstStyle/>
          <a:p>
            <a:r>
              <a:rPr lang="en-GB" sz="10000" b="1" dirty="0">
                <a:solidFill>
                  <a:schemeClr val="bg1"/>
                </a:solidFill>
              </a:rPr>
              <a:t>2024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2856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Subtitle 8"/>
          <p:cNvSpPr txBox="1">
            <a:spLocks/>
          </p:cNvSpPr>
          <p:nvPr/>
        </p:nvSpPr>
        <p:spPr>
          <a:xfrm>
            <a:off x="457199" y="1413291"/>
            <a:ext cx="8229600" cy="37444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93A299"/>
              </a:buClr>
              <a:defRPr/>
            </a:pPr>
            <a:r>
              <a:rPr lang="en-US" sz="4000" dirty="0">
                <a:solidFill>
                  <a:schemeClr val="tx1"/>
                </a:solidFill>
                <a:latin typeface="Arial"/>
              </a:rPr>
              <a:t>Corporate Governance in Policing</a:t>
            </a:r>
          </a:p>
          <a:p>
            <a:pPr lvl="0" algn="ctr">
              <a:buClr>
                <a:srgbClr val="93A299"/>
              </a:buClr>
              <a:defRPr/>
            </a:pPr>
            <a:r>
              <a:rPr lang="en-US" sz="4000" dirty="0">
                <a:solidFill>
                  <a:schemeClr val="tx1"/>
                </a:solidFill>
                <a:latin typeface="Arial"/>
              </a:rPr>
              <a:t>BMPO7002D</a:t>
            </a:r>
          </a:p>
          <a:p>
            <a:pPr lvl="0" algn="ctr">
              <a:buClr>
                <a:srgbClr val="93A299"/>
              </a:buClr>
              <a:defRPr/>
            </a:pPr>
            <a:endParaRPr lang="en-GB" sz="40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  <a:defRPr/>
            </a:pPr>
            <a:endParaRPr lang="en-GB" sz="40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  <a:hlinkClick r:id="rId2"/>
              </a:rPr>
              <a:t>Mike.durke@uwtsd.ac.uk</a:t>
            </a:r>
            <a:endParaRPr lang="en-GB" sz="2000" dirty="0">
              <a:solidFill>
                <a:schemeClr val="tx1"/>
              </a:solidFill>
              <a:latin typeface="Arial"/>
              <a:hlinkClick r:id="rId3"/>
            </a:endParaRPr>
          </a:p>
          <a:p>
            <a:pPr lvl="0" algn="ctr">
              <a:buClr>
                <a:srgbClr val="93A299"/>
              </a:buClr>
            </a:pPr>
            <a:r>
              <a:rPr lang="en-GB" sz="2000" dirty="0">
                <a:solidFill>
                  <a:schemeClr val="tx1"/>
                </a:solidFill>
                <a:latin typeface="Arial"/>
                <a:hlinkClick r:id="rId3"/>
              </a:rPr>
              <a:t>https://democracy.swansea.gov.uk/mgUserInfo.aspx?UID=392&amp;LLL=-1</a:t>
            </a:r>
            <a:r>
              <a:rPr lang="en-GB" sz="2000" dirty="0">
                <a:solidFill>
                  <a:schemeClr val="tx1"/>
                </a:solidFill>
                <a:latin typeface="Arial"/>
              </a:rPr>
              <a:t> </a:t>
            </a:r>
          </a:p>
          <a:p>
            <a:pPr lvl="0" algn="ctr">
              <a:buClr>
                <a:srgbClr val="93A299"/>
              </a:buClr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Module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E6FAC0-EB6C-44B5-A5C7-924D523CFF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7928" y="2728301"/>
            <a:ext cx="3028144" cy="166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30E8D-A0FB-4C86-BF98-88CD02338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Content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BD16E8-B770-413E-9CEB-6D4296E3B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  <a:p>
            <a:r>
              <a:rPr lang="en-GB" dirty="0"/>
              <a:t>Module aims, outcomes, indicative content and assessment</a:t>
            </a:r>
          </a:p>
          <a:p>
            <a:r>
              <a:rPr lang="en-GB" dirty="0"/>
              <a:t>Harvard referencing</a:t>
            </a:r>
          </a:p>
          <a:p>
            <a:r>
              <a:rPr lang="en-GB" dirty="0"/>
              <a:t>Reading lists</a:t>
            </a:r>
          </a:p>
          <a:p>
            <a:r>
              <a:rPr lang="en-GB" dirty="0"/>
              <a:t>The assignment specification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44F382A-41B4-43F1-9D6F-42D7B7DEB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63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-7281"/>
            <a:ext cx="8229600" cy="1096021"/>
          </a:xfrm>
        </p:spPr>
        <p:txBody>
          <a:bodyPr>
            <a:normAutofit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95536" y="980728"/>
            <a:ext cx="8496944" cy="2088232"/>
          </a:xfrm>
          <a:solidFill>
            <a:schemeClr val="accent1"/>
          </a:solidFill>
        </p:spPr>
        <p:txBody>
          <a:bodyPr>
            <a:normAutofit lnSpcReduction="10000"/>
          </a:bodyPr>
          <a:lstStyle/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Weeks 1 – 11 (w/b)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Tues 1/10/24 – 13/12/24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Christmas Break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16/12/24 – 6/1/25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endParaRPr lang="en-GB" sz="3000" dirty="0">
              <a:solidFill>
                <a:srgbClr val="292934"/>
              </a:solidFill>
              <a:latin typeface="Arial"/>
            </a:endParaRP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endParaRPr lang="en-GB" sz="3000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23528" y="3284984"/>
            <a:ext cx="8568952" cy="2123658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Assignment </a:t>
            </a:r>
            <a:r>
              <a:rPr lang="en-GB" sz="3000" b="1" dirty="0">
                <a:solidFill>
                  <a:srgbClr val="292934"/>
                </a:solidFill>
                <a:latin typeface="Arial"/>
              </a:rPr>
              <a:t>Deadline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Tuesday 14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January 2025 </a:t>
            </a:r>
            <a:r>
              <a:rPr kumimoji="0" lang="en-GB" sz="3000" i="0" u="none" strike="noStrike" kern="1200" cap="none" spc="0" normalizeH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23:59 hrs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lang="en-GB" sz="3000" baseline="0" dirty="0">
                <a:solidFill>
                  <a:srgbClr val="292934"/>
                </a:solidFill>
                <a:latin typeface="Arial"/>
              </a:rPr>
              <a:t>I will be available to support with drafts and queries</a:t>
            </a:r>
            <a:endParaRPr kumimoji="0" lang="en-GB" sz="300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486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6000" dirty="0">
                <a:solidFill>
                  <a:schemeClr val="tx1"/>
                </a:solidFill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9928"/>
            <a:ext cx="8435280" cy="38793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/>
              <a:t>Weekly Classes</a:t>
            </a:r>
          </a:p>
          <a:p>
            <a:pPr marL="0" indent="0" algn="ctr">
              <a:buNone/>
            </a:pPr>
            <a:r>
              <a:rPr lang="en-GB" sz="5400" b="1" dirty="0">
                <a:solidFill>
                  <a:srgbClr val="FF0000"/>
                </a:solidFill>
              </a:rPr>
              <a:t>Tuesdays 5.30-8pm</a:t>
            </a:r>
          </a:p>
          <a:p>
            <a:pPr marL="0" indent="0" algn="ctr">
              <a:buNone/>
            </a:pPr>
            <a:r>
              <a:rPr lang="en-GB" sz="5400" b="1" dirty="0">
                <a:solidFill>
                  <a:srgbClr val="FF0000"/>
                </a:solidFill>
              </a:rPr>
              <a:t>MS Teams</a:t>
            </a:r>
          </a:p>
          <a:p>
            <a:pPr marL="0" indent="0" algn="ctr">
              <a:buNone/>
            </a:pPr>
            <a:r>
              <a:rPr lang="en-GB" sz="5400" b="1" dirty="0"/>
              <a:t>Moodle as our VLE</a:t>
            </a:r>
            <a:endParaRPr lang="en-GB" sz="3200" b="1" dirty="0"/>
          </a:p>
          <a:p>
            <a:pPr marL="0" indent="0" algn="ctr">
              <a:buNone/>
            </a:pPr>
            <a:endParaRPr lang="en-GB" sz="3200" b="1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1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45544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4" y="2564904"/>
            <a:ext cx="8507288" cy="4042032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/>
              <a:t>To allow students to consider the professional aspects of the governance structures that exist in policing and the wider partnership world, that ensure accountability. </a:t>
            </a:r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87214" y="5373216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378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1142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204863"/>
            <a:ext cx="5184576" cy="4502269"/>
          </a:xfrm>
        </p:spPr>
        <p:txBody>
          <a:bodyPr>
            <a:normAutofit/>
          </a:bodyPr>
          <a:lstStyle/>
          <a:p>
            <a:pPr marL="0" lvl="0" indent="0">
              <a:buClr>
                <a:srgbClr val="93A299"/>
              </a:buClr>
              <a:buNone/>
            </a:pPr>
            <a:r>
              <a:rPr lang="en-US" sz="2800" dirty="0">
                <a:solidFill>
                  <a:srgbClr val="292934"/>
                </a:solidFill>
              </a:rPr>
              <a:t>Upon the successful completion of this module, the student should be able to demonstrate the ability to:</a:t>
            </a:r>
          </a:p>
          <a:p>
            <a:pPr marL="0" lvl="0" indent="0">
              <a:buClr>
                <a:srgbClr val="93A299"/>
              </a:buClr>
              <a:buNone/>
            </a:pPr>
            <a:endParaRPr lang="en-US" sz="2800" dirty="0">
              <a:solidFill>
                <a:srgbClr val="292934"/>
              </a:solidFill>
            </a:endParaRPr>
          </a:p>
          <a:p>
            <a:r>
              <a:rPr lang="en-US" dirty="0"/>
              <a:t>Critically evaluate the effectiveness of the accountability mechanisms in place across policing and wider partnerships.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5CAAA6-7B93-4C32-AB0B-A98561E0857A}"/>
              </a:ext>
            </a:extLst>
          </p:cNvPr>
          <p:cNvSpPr txBox="1"/>
          <p:nvPr/>
        </p:nvSpPr>
        <p:spPr>
          <a:xfrm>
            <a:off x="5796136" y="2996952"/>
            <a:ext cx="2952328" cy="1754326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What success looks like</a:t>
            </a:r>
          </a:p>
        </p:txBody>
      </p:sp>
    </p:spTree>
    <p:extLst>
      <p:ext uri="{BB962C8B-B14F-4D97-AF65-F5344CB8AC3E}">
        <p14:creationId xmlns:p14="http://schemas.microsoft.com/office/powerpoint/2010/main" val="428667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88841"/>
            <a:ext cx="5328592" cy="4718292"/>
          </a:xfrm>
        </p:spPr>
        <p:txBody>
          <a:bodyPr>
            <a:normAutofit/>
          </a:bodyPr>
          <a:lstStyle/>
          <a:p>
            <a:r>
              <a:rPr lang="en-US" dirty="0"/>
              <a:t>Systematically investigate the impact that these governance mechanisms have on the effectiveness of operational policing and community safety.</a:t>
            </a:r>
          </a:p>
          <a:p>
            <a:r>
              <a:rPr lang="en-US" dirty="0"/>
              <a:t>Demonstrate a systematic understanding of knowledge, and a critical awareness of the impact that pan-</a:t>
            </a:r>
            <a:r>
              <a:rPr lang="en-US" dirty="0" err="1"/>
              <a:t>organisational</a:t>
            </a:r>
            <a:r>
              <a:rPr lang="en-US" dirty="0"/>
              <a:t> decisions have across complex partnerships in a shifting political landscape. 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BB84E7-1B75-43B4-9874-6045A134B108}"/>
              </a:ext>
            </a:extLst>
          </p:cNvPr>
          <p:cNvSpPr txBox="1"/>
          <p:nvPr/>
        </p:nvSpPr>
        <p:spPr>
          <a:xfrm>
            <a:off x="5734472" y="2204864"/>
            <a:ext cx="2952328" cy="34163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You achieve a pass mark in the assignment of 50% or more</a:t>
            </a:r>
          </a:p>
        </p:txBody>
      </p:sp>
    </p:spTree>
    <p:extLst>
      <p:ext uri="{BB962C8B-B14F-4D97-AF65-F5344CB8AC3E}">
        <p14:creationId xmlns:p14="http://schemas.microsoft.com/office/powerpoint/2010/main" val="424095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8263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92896"/>
            <a:ext cx="8579296" cy="3960440"/>
          </a:xfrm>
        </p:spPr>
        <p:txBody>
          <a:bodyPr>
            <a:normAutofit/>
          </a:bodyPr>
          <a:lstStyle/>
          <a:p>
            <a:pPr lvl="0" fontAlgn="base"/>
            <a:r>
              <a:rPr lang="en-US" dirty="0"/>
              <a:t>Governance in policing and its effectiveness: evaluating the effectiveness of the governance mechanisms that exist within forces, across regions and the national policing landscape and how these contribute to tackling both local and national issues.</a:t>
            </a:r>
            <a:endParaRPr lang="en-GB" dirty="0"/>
          </a:p>
          <a:p>
            <a:pPr lvl="0" fontAlgn="base"/>
            <a:r>
              <a:rPr lang="en-US" dirty="0"/>
              <a:t>Developing strategic partnerships: exploring the one public service concept to achieve a citizen centered approach</a:t>
            </a:r>
            <a:endParaRPr lang="en-GB" dirty="0"/>
          </a:p>
          <a:p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563888" y="5445224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208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98263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92896"/>
            <a:ext cx="8579296" cy="2952328"/>
          </a:xfrm>
        </p:spPr>
        <p:txBody>
          <a:bodyPr>
            <a:normAutofit/>
          </a:bodyPr>
          <a:lstStyle/>
          <a:p>
            <a:pPr lvl="0" fontAlgn="base"/>
            <a:r>
              <a:rPr lang="en-US" dirty="0"/>
              <a:t>Accountability and decision making in a complex partnership environment, involving the public, private and third sector</a:t>
            </a:r>
            <a:endParaRPr lang="en-GB" dirty="0"/>
          </a:p>
          <a:p>
            <a:pPr lvl="0" fontAlgn="base"/>
            <a:r>
              <a:rPr lang="en-US" dirty="0"/>
              <a:t>Leading strategic transformational change to meet the challenges and demands of the future.</a:t>
            </a:r>
            <a:endParaRPr lang="en-GB" dirty="0"/>
          </a:p>
          <a:p>
            <a:pPr lvl="0" fontAlgn="base"/>
            <a:r>
              <a:rPr lang="en-US" dirty="0"/>
              <a:t>Business skills at the executive level   </a:t>
            </a:r>
            <a:endParaRPr lang="en-GB" dirty="0"/>
          </a:p>
          <a:p>
            <a:pPr lvl="0" fontAlgn="base"/>
            <a:r>
              <a:rPr lang="en-US" dirty="0"/>
              <a:t>Policing in a digital age</a:t>
            </a:r>
            <a:endParaRPr lang="en-GB" dirty="0"/>
          </a:p>
          <a:p>
            <a:pPr lvl="0" fontAlgn="base"/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563888" y="5445224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92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45705" y="214071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1397BF-884A-430C-8517-173DAA688446}"/>
              </a:ext>
            </a:extLst>
          </p:cNvPr>
          <p:cNvSpPr/>
          <p:nvPr/>
        </p:nvSpPr>
        <p:spPr>
          <a:xfrm>
            <a:off x="457200" y="2032330"/>
            <a:ext cx="8507288" cy="4278094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defTabSz="914400"/>
            <a:r>
              <a:rPr lang="en-US" sz="3200" b="1" dirty="0">
                <a:solidFill>
                  <a:srgbClr val="292934"/>
                </a:solidFill>
              </a:rPr>
              <a:t>Assessment  – 100%</a:t>
            </a:r>
          </a:p>
          <a:p>
            <a:pPr defTabSz="914400"/>
            <a:endParaRPr lang="en-US" sz="3200" b="1" dirty="0">
              <a:solidFill>
                <a:srgbClr val="292934"/>
              </a:solidFill>
            </a:endParaRPr>
          </a:p>
          <a:p>
            <a:pPr defTabSz="914400"/>
            <a:r>
              <a:rPr lang="en-US" sz="3200" b="1" dirty="0">
                <a:solidFill>
                  <a:srgbClr val="292934"/>
                </a:solidFill>
              </a:rPr>
              <a:t>5,000-word essay</a:t>
            </a:r>
          </a:p>
          <a:p>
            <a:pPr defTabSz="914400"/>
            <a:endParaRPr lang="en-US" sz="3200" b="1" dirty="0">
              <a:solidFill>
                <a:srgbClr val="292934"/>
              </a:solidFill>
            </a:endParaRPr>
          </a:p>
          <a:p>
            <a:pPr algn="ctr" defTabSz="9144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Governance Challenges of 21</a:t>
            </a:r>
            <a:r>
              <a:rPr lang="en-GB" sz="32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Century Policing</a:t>
            </a:r>
          </a:p>
          <a:p>
            <a:pPr algn="ctr" defTabSz="914400"/>
            <a:endParaRPr lang="en-GB" sz="3200" b="1" dirty="0">
              <a:solidFill>
                <a:srgbClr val="292934"/>
              </a:solidFill>
              <a:latin typeface="Arial" panose="020B0604020202020204" pitchFamily="34" charset="0"/>
            </a:endParaRPr>
          </a:p>
          <a:p>
            <a:pPr algn="ctr" defTabSz="914400"/>
            <a:r>
              <a:rPr lang="en-GB" sz="3200" b="1" dirty="0">
                <a:solidFill>
                  <a:srgbClr val="292934"/>
                </a:solidFill>
                <a:latin typeface="Arial" panose="020B0604020202020204" pitchFamily="34" charset="0"/>
              </a:rPr>
              <a:t>Due 14</a:t>
            </a:r>
            <a:r>
              <a:rPr lang="en-GB" sz="3200" b="1" baseline="30000" dirty="0">
                <a:solidFill>
                  <a:srgbClr val="292934"/>
                </a:solidFill>
                <a:latin typeface="Arial" panose="020B0604020202020204" pitchFamily="34" charset="0"/>
              </a:rPr>
              <a:t>th</a:t>
            </a:r>
            <a:r>
              <a:rPr lang="en-GB" sz="3200" b="1" dirty="0">
                <a:solidFill>
                  <a:srgbClr val="292934"/>
                </a:solidFill>
                <a:latin typeface="Arial" panose="020B0604020202020204" pitchFamily="34" charset="0"/>
              </a:rPr>
              <a:t> January 2025 @ 23:59 hrs</a:t>
            </a:r>
            <a:endParaRPr lang="en-US" sz="3200" b="1" dirty="0">
              <a:solidFill>
                <a:srgbClr val="292934"/>
              </a:solidFill>
            </a:endParaRPr>
          </a:p>
          <a:p>
            <a:pPr defTabSz="914400"/>
            <a:endParaRPr lang="en-GB" sz="1600" b="1" dirty="0">
              <a:solidFill>
                <a:srgbClr val="29293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034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8343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4"/>
            <a:ext cx="8435280" cy="3384376"/>
          </a:xfrm>
        </p:spPr>
        <p:txBody>
          <a:bodyPr/>
          <a:lstStyle/>
          <a:p>
            <a:r>
              <a:rPr lang="en-GB" sz="2800" dirty="0"/>
              <a:t>Without question a key academic skill which needs to be grasped as soon as possible</a:t>
            </a:r>
          </a:p>
          <a:p>
            <a:r>
              <a:rPr lang="en-GB" sz="2800" dirty="0"/>
              <a:t>Once learned it will be a foundation for your studies at Master’s (level 7) and beyond</a:t>
            </a:r>
          </a:p>
          <a:p>
            <a:r>
              <a:rPr lang="en-GB" sz="2800" dirty="0"/>
              <a:t>Author’s surname, initial, (year), title, place of publication: publisher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63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1142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579296" cy="4104456"/>
          </a:xfrm>
        </p:spPr>
        <p:txBody>
          <a:bodyPr>
            <a:normAutofit/>
          </a:bodyPr>
          <a:lstStyle/>
          <a:p>
            <a:r>
              <a:rPr lang="en-GB" dirty="0"/>
              <a:t>Leganto and online resources</a:t>
            </a:r>
          </a:p>
          <a:p>
            <a:r>
              <a:rPr lang="en-GB" dirty="0"/>
              <a:t>Video guides to online research skills</a:t>
            </a:r>
          </a:p>
          <a:p>
            <a:r>
              <a:rPr lang="en-GB" dirty="0"/>
              <a:t>Practical tips and pointers</a:t>
            </a:r>
          </a:p>
          <a:p>
            <a:r>
              <a:rPr lang="en-GB" dirty="0"/>
              <a:t>When restrictions life you can use all UWTSD libraries</a:t>
            </a:r>
          </a:p>
          <a:p>
            <a:r>
              <a:rPr lang="en-GB" dirty="0"/>
              <a:t>Library staff will help you to access a huge amount of information which is available electronically in addition to hard copies of books and journals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88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6984776" cy="1527448"/>
          </a:xfrm>
        </p:spPr>
        <p:txBody>
          <a:bodyPr>
            <a:noAutofit/>
          </a:bodyPr>
          <a:lstStyle/>
          <a:p>
            <a:r>
              <a:rPr lang="en-GB" sz="4400" dirty="0">
                <a:solidFill>
                  <a:schemeClr val="tx1"/>
                </a:solidFill>
              </a:rPr>
              <a:t>Reading List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9577C29-D1B5-4A2D-B033-BC4FD03B68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916832"/>
            <a:ext cx="7672614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003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526" y="548680"/>
            <a:ext cx="7313834" cy="1527448"/>
          </a:xfrm>
        </p:spPr>
        <p:txBody>
          <a:bodyPr>
            <a:noAutofit/>
          </a:bodyPr>
          <a:lstStyle/>
          <a:p>
            <a:r>
              <a:rPr lang="en-GB" sz="4400" dirty="0">
                <a:solidFill>
                  <a:schemeClr val="tx1"/>
                </a:solidFill>
              </a:rPr>
              <a:t>Reading List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6DDE67-A7FB-4732-BEB0-11AA4E9FCB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526" y="2277336"/>
            <a:ext cx="8146948" cy="3377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5096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1BED5C-0757-4A85-A92B-66FD1742B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5739599-6F0D-4DF6-AA66-A2F9B0D86836}"/>
              </a:ext>
            </a:extLst>
          </p:cNvPr>
          <p:cNvSpPr/>
          <p:nvPr/>
        </p:nvSpPr>
        <p:spPr>
          <a:xfrm>
            <a:off x="3347864" y="2996952"/>
            <a:ext cx="1368152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365C40A-3E4B-445C-B94A-0F59418BCEC7}"/>
              </a:ext>
            </a:extLst>
          </p:cNvPr>
          <p:cNvSpPr/>
          <p:nvPr/>
        </p:nvSpPr>
        <p:spPr>
          <a:xfrm>
            <a:off x="5881286" y="2996952"/>
            <a:ext cx="778946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9C2E5A-8034-C71E-3147-B3FAB417C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8803" y="182880"/>
            <a:ext cx="4486394" cy="65105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33459761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43</TotalTime>
  <Words>513</Words>
  <Application>Microsoft Office PowerPoint</Application>
  <PresentationFormat>On-screen Show (4:3)</PresentationFormat>
  <Paragraphs>91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Myriad Pro</vt:lpstr>
      <vt:lpstr>Symbol</vt:lpstr>
      <vt:lpstr>20140311PresentationUWTSDTemplate</vt:lpstr>
      <vt:lpstr>Clarity</vt:lpstr>
      <vt:lpstr>Corporate Governance in Policing</vt:lpstr>
      <vt:lpstr>Introduction to Module</vt:lpstr>
      <vt:lpstr>Content</vt:lpstr>
      <vt:lpstr>Overview</vt:lpstr>
      <vt:lpstr>Overview</vt:lpstr>
      <vt:lpstr>Aims of Module</vt:lpstr>
      <vt:lpstr>Learning Outcomes</vt:lpstr>
      <vt:lpstr>Learning Outcomes</vt:lpstr>
      <vt:lpstr>Lesson Content</vt:lpstr>
      <vt:lpstr>Lesson Content</vt:lpstr>
      <vt:lpstr>Assessments</vt:lpstr>
      <vt:lpstr>Referencing </vt:lpstr>
      <vt:lpstr>Reading Lists</vt:lpstr>
      <vt:lpstr>Reading List </vt:lpstr>
      <vt:lpstr>Reading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Mike Durke</cp:lastModifiedBy>
  <cp:revision>98</cp:revision>
  <dcterms:created xsi:type="dcterms:W3CDTF">2015-04-14T15:21:28Z</dcterms:created>
  <dcterms:modified xsi:type="dcterms:W3CDTF">2024-09-23T08:45:50Z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