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2" r:id="rId3"/>
    <p:sldId id="263" r:id="rId4"/>
    <p:sldId id="267" r:id="rId5"/>
    <p:sldId id="265" r:id="rId6"/>
    <p:sldId id="272" r:id="rId7"/>
    <p:sldId id="266" r:id="rId8"/>
    <p:sldId id="271" r:id="rId9"/>
    <p:sldId id="269" r:id="rId10"/>
    <p:sldId id="27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68" d="100"/>
          <a:sy n="68" d="100"/>
        </p:scale>
        <p:origin x="600" y="3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7D3242A3-7E7D-4144-87B8-1481E03B44D6}" type="datetimeFigureOut">
              <a:rPr lang="en-GB" smtClean="0"/>
              <a:t>03/06/2021</a:t>
            </a:fld>
            <a:endParaRPr lang="en-GB"/>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F78D4491-4E7C-4CA8-AD75-35E79E4A845B}" type="slidenum">
              <a:rPr lang="en-GB" smtClean="0"/>
              <a:t>‹#›</a:t>
            </a:fld>
            <a:endParaRPr lang="en-GB"/>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24152569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3242A3-7E7D-4144-87B8-1481E03B44D6}"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D4491-4E7C-4CA8-AD75-35E79E4A845B}" type="slidenum">
              <a:rPr lang="en-GB" smtClean="0"/>
              <a:t>‹#›</a:t>
            </a:fld>
            <a:endParaRPr lang="en-GB"/>
          </a:p>
        </p:txBody>
      </p:sp>
    </p:spTree>
    <p:extLst>
      <p:ext uri="{BB962C8B-B14F-4D97-AF65-F5344CB8AC3E}">
        <p14:creationId xmlns:p14="http://schemas.microsoft.com/office/powerpoint/2010/main" val="4199107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7D3242A3-7E7D-4144-87B8-1481E03B44D6}" type="datetimeFigureOut">
              <a:rPr lang="en-GB" smtClean="0"/>
              <a:t>03/06/2021</a:t>
            </a:fld>
            <a:endParaRPr lang="en-GB"/>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GB"/>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F78D4491-4E7C-4CA8-AD75-35E79E4A845B}" type="slidenum">
              <a:rPr lang="en-GB" smtClean="0"/>
              <a:t>‹#›</a:t>
            </a:fld>
            <a:endParaRPr lang="en-GB"/>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58614082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3242A3-7E7D-4144-87B8-1481E03B44D6}" type="datetimeFigureOut">
              <a:rPr lang="en-GB" smtClean="0"/>
              <a:t>03/06/2021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8D4491-4E7C-4CA8-AD75-35E79E4A845B}" type="slidenum">
              <a:rPr lang="en-GB" smtClean="0"/>
              <a:t>‹#›</a:t>
            </a:fld>
            <a:endParaRPr lang="en-GB"/>
          </a:p>
        </p:txBody>
      </p:sp>
    </p:spTree>
    <p:extLst>
      <p:ext uri="{BB962C8B-B14F-4D97-AF65-F5344CB8AC3E}">
        <p14:creationId xmlns:p14="http://schemas.microsoft.com/office/powerpoint/2010/main" val="1030637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3242A3-7E7D-4144-87B8-1481E03B44D6}" type="datetimeFigureOut">
              <a:rPr lang="en-GB" smtClean="0"/>
              <a:t>03/06/2021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8D4491-4E7C-4CA8-AD75-35E79E4A845B}" type="slidenum">
              <a:rPr lang="en-GB" smtClean="0"/>
              <a:t>‹#›</a:t>
            </a:fld>
            <a:endParaRPr lang="en-GB"/>
          </a:p>
        </p:txBody>
      </p:sp>
    </p:spTree>
    <p:extLst>
      <p:ext uri="{BB962C8B-B14F-4D97-AF65-F5344CB8AC3E}">
        <p14:creationId xmlns:p14="http://schemas.microsoft.com/office/powerpoint/2010/main" val="1638707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3242A3-7E7D-4144-87B8-1481E03B44D6}" type="datetimeFigureOut">
              <a:rPr lang="en-GB" smtClean="0"/>
              <a:t>03/06/2021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8D4491-4E7C-4CA8-AD75-35E79E4A845B}" type="slidenum">
              <a:rPr lang="en-GB" smtClean="0"/>
              <a:t>‹#›</a:t>
            </a:fld>
            <a:endParaRPr lang="en-GB"/>
          </a:p>
        </p:txBody>
      </p:sp>
    </p:spTree>
    <p:extLst>
      <p:ext uri="{BB962C8B-B14F-4D97-AF65-F5344CB8AC3E}">
        <p14:creationId xmlns:p14="http://schemas.microsoft.com/office/powerpoint/2010/main" val="2975027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3242A3-7E7D-4144-87B8-1481E03B44D6}" type="datetimeFigureOut">
              <a:rPr lang="en-GB" smtClean="0"/>
              <a:t>03/06/2021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78D4491-4E7C-4CA8-AD75-35E79E4A845B}" type="slidenum">
              <a:rPr lang="en-GB" smtClean="0"/>
              <a:t>‹#›</a:t>
            </a:fld>
            <a:endParaRPr lang="en-GB"/>
          </a:p>
        </p:txBody>
      </p:sp>
    </p:spTree>
    <p:extLst>
      <p:ext uri="{BB962C8B-B14F-4D97-AF65-F5344CB8AC3E}">
        <p14:creationId xmlns:p14="http://schemas.microsoft.com/office/powerpoint/2010/main" val="4158553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D3242A3-7E7D-4144-87B8-1481E03B44D6}" type="datetimeFigureOut">
              <a:rPr lang="en-GB" smtClean="0"/>
              <a:t>03/06/2021</a:t>
            </a:fld>
            <a:endParaRPr lang="en-GB"/>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F78D4491-4E7C-4CA8-AD75-35E79E4A845B}" type="slidenum">
              <a:rPr lang="en-GB" smtClean="0"/>
              <a:t>‹#›</a:t>
            </a:fld>
            <a:endParaRPr lang="en-GB"/>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81810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D3242A3-7E7D-4144-87B8-1481E03B44D6}" type="datetimeFigureOut">
              <a:rPr lang="en-GB" smtClean="0"/>
              <a:t>03/06/2021</a:t>
            </a:fld>
            <a:endParaRPr lang="en-GB"/>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F78D4491-4E7C-4CA8-AD75-35E79E4A845B}" type="slidenum">
              <a:rPr lang="en-GB" smtClean="0"/>
              <a:t>‹#›</a:t>
            </a:fld>
            <a:endParaRPr lang="en-GB"/>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4053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3242A3-7E7D-4144-87B8-1481E03B44D6}"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D4491-4E7C-4CA8-AD75-35E79E4A845B}" type="slidenum">
              <a:rPr lang="en-GB" smtClean="0"/>
              <a:t>‹#›</a:t>
            </a:fld>
            <a:endParaRPr lang="en-GB"/>
          </a:p>
        </p:txBody>
      </p:sp>
    </p:spTree>
    <p:extLst>
      <p:ext uri="{BB962C8B-B14F-4D97-AF65-F5344CB8AC3E}">
        <p14:creationId xmlns:p14="http://schemas.microsoft.com/office/powerpoint/2010/main" val="2180692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3242A3-7E7D-4144-87B8-1481E03B44D6}"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D4491-4E7C-4CA8-AD75-35E79E4A845B}" type="slidenum">
              <a:rPr lang="en-GB" smtClean="0"/>
              <a:t>‹#›</a:t>
            </a:fld>
            <a:endParaRPr lang="en-GB"/>
          </a:p>
        </p:txBody>
      </p:sp>
    </p:spTree>
    <p:extLst>
      <p:ext uri="{BB962C8B-B14F-4D97-AF65-F5344CB8AC3E}">
        <p14:creationId xmlns:p14="http://schemas.microsoft.com/office/powerpoint/2010/main" val="3612339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7D3242A3-7E7D-4144-87B8-1481E03B44D6}" type="datetimeFigureOut">
              <a:rPr lang="en-GB" smtClean="0"/>
              <a:t>03/06/2021</a:t>
            </a:fld>
            <a:endParaRPr lang="en-GB"/>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GB"/>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F78D4491-4E7C-4CA8-AD75-35E79E4A845B}" type="slidenum">
              <a:rPr lang="en-GB" smtClean="0"/>
              <a:t>‹#›</a:t>
            </a:fld>
            <a:endParaRPr lang="en-GB"/>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408923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attalus.org/old/athenaeus15c.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worldhistory.org/image/1201/odysseus/" TargetMode="External"/><Relationship Id="rId2" Type="http://schemas.openxmlformats.org/officeDocument/2006/relationships/hyperlink" Target="https://museum.classics.cam.ac.uk/collections/casts/farnese-herakles" TargetMode="External"/><Relationship Id="rId1" Type="http://schemas.openxmlformats.org/officeDocument/2006/relationships/slideLayout" Target="../slideLayouts/slideLayout2.xml"/><Relationship Id="rId6" Type="http://schemas.openxmlformats.org/officeDocument/2006/relationships/hyperlink" Target="https://museum.classics.cam.ac.uk/collections/casts/harmodios-and-aristogeiton-tyrant-slayers" TargetMode="External"/><Relationship Id="rId5" Type="http://schemas.openxmlformats.org/officeDocument/2006/relationships/hyperlink" Target="https://en.wikipedia.org/wiki/Kroisos_Kouros#/media/File:Kouros_anavissos.jpg" TargetMode="External"/><Relationship Id="rId4" Type="http://schemas.openxmlformats.org/officeDocument/2006/relationships/hyperlink" Target="https://curiator.com/art/unknown/riace-warriors-460-450-b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69344-8E53-40F3-AFD9-54FB665D6DB9}"/>
              </a:ext>
            </a:extLst>
          </p:cNvPr>
          <p:cNvSpPr>
            <a:spLocks noGrp="1"/>
          </p:cNvSpPr>
          <p:nvPr>
            <p:ph type="ctrTitle"/>
          </p:nvPr>
        </p:nvSpPr>
        <p:spPr/>
        <p:txBody>
          <a:bodyPr/>
          <a:lstStyle/>
          <a:p>
            <a:r>
              <a:rPr lang="en-GB" b="0" i="0" dirty="0">
                <a:solidFill>
                  <a:srgbClr val="373A3C"/>
                </a:solidFill>
                <a:effectLst/>
                <a:latin typeface="-apple-system"/>
              </a:rPr>
              <a:t>Defining Heroes in Myth</a:t>
            </a:r>
            <a:endParaRPr lang="en-GB" dirty="0"/>
          </a:p>
        </p:txBody>
      </p:sp>
      <p:sp>
        <p:nvSpPr>
          <p:cNvPr id="3" name="Subtitle 2">
            <a:extLst>
              <a:ext uri="{FF2B5EF4-FFF2-40B4-BE49-F238E27FC236}">
                <a16:creationId xmlns:a16="http://schemas.microsoft.com/office/drawing/2014/main" id="{C9BF1B29-37C1-4B87-A51F-2A8959A39BAA}"/>
              </a:ext>
            </a:extLst>
          </p:cNvPr>
          <p:cNvSpPr>
            <a:spLocks noGrp="1"/>
          </p:cNvSpPr>
          <p:nvPr>
            <p:ph type="subTitle" idx="1"/>
          </p:nvPr>
        </p:nvSpPr>
        <p:spPr/>
        <p:txBody>
          <a:bodyPr/>
          <a:lstStyle/>
          <a:p>
            <a:r>
              <a:rPr lang="en-GB" dirty="0"/>
              <a:t>1800573</a:t>
            </a:r>
          </a:p>
        </p:txBody>
      </p:sp>
    </p:spTree>
    <p:extLst>
      <p:ext uri="{BB962C8B-B14F-4D97-AF65-F5344CB8AC3E}">
        <p14:creationId xmlns:p14="http://schemas.microsoft.com/office/powerpoint/2010/main" val="22753461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05DBC-BFFA-4A78-B495-36A523F638A3}"/>
              </a:ext>
            </a:extLst>
          </p:cNvPr>
          <p:cNvSpPr>
            <a:spLocks noGrp="1"/>
          </p:cNvSpPr>
          <p:nvPr>
            <p:ph type="title"/>
          </p:nvPr>
        </p:nvSpPr>
        <p:spPr>
          <a:xfrm>
            <a:off x="704849" y="0"/>
            <a:ext cx="10029825" cy="990600"/>
          </a:xfrm>
        </p:spPr>
        <p:txBody>
          <a:bodyPr/>
          <a:lstStyle/>
          <a:p>
            <a:r>
              <a:rPr lang="en-GB" dirty="0"/>
              <a:t>Introduction</a:t>
            </a:r>
          </a:p>
        </p:txBody>
      </p:sp>
      <p:sp>
        <p:nvSpPr>
          <p:cNvPr id="3" name="Content Placeholder 2">
            <a:extLst>
              <a:ext uri="{FF2B5EF4-FFF2-40B4-BE49-F238E27FC236}">
                <a16:creationId xmlns:a16="http://schemas.microsoft.com/office/drawing/2014/main" id="{857C59C5-3AC2-42B7-BE10-8855BCBC4A38}"/>
              </a:ext>
            </a:extLst>
          </p:cNvPr>
          <p:cNvSpPr>
            <a:spLocks noGrp="1"/>
          </p:cNvSpPr>
          <p:nvPr>
            <p:ph idx="1"/>
          </p:nvPr>
        </p:nvSpPr>
        <p:spPr>
          <a:xfrm>
            <a:off x="704849" y="990600"/>
            <a:ext cx="9210676" cy="5867400"/>
          </a:xfrm>
        </p:spPr>
        <p:txBody>
          <a:bodyPr>
            <a:normAutofit/>
          </a:bodyPr>
          <a:lstStyle/>
          <a:p>
            <a:r>
              <a:rPr lang="en-GB" sz="2800" dirty="0"/>
              <a:t>Heroic Code</a:t>
            </a:r>
          </a:p>
          <a:p>
            <a:r>
              <a:rPr lang="en-GB" sz="2800" dirty="0"/>
              <a:t>Gaining the status of a Hero</a:t>
            </a:r>
          </a:p>
          <a:p>
            <a:r>
              <a:rPr lang="en-GB" sz="2800" dirty="0"/>
              <a:t>What the impact was on the citizen body</a:t>
            </a:r>
          </a:p>
          <a:p>
            <a:r>
              <a:rPr lang="en-GB" sz="2800" dirty="0"/>
              <a:t>The mirage </a:t>
            </a:r>
          </a:p>
        </p:txBody>
      </p:sp>
    </p:spTree>
    <p:extLst>
      <p:ext uri="{BB962C8B-B14F-4D97-AF65-F5344CB8AC3E}">
        <p14:creationId xmlns:p14="http://schemas.microsoft.com/office/powerpoint/2010/main" val="9224502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05DBC-BFFA-4A78-B495-36A523F638A3}"/>
              </a:ext>
            </a:extLst>
          </p:cNvPr>
          <p:cNvSpPr>
            <a:spLocks noGrp="1"/>
          </p:cNvSpPr>
          <p:nvPr>
            <p:ph type="title"/>
          </p:nvPr>
        </p:nvSpPr>
        <p:spPr>
          <a:xfrm>
            <a:off x="704849" y="0"/>
            <a:ext cx="10029825" cy="990600"/>
          </a:xfrm>
        </p:spPr>
        <p:txBody>
          <a:bodyPr/>
          <a:lstStyle/>
          <a:p>
            <a:r>
              <a:rPr lang="en-GB" dirty="0"/>
              <a:t>Heroic Code</a:t>
            </a:r>
          </a:p>
        </p:txBody>
      </p:sp>
      <p:sp>
        <p:nvSpPr>
          <p:cNvPr id="3" name="Content Placeholder 2">
            <a:extLst>
              <a:ext uri="{FF2B5EF4-FFF2-40B4-BE49-F238E27FC236}">
                <a16:creationId xmlns:a16="http://schemas.microsoft.com/office/drawing/2014/main" id="{857C59C5-3AC2-42B7-BE10-8855BCBC4A38}"/>
              </a:ext>
            </a:extLst>
          </p:cNvPr>
          <p:cNvSpPr>
            <a:spLocks noGrp="1"/>
          </p:cNvSpPr>
          <p:nvPr>
            <p:ph idx="1"/>
          </p:nvPr>
        </p:nvSpPr>
        <p:spPr>
          <a:xfrm>
            <a:off x="704849" y="990600"/>
            <a:ext cx="8225978" cy="5867400"/>
          </a:xfrm>
        </p:spPr>
        <p:txBody>
          <a:bodyPr/>
          <a:lstStyle/>
          <a:p>
            <a:r>
              <a:rPr lang="en-GB" dirty="0"/>
              <a:t>Gaining the Status of a Hero</a:t>
            </a:r>
          </a:p>
          <a:p>
            <a:pPr lvl="1"/>
            <a:r>
              <a:rPr lang="en-GB" i="0" dirty="0"/>
              <a:t>Aid of the supernatural</a:t>
            </a:r>
          </a:p>
          <a:p>
            <a:r>
              <a:rPr lang="en-GB" dirty="0"/>
              <a:t>What this entailed</a:t>
            </a:r>
          </a:p>
          <a:p>
            <a:pPr lvl="1"/>
            <a:r>
              <a:rPr lang="en-GB" i="0" dirty="0"/>
              <a:t>Leadership</a:t>
            </a:r>
          </a:p>
          <a:p>
            <a:pPr lvl="1"/>
            <a:r>
              <a:rPr lang="en-GB" i="0" dirty="0"/>
              <a:t>Arete</a:t>
            </a:r>
          </a:p>
          <a:p>
            <a:pPr lvl="1"/>
            <a:r>
              <a:rPr lang="en-GB" i="0" dirty="0"/>
              <a:t>Piety</a:t>
            </a:r>
          </a:p>
          <a:p>
            <a:pPr lvl="1"/>
            <a:r>
              <a:rPr lang="en-GB" i="0" dirty="0"/>
              <a:t>Battlefield skills</a:t>
            </a:r>
          </a:p>
          <a:p>
            <a:pPr lvl="1"/>
            <a:r>
              <a:rPr lang="en-GB" i="0" dirty="0"/>
              <a:t>Loyalty</a:t>
            </a:r>
          </a:p>
          <a:p>
            <a:pPr lvl="1"/>
            <a:r>
              <a:rPr lang="en-GB" i="0" dirty="0"/>
              <a:t>Respect</a:t>
            </a:r>
          </a:p>
          <a:p>
            <a:pPr lvl="1"/>
            <a:r>
              <a:rPr lang="en-GB" i="0" dirty="0"/>
              <a:t>Humility</a:t>
            </a:r>
          </a:p>
          <a:p>
            <a:pPr lvl="1"/>
            <a:r>
              <a:rPr lang="en-GB" i="0" dirty="0"/>
              <a:t>Humanity</a:t>
            </a:r>
          </a:p>
          <a:p>
            <a:pPr marL="0" indent="0">
              <a:buNone/>
            </a:pPr>
            <a:r>
              <a:rPr lang="en-GB" dirty="0"/>
              <a:t>“That left </a:t>
            </a:r>
            <a:r>
              <a:rPr lang="en-GB" dirty="0" err="1"/>
              <a:t>Hippolochus</a:t>
            </a:r>
            <a:r>
              <a:rPr lang="en-GB" dirty="0"/>
              <a:t> – and they say that I am his son. He sent me to Troy and often used to tell me always to be the best and excel all others and never disgrace our forefathers who were by far the best men in </a:t>
            </a:r>
            <a:r>
              <a:rPr lang="en-GB" dirty="0" err="1"/>
              <a:t>Ephyre</a:t>
            </a:r>
            <a:r>
              <a:rPr lang="en-GB" dirty="0"/>
              <a:t> and Lycia.” [</a:t>
            </a:r>
            <a:r>
              <a:rPr lang="en-GB" dirty="0" err="1"/>
              <a:t>Hom</a:t>
            </a:r>
            <a:r>
              <a:rPr lang="en-GB" dirty="0"/>
              <a:t>. </a:t>
            </a:r>
            <a:r>
              <a:rPr lang="en-GB" i="1" dirty="0"/>
              <a:t>Il</a:t>
            </a:r>
            <a:r>
              <a:rPr lang="en-GB" dirty="0"/>
              <a:t>. 6.206-210]</a:t>
            </a:r>
          </a:p>
          <a:p>
            <a:pPr lvl="1"/>
            <a:endParaRPr lang="en-GB" dirty="0"/>
          </a:p>
          <a:p>
            <a:pPr lvl="1"/>
            <a:endParaRPr lang="en-GB" dirty="0"/>
          </a:p>
        </p:txBody>
      </p:sp>
      <p:grpSp>
        <p:nvGrpSpPr>
          <p:cNvPr id="4" name="Group 3">
            <a:extLst>
              <a:ext uri="{FF2B5EF4-FFF2-40B4-BE49-F238E27FC236}">
                <a16:creationId xmlns:a16="http://schemas.microsoft.com/office/drawing/2014/main" id="{0D63DBA7-AA86-41D2-AE9B-3D840D11E4B5}"/>
              </a:ext>
            </a:extLst>
          </p:cNvPr>
          <p:cNvGrpSpPr/>
          <p:nvPr/>
        </p:nvGrpSpPr>
        <p:grpSpPr>
          <a:xfrm>
            <a:off x="8930827" y="0"/>
            <a:ext cx="3261173" cy="6858001"/>
            <a:chOff x="-1360936" y="-635"/>
            <a:chExt cx="3261173" cy="6858492"/>
          </a:xfrm>
        </p:grpSpPr>
        <p:pic>
          <p:nvPicPr>
            <p:cNvPr id="5" name="Picture 4">
              <a:extLst>
                <a:ext uri="{FF2B5EF4-FFF2-40B4-BE49-F238E27FC236}">
                  <a16:creationId xmlns:a16="http://schemas.microsoft.com/office/drawing/2014/main" id="{CFC14404-0662-4105-ACFC-15F4B8B4A2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0936" y="-635"/>
              <a:ext cx="3261173" cy="6026824"/>
            </a:xfrm>
            <a:prstGeom prst="rect">
              <a:avLst/>
            </a:prstGeom>
          </p:spPr>
        </p:pic>
        <p:sp>
          <p:nvSpPr>
            <p:cNvPr id="6" name="Text Box 41">
              <a:extLst>
                <a:ext uri="{FF2B5EF4-FFF2-40B4-BE49-F238E27FC236}">
                  <a16:creationId xmlns:a16="http://schemas.microsoft.com/office/drawing/2014/main" id="{9676CAC7-29B5-4DDC-8167-6F0956F5D97D}"/>
                </a:ext>
              </a:extLst>
            </p:cNvPr>
            <p:cNvSpPr txBox="1"/>
            <p:nvPr/>
          </p:nvSpPr>
          <p:spPr>
            <a:xfrm>
              <a:off x="-1360936" y="6026189"/>
              <a:ext cx="3261173" cy="83166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Fig.</a:t>
              </a:r>
              <a:r>
                <a:rPr lang="en-GB" sz="1000" dirty="0">
                  <a:latin typeface="Calibri" panose="020F0502020204030204" pitchFamily="34" charset="0"/>
                  <a:ea typeface="Calibri" panose="020F0502020204030204" pitchFamily="34" charset="0"/>
                  <a:cs typeface="Times New Roman" panose="02020603050405020304" pitchFamily="18" charset="0"/>
                </a:rPr>
                <a:t>1</a:t>
              </a:r>
              <a:r>
                <a:rPr lang="en-GB" sz="1000" dirty="0">
                  <a:effectLst/>
                  <a:latin typeface="Calibri" panose="020F0502020204030204" pitchFamily="34" charset="0"/>
                  <a:ea typeface="Calibri" panose="020F0502020204030204" pitchFamily="34" charset="0"/>
                  <a:cs typeface="Times New Roman" panose="02020603050405020304" pitchFamily="18" charset="0"/>
                </a:rPr>
                <a:t>:</a:t>
              </a:r>
              <a:br>
                <a:rPr lang="en-GB" sz="1000" dirty="0">
                  <a:effectLst/>
                  <a:latin typeface="Calibri" panose="020F0502020204030204" pitchFamily="34" charset="0"/>
                  <a:ea typeface="Calibri" panose="020F0502020204030204" pitchFamily="34" charset="0"/>
                  <a:cs typeface="Times New Roman" panose="02020603050405020304" pitchFamily="18" charset="0"/>
                </a:rPr>
              </a:br>
              <a:r>
                <a:rPr lang="en-GB" sz="1000" dirty="0">
                  <a:effectLst/>
                  <a:latin typeface="Calibri" panose="020F0502020204030204" pitchFamily="34" charset="0"/>
                  <a:ea typeface="Calibri" panose="020F0502020204030204" pitchFamily="34" charset="0"/>
                  <a:cs typeface="Times New Roman" panose="02020603050405020304" pitchFamily="18" charset="0"/>
                </a:rPr>
                <a:t>Lysippus, c.360-310 BCE.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Farnese Hercules</a:t>
              </a:r>
              <a:r>
                <a:rPr lang="en-GB" sz="1000" dirty="0">
                  <a:effectLst/>
                  <a:latin typeface="Calibri" panose="020F0502020204030204" pitchFamily="34" charset="0"/>
                  <a:ea typeface="Calibri" panose="020F0502020204030204" pitchFamily="34" charset="0"/>
                  <a:cs typeface="Times New Roman" panose="02020603050405020304" pitchFamily="18" charset="0"/>
                </a:rPr>
                <a:t>. Roman copy of lost original. H: 317cm.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4044597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05DBC-BFFA-4A78-B495-36A523F638A3}"/>
              </a:ext>
            </a:extLst>
          </p:cNvPr>
          <p:cNvSpPr>
            <a:spLocks noGrp="1"/>
          </p:cNvSpPr>
          <p:nvPr>
            <p:ph type="title"/>
          </p:nvPr>
        </p:nvSpPr>
        <p:spPr>
          <a:xfrm>
            <a:off x="704849" y="0"/>
            <a:ext cx="10029825" cy="990600"/>
          </a:xfrm>
        </p:spPr>
        <p:txBody>
          <a:bodyPr/>
          <a:lstStyle/>
          <a:p>
            <a:r>
              <a:rPr lang="en-GB" dirty="0"/>
              <a:t>Odysseus and Jason</a:t>
            </a:r>
          </a:p>
        </p:txBody>
      </p:sp>
      <p:sp>
        <p:nvSpPr>
          <p:cNvPr id="3" name="Content Placeholder 2">
            <a:extLst>
              <a:ext uri="{FF2B5EF4-FFF2-40B4-BE49-F238E27FC236}">
                <a16:creationId xmlns:a16="http://schemas.microsoft.com/office/drawing/2014/main" id="{857C59C5-3AC2-42B7-BE10-8855BCBC4A38}"/>
              </a:ext>
            </a:extLst>
          </p:cNvPr>
          <p:cNvSpPr>
            <a:spLocks noGrp="1"/>
          </p:cNvSpPr>
          <p:nvPr>
            <p:ph idx="1"/>
          </p:nvPr>
        </p:nvSpPr>
        <p:spPr>
          <a:xfrm>
            <a:off x="704849" y="990600"/>
            <a:ext cx="9210676" cy="5867400"/>
          </a:xfrm>
        </p:spPr>
        <p:txBody>
          <a:bodyPr/>
          <a:lstStyle/>
          <a:p>
            <a:r>
              <a:rPr lang="en-GB" dirty="0"/>
              <a:t>Odysseus</a:t>
            </a:r>
          </a:p>
          <a:p>
            <a:pPr lvl="1"/>
            <a:r>
              <a:rPr lang="en-GB" dirty="0"/>
              <a:t>Like Achilles, often seen as a prime example of a hero</a:t>
            </a:r>
          </a:p>
          <a:p>
            <a:pPr lvl="2"/>
            <a:r>
              <a:rPr lang="en-GB" i="0" dirty="0"/>
              <a:t>Homeric Mould</a:t>
            </a:r>
          </a:p>
          <a:p>
            <a:pPr lvl="2"/>
            <a:r>
              <a:rPr lang="en-GB" dirty="0"/>
              <a:t>Achilles as a flawed hero</a:t>
            </a:r>
            <a:endParaRPr lang="en-GB" i="0" dirty="0"/>
          </a:p>
          <a:p>
            <a:pPr lvl="1"/>
            <a:r>
              <a:rPr lang="en-GB" dirty="0"/>
              <a:t>Key components</a:t>
            </a:r>
          </a:p>
          <a:p>
            <a:pPr lvl="2"/>
            <a:r>
              <a:rPr lang="en-GB" i="0" dirty="0"/>
              <a:t>Follows the Heroic Code</a:t>
            </a:r>
          </a:p>
          <a:p>
            <a:pPr lvl="2"/>
            <a:r>
              <a:rPr lang="en-GB" i="0" dirty="0"/>
              <a:t>Is flawed</a:t>
            </a:r>
          </a:p>
          <a:p>
            <a:pPr lvl="1"/>
            <a:r>
              <a:rPr lang="en-GB" dirty="0"/>
              <a:t>Aid of the supernatural</a:t>
            </a:r>
            <a:endParaRPr lang="en-GB" i="0" dirty="0"/>
          </a:p>
          <a:p>
            <a:r>
              <a:rPr lang="en-GB" i="0" dirty="0"/>
              <a:t>Jason</a:t>
            </a:r>
          </a:p>
          <a:p>
            <a:pPr lvl="1"/>
            <a:r>
              <a:rPr lang="en-GB" dirty="0"/>
              <a:t>Falls under the Heroic Code </a:t>
            </a:r>
          </a:p>
          <a:p>
            <a:pPr lvl="2"/>
            <a:r>
              <a:rPr lang="en-GB" dirty="0"/>
              <a:t>Self-questioning</a:t>
            </a:r>
          </a:p>
          <a:p>
            <a:pPr lvl="2"/>
            <a:r>
              <a:rPr lang="en-GB" dirty="0"/>
              <a:t>Is flawed</a:t>
            </a:r>
          </a:p>
          <a:p>
            <a:pPr lvl="1"/>
            <a:r>
              <a:rPr lang="en-GB" dirty="0"/>
              <a:t>Aided by the supernatural</a:t>
            </a:r>
          </a:p>
          <a:p>
            <a:pPr lvl="1"/>
            <a:endParaRPr lang="en-GB" i="0" dirty="0"/>
          </a:p>
        </p:txBody>
      </p:sp>
      <p:pic>
        <p:nvPicPr>
          <p:cNvPr id="4" name="Picture 3">
            <a:extLst>
              <a:ext uri="{FF2B5EF4-FFF2-40B4-BE49-F238E27FC236}">
                <a16:creationId xmlns:a16="http://schemas.microsoft.com/office/drawing/2014/main" id="{AADE2CCB-5B37-418A-857F-7C9A9F99931C}"/>
              </a:ext>
            </a:extLst>
          </p:cNvPr>
          <p:cNvPicPr>
            <a:picLocks noChangeAspect="1"/>
          </p:cNvPicPr>
          <p:nvPr/>
        </p:nvPicPr>
        <p:blipFill>
          <a:blip r:embed="rId2"/>
          <a:stretch>
            <a:fillRect/>
          </a:stretch>
        </p:blipFill>
        <p:spPr>
          <a:xfrm>
            <a:off x="8134232" y="0"/>
            <a:ext cx="4057767" cy="6086651"/>
          </a:xfrm>
          <a:prstGeom prst="rect">
            <a:avLst/>
          </a:prstGeom>
        </p:spPr>
      </p:pic>
      <p:sp>
        <p:nvSpPr>
          <p:cNvPr id="5" name="TextBox 4">
            <a:extLst>
              <a:ext uri="{FF2B5EF4-FFF2-40B4-BE49-F238E27FC236}">
                <a16:creationId xmlns:a16="http://schemas.microsoft.com/office/drawing/2014/main" id="{F11B18B6-324A-4CBB-85C8-67F5DFDC6099}"/>
              </a:ext>
            </a:extLst>
          </p:cNvPr>
          <p:cNvSpPr txBox="1"/>
          <p:nvPr/>
        </p:nvSpPr>
        <p:spPr>
          <a:xfrm>
            <a:off x="8134232" y="6029501"/>
            <a:ext cx="4057768" cy="830997"/>
          </a:xfrm>
          <a:prstGeom prst="rect">
            <a:avLst/>
          </a:prstGeom>
          <a:noFill/>
        </p:spPr>
        <p:txBody>
          <a:bodyPr wrap="square" rtlCol="0">
            <a:spAutoFit/>
          </a:bodyPr>
          <a:lstStyle/>
          <a:p>
            <a:r>
              <a:rPr lang="en-GB" sz="1600" dirty="0"/>
              <a:t>Fig.2:</a:t>
            </a:r>
            <a:br>
              <a:rPr lang="en-GB" sz="1600" dirty="0"/>
            </a:br>
            <a:r>
              <a:rPr lang="en-GB" sz="1600" dirty="0"/>
              <a:t>Anon, 2</a:t>
            </a:r>
            <a:r>
              <a:rPr lang="en-GB" sz="1600" baseline="30000" dirty="0"/>
              <a:t>nd</a:t>
            </a:r>
            <a:r>
              <a:rPr lang="en-GB" sz="1600" dirty="0"/>
              <a:t> Century BCE. Roman Statuette of Odysseus offering wine to Polyphemus. </a:t>
            </a:r>
          </a:p>
        </p:txBody>
      </p:sp>
    </p:spTree>
    <p:extLst>
      <p:ext uri="{BB962C8B-B14F-4D97-AF65-F5344CB8AC3E}">
        <p14:creationId xmlns:p14="http://schemas.microsoft.com/office/powerpoint/2010/main" val="22139577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05DBC-BFFA-4A78-B495-36A523F638A3}"/>
              </a:ext>
            </a:extLst>
          </p:cNvPr>
          <p:cNvSpPr>
            <a:spLocks noGrp="1"/>
          </p:cNvSpPr>
          <p:nvPr>
            <p:ph type="title"/>
          </p:nvPr>
        </p:nvSpPr>
        <p:spPr>
          <a:xfrm>
            <a:off x="704849" y="0"/>
            <a:ext cx="10029825" cy="990600"/>
          </a:xfrm>
        </p:spPr>
        <p:txBody>
          <a:bodyPr/>
          <a:lstStyle/>
          <a:p>
            <a:r>
              <a:rPr lang="en-GB" dirty="0"/>
              <a:t>Impact on Greece</a:t>
            </a:r>
          </a:p>
        </p:txBody>
      </p:sp>
      <p:sp>
        <p:nvSpPr>
          <p:cNvPr id="3" name="Content Placeholder 2">
            <a:extLst>
              <a:ext uri="{FF2B5EF4-FFF2-40B4-BE49-F238E27FC236}">
                <a16:creationId xmlns:a16="http://schemas.microsoft.com/office/drawing/2014/main" id="{857C59C5-3AC2-42B7-BE10-8855BCBC4A38}"/>
              </a:ext>
            </a:extLst>
          </p:cNvPr>
          <p:cNvSpPr>
            <a:spLocks noGrp="1"/>
          </p:cNvSpPr>
          <p:nvPr>
            <p:ph idx="1"/>
          </p:nvPr>
        </p:nvSpPr>
        <p:spPr>
          <a:xfrm>
            <a:off x="704849" y="990600"/>
            <a:ext cx="7592068" cy="5867400"/>
          </a:xfrm>
        </p:spPr>
        <p:txBody>
          <a:bodyPr>
            <a:normAutofit fontScale="92500" lnSpcReduction="10000"/>
          </a:bodyPr>
          <a:lstStyle/>
          <a:p>
            <a:r>
              <a:rPr lang="en-GB" sz="2400" dirty="0"/>
              <a:t>Idealisation</a:t>
            </a:r>
          </a:p>
          <a:p>
            <a:pPr lvl="1"/>
            <a:r>
              <a:rPr lang="en-GB" sz="2400" i="0" dirty="0"/>
              <a:t>Statuary</a:t>
            </a:r>
          </a:p>
          <a:p>
            <a:pPr lvl="1"/>
            <a:r>
              <a:rPr lang="en-GB" sz="2400" i="0" dirty="0"/>
              <a:t>Arete</a:t>
            </a:r>
          </a:p>
          <a:p>
            <a:r>
              <a:rPr lang="en-GB" sz="2400" dirty="0"/>
              <a:t>Real life “heroes”</a:t>
            </a:r>
          </a:p>
          <a:p>
            <a:pPr lvl="1"/>
            <a:r>
              <a:rPr lang="en-GB" sz="2400" i="0" dirty="0"/>
              <a:t>Tyrannicides – democracy.</a:t>
            </a:r>
            <a:br>
              <a:rPr lang="en-GB" sz="2400" i="0" dirty="0"/>
            </a:br>
            <a:r>
              <a:rPr lang="en-GB" sz="2400" i="0" dirty="0"/>
              <a:t>“I shall wreathe my sword in myrtle bough</a:t>
            </a:r>
            <a:br>
              <a:rPr lang="en-GB" sz="2400" i="0" dirty="0"/>
            </a:br>
            <a:r>
              <a:rPr lang="en-GB" sz="2400" i="0" dirty="0"/>
              <a:t>As </a:t>
            </a:r>
            <a:r>
              <a:rPr lang="en-GB" sz="2400" i="0" dirty="0" err="1"/>
              <a:t>Harmodius</a:t>
            </a:r>
            <a:r>
              <a:rPr lang="en-GB" sz="2400" i="0" dirty="0"/>
              <a:t> and </a:t>
            </a:r>
            <a:r>
              <a:rPr lang="en-GB" sz="2400" i="0" dirty="0" err="1"/>
              <a:t>Aristogeiton</a:t>
            </a:r>
            <a:r>
              <a:rPr lang="en-GB" sz="2400" i="0" dirty="0"/>
              <a:t> did</a:t>
            </a:r>
            <a:br>
              <a:rPr lang="en-GB" sz="2400" i="0" dirty="0"/>
            </a:br>
            <a:r>
              <a:rPr lang="en-GB" sz="2400" i="0" dirty="0"/>
              <a:t>When they laid the tyrant low</a:t>
            </a:r>
            <a:br>
              <a:rPr lang="en-GB" sz="2400" i="0" dirty="0"/>
            </a:br>
            <a:r>
              <a:rPr lang="en-GB" sz="2400" i="0" dirty="0"/>
              <a:t>And to Athens gave equality.” [</a:t>
            </a:r>
            <a:r>
              <a:rPr lang="en-GB" sz="2400" i="0" dirty="0" err="1"/>
              <a:t>Athenaeus</a:t>
            </a:r>
            <a:r>
              <a:rPr lang="en-GB" sz="2400" i="0" dirty="0"/>
              <a:t>. 15.10]</a:t>
            </a:r>
          </a:p>
          <a:p>
            <a:r>
              <a:rPr lang="en-GB" sz="2400" dirty="0"/>
              <a:t>Inclusion in religion</a:t>
            </a:r>
          </a:p>
          <a:p>
            <a:pPr lvl="1"/>
            <a:r>
              <a:rPr lang="en-GB" sz="2400" i="0" dirty="0"/>
              <a:t>Sacred calendars </a:t>
            </a:r>
          </a:p>
          <a:p>
            <a:pPr lvl="1"/>
            <a:r>
              <a:rPr lang="en-GB" sz="2400" i="0" dirty="0"/>
              <a:t>Cults</a:t>
            </a:r>
          </a:p>
          <a:p>
            <a:pPr lvl="2"/>
            <a:r>
              <a:rPr lang="en-GB" sz="2000" dirty="0"/>
              <a:t>Bones (e.g. </a:t>
            </a:r>
            <a:r>
              <a:rPr lang="en-GB" dirty="0"/>
              <a:t>bones of Orestes)</a:t>
            </a:r>
          </a:p>
          <a:p>
            <a:pPr marL="987552" lvl="2" indent="0">
              <a:buNone/>
            </a:pPr>
            <a:r>
              <a:rPr lang="en-GB" sz="2000" i="0" dirty="0"/>
              <a:t>“On the level plain of </a:t>
            </a:r>
            <a:r>
              <a:rPr lang="en-GB" sz="2000" i="0" dirty="0" err="1"/>
              <a:t>Arkadia</a:t>
            </a:r>
            <a:r>
              <a:rPr lang="en-GB" sz="2000" i="0" dirty="0"/>
              <a:t> there is a place, </a:t>
            </a:r>
            <a:r>
              <a:rPr lang="en-GB" sz="2000" i="0" dirty="0" err="1"/>
              <a:t>Tegea</a:t>
            </a:r>
            <a:r>
              <a:rPr lang="en-GB" sz="2000" i="0" dirty="0"/>
              <a:t>, where two winds blow continually through harsh necessity. Blow matche</a:t>
            </a:r>
            <a:r>
              <a:rPr lang="en-GB" sz="2000" dirty="0"/>
              <a:t>s blow, and suffering lies upon suffering. There the life-giving earth holds the son of Agamemnon: Take him- and you will be master of </a:t>
            </a:r>
            <a:r>
              <a:rPr lang="en-GB" sz="2000" dirty="0" err="1"/>
              <a:t>Tegea</a:t>
            </a:r>
            <a:r>
              <a:rPr lang="en-GB" sz="2000" dirty="0"/>
              <a:t>” [Herodotus. 1.67.2-4].</a:t>
            </a:r>
            <a:endParaRPr lang="en-GB" sz="2400" dirty="0"/>
          </a:p>
        </p:txBody>
      </p:sp>
      <p:pic>
        <p:nvPicPr>
          <p:cNvPr id="13" name="Picture 12">
            <a:extLst>
              <a:ext uri="{FF2B5EF4-FFF2-40B4-BE49-F238E27FC236}">
                <a16:creationId xmlns:a16="http://schemas.microsoft.com/office/drawing/2014/main" id="{3DD10D39-AAAE-4848-AF96-EC2C3181F4C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4351" y="-1"/>
            <a:ext cx="4057650" cy="5553075"/>
          </a:xfrm>
          <a:prstGeom prst="rect">
            <a:avLst/>
          </a:prstGeom>
          <a:noFill/>
          <a:ln>
            <a:noFill/>
          </a:ln>
        </p:spPr>
      </p:pic>
      <p:sp>
        <p:nvSpPr>
          <p:cNvPr id="14" name="TextBox 13">
            <a:extLst>
              <a:ext uri="{FF2B5EF4-FFF2-40B4-BE49-F238E27FC236}">
                <a16:creationId xmlns:a16="http://schemas.microsoft.com/office/drawing/2014/main" id="{5B66FB9A-FE17-42DC-ADE0-3483BA32147B}"/>
              </a:ext>
            </a:extLst>
          </p:cNvPr>
          <p:cNvSpPr txBox="1"/>
          <p:nvPr/>
        </p:nvSpPr>
        <p:spPr>
          <a:xfrm>
            <a:off x="8134351" y="5553074"/>
            <a:ext cx="4057649" cy="954107"/>
          </a:xfrm>
          <a:prstGeom prst="rect">
            <a:avLst/>
          </a:prstGeom>
          <a:noFill/>
        </p:spPr>
        <p:txBody>
          <a:bodyPr wrap="square" rtlCol="0">
            <a:spAutoFit/>
          </a:bodyPr>
          <a:lstStyle/>
          <a:p>
            <a:r>
              <a:rPr lang="en-GB" sz="1400" dirty="0"/>
              <a:t>Fig.3:</a:t>
            </a:r>
          </a:p>
          <a:p>
            <a:r>
              <a:rPr lang="en-GB" sz="1400" dirty="0"/>
              <a:t>Anonymous, c.460-450 BCE, The </a:t>
            </a:r>
            <a:r>
              <a:rPr lang="en-GB" sz="1400" dirty="0" err="1"/>
              <a:t>Riace</a:t>
            </a:r>
            <a:r>
              <a:rPr lang="en-GB" sz="1400" dirty="0"/>
              <a:t> Warriors, original bronze works found off the coat of </a:t>
            </a:r>
            <a:r>
              <a:rPr lang="en-GB" sz="1400" dirty="0" err="1"/>
              <a:t>Riace</a:t>
            </a:r>
            <a:r>
              <a:rPr lang="en-GB" sz="1400" dirty="0"/>
              <a:t> in 1972. H: 197cm and 198cm</a:t>
            </a:r>
          </a:p>
        </p:txBody>
      </p:sp>
    </p:spTree>
    <p:extLst>
      <p:ext uri="{BB962C8B-B14F-4D97-AF65-F5344CB8AC3E}">
        <p14:creationId xmlns:p14="http://schemas.microsoft.com/office/powerpoint/2010/main" val="184684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05DBC-BFFA-4A78-B495-36A523F638A3}"/>
              </a:ext>
            </a:extLst>
          </p:cNvPr>
          <p:cNvSpPr>
            <a:spLocks noGrp="1"/>
          </p:cNvSpPr>
          <p:nvPr>
            <p:ph type="title"/>
          </p:nvPr>
        </p:nvSpPr>
        <p:spPr>
          <a:xfrm>
            <a:off x="704849" y="0"/>
            <a:ext cx="10029825" cy="990600"/>
          </a:xfrm>
        </p:spPr>
        <p:txBody>
          <a:bodyPr/>
          <a:lstStyle/>
          <a:p>
            <a:r>
              <a:rPr lang="en-GB" dirty="0"/>
              <a:t>Impact on Greece</a:t>
            </a:r>
          </a:p>
        </p:txBody>
      </p:sp>
      <p:sp>
        <p:nvSpPr>
          <p:cNvPr id="3" name="Content Placeholder 2">
            <a:extLst>
              <a:ext uri="{FF2B5EF4-FFF2-40B4-BE49-F238E27FC236}">
                <a16:creationId xmlns:a16="http://schemas.microsoft.com/office/drawing/2014/main" id="{857C59C5-3AC2-42B7-BE10-8855BCBC4A38}"/>
              </a:ext>
            </a:extLst>
          </p:cNvPr>
          <p:cNvSpPr>
            <a:spLocks noGrp="1"/>
          </p:cNvSpPr>
          <p:nvPr>
            <p:ph idx="1"/>
          </p:nvPr>
        </p:nvSpPr>
        <p:spPr>
          <a:xfrm>
            <a:off x="704849" y="990600"/>
            <a:ext cx="7592068" cy="5867400"/>
          </a:xfrm>
        </p:spPr>
        <p:txBody>
          <a:bodyPr>
            <a:normAutofit/>
          </a:bodyPr>
          <a:lstStyle/>
          <a:p>
            <a:r>
              <a:rPr lang="en-GB" sz="2400" dirty="0"/>
              <a:t>Heroic fiction</a:t>
            </a:r>
          </a:p>
          <a:p>
            <a:pPr lvl="1"/>
            <a:r>
              <a:rPr lang="en-GB" sz="2400" i="0" dirty="0"/>
              <a:t>Homeric Epics</a:t>
            </a:r>
          </a:p>
          <a:p>
            <a:r>
              <a:rPr lang="en-GB" sz="2400" dirty="0" err="1"/>
              <a:t>Kouroi</a:t>
            </a:r>
            <a:endParaRPr lang="en-GB" sz="2400" dirty="0"/>
          </a:p>
          <a:p>
            <a:pPr lvl="1"/>
            <a:r>
              <a:rPr lang="en-GB" sz="2400" i="0" dirty="0"/>
              <a:t>Fallen soldiers</a:t>
            </a:r>
          </a:p>
          <a:p>
            <a:pPr lvl="1"/>
            <a:r>
              <a:rPr lang="en-GB" sz="2400" i="0" dirty="0"/>
              <a:t>Movement to the underworld</a:t>
            </a:r>
          </a:p>
          <a:p>
            <a:pPr lvl="1"/>
            <a:r>
              <a:rPr lang="en-GB" sz="2400" i="0" dirty="0"/>
              <a:t>Arete</a:t>
            </a:r>
          </a:p>
        </p:txBody>
      </p:sp>
      <p:grpSp>
        <p:nvGrpSpPr>
          <p:cNvPr id="6" name="Group 5">
            <a:extLst>
              <a:ext uri="{FF2B5EF4-FFF2-40B4-BE49-F238E27FC236}">
                <a16:creationId xmlns:a16="http://schemas.microsoft.com/office/drawing/2014/main" id="{2D2E574F-6DA9-4C28-8A91-20F5F35CEC42}"/>
              </a:ext>
            </a:extLst>
          </p:cNvPr>
          <p:cNvGrpSpPr/>
          <p:nvPr/>
        </p:nvGrpSpPr>
        <p:grpSpPr>
          <a:xfrm>
            <a:off x="9553575" y="-1"/>
            <a:ext cx="2617792" cy="6858002"/>
            <a:chOff x="-996508" y="-1"/>
            <a:chExt cx="2618298" cy="6858733"/>
          </a:xfrm>
        </p:grpSpPr>
        <p:pic>
          <p:nvPicPr>
            <p:cNvPr id="7" name="Picture 6">
              <a:extLst>
                <a:ext uri="{FF2B5EF4-FFF2-40B4-BE49-F238E27FC236}">
                  <a16:creationId xmlns:a16="http://schemas.microsoft.com/office/drawing/2014/main" id="{8880948C-97A4-454D-9192-078D9AC44F6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1712" y="-1"/>
              <a:ext cx="2513502" cy="6250891"/>
            </a:xfrm>
            <a:prstGeom prst="rect">
              <a:avLst/>
            </a:prstGeom>
            <a:noFill/>
            <a:ln>
              <a:noFill/>
            </a:ln>
          </p:spPr>
        </p:pic>
        <p:sp>
          <p:nvSpPr>
            <p:cNvPr id="8" name="Text Box 35">
              <a:extLst>
                <a:ext uri="{FF2B5EF4-FFF2-40B4-BE49-F238E27FC236}">
                  <a16:creationId xmlns:a16="http://schemas.microsoft.com/office/drawing/2014/main" id="{27B3264C-4188-47B7-BCF8-F68E2438A884}"/>
                </a:ext>
              </a:extLst>
            </p:cNvPr>
            <p:cNvSpPr txBox="1"/>
            <p:nvPr/>
          </p:nvSpPr>
          <p:spPr>
            <a:xfrm>
              <a:off x="-996508" y="6201436"/>
              <a:ext cx="2618298" cy="65729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Fig 4: </a:t>
              </a:r>
              <a:br>
                <a:rPr lang="en-GB" sz="1000" dirty="0">
                  <a:effectLst/>
                  <a:latin typeface="Calibri" panose="020F0502020204030204" pitchFamily="34" charset="0"/>
                  <a:ea typeface="Calibri" panose="020F0502020204030204" pitchFamily="34" charset="0"/>
                  <a:cs typeface="Times New Roman" panose="02020603050405020304" pitchFamily="18" charset="0"/>
                </a:rPr>
              </a:br>
              <a:r>
                <a:rPr lang="en-GB" sz="1000" dirty="0">
                  <a:effectLst/>
                  <a:latin typeface="Calibri" panose="020F0502020204030204" pitchFamily="34" charset="0"/>
                  <a:ea typeface="Calibri" panose="020F0502020204030204" pitchFamily="34" charset="0"/>
                  <a:cs typeface="Times New Roman" panose="02020603050405020304" pitchFamily="18" charset="0"/>
                </a:rPr>
                <a:t>Anon, c.530 BCE. </a:t>
              </a:r>
              <a:r>
                <a:rPr lang="en-GB" sz="1000" i="1" dirty="0" err="1">
                  <a:effectLst/>
                  <a:latin typeface="Calibri" panose="020F0502020204030204" pitchFamily="34" charset="0"/>
                  <a:ea typeface="Calibri" panose="020F0502020204030204" pitchFamily="34" charset="0"/>
                  <a:cs typeface="Times New Roman" panose="02020603050405020304" pitchFamily="18" charset="0"/>
                </a:rPr>
                <a:t>Anavyssos</a:t>
              </a:r>
              <a:r>
                <a:rPr lang="en-GB" sz="1000" i="1" dirty="0">
                  <a:effectLst/>
                  <a:latin typeface="Calibri" panose="020F0502020204030204" pitchFamily="34" charset="0"/>
                  <a:ea typeface="Calibri" panose="020F0502020204030204" pitchFamily="34" charset="0"/>
                  <a:cs typeface="Times New Roman" panose="02020603050405020304" pitchFamily="18" charset="0"/>
                </a:rPr>
                <a:t> Kouros</a:t>
              </a:r>
              <a:r>
                <a:rPr lang="en-GB" sz="1000" dirty="0">
                  <a:effectLst/>
                  <a:latin typeface="Calibri" panose="020F0502020204030204" pitchFamily="34" charset="0"/>
                  <a:ea typeface="Calibri" panose="020F0502020204030204" pitchFamily="34" charset="0"/>
                  <a:cs typeface="Times New Roman" panose="02020603050405020304" pitchFamily="18" charset="0"/>
                </a:rPr>
                <a:t>. Also known as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Kroisos</a:t>
              </a:r>
              <a:r>
                <a:rPr lang="en-GB" sz="1000" dirty="0">
                  <a:effectLst/>
                  <a:latin typeface="Calibri" panose="020F0502020204030204" pitchFamily="34" charset="0"/>
                  <a:ea typeface="Calibri" panose="020F0502020204030204" pitchFamily="34" charset="0"/>
                  <a:cs typeface="Times New Roman" panose="02020603050405020304" pitchFamily="18" charset="0"/>
                </a:rPr>
                <a:t> Kouros, as a grave marker for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Kroisos</a:t>
              </a:r>
              <a:r>
                <a:rPr lang="en-GB" sz="1000" dirty="0">
                  <a:effectLst/>
                  <a:latin typeface="Calibri" panose="020F0502020204030204" pitchFamily="34" charset="0"/>
                  <a:ea typeface="Calibri" panose="020F0502020204030204" pitchFamily="34" charset="0"/>
                  <a:cs typeface="Times New Roman" panose="02020603050405020304" pitchFamily="18" charset="0"/>
                </a:rPr>
                <a:t>. Made from Parian marble. H: 195cm.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3674695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05DBC-BFFA-4A78-B495-36A523F638A3}"/>
              </a:ext>
            </a:extLst>
          </p:cNvPr>
          <p:cNvSpPr>
            <a:spLocks noGrp="1"/>
          </p:cNvSpPr>
          <p:nvPr>
            <p:ph type="title"/>
          </p:nvPr>
        </p:nvSpPr>
        <p:spPr>
          <a:xfrm>
            <a:off x="704849" y="0"/>
            <a:ext cx="10029825" cy="990600"/>
          </a:xfrm>
        </p:spPr>
        <p:txBody>
          <a:bodyPr/>
          <a:lstStyle/>
          <a:p>
            <a:r>
              <a:rPr lang="en-GB" dirty="0"/>
              <a:t>The Mirage</a:t>
            </a:r>
          </a:p>
        </p:txBody>
      </p:sp>
      <p:sp>
        <p:nvSpPr>
          <p:cNvPr id="3" name="Content Placeholder 2">
            <a:extLst>
              <a:ext uri="{FF2B5EF4-FFF2-40B4-BE49-F238E27FC236}">
                <a16:creationId xmlns:a16="http://schemas.microsoft.com/office/drawing/2014/main" id="{857C59C5-3AC2-42B7-BE10-8855BCBC4A38}"/>
              </a:ext>
            </a:extLst>
          </p:cNvPr>
          <p:cNvSpPr>
            <a:spLocks noGrp="1"/>
          </p:cNvSpPr>
          <p:nvPr>
            <p:ph idx="1"/>
          </p:nvPr>
        </p:nvSpPr>
        <p:spPr>
          <a:xfrm>
            <a:off x="704849" y="990600"/>
            <a:ext cx="7592067" cy="5867400"/>
          </a:xfrm>
        </p:spPr>
        <p:txBody>
          <a:bodyPr>
            <a:normAutofit fontScale="92500" lnSpcReduction="20000"/>
          </a:bodyPr>
          <a:lstStyle/>
          <a:p>
            <a:r>
              <a:rPr lang="en-GB" dirty="0"/>
              <a:t>Taking things at face value</a:t>
            </a:r>
          </a:p>
          <a:p>
            <a:pPr lvl="1"/>
            <a:r>
              <a:rPr lang="en-GB" i="0" dirty="0"/>
              <a:t>Return to the Tyrannicides</a:t>
            </a:r>
          </a:p>
          <a:p>
            <a:pPr lvl="1"/>
            <a:r>
              <a:rPr lang="en-GB" i="0" dirty="0"/>
              <a:t>Thucydides, </a:t>
            </a:r>
            <a:r>
              <a:rPr lang="en-GB" dirty="0"/>
              <a:t>History</a:t>
            </a:r>
            <a:r>
              <a:rPr lang="en-GB" i="0" dirty="0"/>
              <a:t>. 6.53-54.</a:t>
            </a:r>
          </a:p>
          <a:p>
            <a:pPr marL="530352" lvl="1" indent="0">
              <a:buNone/>
            </a:pPr>
            <a:r>
              <a:rPr lang="en-US" i="0" dirty="0"/>
              <a:t>“Indeed, the daring action of </a:t>
            </a:r>
            <a:r>
              <a:rPr lang="en-US" i="0" dirty="0" err="1"/>
              <a:t>Aristogeiton</a:t>
            </a:r>
            <a:r>
              <a:rPr lang="en-US" i="0" dirty="0"/>
              <a:t> and </a:t>
            </a:r>
            <a:r>
              <a:rPr lang="en-US" i="0" dirty="0" err="1"/>
              <a:t>Harmodius</a:t>
            </a:r>
            <a:r>
              <a:rPr lang="en-US" i="0" dirty="0"/>
              <a:t> was undertaken in consequence of a love affair, which I shall relate at some length, to show that the Athenians are not more accurate than the rest of the world in their accounts of their own tyrants and of the facts of their own history.</a:t>
            </a:r>
          </a:p>
          <a:p>
            <a:pPr marL="530352" lvl="1" indent="0">
              <a:buNone/>
            </a:pPr>
            <a:r>
              <a:rPr lang="en-US" i="0" dirty="0"/>
              <a:t>Pisistratus dying at an advanced age in possession of the tyranny, was succeeded by his eldest son, Hippias, and not Hipparchus, as is vulgarly believed. </a:t>
            </a:r>
            <a:r>
              <a:rPr lang="en-US" i="0" dirty="0" err="1"/>
              <a:t>Harmodius</a:t>
            </a:r>
            <a:r>
              <a:rPr lang="en-US" i="0" dirty="0"/>
              <a:t> was then in the flower of youthful beauty, and </a:t>
            </a:r>
            <a:r>
              <a:rPr lang="en-US" i="0" dirty="0" err="1"/>
              <a:t>Aristogeiton</a:t>
            </a:r>
            <a:r>
              <a:rPr lang="en-US" i="0" dirty="0"/>
              <a:t>, a citizen in the middle rank of life, was his lover and possessed him.</a:t>
            </a:r>
          </a:p>
          <a:p>
            <a:pPr marL="530352" lvl="1" indent="0">
              <a:buNone/>
            </a:pPr>
            <a:r>
              <a:rPr lang="en-US" i="0" dirty="0"/>
              <a:t>Solicited without success by Hipparchus, son of Pisistratus, </a:t>
            </a:r>
            <a:r>
              <a:rPr lang="en-US" i="0" dirty="0" err="1"/>
              <a:t>Harmodius</a:t>
            </a:r>
            <a:r>
              <a:rPr lang="en-US" i="0" dirty="0"/>
              <a:t> told </a:t>
            </a:r>
            <a:r>
              <a:rPr lang="en-US" i="0" dirty="0" err="1"/>
              <a:t>Aristogeiton</a:t>
            </a:r>
            <a:r>
              <a:rPr lang="en-US" i="0" dirty="0"/>
              <a:t>, and the enraged lover, afraid that the powerful Hipparchus might take </a:t>
            </a:r>
            <a:r>
              <a:rPr lang="en-US" i="0" dirty="0" err="1"/>
              <a:t>Harmodius</a:t>
            </a:r>
            <a:r>
              <a:rPr lang="en-US" i="0" dirty="0"/>
              <a:t> by force, immediately formed a design, such as his condition in life permitted, for overthrowing the tyranny</a:t>
            </a:r>
            <a:r>
              <a:rPr lang="en-US" b="0" i="0" dirty="0">
                <a:solidFill>
                  <a:srgbClr val="000000"/>
                </a:solidFill>
                <a:effectLst/>
                <a:latin typeface="Georgia" panose="02040502050405020303" pitchFamily="18" charset="0"/>
              </a:rPr>
              <a:t>.</a:t>
            </a:r>
            <a:r>
              <a:rPr lang="en-US" i="0" dirty="0"/>
              <a:t>” [Thuc.6.54.1-3]</a:t>
            </a:r>
            <a:endParaRPr lang="en-GB" i="0" dirty="0"/>
          </a:p>
          <a:p>
            <a:r>
              <a:rPr lang="en-GB" dirty="0"/>
              <a:t>Problems with sources</a:t>
            </a:r>
          </a:p>
          <a:p>
            <a:r>
              <a:rPr lang="en-GB" i="0" dirty="0"/>
              <a:t>Distor</a:t>
            </a:r>
            <a:r>
              <a:rPr lang="en-GB" dirty="0"/>
              <a:t>ted view of the past</a:t>
            </a:r>
          </a:p>
          <a:p>
            <a:pPr lvl="1"/>
            <a:r>
              <a:rPr lang="en-GB" i="0" dirty="0"/>
              <a:t>Sparta</a:t>
            </a:r>
          </a:p>
        </p:txBody>
      </p:sp>
      <p:grpSp>
        <p:nvGrpSpPr>
          <p:cNvPr id="4" name="Group 3">
            <a:extLst>
              <a:ext uri="{FF2B5EF4-FFF2-40B4-BE49-F238E27FC236}">
                <a16:creationId xmlns:a16="http://schemas.microsoft.com/office/drawing/2014/main" id="{161C4FC5-C9FE-49D5-93EA-141394878BEE}"/>
              </a:ext>
            </a:extLst>
          </p:cNvPr>
          <p:cNvGrpSpPr/>
          <p:nvPr/>
        </p:nvGrpSpPr>
        <p:grpSpPr>
          <a:xfrm>
            <a:off x="8296917" y="-2322"/>
            <a:ext cx="3895083" cy="6860322"/>
            <a:chOff x="8296918" y="0"/>
            <a:chExt cx="3895083" cy="6860322"/>
          </a:xfrm>
        </p:grpSpPr>
        <p:sp>
          <p:nvSpPr>
            <p:cNvPr id="5" name="TextBox 4">
              <a:extLst>
                <a:ext uri="{FF2B5EF4-FFF2-40B4-BE49-F238E27FC236}">
                  <a16:creationId xmlns:a16="http://schemas.microsoft.com/office/drawing/2014/main" id="{AE876B2E-CFC7-4D30-ABDA-9BAEC3148213}"/>
                </a:ext>
              </a:extLst>
            </p:cNvPr>
            <p:cNvSpPr txBox="1"/>
            <p:nvPr/>
          </p:nvSpPr>
          <p:spPr>
            <a:xfrm>
              <a:off x="8296918" y="6029325"/>
              <a:ext cx="3895082" cy="830997"/>
            </a:xfrm>
            <a:prstGeom prst="rect">
              <a:avLst/>
            </a:prstGeom>
            <a:noFill/>
          </p:spPr>
          <p:txBody>
            <a:bodyPr wrap="square" rtlCol="0">
              <a:spAutoFit/>
            </a:bodyPr>
            <a:lstStyle/>
            <a:p>
              <a:r>
                <a:rPr lang="en-GB" sz="1200" dirty="0"/>
                <a:t>Fig.5:</a:t>
              </a:r>
            </a:p>
            <a:p>
              <a:r>
                <a:rPr lang="en-GB" sz="1200" dirty="0"/>
                <a:t>Kritios and </a:t>
              </a:r>
              <a:r>
                <a:rPr lang="en-GB" sz="1200" dirty="0" err="1"/>
                <a:t>Nesiotes</a:t>
              </a:r>
              <a:r>
                <a:rPr lang="en-GB" sz="1200" dirty="0"/>
                <a:t>, c.477BCE. </a:t>
              </a:r>
              <a:r>
                <a:rPr lang="en-GB" sz="1200" i="1" dirty="0"/>
                <a:t>The Tyrannicides: </a:t>
              </a:r>
              <a:r>
                <a:rPr lang="en-GB" sz="1200" i="1" dirty="0" err="1"/>
                <a:t>Harmodius</a:t>
              </a:r>
              <a:r>
                <a:rPr lang="en-GB" sz="1200" i="1" dirty="0"/>
                <a:t> and </a:t>
              </a:r>
              <a:r>
                <a:rPr lang="en-GB" sz="1200" i="1" dirty="0" err="1"/>
                <a:t>Aristogeiton</a:t>
              </a:r>
              <a:r>
                <a:rPr lang="en-GB" sz="1200" dirty="0"/>
                <a:t>. Roman copy (c.484BCE) of original lost bronze. H: 190cm.</a:t>
              </a:r>
            </a:p>
          </p:txBody>
        </p:sp>
        <p:pic>
          <p:nvPicPr>
            <p:cNvPr id="6" name="Picture 5">
              <a:extLst>
                <a:ext uri="{FF2B5EF4-FFF2-40B4-BE49-F238E27FC236}">
                  <a16:creationId xmlns:a16="http://schemas.microsoft.com/office/drawing/2014/main" id="{942B8AE9-3EFE-4CFF-8ADC-12F73B7ECE0D}"/>
                </a:ext>
              </a:extLst>
            </p:cNvPr>
            <p:cNvPicPr>
              <a:picLocks noChangeAspect="1"/>
            </p:cNvPicPr>
            <p:nvPr/>
          </p:nvPicPr>
          <p:blipFill rotWithShape="1">
            <a:blip r:embed="rId2"/>
            <a:srcRect l="43390" t="15051" r="29279" b="9693"/>
            <a:stretch/>
          </p:blipFill>
          <p:spPr>
            <a:xfrm>
              <a:off x="8296919" y="0"/>
              <a:ext cx="3895082" cy="6032787"/>
            </a:xfrm>
            <a:prstGeom prst="rect">
              <a:avLst/>
            </a:prstGeom>
          </p:spPr>
        </p:pic>
      </p:grpSp>
    </p:spTree>
    <p:extLst>
      <p:ext uri="{BB962C8B-B14F-4D97-AF65-F5344CB8AC3E}">
        <p14:creationId xmlns:p14="http://schemas.microsoft.com/office/powerpoint/2010/main" val="2891725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05DBC-BFFA-4A78-B495-36A523F638A3}"/>
              </a:ext>
            </a:extLst>
          </p:cNvPr>
          <p:cNvSpPr>
            <a:spLocks noGrp="1"/>
          </p:cNvSpPr>
          <p:nvPr>
            <p:ph type="title"/>
          </p:nvPr>
        </p:nvSpPr>
        <p:spPr>
          <a:xfrm>
            <a:off x="704849" y="0"/>
            <a:ext cx="10029825" cy="990600"/>
          </a:xfrm>
        </p:spPr>
        <p:txBody>
          <a:bodyPr/>
          <a:lstStyle/>
          <a:p>
            <a:r>
              <a:rPr lang="en-GB" dirty="0"/>
              <a:t>Conclusion</a:t>
            </a:r>
          </a:p>
        </p:txBody>
      </p:sp>
      <p:sp>
        <p:nvSpPr>
          <p:cNvPr id="3" name="Content Placeholder 2">
            <a:extLst>
              <a:ext uri="{FF2B5EF4-FFF2-40B4-BE49-F238E27FC236}">
                <a16:creationId xmlns:a16="http://schemas.microsoft.com/office/drawing/2014/main" id="{857C59C5-3AC2-42B7-BE10-8855BCBC4A38}"/>
              </a:ext>
            </a:extLst>
          </p:cNvPr>
          <p:cNvSpPr>
            <a:spLocks noGrp="1"/>
          </p:cNvSpPr>
          <p:nvPr>
            <p:ph idx="1"/>
          </p:nvPr>
        </p:nvSpPr>
        <p:spPr>
          <a:xfrm>
            <a:off x="704849" y="990600"/>
            <a:ext cx="9210676" cy="5867400"/>
          </a:xfrm>
        </p:spPr>
        <p:txBody>
          <a:bodyPr>
            <a:normAutofit/>
          </a:bodyPr>
          <a:lstStyle/>
          <a:p>
            <a:r>
              <a:rPr lang="en-GB" sz="2800" dirty="0"/>
              <a:t>Heroic Code</a:t>
            </a:r>
          </a:p>
          <a:p>
            <a:r>
              <a:rPr lang="en-GB" sz="2800" dirty="0"/>
              <a:t>Impact of the Mirage on modern scholars and opinions</a:t>
            </a:r>
          </a:p>
          <a:p>
            <a:r>
              <a:rPr lang="en-GB" sz="2800" dirty="0"/>
              <a:t>The impacts of the heroic image upon Greece</a:t>
            </a:r>
          </a:p>
        </p:txBody>
      </p:sp>
    </p:spTree>
    <p:extLst>
      <p:ext uri="{BB962C8B-B14F-4D97-AF65-F5344CB8AC3E}">
        <p14:creationId xmlns:p14="http://schemas.microsoft.com/office/powerpoint/2010/main" val="3241211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05DBC-BFFA-4A78-B495-36A523F638A3}"/>
              </a:ext>
            </a:extLst>
          </p:cNvPr>
          <p:cNvSpPr>
            <a:spLocks noGrp="1"/>
          </p:cNvSpPr>
          <p:nvPr>
            <p:ph type="title"/>
          </p:nvPr>
        </p:nvSpPr>
        <p:spPr>
          <a:xfrm>
            <a:off x="704849" y="0"/>
            <a:ext cx="10029825" cy="990600"/>
          </a:xfrm>
        </p:spPr>
        <p:txBody>
          <a:bodyPr/>
          <a:lstStyle/>
          <a:p>
            <a:r>
              <a:rPr lang="en-GB" dirty="0"/>
              <a:t>Bibliography</a:t>
            </a:r>
          </a:p>
        </p:txBody>
      </p:sp>
      <p:sp>
        <p:nvSpPr>
          <p:cNvPr id="3" name="Content Placeholder 2">
            <a:extLst>
              <a:ext uri="{FF2B5EF4-FFF2-40B4-BE49-F238E27FC236}">
                <a16:creationId xmlns:a16="http://schemas.microsoft.com/office/drawing/2014/main" id="{857C59C5-3AC2-42B7-BE10-8855BCBC4A38}"/>
              </a:ext>
            </a:extLst>
          </p:cNvPr>
          <p:cNvSpPr>
            <a:spLocks noGrp="1"/>
          </p:cNvSpPr>
          <p:nvPr>
            <p:ph idx="1"/>
          </p:nvPr>
        </p:nvSpPr>
        <p:spPr>
          <a:xfrm>
            <a:off x="704848" y="561975"/>
            <a:ext cx="8782051" cy="5867400"/>
          </a:xfrm>
        </p:spPr>
        <p:txBody>
          <a:bodyPr>
            <a:noAutofit/>
          </a:bodyPr>
          <a:lstStyle/>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Cartledge, P., 2011.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Ancient Greece: A Very Short Introduction</a:t>
            </a:r>
            <a:r>
              <a:rPr lang="en-GB" sz="1050" dirty="0">
                <a:effectLst/>
                <a:latin typeface="Calibri" panose="020F0502020204030204" pitchFamily="34" charset="0"/>
                <a:ea typeface="Calibri" panose="020F0502020204030204" pitchFamily="34" charset="0"/>
                <a:cs typeface="Times New Roman" panose="02020603050405020304" pitchFamily="18" charset="0"/>
              </a:rPr>
              <a:t>. Oxford: Oxford University Press.</a:t>
            </a:r>
          </a:p>
          <a:p>
            <a:pPr marL="0" indent="0">
              <a:lnSpc>
                <a:spcPct val="107000"/>
              </a:lnSpc>
              <a:spcAft>
                <a:spcPts val="800"/>
              </a:spcAft>
              <a:buNone/>
            </a:pPr>
            <a:r>
              <a:rPr lang="en-GB" sz="1050" dirty="0" err="1">
                <a:effectLst/>
                <a:latin typeface="Calibri" panose="020F0502020204030204" pitchFamily="34" charset="0"/>
                <a:ea typeface="Calibri" panose="020F0502020204030204" pitchFamily="34" charset="0"/>
                <a:cs typeface="Times New Roman" panose="02020603050405020304" pitchFamily="18" charset="0"/>
              </a:rPr>
              <a:t>Castriota</a:t>
            </a:r>
            <a:r>
              <a:rPr lang="en-GB" sz="1050" dirty="0">
                <a:effectLst/>
                <a:latin typeface="Calibri" panose="020F0502020204030204" pitchFamily="34" charset="0"/>
                <a:ea typeface="Calibri" panose="020F0502020204030204" pitchFamily="34" charset="0"/>
                <a:cs typeface="Times New Roman" panose="02020603050405020304" pitchFamily="18" charset="0"/>
              </a:rPr>
              <a:t>, D., 1992.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Myth, Ethos, and Actuality: Official Art in Fifth-Century B.C. Athens</a:t>
            </a:r>
            <a:r>
              <a:rPr lang="en-GB" sz="1050" dirty="0">
                <a:effectLst/>
                <a:latin typeface="Calibri" panose="020F0502020204030204" pitchFamily="34" charset="0"/>
                <a:ea typeface="Calibri" panose="020F0502020204030204" pitchFamily="34" charset="0"/>
                <a:cs typeface="Times New Roman" panose="02020603050405020304" pitchFamily="18" charset="0"/>
              </a:rPr>
              <a:t>. Wisconsin: The University of Wisconsin Press.</a:t>
            </a:r>
          </a:p>
          <a:p>
            <a:pPr marL="0" indent="0">
              <a:lnSpc>
                <a:spcPct val="107000"/>
              </a:lnSpc>
              <a:spcAft>
                <a:spcPts val="800"/>
              </a:spcAft>
              <a:buNone/>
            </a:pPr>
            <a:r>
              <a:rPr lang="en-GB" sz="1050" dirty="0" err="1"/>
              <a:t>Daux</a:t>
            </a:r>
            <a:r>
              <a:rPr lang="en-GB" sz="1050" dirty="0"/>
              <a:t>, G., 1983. </a:t>
            </a:r>
            <a:r>
              <a:rPr lang="fr-FR" sz="1050" i="1" dirty="0"/>
              <a:t>Le calendrier de </a:t>
            </a:r>
            <a:r>
              <a:rPr lang="fr-FR" sz="1050" i="1" dirty="0" err="1"/>
              <a:t>Thorikos</a:t>
            </a:r>
            <a:r>
              <a:rPr lang="fr-FR" sz="1050" i="1" dirty="0"/>
              <a:t> au Musée J. Paul Getty</a:t>
            </a:r>
            <a:r>
              <a:rPr lang="fr-FR" sz="1050" dirty="0"/>
              <a:t>. L'Antiquité Classique, Année 1983, 52,  pp. 150-174</a:t>
            </a:r>
            <a:endParaRPr lang="en-GB" sz="1050" dirty="0"/>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Dillon, M., Garland, L., 2010.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Ancient Greece: Social and Historical Documents from Archaic Times to the Death of Alexander the Great.</a:t>
            </a:r>
            <a:r>
              <a:rPr lang="en-GB" sz="1050" dirty="0">
                <a:effectLst/>
                <a:latin typeface="Calibri" panose="020F0502020204030204" pitchFamily="34" charset="0"/>
                <a:ea typeface="Calibri" panose="020F0502020204030204" pitchFamily="34" charset="0"/>
                <a:cs typeface="Times New Roman" panose="02020603050405020304" pitchFamily="18" charset="0"/>
              </a:rPr>
              <a:t> Oxford: Routledge.</a:t>
            </a:r>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Fox, R.L., 2006.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The Classical World: An Epic History of Greece and Rome</a:t>
            </a:r>
            <a:r>
              <a:rPr lang="en-GB" sz="1050" dirty="0">
                <a:effectLst/>
                <a:latin typeface="Calibri" panose="020F0502020204030204" pitchFamily="34" charset="0"/>
                <a:ea typeface="Calibri" panose="020F0502020204030204" pitchFamily="34" charset="0"/>
                <a:cs typeface="Times New Roman" panose="02020603050405020304" pitchFamily="18" charset="0"/>
              </a:rPr>
              <a:t>. London: Penguin Group.</a:t>
            </a:r>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Hornblower, S., 1992.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The Greek World 479-323BC</a:t>
            </a:r>
            <a:r>
              <a:rPr lang="en-GB" sz="1050" dirty="0">
                <a:effectLst/>
                <a:latin typeface="Calibri" panose="020F0502020204030204" pitchFamily="34" charset="0"/>
                <a:ea typeface="Calibri" panose="020F0502020204030204" pitchFamily="34" charset="0"/>
                <a:cs typeface="Times New Roman" panose="02020603050405020304" pitchFamily="18" charset="0"/>
              </a:rPr>
              <a:t>. Oxford: Routledge.</a:t>
            </a:r>
          </a:p>
          <a:p>
            <a:pPr marL="0" indent="0">
              <a:lnSpc>
                <a:spcPct val="107000"/>
              </a:lnSpc>
              <a:spcAft>
                <a:spcPts val="800"/>
              </a:spcAft>
              <a:buNone/>
            </a:pPr>
            <a:r>
              <a:rPr lang="en-US" sz="1000" b="0" i="0" dirty="0">
                <a:solidFill>
                  <a:srgbClr val="000000"/>
                </a:solidFill>
                <a:effectLst/>
              </a:rPr>
              <a:t>Hunter, R. (1988). 'Short on Heroics': Jason in the Argonautica. </a:t>
            </a:r>
            <a:r>
              <a:rPr lang="en-US" sz="1000" b="0" i="1" dirty="0">
                <a:solidFill>
                  <a:srgbClr val="000000"/>
                </a:solidFill>
                <a:effectLst/>
              </a:rPr>
              <a:t>The Classical Quarterly,</a:t>
            </a:r>
            <a:r>
              <a:rPr lang="en-US" sz="1000" b="0" i="0" dirty="0">
                <a:solidFill>
                  <a:srgbClr val="000000"/>
                </a:solidFill>
                <a:effectLst/>
              </a:rPr>
              <a:t> </a:t>
            </a:r>
            <a:r>
              <a:rPr lang="en-US" sz="1000" b="0" i="1" dirty="0">
                <a:solidFill>
                  <a:srgbClr val="000000"/>
                </a:solidFill>
                <a:effectLst/>
              </a:rPr>
              <a:t>38</a:t>
            </a:r>
            <a:r>
              <a:rPr lang="en-US" sz="1000" b="0" i="0" dirty="0">
                <a:solidFill>
                  <a:srgbClr val="000000"/>
                </a:solidFill>
                <a:effectLst/>
              </a:rPr>
              <a:t>(2), 436-453. </a:t>
            </a:r>
            <a:endParaRPr lang="en-GB" sz="1050" dirty="0">
              <a:effectLst/>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050" b="0" i="0" dirty="0">
                <a:solidFill>
                  <a:srgbClr val="000000"/>
                </a:solidFill>
                <a:effectLst/>
              </a:rPr>
              <a:t>Lawrence, S.,2005. Ancient Ethics, the Heroic Code, and the Morality of Sophocles' Ajax. </a:t>
            </a:r>
            <a:r>
              <a:rPr lang="en-US" sz="1050" b="0" i="1" dirty="0">
                <a:solidFill>
                  <a:srgbClr val="000000"/>
                </a:solidFill>
                <a:effectLst/>
              </a:rPr>
              <a:t>Greece &amp; Rome,</a:t>
            </a:r>
            <a:r>
              <a:rPr lang="en-US" sz="1050" b="0" i="0" dirty="0">
                <a:solidFill>
                  <a:srgbClr val="000000"/>
                </a:solidFill>
                <a:effectLst/>
              </a:rPr>
              <a:t> </a:t>
            </a:r>
            <a:r>
              <a:rPr lang="en-US" sz="1050" b="0" i="1" dirty="0">
                <a:solidFill>
                  <a:srgbClr val="000000"/>
                </a:solidFill>
                <a:effectLst/>
              </a:rPr>
              <a:t>52</a:t>
            </a:r>
            <a:r>
              <a:rPr lang="en-US" sz="1050" b="0" i="0" dirty="0">
                <a:solidFill>
                  <a:srgbClr val="000000"/>
                </a:solidFill>
                <a:effectLst/>
              </a:rPr>
              <a:t>(1), 18-33.</a:t>
            </a:r>
            <a:endParaRPr lang="en-GB" sz="1050" dirty="0">
              <a:effectLst/>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Kershaw, S.P., 2007.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The Greek Myths: Gods, Monsters, Heroes and the Origin of Storytelling</a:t>
            </a:r>
            <a:r>
              <a:rPr lang="en-GB" sz="1050" dirty="0">
                <a:effectLst/>
                <a:latin typeface="Calibri" panose="020F0502020204030204" pitchFamily="34" charset="0"/>
                <a:ea typeface="Calibri" panose="020F0502020204030204" pitchFamily="34" charset="0"/>
                <a:cs typeface="Times New Roman" panose="02020603050405020304" pitchFamily="18" charset="0"/>
              </a:rPr>
              <a:t>. London: Robinson.</a:t>
            </a:r>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Osborne, R., 2000.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Classical Greece</a:t>
            </a:r>
            <a:r>
              <a:rPr lang="en-GB" sz="1050" dirty="0">
                <a:effectLst/>
                <a:latin typeface="Calibri" panose="020F0502020204030204" pitchFamily="34" charset="0"/>
                <a:ea typeface="Calibri" panose="020F0502020204030204" pitchFamily="34" charset="0"/>
                <a:cs typeface="Times New Roman" panose="02020603050405020304" pitchFamily="18" charset="0"/>
              </a:rPr>
              <a:t>. Oxford: Oxford University Press.</a:t>
            </a:r>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Pomeroy, S.B., Burstein, S.M., </a:t>
            </a:r>
            <a:r>
              <a:rPr lang="en-GB" sz="1050" dirty="0" err="1">
                <a:effectLst/>
                <a:latin typeface="Calibri" panose="020F0502020204030204" pitchFamily="34" charset="0"/>
                <a:ea typeface="Calibri" panose="020F0502020204030204" pitchFamily="34" charset="0"/>
                <a:cs typeface="Times New Roman" panose="02020603050405020304" pitchFamily="18" charset="0"/>
              </a:rPr>
              <a:t>Donlan</a:t>
            </a:r>
            <a:r>
              <a:rPr lang="en-GB" sz="1050" dirty="0">
                <a:effectLst/>
                <a:latin typeface="Calibri" panose="020F0502020204030204" pitchFamily="34" charset="0"/>
                <a:ea typeface="Calibri" panose="020F0502020204030204" pitchFamily="34" charset="0"/>
                <a:cs typeface="Times New Roman" panose="02020603050405020304" pitchFamily="18" charset="0"/>
              </a:rPr>
              <a:t>, W., Roberts, J.T., Tandy, D.W., 2015.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A Brief History of Ancient Greece</a:t>
            </a:r>
            <a:r>
              <a:rPr lang="en-GB" sz="1050" dirty="0">
                <a:effectLst/>
                <a:latin typeface="Calibri" panose="020F0502020204030204" pitchFamily="34" charset="0"/>
                <a:ea typeface="Calibri" panose="020F0502020204030204" pitchFamily="34" charset="0"/>
                <a:cs typeface="Times New Roman" panose="02020603050405020304" pitchFamily="18" charset="0"/>
              </a:rPr>
              <a:t>. Oxford: Oxford University Press.</a:t>
            </a:r>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Rutherford, R., 2005.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Classical Literature: A Concise History</a:t>
            </a:r>
            <a:r>
              <a:rPr lang="en-GB" sz="1050" dirty="0">
                <a:effectLst/>
                <a:latin typeface="Calibri" panose="020F0502020204030204" pitchFamily="34" charset="0"/>
                <a:ea typeface="Calibri" panose="020F0502020204030204" pitchFamily="34" charset="0"/>
                <a:cs typeface="Times New Roman" panose="02020603050405020304" pitchFamily="18" charset="0"/>
              </a:rPr>
              <a:t>. Oxford: Blackwell Publishing.</a:t>
            </a:r>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Sage, M.M., 1996.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Warfare in Ancient Greece</a:t>
            </a:r>
            <a:r>
              <a:rPr lang="en-GB" sz="1050" dirty="0">
                <a:effectLst/>
                <a:latin typeface="Calibri" panose="020F0502020204030204" pitchFamily="34" charset="0"/>
                <a:ea typeface="Calibri" panose="020F0502020204030204" pitchFamily="34" charset="0"/>
                <a:cs typeface="Times New Roman" panose="02020603050405020304" pitchFamily="18" charset="0"/>
              </a:rPr>
              <a:t>. London: Routledge.</a:t>
            </a:r>
          </a:p>
          <a:p>
            <a:pPr marL="0" indent="0">
              <a:lnSpc>
                <a:spcPct val="107000"/>
              </a:lnSpc>
              <a:spcAft>
                <a:spcPts val="800"/>
              </a:spcAft>
              <a:buNone/>
            </a:pPr>
            <a:r>
              <a:rPr lang="en-GB" sz="1050" dirty="0" err="1">
                <a:effectLst/>
                <a:latin typeface="Calibri" panose="020F0502020204030204" pitchFamily="34" charset="0"/>
                <a:ea typeface="Calibri" panose="020F0502020204030204" pitchFamily="34" charset="0"/>
                <a:cs typeface="Times New Roman" panose="02020603050405020304" pitchFamily="18" charset="0"/>
              </a:rPr>
              <a:t>Stuttard</a:t>
            </a:r>
            <a:r>
              <a:rPr lang="en-GB" sz="1050" dirty="0">
                <a:effectLst/>
                <a:latin typeface="Calibri" panose="020F0502020204030204" pitchFamily="34" charset="0"/>
                <a:ea typeface="Calibri" panose="020F0502020204030204" pitchFamily="34" charset="0"/>
                <a:cs typeface="Times New Roman" panose="02020603050405020304" pitchFamily="18" charset="0"/>
              </a:rPr>
              <a:t>, D., 2014. A History of Ancient Greece in Fifty Lives. London: Thames and Hudson.</a:t>
            </a:r>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Waterfield, R., 2018.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Creators, Conquerors, and Citizens: A History of Ancient Greece.</a:t>
            </a:r>
            <a:r>
              <a:rPr lang="en-GB" sz="1050" dirty="0">
                <a:effectLst/>
                <a:latin typeface="Calibri" panose="020F0502020204030204" pitchFamily="34" charset="0"/>
                <a:ea typeface="Calibri" panose="020F0502020204030204" pitchFamily="34" charset="0"/>
                <a:cs typeface="Times New Roman" panose="02020603050405020304" pitchFamily="18" charset="0"/>
              </a:rPr>
              <a:t> Oxford: Oxford University Press.</a:t>
            </a:r>
          </a:p>
          <a:p>
            <a:pPr marL="0" indent="0">
              <a:lnSpc>
                <a:spcPct val="107000"/>
              </a:lnSpc>
              <a:spcAft>
                <a:spcPts val="800"/>
              </a:spcAft>
              <a:buNone/>
            </a:pPr>
            <a:r>
              <a:rPr lang="en-GB" sz="1050" dirty="0">
                <a:effectLst/>
                <a:latin typeface="Calibri" panose="020F0502020204030204" pitchFamily="34" charset="0"/>
                <a:ea typeface="Calibri" panose="020F0502020204030204" pitchFamily="34" charset="0"/>
                <a:cs typeface="Times New Roman" panose="02020603050405020304" pitchFamily="18" charset="0"/>
              </a:rPr>
              <a:t>Wees, H.V., 2004. </a:t>
            </a:r>
            <a:r>
              <a:rPr lang="en-GB" sz="1050" i="1" dirty="0">
                <a:effectLst/>
                <a:latin typeface="Calibri" panose="020F0502020204030204" pitchFamily="34" charset="0"/>
                <a:ea typeface="Calibri" panose="020F0502020204030204" pitchFamily="34" charset="0"/>
                <a:cs typeface="Times New Roman" panose="02020603050405020304" pitchFamily="18" charset="0"/>
              </a:rPr>
              <a:t>Greek Warfare: Myths and Realities. </a:t>
            </a:r>
            <a:r>
              <a:rPr lang="en-GB" sz="1050" dirty="0">
                <a:effectLst/>
                <a:latin typeface="Calibri" panose="020F0502020204030204" pitchFamily="34" charset="0"/>
                <a:ea typeface="Calibri" panose="020F0502020204030204" pitchFamily="34" charset="0"/>
                <a:cs typeface="Times New Roman" panose="02020603050405020304" pitchFamily="18" charset="0"/>
              </a:rPr>
              <a:t>London: Bloomsbury.</a:t>
            </a:r>
          </a:p>
        </p:txBody>
      </p:sp>
      <p:sp>
        <p:nvSpPr>
          <p:cNvPr id="4" name="Content Placeholder 2">
            <a:extLst>
              <a:ext uri="{FF2B5EF4-FFF2-40B4-BE49-F238E27FC236}">
                <a16:creationId xmlns:a16="http://schemas.microsoft.com/office/drawing/2014/main" id="{27032995-7D3C-4F64-BE5A-12854A2130C5}"/>
              </a:ext>
            </a:extLst>
          </p:cNvPr>
          <p:cNvSpPr txBox="1">
            <a:spLocks/>
          </p:cNvSpPr>
          <p:nvPr/>
        </p:nvSpPr>
        <p:spPr>
          <a:xfrm>
            <a:off x="8943975" y="58494"/>
            <a:ext cx="3248025" cy="6647106"/>
          </a:xfrm>
          <a:prstGeom prst="rect">
            <a:avLst/>
          </a:prstGeom>
        </p:spPr>
        <p:txBody>
          <a:bodyPr vert="horz" lIns="91440" tIns="45720" rIns="91440" bIns="45720" rtlCol="0">
            <a:normAutofit fontScale="850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lnSpc>
                <a:spcPct val="107000"/>
              </a:lnSpc>
              <a:spcAft>
                <a:spcPts val="800"/>
              </a:spcAft>
              <a:buNone/>
            </a:pPr>
            <a:r>
              <a:rPr lang="en-GB" sz="1800" u="sng" dirty="0">
                <a:effectLst/>
                <a:ea typeface="Calibri" panose="020F0502020204030204" pitchFamily="34" charset="0"/>
                <a:cs typeface="Calibri" panose="020F0502020204030204" pitchFamily="34" charset="0"/>
              </a:rPr>
              <a:t>Ancient Sources</a:t>
            </a:r>
          </a:p>
          <a:p>
            <a:pPr>
              <a:lnSpc>
                <a:spcPct val="107000"/>
              </a:lnSpc>
              <a:spcAft>
                <a:spcPts val="800"/>
              </a:spcAft>
            </a:pPr>
            <a:r>
              <a:rPr lang="en-GB" sz="1800" dirty="0">
                <a:effectLst/>
                <a:ea typeface="Calibri" panose="020F0502020204030204" pitchFamily="34" charset="0"/>
                <a:cs typeface="Calibri" panose="020F0502020204030204" pitchFamily="34" charset="0"/>
              </a:rPr>
              <a:t>Apollonius </a:t>
            </a:r>
            <a:r>
              <a:rPr lang="en-GB" sz="1800" dirty="0" err="1">
                <a:effectLst/>
                <a:ea typeface="Calibri" panose="020F0502020204030204" pitchFamily="34" charset="0"/>
                <a:cs typeface="Calibri" panose="020F0502020204030204" pitchFamily="34" charset="0"/>
              </a:rPr>
              <a:t>Rhodius</a:t>
            </a:r>
            <a:r>
              <a:rPr lang="en-GB" sz="1800" dirty="0">
                <a:effectLst/>
                <a:ea typeface="Calibri" panose="020F0502020204030204" pitchFamily="34" charset="0"/>
                <a:cs typeface="Calibri" panose="020F0502020204030204" pitchFamily="34" charset="0"/>
              </a:rPr>
              <a:t>, </a:t>
            </a:r>
            <a:r>
              <a:rPr lang="en-GB" sz="1800" i="1" dirty="0">
                <a:effectLst/>
                <a:ea typeface="Calibri" panose="020F0502020204030204" pitchFamily="34" charset="0"/>
                <a:cs typeface="Calibri" panose="020F0502020204030204" pitchFamily="34" charset="0"/>
              </a:rPr>
              <a:t>Argonautica</a:t>
            </a:r>
            <a:r>
              <a:rPr lang="en-GB" sz="1800" dirty="0">
                <a:effectLst/>
                <a:ea typeface="Calibri" panose="020F0502020204030204" pitchFamily="34" charset="0"/>
                <a:cs typeface="Calibri" panose="020F0502020204030204" pitchFamily="34" charset="0"/>
              </a:rPr>
              <a:t>. R.C. Seaton (trans.), 1912. Loeb.</a:t>
            </a:r>
          </a:p>
          <a:p>
            <a:pPr>
              <a:lnSpc>
                <a:spcPct val="107000"/>
              </a:lnSpc>
              <a:spcAft>
                <a:spcPts val="800"/>
              </a:spcAft>
            </a:pPr>
            <a:r>
              <a:rPr lang="en-GB" sz="1800" dirty="0" err="1">
                <a:effectLst/>
                <a:ea typeface="Calibri" panose="020F0502020204030204" pitchFamily="34" charset="0"/>
                <a:cs typeface="Calibri" panose="020F0502020204030204" pitchFamily="34" charset="0"/>
              </a:rPr>
              <a:t>Athenaeus</a:t>
            </a:r>
            <a:r>
              <a:rPr lang="en-GB" sz="1800" dirty="0">
                <a:effectLst/>
                <a:ea typeface="Calibri" panose="020F0502020204030204" pitchFamily="34" charset="0"/>
                <a:cs typeface="Calibri" panose="020F0502020204030204" pitchFamily="34" charset="0"/>
              </a:rPr>
              <a:t>, </a:t>
            </a:r>
            <a:r>
              <a:rPr lang="en-GB" sz="1800" i="1" dirty="0">
                <a:effectLst/>
                <a:ea typeface="Calibri" panose="020F0502020204030204" pitchFamily="34" charset="0"/>
                <a:cs typeface="Calibri" panose="020F0502020204030204" pitchFamily="34" charset="0"/>
              </a:rPr>
              <a:t>The Deipnosophists</a:t>
            </a:r>
            <a:r>
              <a:rPr lang="en-GB" sz="1800" dirty="0">
                <a:effectLst/>
                <a:ea typeface="Calibri" panose="020F0502020204030204" pitchFamily="34" charset="0"/>
                <a:cs typeface="Calibri" panose="020F0502020204030204" pitchFamily="34" charset="0"/>
              </a:rPr>
              <a:t>. C.D. Yonge (trans), 1854. </a:t>
            </a:r>
            <a:r>
              <a:rPr lang="en-GB" sz="1800" dirty="0">
                <a:effectLst/>
                <a:ea typeface="Calibri" panose="020F0502020204030204" pitchFamily="34" charset="0"/>
                <a:cs typeface="Calibri" panose="020F0502020204030204" pitchFamily="34" charset="0"/>
                <a:hlinkClick r:id="rId2"/>
              </a:rPr>
              <a:t>http://www.attalus.org/old/athenaeus15c.html</a:t>
            </a:r>
            <a:r>
              <a:rPr lang="en-GB" sz="1800" dirty="0">
                <a:effectLst/>
                <a:ea typeface="Calibri" panose="020F0502020204030204" pitchFamily="34" charset="0"/>
                <a:cs typeface="Calibri" panose="020F0502020204030204" pitchFamily="34" charset="0"/>
              </a:rPr>
              <a:t> </a:t>
            </a:r>
          </a:p>
          <a:p>
            <a:pPr>
              <a:lnSpc>
                <a:spcPct val="107000"/>
              </a:lnSpc>
              <a:spcAft>
                <a:spcPts val="800"/>
              </a:spcAft>
            </a:pPr>
            <a:r>
              <a:rPr lang="en-GB" sz="1800" dirty="0">
                <a:effectLst/>
                <a:ea typeface="Calibri" panose="020F0502020204030204" pitchFamily="34" charset="0"/>
                <a:cs typeface="Calibri" panose="020F0502020204030204" pitchFamily="34" charset="0"/>
              </a:rPr>
              <a:t>Euripides, </a:t>
            </a:r>
            <a:r>
              <a:rPr lang="en-GB" sz="1800" i="1" dirty="0">
                <a:effectLst/>
                <a:ea typeface="Calibri" panose="020F0502020204030204" pitchFamily="34" charset="0"/>
                <a:cs typeface="Calibri" panose="020F0502020204030204" pitchFamily="34" charset="0"/>
              </a:rPr>
              <a:t>Medea.</a:t>
            </a:r>
            <a:r>
              <a:rPr lang="en-GB" sz="1800" dirty="0">
                <a:effectLst/>
                <a:ea typeface="Calibri" panose="020F0502020204030204" pitchFamily="34" charset="0"/>
                <a:cs typeface="Calibri" panose="020F0502020204030204" pitchFamily="34" charset="0"/>
              </a:rPr>
              <a:t> James </a:t>
            </a:r>
            <a:r>
              <a:rPr lang="en-GB" sz="1800" dirty="0" err="1">
                <a:effectLst/>
                <a:ea typeface="Calibri" panose="020F0502020204030204" pitchFamily="34" charset="0"/>
                <a:cs typeface="Calibri" panose="020F0502020204030204" pitchFamily="34" charset="0"/>
              </a:rPr>
              <a:t>Morwood</a:t>
            </a:r>
            <a:r>
              <a:rPr lang="en-GB" sz="1800" dirty="0">
                <a:effectLst/>
                <a:ea typeface="Calibri" panose="020F0502020204030204" pitchFamily="34" charset="0"/>
                <a:cs typeface="Calibri" panose="020F0502020204030204" pitchFamily="34" charset="0"/>
              </a:rPr>
              <a:t> (trans), 1997. New York: Oxford University Press.</a:t>
            </a:r>
            <a:endParaRPr lang="en-GB" sz="1800" dirty="0">
              <a:ea typeface="Calibri" panose="020F0502020204030204" pitchFamily="34" charset="0"/>
              <a:cs typeface="Calibri" panose="020F0502020204030204" pitchFamily="34" charset="0"/>
            </a:endParaRPr>
          </a:p>
          <a:p>
            <a:pPr>
              <a:lnSpc>
                <a:spcPct val="107000"/>
              </a:lnSpc>
              <a:spcAft>
                <a:spcPts val="800"/>
              </a:spcAft>
            </a:pPr>
            <a:r>
              <a:rPr lang="en-GB" sz="1800" dirty="0">
                <a:ea typeface="Calibri" panose="020F0502020204030204" pitchFamily="34" charset="0"/>
                <a:cs typeface="Calibri" panose="020F0502020204030204" pitchFamily="34" charset="0"/>
              </a:rPr>
              <a:t>Herodotus, </a:t>
            </a:r>
            <a:r>
              <a:rPr lang="en-GB" sz="1800" i="1" dirty="0">
                <a:ea typeface="Calibri" panose="020F0502020204030204" pitchFamily="34" charset="0"/>
                <a:cs typeface="Calibri" panose="020F0502020204030204" pitchFamily="34" charset="0"/>
              </a:rPr>
              <a:t>The Histories</a:t>
            </a:r>
            <a:r>
              <a:rPr lang="en-GB" sz="1800" dirty="0">
                <a:ea typeface="Calibri" panose="020F0502020204030204" pitchFamily="34" charset="0"/>
                <a:cs typeface="Calibri" panose="020F0502020204030204" pitchFamily="34" charset="0"/>
              </a:rPr>
              <a:t>. </a:t>
            </a:r>
            <a:r>
              <a:rPr lang="en-GB" sz="1800" dirty="0" err="1">
                <a:ea typeface="Calibri" panose="020F0502020204030204" pitchFamily="34" charset="0"/>
                <a:cs typeface="Calibri" panose="020F0502020204030204" pitchFamily="34" charset="0"/>
              </a:rPr>
              <a:t>Hude</a:t>
            </a:r>
            <a:r>
              <a:rPr lang="en-GB" sz="1800" dirty="0">
                <a:ea typeface="Calibri" panose="020F0502020204030204" pitchFamily="34" charset="0"/>
                <a:cs typeface="Calibri" panose="020F0502020204030204" pitchFamily="34" charset="0"/>
              </a:rPr>
              <a:t> (trans), 1927. Abingdon: Routledge.</a:t>
            </a:r>
            <a:endParaRPr lang="en-GB" sz="1800" dirty="0">
              <a:effectLst/>
              <a:ea typeface="Calibri" panose="020F0502020204030204" pitchFamily="34" charset="0"/>
              <a:cs typeface="Calibri" panose="020F0502020204030204" pitchFamily="34" charset="0"/>
            </a:endParaRPr>
          </a:p>
          <a:p>
            <a:pPr>
              <a:lnSpc>
                <a:spcPct val="107000"/>
              </a:lnSpc>
              <a:spcAft>
                <a:spcPts val="800"/>
              </a:spcAft>
            </a:pPr>
            <a:r>
              <a:rPr lang="en-GB" sz="1800" dirty="0">
                <a:effectLst/>
                <a:ea typeface="Calibri" panose="020F0502020204030204" pitchFamily="34" charset="0"/>
                <a:cs typeface="Calibri" panose="020F0502020204030204" pitchFamily="34" charset="0"/>
              </a:rPr>
              <a:t>Homer, </a:t>
            </a:r>
            <a:r>
              <a:rPr lang="en-GB" sz="1800" i="1" dirty="0">
                <a:effectLst/>
                <a:ea typeface="Calibri" panose="020F0502020204030204" pitchFamily="34" charset="0"/>
                <a:cs typeface="Calibri" panose="020F0502020204030204" pitchFamily="34" charset="0"/>
              </a:rPr>
              <a:t>The Iliad.</a:t>
            </a:r>
            <a:r>
              <a:rPr lang="en-GB" sz="1800" dirty="0">
                <a:effectLst/>
                <a:ea typeface="Calibri" panose="020F0502020204030204" pitchFamily="34" charset="0"/>
                <a:cs typeface="Times New Roman" panose="02020603050405020304" pitchFamily="18" charset="0"/>
              </a:rPr>
              <a:t> E.V. </a:t>
            </a:r>
            <a:r>
              <a:rPr lang="en-GB" sz="1800" dirty="0" err="1">
                <a:effectLst/>
                <a:ea typeface="Calibri" panose="020F0502020204030204" pitchFamily="34" charset="0"/>
                <a:cs typeface="Times New Roman" panose="02020603050405020304" pitchFamily="18" charset="0"/>
              </a:rPr>
              <a:t>Rieu</a:t>
            </a:r>
            <a:r>
              <a:rPr lang="en-GB" sz="1800" dirty="0">
                <a:effectLst/>
                <a:ea typeface="Calibri" panose="020F0502020204030204" pitchFamily="34" charset="0"/>
                <a:cs typeface="Times New Roman" panose="02020603050405020304" pitchFamily="18" charset="0"/>
              </a:rPr>
              <a:t> (trans), 1950. London: Penguin Group.</a:t>
            </a:r>
          </a:p>
          <a:p>
            <a:pPr>
              <a:lnSpc>
                <a:spcPct val="107000"/>
              </a:lnSpc>
              <a:spcAft>
                <a:spcPts val="800"/>
              </a:spcAft>
            </a:pPr>
            <a:r>
              <a:rPr lang="en-GB" sz="1800" dirty="0">
                <a:effectLst/>
                <a:ea typeface="Calibri" panose="020F0502020204030204" pitchFamily="34" charset="0"/>
                <a:cs typeface="Calibri" panose="020F0502020204030204" pitchFamily="34" charset="0"/>
              </a:rPr>
              <a:t>Homer, </a:t>
            </a:r>
            <a:r>
              <a:rPr lang="en-GB" sz="1800" i="1" dirty="0">
                <a:effectLst/>
                <a:ea typeface="Calibri" panose="020F0502020204030204" pitchFamily="34" charset="0"/>
                <a:cs typeface="Calibri" panose="020F0502020204030204" pitchFamily="34" charset="0"/>
              </a:rPr>
              <a:t>The Odyssey.</a:t>
            </a:r>
            <a:r>
              <a:rPr lang="en-GB" sz="1800" i="1" dirty="0">
                <a:effectLst/>
                <a:ea typeface="Calibri" panose="020F0502020204030204" pitchFamily="34" charset="0"/>
                <a:cs typeface="Times New Roman" panose="02020603050405020304" pitchFamily="18" charset="0"/>
              </a:rPr>
              <a:t> </a:t>
            </a:r>
            <a:r>
              <a:rPr lang="en-GB" sz="1800" dirty="0">
                <a:effectLst/>
                <a:ea typeface="Calibri" panose="020F0502020204030204" pitchFamily="34" charset="0"/>
                <a:cs typeface="Times New Roman" panose="02020603050405020304" pitchFamily="18" charset="0"/>
              </a:rPr>
              <a:t>E.V. </a:t>
            </a:r>
            <a:r>
              <a:rPr lang="en-GB" sz="1800" dirty="0" err="1">
                <a:effectLst/>
                <a:ea typeface="Calibri" panose="020F0502020204030204" pitchFamily="34" charset="0"/>
                <a:cs typeface="Times New Roman" panose="02020603050405020304" pitchFamily="18" charset="0"/>
              </a:rPr>
              <a:t>Rieu</a:t>
            </a:r>
            <a:r>
              <a:rPr lang="en-GB" sz="1800" dirty="0">
                <a:effectLst/>
                <a:ea typeface="Calibri" panose="020F0502020204030204" pitchFamily="34" charset="0"/>
                <a:cs typeface="Times New Roman" panose="02020603050405020304" pitchFamily="18" charset="0"/>
              </a:rPr>
              <a:t> (trans), 1946. London: Penguin Group.</a:t>
            </a:r>
          </a:p>
          <a:p>
            <a:pPr>
              <a:lnSpc>
                <a:spcPct val="107000"/>
              </a:lnSpc>
              <a:spcAft>
                <a:spcPts val="800"/>
              </a:spcAft>
            </a:pPr>
            <a:r>
              <a:rPr lang="en-US" sz="1800" dirty="0"/>
              <a:t>Thucydides, </a:t>
            </a:r>
            <a:r>
              <a:rPr lang="en-US" sz="1800" i="1" dirty="0"/>
              <a:t>The Peloponnesian War</a:t>
            </a:r>
            <a:r>
              <a:rPr lang="en-US" sz="1800" dirty="0"/>
              <a:t>. J.M. Dent and E.P Dutton (trans), 1910. London and New York.</a:t>
            </a:r>
            <a:endParaRPr lang="en-GB" sz="12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53166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05DBC-BFFA-4A78-B495-36A523F638A3}"/>
              </a:ext>
            </a:extLst>
          </p:cNvPr>
          <p:cNvSpPr>
            <a:spLocks noGrp="1"/>
          </p:cNvSpPr>
          <p:nvPr>
            <p:ph type="title"/>
          </p:nvPr>
        </p:nvSpPr>
        <p:spPr>
          <a:xfrm>
            <a:off x="704849" y="0"/>
            <a:ext cx="10029825" cy="990600"/>
          </a:xfrm>
        </p:spPr>
        <p:txBody>
          <a:bodyPr/>
          <a:lstStyle/>
          <a:p>
            <a:r>
              <a:rPr lang="en-GB" dirty="0"/>
              <a:t>Images</a:t>
            </a:r>
          </a:p>
        </p:txBody>
      </p:sp>
      <p:sp>
        <p:nvSpPr>
          <p:cNvPr id="3" name="Content Placeholder 2">
            <a:extLst>
              <a:ext uri="{FF2B5EF4-FFF2-40B4-BE49-F238E27FC236}">
                <a16:creationId xmlns:a16="http://schemas.microsoft.com/office/drawing/2014/main" id="{857C59C5-3AC2-42B7-BE10-8855BCBC4A38}"/>
              </a:ext>
            </a:extLst>
          </p:cNvPr>
          <p:cNvSpPr>
            <a:spLocks noGrp="1"/>
          </p:cNvSpPr>
          <p:nvPr>
            <p:ph idx="1"/>
          </p:nvPr>
        </p:nvSpPr>
        <p:spPr>
          <a:xfrm>
            <a:off x="704850" y="990600"/>
            <a:ext cx="9410700" cy="5867400"/>
          </a:xfrm>
        </p:spPr>
        <p:txBody>
          <a:bodyPr>
            <a:normAutofit/>
          </a:bodyPr>
          <a:lstStyle/>
          <a:p>
            <a:pPr>
              <a:lnSpc>
                <a:spcPct val="107000"/>
              </a:lnSpc>
              <a:spcAft>
                <a:spcPts val="800"/>
              </a:spcAft>
            </a:pPr>
            <a:r>
              <a:rPr lang="en-GB" sz="1600" dirty="0">
                <a:effectLst/>
                <a:ea typeface="Calibri" panose="020F0502020204030204" pitchFamily="34" charset="0"/>
                <a:cs typeface="Times New Roman" panose="02020603050405020304" pitchFamily="18" charset="0"/>
              </a:rPr>
              <a:t>Figure 1: Lysippus, c.360-310 BCE. </a:t>
            </a:r>
            <a:r>
              <a:rPr lang="en-GB" sz="1600" i="1" dirty="0">
                <a:effectLst/>
                <a:ea typeface="Calibri" panose="020F0502020204030204" pitchFamily="34" charset="0"/>
                <a:cs typeface="Times New Roman" panose="02020603050405020304" pitchFamily="18" charset="0"/>
              </a:rPr>
              <a:t>Farnese Hercules</a:t>
            </a:r>
            <a:r>
              <a:rPr lang="en-GB" sz="1600" dirty="0">
                <a:effectLst/>
                <a:ea typeface="Calibri" panose="020F0502020204030204" pitchFamily="34" charset="0"/>
                <a:cs typeface="Times New Roman" panose="02020603050405020304" pitchFamily="18" charset="0"/>
              </a:rPr>
              <a:t>. Roman copy of lost original. H: 317cm. Accessed: 22/02/2021:</a:t>
            </a:r>
            <a:br>
              <a:rPr lang="en-GB" sz="1600" dirty="0">
                <a:effectLst/>
                <a:ea typeface="Calibri" panose="020F0502020204030204" pitchFamily="34" charset="0"/>
                <a:cs typeface="Times New Roman" panose="02020603050405020304" pitchFamily="18" charset="0"/>
              </a:rPr>
            </a:br>
            <a:r>
              <a:rPr lang="en-GB" sz="1600" u="sng" dirty="0">
                <a:solidFill>
                  <a:srgbClr val="0563C1"/>
                </a:solidFill>
                <a:effectLst/>
                <a:ea typeface="Calibri" panose="020F0502020204030204" pitchFamily="34" charset="0"/>
                <a:cs typeface="Times New Roman" panose="02020603050405020304" pitchFamily="18" charset="0"/>
                <a:hlinkClick r:id="rId2"/>
              </a:rPr>
              <a:t>https://museum.classics.cam.ac.uk/collections/casts/farnese-herakles</a:t>
            </a:r>
            <a:r>
              <a:rPr lang="en-GB" sz="1600" dirty="0">
                <a:effectLst/>
                <a:ea typeface="Calibri" panose="020F0502020204030204" pitchFamily="34" charset="0"/>
                <a:cs typeface="Times New Roman" panose="02020603050405020304" pitchFamily="18" charset="0"/>
              </a:rPr>
              <a:t> </a:t>
            </a:r>
            <a:endParaRPr lang="en-GB" sz="1600" dirty="0"/>
          </a:p>
          <a:p>
            <a:pPr>
              <a:lnSpc>
                <a:spcPct val="107000"/>
              </a:lnSpc>
              <a:spcAft>
                <a:spcPts val="800"/>
              </a:spcAft>
            </a:pPr>
            <a:r>
              <a:rPr lang="en-GB" sz="1600" dirty="0">
                <a:ea typeface="Calibri" panose="020F0502020204030204" pitchFamily="34" charset="0"/>
                <a:cs typeface="Times New Roman" panose="02020603050405020304" pitchFamily="18" charset="0"/>
              </a:rPr>
              <a:t>Figure 2: </a:t>
            </a:r>
            <a:r>
              <a:rPr lang="en-GB" sz="1600" dirty="0"/>
              <a:t>Anon, 2</a:t>
            </a:r>
            <a:r>
              <a:rPr lang="en-GB" sz="1600" baseline="30000" dirty="0"/>
              <a:t>nd</a:t>
            </a:r>
            <a:r>
              <a:rPr lang="en-GB" sz="1600" dirty="0"/>
              <a:t> Century BCE. Roman Statuette of Odysseus offering wine to Polyphemus. Photo by </a:t>
            </a:r>
            <a:r>
              <a:rPr lang="en-US" sz="1600" dirty="0"/>
              <a:t>Cartwright, M. (2013, May 09). Odysseus. World History Encyclopedia. Accessed 28/05/2021:  </a:t>
            </a:r>
            <a:r>
              <a:rPr lang="en-US" sz="1600" dirty="0">
                <a:hlinkClick r:id="rId3"/>
              </a:rPr>
              <a:t>https://www.worldhistory.org/image/1201/odysseus/</a:t>
            </a:r>
            <a:r>
              <a:rPr lang="en-US" sz="1600" dirty="0"/>
              <a:t> </a:t>
            </a:r>
          </a:p>
          <a:p>
            <a:pPr>
              <a:lnSpc>
                <a:spcPct val="107000"/>
              </a:lnSpc>
              <a:spcAft>
                <a:spcPts val="800"/>
              </a:spcAft>
            </a:pPr>
            <a:r>
              <a:rPr lang="en-GB" sz="1600" dirty="0">
                <a:effectLst/>
                <a:ea typeface="Calibri" panose="020F0502020204030204" pitchFamily="34" charset="0"/>
                <a:cs typeface="Times New Roman" panose="02020603050405020304" pitchFamily="18" charset="0"/>
              </a:rPr>
              <a:t>Figure 3: Anonymous, c.460-450 BCE, </a:t>
            </a:r>
            <a:r>
              <a:rPr lang="en-GB" sz="1600" i="1" dirty="0">
                <a:effectLst/>
                <a:ea typeface="Calibri" panose="020F0502020204030204" pitchFamily="34" charset="0"/>
                <a:cs typeface="Times New Roman" panose="02020603050405020304" pitchFamily="18" charset="0"/>
              </a:rPr>
              <a:t>The </a:t>
            </a:r>
            <a:r>
              <a:rPr lang="en-GB" sz="1600" i="1" dirty="0" err="1">
                <a:effectLst/>
                <a:ea typeface="Calibri" panose="020F0502020204030204" pitchFamily="34" charset="0"/>
                <a:cs typeface="Times New Roman" panose="02020603050405020304" pitchFamily="18" charset="0"/>
              </a:rPr>
              <a:t>Riace</a:t>
            </a:r>
            <a:r>
              <a:rPr lang="en-GB" sz="1600" i="1" dirty="0">
                <a:effectLst/>
                <a:ea typeface="Calibri" panose="020F0502020204030204" pitchFamily="34" charset="0"/>
                <a:cs typeface="Times New Roman" panose="02020603050405020304" pitchFamily="18" charset="0"/>
              </a:rPr>
              <a:t> Warriors</a:t>
            </a:r>
            <a:r>
              <a:rPr lang="en-GB" sz="1600" dirty="0">
                <a:effectLst/>
                <a:ea typeface="Calibri" panose="020F0502020204030204" pitchFamily="34" charset="0"/>
                <a:cs typeface="Times New Roman" panose="02020603050405020304" pitchFamily="18" charset="0"/>
              </a:rPr>
              <a:t>, original bronze works found off the coat of </a:t>
            </a:r>
            <a:r>
              <a:rPr lang="en-GB" sz="1600" dirty="0" err="1">
                <a:effectLst/>
                <a:ea typeface="Calibri" panose="020F0502020204030204" pitchFamily="34" charset="0"/>
                <a:cs typeface="Times New Roman" panose="02020603050405020304" pitchFamily="18" charset="0"/>
              </a:rPr>
              <a:t>Riace</a:t>
            </a:r>
            <a:r>
              <a:rPr lang="en-GB" sz="1600" dirty="0">
                <a:effectLst/>
                <a:ea typeface="Calibri" panose="020F0502020204030204" pitchFamily="34" charset="0"/>
                <a:cs typeface="Times New Roman" panose="02020603050405020304" pitchFamily="18" charset="0"/>
              </a:rPr>
              <a:t> in 1972. H: 197cm and 198cm. Curator Collection, image 8. Accessed 01/04/2020 at </a:t>
            </a:r>
            <a:r>
              <a:rPr lang="en-GB" sz="1600" u="sng" dirty="0">
                <a:solidFill>
                  <a:srgbClr val="0000FF"/>
                </a:solidFill>
                <a:effectLst/>
                <a:ea typeface="Calibri" panose="020F0502020204030204" pitchFamily="34" charset="0"/>
                <a:cs typeface="Times New Roman" panose="02020603050405020304" pitchFamily="18" charset="0"/>
                <a:hlinkClick r:id="rId4"/>
              </a:rPr>
              <a:t>https://curiator.com/art/unknown/riace-warriors-460-450-bc</a:t>
            </a:r>
            <a:endParaRPr lang="en-GB" sz="1600" u="sng" dirty="0">
              <a:solidFill>
                <a:srgbClr val="0000FF"/>
              </a:solidFill>
              <a:effectLst/>
              <a:ea typeface="Calibri" panose="020F0502020204030204" pitchFamily="34" charset="0"/>
              <a:cs typeface="Times New Roman" panose="02020603050405020304" pitchFamily="18" charset="0"/>
            </a:endParaRPr>
          </a:p>
          <a:p>
            <a:pPr>
              <a:lnSpc>
                <a:spcPct val="107000"/>
              </a:lnSpc>
              <a:spcAft>
                <a:spcPts val="800"/>
              </a:spcAft>
            </a:pPr>
            <a:r>
              <a:rPr lang="en-GB" sz="1600" dirty="0">
                <a:effectLst/>
                <a:ea typeface="Calibri" panose="020F0502020204030204" pitchFamily="34" charset="0"/>
                <a:cs typeface="Times New Roman" panose="02020603050405020304" pitchFamily="18" charset="0"/>
              </a:rPr>
              <a:t>Figure 4: Anon, c.530 BCE. </a:t>
            </a:r>
            <a:r>
              <a:rPr lang="en-GB" sz="1600" i="1" dirty="0" err="1">
                <a:effectLst/>
                <a:ea typeface="Calibri" panose="020F0502020204030204" pitchFamily="34" charset="0"/>
                <a:cs typeface="Times New Roman" panose="02020603050405020304" pitchFamily="18" charset="0"/>
              </a:rPr>
              <a:t>Anavyssos</a:t>
            </a:r>
            <a:r>
              <a:rPr lang="en-GB" sz="1600" i="1" dirty="0">
                <a:effectLst/>
                <a:ea typeface="Calibri" panose="020F0502020204030204" pitchFamily="34" charset="0"/>
                <a:cs typeface="Times New Roman" panose="02020603050405020304" pitchFamily="18" charset="0"/>
              </a:rPr>
              <a:t> Kouros</a:t>
            </a:r>
            <a:r>
              <a:rPr lang="en-GB" sz="1600" dirty="0">
                <a:effectLst/>
                <a:ea typeface="Calibri" panose="020F0502020204030204" pitchFamily="34" charset="0"/>
                <a:cs typeface="Times New Roman" panose="02020603050405020304" pitchFamily="18" charset="0"/>
              </a:rPr>
              <a:t>. Also known as </a:t>
            </a:r>
            <a:r>
              <a:rPr lang="en-GB" sz="1600" dirty="0" err="1">
                <a:effectLst/>
                <a:ea typeface="Calibri" panose="020F0502020204030204" pitchFamily="34" charset="0"/>
                <a:cs typeface="Times New Roman" panose="02020603050405020304" pitchFamily="18" charset="0"/>
              </a:rPr>
              <a:t>Kroisos</a:t>
            </a:r>
            <a:r>
              <a:rPr lang="en-GB" sz="1600" dirty="0">
                <a:effectLst/>
                <a:ea typeface="Calibri" panose="020F0502020204030204" pitchFamily="34" charset="0"/>
                <a:cs typeface="Times New Roman" panose="02020603050405020304" pitchFamily="18" charset="0"/>
              </a:rPr>
              <a:t> Kouros, as a grave marker for </a:t>
            </a:r>
            <a:r>
              <a:rPr lang="en-GB" sz="1600" dirty="0" err="1">
                <a:effectLst/>
                <a:ea typeface="Calibri" panose="020F0502020204030204" pitchFamily="34" charset="0"/>
                <a:cs typeface="Times New Roman" panose="02020603050405020304" pitchFamily="18" charset="0"/>
              </a:rPr>
              <a:t>Kroisos</a:t>
            </a:r>
            <a:r>
              <a:rPr lang="en-GB" sz="1600" dirty="0">
                <a:effectLst/>
                <a:ea typeface="Calibri" panose="020F0502020204030204" pitchFamily="34" charset="0"/>
                <a:cs typeface="Times New Roman" panose="02020603050405020304" pitchFamily="18" charset="0"/>
              </a:rPr>
              <a:t>. Made from Parian marble. H: 195cm. Accessed 15/02/2021: </a:t>
            </a:r>
            <a:r>
              <a:rPr lang="en-GB" sz="1600" u="sng" dirty="0">
                <a:solidFill>
                  <a:srgbClr val="0563C1"/>
                </a:solidFill>
                <a:effectLst/>
                <a:ea typeface="Calibri" panose="020F0502020204030204" pitchFamily="34" charset="0"/>
                <a:cs typeface="Times New Roman" panose="02020603050405020304" pitchFamily="18" charset="0"/>
                <a:hlinkClick r:id="rId5"/>
              </a:rPr>
              <a:t>https://en.wikipedia.org/wiki/Kroisos_Kouros#/media/File:Kouros_anavissos.jpg</a:t>
            </a:r>
            <a:r>
              <a:rPr lang="en-GB" sz="1600" dirty="0">
                <a:effectLst/>
                <a:ea typeface="Calibri" panose="020F0502020204030204" pitchFamily="34" charset="0"/>
                <a:cs typeface="Times New Roman" panose="02020603050405020304" pitchFamily="18" charset="0"/>
              </a:rPr>
              <a:t> </a:t>
            </a:r>
            <a:endParaRPr lang="en-GB" sz="1600" dirty="0"/>
          </a:p>
          <a:p>
            <a:pPr>
              <a:lnSpc>
                <a:spcPct val="107000"/>
              </a:lnSpc>
              <a:spcAft>
                <a:spcPts val="800"/>
              </a:spcAft>
            </a:pPr>
            <a:r>
              <a:rPr lang="en-GB" sz="1600" dirty="0"/>
              <a:t>Figure 5: Kritios and </a:t>
            </a:r>
            <a:r>
              <a:rPr lang="en-GB" sz="1600" dirty="0" err="1"/>
              <a:t>Nesiotes</a:t>
            </a:r>
            <a:r>
              <a:rPr lang="en-GB" sz="1600" dirty="0"/>
              <a:t>, c.477BCE. </a:t>
            </a:r>
            <a:r>
              <a:rPr lang="en-GB" sz="1600" i="1" dirty="0"/>
              <a:t>The Tyrannicides: </a:t>
            </a:r>
            <a:r>
              <a:rPr lang="en-GB" sz="1600" i="1" dirty="0" err="1"/>
              <a:t>Harmodius</a:t>
            </a:r>
            <a:r>
              <a:rPr lang="en-GB" sz="1600" i="1" dirty="0"/>
              <a:t> and </a:t>
            </a:r>
            <a:r>
              <a:rPr lang="en-GB" sz="1600" i="1" dirty="0" err="1"/>
              <a:t>Aristogeiton</a:t>
            </a:r>
            <a:r>
              <a:rPr lang="en-GB" sz="1600" dirty="0"/>
              <a:t>. Roman copy (c.484BCE) of original lost bronze. H: 1.90m. Accessed 27/05/2021: </a:t>
            </a:r>
            <a:r>
              <a:rPr lang="en-GB" sz="1600" dirty="0">
                <a:hlinkClick r:id="rId6"/>
              </a:rPr>
              <a:t>https://museum.classics.cam.ac.uk/collections/casts/harmodios-and-aristogeiton-tyrant-slayers</a:t>
            </a:r>
            <a:r>
              <a:rPr lang="en-GB" sz="1600" dirty="0"/>
              <a:t> </a:t>
            </a:r>
          </a:p>
        </p:txBody>
      </p:sp>
    </p:spTree>
    <p:extLst>
      <p:ext uri="{BB962C8B-B14F-4D97-AF65-F5344CB8AC3E}">
        <p14:creationId xmlns:p14="http://schemas.microsoft.com/office/powerpoint/2010/main" val="226795857"/>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Crop</Template>
  <TotalTime>9254</TotalTime>
  <Words>1460</Words>
  <Application>Microsoft Office PowerPoint</Application>
  <PresentationFormat>Widescreen</PresentationFormat>
  <Paragraphs>105</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-apple-system</vt:lpstr>
      <vt:lpstr>Calibri</vt:lpstr>
      <vt:lpstr>Franklin Gothic Book</vt:lpstr>
      <vt:lpstr>Georgia</vt:lpstr>
      <vt:lpstr>Crop</vt:lpstr>
      <vt:lpstr>Defining Heroes in Myth</vt:lpstr>
      <vt:lpstr>Introduction</vt:lpstr>
      <vt:lpstr>Heroic Code</vt:lpstr>
      <vt:lpstr>Odysseus and Jason</vt:lpstr>
      <vt:lpstr>Impact on Greece</vt:lpstr>
      <vt:lpstr>Impact on Greece</vt:lpstr>
      <vt:lpstr>The Mirage</vt:lpstr>
      <vt:lpstr>Conclusion</vt:lpstr>
      <vt:lpstr>Bibliography</vt:lpstr>
      <vt:lpstr>Images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Defining Heroes in Myth</dc:title>
  <dc:creator>Hazel Carter</dc:creator>
  <cp:lastModifiedBy>Hazel Carter</cp:lastModifiedBy>
  <cp:revision>52</cp:revision>
  <dcterms:created xsi:type="dcterms:W3CDTF">2021-05-27T10:49:31Z</dcterms:created>
  <dcterms:modified xsi:type="dcterms:W3CDTF">2021-06-03T11:11:19Z</dcterms:modified>
</cp:coreProperties>
</file>