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28"/>
  </p:notesMasterIdLst>
  <p:sldIdLst>
    <p:sldId id="256" r:id="rId2"/>
    <p:sldId id="304" r:id="rId3"/>
    <p:sldId id="284" r:id="rId4"/>
    <p:sldId id="269" r:id="rId5"/>
    <p:sldId id="305" r:id="rId6"/>
    <p:sldId id="285" r:id="rId7"/>
    <p:sldId id="286" r:id="rId8"/>
    <p:sldId id="287" r:id="rId9"/>
    <p:sldId id="298" r:id="rId10"/>
    <p:sldId id="288" r:id="rId11"/>
    <p:sldId id="289" r:id="rId12"/>
    <p:sldId id="290" r:id="rId13"/>
    <p:sldId id="291" r:id="rId14"/>
    <p:sldId id="292" r:id="rId15"/>
    <p:sldId id="295" r:id="rId16"/>
    <p:sldId id="293" r:id="rId17"/>
    <p:sldId id="299" r:id="rId18"/>
    <p:sldId id="300" r:id="rId19"/>
    <p:sldId id="294" r:id="rId20"/>
    <p:sldId id="296" r:id="rId21"/>
    <p:sldId id="301" r:id="rId22"/>
    <p:sldId id="302" r:id="rId23"/>
    <p:sldId id="297" r:id="rId24"/>
    <p:sldId id="303" r:id="rId25"/>
    <p:sldId id="264" r:id="rId26"/>
    <p:sldId id="265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6" d="100"/>
          <a:sy n="66" d="100"/>
        </p:scale>
        <p:origin x="42" y="4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819EEA-2913-44D5-9EB3-65FBF7A88134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9B081A7-44F6-4480-9D4D-A2D34C1CC4C7}">
      <dgm:prSet custT="1"/>
      <dgm:spPr/>
      <dgm:t>
        <a:bodyPr/>
        <a:lstStyle/>
        <a:p>
          <a:r>
            <a:rPr lang="en-GB" sz="3200" dirty="0"/>
            <a:t>Concrete experience</a:t>
          </a:r>
          <a:endParaRPr lang="en-US" sz="3200" dirty="0"/>
        </a:p>
      </dgm:t>
    </dgm:pt>
    <dgm:pt modelId="{EEA72C27-9278-4329-81D8-324651A04504}" type="parTrans" cxnId="{ED1351F4-AF9A-422A-8A9B-B20ADF7180ED}">
      <dgm:prSet/>
      <dgm:spPr/>
      <dgm:t>
        <a:bodyPr/>
        <a:lstStyle/>
        <a:p>
          <a:endParaRPr lang="en-US"/>
        </a:p>
      </dgm:t>
    </dgm:pt>
    <dgm:pt modelId="{171820B9-3069-47C8-AFDC-16A4BF8DA350}" type="sibTrans" cxnId="{ED1351F4-AF9A-422A-8A9B-B20ADF7180ED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C4B5866-BA2A-4260-870A-DDC98773E2D2}">
      <dgm:prSet custT="1"/>
      <dgm:spPr/>
      <dgm:t>
        <a:bodyPr/>
        <a:lstStyle/>
        <a:p>
          <a:r>
            <a:rPr lang="en-GB" sz="2800" dirty="0"/>
            <a:t>Reflective observation</a:t>
          </a:r>
          <a:endParaRPr lang="en-US" sz="2800" dirty="0"/>
        </a:p>
      </dgm:t>
    </dgm:pt>
    <dgm:pt modelId="{78820534-8B56-41E0-BEA2-8FEBA14D269F}" type="parTrans" cxnId="{DCD49E6E-E36A-4A6F-8BD9-2CA99D0151C8}">
      <dgm:prSet/>
      <dgm:spPr/>
      <dgm:t>
        <a:bodyPr/>
        <a:lstStyle/>
        <a:p>
          <a:endParaRPr lang="en-US"/>
        </a:p>
      </dgm:t>
    </dgm:pt>
    <dgm:pt modelId="{91FEF921-D577-4A60-B762-D2E42F75A866}" type="sibTrans" cxnId="{DCD49E6E-E36A-4A6F-8BD9-2CA99D0151C8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0A978135-A7AF-4669-A310-E548CEDF3262}">
      <dgm:prSet custT="1"/>
      <dgm:spPr/>
      <dgm:t>
        <a:bodyPr/>
        <a:lstStyle/>
        <a:p>
          <a:r>
            <a:rPr lang="en-GB" sz="2000" dirty="0"/>
            <a:t>Abstract conceptualisation</a:t>
          </a:r>
          <a:endParaRPr lang="en-US" sz="2000" dirty="0"/>
        </a:p>
      </dgm:t>
    </dgm:pt>
    <dgm:pt modelId="{5F3BA539-DD00-4F29-B6FD-2B1005EC1293}" type="parTrans" cxnId="{1957A65B-448C-4979-B0BE-D2137E806507}">
      <dgm:prSet/>
      <dgm:spPr/>
      <dgm:t>
        <a:bodyPr/>
        <a:lstStyle/>
        <a:p>
          <a:endParaRPr lang="en-US"/>
        </a:p>
      </dgm:t>
    </dgm:pt>
    <dgm:pt modelId="{107ED4E5-3E79-4A55-8F9C-D0A87ABF8812}" type="sibTrans" cxnId="{1957A65B-448C-4979-B0BE-D2137E806507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AC7B54B6-F9D0-4D42-A2B2-54EDDDFA6DDC}">
      <dgm:prSet/>
      <dgm:spPr/>
      <dgm:t>
        <a:bodyPr/>
        <a:lstStyle/>
        <a:p>
          <a:r>
            <a:rPr lang="en-GB" dirty="0"/>
            <a:t>Stage 4: Active experimentation</a:t>
          </a:r>
          <a:endParaRPr lang="en-US" dirty="0"/>
        </a:p>
      </dgm:t>
    </dgm:pt>
    <dgm:pt modelId="{5E43ED1D-C46B-48D9-B9F0-89563302B4FD}" type="parTrans" cxnId="{397EE581-E944-4779-AA2E-467D0409C443}">
      <dgm:prSet/>
      <dgm:spPr/>
      <dgm:t>
        <a:bodyPr/>
        <a:lstStyle/>
        <a:p>
          <a:endParaRPr lang="en-US"/>
        </a:p>
      </dgm:t>
    </dgm:pt>
    <dgm:pt modelId="{DB88C95C-2CCD-4590-A3DE-C21633938500}" type="sibTrans" cxnId="{397EE581-E944-4779-AA2E-467D0409C443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386D2BC8-53FE-419A-8D6F-803CA8186F22}">
      <dgm:prSet/>
      <dgm:spPr/>
      <dgm:t>
        <a:bodyPr/>
        <a:lstStyle/>
        <a:p>
          <a:r>
            <a:rPr lang="en-GB" dirty="0"/>
            <a:t>How did you implement these new ideas in practice?: Highlight how you put newly gained knowledge into practice.</a:t>
          </a:r>
          <a:endParaRPr lang="en-US" dirty="0"/>
        </a:p>
      </dgm:t>
    </dgm:pt>
    <dgm:pt modelId="{94954579-F1B2-4F5F-9C85-7DF098C24A1A}" type="parTrans" cxnId="{890CEB67-A035-46D9-99EC-7D1E32CFC693}">
      <dgm:prSet/>
      <dgm:spPr/>
      <dgm:t>
        <a:bodyPr/>
        <a:lstStyle/>
        <a:p>
          <a:endParaRPr lang="en-US"/>
        </a:p>
      </dgm:t>
    </dgm:pt>
    <dgm:pt modelId="{A3A43696-6A52-477C-87F7-78C90D510422}" type="sibTrans" cxnId="{890CEB67-A035-46D9-99EC-7D1E32CFC693}">
      <dgm:prSet/>
      <dgm:spPr/>
      <dgm:t>
        <a:bodyPr/>
        <a:lstStyle/>
        <a:p>
          <a:endParaRPr lang="en-US"/>
        </a:p>
      </dgm:t>
    </dgm:pt>
    <dgm:pt modelId="{A56AE69E-EA03-4394-B130-D1006D6E55AA}">
      <dgm:prSet/>
      <dgm:spPr/>
      <dgm:t>
        <a:bodyPr/>
        <a:lstStyle/>
        <a:p>
          <a:r>
            <a:rPr lang="en-GB" dirty="0"/>
            <a:t>What did you do differently when a similar situation occurred again?</a:t>
          </a:r>
          <a:endParaRPr lang="en-US" dirty="0"/>
        </a:p>
      </dgm:t>
    </dgm:pt>
    <dgm:pt modelId="{9480F837-DC90-4DB1-A755-4898CA5C9EC3}" type="parTrans" cxnId="{7A8084F6-D68A-4324-ADEF-CD09BBD9DC42}">
      <dgm:prSet/>
      <dgm:spPr/>
      <dgm:t>
        <a:bodyPr/>
        <a:lstStyle/>
        <a:p>
          <a:endParaRPr lang="en-US"/>
        </a:p>
      </dgm:t>
    </dgm:pt>
    <dgm:pt modelId="{79D3CF2B-40E1-48DD-9BCB-BD4DAB33CC7F}" type="sibTrans" cxnId="{7A8084F6-D68A-4324-ADEF-CD09BBD9DC42}">
      <dgm:prSet/>
      <dgm:spPr/>
      <dgm:t>
        <a:bodyPr/>
        <a:lstStyle/>
        <a:p>
          <a:endParaRPr lang="en-US"/>
        </a:p>
      </dgm:t>
    </dgm:pt>
    <dgm:pt modelId="{5C6B5932-E9CD-476E-B6B0-BE098D435F87}" type="pres">
      <dgm:prSet presAssocID="{78819EEA-2913-44D5-9EB3-65FBF7A88134}" presName="linearFlow" presStyleCnt="0">
        <dgm:presLayoutVars>
          <dgm:dir/>
          <dgm:animLvl val="lvl"/>
          <dgm:resizeHandles val="exact"/>
        </dgm:presLayoutVars>
      </dgm:prSet>
      <dgm:spPr/>
    </dgm:pt>
    <dgm:pt modelId="{C9220547-A066-45CB-9714-61C774028210}" type="pres">
      <dgm:prSet presAssocID="{59B081A7-44F6-4480-9D4D-A2D34C1CC4C7}" presName="compositeNode" presStyleCnt="0"/>
      <dgm:spPr/>
    </dgm:pt>
    <dgm:pt modelId="{C2101096-05BC-4828-ABCA-FA6B26FED058}" type="pres">
      <dgm:prSet presAssocID="{59B081A7-44F6-4480-9D4D-A2D34C1CC4C7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4638573-FB2D-41E0-857C-0CF412425456}" type="pres">
      <dgm:prSet presAssocID="{59B081A7-44F6-4480-9D4D-A2D34C1CC4C7}" presName="parSh" presStyleCnt="0"/>
      <dgm:spPr/>
    </dgm:pt>
    <dgm:pt modelId="{4B823E4A-EA9C-459B-98DC-5955582CEEFC}" type="pres">
      <dgm:prSet presAssocID="{59B081A7-44F6-4480-9D4D-A2D34C1CC4C7}" presName="lineNode" presStyleLbl="alignAccFollowNode1" presStyleIdx="0" presStyleCnt="12"/>
      <dgm:spPr/>
    </dgm:pt>
    <dgm:pt modelId="{B34F445E-A732-4F53-8612-D9266134FEE5}" type="pres">
      <dgm:prSet presAssocID="{59B081A7-44F6-4480-9D4D-A2D34C1CC4C7}" presName="lineArrowNode" presStyleLbl="alignAccFollowNode1" presStyleIdx="1" presStyleCnt="12"/>
      <dgm:spPr/>
    </dgm:pt>
    <dgm:pt modelId="{4AEAE3CE-6562-4DF0-B7B2-54EF191E970E}" type="pres">
      <dgm:prSet presAssocID="{171820B9-3069-47C8-AFDC-16A4BF8DA350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20158946-EBAC-4D5A-A53F-EEEAD14A9DBB}" type="pres">
      <dgm:prSet presAssocID="{171820B9-3069-47C8-AFDC-16A4BF8DA350}" presName="spacerBetweenCircleAndCallout" presStyleCnt="0">
        <dgm:presLayoutVars/>
      </dgm:prSet>
      <dgm:spPr/>
    </dgm:pt>
    <dgm:pt modelId="{3166298B-8B3C-4544-A9F6-6A9898AF4FD3}" type="pres">
      <dgm:prSet presAssocID="{59B081A7-44F6-4480-9D4D-A2D34C1CC4C7}" presName="nodeText" presStyleLbl="alignAccFollowNode1" presStyleIdx="2" presStyleCnt="12">
        <dgm:presLayoutVars>
          <dgm:bulletEnabled val="1"/>
        </dgm:presLayoutVars>
      </dgm:prSet>
      <dgm:spPr/>
    </dgm:pt>
    <dgm:pt modelId="{21706498-3821-4ADD-97CA-C0EE21AFBE05}" type="pres">
      <dgm:prSet presAssocID="{171820B9-3069-47C8-AFDC-16A4BF8DA350}" presName="sibTransComposite" presStyleCnt="0"/>
      <dgm:spPr/>
    </dgm:pt>
    <dgm:pt modelId="{0010D0AD-C242-4416-A828-A00DBEC44749}" type="pres">
      <dgm:prSet presAssocID="{4C4B5866-BA2A-4260-870A-DDC98773E2D2}" presName="compositeNode" presStyleCnt="0"/>
      <dgm:spPr/>
    </dgm:pt>
    <dgm:pt modelId="{DF9C0D8F-B7D6-4144-A48B-5A7AB8FC9EFA}" type="pres">
      <dgm:prSet presAssocID="{4C4B5866-BA2A-4260-870A-DDC98773E2D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F54A0301-1CCE-49CD-8578-4B6EA6FAB847}" type="pres">
      <dgm:prSet presAssocID="{4C4B5866-BA2A-4260-870A-DDC98773E2D2}" presName="parSh" presStyleCnt="0"/>
      <dgm:spPr/>
    </dgm:pt>
    <dgm:pt modelId="{BC60EC18-F68A-459D-92E3-AC494ECD9091}" type="pres">
      <dgm:prSet presAssocID="{4C4B5866-BA2A-4260-870A-DDC98773E2D2}" presName="lineNode" presStyleLbl="alignAccFollowNode1" presStyleIdx="3" presStyleCnt="12"/>
      <dgm:spPr/>
    </dgm:pt>
    <dgm:pt modelId="{6BB2513A-16D3-4287-BF4C-34D644F6C895}" type="pres">
      <dgm:prSet presAssocID="{4C4B5866-BA2A-4260-870A-DDC98773E2D2}" presName="lineArrowNode" presStyleLbl="alignAccFollowNode1" presStyleIdx="4" presStyleCnt="12"/>
      <dgm:spPr/>
    </dgm:pt>
    <dgm:pt modelId="{34E161F6-0D4C-4274-85AB-2BC7647C68D8}" type="pres">
      <dgm:prSet presAssocID="{91FEF921-D577-4A60-B762-D2E42F75A866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5613FF25-C06F-4126-9A68-D38D74A70BA0}" type="pres">
      <dgm:prSet presAssocID="{91FEF921-D577-4A60-B762-D2E42F75A866}" presName="spacerBetweenCircleAndCallout" presStyleCnt="0">
        <dgm:presLayoutVars/>
      </dgm:prSet>
      <dgm:spPr/>
    </dgm:pt>
    <dgm:pt modelId="{62ACCC8A-65A5-43EA-A7F0-6C98592489EB}" type="pres">
      <dgm:prSet presAssocID="{4C4B5866-BA2A-4260-870A-DDC98773E2D2}" presName="nodeText" presStyleLbl="alignAccFollowNode1" presStyleIdx="5" presStyleCnt="12">
        <dgm:presLayoutVars>
          <dgm:bulletEnabled val="1"/>
        </dgm:presLayoutVars>
      </dgm:prSet>
      <dgm:spPr/>
    </dgm:pt>
    <dgm:pt modelId="{576926A0-D59D-4ADE-8DED-F17BE0CC99F6}" type="pres">
      <dgm:prSet presAssocID="{91FEF921-D577-4A60-B762-D2E42F75A866}" presName="sibTransComposite" presStyleCnt="0"/>
      <dgm:spPr/>
    </dgm:pt>
    <dgm:pt modelId="{D2DE8C1B-BC05-49CE-8A51-C30509BFE7E3}" type="pres">
      <dgm:prSet presAssocID="{0A978135-A7AF-4669-A310-E548CEDF3262}" presName="compositeNode" presStyleCnt="0"/>
      <dgm:spPr/>
    </dgm:pt>
    <dgm:pt modelId="{3D7613F7-B23E-4B6D-8872-83E3E5D44D79}" type="pres">
      <dgm:prSet presAssocID="{0A978135-A7AF-4669-A310-E548CEDF326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5312E11B-782C-4D05-9B36-51868B1C6172}" type="pres">
      <dgm:prSet presAssocID="{0A978135-A7AF-4669-A310-E548CEDF3262}" presName="parSh" presStyleCnt="0"/>
      <dgm:spPr/>
    </dgm:pt>
    <dgm:pt modelId="{7F95260A-DC2A-4E4E-9840-936F841A3673}" type="pres">
      <dgm:prSet presAssocID="{0A978135-A7AF-4669-A310-E548CEDF3262}" presName="lineNode" presStyleLbl="alignAccFollowNode1" presStyleIdx="6" presStyleCnt="12"/>
      <dgm:spPr/>
    </dgm:pt>
    <dgm:pt modelId="{284CB0AB-963C-414A-9DD0-EE210FDE2C6B}" type="pres">
      <dgm:prSet presAssocID="{0A978135-A7AF-4669-A310-E548CEDF3262}" presName="lineArrowNode" presStyleLbl="alignAccFollowNode1" presStyleIdx="7" presStyleCnt="12"/>
      <dgm:spPr/>
    </dgm:pt>
    <dgm:pt modelId="{44C5129D-BD11-480C-9F66-E88944A74272}" type="pres">
      <dgm:prSet presAssocID="{107ED4E5-3E79-4A55-8F9C-D0A87ABF8812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6DA9245D-B636-46BC-A204-6C31B5951963}" type="pres">
      <dgm:prSet presAssocID="{107ED4E5-3E79-4A55-8F9C-D0A87ABF8812}" presName="spacerBetweenCircleAndCallout" presStyleCnt="0">
        <dgm:presLayoutVars/>
      </dgm:prSet>
      <dgm:spPr/>
    </dgm:pt>
    <dgm:pt modelId="{13A01B2A-2208-498A-B1C1-95067774E26D}" type="pres">
      <dgm:prSet presAssocID="{0A978135-A7AF-4669-A310-E548CEDF3262}" presName="nodeText" presStyleLbl="alignAccFollowNode1" presStyleIdx="8" presStyleCnt="12">
        <dgm:presLayoutVars>
          <dgm:bulletEnabled val="1"/>
        </dgm:presLayoutVars>
      </dgm:prSet>
      <dgm:spPr/>
    </dgm:pt>
    <dgm:pt modelId="{48B3A214-EDA1-4B53-B9B6-44C4DBA68615}" type="pres">
      <dgm:prSet presAssocID="{107ED4E5-3E79-4A55-8F9C-D0A87ABF8812}" presName="sibTransComposite" presStyleCnt="0"/>
      <dgm:spPr/>
    </dgm:pt>
    <dgm:pt modelId="{A957DDB2-2F9A-4168-9EA5-4D357EE7E3AF}" type="pres">
      <dgm:prSet presAssocID="{AC7B54B6-F9D0-4D42-A2B2-54EDDDFA6DDC}" presName="compositeNode" presStyleCnt="0"/>
      <dgm:spPr/>
    </dgm:pt>
    <dgm:pt modelId="{4F2B5E2F-182F-407B-BEDE-6B68F7292F35}" type="pres">
      <dgm:prSet presAssocID="{AC7B54B6-F9D0-4D42-A2B2-54EDDDFA6DDC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C4BDB72-898B-4C7F-8A16-18772C1A1530}" type="pres">
      <dgm:prSet presAssocID="{AC7B54B6-F9D0-4D42-A2B2-54EDDDFA6DDC}" presName="parSh" presStyleCnt="0"/>
      <dgm:spPr/>
    </dgm:pt>
    <dgm:pt modelId="{CC66CC7E-9AF2-49A2-9D6B-8EB436FB52FD}" type="pres">
      <dgm:prSet presAssocID="{AC7B54B6-F9D0-4D42-A2B2-54EDDDFA6DDC}" presName="lineNode" presStyleLbl="alignAccFollowNode1" presStyleIdx="9" presStyleCnt="12"/>
      <dgm:spPr/>
    </dgm:pt>
    <dgm:pt modelId="{C27A92F0-3FEA-45E6-9CBF-F3AB6F6196E1}" type="pres">
      <dgm:prSet presAssocID="{AC7B54B6-F9D0-4D42-A2B2-54EDDDFA6DDC}" presName="lineArrowNode" presStyleLbl="alignAccFollowNode1" presStyleIdx="10" presStyleCnt="12"/>
      <dgm:spPr/>
    </dgm:pt>
    <dgm:pt modelId="{214E9E82-F663-4714-A5B5-3FBF9C0B6346}" type="pres">
      <dgm:prSet presAssocID="{DB88C95C-2CCD-4590-A3DE-C21633938500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9CA1C5EC-CE1D-46B3-83C5-7EBA779E353E}" type="pres">
      <dgm:prSet presAssocID="{DB88C95C-2CCD-4590-A3DE-C21633938500}" presName="spacerBetweenCircleAndCallout" presStyleCnt="0">
        <dgm:presLayoutVars/>
      </dgm:prSet>
      <dgm:spPr/>
    </dgm:pt>
    <dgm:pt modelId="{D01D02E7-C696-4A93-B40C-2D96D117CAFE}" type="pres">
      <dgm:prSet presAssocID="{AC7B54B6-F9D0-4D42-A2B2-54EDDDFA6DDC}" presName="nodeText" presStyleLbl="alignAccFollowNode1" presStyleIdx="11" presStyleCnt="12">
        <dgm:presLayoutVars>
          <dgm:bulletEnabled val="1"/>
        </dgm:presLayoutVars>
      </dgm:prSet>
      <dgm:spPr/>
    </dgm:pt>
  </dgm:ptLst>
  <dgm:cxnLst>
    <dgm:cxn modelId="{AFEBDE26-2F5E-4072-89F9-FD1833AE8501}" type="presOf" srcId="{107ED4E5-3E79-4A55-8F9C-D0A87ABF8812}" destId="{44C5129D-BD11-480C-9F66-E88944A74272}" srcOrd="0" destOrd="0" presId="urn:microsoft.com/office/officeart/2016/7/layout/LinearArrowProcessNumbered"/>
    <dgm:cxn modelId="{1957A65B-448C-4979-B0BE-D2137E806507}" srcId="{78819EEA-2913-44D5-9EB3-65FBF7A88134}" destId="{0A978135-A7AF-4669-A310-E548CEDF3262}" srcOrd="2" destOrd="0" parTransId="{5F3BA539-DD00-4F29-B6FD-2B1005EC1293}" sibTransId="{107ED4E5-3E79-4A55-8F9C-D0A87ABF8812}"/>
    <dgm:cxn modelId="{352D2044-8181-4399-899F-B8737900A58A}" type="presOf" srcId="{A56AE69E-EA03-4394-B130-D1006D6E55AA}" destId="{D01D02E7-C696-4A93-B40C-2D96D117CAFE}" srcOrd="0" destOrd="2" presId="urn:microsoft.com/office/officeart/2016/7/layout/LinearArrowProcessNumbered"/>
    <dgm:cxn modelId="{8BEFB844-A29B-4247-B9B2-D8F0A70EA6E1}" type="presOf" srcId="{91FEF921-D577-4A60-B762-D2E42F75A866}" destId="{34E161F6-0D4C-4274-85AB-2BC7647C68D8}" srcOrd="0" destOrd="0" presId="urn:microsoft.com/office/officeart/2016/7/layout/LinearArrowProcessNumbered"/>
    <dgm:cxn modelId="{890CEB67-A035-46D9-99EC-7D1E32CFC693}" srcId="{AC7B54B6-F9D0-4D42-A2B2-54EDDDFA6DDC}" destId="{386D2BC8-53FE-419A-8D6F-803CA8186F22}" srcOrd="0" destOrd="0" parTransId="{94954579-F1B2-4F5F-9C85-7DF098C24A1A}" sibTransId="{A3A43696-6A52-477C-87F7-78C90D510422}"/>
    <dgm:cxn modelId="{DCD49E6E-E36A-4A6F-8BD9-2CA99D0151C8}" srcId="{78819EEA-2913-44D5-9EB3-65FBF7A88134}" destId="{4C4B5866-BA2A-4260-870A-DDC98773E2D2}" srcOrd="1" destOrd="0" parTransId="{78820534-8B56-41E0-BEA2-8FEBA14D269F}" sibTransId="{91FEF921-D577-4A60-B762-D2E42F75A866}"/>
    <dgm:cxn modelId="{B10F1472-D0D0-4409-9F4C-E1A4D5AA06F2}" type="presOf" srcId="{171820B9-3069-47C8-AFDC-16A4BF8DA350}" destId="{4AEAE3CE-6562-4DF0-B7B2-54EF191E970E}" srcOrd="0" destOrd="0" presId="urn:microsoft.com/office/officeart/2016/7/layout/LinearArrowProcessNumbered"/>
    <dgm:cxn modelId="{397EE581-E944-4779-AA2E-467D0409C443}" srcId="{78819EEA-2913-44D5-9EB3-65FBF7A88134}" destId="{AC7B54B6-F9D0-4D42-A2B2-54EDDDFA6DDC}" srcOrd="3" destOrd="0" parTransId="{5E43ED1D-C46B-48D9-B9F0-89563302B4FD}" sibTransId="{DB88C95C-2CCD-4590-A3DE-C21633938500}"/>
    <dgm:cxn modelId="{0FAC9E87-70F8-48DE-A3C4-D96C150161FE}" type="presOf" srcId="{386D2BC8-53FE-419A-8D6F-803CA8186F22}" destId="{D01D02E7-C696-4A93-B40C-2D96D117CAFE}" srcOrd="0" destOrd="1" presId="urn:microsoft.com/office/officeart/2016/7/layout/LinearArrowProcessNumbered"/>
    <dgm:cxn modelId="{3B4DC58F-1F26-4B92-84D3-61EDDC0C99FF}" type="presOf" srcId="{78819EEA-2913-44D5-9EB3-65FBF7A88134}" destId="{5C6B5932-E9CD-476E-B6B0-BE098D435F87}" srcOrd="0" destOrd="0" presId="urn:microsoft.com/office/officeart/2016/7/layout/LinearArrowProcessNumbered"/>
    <dgm:cxn modelId="{8412C899-8B6F-4E4A-A379-A1EDD8411F81}" type="presOf" srcId="{59B081A7-44F6-4480-9D4D-A2D34C1CC4C7}" destId="{3166298B-8B3C-4544-A9F6-6A9898AF4FD3}" srcOrd="0" destOrd="0" presId="urn:microsoft.com/office/officeart/2016/7/layout/LinearArrowProcessNumbered"/>
    <dgm:cxn modelId="{FF22E99D-63BD-4BD8-845F-FF39B6CAE0BB}" type="presOf" srcId="{0A978135-A7AF-4669-A310-E548CEDF3262}" destId="{13A01B2A-2208-498A-B1C1-95067774E26D}" srcOrd="0" destOrd="0" presId="urn:microsoft.com/office/officeart/2016/7/layout/LinearArrowProcessNumbered"/>
    <dgm:cxn modelId="{164CD0B1-11C3-4E0A-AD47-2CC478DDA492}" type="presOf" srcId="{AC7B54B6-F9D0-4D42-A2B2-54EDDDFA6DDC}" destId="{D01D02E7-C696-4A93-B40C-2D96D117CAFE}" srcOrd="0" destOrd="0" presId="urn:microsoft.com/office/officeart/2016/7/layout/LinearArrowProcessNumbered"/>
    <dgm:cxn modelId="{E1A565C9-B20F-4FB0-8BC6-CAD02B351588}" type="presOf" srcId="{4C4B5866-BA2A-4260-870A-DDC98773E2D2}" destId="{62ACCC8A-65A5-43EA-A7F0-6C98592489EB}" srcOrd="0" destOrd="0" presId="urn:microsoft.com/office/officeart/2016/7/layout/LinearArrowProcessNumbered"/>
    <dgm:cxn modelId="{44099DCE-16FA-416B-B5F0-B41147BE49A2}" type="presOf" srcId="{DB88C95C-2CCD-4590-A3DE-C21633938500}" destId="{214E9E82-F663-4714-A5B5-3FBF9C0B6346}" srcOrd="0" destOrd="0" presId="urn:microsoft.com/office/officeart/2016/7/layout/LinearArrowProcessNumbered"/>
    <dgm:cxn modelId="{ED1351F4-AF9A-422A-8A9B-B20ADF7180ED}" srcId="{78819EEA-2913-44D5-9EB3-65FBF7A88134}" destId="{59B081A7-44F6-4480-9D4D-A2D34C1CC4C7}" srcOrd="0" destOrd="0" parTransId="{EEA72C27-9278-4329-81D8-324651A04504}" sibTransId="{171820B9-3069-47C8-AFDC-16A4BF8DA350}"/>
    <dgm:cxn modelId="{7A8084F6-D68A-4324-ADEF-CD09BBD9DC42}" srcId="{AC7B54B6-F9D0-4D42-A2B2-54EDDDFA6DDC}" destId="{A56AE69E-EA03-4394-B130-D1006D6E55AA}" srcOrd="1" destOrd="0" parTransId="{9480F837-DC90-4DB1-A755-4898CA5C9EC3}" sibTransId="{79D3CF2B-40E1-48DD-9BCB-BD4DAB33CC7F}"/>
    <dgm:cxn modelId="{63AF6D36-5FAF-40AD-88F4-801BB312D751}" type="presParOf" srcId="{5C6B5932-E9CD-476E-B6B0-BE098D435F87}" destId="{C9220547-A066-45CB-9714-61C774028210}" srcOrd="0" destOrd="0" presId="urn:microsoft.com/office/officeart/2016/7/layout/LinearArrowProcessNumbered"/>
    <dgm:cxn modelId="{B7DD7ED3-9E9F-4170-984B-E3BF747C722D}" type="presParOf" srcId="{C9220547-A066-45CB-9714-61C774028210}" destId="{C2101096-05BC-4828-ABCA-FA6B26FED058}" srcOrd="0" destOrd="0" presId="urn:microsoft.com/office/officeart/2016/7/layout/LinearArrowProcessNumbered"/>
    <dgm:cxn modelId="{282A0D17-9A7A-4B53-9E40-C4F1EE7F6BF0}" type="presParOf" srcId="{C9220547-A066-45CB-9714-61C774028210}" destId="{24638573-FB2D-41E0-857C-0CF412425456}" srcOrd="1" destOrd="0" presId="urn:microsoft.com/office/officeart/2016/7/layout/LinearArrowProcessNumbered"/>
    <dgm:cxn modelId="{157ED0C2-7514-4FE5-A898-03CFA416DD3C}" type="presParOf" srcId="{24638573-FB2D-41E0-857C-0CF412425456}" destId="{4B823E4A-EA9C-459B-98DC-5955582CEEFC}" srcOrd="0" destOrd="0" presId="urn:microsoft.com/office/officeart/2016/7/layout/LinearArrowProcessNumbered"/>
    <dgm:cxn modelId="{24D8EADA-0B18-4778-AC0A-A03C465E9DAA}" type="presParOf" srcId="{24638573-FB2D-41E0-857C-0CF412425456}" destId="{B34F445E-A732-4F53-8612-D9266134FEE5}" srcOrd="1" destOrd="0" presId="urn:microsoft.com/office/officeart/2016/7/layout/LinearArrowProcessNumbered"/>
    <dgm:cxn modelId="{DD515F3D-8909-40D3-B0E0-9A1A224C49FC}" type="presParOf" srcId="{24638573-FB2D-41E0-857C-0CF412425456}" destId="{4AEAE3CE-6562-4DF0-B7B2-54EF191E970E}" srcOrd="2" destOrd="0" presId="urn:microsoft.com/office/officeart/2016/7/layout/LinearArrowProcessNumbered"/>
    <dgm:cxn modelId="{89D09C2D-29E5-492D-90FF-E70111421D49}" type="presParOf" srcId="{24638573-FB2D-41E0-857C-0CF412425456}" destId="{20158946-EBAC-4D5A-A53F-EEEAD14A9DBB}" srcOrd="3" destOrd="0" presId="urn:microsoft.com/office/officeart/2016/7/layout/LinearArrowProcessNumbered"/>
    <dgm:cxn modelId="{4EBBDC20-0366-4E24-A538-9C4BAE4C0EAF}" type="presParOf" srcId="{C9220547-A066-45CB-9714-61C774028210}" destId="{3166298B-8B3C-4544-A9F6-6A9898AF4FD3}" srcOrd="2" destOrd="0" presId="urn:microsoft.com/office/officeart/2016/7/layout/LinearArrowProcessNumbered"/>
    <dgm:cxn modelId="{023392C5-4C86-4E75-B5F4-10F5B15F885F}" type="presParOf" srcId="{5C6B5932-E9CD-476E-B6B0-BE098D435F87}" destId="{21706498-3821-4ADD-97CA-C0EE21AFBE05}" srcOrd="1" destOrd="0" presId="urn:microsoft.com/office/officeart/2016/7/layout/LinearArrowProcessNumbered"/>
    <dgm:cxn modelId="{C7C2E4D4-9A7A-4F80-B890-EB1C4B63F6DB}" type="presParOf" srcId="{5C6B5932-E9CD-476E-B6B0-BE098D435F87}" destId="{0010D0AD-C242-4416-A828-A00DBEC44749}" srcOrd="2" destOrd="0" presId="urn:microsoft.com/office/officeart/2016/7/layout/LinearArrowProcessNumbered"/>
    <dgm:cxn modelId="{51BF92A1-AFD6-4577-A0DF-1F599650A38D}" type="presParOf" srcId="{0010D0AD-C242-4416-A828-A00DBEC44749}" destId="{DF9C0D8F-B7D6-4144-A48B-5A7AB8FC9EFA}" srcOrd="0" destOrd="0" presId="urn:microsoft.com/office/officeart/2016/7/layout/LinearArrowProcessNumbered"/>
    <dgm:cxn modelId="{84EBFA7B-39B0-4E83-B53C-3E96659B9E04}" type="presParOf" srcId="{0010D0AD-C242-4416-A828-A00DBEC44749}" destId="{F54A0301-1CCE-49CD-8578-4B6EA6FAB847}" srcOrd="1" destOrd="0" presId="urn:microsoft.com/office/officeart/2016/7/layout/LinearArrowProcessNumbered"/>
    <dgm:cxn modelId="{F7F09FFD-9618-436B-A34C-5211BF34D0E2}" type="presParOf" srcId="{F54A0301-1CCE-49CD-8578-4B6EA6FAB847}" destId="{BC60EC18-F68A-459D-92E3-AC494ECD9091}" srcOrd="0" destOrd="0" presId="urn:microsoft.com/office/officeart/2016/7/layout/LinearArrowProcessNumbered"/>
    <dgm:cxn modelId="{BD56051D-854C-4123-B3E1-87B12A8CDFB7}" type="presParOf" srcId="{F54A0301-1CCE-49CD-8578-4B6EA6FAB847}" destId="{6BB2513A-16D3-4287-BF4C-34D644F6C895}" srcOrd="1" destOrd="0" presId="urn:microsoft.com/office/officeart/2016/7/layout/LinearArrowProcessNumbered"/>
    <dgm:cxn modelId="{68B83533-1F4C-443A-8628-C140CD17C23D}" type="presParOf" srcId="{F54A0301-1CCE-49CD-8578-4B6EA6FAB847}" destId="{34E161F6-0D4C-4274-85AB-2BC7647C68D8}" srcOrd="2" destOrd="0" presId="urn:microsoft.com/office/officeart/2016/7/layout/LinearArrowProcessNumbered"/>
    <dgm:cxn modelId="{BE49DE2C-B810-420F-B6EA-586B65126576}" type="presParOf" srcId="{F54A0301-1CCE-49CD-8578-4B6EA6FAB847}" destId="{5613FF25-C06F-4126-9A68-D38D74A70BA0}" srcOrd="3" destOrd="0" presId="urn:microsoft.com/office/officeart/2016/7/layout/LinearArrowProcessNumbered"/>
    <dgm:cxn modelId="{821A18C8-D4E7-4C1B-8BF7-47CC751E22EE}" type="presParOf" srcId="{0010D0AD-C242-4416-A828-A00DBEC44749}" destId="{62ACCC8A-65A5-43EA-A7F0-6C98592489EB}" srcOrd="2" destOrd="0" presId="urn:microsoft.com/office/officeart/2016/7/layout/LinearArrowProcessNumbered"/>
    <dgm:cxn modelId="{B086CFD8-8DAE-458A-B185-5C2FC501762F}" type="presParOf" srcId="{5C6B5932-E9CD-476E-B6B0-BE098D435F87}" destId="{576926A0-D59D-4ADE-8DED-F17BE0CC99F6}" srcOrd="3" destOrd="0" presId="urn:microsoft.com/office/officeart/2016/7/layout/LinearArrowProcessNumbered"/>
    <dgm:cxn modelId="{B08242FC-74E6-4551-B38E-0DAD69B0139C}" type="presParOf" srcId="{5C6B5932-E9CD-476E-B6B0-BE098D435F87}" destId="{D2DE8C1B-BC05-49CE-8A51-C30509BFE7E3}" srcOrd="4" destOrd="0" presId="urn:microsoft.com/office/officeart/2016/7/layout/LinearArrowProcessNumbered"/>
    <dgm:cxn modelId="{F0E8128B-BAF9-4ABB-8F0A-760EC4C8153E}" type="presParOf" srcId="{D2DE8C1B-BC05-49CE-8A51-C30509BFE7E3}" destId="{3D7613F7-B23E-4B6D-8872-83E3E5D44D79}" srcOrd="0" destOrd="0" presId="urn:microsoft.com/office/officeart/2016/7/layout/LinearArrowProcessNumbered"/>
    <dgm:cxn modelId="{3F3BA7EE-B9FC-4D92-BAAA-0793FF2B9E57}" type="presParOf" srcId="{D2DE8C1B-BC05-49CE-8A51-C30509BFE7E3}" destId="{5312E11B-782C-4D05-9B36-51868B1C6172}" srcOrd="1" destOrd="0" presId="urn:microsoft.com/office/officeart/2016/7/layout/LinearArrowProcessNumbered"/>
    <dgm:cxn modelId="{EBD4A05F-3F65-4946-B595-C4F5973B3C00}" type="presParOf" srcId="{5312E11B-782C-4D05-9B36-51868B1C6172}" destId="{7F95260A-DC2A-4E4E-9840-936F841A3673}" srcOrd="0" destOrd="0" presId="urn:microsoft.com/office/officeart/2016/7/layout/LinearArrowProcessNumbered"/>
    <dgm:cxn modelId="{438D0EE1-6CB6-4BF9-91A3-F85DA1BE7530}" type="presParOf" srcId="{5312E11B-782C-4D05-9B36-51868B1C6172}" destId="{284CB0AB-963C-414A-9DD0-EE210FDE2C6B}" srcOrd="1" destOrd="0" presId="urn:microsoft.com/office/officeart/2016/7/layout/LinearArrowProcessNumbered"/>
    <dgm:cxn modelId="{2C855066-2A68-4395-8CFF-9CCD612DF67F}" type="presParOf" srcId="{5312E11B-782C-4D05-9B36-51868B1C6172}" destId="{44C5129D-BD11-480C-9F66-E88944A74272}" srcOrd="2" destOrd="0" presId="urn:microsoft.com/office/officeart/2016/7/layout/LinearArrowProcessNumbered"/>
    <dgm:cxn modelId="{399B5E36-40D0-4886-9860-41B72D2C3AF4}" type="presParOf" srcId="{5312E11B-782C-4D05-9B36-51868B1C6172}" destId="{6DA9245D-B636-46BC-A204-6C31B5951963}" srcOrd="3" destOrd="0" presId="urn:microsoft.com/office/officeart/2016/7/layout/LinearArrowProcessNumbered"/>
    <dgm:cxn modelId="{6FFEC86D-0BD7-4359-AD96-EC7A37A3FDB2}" type="presParOf" srcId="{D2DE8C1B-BC05-49CE-8A51-C30509BFE7E3}" destId="{13A01B2A-2208-498A-B1C1-95067774E26D}" srcOrd="2" destOrd="0" presId="urn:microsoft.com/office/officeart/2016/7/layout/LinearArrowProcessNumbered"/>
    <dgm:cxn modelId="{D25453D6-EC57-4607-8D5C-B5ED9AB571EE}" type="presParOf" srcId="{5C6B5932-E9CD-476E-B6B0-BE098D435F87}" destId="{48B3A214-EDA1-4B53-B9B6-44C4DBA68615}" srcOrd="5" destOrd="0" presId="urn:microsoft.com/office/officeart/2016/7/layout/LinearArrowProcessNumbered"/>
    <dgm:cxn modelId="{5044660B-3738-498E-83FE-979C183A6E8C}" type="presParOf" srcId="{5C6B5932-E9CD-476E-B6B0-BE098D435F87}" destId="{A957DDB2-2F9A-4168-9EA5-4D357EE7E3AF}" srcOrd="6" destOrd="0" presId="urn:microsoft.com/office/officeart/2016/7/layout/LinearArrowProcessNumbered"/>
    <dgm:cxn modelId="{1151820C-E1F6-4065-9AA3-D435A09B1169}" type="presParOf" srcId="{A957DDB2-2F9A-4168-9EA5-4D357EE7E3AF}" destId="{4F2B5E2F-182F-407B-BEDE-6B68F7292F35}" srcOrd="0" destOrd="0" presId="urn:microsoft.com/office/officeart/2016/7/layout/LinearArrowProcessNumbered"/>
    <dgm:cxn modelId="{D50CC8DB-131E-4478-80DD-1820682D3539}" type="presParOf" srcId="{A957DDB2-2F9A-4168-9EA5-4D357EE7E3AF}" destId="{2C4BDB72-898B-4C7F-8A16-18772C1A1530}" srcOrd="1" destOrd="0" presId="urn:microsoft.com/office/officeart/2016/7/layout/LinearArrowProcessNumbered"/>
    <dgm:cxn modelId="{E7DF3AD8-9E03-4C99-B5A7-D71503CC2169}" type="presParOf" srcId="{2C4BDB72-898B-4C7F-8A16-18772C1A1530}" destId="{CC66CC7E-9AF2-49A2-9D6B-8EB436FB52FD}" srcOrd="0" destOrd="0" presId="urn:microsoft.com/office/officeart/2016/7/layout/LinearArrowProcessNumbered"/>
    <dgm:cxn modelId="{72FDB510-61E9-43C2-9E49-5D9C052D4FFE}" type="presParOf" srcId="{2C4BDB72-898B-4C7F-8A16-18772C1A1530}" destId="{C27A92F0-3FEA-45E6-9CBF-F3AB6F6196E1}" srcOrd="1" destOrd="0" presId="urn:microsoft.com/office/officeart/2016/7/layout/LinearArrowProcessNumbered"/>
    <dgm:cxn modelId="{31EE35E3-321E-4DA4-BDB2-4D1083B2C4FC}" type="presParOf" srcId="{2C4BDB72-898B-4C7F-8A16-18772C1A1530}" destId="{214E9E82-F663-4714-A5B5-3FBF9C0B6346}" srcOrd="2" destOrd="0" presId="urn:microsoft.com/office/officeart/2016/7/layout/LinearArrowProcessNumbered"/>
    <dgm:cxn modelId="{A032032B-992F-4EC6-8045-1F1EDBF9CCE5}" type="presParOf" srcId="{2C4BDB72-898B-4C7F-8A16-18772C1A1530}" destId="{9CA1C5EC-CE1D-46B3-83C5-7EBA779E353E}" srcOrd="3" destOrd="0" presId="urn:microsoft.com/office/officeart/2016/7/layout/LinearArrowProcessNumbered"/>
    <dgm:cxn modelId="{D96B5486-8AAD-4F13-BEA9-C50BE5A2C750}" type="presParOf" srcId="{A957DDB2-2F9A-4168-9EA5-4D357EE7E3AF}" destId="{D01D02E7-C696-4A93-B40C-2D96D117CAFE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823E4A-EA9C-459B-98DC-5955582CEEFC}">
      <dsp:nvSpPr>
        <dsp:cNvPr id="0" name=""/>
        <dsp:cNvSpPr/>
      </dsp:nvSpPr>
      <dsp:spPr>
        <a:xfrm>
          <a:off x="1375618" y="952647"/>
          <a:ext cx="1096208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4F445E-A732-4F53-8612-D9266134FEE5}">
      <dsp:nvSpPr>
        <dsp:cNvPr id="0" name=""/>
        <dsp:cNvSpPr/>
      </dsp:nvSpPr>
      <dsp:spPr>
        <a:xfrm>
          <a:off x="2537599" y="860509"/>
          <a:ext cx="126063" cy="236966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EAE3CE-6562-4DF0-B7B2-54EF191E970E}">
      <dsp:nvSpPr>
        <dsp:cNvPr id="0" name=""/>
        <dsp:cNvSpPr/>
      </dsp:nvSpPr>
      <dsp:spPr>
        <a:xfrm>
          <a:off x="663022" y="377113"/>
          <a:ext cx="1151140" cy="11511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71" tIns="44671" rIns="44671" bIns="44671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1</a:t>
          </a:r>
        </a:p>
      </dsp:txBody>
      <dsp:txXfrm>
        <a:off x="831603" y="545694"/>
        <a:ext cx="813978" cy="813978"/>
      </dsp:txXfrm>
    </dsp:sp>
    <dsp:sp modelId="{3166298B-8B3C-4544-A9F6-6A9898AF4FD3}">
      <dsp:nvSpPr>
        <dsp:cNvPr id="0" name=""/>
        <dsp:cNvSpPr/>
      </dsp:nvSpPr>
      <dsp:spPr>
        <a:xfrm>
          <a:off x="5357" y="1693851"/>
          <a:ext cx="246646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558" tIns="165100" rIns="194558" bIns="16510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Concrete experience</a:t>
          </a:r>
          <a:endParaRPr lang="en-US" sz="3200" kern="1200" dirty="0"/>
        </a:p>
      </dsp:txBody>
      <dsp:txXfrm>
        <a:off x="5357" y="2086971"/>
        <a:ext cx="2466468" cy="1572480"/>
      </dsp:txXfrm>
    </dsp:sp>
    <dsp:sp modelId="{BC60EC18-F68A-459D-92E3-AC494ECD9091}">
      <dsp:nvSpPr>
        <dsp:cNvPr id="0" name=""/>
        <dsp:cNvSpPr/>
      </dsp:nvSpPr>
      <dsp:spPr>
        <a:xfrm>
          <a:off x="2745878" y="952616"/>
          <a:ext cx="2466468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B2513A-16D3-4287-BF4C-34D644F6C895}">
      <dsp:nvSpPr>
        <dsp:cNvPr id="0" name=""/>
        <dsp:cNvSpPr/>
      </dsp:nvSpPr>
      <dsp:spPr>
        <a:xfrm>
          <a:off x="5278120" y="860481"/>
          <a:ext cx="126063" cy="237006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E161F6-0D4C-4274-85AB-2BC7647C68D8}">
      <dsp:nvSpPr>
        <dsp:cNvPr id="0" name=""/>
        <dsp:cNvSpPr/>
      </dsp:nvSpPr>
      <dsp:spPr>
        <a:xfrm>
          <a:off x="3403543" y="377082"/>
          <a:ext cx="1151140" cy="11511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71" tIns="44671" rIns="44671" bIns="44671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2</a:t>
          </a:r>
        </a:p>
      </dsp:txBody>
      <dsp:txXfrm>
        <a:off x="3572124" y="545663"/>
        <a:ext cx="813978" cy="813978"/>
      </dsp:txXfrm>
    </dsp:sp>
    <dsp:sp modelId="{62ACCC8A-65A5-43EA-A7F0-6C98592489EB}">
      <dsp:nvSpPr>
        <dsp:cNvPr id="0" name=""/>
        <dsp:cNvSpPr/>
      </dsp:nvSpPr>
      <dsp:spPr>
        <a:xfrm>
          <a:off x="2745878" y="1693818"/>
          <a:ext cx="246646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558" tIns="165100" rIns="194558" bIns="16510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Reflective observation</a:t>
          </a:r>
          <a:endParaRPr lang="en-US" sz="2800" kern="1200" dirty="0"/>
        </a:p>
      </dsp:txBody>
      <dsp:txXfrm>
        <a:off x="2745878" y="2086938"/>
        <a:ext cx="2466468" cy="1572480"/>
      </dsp:txXfrm>
    </dsp:sp>
    <dsp:sp modelId="{7F95260A-DC2A-4E4E-9840-936F841A3673}">
      <dsp:nvSpPr>
        <dsp:cNvPr id="0" name=""/>
        <dsp:cNvSpPr/>
      </dsp:nvSpPr>
      <dsp:spPr>
        <a:xfrm>
          <a:off x="5486400" y="952631"/>
          <a:ext cx="2466468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4CB0AB-963C-414A-9DD0-EE210FDE2C6B}">
      <dsp:nvSpPr>
        <dsp:cNvPr id="0" name=""/>
        <dsp:cNvSpPr/>
      </dsp:nvSpPr>
      <dsp:spPr>
        <a:xfrm>
          <a:off x="8018641" y="860493"/>
          <a:ext cx="126063" cy="237018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C5129D-BD11-480C-9F66-E88944A74272}">
      <dsp:nvSpPr>
        <dsp:cNvPr id="0" name=""/>
        <dsp:cNvSpPr/>
      </dsp:nvSpPr>
      <dsp:spPr>
        <a:xfrm>
          <a:off x="6144064" y="377096"/>
          <a:ext cx="1151140" cy="11511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71" tIns="44671" rIns="44671" bIns="44671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3</a:t>
          </a:r>
        </a:p>
      </dsp:txBody>
      <dsp:txXfrm>
        <a:off x="6312645" y="545677"/>
        <a:ext cx="813978" cy="813978"/>
      </dsp:txXfrm>
    </dsp:sp>
    <dsp:sp modelId="{13A01B2A-2208-498A-B1C1-95067774E26D}">
      <dsp:nvSpPr>
        <dsp:cNvPr id="0" name=""/>
        <dsp:cNvSpPr/>
      </dsp:nvSpPr>
      <dsp:spPr>
        <a:xfrm>
          <a:off x="5486400" y="1693851"/>
          <a:ext cx="246646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558" tIns="165100" rIns="194558" bIns="165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Abstract conceptualisation</a:t>
          </a:r>
          <a:endParaRPr lang="en-US" sz="2000" kern="1200" dirty="0"/>
        </a:p>
      </dsp:txBody>
      <dsp:txXfrm>
        <a:off x="5486400" y="2086971"/>
        <a:ext cx="2466468" cy="1572480"/>
      </dsp:txXfrm>
    </dsp:sp>
    <dsp:sp modelId="{CC66CC7E-9AF2-49A2-9D6B-8EB436FB52FD}">
      <dsp:nvSpPr>
        <dsp:cNvPr id="0" name=""/>
        <dsp:cNvSpPr/>
      </dsp:nvSpPr>
      <dsp:spPr>
        <a:xfrm>
          <a:off x="8226921" y="952631"/>
          <a:ext cx="1233234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4E9E82-F663-4714-A5B5-3FBF9C0B6346}">
      <dsp:nvSpPr>
        <dsp:cNvPr id="0" name=""/>
        <dsp:cNvSpPr/>
      </dsp:nvSpPr>
      <dsp:spPr>
        <a:xfrm>
          <a:off x="8884585" y="377096"/>
          <a:ext cx="1151140" cy="11511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71" tIns="44671" rIns="44671" bIns="44671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4</a:t>
          </a:r>
        </a:p>
      </dsp:txBody>
      <dsp:txXfrm>
        <a:off x="9053166" y="545677"/>
        <a:ext cx="813978" cy="813978"/>
      </dsp:txXfrm>
    </dsp:sp>
    <dsp:sp modelId="{D01D02E7-C696-4A93-B40C-2D96D117CAFE}">
      <dsp:nvSpPr>
        <dsp:cNvPr id="0" name=""/>
        <dsp:cNvSpPr/>
      </dsp:nvSpPr>
      <dsp:spPr>
        <a:xfrm>
          <a:off x="8226921" y="1693851"/>
          <a:ext cx="246646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558" tIns="165100" rIns="19455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Stage 4: Active experimentation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How did you implement these new ideas in practice?: Highlight how you put newly gained knowledge into practice.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What did you do differently when a similar situation occurred again?</a:t>
          </a:r>
          <a:endParaRPr lang="en-US" sz="1100" kern="1200" dirty="0"/>
        </a:p>
      </dsp:txBody>
      <dsp:txXfrm>
        <a:off x="8226921" y="2086971"/>
        <a:ext cx="2466468" cy="1572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6C7663-9FEC-44F0-94AC-63A4C0C8DC3A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DAD5C9-7491-4094-8F52-EDB098589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30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DAD5C9-7491-4094-8F52-EDB0985891E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8688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4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0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97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35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11/7/2025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6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11/7/2025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1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11/7/2025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7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1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2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4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59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11/7/2025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7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556436FE-6431-4AA2-A47A-3613519F3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82C27-7D2E-8DC3-F169-5B31B7670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1200150"/>
            <a:ext cx="5258696" cy="330319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dirty="0"/>
              <a:t>HPFY3001: Academic Survival Skills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Session 5: Writing reflectively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D55B8-F95C-494B-638D-97B662916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4733925"/>
            <a:ext cx="5258696" cy="1394594"/>
          </a:xfrm>
        </p:spPr>
        <p:txBody>
          <a:bodyPr anchor="ctr">
            <a:normAutofit/>
          </a:bodyPr>
          <a:lstStyle/>
          <a:p>
            <a:r>
              <a:rPr lang="en-GB" dirty="0"/>
              <a:t>Dr Rhian Elinor Keyse</a:t>
            </a:r>
          </a:p>
          <a:p>
            <a:r>
              <a:rPr lang="en-GB" dirty="0"/>
              <a:t>Lecturer in Global Historical Studies</a:t>
            </a:r>
          </a:p>
        </p:txBody>
      </p:sp>
      <p:pic>
        <p:nvPicPr>
          <p:cNvPr id="1026" name="Picture 2" descr="a tree that is standing in the water">
            <a:extLst>
              <a:ext uri="{FF2B5EF4-FFF2-40B4-BE49-F238E27FC236}">
                <a16:creationId xmlns:a16="http://schemas.microsoft.com/office/drawing/2014/main" id="{95A8B134-2A6F-17E8-2BE7-E39A9A21F9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65" r="-1" b="14923"/>
          <a:stretch/>
        </p:blipFill>
        <p:spPr bwMode="auto"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8491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3F658-B23B-396C-CD95-719FF681C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Welcome back!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ADDEF3-C0F4-DBF1-1472-7DA48BFE7C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b="1" dirty="0"/>
              <a:t>This Block: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Session 5 – Writing Reflectively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Session 6 – Reading and Summarising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Session 7 – Keeping Track of Your Reading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Session 8 – Note-Taking Skills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5336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DFE70-71EC-7D1A-3EDE-4D413DCAE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9D8D4-D3D0-53AA-9F41-5CD69C34D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Referencing</a:t>
            </a:r>
          </a:p>
        </p:txBody>
      </p:sp>
    </p:spTree>
    <p:extLst>
      <p:ext uri="{BB962C8B-B14F-4D97-AF65-F5344CB8AC3E}">
        <p14:creationId xmlns:p14="http://schemas.microsoft.com/office/powerpoint/2010/main" val="32931414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FBDBB-0755-54BB-6F2B-F9AC1464E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D7596-8140-A811-B2F0-094CB12960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What is reflective writing?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Tools to help us write reflectively</a:t>
            </a:r>
          </a:p>
        </p:txBody>
      </p:sp>
    </p:spTree>
    <p:extLst>
      <p:ext uri="{BB962C8B-B14F-4D97-AF65-F5344CB8AC3E}">
        <p14:creationId xmlns:p14="http://schemas.microsoft.com/office/powerpoint/2010/main" val="35849311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8D1AA-2027-6F3F-A0DE-ABDE4A991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Assignment 2: Reflective Writing (450 words, 22.5% of Portfolio)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2151C-417C-9EB9-D705-3381F6F9B9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300" dirty="0"/>
              <a:t>Write a reflection on your experience of researching for an assignment in one of your modules so far. You should include: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300" dirty="0"/>
              <a:t>How you approached the assignment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300" dirty="0"/>
              <a:t>How you selected your sources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300" dirty="0"/>
              <a:t>Whether and how you used the research and reading skills discussed in the module so far, and how useful you found them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300" dirty="0"/>
              <a:t>Any challenges you faced and how you overcame these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300" dirty="0"/>
              <a:t>What you learned and what you will take forward into future assignments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15090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5495B3-A75C-30F9-1780-59F91B2B9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dirty="0"/>
              <a:t>Reflective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5DA24-390C-49A3-1CEF-07C89C1AA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4"/>
            <a:ext cx="5355276" cy="3913223"/>
          </a:xfrm>
        </p:spPr>
        <p:txBody>
          <a:bodyPr anchor="t">
            <a:normAutofit lnSpcReduction="10000"/>
          </a:bodyPr>
          <a:lstStyle/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Useful for consolidating learning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Useful employability skill – you might need it in assessments, appraisals at work, recording observations, job applications – you’ve probably already done it more than you think!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Reflecting on what you have learned and ‘feeding forwards’ into your next tasks.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3BCEC6-6F54-C5E8-D58A-6DD94DA326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5854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85545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0D2FB-748E-C59D-D596-CB0614E4C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reflection important to learning?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C036E94D-F14E-77A1-DF7A-CA2813AE9C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06613"/>
            <a:ext cx="10972800" cy="40354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cs typeface="Arial" panose="020B0604020202020204" pitchFamily="34" charset="0"/>
              </a:rPr>
              <a:t>“It is not sufficient to have an experience in order to learn. Without reflecting on this experience it may quickly be forgotten, or its learning potential lost”.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dirty="0"/>
              <a:t>Gibbs, G. (1988). </a:t>
            </a:r>
            <a:r>
              <a:rPr lang="en-GB" sz="2200" i="1" dirty="0"/>
              <a:t>Learning by doing: A guide to teaching and learning methods</a:t>
            </a:r>
            <a:r>
              <a:rPr lang="en-GB" sz="2200" dirty="0"/>
              <a:t>. London: Further Education Unit. 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75539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BD8D0-96DF-67B3-E561-08B944BD8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writing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C8DDF-F70A-20B6-5C11-1B8E266A7E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Write in the first person, use “I” (e.g. “I noticed that…”)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Demonstrate links between your experience and your learning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Recognise that situations aren’t simplistic/clear-cut and that different perspectives are possible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Show learning from your reflections – What have you learned? How might you approach things differently later?</a:t>
            </a:r>
          </a:p>
        </p:txBody>
      </p:sp>
    </p:spTree>
    <p:extLst>
      <p:ext uri="{BB962C8B-B14F-4D97-AF65-F5344CB8AC3E}">
        <p14:creationId xmlns:p14="http://schemas.microsoft.com/office/powerpoint/2010/main" val="5079275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CF1FFA-13BE-FB48-F320-38EF3416F7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90F95-2257-E8B2-FFB4-24673F176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writing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8E21-4441-7AD7-4B54-7732E17AB9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Be analytical – think about why something happened/how you approached it/reflect on the importance.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Subjective – influenced by personal feelings or opinions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Challenge assumptions – consider why you have those feelings and thoughts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565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94E23-1CCC-6B80-56F6-4F445E1C4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avoid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851A1-7F12-AB15-D325-D9CEDB6B67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Just describing what happened – instead focus on what you learned and how that will influence you in future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Writing it like a personal diary or as a stream of consciousness – you need a structure and to use appropriate language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Avoiding talking about challenges. Instead reflect honestly on any difficulties or weaknesses, and what you learned.</a:t>
            </a:r>
          </a:p>
        </p:txBody>
      </p:sp>
    </p:spTree>
    <p:extLst>
      <p:ext uri="{BB962C8B-B14F-4D97-AF65-F5344CB8AC3E}">
        <p14:creationId xmlns:p14="http://schemas.microsoft.com/office/powerpoint/2010/main" val="760345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8D1A4-4827-5248-6E82-E95F92A38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writing should include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0437B-1193-2B58-2729-CF7FDB7869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What the experience was – this will likely include succinct descriptive aspects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Feelings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Solutions/what you learned</a:t>
            </a:r>
          </a:p>
        </p:txBody>
      </p:sp>
    </p:spTree>
    <p:extLst>
      <p:ext uri="{BB962C8B-B14F-4D97-AF65-F5344CB8AC3E}">
        <p14:creationId xmlns:p14="http://schemas.microsoft.com/office/powerpoint/2010/main" val="42879782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2087D-C5E8-5451-5F84-C650FA98F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0F2A2-7A3D-992D-2748-8FF4A0B302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Consider the following sentences, and categorise them as:</a:t>
            </a:r>
          </a:p>
          <a:p>
            <a:r>
              <a:rPr lang="en-GB" sz="4000" dirty="0"/>
              <a:t>Experience</a:t>
            </a:r>
          </a:p>
          <a:p>
            <a:r>
              <a:rPr lang="en-GB" sz="4000" dirty="0"/>
              <a:t>Feelings</a:t>
            </a:r>
          </a:p>
          <a:p>
            <a:r>
              <a:rPr lang="en-GB" sz="4000" dirty="0"/>
              <a:t>Solutions/learning</a:t>
            </a:r>
          </a:p>
        </p:txBody>
      </p:sp>
    </p:spTree>
    <p:extLst>
      <p:ext uri="{BB962C8B-B14F-4D97-AF65-F5344CB8AC3E}">
        <p14:creationId xmlns:p14="http://schemas.microsoft.com/office/powerpoint/2010/main" val="16694322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71254-D4A8-2BDD-A67B-45D88ABA7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Experience/feelings/solutions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012C9-8468-BF11-0476-AB9D69FD86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 was nervous at first”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 did not feel confident about speaking in front of people”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“I’m going to put more confident students with beginners so they can help each other”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 soon relaxed with them”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“At first, planning lessons took a really long time”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 learned to take extra activities for students who finished early”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 spent three weeks volunteering as an English teacher”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 found it was better to teach without a course book”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“It was a challenge to encourage the lower-level students to speak in English”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08827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AA003-1CAA-C957-219E-0781C8D48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9943234-981B-99E2-EC0E-2DE4522DB3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1809169"/>
            <a:ext cx="11386781" cy="4805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6426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FDD43-1C6C-938A-17BA-0B048056F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Greenaway’s Active Reviewing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773DF-C5BE-3050-DF59-CD6693A7A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/>
              <a:t>Four “F”s: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Facts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Feelings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Findings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Future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5370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F6A04-AC2B-BA81-9A8C-0D514C5FA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Greenaway’s Active Reviewing Cycle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BE42FF-9FE7-16EF-E254-2BA2EEA8E3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600" dirty="0"/>
              <a:t>Facts: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What happened? Where and when did it happen?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What did you expect and what actually happened?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Which factors influenced your behaviour and attitude?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What was the most remarkable part?</a:t>
            </a:r>
          </a:p>
        </p:txBody>
      </p:sp>
    </p:spTree>
    <p:extLst>
      <p:ext uri="{BB962C8B-B14F-4D97-AF65-F5344CB8AC3E}">
        <p14:creationId xmlns:p14="http://schemas.microsoft.com/office/powerpoint/2010/main" val="20438554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B64934-7312-CA83-7C1E-97FC65E51E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82A9B-5A3D-CCD4-4A9D-D1E84FB25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Greenaway’s Active Reviewing Cycle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41A36F-75B8-E37D-9AF0-61FD983013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Feelings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At what points did you feel most involved?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Which moments made you feel excluded?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How did you feel throughout?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What were the best and worst parts of the experience?</a:t>
            </a:r>
          </a:p>
        </p:txBody>
      </p:sp>
    </p:spTree>
    <p:extLst>
      <p:ext uri="{BB962C8B-B14F-4D97-AF65-F5344CB8AC3E}">
        <p14:creationId xmlns:p14="http://schemas.microsoft.com/office/powerpoint/2010/main" val="34008784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472B5D-7F64-13FD-8303-6AC74D4E4C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B7F38-B4D6-2D61-288E-452BABF4B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Greenaway’s Active Reviewing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9FFC4-9A02-1581-A004-7ACBBBADAE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600" dirty="0"/>
              <a:t>Findings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Why did your plan work/not work?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Why did you feel that way?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What are the major things you learned through the whole experience?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How did other people’s involvement influence your feelings?</a:t>
            </a:r>
          </a:p>
        </p:txBody>
      </p:sp>
    </p:spTree>
    <p:extLst>
      <p:ext uri="{BB962C8B-B14F-4D97-AF65-F5344CB8AC3E}">
        <p14:creationId xmlns:p14="http://schemas.microsoft.com/office/powerpoint/2010/main" val="17634840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282CB-20C1-DA5D-183C-4AEB9046E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Greenaway’s Active Reviewing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5B5AD-CECD-7CB5-737B-222B232D13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4000" dirty="0"/>
              <a:t>Future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How will you implement the learning?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Did your learning change your opinion about your reaction?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Did your learning change the way you might react in future?</a:t>
            </a:r>
          </a:p>
        </p:txBody>
      </p:sp>
    </p:spTree>
    <p:extLst>
      <p:ext uri="{BB962C8B-B14F-4D97-AF65-F5344CB8AC3E}">
        <p14:creationId xmlns:p14="http://schemas.microsoft.com/office/powerpoint/2010/main" val="19247943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13B2A7-A44E-4940-9367-4788F280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DBF9A7D-DF04-4422-981B-76DFC720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75937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87C5D-E83C-DF5C-E3AB-F2622D4B8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GB" dirty="0"/>
              <a:t>Kolb’s Reflective Cycle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4765AC-2D06-53C7-38DC-7B0641DCAD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1390578"/>
              </p:ext>
            </p:extLst>
          </p:nvPr>
        </p:nvGraphicFramePr>
        <p:xfrm>
          <a:off x="609600" y="2106204"/>
          <a:ext cx="10972800" cy="40365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87041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7D3B6-2671-2F41-2C9D-8654DDFF8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Kolb’s Reflective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93689-B7F0-2F2E-AF20-76B0C39724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sz="3200" b="1" dirty="0"/>
              <a:t>Stage 1: Concrete experience</a:t>
            </a:r>
            <a:endParaRPr lang="en-US" sz="3200" b="1" dirty="0"/>
          </a:p>
          <a:p>
            <a:pPr marL="6858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What happened?: Factual information about an experience</a:t>
            </a:r>
            <a:endParaRPr lang="en-US" sz="2800" dirty="0"/>
          </a:p>
          <a:p>
            <a:pPr marL="6858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What did you do?: Your and other people’s roles</a:t>
            </a:r>
            <a:endParaRPr lang="en-US" sz="2800" dirty="0"/>
          </a:p>
          <a:p>
            <a:pPr marL="6858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What did others involved in the situation do?: Impact and influence of others’ actions in the situation</a:t>
            </a:r>
          </a:p>
          <a:p>
            <a:pPr lvl="0"/>
            <a:r>
              <a:rPr lang="en-GB" sz="3200" b="1" dirty="0"/>
              <a:t>Stage 2: Reflective observation</a:t>
            </a:r>
            <a:endParaRPr lang="en-US" sz="3200" b="1" dirty="0"/>
          </a:p>
          <a:p>
            <a:pPr marL="6858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What did you assume?: Highlight your prior assumptions.</a:t>
            </a:r>
            <a:endParaRPr lang="en-US" sz="2800" dirty="0"/>
          </a:p>
          <a:p>
            <a:pPr marL="6858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What happened?: The reality of the experience.</a:t>
            </a:r>
            <a:endParaRPr lang="en-US" sz="2800" dirty="0"/>
          </a:p>
          <a:p>
            <a:pPr marL="6858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What did you learn?: Based on your experience.</a:t>
            </a:r>
            <a:endParaRPr lang="en-US" sz="2800" dirty="0"/>
          </a:p>
          <a:p>
            <a:pPr lvl="1"/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998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513574-8C1B-43D4-2328-1C057BA254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0D96E-CFF6-CD4B-DB69-946523BF3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Kolb’s Reflective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C22BF-4763-6D79-143C-3A45DE402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1"/>
            <a:r>
              <a:rPr lang="en-GB" sz="3000" b="1" dirty="0"/>
              <a:t>Stage 3: Abstract conceptualisation</a:t>
            </a:r>
            <a:endParaRPr lang="en-US" sz="3000" b="1" dirty="0"/>
          </a:p>
          <a:p>
            <a:pPr marL="514350" lvl="1" indent="-285750">
              <a:buFont typeface="Arial" panose="020B0604020202020204" pitchFamily="34" charset="0"/>
              <a:buChar char="•"/>
            </a:pPr>
            <a:r>
              <a:rPr lang="en-GB" sz="3000" dirty="0"/>
              <a:t>What could you have done better/differently?</a:t>
            </a:r>
            <a:endParaRPr lang="en-US" sz="3000" dirty="0"/>
          </a:p>
          <a:p>
            <a:pPr marL="514350" lvl="1" indent="-285750">
              <a:buFont typeface="Arial" panose="020B0604020202020204" pitchFamily="34" charset="0"/>
              <a:buChar char="•"/>
            </a:pPr>
            <a:r>
              <a:rPr lang="en-GB" sz="3000" dirty="0"/>
              <a:t>How would you deal with similar situations in the future?: Future action planning. </a:t>
            </a:r>
          </a:p>
          <a:p>
            <a:pPr lvl="1"/>
            <a:r>
              <a:rPr lang="en-GB" sz="3000" b="1" dirty="0"/>
              <a:t>Stage 4: Active experimentation</a:t>
            </a:r>
            <a:endParaRPr lang="en-US" sz="3000" b="1" dirty="0"/>
          </a:p>
          <a:p>
            <a:pPr marL="514350" lvl="1" indent="-285750">
              <a:buFont typeface="Arial" panose="020B0604020202020204" pitchFamily="34" charset="0"/>
              <a:buChar char="•"/>
            </a:pPr>
            <a:r>
              <a:rPr lang="en-GB" sz="3000" dirty="0"/>
              <a:t>How did you implement these new ideas in practice?: Highlight how you put newly gained knowledge into practice.</a:t>
            </a:r>
            <a:endParaRPr lang="en-US" sz="3000" dirty="0"/>
          </a:p>
          <a:p>
            <a:pPr marL="514350" lvl="1" indent="-285750">
              <a:buFont typeface="Arial" panose="020B0604020202020204" pitchFamily="34" charset="0"/>
              <a:buChar char="•"/>
            </a:pPr>
            <a:r>
              <a:rPr lang="en-GB" sz="3000" dirty="0"/>
              <a:t>What did you do differently when a similar situation occurred again?</a:t>
            </a:r>
            <a:endParaRPr lang="en-US" sz="3000" dirty="0"/>
          </a:p>
          <a:p>
            <a:pPr lvl="1"/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66889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24447-6371-6F71-7B0C-A6AA04B88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8C8BE-178B-831B-5D35-FE14EB4C64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Reflective writing is more personal than other types of academic writing – your experiences and feelings.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Think about the experience in detail.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Explain what went well/what was challenging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solidFill>
                  <a:srgbClr val="000000"/>
                </a:solidFill>
                <a:cs typeface="Arial" panose="020B0604020202020204" pitchFamily="34" charset="0"/>
              </a:rPr>
              <a:t>Write about what you learned in the process</a:t>
            </a:r>
            <a:endParaRPr lang="en-GB" sz="4400" b="0" i="0" dirty="0"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17457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C37983-5F7A-C914-36D1-904E73CA9B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A138F-F3ED-5C22-32D9-1C418B06D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D5800-8B4E-61B2-C7B2-8D109E4709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Structure is still important: 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Short introduction to the situation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Evaluate the most important things about the experience, including solutions to problems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Say what you would do differently next time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Say what you learned overall.</a:t>
            </a:r>
          </a:p>
          <a:p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Keep the focus on your learning process and what you will do better in future.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04942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4405E96B-B834-EF61-6168-17C8C5DCFA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1" r="19533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4AA31-097C-EEDA-1E4B-C044705E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613" y="1122363"/>
            <a:ext cx="354190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Over to you: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127226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6DA42-BDF0-5AC6-C3E4-04DD578D4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time: Library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BDA8-5283-C11A-E9C3-7CAE41DDA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We’ll be meeting on </a:t>
            </a:r>
            <a:r>
              <a:rPr lang="en-GB" b="1" dirty="0"/>
              <a:t>Monday </a:t>
            </a:r>
            <a:r>
              <a:rPr lang="en-GB" b="1"/>
              <a:t>21 October</a:t>
            </a:r>
          </a:p>
          <a:p>
            <a:r>
              <a:rPr lang="en-GB"/>
              <a:t>Please </a:t>
            </a:r>
            <a:r>
              <a:rPr lang="en-GB" dirty="0"/>
              <a:t>do email me if you have questions between classes!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22718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1093</Words>
  <Application>Microsoft Office PowerPoint</Application>
  <PresentationFormat>Widescreen</PresentationFormat>
  <Paragraphs>135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Aptos</vt:lpstr>
      <vt:lpstr>Arial</vt:lpstr>
      <vt:lpstr>Avenir Next LT Pro</vt:lpstr>
      <vt:lpstr>Posterama</vt:lpstr>
      <vt:lpstr>SplashVTI</vt:lpstr>
      <vt:lpstr>HPFY3001: Academic Survival Skills  Session 5: Writing reflectively</vt:lpstr>
      <vt:lpstr>Welcome back!</vt:lpstr>
      <vt:lpstr>Last session - review</vt:lpstr>
      <vt:lpstr>In this session:</vt:lpstr>
      <vt:lpstr>Assignment 2: Reflective Writing (450 words, 22.5% of Portfolio)</vt:lpstr>
      <vt:lpstr>Reflective writing</vt:lpstr>
      <vt:lpstr>Why is reflection important to learning?</vt:lpstr>
      <vt:lpstr>Reflective writing tips</vt:lpstr>
      <vt:lpstr>Reflective writing tips</vt:lpstr>
      <vt:lpstr>Things to avoid</vt:lpstr>
      <vt:lpstr>Reflective writing should include</vt:lpstr>
      <vt:lpstr>Exercise</vt:lpstr>
      <vt:lpstr>Exercise: Experience/feelings/solutions</vt:lpstr>
      <vt:lpstr>Exercise</vt:lpstr>
      <vt:lpstr>Greenaway’s Active Reviewing Cycle</vt:lpstr>
      <vt:lpstr>Greenaway’s Active Reviewing Cycle</vt:lpstr>
      <vt:lpstr>Greenaway’s Active Reviewing Cycle</vt:lpstr>
      <vt:lpstr>Greenaway’s Active Reviewing Cycle</vt:lpstr>
      <vt:lpstr>Greenaway’s Active Reviewing Cycle</vt:lpstr>
      <vt:lpstr>Kolb’s Reflective Cycle</vt:lpstr>
      <vt:lpstr>Kolb’s Reflective Cycle</vt:lpstr>
      <vt:lpstr>Kolb’s Reflective Cycle</vt:lpstr>
      <vt:lpstr>General guidance</vt:lpstr>
      <vt:lpstr>General guidance</vt:lpstr>
      <vt:lpstr>Over to you: any questions?</vt:lpstr>
      <vt:lpstr>Next time: Library skills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5</cp:revision>
  <dcterms:created xsi:type="dcterms:W3CDTF">2024-09-11T12:44:55Z</dcterms:created>
  <dcterms:modified xsi:type="dcterms:W3CDTF">2025-11-07T08:09:55Z</dcterms:modified>
</cp:coreProperties>
</file>