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63" r:id="rId8"/>
    <p:sldId id="261" r:id="rId9"/>
    <p:sldId id="265" r:id="rId10"/>
    <p:sldId id="264" r:id="rId11"/>
    <p:sldId id="268" r:id="rId12"/>
    <p:sldId id="267" r:id="rId13"/>
    <p:sldId id="266"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1" d="100"/>
          <a:sy n="51" d="100"/>
        </p:scale>
        <p:origin x="1243"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oleObject" Target="file:///C:\Users\SHAGOR\Desktop\New%20Microsoft%20Excel%20Worksheet%20(2).xlsx" TargetMode="Externa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37566837362112954"/>
          <c:y val="8.6310606523021832E-2"/>
          <c:w val="0.55998439880329642"/>
          <c:h val="0.87579102999721936"/>
        </c:manualLayout>
      </c:layout>
      <c:barChart>
        <c:barDir val="bar"/>
        <c:grouping val="stacked"/>
        <c:varyColors val="0"/>
        <c:ser>
          <c:idx val="0"/>
          <c:order val="0"/>
          <c:tx>
            <c:v>Start Date</c:v>
          </c:tx>
          <c:spPr>
            <a:noFill/>
            <a:ln>
              <a:noFill/>
            </a:ln>
          </c:spPr>
          <c:invertIfNegative val="0"/>
          <c:cat>
            <c:strRef>
              <c:f>Sheet4!$B$2:$B$9</c:f>
              <c:strCache>
                <c:ptCount val="8"/>
                <c:pt idx="0">
                  <c:v>Planning  and paper works</c:v>
                </c:pt>
                <c:pt idx="1">
                  <c:v>Organize all resources</c:v>
                </c:pt>
                <c:pt idx="2">
                  <c:v>Recruit Employees</c:v>
                </c:pt>
                <c:pt idx="3">
                  <c:v>Disburse Responsibilities &amp; Authority</c:v>
                </c:pt>
                <c:pt idx="4">
                  <c:v>Deal with Suppliers &amp; Marketing</c:v>
                </c:pt>
                <c:pt idx="5">
                  <c:v>Start Sales</c:v>
                </c:pt>
                <c:pt idx="6">
                  <c:v>Performance Evaluation</c:v>
                </c:pt>
                <c:pt idx="7">
                  <c:v>Project Handover Ending</c:v>
                </c:pt>
              </c:strCache>
            </c:strRef>
          </c:cat>
          <c:val>
            <c:numRef>
              <c:f>Sheet4!$C$2:$C$9</c:f>
              <c:numCache>
                <c:formatCode>m/d/yyyy</c:formatCode>
                <c:ptCount val="8"/>
                <c:pt idx="0">
                  <c:v>43101</c:v>
                </c:pt>
                <c:pt idx="1">
                  <c:v>43132</c:v>
                </c:pt>
                <c:pt idx="2">
                  <c:v>43191</c:v>
                </c:pt>
                <c:pt idx="3">
                  <c:v>43211</c:v>
                </c:pt>
                <c:pt idx="4">
                  <c:v>43221</c:v>
                </c:pt>
                <c:pt idx="5">
                  <c:v>43236</c:v>
                </c:pt>
                <c:pt idx="6">
                  <c:v>43450</c:v>
                </c:pt>
                <c:pt idx="7">
                  <c:v>43485</c:v>
                </c:pt>
              </c:numCache>
            </c:numRef>
          </c:val>
        </c:ser>
        <c:ser>
          <c:idx val="1"/>
          <c:order val="1"/>
          <c:tx>
            <c:v>Duration</c:v>
          </c:tx>
          <c:invertIfNegative val="0"/>
          <c:cat>
            <c:strRef>
              <c:f>Sheet4!$B$2:$B$9</c:f>
              <c:strCache>
                <c:ptCount val="8"/>
                <c:pt idx="0">
                  <c:v>Planning  and paper works</c:v>
                </c:pt>
                <c:pt idx="1">
                  <c:v>Organize all resources</c:v>
                </c:pt>
                <c:pt idx="2">
                  <c:v>Recruit Employees</c:v>
                </c:pt>
                <c:pt idx="3">
                  <c:v>Disburse Responsibilities &amp; Authority</c:v>
                </c:pt>
                <c:pt idx="4">
                  <c:v>Deal with Suppliers &amp; Marketing</c:v>
                </c:pt>
                <c:pt idx="5">
                  <c:v>Start Sales</c:v>
                </c:pt>
                <c:pt idx="6">
                  <c:v>Performance Evaluation</c:v>
                </c:pt>
                <c:pt idx="7">
                  <c:v>Project Handover Ending</c:v>
                </c:pt>
              </c:strCache>
            </c:strRef>
          </c:cat>
          <c:val>
            <c:numRef>
              <c:f>Sheet4!$D$2:$D$9</c:f>
              <c:numCache>
                <c:formatCode>General</c:formatCode>
                <c:ptCount val="8"/>
                <c:pt idx="0">
                  <c:v>30</c:v>
                </c:pt>
                <c:pt idx="1">
                  <c:v>60</c:v>
                </c:pt>
                <c:pt idx="2">
                  <c:v>20</c:v>
                </c:pt>
                <c:pt idx="3">
                  <c:v>10</c:v>
                </c:pt>
                <c:pt idx="4">
                  <c:v>15</c:v>
                </c:pt>
                <c:pt idx="5">
                  <c:v>210</c:v>
                </c:pt>
                <c:pt idx="6">
                  <c:v>30</c:v>
                </c:pt>
                <c:pt idx="7">
                  <c:v>1</c:v>
                </c:pt>
              </c:numCache>
            </c:numRef>
          </c:val>
        </c:ser>
        <c:dLbls>
          <c:showLegendKey val="0"/>
          <c:showVal val="0"/>
          <c:showCatName val="0"/>
          <c:showSerName val="0"/>
          <c:showPercent val="0"/>
          <c:showBubbleSize val="0"/>
        </c:dLbls>
        <c:gapWidth val="150"/>
        <c:overlap val="100"/>
        <c:axId val="-1268169088"/>
        <c:axId val="-1268177792"/>
      </c:barChart>
      <c:catAx>
        <c:axId val="-1268169088"/>
        <c:scaling>
          <c:orientation val="maxMin"/>
        </c:scaling>
        <c:delete val="0"/>
        <c:axPos val="l"/>
        <c:numFmt formatCode="General" sourceLinked="0"/>
        <c:majorTickMark val="out"/>
        <c:minorTickMark val="none"/>
        <c:tickLblPos val="nextTo"/>
        <c:crossAx val="-1268177792"/>
        <c:crosses val="autoZero"/>
        <c:auto val="1"/>
        <c:lblAlgn val="ctr"/>
        <c:lblOffset val="100"/>
        <c:noMultiLvlLbl val="0"/>
      </c:catAx>
      <c:valAx>
        <c:axId val="-1268177792"/>
        <c:scaling>
          <c:orientation val="minMax"/>
        </c:scaling>
        <c:delete val="0"/>
        <c:axPos val="t"/>
        <c:majorGridlines/>
        <c:numFmt formatCode="m/d/yyyy" sourceLinked="1"/>
        <c:majorTickMark val="out"/>
        <c:minorTickMark val="none"/>
        <c:tickLblPos val="nextTo"/>
        <c:crossAx val="-1268169088"/>
        <c:crosses val="autoZero"/>
        <c:crossBetween val="between"/>
      </c:valAx>
    </c:plotArea>
    <c:plotVisOnly val="1"/>
    <c:dispBlanksAs val="gap"/>
    <c:showDLblsOverMax val="0"/>
  </c:chart>
  <c:spPr>
    <a:solidFill>
      <a:schemeClr val="dk1"/>
    </a:solidFill>
    <a:ln w="20000" cap="flat" cmpd="sng" algn="ctr">
      <a:solidFill>
        <a:schemeClr val="lt1"/>
      </a:solidFill>
      <a:prstDash val="solid"/>
    </a:ln>
    <a:effectLst>
      <a:outerShdw blurRad="50800" dist="25400" dir="5400000" rotWithShape="0">
        <a:srgbClr val="000000">
          <a:alpha val="35000"/>
        </a:srgbClr>
      </a:outerShdw>
    </a:effectLst>
  </c:spPr>
  <c:txPr>
    <a:bodyPr/>
    <a:lstStyle/>
    <a:p>
      <a:pPr>
        <a:defRPr>
          <a:solidFill>
            <a:schemeClr val="lt1"/>
          </a:solidFill>
          <a:latin typeface="+mn-lt"/>
          <a:ea typeface="+mn-ea"/>
          <a:cs typeface="+mn-cs"/>
        </a:defRPr>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1D8BD707-D9CF-40AE-B4C6-C98DA3205C09}" type="datetimeFigureOut">
              <a:rPr lang="en-US" smtClean="0"/>
              <a:pPr/>
              <a:t>1/5/2018</a:t>
            </a:fld>
            <a:endParaRPr lang="en-US"/>
          </a:p>
        </p:txBody>
      </p:sp>
      <p:sp>
        <p:nvSpPr>
          <p:cNvPr id="17" name="Footer Placeholder 16"/>
          <p:cNvSpPr>
            <a:spLocks noGrp="1"/>
          </p:cNvSpPr>
          <p:nvPr>
            <p:ph type="ftr" sz="quarter" idx="11"/>
          </p:nvPr>
        </p:nvSpPr>
        <p:spPr/>
        <p:txBody>
          <a:bodyPr/>
          <a:lstStyle/>
          <a:p>
            <a:endParaRPr lang="en-US"/>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4361688" y="1026372"/>
            <a:ext cx="457200" cy="441325"/>
          </a:xfrm>
        </p:spPr>
        <p:txBody>
          <a:body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1/5/2018</a:t>
            </a:fld>
            <a:endParaRPr lang="en-US"/>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1D8BD707-D9CF-40AE-B4C6-C98DA3205C09}" type="datetimeFigureOut">
              <a:rPr lang="en-US" smtClean="0"/>
              <a:pPr/>
              <a:t>1/5/2018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1/5/2018</a:t>
            </a:fld>
            <a:endParaRPr lang="en-US"/>
          </a:p>
        </p:txBody>
      </p:sp>
      <p:sp>
        <p:nvSpPr>
          <p:cNvPr id="8" name="Footer Placeholder 7"/>
          <p:cNvSpPr>
            <a:spLocks noGrp="1"/>
          </p:cNvSpPr>
          <p:nvPr>
            <p:ph type="ftr" sz="quarter" idx="11"/>
          </p:nvPr>
        </p:nvSpPr>
        <p:spPr>
          <a:xfrm>
            <a:off x="304800" y="6409944"/>
            <a:ext cx="3581400" cy="365760"/>
          </a:xfrm>
        </p:spPr>
        <p:txBody>
          <a:bodyPr/>
          <a:lstStyle/>
          <a:p>
            <a:endParaRPr lang="en-US"/>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B6F15528-21DE-4FAA-801E-634DDDAF4B2B}" type="slidenum">
              <a:rPr lang="en-US" smtClean="0"/>
              <a:pPr/>
              <a:t>‹#›</a:t>
            </a:fld>
            <a:endParaRPr lang="en-US"/>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a:xfrm>
            <a:off x="4343400" y="1036020"/>
            <a:ext cx="457200" cy="441325"/>
          </a:xfrm>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1D8BD707-D9CF-40AE-B4C6-C98DA3205C09}" type="datetimeFigureOut">
              <a:rPr lang="en-US" smtClean="0"/>
              <a:pPr/>
              <a:t>1/5/2018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B6F15528-21DE-4FAA-801E-634DDDAF4B2B}" type="slidenum">
              <a:rPr lang="en-US" smtClean="0"/>
              <a:pPr/>
              <a:t>‹#›</a:t>
            </a:fld>
            <a:endParaRPr 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1/5/2018</a:t>
            </a:fld>
            <a:endParaRPr lang="en-US"/>
          </a:p>
        </p:txBody>
      </p:sp>
      <p:sp>
        <p:nvSpPr>
          <p:cNvPr id="6" name="Footer Placeholder 5"/>
          <p:cNvSpPr>
            <a:spLocks noGrp="1"/>
          </p:cNvSpPr>
          <p:nvPr>
            <p:ph type="ftr" sz="quarter" idx="11"/>
          </p:nvPr>
        </p:nvSpPr>
        <p:spPr>
          <a:xfrm>
            <a:off x="301752" y="6410848"/>
            <a:ext cx="3383280" cy="365760"/>
          </a:xfrm>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B6F15528-21DE-4FAA-801E-634DDDAF4B2B}" type="slidenum">
              <a:rPr lang="en-US" smtClean="0"/>
              <a:pPr/>
              <a:t>‹#›</a:t>
            </a:fld>
            <a:endParaRPr 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1D8BD707-D9CF-40AE-B4C6-C98DA3205C09}" type="datetimeFigureOut">
              <a:rPr lang="en-US" smtClean="0"/>
              <a:pPr/>
              <a:t>1/5/2018</a:t>
            </a:fld>
            <a:endParaRPr lang="en-US"/>
          </a:p>
        </p:txBody>
      </p:sp>
      <p:sp>
        <p:nvSpPr>
          <p:cNvPr id="6" name="Footer Placeholder 5"/>
          <p:cNvSpPr>
            <a:spLocks noGrp="1"/>
          </p:cNvSpPr>
          <p:nvPr>
            <p:ph type="ftr" sz="quarter" idx="11"/>
          </p:nvPr>
        </p:nvSpPr>
        <p:spPr>
          <a:xfrm>
            <a:off x="301752" y="6410848"/>
            <a:ext cx="3584448" cy="365760"/>
          </a:xfrm>
        </p:spPr>
        <p:txBody>
          <a:bodyPr/>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B6F15528-21DE-4FAA-801E-634DDDAF4B2B}" type="slidenum">
              <a:rPr lang="en-US" smtClean="0"/>
              <a:pPr/>
              <a:t>‹#›</a:t>
            </a:fld>
            <a:endParaRPr 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1/5/2018</a:t>
            </a:fld>
            <a:endParaRPr lang="en-US"/>
          </a:p>
        </p:txBody>
      </p:sp>
      <p:sp>
        <p:nvSpPr>
          <p:cNvPr id="5" name="Footer Placeholder 4"/>
          <p:cNvSpPr>
            <a:spLocks noGrp="1"/>
          </p:cNvSpPr>
          <p:nvPr>
            <p:ph type="ftr" sz="quarter" idx="11"/>
          </p:nvPr>
        </p:nvSpPr>
        <p:spPr/>
        <p:txBody>
          <a:bodyPr/>
          <a:lstStyle/>
          <a:p>
            <a:endParaRPr lang="en-US"/>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1D8BD707-D9CF-40AE-B4C6-C98DA3205C09}" type="datetimeFigureOut">
              <a:rPr lang="en-US" smtClean="0"/>
              <a:pPr/>
              <a:t>1/5/2018</a:t>
            </a:fld>
            <a:endParaRPr lang="en-US"/>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B6F15528-21DE-4FAA-801E-634DDDAF4B2B}" type="slidenum">
              <a:rPr lang="en-US" smtClean="0"/>
              <a:pPr/>
              <a:t>‹#›</a:t>
            </a:fld>
            <a:endParaRPr 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752600" y="3200400"/>
            <a:ext cx="6400800" cy="1752600"/>
          </a:xfrm>
        </p:spPr>
        <p:txBody>
          <a:bodyPr>
            <a:normAutofit fontScale="62500" lnSpcReduction="20000"/>
          </a:bodyPr>
          <a:lstStyle/>
          <a:p>
            <a:r>
              <a:rPr lang="en-US" dirty="0" smtClean="0"/>
              <a:t>EMPL4009</a:t>
            </a:r>
            <a:endParaRPr lang="en-US" dirty="0"/>
          </a:p>
          <a:p>
            <a:r>
              <a:rPr lang="en-US" dirty="0" smtClean="0"/>
              <a:t>RICHARD SMALL (LECTURER)</a:t>
            </a:r>
          </a:p>
          <a:p>
            <a:endParaRPr lang="en-US" dirty="0" smtClean="0"/>
          </a:p>
          <a:p>
            <a:endParaRPr lang="en-US" dirty="0" smtClean="0"/>
          </a:p>
          <a:p>
            <a:r>
              <a:rPr lang="en-US" dirty="0" smtClean="0"/>
              <a:t>A PRESENTATION BY:- GROUP (D)</a:t>
            </a:r>
          </a:p>
          <a:p>
            <a:endParaRPr lang="en-US" dirty="0" smtClean="0"/>
          </a:p>
          <a:p>
            <a:r>
              <a:rPr lang="en-US" i="1" dirty="0" smtClean="0"/>
              <a:t>1.SHEIKH HALIM(ID 1605419)</a:t>
            </a:r>
          </a:p>
          <a:p>
            <a:r>
              <a:rPr lang="en-US" i="1" dirty="0" smtClean="0"/>
              <a:t>2.MAHMUDER RAHAMAN(1605850)</a:t>
            </a:r>
          </a:p>
          <a:p>
            <a:r>
              <a:rPr lang="en-US" i="1" dirty="0" smtClean="0"/>
              <a:t>3.SYED ANHAR ALI(ID 1605849)</a:t>
            </a:r>
          </a:p>
          <a:p>
            <a:r>
              <a:rPr lang="en-US" i="1" dirty="0" smtClean="0"/>
              <a:t>4.IDA SLEY(1605823)</a:t>
            </a:r>
          </a:p>
          <a:p>
            <a:r>
              <a:rPr lang="en-US" i="1" dirty="0" smtClean="0"/>
              <a:t>5.MICHAEL BAGAYAN(ID 1605847)</a:t>
            </a:r>
            <a:endParaRPr lang="en-US" i="1" dirty="0"/>
          </a:p>
        </p:txBody>
      </p:sp>
      <p:sp>
        <p:nvSpPr>
          <p:cNvPr id="2" name="Title 1"/>
          <p:cNvSpPr>
            <a:spLocks noGrp="1"/>
          </p:cNvSpPr>
          <p:nvPr>
            <p:ph type="ctrTitle"/>
          </p:nvPr>
        </p:nvSpPr>
        <p:spPr/>
        <p:txBody>
          <a:bodyPr/>
          <a:lstStyle/>
          <a:p>
            <a:r>
              <a:rPr lang="en-US" dirty="0" smtClean="0"/>
              <a:t>Project Planning</a:t>
            </a:r>
            <a:endParaRPr lang="en-US" dirty="0"/>
          </a:p>
        </p:txBody>
      </p:sp>
    </p:spTree>
    <p:extLst>
      <p:ext uri="{BB962C8B-B14F-4D97-AF65-F5344CB8AC3E}">
        <p14:creationId xmlns:p14="http://schemas.microsoft.com/office/powerpoint/2010/main" val="404441836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sz="quarter" idx="1"/>
          </p:nvPr>
        </p:nvSpPr>
        <p:spPr/>
        <p:txBody>
          <a:bodyPr>
            <a:normAutofit lnSpcReduction="10000"/>
          </a:bodyPr>
          <a:lstStyle/>
          <a:p>
            <a:pPr algn="just"/>
            <a:r>
              <a:rPr lang="en-US" dirty="0"/>
              <a:t>In order to implement the learning of project planning in real life the whole discussion of this paper is concentrated to a retail company named Style Fabrics Limited. Actually the company is not anymore active rather it was dissolved in the year 2012. Style Fabrics Ltd. was an active retailer of textiles products in the UK market but it was not able to sustain in the market for some reasons. Here the following project planning is prepared for the company from the viewpoint that the company wants relocation and further operations in Kennington.</a:t>
            </a:r>
          </a:p>
        </p:txBody>
      </p:sp>
    </p:spTree>
    <p:extLst>
      <p:ext uri="{BB962C8B-B14F-4D97-AF65-F5344CB8AC3E}">
        <p14:creationId xmlns:p14="http://schemas.microsoft.com/office/powerpoint/2010/main" val="241467032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SMART objectives of Style fabrics Ltd.</a:t>
            </a:r>
          </a:p>
        </p:txBody>
      </p:sp>
      <p:sp>
        <p:nvSpPr>
          <p:cNvPr id="3" name="Content Placeholder 2"/>
          <p:cNvSpPr>
            <a:spLocks noGrp="1"/>
          </p:cNvSpPr>
          <p:nvPr>
            <p:ph sz="quarter" idx="1"/>
          </p:nvPr>
        </p:nvSpPr>
        <p:spPr/>
        <p:txBody>
          <a:bodyPr>
            <a:normAutofit fontScale="92500"/>
          </a:bodyPr>
          <a:lstStyle/>
          <a:p>
            <a:pPr lvl="0" algn="just"/>
            <a:r>
              <a:rPr lang="en-US" dirty="0"/>
              <a:t>Style fabrics needs grab the market in a way so that the company can enter into the market again and take a percentage of market share in between 1% to 4% at least.</a:t>
            </a:r>
          </a:p>
          <a:p>
            <a:pPr lvl="0" algn="just"/>
            <a:r>
              <a:rPr lang="en-US" dirty="0"/>
              <a:t>Style Fabrics Ltd. wants to take the hold of at least 1 percent of the total market share and the company can take maximum 4 percent of the total market share.</a:t>
            </a:r>
          </a:p>
          <a:p>
            <a:pPr algn="just"/>
            <a:r>
              <a:rPr lang="en-US" dirty="0"/>
              <a:t>Style Fabrics Ltd. wants to restart the company in Kennington and also wants to grab the desired market share within the end of January 2019. But at least 2% of market share must be achieved within the stipulated timeframe. The project will commence at January 2018.</a:t>
            </a:r>
          </a:p>
        </p:txBody>
      </p:sp>
    </p:spTree>
    <p:extLst>
      <p:ext uri="{BB962C8B-B14F-4D97-AF65-F5344CB8AC3E}">
        <p14:creationId xmlns:p14="http://schemas.microsoft.com/office/powerpoint/2010/main" val="28155568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Project Phases</a:t>
            </a:r>
            <a:endParaRPr lang="en-US" b="1" dirty="0"/>
          </a:p>
        </p:txBody>
      </p:sp>
      <p:sp>
        <p:nvSpPr>
          <p:cNvPr id="3" name="Content Placeholder 2"/>
          <p:cNvSpPr>
            <a:spLocks noGrp="1"/>
          </p:cNvSpPr>
          <p:nvPr>
            <p:ph sz="quarter" idx="1"/>
          </p:nvPr>
        </p:nvSpPr>
        <p:spPr>
          <a:xfrm>
            <a:off x="301752" y="2514600"/>
            <a:ext cx="8503920" cy="3584448"/>
          </a:xfrm>
        </p:spPr>
        <p:txBody>
          <a:bodyPr/>
          <a:lstStyle/>
          <a:p>
            <a:r>
              <a:rPr lang="en-US" b="1" dirty="0"/>
              <a:t>Phase </a:t>
            </a:r>
            <a:r>
              <a:rPr lang="en-US" b="1" dirty="0" smtClean="0"/>
              <a:t>1</a:t>
            </a:r>
            <a:r>
              <a:rPr lang="en-US" b="1" dirty="0"/>
              <a:t>: Incorporation of the company </a:t>
            </a:r>
            <a:r>
              <a:rPr lang="en-US" b="1" dirty="0" smtClean="0"/>
              <a:t>again</a:t>
            </a:r>
          </a:p>
          <a:p>
            <a:r>
              <a:rPr lang="en-US" b="1" dirty="0" smtClean="0"/>
              <a:t>Phase </a:t>
            </a:r>
            <a:r>
              <a:rPr lang="en-US" b="1" dirty="0"/>
              <a:t>2: </a:t>
            </a:r>
            <a:r>
              <a:rPr lang="en-US" b="1" dirty="0" smtClean="0"/>
              <a:t>Organization</a:t>
            </a:r>
          </a:p>
          <a:p>
            <a:r>
              <a:rPr lang="en-US" b="1" dirty="0" smtClean="0"/>
              <a:t>Phase </a:t>
            </a:r>
            <a:r>
              <a:rPr lang="en-US" b="1" dirty="0"/>
              <a:t>3: Stakeholder </a:t>
            </a:r>
            <a:r>
              <a:rPr lang="en-US" b="1" dirty="0" smtClean="0"/>
              <a:t>management</a:t>
            </a:r>
          </a:p>
          <a:p>
            <a:r>
              <a:rPr lang="en-US" b="1" dirty="0"/>
              <a:t>Phase </a:t>
            </a:r>
            <a:r>
              <a:rPr lang="en-US" b="1" dirty="0" smtClean="0"/>
              <a:t>4</a:t>
            </a:r>
            <a:r>
              <a:rPr lang="en-US" b="1" dirty="0"/>
              <a:t>: Project Evaluation &amp; Handover</a:t>
            </a:r>
            <a:endParaRPr lang="en-US" dirty="0"/>
          </a:p>
        </p:txBody>
      </p:sp>
    </p:spTree>
    <p:extLst>
      <p:ext uri="{BB962C8B-B14F-4D97-AF65-F5344CB8AC3E}">
        <p14:creationId xmlns:p14="http://schemas.microsoft.com/office/powerpoint/2010/main" val="11015651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Project Schedule</a:t>
            </a:r>
          </a:p>
        </p:txBody>
      </p:sp>
      <p:graphicFrame>
        <p:nvGraphicFramePr>
          <p:cNvPr id="4" name="Table 3"/>
          <p:cNvGraphicFramePr>
            <a:graphicFrameLocks noGrp="1"/>
          </p:cNvGraphicFramePr>
          <p:nvPr>
            <p:extLst>
              <p:ext uri="{D42A27DB-BD31-4B8C-83A1-F6EECF244321}">
                <p14:modId xmlns:p14="http://schemas.microsoft.com/office/powerpoint/2010/main" val="2233588698"/>
              </p:ext>
            </p:extLst>
          </p:nvPr>
        </p:nvGraphicFramePr>
        <p:xfrm>
          <a:off x="152399" y="1107428"/>
          <a:ext cx="8839201" cy="5598172"/>
        </p:xfrm>
        <a:graphic>
          <a:graphicData uri="http://schemas.openxmlformats.org/drawingml/2006/table">
            <a:tbl>
              <a:tblPr firstRow="1" firstCol="1" bandRow="1">
                <a:tableStyleId>{5C22544A-7EE6-4342-B048-85BDC9FD1C3A}</a:tableStyleId>
              </a:tblPr>
              <a:tblGrid>
                <a:gridCol w="3763384"/>
                <a:gridCol w="1244958"/>
                <a:gridCol w="2016641"/>
                <a:gridCol w="1814218"/>
              </a:tblGrid>
              <a:tr h="629033">
                <a:tc>
                  <a:txBody>
                    <a:bodyPr/>
                    <a:lstStyle/>
                    <a:p>
                      <a:pPr marL="0" marR="0" algn="ctr">
                        <a:lnSpc>
                          <a:spcPct val="150000"/>
                        </a:lnSpc>
                        <a:spcBef>
                          <a:spcPts val="0"/>
                        </a:spcBef>
                        <a:spcAft>
                          <a:spcPts val="0"/>
                        </a:spcAft>
                      </a:pPr>
                      <a:r>
                        <a:rPr lang="en-US" sz="2400" dirty="0">
                          <a:effectLst/>
                          <a:latin typeface="Agency FB" pitchFamily="34" charset="0"/>
                        </a:rPr>
                        <a:t>Tasks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Start Date</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Duration (Days)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End Date</a:t>
                      </a:r>
                      <a:endParaRPr lang="en-US" sz="2400">
                        <a:solidFill>
                          <a:srgbClr val="31849B"/>
                        </a:solidFill>
                        <a:effectLst/>
                        <a:latin typeface="Agency FB" pitchFamily="34" charset="0"/>
                        <a:ea typeface="Calibri"/>
                        <a:cs typeface="Times New Roman"/>
                      </a:endParaRPr>
                    </a:p>
                  </a:txBody>
                  <a:tcPr marL="68580" marR="68580" marT="0" marB="0"/>
                </a:tc>
              </a:tr>
              <a:tr h="454974">
                <a:tc>
                  <a:txBody>
                    <a:bodyPr/>
                    <a:lstStyle/>
                    <a:p>
                      <a:pPr marL="0" marR="0" algn="ctr">
                        <a:lnSpc>
                          <a:spcPct val="150000"/>
                        </a:lnSpc>
                        <a:spcBef>
                          <a:spcPts val="0"/>
                        </a:spcBef>
                        <a:spcAft>
                          <a:spcPts val="0"/>
                        </a:spcAft>
                      </a:pPr>
                      <a:r>
                        <a:rPr lang="en-US" sz="2400" dirty="0">
                          <a:effectLst/>
                          <a:latin typeface="Agency FB" pitchFamily="34" charset="0"/>
                        </a:rPr>
                        <a:t>Planning  and paper works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1/1/2018</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30</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1/31/2018</a:t>
                      </a:r>
                      <a:endParaRPr lang="en-US" sz="2400">
                        <a:solidFill>
                          <a:srgbClr val="31849B"/>
                        </a:solidFill>
                        <a:effectLst/>
                        <a:latin typeface="Agency FB" pitchFamily="34" charset="0"/>
                        <a:ea typeface="Calibri"/>
                        <a:cs typeface="Times New Roman"/>
                      </a:endParaRPr>
                    </a:p>
                  </a:txBody>
                  <a:tcPr marL="68580" marR="68580" marT="0" marB="0"/>
                </a:tc>
              </a:tr>
              <a:tr h="454974">
                <a:tc>
                  <a:txBody>
                    <a:bodyPr/>
                    <a:lstStyle/>
                    <a:p>
                      <a:pPr marL="0" marR="0" algn="ctr">
                        <a:lnSpc>
                          <a:spcPct val="150000"/>
                        </a:lnSpc>
                        <a:spcBef>
                          <a:spcPts val="0"/>
                        </a:spcBef>
                        <a:spcAft>
                          <a:spcPts val="0"/>
                        </a:spcAft>
                      </a:pPr>
                      <a:r>
                        <a:rPr lang="en-US" sz="2400" dirty="0">
                          <a:effectLst/>
                          <a:latin typeface="Agency FB" pitchFamily="34" charset="0"/>
                        </a:rPr>
                        <a:t>Organize all resources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2/1/2018</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60</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3/30/2018</a:t>
                      </a:r>
                      <a:endParaRPr lang="en-US" sz="2400">
                        <a:solidFill>
                          <a:srgbClr val="31849B"/>
                        </a:solidFill>
                        <a:effectLst/>
                        <a:latin typeface="Agency FB" pitchFamily="34" charset="0"/>
                        <a:ea typeface="Calibri"/>
                        <a:cs typeface="Times New Roman"/>
                      </a:endParaRPr>
                    </a:p>
                  </a:txBody>
                  <a:tcPr marL="68580" marR="68580" marT="0" marB="0"/>
                </a:tc>
              </a:tr>
              <a:tr h="454974">
                <a:tc>
                  <a:txBody>
                    <a:bodyPr/>
                    <a:lstStyle/>
                    <a:p>
                      <a:pPr marL="0" marR="0" algn="ctr">
                        <a:lnSpc>
                          <a:spcPct val="150000"/>
                        </a:lnSpc>
                        <a:spcBef>
                          <a:spcPts val="0"/>
                        </a:spcBef>
                        <a:spcAft>
                          <a:spcPts val="0"/>
                        </a:spcAft>
                      </a:pPr>
                      <a:r>
                        <a:rPr lang="en-US" sz="2400">
                          <a:effectLst/>
                          <a:latin typeface="Agency FB" pitchFamily="34" charset="0"/>
                        </a:rPr>
                        <a:t>Recruit Employees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4/1/2018</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20</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4/20/2018</a:t>
                      </a:r>
                      <a:endParaRPr lang="en-US" sz="2400">
                        <a:solidFill>
                          <a:srgbClr val="31849B"/>
                        </a:solidFill>
                        <a:effectLst/>
                        <a:latin typeface="Agency FB" pitchFamily="34" charset="0"/>
                        <a:ea typeface="Calibri"/>
                        <a:cs typeface="Times New Roman"/>
                      </a:endParaRPr>
                    </a:p>
                  </a:txBody>
                  <a:tcPr marL="68580" marR="68580" marT="0" marB="0"/>
                </a:tc>
              </a:tr>
              <a:tr h="976313">
                <a:tc>
                  <a:txBody>
                    <a:bodyPr/>
                    <a:lstStyle/>
                    <a:p>
                      <a:pPr marL="0" marR="0" algn="ctr">
                        <a:lnSpc>
                          <a:spcPct val="150000"/>
                        </a:lnSpc>
                        <a:spcBef>
                          <a:spcPts val="0"/>
                        </a:spcBef>
                        <a:spcAft>
                          <a:spcPts val="0"/>
                        </a:spcAft>
                      </a:pPr>
                      <a:r>
                        <a:rPr lang="en-US" sz="2400">
                          <a:effectLst/>
                          <a:latin typeface="Agency FB" pitchFamily="34" charset="0"/>
                        </a:rPr>
                        <a:t>Disburse Responsibilities &amp; Authority</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4/21/2018</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10</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4/30/2018</a:t>
                      </a:r>
                      <a:endParaRPr lang="en-US" sz="2400">
                        <a:solidFill>
                          <a:srgbClr val="31849B"/>
                        </a:solidFill>
                        <a:effectLst/>
                        <a:latin typeface="Agency FB" pitchFamily="34" charset="0"/>
                        <a:ea typeface="Calibri"/>
                        <a:cs typeface="Times New Roman"/>
                      </a:endParaRPr>
                    </a:p>
                  </a:txBody>
                  <a:tcPr marL="68580" marR="68580" marT="0" marB="0"/>
                </a:tc>
              </a:tr>
              <a:tr h="629033">
                <a:tc>
                  <a:txBody>
                    <a:bodyPr/>
                    <a:lstStyle/>
                    <a:p>
                      <a:pPr marL="0" marR="0" algn="ctr">
                        <a:lnSpc>
                          <a:spcPct val="150000"/>
                        </a:lnSpc>
                        <a:spcBef>
                          <a:spcPts val="0"/>
                        </a:spcBef>
                        <a:spcAft>
                          <a:spcPts val="0"/>
                        </a:spcAft>
                      </a:pPr>
                      <a:r>
                        <a:rPr lang="en-US" sz="2400">
                          <a:effectLst/>
                          <a:latin typeface="Agency FB" pitchFamily="34" charset="0"/>
                        </a:rPr>
                        <a:t>Deal with Suppliers &amp; Marketing</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5/1/2018</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15</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5/15/2018</a:t>
                      </a:r>
                      <a:endParaRPr lang="en-US" sz="2400">
                        <a:solidFill>
                          <a:srgbClr val="31849B"/>
                        </a:solidFill>
                        <a:effectLst/>
                        <a:latin typeface="Agency FB" pitchFamily="34" charset="0"/>
                        <a:ea typeface="Calibri"/>
                        <a:cs typeface="Times New Roman"/>
                      </a:endParaRPr>
                    </a:p>
                  </a:txBody>
                  <a:tcPr marL="68580" marR="68580" marT="0" marB="0"/>
                </a:tc>
              </a:tr>
              <a:tr h="629033">
                <a:tc>
                  <a:txBody>
                    <a:bodyPr/>
                    <a:lstStyle/>
                    <a:p>
                      <a:pPr marL="0" marR="0" algn="ctr">
                        <a:lnSpc>
                          <a:spcPct val="150000"/>
                        </a:lnSpc>
                        <a:spcBef>
                          <a:spcPts val="0"/>
                        </a:spcBef>
                        <a:spcAft>
                          <a:spcPts val="0"/>
                        </a:spcAft>
                      </a:pPr>
                      <a:r>
                        <a:rPr lang="en-US" sz="2400">
                          <a:effectLst/>
                          <a:latin typeface="Agency FB" pitchFamily="34" charset="0"/>
                        </a:rPr>
                        <a:t>Start Sales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5/16/2018</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210</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12/15/2018</a:t>
                      </a:r>
                      <a:endParaRPr lang="en-US" sz="2400" dirty="0">
                        <a:solidFill>
                          <a:srgbClr val="31849B"/>
                        </a:solidFill>
                        <a:effectLst/>
                        <a:latin typeface="Agency FB" pitchFamily="34" charset="0"/>
                        <a:ea typeface="Calibri"/>
                        <a:cs typeface="Times New Roman"/>
                      </a:endParaRPr>
                    </a:p>
                  </a:txBody>
                  <a:tcPr marL="68580" marR="68580" marT="0" marB="0"/>
                </a:tc>
              </a:tr>
              <a:tr h="629033">
                <a:tc>
                  <a:txBody>
                    <a:bodyPr/>
                    <a:lstStyle/>
                    <a:p>
                      <a:pPr marL="0" marR="0" algn="ctr">
                        <a:lnSpc>
                          <a:spcPct val="150000"/>
                        </a:lnSpc>
                        <a:spcBef>
                          <a:spcPts val="0"/>
                        </a:spcBef>
                        <a:spcAft>
                          <a:spcPts val="0"/>
                        </a:spcAft>
                      </a:pPr>
                      <a:r>
                        <a:rPr lang="en-US" sz="2400">
                          <a:effectLst/>
                          <a:latin typeface="Agency FB" pitchFamily="34" charset="0"/>
                        </a:rPr>
                        <a:t>Performance Evaluation</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12/16/2018</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30</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1/15/2019</a:t>
                      </a:r>
                      <a:endParaRPr lang="en-US" sz="2400" dirty="0">
                        <a:solidFill>
                          <a:srgbClr val="31849B"/>
                        </a:solidFill>
                        <a:effectLst/>
                        <a:latin typeface="Agency FB" pitchFamily="34" charset="0"/>
                        <a:ea typeface="Calibri"/>
                        <a:cs typeface="Times New Roman"/>
                      </a:endParaRPr>
                    </a:p>
                  </a:txBody>
                  <a:tcPr marL="68580" marR="68580" marT="0" marB="0"/>
                </a:tc>
              </a:tr>
              <a:tr h="629033">
                <a:tc>
                  <a:txBody>
                    <a:bodyPr/>
                    <a:lstStyle/>
                    <a:p>
                      <a:pPr marL="0" marR="0" algn="ctr">
                        <a:lnSpc>
                          <a:spcPct val="150000"/>
                        </a:lnSpc>
                        <a:spcBef>
                          <a:spcPts val="0"/>
                        </a:spcBef>
                        <a:spcAft>
                          <a:spcPts val="0"/>
                        </a:spcAft>
                      </a:pPr>
                      <a:r>
                        <a:rPr lang="en-US" sz="2400">
                          <a:effectLst/>
                          <a:latin typeface="Agency FB" pitchFamily="34" charset="0"/>
                        </a:rPr>
                        <a:t>Project Handover &amp; Ending</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1/20/2019</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1/20/2019</a:t>
                      </a:r>
                      <a:endParaRPr lang="en-US" sz="2400" dirty="0">
                        <a:solidFill>
                          <a:srgbClr val="31849B"/>
                        </a:solidFill>
                        <a:effectLst/>
                        <a:latin typeface="Agency FB" pitchFamily="34" charset="0"/>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785013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Gantt Chart</a:t>
            </a:r>
            <a:endParaRPr lang="en-US" b="1" dirty="0"/>
          </a:p>
        </p:txBody>
      </p:sp>
      <p:graphicFrame>
        <p:nvGraphicFramePr>
          <p:cNvPr id="4" name="Chart 3"/>
          <p:cNvGraphicFramePr/>
          <p:nvPr>
            <p:extLst>
              <p:ext uri="{D42A27DB-BD31-4B8C-83A1-F6EECF244321}">
                <p14:modId xmlns:p14="http://schemas.microsoft.com/office/powerpoint/2010/main" val="1665903898"/>
              </p:ext>
            </p:extLst>
          </p:nvPr>
        </p:nvGraphicFramePr>
        <p:xfrm>
          <a:off x="228600" y="1295400"/>
          <a:ext cx="8610599" cy="52578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2670641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Project Budget and Costs</a:t>
            </a:r>
          </a:p>
        </p:txBody>
      </p:sp>
      <p:graphicFrame>
        <p:nvGraphicFramePr>
          <p:cNvPr id="4" name="Table 3"/>
          <p:cNvGraphicFramePr>
            <a:graphicFrameLocks noGrp="1"/>
          </p:cNvGraphicFramePr>
          <p:nvPr>
            <p:extLst>
              <p:ext uri="{D42A27DB-BD31-4B8C-83A1-F6EECF244321}">
                <p14:modId xmlns:p14="http://schemas.microsoft.com/office/powerpoint/2010/main" val="1378542746"/>
              </p:ext>
            </p:extLst>
          </p:nvPr>
        </p:nvGraphicFramePr>
        <p:xfrm>
          <a:off x="304800" y="1447800"/>
          <a:ext cx="8686800" cy="5113277"/>
        </p:xfrm>
        <a:graphic>
          <a:graphicData uri="http://schemas.openxmlformats.org/drawingml/2006/table">
            <a:tbl>
              <a:tblPr firstRow="1" firstCol="1" bandRow="1">
                <a:tableStyleId>{5C22544A-7EE6-4342-B048-85BDC9FD1C3A}</a:tableStyleId>
              </a:tblPr>
              <a:tblGrid>
                <a:gridCol w="2139043"/>
                <a:gridCol w="5061857"/>
                <a:gridCol w="1485900"/>
              </a:tblGrid>
              <a:tr h="609600">
                <a:tc>
                  <a:txBody>
                    <a:bodyPr/>
                    <a:lstStyle/>
                    <a:p>
                      <a:pPr marL="0" marR="0" algn="ctr">
                        <a:lnSpc>
                          <a:spcPct val="150000"/>
                        </a:lnSpc>
                        <a:spcBef>
                          <a:spcPts val="0"/>
                        </a:spcBef>
                        <a:spcAft>
                          <a:spcPts val="0"/>
                        </a:spcAft>
                      </a:pPr>
                      <a:r>
                        <a:rPr lang="en-US" sz="2400" dirty="0">
                          <a:effectLst/>
                          <a:latin typeface="Agency FB" pitchFamily="34" charset="0"/>
                        </a:rPr>
                        <a:t>Name of Costs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Costs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Amount (£)</a:t>
                      </a:r>
                      <a:endParaRPr lang="en-US" sz="2400">
                        <a:solidFill>
                          <a:srgbClr val="31849B"/>
                        </a:solidFill>
                        <a:effectLst/>
                        <a:latin typeface="Agency FB" pitchFamily="34" charset="0"/>
                        <a:ea typeface="Calibri"/>
                        <a:cs typeface="Times New Roman"/>
                      </a:endParaRPr>
                    </a:p>
                  </a:txBody>
                  <a:tcPr marL="68580" marR="68580" marT="0" marB="0"/>
                </a:tc>
              </a:tr>
              <a:tr h="1468869">
                <a:tc>
                  <a:txBody>
                    <a:bodyPr/>
                    <a:lstStyle/>
                    <a:p>
                      <a:pPr marL="0" marR="0" algn="ctr">
                        <a:lnSpc>
                          <a:spcPct val="150000"/>
                        </a:lnSpc>
                        <a:spcBef>
                          <a:spcPts val="0"/>
                        </a:spcBef>
                        <a:spcAft>
                          <a:spcPts val="0"/>
                        </a:spcAft>
                      </a:pPr>
                      <a:r>
                        <a:rPr lang="en-US" sz="2400">
                          <a:effectLst/>
                          <a:latin typeface="Agency FB" pitchFamily="34" charset="0"/>
                        </a:rPr>
                        <a:t>Direct Costs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Time required or the activities, transportation of materials, packaging costs, selling and marketing costs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5 M</a:t>
                      </a:r>
                      <a:endParaRPr lang="en-US" sz="2400">
                        <a:solidFill>
                          <a:srgbClr val="31849B"/>
                        </a:solidFill>
                        <a:effectLst/>
                        <a:latin typeface="Agency FB" pitchFamily="34" charset="0"/>
                        <a:ea typeface="Calibri"/>
                        <a:cs typeface="Times New Roman"/>
                      </a:endParaRPr>
                    </a:p>
                  </a:txBody>
                  <a:tcPr marL="68580" marR="68580" marT="0" marB="0"/>
                </a:tc>
              </a:tr>
              <a:tr h="448773">
                <a:tc>
                  <a:txBody>
                    <a:bodyPr/>
                    <a:lstStyle/>
                    <a:p>
                      <a:pPr marL="0" marR="0" algn="ctr">
                        <a:lnSpc>
                          <a:spcPct val="150000"/>
                        </a:lnSpc>
                        <a:spcBef>
                          <a:spcPts val="0"/>
                        </a:spcBef>
                        <a:spcAft>
                          <a:spcPts val="0"/>
                        </a:spcAft>
                      </a:pPr>
                      <a:r>
                        <a:rPr lang="en-US" sz="2400">
                          <a:effectLst/>
                          <a:latin typeface="Agency FB" pitchFamily="34" charset="0"/>
                        </a:rPr>
                        <a:t>Indirect Costs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Different overheads costs</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2 M</a:t>
                      </a:r>
                      <a:endParaRPr lang="en-US" sz="2400">
                        <a:solidFill>
                          <a:srgbClr val="31849B"/>
                        </a:solidFill>
                        <a:effectLst/>
                        <a:latin typeface="Agency FB" pitchFamily="34" charset="0"/>
                        <a:ea typeface="Calibri"/>
                        <a:cs typeface="Times New Roman"/>
                      </a:endParaRPr>
                    </a:p>
                  </a:txBody>
                  <a:tcPr marL="68580" marR="68580" marT="0" marB="0"/>
                </a:tc>
              </a:tr>
              <a:tr h="958820">
                <a:tc>
                  <a:txBody>
                    <a:bodyPr/>
                    <a:lstStyle/>
                    <a:p>
                      <a:pPr marL="0" marR="0" algn="ctr">
                        <a:lnSpc>
                          <a:spcPct val="150000"/>
                        </a:lnSpc>
                        <a:spcBef>
                          <a:spcPts val="0"/>
                        </a:spcBef>
                        <a:spcAft>
                          <a:spcPts val="0"/>
                        </a:spcAft>
                      </a:pPr>
                      <a:r>
                        <a:rPr lang="en-US" sz="2400">
                          <a:effectLst/>
                          <a:latin typeface="Agency FB" pitchFamily="34" charset="0"/>
                        </a:rPr>
                        <a:t>Resources Costs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Cost of buildings, company incorporation, employees costs, furniture, decoration etc.</a:t>
                      </a:r>
                      <a:endParaRPr lang="en-US" sz="2400"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20 M</a:t>
                      </a:r>
                      <a:endParaRPr lang="en-US" sz="2400" dirty="0">
                        <a:solidFill>
                          <a:srgbClr val="31849B"/>
                        </a:solidFill>
                        <a:effectLst/>
                        <a:latin typeface="Agency FB" pitchFamily="34" charset="0"/>
                        <a:ea typeface="Calibri"/>
                        <a:cs typeface="Times New Roman"/>
                      </a:endParaRPr>
                    </a:p>
                  </a:txBody>
                  <a:tcPr marL="68580" marR="68580" marT="0" marB="0"/>
                </a:tc>
              </a:tr>
              <a:tr h="448773">
                <a:tc>
                  <a:txBody>
                    <a:bodyPr/>
                    <a:lstStyle/>
                    <a:p>
                      <a:pPr marL="0" marR="0" algn="ctr">
                        <a:lnSpc>
                          <a:spcPct val="150000"/>
                        </a:lnSpc>
                        <a:spcBef>
                          <a:spcPts val="0"/>
                        </a:spcBef>
                        <a:spcAft>
                          <a:spcPts val="0"/>
                        </a:spcAft>
                      </a:pPr>
                      <a:r>
                        <a:rPr lang="en-US" sz="2400">
                          <a:effectLst/>
                          <a:latin typeface="Agency FB" pitchFamily="34" charset="0"/>
                        </a:rPr>
                        <a:t>Capital </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Required capital to run the company</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3 M</a:t>
                      </a:r>
                      <a:endParaRPr lang="en-US" sz="2400" dirty="0">
                        <a:solidFill>
                          <a:srgbClr val="31849B"/>
                        </a:solidFill>
                        <a:effectLst/>
                        <a:latin typeface="Agency FB" pitchFamily="34" charset="0"/>
                        <a:ea typeface="Calibri"/>
                        <a:cs typeface="Times New Roman"/>
                      </a:endParaRPr>
                    </a:p>
                  </a:txBody>
                  <a:tcPr marL="68580" marR="68580" marT="0" marB="0"/>
                </a:tc>
              </a:tr>
              <a:tr h="448773">
                <a:tc>
                  <a:txBody>
                    <a:bodyPr/>
                    <a:lstStyle/>
                    <a:p>
                      <a:pPr marL="0" marR="0" algn="ctr">
                        <a:lnSpc>
                          <a:spcPct val="150000"/>
                        </a:lnSpc>
                        <a:spcBef>
                          <a:spcPts val="0"/>
                        </a:spcBef>
                        <a:spcAft>
                          <a:spcPts val="0"/>
                        </a:spcAft>
                      </a:pPr>
                      <a:r>
                        <a:rPr lang="en-US" sz="2400">
                          <a:effectLst/>
                          <a:latin typeface="Agency FB" pitchFamily="34" charset="0"/>
                        </a:rPr>
                        <a:t>Material Costs</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a:effectLst/>
                          <a:latin typeface="Agency FB" pitchFamily="34" charset="0"/>
                        </a:rPr>
                        <a:t>Cost of fabrics that will be sold</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dirty="0">
                          <a:effectLst/>
                          <a:latin typeface="Agency FB" pitchFamily="34" charset="0"/>
                        </a:rPr>
                        <a:t>20 M</a:t>
                      </a:r>
                      <a:endParaRPr lang="en-US" sz="2400" dirty="0">
                        <a:solidFill>
                          <a:srgbClr val="31849B"/>
                        </a:solidFill>
                        <a:effectLst/>
                        <a:latin typeface="Agency FB" pitchFamily="34" charset="0"/>
                        <a:ea typeface="Calibri"/>
                        <a:cs typeface="Times New Roman"/>
                      </a:endParaRPr>
                    </a:p>
                  </a:txBody>
                  <a:tcPr marL="68580" marR="68580" marT="0" marB="0"/>
                </a:tc>
              </a:tr>
              <a:tr h="448773">
                <a:tc>
                  <a:txBody>
                    <a:bodyPr/>
                    <a:lstStyle/>
                    <a:p>
                      <a:pPr marL="0" marR="0" algn="ctr">
                        <a:lnSpc>
                          <a:spcPct val="150000"/>
                        </a:lnSpc>
                        <a:spcBef>
                          <a:spcPts val="0"/>
                        </a:spcBef>
                        <a:spcAft>
                          <a:spcPts val="0"/>
                        </a:spcAft>
                      </a:pPr>
                      <a:r>
                        <a:rPr lang="en-US" sz="2400">
                          <a:effectLst/>
                          <a:latin typeface="Agency FB" pitchFamily="34" charset="0"/>
                        </a:rPr>
                        <a:t> </a:t>
                      </a:r>
                      <a:endParaRPr lang="en-US" sz="240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b="1" dirty="0">
                          <a:effectLst/>
                          <a:latin typeface="Agency FB" pitchFamily="34" charset="0"/>
                        </a:rPr>
                        <a:t>Total Amount Required:</a:t>
                      </a:r>
                      <a:endParaRPr lang="en-US" sz="2400" b="1" dirty="0">
                        <a:solidFill>
                          <a:srgbClr val="31849B"/>
                        </a:solidFill>
                        <a:effectLst/>
                        <a:latin typeface="Agency FB" pitchFamily="34" charset="0"/>
                        <a:ea typeface="Calibri"/>
                        <a:cs typeface="Times New Roman"/>
                      </a:endParaRPr>
                    </a:p>
                  </a:txBody>
                  <a:tcPr marL="68580" marR="68580" marT="0" marB="0"/>
                </a:tc>
                <a:tc>
                  <a:txBody>
                    <a:bodyPr/>
                    <a:lstStyle/>
                    <a:p>
                      <a:pPr marL="0" marR="0" algn="ctr">
                        <a:lnSpc>
                          <a:spcPct val="150000"/>
                        </a:lnSpc>
                        <a:spcBef>
                          <a:spcPts val="0"/>
                        </a:spcBef>
                        <a:spcAft>
                          <a:spcPts val="0"/>
                        </a:spcAft>
                      </a:pPr>
                      <a:r>
                        <a:rPr lang="en-US" sz="2400" b="1" dirty="0">
                          <a:effectLst/>
                          <a:latin typeface="Agency FB" pitchFamily="34" charset="0"/>
                        </a:rPr>
                        <a:t>50 M</a:t>
                      </a:r>
                      <a:endParaRPr lang="en-US" sz="2400" b="1" dirty="0">
                        <a:solidFill>
                          <a:srgbClr val="31849B"/>
                        </a:solidFill>
                        <a:effectLst/>
                        <a:latin typeface="Agency FB" pitchFamily="34" charset="0"/>
                        <a:ea typeface="Calibri"/>
                        <a:cs typeface="Times New Roman"/>
                      </a:endParaRPr>
                    </a:p>
                  </a:txBody>
                  <a:tcPr marL="68580" marR="68580" marT="0" marB="0"/>
                </a:tc>
              </a:tr>
            </a:tbl>
          </a:graphicData>
        </a:graphic>
      </p:graphicFrame>
    </p:spTree>
    <p:extLst>
      <p:ext uri="{BB962C8B-B14F-4D97-AF65-F5344CB8AC3E}">
        <p14:creationId xmlns:p14="http://schemas.microsoft.com/office/powerpoint/2010/main" val="32174697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Management of the Project</a:t>
            </a:r>
          </a:p>
        </p:txBody>
      </p:sp>
      <p:sp>
        <p:nvSpPr>
          <p:cNvPr id="3" name="Content Placeholder 2"/>
          <p:cNvSpPr>
            <a:spLocks noGrp="1"/>
          </p:cNvSpPr>
          <p:nvPr>
            <p:ph sz="quarter" idx="1"/>
          </p:nvPr>
        </p:nvSpPr>
        <p:spPr/>
        <p:txBody>
          <a:bodyPr>
            <a:normAutofit fontScale="92500"/>
          </a:bodyPr>
          <a:lstStyle/>
          <a:p>
            <a:pPr algn="just"/>
            <a:r>
              <a:rPr lang="en-US" b="1" dirty="0"/>
              <a:t>Identified risks: </a:t>
            </a:r>
            <a:r>
              <a:rPr lang="en-US" dirty="0"/>
              <a:t>While implementing the project with the help of the employees of the organization basically several risks may arise but the most significant risks are fraud of employees for personal benefits, suppliers’ fraud for selling low quality fabrics, failure of marketing plan and failure in generating sales (Burke, 2013).</a:t>
            </a:r>
          </a:p>
          <a:p>
            <a:pPr algn="just"/>
            <a:r>
              <a:rPr lang="en-US" b="1" dirty="0"/>
              <a:t>Evaluation of risks: </a:t>
            </a:r>
            <a:r>
              <a:rPr lang="en-US" dirty="0"/>
              <a:t>As a responsible person of the project it is clear that all the risks identified above are significant for the company and they are enough for failing the project. That’s why all these risks should be managed properly.</a:t>
            </a:r>
          </a:p>
          <a:p>
            <a:pPr algn="just"/>
            <a:endParaRPr lang="en-US" dirty="0"/>
          </a:p>
        </p:txBody>
      </p:sp>
    </p:spTree>
    <p:extLst>
      <p:ext uri="{BB962C8B-B14F-4D97-AF65-F5344CB8AC3E}">
        <p14:creationId xmlns:p14="http://schemas.microsoft.com/office/powerpoint/2010/main" val="147142617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Risk Management of the </a:t>
            </a:r>
            <a:r>
              <a:rPr lang="en-US" dirty="0" smtClean="0"/>
              <a:t>Project (cont.’)</a:t>
            </a:r>
            <a:endParaRPr lang="en-US" dirty="0"/>
          </a:p>
        </p:txBody>
      </p:sp>
      <p:sp>
        <p:nvSpPr>
          <p:cNvPr id="3" name="Content Placeholder 2"/>
          <p:cNvSpPr>
            <a:spLocks noGrp="1"/>
          </p:cNvSpPr>
          <p:nvPr>
            <p:ph sz="quarter" idx="1"/>
          </p:nvPr>
        </p:nvSpPr>
        <p:spPr>
          <a:xfrm>
            <a:off x="149352" y="1527048"/>
            <a:ext cx="8842248" cy="5330952"/>
          </a:xfrm>
        </p:spPr>
        <p:txBody>
          <a:bodyPr>
            <a:normAutofit fontScale="92500" lnSpcReduction="20000"/>
          </a:bodyPr>
          <a:lstStyle/>
          <a:p>
            <a:pPr algn="just"/>
            <a:r>
              <a:rPr lang="en-US" b="1" dirty="0"/>
              <a:t>How to address risks: </a:t>
            </a:r>
            <a:r>
              <a:rPr lang="en-US" dirty="0"/>
              <a:t>Taking proper feedback from the employees their fraud may be realized and comparing the quality of materials supplied by suppliers with the available materials in the market the fraud of suppliers can be realized. By taking feedback of public the failure of marketing plan may be understood and the sales record will help to realize the failure in generating enough sales.</a:t>
            </a:r>
          </a:p>
          <a:p>
            <a:pPr algn="just"/>
            <a:r>
              <a:rPr lang="en-US" b="1" dirty="0"/>
              <a:t>Monitoring risks: </a:t>
            </a:r>
            <a:r>
              <a:rPr lang="en-US" dirty="0"/>
              <a:t>In order to reduce risks arising from employees they should be monitored properly and accountability should be done regularly. In case of monitoring suppliers the company should convey the customers that the company has enough market knowledge and if they do any fraud company can switch suppliers. The marketing plan should be monitored regularly so that the plan becomes successful and help the company to generate enough sales.</a:t>
            </a:r>
          </a:p>
        </p:txBody>
      </p:sp>
    </p:spTree>
    <p:extLst>
      <p:ext uri="{BB962C8B-B14F-4D97-AF65-F5344CB8AC3E}">
        <p14:creationId xmlns:p14="http://schemas.microsoft.com/office/powerpoint/2010/main" val="27001270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Reasons for project failure</a:t>
            </a:r>
          </a:p>
        </p:txBody>
      </p:sp>
      <p:sp>
        <p:nvSpPr>
          <p:cNvPr id="3" name="Content Placeholder 2"/>
          <p:cNvSpPr>
            <a:spLocks noGrp="1"/>
          </p:cNvSpPr>
          <p:nvPr>
            <p:ph sz="quarter" idx="1"/>
          </p:nvPr>
        </p:nvSpPr>
        <p:spPr>
          <a:xfrm>
            <a:off x="301752" y="1527048"/>
            <a:ext cx="8503920" cy="4721352"/>
          </a:xfrm>
        </p:spPr>
        <p:txBody>
          <a:bodyPr/>
          <a:lstStyle/>
          <a:p>
            <a:pPr algn="just"/>
            <a:r>
              <a:rPr lang="en-US" b="1" dirty="0"/>
              <a:t>Poor planning: </a:t>
            </a:r>
            <a:r>
              <a:rPr lang="en-US" dirty="0"/>
              <a:t>If the plan of the whole project is not strong then it is tough to complete the project but in case of Style Fabrics we believe that the plan is a strong one. So there is no chance of failure.</a:t>
            </a:r>
          </a:p>
          <a:p>
            <a:pPr algn="just"/>
            <a:r>
              <a:rPr lang="en-US" b="1" dirty="0"/>
              <a:t>Lack of leadership: </a:t>
            </a:r>
            <a:r>
              <a:rPr lang="en-US" dirty="0"/>
              <a:t>If the leadership of the project is not in the hand of a competent leader then the project can be a failure but the project head of Style Fabrics is an experienced and competent person. So the project will be successful.</a:t>
            </a:r>
          </a:p>
        </p:txBody>
      </p:sp>
    </p:spTree>
    <p:extLst>
      <p:ext uri="{BB962C8B-B14F-4D97-AF65-F5344CB8AC3E}">
        <p14:creationId xmlns:p14="http://schemas.microsoft.com/office/powerpoint/2010/main" val="134581993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Reasons for project </a:t>
            </a:r>
            <a:r>
              <a:rPr lang="en-US" dirty="0" smtClean="0"/>
              <a:t>failure (cont.’)</a:t>
            </a:r>
            <a:endParaRPr lang="en-US" dirty="0"/>
          </a:p>
        </p:txBody>
      </p:sp>
      <p:sp>
        <p:nvSpPr>
          <p:cNvPr id="3" name="Content Placeholder 2"/>
          <p:cNvSpPr>
            <a:spLocks noGrp="1"/>
          </p:cNvSpPr>
          <p:nvPr>
            <p:ph sz="quarter" idx="1"/>
          </p:nvPr>
        </p:nvSpPr>
        <p:spPr>
          <a:xfrm>
            <a:off x="301752" y="1527048"/>
            <a:ext cx="8503920" cy="5254752"/>
          </a:xfrm>
        </p:spPr>
        <p:txBody>
          <a:bodyPr>
            <a:normAutofit fontScale="92500" lnSpcReduction="10000"/>
          </a:bodyPr>
          <a:lstStyle/>
          <a:p>
            <a:pPr algn="just"/>
            <a:r>
              <a:rPr lang="en-US" b="1" dirty="0"/>
              <a:t>Lack of knowledge: </a:t>
            </a:r>
            <a:r>
              <a:rPr lang="en-US" dirty="0"/>
              <a:t>The project of Style Fabrics is fully in the hands of some professional experienced persons who have enough knowledge and specialization in managing these cases. That means there is a big chance that the project will be a successful one.</a:t>
            </a:r>
          </a:p>
          <a:p>
            <a:pPr algn="just"/>
            <a:r>
              <a:rPr lang="en-US" b="1" dirty="0"/>
              <a:t>People problem: </a:t>
            </a:r>
            <a:r>
              <a:rPr lang="en-US" dirty="0"/>
              <a:t>If there are any problems in the employee selection then proper and competent employees may not be recruited. But in the project of Style Fabrics the staffs will be selected by a team of experts so there is no chance of choosing wrong people.</a:t>
            </a:r>
          </a:p>
          <a:p>
            <a:pPr algn="just"/>
            <a:r>
              <a:rPr lang="en-US" b="1" dirty="0"/>
              <a:t>Lifecycle problem:</a:t>
            </a:r>
            <a:r>
              <a:rPr lang="en-US" dirty="0"/>
              <a:t> The industry lifecycle confirms that the demand for fabrics in the UK is growing regularly. That means there is no problem of industry lifecycle either in the success of Style Fabrics.</a:t>
            </a:r>
          </a:p>
        </p:txBody>
      </p:sp>
    </p:spTree>
    <p:extLst>
      <p:ext uri="{BB962C8B-B14F-4D97-AF65-F5344CB8AC3E}">
        <p14:creationId xmlns:p14="http://schemas.microsoft.com/office/powerpoint/2010/main" val="28778349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sz="quarter" idx="1"/>
          </p:nvPr>
        </p:nvSpPr>
        <p:spPr>
          <a:xfrm>
            <a:off x="457200" y="1905000"/>
            <a:ext cx="8348472" cy="4194048"/>
          </a:xfrm>
        </p:spPr>
        <p:txBody>
          <a:bodyPr/>
          <a:lstStyle/>
          <a:p>
            <a:pPr marL="0" indent="0" algn="just">
              <a:buNone/>
            </a:pPr>
            <a:r>
              <a:rPr lang="en-US" dirty="0"/>
              <a:t>After implementing the plan of the project of Style fabrics Ltd. it is highly expected that the project will be a successful one because the plan is a strong plan and there is no active reason that can make the project failure.</a:t>
            </a:r>
          </a:p>
        </p:txBody>
      </p:sp>
    </p:spTree>
    <p:extLst>
      <p:ext uri="{BB962C8B-B14F-4D97-AF65-F5344CB8AC3E}">
        <p14:creationId xmlns:p14="http://schemas.microsoft.com/office/powerpoint/2010/main" val="384655981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sz="quarter" idx="1"/>
          </p:nvPr>
        </p:nvSpPr>
        <p:spPr>
          <a:xfrm>
            <a:off x="301752" y="1527048"/>
            <a:ext cx="8503920" cy="5178552"/>
          </a:xfrm>
        </p:spPr>
        <p:txBody>
          <a:bodyPr>
            <a:normAutofit fontScale="85000" lnSpcReduction="10000"/>
          </a:bodyPr>
          <a:lstStyle/>
          <a:p>
            <a:r>
              <a:rPr lang="en-US" dirty="0" err="1"/>
              <a:t>Baguley</a:t>
            </a:r>
            <a:r>
              <a:rPr lang="en-US" dirty="0"/>
              <a:t>, P. (2008). </a:t>
            </a:r>
            <a:r>
              <a:rPr lang="en-US" i="1" dirty="0"/>
              <a:t>Project management</a:t>
            </a:r>
            <a:r>
              <a:rPr lang="en-US" dirty="0"/>
              <a:t>. London: </a:t>
            </a:r>
            <a:r>
              <a:rPr lang="en-US" dirty="0" err="1"/>
              <a:t>Hodder</a:t>
            </a:r>
            <a:r>
              <a:rPr lang="en-US" dirty="0"/>
              <a:t> Education.</a:t>
            </a:r>
          </a:p>
          <a:p>
            <a:r>
              <a:rPr lang="en-US" dirty="0"/>
              <a:t>Burke, R. (2013). </a:t>
            </a:r>
            <a:r>
              <a:rPr lang="en-US" i="1" dirty="0"/>
              <a:t>Project management</a:t>
            </a:r>
            <a:r>
              <a:rPr lang="en-US" dirty="0"/>
              <a:t>. </a:t>
            </a:r>
            <a:r>
              <a:rPr lang="en-US" dirty="0" err="1"/>
              <a:t>Chichester</a:t>
            </a:r>
            <a:r>
              <a:rPr lang="en-US" dirty="0"/>
              <a:t>: Wiley.</a:t>
            </a:r>
          </a:p>
          <a:p>
            <a:r>
              <a:rPr lang="en-US" dirty="0"/>
              <a:t>Cooke, H., Tate, K. and Cooke, H. (2011). </a:t>
            </a:r>
            <a:r>
              <a:rPr lang="en-US" i="1" dirty="0"/>
              <a:t>Project management</a:t>
            </a:r>
            <a:r>
              <a:rPr lang="en-US" dirty="0"/>
              <a:t>. New York: McGraw-Hill.</a:t>
            </a:r>
          </a:p>
          <a:p>
            <a:r>
              <a:rPr lang="en-US" dirty="0" err="1"/>
              <a:t>Deeprose</a:t>
            </a:r>
            <a:r>
              <a:rPr lang="en-US" dirty="0"/>
              <a:t>, D. (2002). </a:t>
            </a:r>
            <a:r>
              <a:rPr lang="en-US" i="1" dirty="0"/>
              <a:t>Project management</a:t>
            </a:r>
            <a:r>
              <a:rPr lang="en-US" dirty="0"/>
              <a:t>. Oxford (UK): Capstone.</a:t>
            </a:r>
          </a:p>
          <a:p>
            <a:r>
              <a:rPr lang="en-US" dirty="0" err="1"/>
              <a:t>Heerkens</a:t>
            </a:r>
            <a:r>
              <a:rPr lang="en-US" dirty="0"/>
              <a:t>, G. (2015). </a:t>
            </a:r>
            <a:r>
              <a:rPr lang="en-US" i="1" dirty="0"/>
              <a:t>Project management</a:t>
            </a:r>
            <a:r>
              <a:rPr lang="en-US" dirty="0"/>
              <a:t>. [Place of publication not identified]: </a:t>
            </a:r>
            <a:r>
              <a:rPr lang="en-US" dirty="0" err="1"/>
              <a:t>Mcgraw-Hill</a:t>
            </a:r>
            <a:r>
              <a:rPr lang="en-US" dirty="0"/>
              <a:t> Education.</a:t>
            </a:r>
          </a:p>
          <a:p>
            <a:r>
              <a:rPr lang="en-US" dirty="0" err="1"/>
              <a:t>Kerzner</a:t>
            </a:r>
            <a:r>
              <a:rPr lang="en-US" dirty="0"/>
              <a:t>, H. (2017). </a:t>
            </a:r>
            <a:r>
              <a:rPr lang="en-US" i="1" dirty="0"/>
              <a:t>Project management</a:t>
            </a:r>
            <a:r>
              <a:rPr lang="en-US" dirty="0"/>
              <a:t>. [Place of publication not identified]: John Wiley &amp; Sons.</a:t>
            </a:r>
          </a:p>
          <a:p>
            <a:r>
              <a:rPr lang="en-US" dirty="0"/>
              <a:t>Mehta, R. (2007). </a:t>
            </a:r>
            <a:r>
              <a:rPr lang="en-US" i="1" dirty="0"/>
              <a:t>Project management</a:t>
            </a:r>
            <a:r>
              <a:rPr lang="en-US" dirty="0"/>
              <a:t>. Jaipur: </a:t>
            </a:r>
            <a:r>
              <a:rPr lang="en-US" dirty="0" err="1"/>
              <a:t>Aavishkar</a:t>
            </a:r>
            <a:r>
              <a:rPr lang="en-US" dirty="0"/>
              <a:t> Publishers.</a:t>
            </a:r>
          </a:p>
          <a:p>
            <a:r>
              <a:rPr lang="en-US" dirty="0" err="1"/>
              <a:t>Serrador</a:t>
            </a:r>
            <a:r>
              <a:rPr lang="en-US" dirty="0"/>
              <a:t>, P. (2013). </a:t>
            </a:r>
            <a:r>
              <a:rPr lang="en-US" i="1" dirty="0"/>
              <a:t>Project planning and project success</a:t>
            </a:r>
            <a:r>
              <a:rPr lang="en-US" dirty="0"/>
              <a:t>.</a:t>
            </a:r>
          </a:p>
        </p:txBody>
      </p:sp>
    </p:spTree>
    <p:extLst>
      <p:ext uri="{BB962C8B-B14F-4D97-AF65-F5344CB8AC3E}">
        <p14:creationId xmlns:p14="http://schemas.microsoft.com/office/powerpoint/2010/main" val="314821715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73</TotalTime>
  <Words>976</Words>
  <Application>Microsoft Office PowerPoint</Application>
  <PresentationFormat>On-screen Show (4:3)</PresentationFormat>
  <Paragraphs>107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Agency FB</vt:lpstr>
      <vt:lpstr>Calibri</vt:lpstr>
      <vt:lpstr>Georgia</vt:lpstr>
      <vt:lpstr>Times New Roman</vt:lpstr>
      <vt:lpstr>Wingdings</vt:lpstr>
      <vt:lpstr>Wingdings 2</vt:lpstr>
      <vt:lpstr>Civic</vt:lpstr>
      <vt:lpstr>Project Planning</vt:lpstr>
      <vt:lpstr>Introduction</vt:lpstr>
      <vt:lpstr>SMART objectives of Style fabrics Ltd.</vt:lpstr>
      <vt:lpstr>Project Phases</vt:lpstr>
      <vt:lpstr>Project Schedule</vt:lpstr>
      <vt:lpstr>Gantt Chart</vt:lpstr>
      <vt:lpstr>Project Budget and Costs</vt:lpstr>
      <vt:lpstr>Risk Management of the Project</vt:lpstr>
      <vt:lpstr>Risk Management of the Project (cont.’)</vt:lpstr>
      <vt:lpstr>Reasons for project failure</vt:lpstr>
      <vt:lpstr>Reasons for project failure (cont.’)</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dc:title>
  <dc:creator>SHAGOR</dc:creator>
  <cp:lastModifiedBy>Halim Sk</cp:lastModifiedBy>
  <cp:revision>15</cp:revision>
  <dcterms:created xsi:type="dcterms:W3CDTF">2006-08-16T00:00:00Z</dcterms:created>
  <dcterms:modified xsi:type="dcterms:W3CDTF">2018-01-05T15:17:32Z</dcterms:modified>
</cp:coreProperties>
</file>