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9"/>
  </p:notesMasterIdLst>
  <p:sldIdLst>
    <p:sldId id="256" r:id="rId2"/>
    <p:sldId id="257" r:id="rId3"/>
    <p:sldId id="258" r:id="rId4"/>
    <p:sldId id="261"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1CD412-B7F4-464F-B9B2-EB3F3399C0D0}" v="21" dt="2025-10-19T17:04:15.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6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iha Zahid (2426800)" userId="75934dac-6efe-4416-b455-710d630bb3c4" providerId="ADAL" clId="{79E0E4FA-89A9-401F-83D6-9ED425BBC60A}"/>
    <pc:docChg chg="undo custSel addSld modSld sldOrd">
      <pc:chgData name="Sabiha Zahid (2426800)" userId="75934dac-6efe-4416-b455-710d630bb3c4" providerId="ADAL" clId="{79E0E4FA-89A9-401F-83D6-9ED425BBC60A}" dt="2025-10-19T17:11:48.664" v="2664"/>
      <pc:docMkLst>
        <pc:docMk/>
      </pc:docMkLst>
      <pc:sldChg chg="modSp mod">
        <pc:chgData name="Sabiha Zahid (2426800)" userId="75934dac-6efe-4416-b455-710d630bb3c4" providerId="ADAL" clId="{79E0E4FA-89A9-401F-83D6-9ED425BBC60A}" dt="2025-10-19T16:48:35.128" v="2387"/>
        <pc:sldMkLst>
          <pc:docMk/>
          <pc:sldMk cId="1365568549" sldId="258"/>
        </pc:sldMkLst>
        <pc:spChg chg="mod">
          <ac:chgData name="Sabiha Zahid (2426800)" userId="75934dac-6efe-4416-b455-710d630bb3c4" providerId="ADAL" clId="{79E0E4FA-89A9-401F-83D6-9ED425BBC60A}" dt="2025-10-19T16:48:35.128" v="2387"/>
          <ac:spMkLst>
            <pc:docMk/>
            <pc:sldMk cId="1365568549" sldId="258"/>
            <ac:spMk id="2" creationId="{FA548764-CADE-2EDC-1733-E2B2E9133E27}"/>
          </ac:spMkLst>
        </pc:spChg>
      </pc:sldChg>
      <pc:sldChg chg="modSp mod ord">
        <pc:chgData name="Sabiha Zahid (2426800)" userId="75934dac-6efe-4416-b455-710d630bb3c4" providerId="ADAL" clId="{79E0E4FA-89A9-401F-83D6-9ED425BBC60A}" dt="2025-10-19T17:11:48.664" v="2664"/>
        <pc:sldMkLst>
          <pc:docMk/>
          <pc:sldMk cId="647612198" sldId="261"/>
        </pc:sldMkLst>
        <pc:spChg chg="mod">
          <ac:chgData name="Sabiha Zahid (2426800)" userId="75934dac-6efe-4416-b455-710d630bb3c4" providerId="ADAL" clId="{79E0E4FA-89A9-401F-83D6-9ED425BBC60A}" dt="2025-10-19T16:09:26.669" v="1487" actId="14100"/>
          <ac:spMkLst>
            <pc:docMk/>
            <pc:sldMk cId="647612198" sldId="261"/>
            <ac:spMk id="3" creationId="{B25755E2-E0CB-20BB-4CE6-D82C8664F2C6}"/>
          </ac:spMkLst>
        </pc:spChg>
        <pc:spChg chg="mod">
          <ac:chgData name="Sabiha Zahid (2426800)" userId="75934dac-6efe-4416-b455-710d630bb3c4" providerId="ADAL" clId="{79E0E4FA-89A9-401F-83D6-9ED425BBC60A}" dt="2025-10-19T16:17:27.989" v="1710" actId="20577"/>
          <ac:spMkLst>
            <pc:docMk/>
            <pc:sldMk cId="647612198" sldId="261"/>
            <ac:spMk id="4" creationId="{62991D2C-3E4A-68B4-21BD-5DCDCDDEF02A}"/>
          </ac:spMkLst>
        </pc:spChg>
      </pc:sldChg>
      <pc:sldChg chg="modSp mod">
        <pc:chgData name="Sabiha Zahid (2426800)" userId="75934dac-6efe-4416-b455-710d630bb3c4" providerId="ADAL" clId="{79E0E4FA-89A9-401F-83D6-9ED425BBC60A}" dt="2025-10-19T17:03:16.660" v="2654"/>
        <pc:sldMkLst>
          <pc:docMk/>
          <pc:sldMk cId="1410917216" sldId="262"/>
        </pc:sldMkLst>
        <pc:spChg chg="mod">
          <ac:chgData name="Sabiha Zahid (2426800)" userId="75934dac-6efe-4416-b455-710d630bb3c4" providerId="ADAL" clId="{79E0E4FA-89A9-401F-83D6-9ED425BBC60A}" dt="2025-10-19T17:01:15.122" v="2498" actId="20577"/>
          <ac:spMkLst>
            <pc:docMk/>
            <pc:sldMk cId="1410917216" sldId="262"/>
            <ac:spMk id="3" creationId="{E19A930E-887F-3415-3DC7-4146A5DC18AA}"/>
          </ac:spMkLst>
        </pc:spChg>
        <pc:spChg chg="mod">
          <ac:chgData name="Sabiha Zahid (2426800)" userId="75934dac-6efe-4416-b455-710d630bb3c4" providerId="ADAL" clId="{79E0E4FA-89A9-401F-83D6-9ED425BBC60A}" dt="2025-10-19T17:03:16.660" v="2654"/>
          <ac:spMkLst>
            <pc:docMk/>
            <pc:sldMk cId="1410917216" sldId="262"/>
            <ac:spMk id="4" creationId="{CCFAF0A2-C5B5-1ECD-84C3-C0AE0679A8DB}"/>
          </ac:spMkLst>
        </pc:spChg>
      </pc:sldChg>
      <pc:sldChg chg="addSp delSp modSp mod">
        <pc:chgData name="Sabiha Zahid (2426800)" userId="75934dac-6efe-4416-b455-710d630bb3c4" providerId="ADAL" clId="{79E0E4FA-89A9-401F-83D6-9ED425BBC60A}" dt="2025-10-19T17:01:40.660" v="2650" actId="20577"/>
        <pc:sldMkLst>
          <pc:docMk/>
          <pc:sldMk cId="141248778" sldId="263"/>
        </pc:sldMkLst>
        <pc:spChg chg="add mod">
          <ac:chgData name="Sabiha Zahid (2426800)" userId="75934dac-6efe-4416-b455-710d630bb3c4" providerId="ADAL" clId="{79E0E4FA-89A9-401F-83D6-9ED425BBC60A}" dt="2025-10-19T17:01:40.660" v="2650" actId="20577"/>
          <ac:spMkLst>
            <pc:docMk/>
            <pc:sldMk cId="141248778" sldId="263"/>
            <ac:spMk id="2" creationId="{D4434892-13BB-F76B-06E6-FCE99716C766}"/>
          </ac:spMkLst>
        </pc:spChg>
        <pc:spChg chg="add del mod">
          <ac:chgData name="Sabiha Zahid (2426800)" userId="75934dac-6efe-4416-b455-710d630bb3c4" providerId="ADAL" clId="{79E0E4FA-89A9-401F-83D6-9ED425BBC60A}" dt="2025-10-18T15:54:48.766" v="47"/>
          <ac:spMkLst>
            <pc:docMk/>
            <pc:sldMk cId="141248778" sldId="263"/>
            <ac:spMk id="3" creationId="{FE859C95-2B53-861A-1A1F-7D49255549F1}"/>
          </ac:spMkLst>
        </pc:spChg>
      </pc:sldChg>
      <pc:sldChg chg="addSp delSp modSp new mod">
        <pc:chgData name="Sabiha Zahid (2426800)" userId="75934dac-6efe-4416-b455-710d630bb3c4" providerId="ADAL" clId="{79E0E4FA-89A9-401F-83D6-9ED425BBC60A}" dt="2025-10-19T17:05:48.435" v="2662" actId="1076"/>
        <pc:sldMkLst>
          <pc:docMk/>
          <pc:sldMk cId="39314259" sldId="264"/>
        </pc:sldMkLst>
        <pc:spChg chg="add del mod">
          <ac:chgData name="Sabiha Zahid (2426800)" userId="75934dac-6efe-4416-b455-710d630bb3c4" providerId="ADAL" clId="{79E0E4FA-89A9-401F-83D6-9ED425BBC60A}" dt="2025-10-19T17:01:48.296" v="2651" actId="478"/>
          <ac:spMkLst>
            <pc:docMk/>
            <pc:sldMk cId="39314259" sldId="264"/>
            <ac:spMk id="3" creationId="{D10E0747-8C66-F674-C6DA-8DFCBFD4132E}"/>
          </ac:spMkLst>
        </pc:spChg>
        <pc:spChg chg="add mod">
          <ac:chgData name="Sabiha Zahid (2426800)" userId="75934dac-6efe-4416-b455-710d630bb3c4" providerId="ADAL" clId="{79E0E4FA-89A9-401F-83D6-9ED425BBC60A}" dt="2025-10-17T17:18:40.029" v="24" actId="113"/>
          <ac:spMkLst>
            <pc:docMk/>
            <pc:sldMk cId="39314259" sldId="264"/>
            <ac:spMk id="5" creationId="{7B40357E-E071-0690-9BD8-7E611A5E974F}"/>
          </ac:spMkLst>
        </pc:spChg>
        <pc:spChg chg="add del mod">
          <ac:chgData name="Sabiha Zahid (2426800)" userId="75934dac-6efe-4416-b455-710d630bb3c4" providerId="ADAL" clId="{79E0E4FA-89A9-401F-83D6-9ED425BBC60A}" dt="2025-10-19T16:51:27.410" v="2410"/>
          <ac:spMkLst>
            <pc:docMk/>
            <pc:sldMk cId="39314259" sldId="264"/>
            <ac:spMk id="6" creationId="{13E59776-3843-35A9-F295-2B34885A967E}"/>
          </ac:spMkLst>
        </pc:spChg>
        <pc:spChg chg="add del mod">
          <ac:chgData name="Sabiha Zahid (2426800)" userId="75934dac-6efe-4416-b455-710d630bb3c4" providerId="ADAL" clId="{79E0E4FA-89A9-401F-83D6-9ED425BBC60A}" dt="2025-10-19T17:05:48.435" v="2662" actId="1076"/>
          <ac:spMkLst>
            <pc:docMk/>
            <pc:sldMk cId="39314259" sldId="264"/>
            <ac:spMk id="7" creationId="{6EF6467B-2F90-7EE0-821C-D5033B7963BC}"/>
          </ac:spMkLst>
        </pc:spChg>
        <pc:spChg chg="add del mod">
          <ac:chgData name="Sabiha Zahid (2426800)" userId="75934dac-6efe-4416-b455-710d630bb3c4" providerId="ADAL" clId="{79E0E4FA-89A9-401F-83D6-9ED425BBC60A}" dt="2025-10-19T16:53:02.965" v="2421"/>
          <ac:spMkLst>
            <pc:docMk/>
            <pc:sldMk cId="39314259" sldId="264"/>
            <ac:spMk id="8" creationId="{6C6E5867-1948-AC63-1EC0-4AD26E531A09}"/>
          </ac:spMkLst>
        </pc:spChg>
        <pc:spChg chg="add mod">
          <ac:chgData name="Sabiha Zahid (2426800)" userId="75934dac-6efe-4416-b455-710d630bb3c4" providerId="ADAL" clId="{79E0E4FA-89A9-401F-83D6-9ED425BBC60A}" dt="2025-10-19T17:05:05.079" v="2660" actId="2711"/>
          <ac:spMkLst>
            <pc:docMk/>
            <pc:sldMk cId="39314259" sldId="264"/>
            <ac:spMk id="9" creationId="{B1266FCA-8678-10A1-638A-C206E5F6BB0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0ABECC-B7EC-4F15-8C91-8801D8B502EB}" type="datetimeFigureOut">
              <a:rPr lang="en-GB" smtClean="0"/>
              <a:t>19/10/2025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15E081-838B-4BF1-A87F-92346F34737F}" type="slidenum">
              <a:rPr lang="en-GB" smtClean="0"/>
              <a:t>‹#›</a:t>
            </a:fld>
            <a:endParaRPr lang="en-GB"/>
          </a:p>
        </p:txBody>
      </p:sp>
    </p:spTree>
    <p:extLst>
      <p:ext uri="{BB962C8B-B14F-4D97-AF65-F5344CB8AC3E}">
        <p14:creationId xmlns:p14="http://schemas.microsoft.com/office/powerpoint/2010/main" val="127541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10/19/2025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50740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607421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937119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644646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698895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24525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951356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5324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6197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215572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10/19/2025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68581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10/19/2025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481268643"/>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46" r:id="rId6"/>
    <p:sldLayoutId id="2147483842" r:id="rId7"/>
    <p:sldLayoutId id="2147483843" r:id="rId8"/>
    <p:sldLayoutId id="2147483844" r:id="rId9"/>
    <p:sldLayoutId id="2147483845" r:id="rId10"/>
    <p:sldLayoutId id="2147483847"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AD35AE2F-5E3A-49D9-8DE1-8A333BA40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59B4DCF-7B3E-6B77-C02D-99AF3AAEC032}"/>
              </a:ext>
            </a:extLst>
          </p:cNvPr>
          <p:cNvPicPr>
            <a:picLocks noChangeAspect="1"/>
          </p:cNvPicPr>
          <p:nvPr/>
        </p:nvPicPr>
        <p:blipFill>
          <a:blip r:embed="rId2">
            <a:alphaModFix amt="50000"/>
          </a:blip>
          <a:srcRect t="15393" r="-1" b="-1"/>
          <a:stretch>
            <a:fillRect/>
          </a:stretch>
        </p:blipFill>
        <p:spPr>
          <a:xfrm>
            <a:off x="20" y="10"/>
            <a:ext cx="12188930" cy="6857990"/>
          </a:xfrm>
          <a:prstGeom prst="rect">
            <a:avLst/>
          </a:prstGeom>
        </p:spPr>
      </p:pic>
      <p:sp>
        <p:nvSpPr>
          <p:cNvPr id="2" name="Title 1">
            <a:extLst>
              <a:ext uri="{FF2B5EF4-FFF2-40B4-BE49-F238E27FC236}">
                <a16:creationId xmlns:a16="http://schemas.microsoft.com/office/drawing/2014/main" id="{39302C7C-B0C2-EE97-F631-54E0900C9EB8}"/>
              </a:ext>
            </a:extLst>
          </p:cNvPr>
          <p:cNvSpPr>
            <a:spLocks noGrp="1"/>
          </p:cNvSpPr>
          <p:nvPr>
            <p:ph type="ctrTitle"/>
          </p:nvPr>
        </p:nvSpPr>
        <p:spPr>
          <a:xfrm>
            <a:off x="1524000" y="1122363"/>
            <a:ext cx="9144000" cy="3063240"/>
          </a:xfrm>
        </p:spPr>
        <p:txBody>
          <a:bodyPr>
            <a:normAutofit/>
          </a:bodyPr>
          <a:lstStyle/>
          <a:p>
            <a:pPr algn="ctr">
              <a:lnSpc>
                <a:spcPct val="90000"/>
              </a:lnSpc>
            </a:pPr>
            <a:br>
              <a:rPr lang="en-GB" sz="5300" dirty="0"/>
            </a:br>
            <a:r>
              <a:rPr lang="en-GB" sz="5300" dirty="0"/>
              <a:t>Person Professional Development In UK Health And Social Care</a:t>
            </a:r>
          </a:p>
        </p:txBody>
      </p:sp>
      <p:sp>
        <p:nvSpPr>
          <p:cNvPr id="3" name="Subtitle 2">
            <a:extLst>
              <a:ext uri="{FF2B5EF4-FFF2-40B4-BE49-F238E27FC236}">
                <a16:creationId xmlns:a16="http://schemas.microsoft.com/office/drawing/2014/main" id="{5B20E9C8-1879-3BEB-68A0-93D1BF011EF1}"/>
              </a:ext>
            </a:extLst>
          </p:cNvPr>
          <p:cNvSpPr>
            <a:spLocks noGrp="1"/>
          </p:cNvSpPr>
          <p:nvPr>
            <p:ph type="subTitle" idx="1"/>
          </p:nvPr>
        </p:nvSpPr>
        <p:spPr>
          <a:xfrm>
            <a:off x="1524000" y="4599432"/>
            <a:ext cx="9144000" cy="1225296"/>
          </a:xfrm>
        </p:spPr>
        <p:txBody>
          <a:bodyPr>
            <a:normAutofit/>
          </a:bodyPr>
          <a:lstStyle/>
          <a:p>
            <a:pPr algn="ctr"/>
            <a:endParaRPr lang="en-GB" sz="3200"/>
          </a:p>
        </p:txBody>
      </p:sp>
      <p:sp>
        <p:nvSpPr>
          <p:cNvPr id="51" name="Rectangle 6">
            <a:extLst>
              <a:ext uri="{FF2B5EF4-FFF2-40B4-BE49-F238E27FC236}">
                <a16:creationId xmlns:a16="http://schemas.microsoft.com/office/drawing/2014/main" id="{04D8AD8F-EF7F-481F-B99A-B85138970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6">
            <a:extLst>
              <a:ext uri="{FF2B5EF4-FFF2-40B4-BE49-F238E27FC236}">
                <a16:creationId xmlns:a16="http://schemas.microsoft.com/office/drawing/2014/main" id="{79EB4626-023C-436D-9F57-9EB460809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902700 h 5416094"/>
              <a:gd name="connsiteX1" fmla="*/ 902700 w 10515600"/>
              <a:gd name="connsiteY1" fmla="*/ 0 h 5416094"/>
              <a:gd name="connsiteX2" fmla="*/ 1746919 w 10515600"/>
              <a:gd name="connsiteY2" fmla="*/ 0 h 5416094"/>
              <a:gd name="connsiteX3" fmla="*/ 2329833 w 10515600"/>
              <a:gd name="connsiteY3" fmla="*/ 0 h 5416094"/>
              <a:gd name="connsiteX4" fmla="*/ 2825644 w 10515600"/>
              <a:gd name="connsiteY4" fmla="*/ 0 h 5416094"/>
              <a:gd name="connsiteX5" fmla="*/ 3582762 w 10515600"/>
              <a:gd name="connsiteY5" fmla="*/ 0 h 5416094"/>
              <a:gd name="connsiteX6" fmla="*/ 4165675 w 10515600"/>
              <a:gd name="connsiteY6" fmla="*/ 0 h 5416094"/>
              <a:gd name="connsiteX7" fmla="*/ 5009894 w 10515600"/>
              <a:gd name="connsiteY7" fmla="*/ 0 h 5416094"/>
              <a:gd name="connsiteX8" fmla="*/ 5505706 w 10515600"/>
              <a:gd name="connsiteY8" fmla="*/ 0 h 5416094"/>
              <a:gd name="connsiteX9" fmla="*/ 6349925 w 10515600"/>
              <a:gd name="connsiteY9" fmla="*/ 0 h 5416094"/>
              <a:gd name="connsiteX10" fmla="*/ 6758634 w 10515600"/>
              <a:gd name="connsiteY10" fmla="*/ 0 h 5416094"/>
              <a:gd name="connsiteX11" fmla="*/ 7428650 w 10515600"/>
              <a:gd name="connsiteY11" fmla="*/ 0 h 5416094"/>
              <a:gd name="connsiteX12" fmla="*/ 8098665 w 10515600"/>
              <a:gd name="connsiteY12" fmla="*/ 0 h 5416094"/>
              <a:gd name="connsiteX13" fmla="*/ 8681579 w 10515600"/>
              <a:gd name="connsiteY13" fmla="*/ 0 h 5416094"/>
              <a:gd name="connsiteX14" fmla="*/ 9612900 w 10515600"/>
              <a:gd name="connsiteY14" fmla="*/ 0 h 5416094"/>
              <a:gd name="connsiteX15" fmla="*/ 10515600 w 10515600"/>
              <a:gd name="connsiteY15" fmla="*/ 902700 h 5416094"/>
              <a:gd name="connsiteX16" fmla="*/ 10515600 w 10515600"/>
              <a:gd name="connsiteY16" fmla="*/ 1504482 h 5416094"/>
              <a:gd name="connsiteX17" fmla="*/ 10515600 w 10515600"/>
              <a:gd name="connsiteY17" fmla="*/ 2178479 h 5416094"/>
              <a:gd name="connsiteX18" fmla="*/ 10515600 w 10515600"/>
              <a:gd name="connsiteY18" fmla="*/ 2780261 h 5416094"/>
              <a:gd name="connsiteX19" fmla="*/ 10515600 w 10515600"/>
              <a:gd name="connsiteY19" fmla="*/ 3273722 h 5416094"/>
              <a:gd name="connsiteX20" fmla="*/ 10515600 w 10515600"/>
              <a:gd name="connsiteY20" fmla="*/ 3803291 h 5416094"/>
              <a:gd name="connsiteX21" fmla="*/ 10515600 w 10515600"/>
              <a:gd name="connsiteY21" fmla="*/ 4513394 h 5416094"/>
              <a:gd name="connsiteX22" fmla="*/ 9612900 w 10515600"/>
              <a:gd name="connsiteY22" fmla="*/ 5416094 h 5416094"/>
              <a:gd name="connsiteX23" fmla="*/ 9117089 w 10515600"/>
              <a:gd name="connsiteY23" fmla="*/ 5416094 h 5416094"/>
              <a:gd name="connsiteX24" fmla="*/ 8708379 w 10515600"/>
              <a:gd name="connsiteY24" fmla="*/ 5416094 h 5416094"/>
              <a:gd name="connsiteX25" fmla="*/ 8299670 w 10515600"/>
              <a:gd name="connsiteY25" fmla="*/ 5416094 h 5416094"/>
              <a:gd name="connsiteX26" fmla="*/ 7629654 w 10515600"/>
              <a:gd name="connsiteY26" fmla="*/ 5416094 h 5416094"/>
              <a:gd name="connsiteX27" fmla="*/ 7133843 w 10515600"/>
              <a:gd name="connsiteY27" fmla="*/ 5416094 h 5416094"/>
              <a:gd name="connsiteX28" fmla="*/ 6376726 w 10515600"/>
              <a:gd name="connsiteY28" fmla="*/ 5416094 h 5416094"/>
              <a:gd name="connsiteX29" fmla="*/ 5880914 w 10515600"/>
              <a:gd name="connsiteY29" fmla="*/ 5416094 h 5416094"/>
              <a:gd name="connsiteX30" fmla="*/ 5123797 w 10515600"/>
              <a:gd name="connsiteY30" fmla="*/ 5416094 h 5416094"/>
              <a:gd name="connsiteX31" fmla="*/ 4715088 w 10515600"/>
              <a:gd name="connsiteY31" fmla="*/ 5416094 h 5416094"/>
              <a:gd name="connsiteX32" fmla="*/ 3957970 w 10515600"/>
              <a:gd name="connsiteY32" fmla="*/ 5416094 h 5416094"/>
              <a:gd name="connsiteX33" fmla="*/ 3462159 w 10515600"/>
              <a:gd name="connsiteY33" fmla="*/ 5416094 h 5416094"/>
              <a:gd name="connsiteX34" fmla="*/ 3053449 w 10515600"/>
              <a:gd name="connsiteY34" fmla="*/ 5416094 h 5416094"/>
              <a:gd name="connsiteX35" fmla="*/ 2557638 w 10515600"/>
              <a:gd name="connsiteY35" fmla="*/ 5416094 h 5416094"/>
              <a:gd name="connsiteX36" fmla="*/ 1800521 w 10515600"/>
              <a:gd name="connsiteY36" fmla="*/ 5416094 h 5416094"/>
              <a:gd name="connsiteX37" fmla="*/ 902700 w 10515600"/>
              <a:gd name="connsiteY37" fmla="*/ 5416094 h 5416094"/>
              <a:gd name="connsiteX38" fmla="*/ 0 w 10515600"/>
              <a:gd name="connsiteY38" fmla="*/ 4513394 h 5416094"/>
              <a:gd name="connsiteX39" fmla="*/ 0 w 10515600"/>
              <a:gd name="connsiteY39" fmla="*/ 3911612 h 5416094"/>
              <a:gd name="connsiteX40" fmla="*/ 0 w 10515600"/>
              <a:gd name="connsiteY40" fmla="*/ 3309829 h 5416094"/>
              <a:gd name="connsiteX41" fmla="*/ 0 w 10515600"/>
              <a:gd name="connsiteY41" fmla="*/ 2780261 h 5416094"/>
              <a:gd name="connsiteX42" fmla="*/ 0 w 10515600"/>
              <a:gd name="connsiteY42" fmla="*/ 2106265 h 5416094"/>
              <a:gd name="connsiteX43" fmla="*/ 0 w 10515600"/>
              <a:gd name="connsiteY43" fmla="*/ 1504482 h 5416094"/>
              <a:gd name="connsiteX44" fmla="*/ 0 w 10515600"/>
              <a:gd name="connsiteY44" fmla="*/ 90270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515600" h="5416094" extrusionOk="0">
                <a:moveTo>
                  <a:pt x="0" y="902700"/>
                </a:moveTo>
                <a:cubicBezTo>
                  <a:pt x="-57306" y="368805"/>
                  <a:pt x="305054" y="37193"/>
                  <a:pt x="902700" y="0"/>
                </a:cubicBezTo>
                <a:cubicBezTo>
                  <a:pt x="1280419" y="-35006"/>
                  <a:pt x="1407743" y="-35339"/>
                  <a:pt x="1746919" y="0"/>
                </a:cubicBezTo>
                <a:cubicBezTo>
                  <a:pt x="2086095" y="35339"/>
                  <a:pt x="2146539" y="-12333"/>
                  <a:pt x="2329833" y="0"/>
                </a:cubicBezTo>
                <a:cubicBezTo>
                  <a:pt x="2513127" y="12333"/>
                  <a:pt x="2706706" y="12952"/>
                  <a:pt x="2825644" y="0"/>
                </a:cubicBezTo>
                <a:cubicBezTo>
                  <a:pt x="2944582" y="-12952"/>
                  <a:pt x="3420817" y="-27100"/>
                  <a:pt x="3582762" y="0"/>
                </a:cubicBezTo>
                <a:cubicBezTo>
                  <a:pt x="3744707" y="27100"/>
                  <a:pt x="4023584" y="-9167"/>
                  <a:pt x="4165675" y="0"/>
                </a:cubicBezTo>
                <a:cubicBezTo>
                  <a:pt x="4307766" y="9167"/>
                  <a:pt x="4770188" y="27031"/>
                  <a:pt x="5009894" y="0"/>
                </a:cubicBezTo>
                <a:cubicBezTo>
                  <a:pt x="5249600" y="-27031"/>
                  <a:pt x="5349881" y="-194"/>
                  <a:pt x="5505706" y="0"/>
                </a:cubicBezTo>
                <a:cubicBezTo>
                  <a:pt x="5661531" y="194"/>
                  <a:pt x="6129254" y="-29363"/>
                  <a:pt x="6349925" y="0"/>
                </a:cubicBezTo>
                <a:cubicBezTo>
                  <a:pt x="6570596" y="29363"/>
                  <a:pt x="6581199" y="-14617"/>
                  <a:pt x="6758634" y="0"/>
                </a:cubicBezTo>
                <a:cubicBezTo>
                  <a:pt x="6936069" y="14617"/>
                  <a:pt x="7246491" y="25675"/>
                  <a:pt x="7428650" y="0"/>
                </a:cubicBezTo>
                <a:cubicBezTo>
                  <a:pt x="7610809" y="-25675"/>
                  <a:pt x="7825190" y="-17078"/>
                  <a:pt x="8098665" y="0"/>
                </a:cubicBezTo>
                <a:cubicBezTo>
                  <a:pt x="8372141" y="17078"/>
                  <a:pt x="8559625" y="-21568"/>
                  <a:pt x="8681579" y="0"/>
                </a:cubicBezTo>
                <a:cubicBezTo>
                  <a:pt x="8803533" y="21568"/>
                  <a:pt x="9307226" y="-46066"/>
                  <a:pt x="9612900" y="0"/>
                </a:cubicBezTo>
                <a:cubicBezTo>
                  <a:pt x="10119954" y="-10560"/>
                  <a:pt x="10418674" y="366684"/>
                  <a:pt x="10515600" y="902700"/>
                </a:cubicBezTo>
                <a:cubicBezTo>
                  <a:pt x="10494548" y="1140809"/>
                  <a:pt x="10524881" y="1252168"/>
                  <a:pt x="10515600" y="1504482"/>
                </a:cubicBezTo>
                <a:cubicBezTo>
                  <a:pt x="10506319" y="1756796"/>
                  <a:pt x="10494309" y="1995078"/>
                  <a:pt x="10515600" y="2178479"/>
                </a:cubicBezTo>
                <a:cubicBezTo>
                  <a:pt x="10536891" y="2361880"/>
                  <a:pt x="10522845" y="2487483"/>
                  <a:pt x="10515600" y="2780261"/>
                </a:cubicBezTo>
                <a:cubicBezTo>
                  <a:pt x="10508355" y="3073039"/>
                  <a:pt x="10533694" y="3138252"/>
                  <a:pt x="10515600" y="3273722"/>
                </a:cubicBezTo>
                <a:cubicBezTo>
                  <a:pt x="10497506" y="3409192"/>
                  <a:pt x="10514952" y="3569910"/>
                  <a:pt x="10515600" y="3803291"/>
                </a:cubicBezTo>
                <a:cubicBezTo>
                  <a:pt x="10516248" y="4036672"/>
                  <a:pt x="10499126" y="4317688"/>
                  <a:pt x="10515600" y="4513394"/>
                </a:cubicBezTo>
                <a:cubicBezTo>
                  <a:pt x="10585499" y="4997151"/>
                  <a:pt x="10115437" y="5453981"/>
                  <a:pt x="9612900" y="5416094"/>
                </a:cubicBezTo>
                <a:cubicBezTo>
                  <a:pt x="9473271" y="5418358"/>
                  <a:pt x="9316384" y="5423764"/>
                  <a:pt x="9117089" y="5416094"/>
                </a:cubicBezTo>
                <a:cubicBezTo>
                  <a:pt x="8917794" y="5408424"/>
                  <a:pt x="8902141" y="5433256"/>
                  <a:pt x="8708379" y="5416094"/>
                </a:cubicBezTo>
                <a:cubicBezTo>
                  <a:pt x="8514617" y="5398933"/>
                  <a:pt x="8454700" y="5422387"/>
                  <a:pt x="8299670" y="5416094"/>
                </a:cubicBezTo>
                <a:cubicBezTo>
                  <a:pt x="8144640" y="5409801"/>
                  <a:pt x="7907022" y="5398388"/>
                  <a:pt x="7629654" y="5416094"/>
                </a:cubicBezTo>
                <a:cubicBezTo>
                  <a:pt x="7352286" y="5433800"/>
                  <a:pt x="7244777" y="5409877"/>
                  <a:pt x="7133843" y="5416094"/>
                </a:cubicBezTo>
                <a:cubicBezTo>
                  <a:pt x="7022909" y="5422311"/>
                  <a:pt x="6748865" y="5379753"/>
                  <a:pt x="6376726" y="5416094"/>
                </a:cubicBezTo>
                <a:cubicBezTo>
                  <a:pt x="6004587" y="5452435"/>
                  <a:pt x="5991442" y="5438860"/>
                  <a:pt x="5880914" y="5416094"/>
                </a:cubicBezTo>
                <a:cubicBezTo>
                  <a:pt x="5770386" y="5393328"/>
                  <a:pt x="5294303" y="5440618"/>
                  <a:pt x="5123797" y="5416094"/>
                </a:cubicBezTo>
                <a:cubicBezTo>
                  <a:pt x="4953291" y="5391570"/>
                  <a:pt x="4828705" y="5430421"/>
                  <a:pt x="4715088" y="5416094"/>
                </a:cubicBezTo>
                <a:cubicBezTo>
                  <a:pt x="4601471" y="5401767"/>
                  <a:pt x="4227806" y="5381491"/>
                  <a:pt x="3957970" y="5416094"/>
                </a:cubicBezTo>
                <a:cubicBezTo>
                  <a:pt x="3688134" y="5450697"/>
                  <a:pt x="3670638" y="5425309"/>
                  <a:pt x="3462159" y="5416094"/>
                </a:cubicBezTo>
                <a:cubicBezTo>
                  <a:pt x="3253680" y="5406879"/>
                  <a:pt x="3167443" y="5432031"/>
                  <a:pt x="3053449" y="5416094"/>
                </a:cubicBezTo>
                <a:cubicBezTo>
                  <a:pt x="2939455" y="5400158"/>
                  <a:pt x="2701485" y="5433995"/>
                  <a:pt x="2557638" y="5416094"/>
                </a:cubicBezTo>
                <a:cubicBezTo>
                  <a:pt x="2413791" y="5398193"/>
                  <a:pt x="2168647" y="5424510"/>
                  <a:pt x="1800521" y="5416094"/>
                </a:cubicBezTo>
                <a:cubicBezTo>
                  <a:pt x="1432395" y="5407678"/>
                  <a:pt x="1261364" y="5454497"/>
                  <a:pt x="902700" y="5416094"/>
                </a:cubicBezTo>
                <a:cubicBezTo>
                  <a:pt x="519468" y="5419760"/>
                  <a:pt x="63003" y="5077223"/>
                  <a:pt x="0" y="4513394"/>
                </a:cubicBezTo>
                <a:cubicBezTo>
                  <a:pt x="-20265" y="4243495"/>
                  <a:pt x="27650" y="4053844"/>
                  <a:pt x="0" y="3911612"/>
                </a:cubicBezTo>
                <a:cubicBezTo>
                  <a:pt x="-27650" y="3769380"/>
                  <a:pt x="24988" y="3469350"/>
                  <a:pt x="0" y="3309829"/>
                </a:cubicBezTo>
                <a:cubicBezTo>
                  <a:pt x="-24988" y="3150308"/>
                  <a:pt x="-16973" y="2933511"/>
                  <a:pt x="0" y="2780261"/>
                </a:cubicBezTo>
                <a:cubicBezTo>
                  <a:pt x="16973" y="2627011"/>
                  <a:pt x="-11552" y="2315258"/>
                  <a:pt x="0" y="2106265"/>
                </a:cubicBezTo>
                <a:cubicBezTo>
                  <a:pt x="11552" y="1897272"/>
                  <a:pt x="-9167" y="1726905"/>
                  <a:pt x="0" y="1504482"/>
                </a:cubicBezTo>
                <a:cubicBezTo>
                  <a:pt x="9167" y="1282059"/>
                  <a:pt x="10972" y="1160784"/>
                  <a:pt x="0" y="902700"/>
                </a:cubicBezTo>
                <a:close/>
              </a:path>
            </a:pathLst>
          </a:custGeom>
          <a:noFill/>
          <a:ln w="60325" cap="rnd">
            <a:solidFill>
              <a:schemeClr val="tx1"/>
            </a:solidFill>
            <a:round/>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522311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D97010-B18F-2221-BCFF-3E1A94941CB7}"/>
              </a:ext>
            </a:extLst>
          </p:cNvPr>
          <p:cNvSpPr txBox="1"/>
          <p:nvPr/>
        </p:nvSpPr>
        <p:spPr>
          <a:xfrm>
            <a:off x="2517058" y="944544"/>
            <a:ext cx="7433187" cy="3539430"/>
          </a:xfrm>
          <a:prstGeom prst="rect">
            <a:avLst/>
          </a:prstGeom>
          <a:noFill/>
        </p:spPr>
        <p:txBody>
          <a:bodyPr wrap="square" rtlCol="0">
            <a:spAutoFit/>
          </a:bodyPr>
          <a:lstStyle/>
          <a:p>
            <a:r>
              <a:rPr lang="en-GB" sz="3200" dirty="0"/>
              <a:t>Module code;  LCHS4009</a:t>
            </a:r>
          </a:p>
          <a:p>
            <a:r>
              <a:rPr lang="en-GB" sz="3200" dirty="0"/>
              <a:t>Module lead; Olubukola Adegbite </a:t>
            </a:r>
          </a:p>
          <a:p>
            <a:r>
              <a:rPr lang="en-GB" sz="3200" dirty="0"/>
              <a:t>Tutor Name; Olufemi Oluranti</a:t>
            </a:r>
          </a:p>
          <a:p>
            <a:r>
              <a:rPr lang="en-GB" sz="3200" dirty="0"/>
              <a:t>Student Name ; Sabiha Zahid</a:t>
            </a:r>
          </a:p>
          <a:p>
            <a:r>
              <a:rPr lang="en-GB" sz="3200" dirty="0"/>
              <a:t>Student Number; 2426800</a:t>
            </a:r>
          </a:p>
          <a:p>
            <a:r>
              <a:rPr lang="en-GB" sz="3200" dirty="0"/>
              <a:t>Assignment Title;  Self Awareness presentation  </a:t>
            </a:r>
          </a:p>
          <a:p>
            <a:endParaRPr lang="en-GB" sz="3200" dirty="0"/>
          </a:p>
        </p:txBody>
      </p:sp>
      <p:sp>
        <p:nvSpPr>
          <p:cNvPr id="3" name="TextBox 2">
            <a:extLst>
              <a:ext uri="{FF2B5EF4-FFF2-40B4-BE49-F238E27FC236}">
                <a16:creationId xmlns:a16="http://schemas.microsoft.com/office/drawing/2014/main" id="{A14E79D7-D915-18B7-1129-67AA079BE1A6}"/>
              </a:ext>
            </a:extLst>
          </p:cNvPr>
          <p:cNvSpPr txBox="1"/>
          <p:nvPr/>
        </p:nvSpPr>
        <p:spPr>
          <a:xfrm>
            <a:off x="4463845" y="3185652"/>
            <a:ext cx="184731" cy="646331"/>
          </a:xfrm>
          <a:prstGeom prst="rect">
            <a:avLst/>
          </a:prstGeom>
          <a:noFill/>
        </p:spPr>
        <p:txBody>
          <a:bodyPr wrap="none" rtlCol="0">
            <a:spAutoFit/>
          </a:bodyPr>
          <a:lstStyle/>
          <a:p>
            <a:endParaRPr lang="en-GB" dirty="0"/>
          </a:p>
          <a:p>
            <a:endParaRPr lang="en-GB" dirty="0"/>
          </a:p>
        </p:txBody>
      </p:sp>
    </p:spTree>
    <p:extLst>
      <p:ext uri="{BB962C8B-B14F-4D97-AF65-F5344CB8AC3E}">
        <p14:creationId xmlns:p14="http://schemas.microsoft.com/office/powerpoint/2010/main" val="1905704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548764-CADE-2EDC-1733-E2B2E9133E27}"/>
              </a:ext>
            </a:extLst>
          </p:cNvPr>
          <p:cNvSpPr txBox="1"/>
          <p:nvPr/>
        </p:nvSpPr>
        <p:spPr>
          <a:xfrm>
            <a:off x="1307692" y="1858296"/>
            <a:ext cx="8967410" cy="3447098"/>
          </a:xfrm>
          <a:prstGeom prst="rect">
            <a:avLst/>
          </a:prstGeom>
          <a:noFill/>
        </p:spPr>
        <p:txBody>
          <a:bodyPr wrap="square" rtlCol="0">
            <a:spAutoFit/>
          </a:bodyPr>
          <a:lstStyle/>
          <a:p>
            <a:r>
              <a:rPr lang="en-GB" dirty="0"/>
              <a:t>Hi I am Sabiha Zahid today I ‘ll be  presenting a personal SWOT analysis to help my planning for professional development in the Health and Social Crae Sector</a:t>
            </a:r>
          </a:p>
          <a:p>
            <a:pPr lvl="1"/>
            <a:r>
              <a:rPr lang="en-GB" dirty="0"/>
              <a:t>In UK.. Working as a nursing assistant require teamwork , learning new technology and compassion . I’ll reflect on my current strengths, threats, opportunities and weakness. So I can use my strengths to get the better solve challenges and make  the most opportunities available for nursing assistant . Action planning (what will be done, by when, and how progress will be reviewed)</a:t>
            </a:r>
          </a:p>
          <a:p>
            <a:pPr lvl="1"/>
            <a:r>
              <a:rPr lang="en-GB" dirty="0"/>
              <a:t>(Cottrell, 2015)</a:t>
            </a:r>
          </a:p>
          <a:p>
            <a:r>
              <a:rPr lang="en-GB" dirty="0"/>
              <a:t>   </a:t>
            </a:r>
          </a:p>
          <a:p>
            <a:endParaRPr lang="en-GB" sz="2000" dirty="0"/>
          </a:p>
          <a:p>
            <a:r>
              <a:rPr lang="en-GB" dirty="0"/>
              <a:t>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365568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10D86-0EDB-EC4E-B720-55359FB9856D}"/>
              </a:ext>
            </a:extLst>
          </p:cNvPr>
          <p:cNvSpPr>
            <a:spLocks noGrp="1"/>
          </p:cNvSpPr>
          <p:nvPr>
            <p:ph type="title"/>
          </p:nvPr>
        </p:nvSpPr>
        <p:spPr/>
        <p:txBody>
          <a:bodyPr>
            <a:normAutofit/>
          </a:bodyPr>
          <a:lstStyle/>
          <a:p>
            <a:r>
              <a:rPr lang="en-GB" dirty="0"/>
              <a:t>STRENGTHS                         WEAKNESS                       </a:t>
            </a:r>
          </a:p>
        </p:txBody>
      </p:sp>
      <p:sp>
        <p:nvSpPr>
          <p:cNvPr id="3" name="Content Placeholder 2">
            <a:extLst>
              <a:ext uri="{FF2B5EF4-FFF2-40B4-BE49-F238E27FC236}">
                <a16:creationId xmlns:a16="http://schemas.microsoft.com/office/drawing/2014/main" id="{B25755E2-E0CB-20BB-4CE6-D82C8664F2C6}"/>
              </a:ext>
            </a:extLst>
          </p:cNvPr>
          <p:cNvSpPr>
            <a:spLocks noGrp="1"/>
          </p:cNvSpPr>
          <p:nvPr>
            <p:ph sz="half" idx="1"/>
          </p:nvPr>
        </p:nvSpPr>
        <p:spPr>
          <a:xfrm>
            <a:off x="914400" y="1504335"/>
            <a:ext cx="5181600" cy="4552335"/>
          </a:xfrm>
        </p:spPr>
        <p:txBody>
          <a:bodyPr>
            <a:normAutofit/>
          </a:bodyPr>
          <a:lstStyle/>
          <a:p>
            <a:endParaRPr lang="en-GB" sz="1800" dirty="0"/>
          </a:p>
          <a:p>
            <a:endParaRPr lang="en-GB" sz="1800" dirty="0"/>
          </a:p>
          <a:p>
            <a:r>
              <a:rPr lang="en-GB" sz="1800" dirty="0"/>
              <a:t>I build my strong trust to my patient and their families and I am available wholehearted when my patients needs me emotionally. My strengths is my communication skill and my knowledge about the Health and Social Care to deal with complex situation in the field .I try to keep taking advanced courses related to this field and stay connected to it by various training .I have always been very good and reliable to managing work .</a:t>
            </a:r>
          </a:p>
          <a:p>
            <a:pPr marL="0" indent="0">
              <a:buNone/>
            </a:pPr>
            <a:endParaRPr lang="en-GB" sz="1800" dirty="0"/>
          </a:p>
        </p:txBody>
      </p:sp>
      <p:sp>
        <p:nvSpPr>
          <p:cNvPr id="4" name="Content Placeholder 3">
            <a:extLst>
              <a:ext uri="{FF2B5EF4-FFF2-40B4-BE49-F238E27FC236}">
                <a16:creationId xmlns:a16="http://schemas.microsoft.com/office/drawing/2014/main" id="{62991D2C-3E4A-68B4-21BD-5DCDCDDEF02A}"/>
              </a:ext>
            </a:extLst>
          </p:cNvPr>
          <p:cNvSpPr>
            <a:spLocks noGrp="1"/>
          </p:cNvSpPr>
          <p:nvPr>
            <p:ph sz="half" idx="2"/>
          </p:nvPr>
        </p:nvSpPr>
        <p:spPr>
          <a:xfrm>
            <a:off x="6260690" y="2240915"/>
            <a:ext cx="5181600" cy="4251960"/>
          </a:xfrm>
        </p:spPr>
        <p:txBody>
          <a:bodyPr/>
          <a:lstStyle/>
          <a:p>
            <a:r>
              <a:rPr lang="en-GB" sz="1800" dirty="0"/>
              <a:t>I get little  nervous when the ward is crowded and , when there are lots of patients, I get under pressure and some time emotional . Just like not everyone is perfect , I also see some shortcoming in my self such as leadership and confidence to improve so that I can be  selected for different roles in the Future .Besides , everything is going digital ,so I also prepare for it in advance .For which I will have to prepare to take various types of courses .</a:t>
            </a:r>
          </a:p>
          <a:p>
            <a:endParaRPr lang="en-GB" dirty="0"/>
          </a:p>
          <a:p>
            <a:endParaRPr lang="en-GB" dirty="0"/>
          </a:p>
        </p:txBody>
      </p:sp>
    </p:spTree>
    <p:extLst>
      <p:ext uri="{BB962C8B-B14F-4D97-AF65-F5344CB8AC3E}">
        <p14:creationId xmlns:p14="http://schemas.microsoft.com/office/powerpoint/2010/main" val="647612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BBAC0-5E20-98CF-596E-5F0C586FC199}"/>
              </a:ext>
            </a:extLst>
          </p:cNvPr>
          <p:cNvSpPr>
            <a:spLocks noGrp="1"/>
          </p:cNvSpPr>
          <p:nvPr>
            <p:ph type="title"/>
          </p:nvPr>
        </p:nvSpPr>
        <p:spPr/>
        <p:txBody>
          <a:bodyPr/>
          <a:lstStyle/>
          <a:p>
            <a:r>
              <a:rPr lang="en-GB" dirty="0"/>
              <a:t>Opportunities                    threats</a:t>
            </a:r>
          </a:p>
        </p:txBody>
      </p:sp>
      <p:sp>
        <p:nvSpPr>
          <p:cNvPr id="3" name="Content Placeholder 2">
            <a:extLst>
              <a:ext uri="{FF2B5EF4-FFF2-40B4-BE49-F238E27FC236}">
                <a16:creationId xmlns:a16="http://schemas.microsoft.com/office/drawing/2014/main" id="{E19A930E-887F-3415-3DC7-4146A5DC18AA}"/>
              </a:ext>
            </a:extLst>
          </p:cNvPr>
          <p:cNvSpPr>
            <a:spLocks noGrp="1"/>
          </p:cNvSpPr>
          <p:nvPr>
            <p:ph sz="half" idx="1"/>
          </p:nvPr>
        </p:nvSpPr>
        <p:spPr/>
        <p:txBody>
          <a:bodyPr>
            <a:normAutofit/>
          </a:bodyPr>
          <a:lstStyle/>
          <a:p>
            <a:r>
              <a:rPr lang="en-GB" sz="1800" dirty="0"/>
              <a:t>There are more opportunities in health and social care field such as adopting of digital health technology ,training and certificate programs .Learning to new technology to connect the patients throughout the day. If we taking advantage with all above then we can compete market ain skilled care professionals in the UK. </a:t>
            </a:r>
            <a:r>
              <a:rPr lang="en-US" sz="1800" dirty="0"/>
              <a:t>.</a:t>
            </a:r>
            <a:endParaRPr lang="en-GB" sz="1800" dirty="0"/>
          </a:p>
          <a:p>
            <a:r>
              <a:rPr lang="en-GB" sz="1800" dirty="0"/>
              <a:t>.</a:t>
            </a:r>
          </a:p>
          <a:p>
            <a:endParaRPr lang="en-GB" dirty="0"/>
          </a:p>
        </p:txBody>
      </p:sp>
      <p:sp>
        <p:nvSpPr>
          <p:cNvPr id="4" name="Content Placeholder 3">
            <a:extLst>
              <a:ext uri="{FF2B5EF4-FFF2-40B4-BE49-F238E27FC236}">
                <a16:creationId xmlns:a16="http://schemas.microsoft.com/office/drawing/2014/main" id="{CCFAF0A2-C5B5-1ECD-84C3-C0AE0679A8DB}"/>
              </a:ext>
            </a:extLst>
          </p:cNvPr>
          <p:cNvSpPr>
            <a:spLocks noGrp="1"/>
          </p:cNvSpPr>
          <p:nvPr>
            <p:ph sz="half" idx="2"/>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strike="noStrike" kern="1200" cap="none" spc="0" normalizeH="0" baseline="0" noProof="0" dirty="0">
                <a:ln>
                  <a:noFill/>
                </a:ln>
                <a:solidFill>
                  <a:prstClr val="black"/>
                </a:solidFill>
                <a:effectLst/>
                <a:uLnTx/>
                <a:uFillTx/>
                <a:latin typeface="The Hand Bold"/>
                <a:ea typeface="+mn-ea"/>
                <a:cs typeface="+mn-cs"/>
              </a:rPr>
              <a:t>Health and social care staff facing threats in their professional life such as workload due to shortage of work force according to increase population and patients. That’s why staff always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strike="noStrike" kern="1200" cap="none" spc="0" normalizeH="0" baseline="0" noProof="0" dirty="0">
                <a:ln>
                  <a:noFill/>
                </a:ln>
                <a:solidFill>
                  <a:prstClr val="black"/>
                </a:solidFill>
                <a:effectLst/>
                <a:uLnTx/>
                <a:uFillTx/>
                <a:latin typeface="The Hand Bold"/>
                <a:ea typeface="+mn-ea"/>
                <a:cs typeface="+mn-cs"/>
              </a:rPr>
              <a:t>in pressure. Rapid government policies changes and limited fund also hurdles.</a:t>
            </a:r>
          </a:p>
          <a:p>
            <a:pPr marL="0" lvl="0" indent="0">
              <a:lnSpc>
                <a:spcPct val="100000"/>
              </a:lnSpc>
              <a:spcBef>
                <a:spcPts val="0"/>
              </a:spcBef>
              <a:buNone/>
              <a:defRPr/>
            </a:pPr>
            <a:r>
              <a:rPr lang="en-US" sz="1800" dirty="0"/>
              <a:t>Care Quality Commission (CQC, 2022) – identifies workforce pressure and staff wellbeing as key risks to care quality.</a:t>
            </a:r>
            <a:endParaRPr kumimoji="0" lang="en-GB" sz="1800" b="1" i="0" strike="noStrike" kern="1200" cap="none" spc="0" normalizeH="0" baseline="0" noProof="0" dirty="0">
              <a:ln>
                <a:noFill/>
              </a:ln>
              <a:solidFill>
                <a:prstClr val="black"/>
              </a:solidFill>
              <a:effectLst/>
              <a:uLnTx/>
              <a:uFillTx/>
              <a:latin typeface="The Hand Bol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strike="noStrike" kern="1200" cap="none" spc="0" normalizeH="0" baseline="0" noProof="0" dirty="0">
                <a:ln>
                  <a:noFill/>
                </a:ln>
                <a:solidFill>
                  <a:prstClr val="black"/>
                </a:solidFill>
                <a:effectLst/>
                <a:uLnTx/>
                <a:uFillTx/>
                <a:latin typeface="The Hand Bold"/>
                <a:ea typeface="+mn-ea"/>
                <a:cs typeface="+mn-cs"/>
              </a:rPr>
              <a:t>.</a:t>
            </a:r>
          </a:p>
          <a:p>
            <a:endParaRPr lang="en-GB" dirty="0"/>
          </a:p>
        </p:txBody>
      </p:sp>
    </p:spTree>
    <p:extLst>
      <p:ext uri="{BB962C8B-B14F-4D97-AF65-F5344CB8AC3E}">
        <p14:creationId xmlns:p14="http://schemas.microsoft.com/office/powerpoint/2010/main" val="1410917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434892-13BB-F76B-06E6-FCE99716C766}"/>
              </a:ext>
            </a:extLst>
          </p:cNvPr>
          <p:cNvSpPr txBox="1"/>
          <p:nvPr/>
        </p:nvSpPr>
        <p:spPr>
          <a:xfrm>
            <a:off x="1337187" y="2182761"/>
            <a:ext cx="9099414" cy="1754326"/>
          </a:xfrm>
          <a:prstGeom prst="rect">
            <a:avLst/>
          </a:prstGeom>
          <a:noFill/>
        </p:spPr>
        <p:txBody>
          <a:bodyPr wrap="none" rtlCol="0">
            <a:spAutoFit/>
          </a:bodyPr>
          <a:lstStyle/>
          <a:p>
            <a:r>
              <a:rPr lang="en-GB" dirty="0"/>
              <a:t>My strength  are fundamental for giving high quality person care .My communication ,empathy and reliability .Even I am assured in my work in care practice </a:t>
            </a:r>
          </a:p>
          <a:p>
            <a:r>
              <a:rPr lang="en-GB" dirty="0"/>
              <a:t>I need to more experience .Improving IT skills balancing my work and study id also challenging . In  Health and Social Care many opportunities ,there are many </a:t>
            </a:r>
          </a:p>
          <a:p>
            <a:r>
              <a:rPr lang="en-GB" dirty="0"/>
              <a:t>Fields that can help us to go for in our careers such as different types of training, courses. We are facing many threats in Health and Social Care. Some time to much </a:t>
            </a:r>
          </a:p>
          <a:p>
            <a:r>
              <a:rPr lang="en-GB" dirty="0"/>
              <a:t>workload due to staff shortage and burnout. Changes GOVT policies and funding . </a:t>
            </a:r>
          </a:p>
          <a:p>
            <a:r>
              <a:rPr lang="en-US" dirty="0"/>
              <a:t>.</a:t>
            </a:r>
          </a:p>
          <a:p>
            <a:endParaRPr lang="en-GB" dirty="0"/>
          </a:p>
        </p:txBody>
      </p:sp>
    </p:spTree>
    <p:extLst>
      <p:ext uri="{BB962C8B-B14F-4D97-AF65-F5344CB8AC3E}">
        <p14:creationId xmlns:p14="http://schemas.microsoft.com/office/powerpoint/2010/main" val="141248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40357E-E071-0690-9BD8-7E611A5E974F}"/>
              </a:ext>
            </a:extLst>
          </p:cNvPr>
          <p:cNvSpPr txBox="1"/>
          <p:nvPr/>
        </p:nvSpPr>
        <p:spPr>
          <a:xfrm>
            <a:off x="1858297" y="1150374"/>
            <a:ext cx="1117485" cy="461665"/>
          </a:xfrm>
          <a:prstGeom prst="rect">
            <a:avLst/>
          </a:prstGeom>
          <a:noFill/>
        </p:spPr>
        <p:txBody>
          <a:bodyPr wrap="none" rtlCol="0">
            <a:spAutoFit/>
          </a:bodyPr>
          <a:lstStyle/>
          <a:p>
            <a:r>
              <a:rPr lang="en-GB" sz="2400" b="1" u="sng" dirty="0" err="1"/>
              <a:t>Refrence</a:t>
            </a:r>
            <a:r>
              <a:rPr lang="en-GB" sz="2400" b="1" u="sng" dirty="0"/>
              <a:t> list </a:t>
            </a:r>
          </a:p>
        </p:txBody>
      </p:sp>
      <p:sp>
        <p:nvSpPr>
          <p:cNvPr id="7" name="TextBox 6">
            <a:extLst>
              <a:ext uri="{FF2B5EF4-FFF2-40B4-BE49-F238E27FC236}">
                <a16:creationId xmlns:a16="http://schemas.microsoft.com/office/drawing/2014/main" id="{6EF6467B-2F90-7EE0-821C-D5033B7963BC}"/>
              </a:ext>
            </a:extLst>
          </p:cNvPr>
          <p:cNvSpPr txBox="1"/>
          <p:nvPr/>
        </p:nvSpPr>
        <p:spPr>
          <a:xfrm>
            <a:off x="806245" y="3262428"/>
            <a:ext cx="12343781" cy="395173"/>
          </a:xfrm>
          <a:prstGeom prst="rect">
            <a:avLst/>
          </a:prstGeom>
          <a:noFill/>
        </p:spPr>
        <p:txBody>
          <a:bodyPr wrap="square" rtlCol="0">
            <a:spAutoFit/>
          </a:bodyPr>
          <a:lstStyle/>
          <a:p>
            <a:pPr lvl="0">
              <a:lnSpc>
                <a:spcPct val="115000"/>
              </a:lnSpc>
              <a:spcAft>
                <a:spcPts val="800"/>
              </a:spcAft>
              <a:tabLst>
                <a:tab pos="457200" algn="l"/>
              </a:tabLst>
            </a:pPr>
            <a:r>
              <a:rPr lang="en-GB" kern="100" dirty="0">
                <a:ea typeface="DengXian" panose="02010600030101010101" pitchFamily="2" charset="-122"/>
                <a:cs typeface="Times New Roman" panose="02020603050405020304" pitchFamily="18" charset="0"/>
              </a:rPr>
              <a:t>Cottrell, S. (2015) </a:t>
            </a:r>
            <a:r>
              <a:rPr lang="en-GB" i="1" kern="100" dirty="0">
                <a:ea typeface="DengXian" panose="02010600030101010101" pitchFamily="2" charset="-122"/>
                <a:cs typeface="Times New Roman" panose="02020603050405020304" pitchFamily="18" charset="0"/>
              </a:rPr>
              <a:t>Skills for success: Personal development and employability</a:t>
            </a:r>
            <a:r>
              <a:rPr lang="en-GB" kern="100" dirty="0">
                <a:ea typeface="DengXian" panose="02010600030101010101" pitchFamily="2" charset="-122"/>
                <a:cs typeface="Times New Roman" panose="02020603050405020304" pitchFamily="18" charset="0"/>
              </a:rPr>
              <a:t>. 3rd ed. London: Palgrave.</a:t>
            </a:r>
          </a:p>
        </p:txBody>
      </p:sp>
      <p:sp>
        <p:nvSpPr>
          <p:cNvPr id="9" name="TextBox 8">
            <a:extLst>
              <a:ext uri="{FF2B5EF4-FFF2-40B4-BE49-F238E27FC236}">
                <a16:creationId xmlns:a16="http://schemas.microsoft.com/office/drawing/2014/main" id="{B1266FCA-8678-10A1-638A-C206E5F6BB04}"/>
              </a:ext>
            </a:extLst>
          </p:cNvPr>
          <p:cNvSpPr txBox="1"/>
          <p:nvPr/>
        </p:nvSpPr>
        <p:spPr>
          <a:xfrm>
            <a:off x="717754" y="2831068"/>
            <a:ext cx="8721213" cy="369332"/>
          </a:xfrm>
          <a:prstGeom prst="rect">
            <a:avLst/>
          </a:prstGeom>
          <a:noFill/>
        </p:spPr>
        <p:txBody>
          <a:bodyPr wrap="square" rtlCol="0">
            <a:spAutoFit/>
          </a:bodyPr>
          <a:lstStyle/>
          <a:p>
            <a:r>
              <a:rPr lang="en-US" b="1"/>
              <a:t>Care Quality Commission (CQC, 2022).</a:t>
            </a:r>
            <a:r>
              <a:rPr lang="en-US"/>
              <a:t> </a:t>
            </a:r>
            <a:r>
              <a:rPr lang="en-US" i="1"/>
              <a:t>The State of Health Care and Adult Social Care in England 2021/22.</a:t>
            </a:r>
            <a:r>
              <a:rPr lang="en-US"/>
              <a:t> [Online] Available at: https://www.cqc.org.uk</a:t>
            </a:r>
          </a:p>
        </p:txBody>
      </p:sp>
    </p:spTree>
    <p:extLst>
      <p:ext uri="{BB962C8B-B14F-4D97-AF65-F5344CB8AC3E}">
        <p14:creationId xmlns:p14="http://schemas.microsoft.com/office/powerpoint/2010/main" val="39314259"/>
      </p:ext>
    </p:extLst>
  </p:cSld>
  <p:clrMapOvr>
    <a:masterClrMapping/>
  </p:clrMapOvr>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7201</TotalTime>
  <Words>612</Words>
  <Application>Microsoft Office PowerPoint</Application>
  <PresentationFormat>Widescreen</PresentationFormat>
  <Paragraphs>35</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DengXian</vt:lpstr>
      <vt:lpstr>Aptos</vt:lpstr>
      <vt:lpstr>Arial</vt:lpstr>
      <vt:lpstr>The Hand Bold</vt:lpstr>
      <vt:lpstr>The Serif Hand Black</vt:lpstr>
      <vt:lpstr>SketchyVTI</vt:lpstr>
      <vt:lpstr> Person Professional Development In UK Health And Social Care</vt:lpstr>
      <vt:lpstr>PowerPoint Presentation</vt:lpstr>
      <vt:lpstr>PowerPoint Presentation</vt:lpstr>
      <vt:lpstr>STRENGTHS                         WEAKNESS                       </vt:lpstr>
      <vt:lpstr>Opportunities                    threats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Sabiha Zahid (2426800)</dc:creator>
  <cp:lastModifiedBy>Sabiha Zahid (2426800)</cp:lastModifiedBy>
  <cp:revision>1</cp:revision>
  <dcterms:created xsi:type="dcterms:W3CDTF">2025-10-14T17:04:09Z</dcterms:created>
  <dcterms:modified xsi:type="dcterms:W3CDTF">2025-10-19T17:12:48Z</dcterms:modified>
</cp:coreProperties>
</file>