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9"/>
  </p:notesMasterIdLst>
  <p:sldIdLst>
    <p:sldId id="256" r:id="rId2"/>
    <p:sldId id="277" r:id="rId3"/>
    <p:sldId id="259" r:id="rId4"/>
    <p:sldId id="272" r:id="rId5"/>
    <p:sldId id="278" r:id="rId6"/>
    <p:sldId id="271" r:id="rId7"/>
    <p:sldId id="279" r:id="rId8"/>
    <p:sldId id="261" r:id="rId9"/>
    <p:sldId id="264" r:id="rId10"/>
    <p:sldId id="262" r:id="rId11"/>
    <p:sldId id="263" r:id="rId12"/>
    <p:sldId id="280" r:id="rId13"/>
    <p:sldId id="281" r:id="rId14"/>
    <p:sldId id="273" r:id="rId15"/>
    <p:sldId id="257" r:id="rId16"/>
    <p:sldId id="267" r:id="rId17"/>
    <p:sldId id="266" r:id="rId18"/>
    <p:sldId id="258" r:id="rId19"/>
    <p:sldId id="268" r:id="rId20"/>
    <p:sldId id="282" r:id="rId21"/>
    <p:sldId id="260" r:id="rId22"/>
    <p:sldId id="269" r:id="rId23"/>
    <p:sldId id="270" r:id="rId24"/>
    <p:sldId id="275" r:id="rId25"/>
    <p:sldId id="274" r:id="rId26"/>
    <p:sldId id="276" r:id="rId27"/>
    <p:sldId id="283" r:id="rId2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2" d="100"/>
          <a:sy n="72" d="100"/>
        </p:scale>
        <p:origin x="54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49550A7-0A9F-9249-94A5-3F7CA51E5255}" type="datetimeFigureOut">
              <a:rPr lang="en-US" smtClean="0"/>
              <a:t>3/10/2020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299B22B-C967-8141-B1E7-06B7ED368CA1}" type="slidenum">
              <a:rPr lang="en-US" smtClean="0"/>
              <a:t>‹#›</a:t>
            </a:fld>
            <a:endParaRPr lang="en-US"/>
          </a:p>
        </p:txBody>
      </p:sp>
    </p:spTree>
    <p:extLst>
      <p:ext uri="{BB962C8B-B14F-4D97-AF65-F5344CB8AC3E}">
        <p14:creationId xmlns:p14="http://schemas.microsoft.com/office/powerpoint/2010/main" val="1673778876"/>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messupthemess.co.uk/about-2/history/"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futuregenerations.wales/about-us/future-generations-act/"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cardiffpartnership.co.uk/well-being-plan/well-future-generations-wales-act-2015/"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uwtsd.ac.uk/academic-office/appendices-and-forms/"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200" dirty="0"/>
              <a:t>Steve Gooch, Charles London, </a:t>
            </a:r>
            <a:r>
              <a:rPr lang="en-GB" sz="1200" i="1" dirty="0"/>
              <a:t>The Continuum Companion to Twentieth-Century Theatre</a:t>
            </a:r>
            <a:r>
              <a:rPr lang="en-GB" sz="1200" dirty="0"/>
              <a:t>, Colin Chambers, ed. (London, 2002)</a:t>
            </a:r>
          </a:p>
          <a:p>
            <a:endParaRPr lang="en-GB" dirty="0"/>
          </a:p>
        </p:txBody>
      </p:sp>
      <p:sp>
        <p:nvSpPr>
          <p:cNvPr id="4" name="Slide Number Placeholder 3"/>
          <p:cNvSpPr>
            <a:spLocks noGrp="1"/>
          </p:cNvSpPr>
          <p:nvPr>
            <p:ph type="sldNum" sz="quarter" idx="10"/>
          </p:nvPr>
        </p:nvSpPr>
        <p:spPr/>
        <p:txBody>
          <a:bodyPr/>
          <a:lstStyle/>
          <a:p>
            <a:fld id="{B299B22B-C967-8141-B1E7-06B7ED368CA1}" type="slidenum">
              <a:rPr lang="en-US" smtClean="0"/>
              <a:t>10</a:t>
            </a:fld>
            <a:endParaRPr lang="en-US"/>
          </a:p>
        </p:txBody>
      </p:sp>
    </p:spTree>
    <p:extLst>
      <p:ext uri="{BB962C8B-B14F-4D97-AF65-F5344CB8AC3E}">
        <p14:creationId xmlns:p14="http://schemas.microsoft.com/office/powerpoint/2010/main" val="40758313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hlinkClick r:id="rId3"/>
              </a:rPr>
              <a:t>http://messupthemess.co.uk/about-2/history/</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99B22B-C967-8141-B1E7-06B7ED368CA1}" type="slidenum">
              <a:rPr lang="en-US" smtClean="0"/>
              <a:t>14</a:t>
            </a:fld>
            <a:endParaRPr lang="en-US"/>
          </a:p>
        </p:txBody>
      </p:sp>
    </p:spTree>
    <p:extLst>
      <p:ext uri="{BB962C8B-B14F-4D97-AF65-F5344CB8AC3E}">
        <p14:creationId xmlns:p14="http://schemas.microsoft.com/office/powerpoint/2010/main" val="29635090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hlinkClick r:id="rId3"/>
              </a:rPr>
              <a:t>https://futuregenerations.wales/about-us/future-generations-act/</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299B22B-C967-8141-B1E7-06B7ED368CA1}" type="slidenum">
              <a:rPr lang="en-US" smtClean="0"/>
              <a:t>19</a:t>
            </a:fld>
            <a:endParaRPr lang="en-US"/>
          </a:p>
        </p:txBody>
      </p:sp>
    </p:spTree>
    <p:extLst>
      <p:ext uri="{BB962C8B-B14F-4D97-AF65-F5344CB8AC3E}">
        <p14:creationId xmlns:p14="http://schemas.microsoft.com/office/powerpoint/2010/main" val="27260262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https://www.cardiffpartnership.co.uk/well-being-plan/well-future-generations-wales-act-2015/</a:t>
            </a:r>
            <a:endParaRPr lang="en-GB" dirty="0"/>
          </a:p>
        </p:txBody>
      </p:sp>
      <p:sp>
        <p:nvSpPr>
          <p:cNvPr id="4" name="Slide Number Placeholder 3"/>
          <p:cNvSpPr>
            <a:spLocks noGrp="1"/>
          </p:cNvSpPr>
          <p:nvPr>
            <p:ph type="sldNum" sz="quarter" idx="10"/>
          </p:nvPr>
        </p:nvSpPr>
        <p:spPr/>
        <p:txBody>
          <a:bodyPr/>
          <a:lstStyle/>
          <a:p>
            <a:fld id="{B299B22B-C967-8141-B1E7-06B7ED368CA1}" type="slidenum">
              <a:rPr lang="en-US" smtClean="0"/>
              <a:t>20</a:t>
            </a:fld>
            <a:endParaRPr lang="en-US"/>
          </a:p>
        </p:txBody>
      </p:sp>
    </p:spTree>
    <p:extLst>
      <p:ext uri="{BB962C8B-B14F-4D97-AF65-F5344CB8AC3E}">
        <p14:creationId xmlns:p14="http://schemas.microsoft.com/office/powerpoint/2010/main" val="6894031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Palgrave </a:t>
            </a:r>
            <a:r>
              <a:rPr lang="en-US" dirty="0" err="1"/>
              <a:t>macmillan</a:t>
            </a:r>
            <a:endParaRPr lang="en-US" dirty="0"/>
          </a:p>
          <a:p>
            <a:r>
              <a:rPr lang="en-GB">
                <a:hlinkClick r:id="rId3"/>
              </a:rPr>
              <a:t>https://www.uwtsd.ac.uk/academic-office/appendices-and-forms/</a:t>
            </a:r>
            <a:endParaRPr lang="en-US" dirty="0"/>
          </a:p>
        </p:txBody>
      </p:sp>
      <p:sp>
        <p:nvSpPr>
          <p:cNvPr id="4" name="Slide Number Placeholder 3"/>
          <p:cNvSpPr>
            <a:spLocks noGrp="1"/>
          </p:cNvSpPr>
          <p:nvPr>
            <p:ph type="sldNum" sz="quarter" idx="10"/>
          </p:nvPr>
        </p:nvSpPr>
        <p:spPr/>
        <p:txBody>
          <a:bodyPr/>
          <a:lstStyle/>
          <a:p>
            <a:fld id="{B299B22B-C967-8141-B1E7-06B7ED368CA1}" type="slidenum">
              <a:rPr lang="en-US" smtClean="0"/>
              <a:t>23</a:t>
            </a:fld>
            <a:endParaRPr lang="en-US"/>
          </a:p>
        </p:txBody>
      </p:sp>
    </p:spTree>
    <p:extLst>
      <p:ext uri="{BB962C8B-B14F-4D97-AF65-F5344CB8AC3E}">
        <p14:creationId xmlns:p14="http://schemas.microsoft.com/office/powerpoint/2010/main" val="12858874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Jessica Kingsley Publishers - London</a:t>
            </a:r>
          </a:p>
        </p:txBody>
      </p:sp>
      <p:sp>
        <p:nvSpPr>
          <p:cNvPr id="4" name="Slide Number Placeholder 3"/>
          <p:cNvSpPr>
            <a:spLocks noGrp="1"/>
          </p:cNvSpPr>
          <p:nvPr>
            <p:ph type="sldNum" sz="quarter" idx="10"/>
          </p:nvPr>
        </p:nvSpPr>
        <p:spPr/>
        <p:txBody>
          <a:bodyPr/>
          <a:lstStyle/>
          <a:p>
            <a:fld id="{B299B22B-C967-8141-B1E7-06B7ED368CA1}" type="slidenum">
              <a:rPr lang="en-US" smtClean="0"/>
              <a:t>26</a:t>
            </a:fld>
            <a:endParaRPr lang="en-US"/>
          </a:p>
        </p:txBody>
      </p:sp>
    </p:spTree>
    <p:extLst>
      <p:ext uri="{BB962C8B-B14F-4D97-AF65-F5344CB8AC3E}">
        <p14:creationId xmlns:p14="http://schemas.microsoft.com/office/powerpoint/2010/main" val="4097629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9B581694-DA18-744A-B3A0-021D07A4D120}" type="datetimeFigureOut">
              <a:rPr lang="en-US" smtClean="0"/>
              <a:t>3/10/2020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853D30-ABEF-2D48-B7A7-E45E8FD79B5C}" type="slidenum">
              <a:rPr lang="en-US" smtClean="0"/>
              <a:t>‹#›</a:t>
            </a:fld>
            <a:endParaRPr lang="en-US"/>
          </a:p>
        </p:txBody>
      </p:sp>
    </p:spTree>
    <p:extLst>
      <p:ext uri="{BB962C8B-B14F-4D97-AF65-F5344CB8AC3E}">
        <p14:creationId xmlns:p14="http://schemas.microsoft.com/office/powerpoint/2010/main" val="1574862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B581694-DA18-744A-B3A0-021D07A4D120}" type="datetimeFigureOut">
              <a:rPr lang="en-US" smtClean="0"/>
              <a:t>3/10/2020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853D30-ABEF-2D48-B7A7-E45E8FD79B5C}" type="slidenum">
              <a:rPr lang="en-US" smtClean="0"/>
              <a:t>‹#›</a:t>
            </a:fld>
            <a:endParaRPr lang="en-US"/>
          </a:p>
        </p:txBody>
      </p:sp>
    </p:spTree>
    <p:extLst>
      <p:ext uri="{BB962C8B-B14F-4D97-AF65-F5344CB8AC3E}">
        <p14:creationId xmlns:p14="http://schemas.microsoft.com/office/powerpoint/2010/main" val="27736171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B581694-DA18-744A-B3A0-021D07A4D120}" type="datetimeFigureOut">
              <a:rPr lang="en-US" smtClean="0"/>
              <a:t>3/10/2020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853D30-ABEF-2D48-B7A7-E45E8FD79B5C}" type="slidenum">
              <a:rPr lang="en-US" smtClean="0"/>
              <a:t>‹#›</a:t>
            </a:fld>
            <a:endParaRPr lang="en-US"/>
          </a:p>
        </p:txBody>
      </p:sp>
    </p:spTree>
    <p:extLst>
      <p:ext uri="{BB962C8B-B14F-4D97-AF65-F5344CB8AC3E}">
        <p14:creationId xmlns:p14="http://schemas.microsoft.com/office/powerpoint/2010/main" val="3413543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9B581694-DA18-744A-B3A0-021D07A4D120}" type="datetimeFigureOut">
              <a:rPr lang="en-US" smtClean="0"/>
              <a:t>3/10/2020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853D30-ABEF-2D48-B7A7-E45E8FD79B5C}" type="slidenum">
              <a:rPr lang="en-US" smtClean="0"/>
              <a:t>‹#›</a:t>
            </a:fld>
            <a:endParaRPr lang="en-US"/>
          </a:p>
        </p:txBody>
      </p:sp>
    </p:spTree>
    <p:extLst>
      <p:ext uri="{BB962C8B-B14F-4D97-AF65-F5344CB8AC3E}">
        <p14:creationId xmlns:p14="http://schemas.microsoft.com/office/powerpoint/2010/main" val="2451891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9B581694-DA18-744A-B3A0-021D07A4D120}" type="datetimeFigureOut">
              <a:rPr lang="en-US" smtClean="0"/>
              <a:t>3/10/2020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A853D30-ABEF-2D48-B7A7-E45E8FD79B5C}" type="slidenum">
              <a:rPr lang="en-US" smtClean="0"/>
              <a:t>‹#›</a:t>
            </a:fld>
            <a:endParaRPr lang="en-US"/>
          </a:p>
        </p:txBody>
      </p:sp>
    </p:spTree>
    <p:extLst>
      <p:ext uri="{BB962C8B-B14F-4D97-AF65-F5344CB8AC3E}">
        <p14:creationId xmlns:p14="http://schemas.microsoft.com/office/powerpoint/2010/main" val="3598474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9B581694-DA18-744A-B3A0-021D07A4D120}" type="datetimeFigureOut">
              <a:rPr lang="en-US" smtClean="0"/>
              <a:t>3/10/2020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A853D30-ABEF-2D48-B7A7-E45E8FD79B5C}" type="slidenum">
              <a:rPr lang="en-US" smtClean="0"/>
              <a:t>‹#›</a:t>
            </a:fld>
            <a:endParaRPr lang="en-US"/>
          </a:p>
        </p:txBody>
      </p:sp>
    </p:spTree>
    <p:extLst>
      <p:ext uri="{BB962C8B-B14F-4D97-AF65-F5344CB8AC3E}">
        <p14:creationId xmlns:p14="http://schemas.microsoft.com/office/powerpoint/2010/main" val="86277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581694-DA18-744A-B3A0-021D07A4D120}" type="datetimeFigureOut">
              <a:rPr lang="en-US" smtClean="0"/>
              <a:t>3/10/2020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A853D30-ABEF-2D48-B7A7-E45E8FD79B5C}" type="slidenum">
              <a:rPr lang="en-US" smtClean="0"/>
              <a:t>‹#›</a:t>
            </a:fld>
            <a:endParaRPr lang="en-US"/>
          </a:p>
        </p:txBody>
      </p:sp>
    </p:spTree>
    <p:extLst>
      <p:ext uri="{BB962C8B-B14F-4D97-AF65-F5344CB8AC3E}">
        <p14:creationId xmlns:p14="http://schemas.microsoft.com/office/powerpoint/2010/main" val="1519676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B581694-DA18-744A-B3A0-021D07A4D120}" type="datetimeFigureOut">
              <a:rPr lang="en-US" smtClean="0"/>
              <a:t>3/10/2020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853D30-ABEF-2D48-B7A7-E45E8FD79B5C}" type="slidenum">
              <a:rPr lang="en-US" smtClean="0"/>
              <a:t>‹#›</a:t>
            </a:fld>
            <a:endParaRPr lang="en-US"/>
          </a:p>
        </p:txBody>
      </p:sp>
    </p:spTree>
    <p:extLst>
      <p:ext uri="{BB962C8B-B14F-4D97-AF65-F5344CB8AC3E}">
        <p14:creationId xmlns:p14="http://schemas.microsoft.com/office/powerpoint/2010/main" val="19290012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B581694-DA18-744A-B3A0-021D07A4D120}" type="datetimeFigureOut">
              <a:rPr lang="en-US" smtClean="0"/>
              <a:t>3/10/2020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853D30-ABEF-2D48-B7A7-E45E8FD79B5C}" type="slidenum">
              <a:rPr lang="en-US" smtClean="0"/>
              <a:t>‹#›</a:t>
            </a:fld>
            <a:endParaRPr lang="en-US"/>
          </a:p>
        </p:txBody>
      </p:sp>
    </p:spTree>
    <p:extLst>
      <p:ext uri="{BB962C8B-B14F-4D97-AF65-F5344CB8AC3E}">
        <p14:creationId xmlns:p14="http://schemas.microsoft.com/office/powerpoint/2010/main" val="2315733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B581694-DA18-744A-B3A0-021D07A4D120}" type="datetimeFigureOut">
              <a:rPr lang="en-US" smtClean="0"/>
              <a:t>3/10/2020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853D30-ABEF-2D48-B7A7-E45E8FD79B5C}" type="slidenum">
              <a:rPr lang="en-US" smtClean="0"/>
              <a:t>‹#›</a:t>
            </a:fld>
            <a:endParaRPr lang="en-US"/>
          </a:p>
        </p:txBody>
      </p:sp>
    </p:spTree>
    <p:extLst>
      <p:ext uri="{BB962C8B-B14F-4D97-AF65-F5344CB8AC3E}">
        <p14:creationId xmlns:p14="http://schemas.microsoft.com/office/powerpoint/2010/main" val="3248976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9B581694-DA18-744A-B3A0-021D07A4D120}" type="datetimeFigureOut">
              <a:rPr lang="en-US" smtClean="0"/>
              <a:t>3/10/2020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853D30-ABEF-2D48-B7A7-E45E8FD79B5C}" type="slidenum">
              <a:rPr lang="en-US" smtClean="0"/>
              <a:t>‹#›</a:t>
            </a:fld>
            <a:endParaRPr lang="en-US"/>
          </a:p>
        </p:txBody>
      </p:sp>
    </p:spTree>
    <p:extLst>
      <p:ext uri="{BB962C8B-B14F-4D97-AF65-F5344CB8AC3E}">
        <p14:creationId xmlns:p14="http://schemas.microsoft.com/office/powerpoint/2010/main" val="41624443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581694-DA18-744A-B3A0-021D07A4D120}" type="datetimeFigureOut">
              <a:rPr lang="en-US" smtClean="0"/>
              <a:t>3/10/2020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A853D30-ABEF-2D48-B7A7-E45E8FD79B5C}" type="slidenum">
              <a:rPr lang="en-US" smtClean="0"/>
              <a:t>‹#›</a:t>
            </a:fld>
            <a:endParaRPr lang="en-US"/>
          </a:p>
        </p:txBody>
      </p:sp>
    </p:spTree>
    <p:extLst>
      <p:ext uri="{BB962C8B-B14F-4D97-AF65-F5344CB8AC3E}">
        <p14:creationId xmlns:p14="http://schemas.microsoft.com/office/powerpoint/2010/main" val="15450347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3n-SI1RnhUM"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literature.britishcouncil.org/writer/alan-bennett"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E9jSAJIDGFQ" TargetMode="External"/><Relationship Id="rId2" Type="http://schemas.openxmlformats.org/officeDocument/2006/relationships/hyperlink" Target="https://www.youtube.com/watch?v=JzR22ryw6us&amp;list=PLTapP0AEp6KQmQOXhL-LLr6RHv2Y0KYs7" TargetMode="External"/><Relationship Id="rId1" Type="http://schemas.openxmlformats.org/officeDocument/2006/relationships/slideLayout" Target="../slideLayouts/slideLayout2.xml"/><Relationship Id="rId4" Type="http://schemas.openxmlformats.org/officeDocument/2006/relationships/hyperlink" Target="https://www.youtube.com/watch?v=nj-UcRIPmqo"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futuregenerations.wales/wp-content/uploads/2017/02/150623-guide-to-the-fg-act-en.pdf"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Performance Practices</a:t>
            </a:r>
          </a:p>
        </p:txBody>
      </p:sp>
      <p:sp>
        <p:nvSpPr>
          <p:cNvPr id="3" name="Subtitle 2"/>
          <p:cNvSpPr>
            <a:spLocks noGrp="1"/>
          </p:cNvSpPr>
          <p:nvPr>
            <p:ph type="subTitle" idx="1"/>
          </p:nvPr>
        </p:nvSpPr>
        <p:spPr/>
        <p:txBody>
          <a:bodyPr/>
          <a:lstStyle/>
          <a:p>
            <a:r>
              <a:rPr lang="en-US" dirty="0"/>
              <a:t>Community and Wellbeing?</a:t>
            </a:r>
          </a:p>
        </p:txBody>
      </p:sp>
    </p:spTree>
    <p:extLst>
      <p:ext uri="{BB962C8B-B14F-4D97-AF65-F5344CB8AC3E}">
        <p14:creationId xmlns:p14="http://schemas.microsoft.com/office/powerpoint/2010/main" val="3707235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‘Theatre can happen anywhere</a:t>
            </a:r>
            <a:r>
              <a:rPr lang="mr-IN" dirty="0"/>
              <a:t>…</a:t>
            </a:r>
            <a:r>
              <a:rPr lang="en-GB" dirty="0"/>
              <a:t>’</a:t>
            </a:r>
            <a:endParaRPr lang="en-US" dirty="0"/>
          </a:p>
        </p:txBody>
      </p:sp>
      <p:sp>
        <p:nvSpPr>
          <p:cNvPr id="3" name="Content Placeholder 2"/>
          <p:cNvSpPr>
            <a:spLocks noGrp="1"/>
          </p:cNvSpPr>
          <p:nvPr>
            <p:ph idx="1"/>
          </p:nvPr>
        </p:nvSpPr>
        <p:spPr/>
        <p:txBody>
          <a:bodyPr/>
          <a:lstStyle/>
          <a:p>
            <a:endParaRPr lang="en-US" dirty="0"/>
          </a:p>
          <a:p>
            <a:endParaRPr lang="en-US" dirty="0"/>
          </a:p>
          <a:p>
            <a:r>
              <a:rPr lang="en-US" dirty="0"/>
              <a:t>From Peter Brook to invisible theatre, we know that theatre only has boundaries projected by the creator’s imagination.</a:t>
            </a:r>
          </a:p>
        </p:txBody>
      </p:sp>
    </p:spTree>
    <p:extLst>
      <p:ext uri="{BB962C8B-B14F-4D97-AF65-F5344CB8AC3E}">
        <p14:creationId xmlns:p14="http://schemas.microsoft.com/office/powerpoint/2010/main" val="1696628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community theatre?</a:t>
            </a:r>
          </a:p>
        </p:txBody>
      </p:sp>
      <p:sp>
        <p:nvSpPr>
          <p:cNvPr id="3" name="Content Placeholder 2"/>
          <p:cNvSpPr>
            <a:spLocks noGrp="1"/>
          </p:cNvSpPr>
          <p:nvPr>
            <p:ph idx="1"/>
          </p:nvPr>
        </p:nvSpPr>
        <p:spPr/>
        <p:txBody>
          <a:bodyPr/>
          <a:lstStyle/>
          <a:p>
            <a:endParaRPr lang="en-GB" dirty="0"/>
          </a:p>
          <a:p>
            <a:r>
              <a:rPr lang="mr-IN" dirty="0"/>
              <a:t>…</a:t>
            </a:r>
            <a:r>
              <a:rPr lang="en-GB" dirty="0"/>
              <a:t>Community theatre is understood to contribute to the social capital* of a community, as it can develop the skills, community spirit, and artistic sensibilities of those who participate, whether as producers or audience-members</a:t>
            </a:r>
            <a:r>
              <a:rPr lang="mr-IN" dirty="0"/>
              <a:t>…</a:t>
            </a:r>
            <a:endParaRPr lang="en-GB" dirty="0"/>
          </a:p>
          <a:p>
            <a:endParaRPr lang="en-US" dirty="0"/>
          </a:p>
        </p:txBody>
      </p:sp>
    </p:spTree>
    <p:extLst>
      <p:ext uri="{BB962C8B-B14F-4D97-AF65-F5344CB8AC3E}">
        <p14:creationId xmlns:p14="http://schemas.microsoft.com/office/powerpoint/2010/main" val="29677730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capital</a:t>
            </a:r>
            <a:endParaRPr lang="en-US" dirty="0"/>
          </a:p>
        </p:txBody>
      </p:sp>
      <p:sp>
        <p:nvSpPr>
          <p:cNvPr id="3" name="Content Placeholder 2"/>
          <p:cNvSpPr>
            <a:spLocks noGrp="1"/>
          </p:cNvSpPr>
          <p:nvPr>
            <p:ph idx="1"/>
          </p:nvPr>
        </p:nvSpPr>
        <p:spPr/>
        <p:txBody>
          <a:bodyPr>
            <a:normAutofit fontScale="92500"/>
          </a:bodyPr>
          <a:lstStyle/>
          <a:p>
            <a:endParaRPr lang="en-GB" dirty="0"/>
          </a:p>
          <a:p>
            <a:r>
              <a:rPr lang="en-GB" dirty="0"/>
              <a:t>Social capital is the effective functioning of social groups through interpersonal relationships, a shared sense of identity, a shared understanding, shared norms, shared values, trust, cooperation, and reciprocity.</a:t>
            </a:r>
          </a:p>
          <a:p>
            <a:endParaRPr lang="en-GB" dirty="0"/>
          </a:p>
          <a:p>
            <a:r>
              <a:rPr lang="en-GB" dirty="0"/>
              <a:t>What examples can you identify of this type of activity in your community?</a:t>
            </a:r>
          </a:p>
          <a:p>
            <a:endParaRPr lang="en-US" dirty="0"/>
          </a:p>
        </p:txBody>
      </p:sp>
    </p:spTree>
    <p:extLst>
      <p:ext uri="{BB962C8B-B14F-4D97-AF65-F5344CB8AC3E}">
        <p14:creationId xmlns:p14="http://schemas.microsoft.com/office/powerpoint/2010/main" val="2880670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p:cNvPicPr>
            <a:picLocks noGrp="1" noChangeAspect="1"/>
          </p:cNvPicPr>
          <p:nvPr>
            <p:ph idx="1"/>
          </p:nvPr>
        </p:nvPicPr>
        <p:blipFill>
          <a:blip r:embed="rId2"/>
          <a:stretch>
            <a:fillRect/>
          </a:stretch>
        </p:blipFill>
        <p:spPr>
          <a:xfrm>
            <a:off x="457200" y="2443140"/>
            <a:ext cx="8229600" cy="2167421"/>
          </a:xfrm>
          <a:prstGeom prst="rect">
            <a:avLst/>
          </a:prstGeom>
        </p:spPr>
      </p:pic>
    </p:spTree>
    <p:extLst>
      <p:ext uri="{BB962C8B-B14F-4D97-AF65-F5344CB8AC3E}">
        <p14:creationId xmlns:p14="http://schemas.microsoft.com/office/powerpoint/2010/main" val="41783600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Arts Council Wales</a:t>
            </a:r>
          </a:p>
        </p:txBody>
      </p:sp>
      <p:sp>
        <p:nvSpPr>
          <p:cNvPr id="3" name="Content Placeholder 2"/>
          <p:cNvSpPr>
            <a:spLocks noGrp="1"/>
          </p:cNvSpPr>
          <p:nvPr>
            <p:ph idx="1"/>
          </p:nvPr>
        </p:nvSpPr>
        <p:spPr>
          <a:xfrm>
            <a:off x="456487" y="2438906"/>
            <a:ext cx="8229600" cy="4525963"/>
          </a:xfrm>
        </p:spPr>
        <p:txBody>
          <a:bodyPr>
            <a:normAutofit fontScale="85000" lnSpcReduction="20000"/>
          </a:bodyPr>
          <a:lstStyle/>
          <a:p>
            <a:r>
              <a:rPr lang="en-US" dirty="0"/>
              <a:t>Make:</a:t>
            </a:r>
            <a:endParaRPr lang="en-GB" b="1" dirty="0"/>
          </a:p>
          <a:p>
            <a:r>
              <a:rPr lang="en-GB" dirty="0"/>
              <a:t>To make art, in all its forms, is what we aim to enable. We want to foster an environment for the best artists and organisations in Wales to create their best work. When excellent work is created, it strikes a chord with people. This is when people truly experience art, and once that connection is made, it is valued. </a:t>
            </a:r>
          </a:p>
          <a:p>
            <a:r>
              <a:rPr lang="en-US" dirty="0"/>
              <a:t>Reach:</a:t>
            </a:r>
            <a:endParaRPr lang="en-GB" b="1" dirty="0"/>
          </a:p>
          <a:p>
            <a:r>
              <a:rPr lang="en-GB" dirty="0"/>
              <a:t>The ability to reach people goes hand in hand with making extraordinary art. The more people experience and embrace art in communities, theatre, schools or galleries the further we reach.</a:t>
            </a:r>
          </a:p>
          <a:p>
            <a:endParaRPr lang="en-US" dirty="0"/>
          </a:p>
        </p:txBody>
      </p:sp>
      <p:pic>
        <p:nvPicPr>
          <p:cNvPr id="4" name="Picture 3"/>
          <p:cNvPicPr>
            <a:picLocks noChangeAspect="1"/>
          </p:cNvPicPr>
          <p:nvPr/>
        </p:nvPicPr>
        <p:blipFill>
          <a:blip r:embed="rId2"/>
          <a:stretch>
            <a:fillRect/>
          </a:stretch>
        </p:blipFill>
        <p:spPr>
          <a:xfrm>
            <a:off x="456487" y="0"/>
            <a:ext cx="8230313" cy="2164268"/>
          </a:xfrm>
          <a:prstGeom prst="rect">
            <a:avLst/>
          </a:prstGeom>
        </p:spPr>
      </p:pic>
    </p:spTree>
    <p:extLst>
      <p:ext uri="{BB962C8B-B14F-4D97-AF65-F5344CB8AC3E}">
        <p14:creationId xmlns:p14="http://schemas.microsoft.com/office/powerpoint/2010/main" val="37988375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Arts Council Wales</a:t>
            </a:r>
          </a:p>
        </p:txBody>
      </p:sp>
      <p:sp>
        <p:nvSpPr>
          <p:cNvPr id="3" name="Content Placeholder 2"/>
          <p:cNvSpPr>
            <a:spLocks noGrp="1"/>
          </p:cNvSpPr>
          <p:nvPr>
            <p:ph idx="1"/>
          </p:nvPr>
        </p:nvSpPr>
        <p:spPr>
          <a:xfrm>
            <a:off x="456487" y="2164268"/>
            <a:ext cx="8229600" cy="4525963"/>
          </a:xfrm>
        </p:spPr>
        <p:txBody>
          <a:bodyPr>
            <a:normAutofit/>
          </a:bodyPr>
          <a:lstStyle/>
          <a:p>
            <a:r>
              <a:rPr lang="en-US" dirty="0"/>
              <a:t>Sustain</a:t>
            </a:r>
            <a:endParaRPr lang="en-GB" b="1" dirty="0"/>
          </a:p>
          <a:p>
            <a:r>
              <a:rPr lang="en-GB" dirty="0"/>
              <a:t>For economic sustainability, the arts must remain relevant to people. We want to help valued organisations to find and develop new business models that encourage resilience and longevity.</a:t>
            </a:r>
          </a:p>
          <a:p>
            <a:endParaRPr lang="en-US" dirty="0"/>
          </a:p>
        </p:txBody>
      </p:sp>
      <p:pic>
        <p:nvPicPr>
          <p:cNvPr id="4" name="Picture 3"/>
          <p:cNvPicPr>
            <a:picLocks noChangeAspect="1"/>
          </p:cNvPicPr>
          <p:nvPr/>
        </p:nvPicPr>
        <p:blipFill>
          <a:blip r:embed="rId2"/>
          <a:stretch>
            <a:fillRect/>
          </a:stretch>
        </p:blipFill>
        <p:spPr>
          <a:xfrm>
            <a:off x="456487" y="0"/>
            <a:ext cx="8230313" cy="2164268"/>
          </a:xfrm>
          <a:prstGeom prst="rect">
            <a:avLst/>
          </a:prstGeom>
        </p:spPr>
      </p:pic>
    </p:spTree>
    <p:extLst>
      <p:ext uri="{BB962C8B-B14F-4D97-AF65-F5344CB8AC3E}">
        <p14:creationId xmlns:p14="http://schemas.microsoft.com/office/powerpoint/2010/main" val="15463684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Community Theatre</a:t>
            </a:r>
          </a:p>
        </p:txBody>
      </p:sp>
      <p:sp>
        <p:nvSpPr>
          <p:cNvPr id="3" name="Content Placeholder 2"/>
          <p:cNvSpPr>
            <a:spLocks noGrp="1"/>
          </p:cNvSpPr>
          <p:nvPr>
            <p:ph idx="1"/>
          </p:nvPr>
        </p:nvSpPr>
        <p:spPr/>
        <p:txBody>
          <a:bodyPr>
            <a:normAutofit fontScale="92500" lnSpcReduction="10000"/>
          </a:bodyPr>
          <a:lstStyle/>
          <a:p>
            <a:r>
              <a:rPr lang="en-GB" dirty="0"/>
              <a:t>The companies may work and perform in local halls, arts centres, clubs, pubs and studio theatres. </a:t>
            </a:r>
          </a:p>
          <a:p>
            <a:r>
              <a:rPr lang="en-GB" dirty="0"/>
              <a:t>The existence and aims of these companies encouraged arts funding bodies like the Arts Council, regional arts associations and some local authorities to establish an administrative structure through which the work of these companies could be brought to their target audiences.</a:t>
            </a:r>
          </a:p>
          <a:p>
            <a:endParaRPr lang="en-US" dirty="0"/>
          </a:p>
        </p:txBody>
      </p:sp>
    </p:spTree>
    <p:extLst>
      <p:ext uri="{BB962C8B-B14F-4D97-AF65-F5344CB8AC3E}">
        <p14:creationId xmlns:p14="http://schemas.microsoft.com/office/powerpoint/2010/main" val="6494262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Community Theatre</a:t>
            </a:r>
          </a:p>
        </p:txBody>
      </p:sp>
      <p:sp>
        <p:nvSpPr>
          <p:cNvPr id="3" name="Content Placeholder 2"/>
          <p:cNvSpPr>
            <a:spLocks noGrp="1"/>
          </p:cNvSpPr>
          <p:nvPr>
            <p:ph idx="1"/>
          </p:nvPr>
        </p:nvSpPr>
        <p:spPr/>
        <p:txBody>
          <a:bodyPr>
            <a:normAutofit fontScale="92500"/>
          </a:bodyPr>
          <a:lstStyle/>
          <a:p>
            <a:r>
              <a:rPr lang="en-GB" dirty="0"/>
              <a:t>Seeking more to relate the content of their work and a democratic method of organization to perceived community concerns than to aim for a specific aesthetic model, different companies brought widely varying artistic approaches to their productions. </a:t>
            </a:r>
          </a:p>
          <a:p>
            <a:r>
              <a:rPr lang="en-GB" dirty="0"/>
              <a:t>Radicalism was both aesthetic and organizational. Most companies called themselves collectives or ‘co-operatives’ </a:t>
            </a:r>
            <a:endParaRPr lang="en-US" dirty="0"/>
          </a:p>
        </p:txBody>
      </p:sp>
    </p:spTree>
    <p:extLst>
      <p:ext uri="{BB962C8B-B14F-4D97-AF65-F5344CB8AC3E}">
        <p14:creationId xmlns:p14="http://schemas.microsoft.com/office/powerpoint/2010/main" val="861914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Community Theatre</a:t>
            </a:r>
          </a:p>
        </p:txBody>
      </p:sp>
      <p:sp>
        <p:nvSpPr>
          <p:cNvPr id="3" name="Content Placeholder 2"/>
          <p:cNvSpPr>
            <a:spLocks noGrp="1"/>
          </p:cNvSpPr>
          <p:nvPr>
            <p:ph idx="1"/>
          </p:nvPr>
        </p:nvSpPr>
        <p:spPr/>
        <p:txBody>
          <a:bodyPr>
            <a:normAutofit/>
          </a:bodyPr>
          <a:lstStyle/>
          <a:p>
            <a:r>
              <a:rPr lang="en-GB" dirty="0"/>
              <a:t>Community theatre offers a vision of a radically different experience for the audience. It seeks to expand and build upon audience diversity in terms of class, age and other social demographics. </a:t>
            </a:r>
          </a:p>
          <a:p>
            <a:r>
              <a:rPr lang="en-GB" dirty="0"/>
              <a:t>It also seeks to expand the aesthetic range of British theatre away from its traditionally realist, verbal, middle-class ‘well-made plays’. </a:t>
            </a:r>
          </a:p>
          <a:p>
            <a:endParaRPr lang="en-US" dirty="0"/>
          </a:p>
        </p:txBody>
      </p:sp>
    </p:spTree>
    <p:extLst>
      <p:ext uri="{BB962C8B-B14F-4D97-AF65-F5344CB8AC3E}">
        <p14:creationId xmlns:p14="http://schemas.microsoft.com/office/powerpoint/2010/main" val="3467382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Well-made Play</a:t>
            </a:r>
          </a:p>
        </p:txBody>
      </p:sp>
      <p:sp>
        <p:nvSpPr>
          <p:cNvPr id="3" name="Content Placeholder 2"/>
          <p:cNvSpPr>
            <a:spLocks noGrp="1"/>
          </p:cNvSpPr>
          <p:nvPr>
            <p:ph idx="1"/>
          </p:nvPr>
        </p:nvSpPr>
        <p:spPr/>
        <p:txBody>
          <a:bodyPr>
            <a:normAutofit fontScale="85000" lnSpcReduction="20000"/>
          </a:bodyPr>
          <a:lstStyle/>
          <a:p>
            <a:r>
              <a:rPr lang="en-GB" dirty="0"/>
              <a:t>Definition of a well-made play:</a:t>
            </a:r>
          </a:p>
          <a:p>
            <a:r>
              <a:rPr lang="en-GB" dirty="0"/>
              <a:t>the story depends upon a key piece of information that has been  kept from some characters, but known to others.</a:t>
            </a:r>
          </a:p>
          <a:p>
            <a:r>
              <a:rPr lang="en-GB" dirty="0"/>
              <a:t>The audience will know the story / secret.</a:t>
            </a:r>
          </a:p>
          <a:p>
            <a:r>
              <a:rPr lang="en-GB" dirty="0"/>
              <a:t>Most of the story takes place before the action of the play begins, making the beginning of the play a late point of attack.</a:t>
            </a:r>
          </a:p>
          <a:p>
            <a:r>
              <a:rPr lang="en-GB" dirty="0"/>
              <a:t>Exposition during act one explains actions that precede the opening scene, and generates the audience's sympathy for the hero (or heroes) over their rival (or rivals). </a:t>
            </a:r>
          </a:p>
        </p:txBody>
      </p:sp>
    </p:spTree>
    <p:extLst>
      <p:ext uri="{BB962C8B-B14F-4D97-AF65-F5344CB8AC3E}">
        <p14:creationId xmlns:p14="http://schemas.microsoft.com/office/powerpoint/2010/main" val="2458839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Well-made Play</a:t>
            </a:r>
            <a:endParaRPr lang="en-GB" dirty="0"/>
          </a:p>
        </p:txBody>
      </p:sp>
      <p:sp>
        <p:nvSpPr>
          <p:cNvPr id="3" name="Content Placeholder 2"/>
          <p:cNvSpPr>
            <a:spLocks noGrp="1"/>
          </p:cNvSpPr>
          <p:nvPr>
            <p:ph idx="1"/>
          </p:nvPr>
        </p:nvSpPr>
        <p:spPr/>
        <p:txBody>
          <a:bodyPr/>
          <a:lstStyle/>
          <a:p>
            <a:r>
              <a:rPr lang="en-GB" dirty="0"/>
              <a:t>The plot moves forward in a chain of actions that use minor reversals of fortune to create suspense. The pace builds towards a climactic obligatory scene, in which the hero triumphs. This scene contains a climactic reversal of fortune, (or </a:t>
            </a:r>
            <a:r>
              <a:rPr lang="en-GB" dirty="0" err="1"/>
              <a:t>peripeteia</a:t>
            </a:r>
            <a:r>
              <a:rPr lang="en-GB" dirty="0"/>
              <a:t>) </a:t>
            </a:r>
          </a:p>
          <a:p>
            <a:r>
              <a:rPr lang="en-GB" dirty="0"/>
              <a:t>A dénouement follows, in which all remaining plot points are unravelled and resolved </a:t>
            </a:r>
            <a:endParaRPr lang="en-US" dirty="0"/>
          </a:p>
        </p:txBody>
      </p:sp>
    </p:spTree>
    <p:extLst>
      <p:ext uri="{BB962C8B-B14F-4D97-AF65-F5344CB8AC3E}">
        <p14:creationId xmlns:p14="http://schemas.microsoft.com/office/powerpoint/2010/main" val="10840509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632739" y="1417638"/>
            <a:ext cx="7878522" cy="4937207"/>
          </a:xfrm>
          <a:prstGeom prst="rect">
            <a:avLst/>
          </a:prstGeom>
        </p:spPr>
      </p:pic>
    </p:spTree>
    <p:extLst>
      <p:ext uri="{BB962C8B-B14F-4D97-AF65-F5344CB8AC3E}">
        <p14:creationId xmlns:p14="http://schemas.microsoft.com/office/powerpoint/2010/main" val="42016604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Mess Up The Mess </a:t>
            </a:r>
            <a:endParaRPr lang="en-US" dirty="0"/>
          </a:p>
        </p:txBody>
      </p:sp>
      <p:sp>
        <p:nvSpPr>
          <p:cNvPr id="3" name="Content Placeholder 2"/>
          <p:cNvSpPr>
            <a:spLocks noGrp="1"/>
          </p:cNvSpPr>
          <p:nvPr>
            <p:ph idx="1"/>
          </p:nvPr>
        </p:nvSpPr>
        <p:spPr/>
        <p:txBody>
          <a:bodyPr/>
          <a:lstStyle/>
          <a:p>
            <a:r>
              <a:rPr lang="en-GB" dirty="0"/>
              <a:t>‘</a:t>
            </a:r>
            <a:r>
              <a:rPr lang="en-GB" sz="3000" dirty="0"/>
              <a:t>Mess Up The Mess is now embarking on a new major programme, Dream On. </a:t>
            </a:r>
          </a:p>
          <a:p>
            <a:pPr marL="400050" lvl="1" indent="0">
              <a:buNone/>
            </a:pPr>
            <a:r>
              <a:rPr lang="en-GB" dirty="0"/>
              <a:t>	Dream On will work with young people to identify real problems in their communities, and support them to creatively find solutions which make a real difference.’</a:t>
            </a:r>
          </a:p>
          <a:p>
            <a:endParaRPr lang="en-US" dirty="0"/>
          </a:p>
          <a:p>
            <a:r>
              <a:rPr lang="en-GB" sz="1600" dirty="0">
                <a:hlinkClick r:id="rId3"/>
              </a:rPr>
              <a:t>https://www.youtube.com/watch?v=3n-SI1RnhUM</a:t>
            </a:r>
            <a:endParaRPr lang="en-US" sz="1600" dirty="0"/>
          </a:p>
        </p:txBody>
      </p:sp>
    </p:spTree>
    <p:extLst>
      <p:ext uri="{BB962C8B-B14F-4D97-AF65-F5344CB8AC3E}">
        <p14:creationId xmlns:p14="http://schemas.microsoft.com/office/powerpoint/2010/main" val="26125281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Kitchen sink</a:t>
            </a:r>
          </a:p>
        </p:txBody>
      </p:sp>
      <p:sp>
        <p:nvSpPr>
          <p:cNvPr id="3" name="Content Placeholder 2"/>
          <p:cNvSpPr>
            <a:spLocks noGrp="1"/>
          </p:cNvSpPr>
          <p:nvPr>
            <p:ph idx="1"/>
          </p:nvPr>
        </p:nvSpPr>
        <p:spPr/>
        <p:txBody>
          <a:bodyPr>
            <a:normAutofit fontScale="85000" lnSpcReduction="20000"/>
          </a:bodyPr>
          <a:lstStyle/>
          <a:p>
            <a:r>
              <a:rPr lang="en-GB" dirty="0"/>
              <a:t>In the late 1950s, a term often disparagingly applied to the new wave of plays that dealt realistically with the domestic lives of working or lower middle class characters was kitchen sink drama.</a:t>
            </a:r>
          </a:p>
          <a:p>
            <a:r>
              <a:rPr lang="en-GB" dirty="0"/>
              <a:t>The use of humdrum or seedy settings in such plays as Osborne’s </a:t>
            </a:r>
            <a:r>
              <a:rPr lang="en-GB" i="1" dirty="0"/>
              <a:t>Look Back in Anger</a:t>
            </a:r>
            <a:r>
              <a:rPr lang="en-GB" dirty="0"/>
              <a:t> (1956), </a:t>
            </a:r>
            <a:r>
              <a:rPr lang="en-GB" dirty="0" err="1"/>
              <a:t>Shelagh</a:t>
            </a:r>
            <a:r>
              <a:rPr lang="en-GB" dirty="0"/>
              <a:t> Delaney’s </a:t>
            </a:r>
            <a:r>
              <a:rPr lang="en-GB" i="1" dirty="0"/>
              <a:t>A Taste of Honey</a:t>
            </a:r>
            <a:r>
              <a:rPr lang="en-GB" dirty="0"/>
              <a:t> (1958), and </a:t>
            </a:r>
            <a:r>
              <a:rPr lang="en-GB" dirty="0" err="1"/>
              <a:t>Wesker’s</a:t>
            </a:r>
            <a:r>
              <a:rPr lang="en-GB" dirty="0"/>
              <a:t> </a:t>
            </a:r>
            <a:r>
              <a:rPr lang="en-GB" i="1" dirty="0"/>
              <a:t>Roots </a:t>
            </a:r>
            <a:r>
              <a:rPr lang="en-GB" dirty="0"/>
              <a:t>(1959), represented a decisive break with the earlier elegant drawing-room comedies. </a:t>
            </a:r>
          </a:p>
          <a:p>
            <a:r>
              <a:rPr lang="en-GB" i="1" dirty="0"/>
              <a:t>Roots </a:t>
            </a:r>
            <a:r>
              <a:rPr lang="en-GB" dirty="0"/>
              <a:t>actually begins with a character standing at a kitchen sink.</a:t>
            </a:r>
          </a:p>
          <a:p>
            <a:r>
              <a:rPr lang="en-GB" sz="2400" dirty="0"/>
              <a:t>Jonathan Law, ed.,</a:t>
            </a:r>
            <a:r>
              <a:rPr lang="en-GB" sz="2400" i="1" dirty="0"/>
              <a:t> The Methuen Drama Dictionary of the Theatre</a:t>
            </a:r>
            <a:r>
              <a:rPr lang="en-GB" sz="2400" dirty="0"/>
              <a:t> (London, 2011).</a:t>
            </a:r>
          </a:p>
          <a:p>
            <a:endParaRPr lang="en-US" dirty="0"/>
          </a:p>
        </p:txBody>
      </p:sp>
    </p:spTree>
    <p:extLst>
      <p:ext uri="{BB962C8B-B14F-4D97-AF65-F5344CB8AC3E}">
        <p14:creationId xmlns:p14="http://schemas.microsoft.com/office/powerpoint/2010/main" val="15006526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Alan Bennett</a:t>
            </a:r>
          </a:p>
        </p:txBody>
      </p:sp>
      <p:sp>
        <p:nvSpPr>
          <p:cNvPr id="3" name="Content Placeholder 2"/>
          <p:cNvSpPr>
            <a:spLocks noGrp="1"/>
          </p:cNvSpPr>
          <p:nvPr>
            <p:ph idx="1"/>
          </p:nvPr>
        </p:nvSpPr>
        <p:spPr/>
        <p:txBody>
          <a:bodyPr>
            <a:normAutofit/>
          </a:bodyPr>
          <a:lstStyle/>
          <a:p>
            <a:r>
              <a:rPr lang="en-GB" dirty="0"/>
              <a:t>‘Alan Bennett’s diffident, often shy public persona has arguably been crucial to his sustained and ever-growing success, but any perceived aura of cosiness belies a sharpness of intellect and wit that has proved adept at dissecting the mores of the English and their institutions across a variety of genres.’</a:t>
            </a:r>
          </a:p>
          <a:p>
            <a:r>
              <a:rPr lang="en-US" sz="1900" u="sng" dirty="0">
                <a:hlinkClick r:id="rId2"/>
              </a:rPr>
              <a:t>https://literature.britishcouncil.org/writer/alan-bennett</a:t>
            </a:r>
            <a:endParaRPr lang="en-US" sz="1900" u="sng" dirty="0"/>
          </a:p>
          <a:p>
            <a:endParaRPr lang="en-GB" dirty="0"/>
          </a:p>
          <a:p>
            <a:endParaRPr lang="en-US" dirty="0"/>
          </a:p>
        </p:txBody>
      </p:sp>
    </p:spTree>
    <p:extLst>
      <p:ext uri="{BB962C8B-B14F-4D97-AF65-F5344CB8AC3E}">
        <p14:creationId xmlns:p14="http://schemas.microsoft.com/office/powerpoint/2010/main" val="38792173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Alan Bennett</a:t>
            </a:r>
          </a:p>
        </p:txBody>
      </p:sp>
      <p:sp>
        <p:nvSpPr>
          <p:cNvPr id="3" name="Content Placeholder 2"/>
          <p:cNvSpPr>
            <a:spLocks noGrp="1"/>
          </p:cNvSpPr>
          <p:nvPr>
            <p:ph idx="1"/>
          </p:nvPr>
        </p:nvSpPr>
        <p:spPr/>
        <p:txBody>
          <a:bodyPr>
            <a:normAutofit fontScale="92500" lnSpcReduction="20000"/>
          </a:bodyPr>
          <a:lstStyle/>
          <a:p>
            <a:r>
              <a:rPr lang="en-US" dirty="0"/>
              <a:t>Chip in the sugar: </a:t>
            </a:r>
            <a:r>
              <a:rPr lang="en-GB" dirty="0">
                <a:hlinkClick r:id="rId2"/>
              </a:rPr>
              <a:t>https://www.youtube.com/watch?v=JzR22ryw6us&amp;list=PLTapP0AEp6KQmQOXhL-LLr6RHv2Y0KYs7</a:t>
            </a:r>
            <a:endParaRPr lang="en-US" dirty="0"/>
          </a:p>
          <a:p>
            <a:endParaRPr lang="en-US" dirty="0"/>
          </a:p>
          <a:p>
            <a:r>
              <a:rPr lang="en-US" dirty="0"/>
              <a:t>Names: </a:t>
            </a:r>
            <a:r>
              <a:rPr lang="en-US" u="sng" dirty="0">
                <a:hlinkClick r:id="rId3"/>
              </a:rPr>
              <a:t>https://www.youtube.com/watch?v=E9jSAJIDGFQ</a:t>
            </a:r>
            <a:r>
              <a:rPr lang="en-GB" dirty="0">
                <a:effectLst/>
              </a:rPr>
              <a:t> </a:t>
            </a:r>
          </a:p>
          <a:p>
            <a:endParaRPr lang="en-GB" dirty="0"/>
          </a:p>
          <a:p>
            <a:r>
              <a:rPr lang="en-US" dirty="0"/>
              <a:t>Extra clip: </a:t>
            </a:r>
            <a:r>
              <a:rPr lang="en-US" u="sng" dirty="0">
                <a:hlinkClick r:id="rId4"/>
              </a:rPr>
              <a:t>https://www.youtube.com/watch?v=nj-UcRIPmqo</a:t>
            </a:r>
            <a:endParaRPr lang="en-GB" dirty="0"/>
          </a:p>
          <a:p>
            <a:endParaRPr lang="en-US" dirty="0"/>
          </a:p>
        </p:txBody>
      </p:sp>
    </p:spTree>
    <p:extLst>
      <p:ext uri="{BB962C8B-B14F-4D97-AF65-F5344CB8AC3E}">
        <p14:creationId xmlns:p14="http://schemas.microsoft.com/office/powerpoint/2010/main" val="33961761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Anatomy of Emotion</a:t>
            </a:r>
          </a:p>
        </p:txBody>
      </p:sp>
      <p:sp>
        <p:nvSpPr>
          <p:cNvPr id="3" name="Content Placeholder 2"/>
          <p:cNvSpPr>
            <a:spLocks noGrp="1"/>
          </p:cNvSpPr>
          <p:nvPr>
            <p:ph idx="1"/>
          </p:nvPr>
        </p:nvSpPr>
        <p:spPr/>
        <p:txBody>
          <a:bodyPr>
            <a:normAutofit fontScale="92500" lnSpcReduction="10000"/>
          </a:bodyPr>
          <a:lstStyle/>
          <a:p>
            <a:r>
              <a:rPr lang="en-US" dirty="0"/>
              <a:t>Our brain is a changing organism with the ability to </a:t>
            </a:r>
            <a:r>
              <a:rPr lang="en-US" dirty="0" err="1"/>
              <a:t>reorganise</a:t>
            </a:r>
            <a:r>
              <a:rPr lang="en-US" dirty="0"/>
              <a:t> itself by forming new connections between brain cells. </a:t>
            </a:r>
          </a:p>
          <a:p>
            <a:r>
              <a:rPr lang="en-US" dirty="0"/>
              <a:t>Thoughts and actions repeated over time require “less energy to make the mental leap;” </a:t>
            </a:r>
          </a:p>
          <a:p>
            <a:r>
              <a:rPr lang="en-US" dirty="0"/>
              <a:t>‘Proprioception is the neural feedback system that gives us information about body position and well-being, and contributes to the sense of self.’</a:t>
            </a:r>
          </a:p>
          <a:p>
            <a:r>
              <a:rPr lang="en-US" sz="2700" dirty="0" err="1"/>
              <a:t>Soyini</a:t>
            </a:r>
            <a:r>
              <a:rPr lang="en-US" sz="2700" dirty="0"/>
              <a:t> Madison quoting Stanislavski and Kemp.</a:t>
            </a:r>
          </a:p>
        </p:txBody>
      </p:sp>
    </p:spTree>
    <p:extLst>
      <p:ext uri="{BB962C8B-B14F-4D97-AF65-F5344CB8AC3E}">
        <p14:creationId xmlns:p14="http://schemas.microsoft.com/office/powerpoint/2010/main" val="28174033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Future Generations Act (Wales) 2015</a:t>
            </a:r>
          </a:p>
        </p:txBody>
      </p:sp>
      <p:sp>
        <p:nvSpPr>
          <p:cNvPr id="3" name="Content Placeholder 2"/>
          <p:cNvSpPr>
            <a:spLocks noGrp="1"/>
          </p:cNvSpPr>
          <p:nvPr>
            <p:ph idx="1"/>
          </p:nvPr>
        </p:nvSpPr>
        <p:spPr/>
        <p:txBody>
          <a:bodyPr>
            <a:normAutofit fontScale="85000" lnSpcReduction="20000"/>
          </a:bodyPr>
          <a:lstStyle/>
          <a:p>
            <a:r>
              <a:rPr lang="en-US" dirty="0"/>
              <a:t>What is it?</a:t>
            </a:r>
            <a:endParaRPr lang="en-GB" dirty="0"/>
          </a:p>
          <a:p>
            <a:r>
              <a:rPr lang="en-US" dirty="0"/>
              <a:t>The Well-being of Future Generations (Wales) Act is about improving the social, economic, environmental and cultural well-being of Wales.</a:t>
            </a:r>
            <a:endParaRPr lang="en-GB" dirty="0"/>
          </a:p>
          <a:p>
            <a:r>
              <a:rPr lang="en-US" dirty="0"/>
              <a:t>It will make the public bodies listed in the Act think more about the long-term, work better with people and communities and each other, look to prevent problems and take a more joined-up approach.</a:t>
            </a:r>
            <a:endParaRPr lang="en-GB" dirty="0"/>
          </a:p>
          <a:p>
            <a:r>
              <a:rPr lang="en-US" dirty="0"/>
              <a:t>This will help us to create a Wales that we all want to live in, now and in the future.</a:t>
            </a:r>
            <a:endParaRPr lang="en-GB" dirty="0"/>
          </a:p>
          <a:p>
            <a:r>
              <a:rPr lang="en-US" dirty="0"/>
              <a:t>To make sure we are all working towards the same vision, the Act puts in place seven </a:t>
            </a:r>
            <a:r>
              <a:rPr lang="en-GB" dirty="0"/>
              <a:t>well-being goals.</a:t>
            </a:r>
          </a:p>
          <a:p>
            <a:pPr marL="0" indent="0">
              <a:buNone/>
            </a:pPr>
            <a:endParaRPr lang="en-GB" dirty="0"/>
          </a:p>
          <a:p>
            <a:endParaRPr lang="en-US" dirty="0"/>
          </a:p>
        </p:txBody>
      </p:sp>
    </p:spTree>
    <p:extLst>
      <p:ext uri="{BB962C8B-B14F-4D97-AF65-F5344CB8AC3E}">
        <p14:creationId xmlns:p14="http://schemas.microsoft.com/office/powerpoint/2010/main" val="8155458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Future Generations Act (Wales) 2015</a:t>
            </a:r>
            <a:endParaRPr lang="en-GB" dirty="0"/>
          </a:p>
        </p:txBody>
      </p:sp>
      <p:sp>
        <p:nvSpPr>
          <p:cNvPr id="5" name="Content Placeholder 4"/>
          <p:cNvSpPr>
            <a:spLocks noGrp="1"/>
          </p:cNvSpPr>
          <p:nvPr>
            <p:ph idx="1"/>
          </p:nvPr>
        </p:nvSpPr>
        <p:spPr/>
        <p:txBody>
          <a:bodyPr>
            <a:normAutofit fontScale="55000" lnSpcReduction="20000"/>
          </a:bodyPr>
          <a:lstStyle/>
          <a:p>
            <a:r>
              <a:rPr lang="en-GB" dirty="0"/>
              <a:t>A prosperous Wales</a:t>
            </a:r>
          </a:p>
          <a:p>
            <a:r>
              <a:rPr lang="en-GB" dirty="0"/>
              <a:t>A resilient </a:t>
            </a:r>
            <a:r>
              <a:rPr lang="en-GB" dirty="0" err="1"/>
              <a:t>WalesEssentials</a:t>
            </a:r>
            <a:r>
              <a:rPr lang="en-GB" dirty="0"/>
              <a:t> FGA</a:t>
            </a:r>
          </a:p>
          <a:p>
            <a:r>
              <a:rPr lang="en-GB" dirty="0"/>
              <a:t>A healthier Wales</a:t>
            </a:r>
          </a:p>
          <a:p>
            <a:r>
              <a:rPr lang="en-GB" dirty="0"/>
              <a:t>A more equal Wales</a:t>
            </a:r>
          </a:p>
          <a:p>
            <a:r>
              <a:rPr lang="en-GB" dirty="0"/>
              <a:t>A Wales of cohesive communities</a:t>
            </a:r>
          </a:p>
          <a:p>
            <a:r>
              <a:rPr lang="en-GB" dirty="0"/>
              <a:t>A Wales of vibrant culture and thriving Welsh language</a:t>
            </a:r>
          </a:p>
          <a:p>
            <a:r>
              <a:rPr lang="en-GB" dirty="0"/>
              <a:t>A globally responsible Wales</a:t>
            </a:r>
          </a:p>
          <a:p>
            <a:r>
              <a:rPr lang="en-GB" dirty="0"/>
              <a:t>To demonstrate application of the ‘sustainable development principle’, public sector bodies will need to:</a:t>
            </a:r>
          </a:p>
          <a:p>
            <a:endParaRPr lang="en-GB" dirty="0"/>
          </a:p>
          <a:p>
            <a:r>
              <a:rPr lang="en-GB" dirty="0"/>
              <a:t>Look to the long term</a:t>
            </a:r>
          </a:p>
          <a:p>
            <a:r>
              <a:rPr lang="en-GB" dirty="0"/>
              <a:t>Focus on prevention by understanding the root causes of issues</a:t>
            </a:r>
          </a:p>
          <a:p>
            <a:r>
              <a:rPr lang="en-GB" dirty="0"/>
              <a:t>Deliver an integrated approach to achieving the 7 well-being goals</a:t>
            </a:r>
          </a:p>
          <a:p>
            <a:r>
              <a:rPr lang="en-GB" dirty="0"/>
              <a:t>Work in collaboration with others to find shared sustainable solutions</a:t>
            </a:r>
          </a:p>
          <a:p>
            <a:r>
              <a:rPr lang="en-GB" dirty="0"/>
              <a:t>Involve diverse populations in decisions that affect them</a:t>
            </a:r>
          </a:p>
        </p:txBody>
      </p:sp>
    </p:spTree>
    <p:extLst>
      <p:ext uri="{BB962C8B-B14F-4D97-AF65-F5344CB8AC3E}">
        <p14:creationId xmlns:p14="http://schemas.microsoft.com/office/powerpoint/2010/main" val="42050457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rotWithShape="1">
          <a:blip r:embed="rId2"/>
          <a:srcRect l="24351" t="27195" r="44328" b="14398"/>
          <a:stretch/>
        </p:blipFill>
        <p:spPr>
          <a:xfrm>
            <a:off x="4614041" y="1996966"/>
            <a:ext cx="4529959" cy="4838163"/>
          </a:xfrm>
          <a:prstGeom prst="rect">
            <a:avLst/>
          </a:prstGeom>
        </p:spPr>
      </p:pic>
      <p:pic>
        <p:nvPicPr>
          <p:cNvPr id="5" name="Picture 4"/>
          <p:cNvPicPr>
            <a:picLocks noChangeAspect="1"/>
          </p:cNvPicPr>
          <p:nvPr/>
        </p:nvPicPr>
        <p:blipFill rotWithShape="1">
          <a:blip r:embed="rId3"/>
          <a:srcRect l="22479" t="29047" r="45162" b="12983"/>
          <a:stretch/>
        </p:blipFill>
        <p:spPr>
          <a:xfrm>
            <a:off x="-252248" y="-168165"/>
            <a:ext cx="4866289" cy="4992413"/>
          </a:xfrm>
          <a:prstGeom prst="rect">
            <a:avLst/>
          </a:prstGeom>
        </p:spPr>
      </p:pic>
    </p:spTree>
    <p:extLst>
      <p:ext uri="{BB962C8B-B14F-4D97-AF65-F5344CB8AC3E}">
        <p14:creationId xmlns:p14="http://schemas.microsoft.com/office/powerpoint/2010/main" val="2689561037"/>
      </p:ext>
    </p:extLst>
  </p:cSld>
  <p:clrMapOvr>
    <a:masterClrMapping/>
  </p:clrMapOvr>
  <mc:AlternateContent xmlns:mc="http://schemas.openxmlformats.org/markup-compatibility/2006" xmlns:p14="http://schemas.microsoft.com/office/powerpoint/2010/main">
    <mc:Choice Requires="p14">
      <p:transition spd="slow" p14:dur="2000" advClick="0" advTm="180000"/>
    </mc:Choice>
    <mc:Fallback xmlns="">
      <p:transition xmlns:p14="http://schemas.microsoft.com/office/powerpoint/2010/main" spd="slow" advClick="0" advTm="18000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Well-being Goals</a:t>
            </a:r>
          </a:p>
        </p:txBody>
      </p:sp>
      <p:sp>
        <p:nvSpPr>
          <p:cNvPr id="3" name="Content Placeholder 2"/>
          <p:cNvSpPr>
            <a:spLocks noGrp="1"/>
          </p:cNvSpPr>
          <p:nvPr>
            <p:ph idx="1"/>
          </p:nvPr>
        </p:nvSpPr>
        <p:spPr/>
        <p:txBody>
          <a:bodyPr/>
          <a:lstStyle/>
          <a:p>
            <a:pPr marL="0" indent="0">
              <a:buNone/>
            </a:pPr>
            <a:endParaRPr lang="en-GB" sz="2000" dirty="0">
              <a:hlinkClick r:id="rId2"/>
            </a:endParaRPr>
          </a:p>
          <a:p>
            <a:endParaRPr lang="en-GB" sz="2000" dirty="0">
              <a:hlinkClick r:id="rId2"/>
            </a:endParaRPr>
          </a:p>
          <a:p>
            <a:r>
              <a:rPr lang="en-US" sz="2800" dirty="0"/>
              <a:t>Here’s the link through to the wellbeing goals and the ‘Essentials’ of the act:</a:t>
            </a:r>
          </a:p>
          <a:p>
            <a:endParaRPr lang="en-GB" sz="2000" dirty="0">
              <a:hlinkClick r:id="rId2"/>
            </a:endParaRPr>
          </a:p>
          <a:p>
            <a:r>
              <a:rPr lang="en-GB" sz="2000" dirty="0">
                <a:hlinkClick r:id="rId2"/>
              </a:rPr>
              <a:t>https://futuregenerations.wales/wp-content/uploads/2017/02/150623-guide-to-the-fg-act-en.pdf</a:t>
            </a:r>
            <a:endParaRPr lang="en-GB" sz="2000" dirty="0"/>
          </a:p>
        </p:txBody>
      </p:sp>
    </p:spTree>
    <p:extLst>
      <p:ext uri="{BB962C8B-B14F-4D97-AF65-F5344CB8AC3E}">
        <p14:creationId xmlns:p14="http://schemas.microsoft.com/office/powerpoint/2010/main" val="38169290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Ethics</a:t>
            </a:r>
          </a:p>
        </p:txBody>
      </p:sp>
      <p:sp>
        <p:nvSpPr>
          <p:cNvPr id="3" name="Content Placeholder 2"/>
          <p:cNvSpPr>
            <a:spLocks noGrp="1"/>
          </p:cNvSpPr>
          <p:nvPr>
            <p:ph idx="1"/>
          </p:nvPr>
        </p:nvSpPr>
        <p:spPr/>
        <p:txBody>
          <a:bodyPr>
            <a:normAutofit lnSpcReduction="10000"/>
          </a:bodyPr>
          <a:lstStyle/>
          <a:p>
            <a:r>
              <a:rPr lang="en-US" dirty="0"/>
              <a:t>‘</a:t>
            </a:r>
            <a:r>
              <a:rPr lang="mr-IN" dirty="0"/>
              <a:t>…</a:t>
            </a:r>
            <a:r>
              <a:rPr lang="en-GB" dirty="0"/>
              <a:t>ethics is about who you really are, deep down. Are you good or bad? Greedy or altruistic? Heroic or cowardly? Psychology might be interested in working out what made you that way. Ethics is not. Ethics is about the kind of person you are.’ </a:t>
            </a:r>
            <a:r>
              <a:rPr lang="en-US" sz="2000" dirty="0"/>
              <a:t>(</a:t>
            </a:r>
            <a:r>
              <a:rPr lang="en-US" sz="2000" dirty="0" err="1"/>
              <a:t>Ridout</a:t>
            </a:r>
            <a:r>
              <a:rPr lang="en-US" sz="2000" dirty="0"/>
              <a:t>, 2009:10)</a:t>
            </a:r>
          </a:p>
          <a:p>
            <a:pPr marL="0" indent="0">
              <a:buNone/>
            </a:pPr>
            <a:endParaRPr lang="en-GB" dirty="0"/>
          </a:p>
          <a:p>
            <a:r>
              <a:rPr lang="en-GB" dirty="0"/>
              <a:t>‘Ethics is about being good and staying good by acting well.’ </a:t>
            </a:r>
            <a:r>
              <a:rPr lang="en-US" sz="2000" dirty="0"/>
              <a:t>(</a:t>
            </a:r>
            <a:r>
              <a:rPr lang="en-US" sz="2000" dirty="0" err="1"/>
              <a:t>Ridout</a:t>
            </a:r>
            <a:r>
              <a:rPr lang="en-US" sz="2000" dirty="0"/>
              <a:t>, 2009:11)</a:t>
            </a:r>
          </a:p>
          <a:p>
            <a:endParaRPr lang="en-US" dirty="0"/>
          </a:p>
        </p:txBody>
      </p:sp>
    </p:spTree>
    <p:extLst>
      <p:ext uri="{BB962C8B-B14F-4D97-AF65-F5344CB8AC3E}">
        <p14:creationId xmlns:p14="http://schemas.microsoft.com/office/powerpoint/2010/main" val="17719944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Ethics</a:t>
            </a:r>
          </a:p>
        </p:txBody>
      </p:sp>
      <p:sp>
        <p:nvSpPr>
          <p:cNvPr id="3" name="Content Placeholder 2"/>
          <p:cNvSpPr>
            <a:spLocks noGrp="1"/>
          </p:cNvSpPr>
          <p:nvPr>
            <p:ph idx="1"/>
          </p:nvPr>
        </p:nvSpPr>
        <p:spPr/>
        <p:txBody>
          <a:bodyPr>
            <a:normAutofit fontScale="92500" lnSpcReduction="10000"/>
          </a:bodyPr>
          <a:lstStyle/>
          <a:p>
            <a:r>
              <a:rPr lang="en-US" dirty="0"/>
              <a:t>‘I argue throughout that the ethical dimension of theatrical production and spectatorship cannot be separated from the specific historical circumstances in which </a:t>
            </a:r>
            <a:r>
              <a:rPr lang="en-US"/>
              <a:t>they take </a:t>
            </a:r>
            <a:r>
              <a:rPr lang="en-US" dirty="0"/>
              <a:t>place.’ </a:t>
            </a:r>
            <a:r>
              <a:rPr lang="en-US" sz="2200" dirty="0"/>
              <a:t>(</a:t>
            </a:r>
            <a:r>
              <a:rPr lang="en-US" sz="2200" dirty="0" err="1"/>
              <a:t>Ridout</a:t>
            </a:r>
            <a:r>
              <a:rPr lang="en-US" sz="2200" dirty="0"/>
              <a:t>, 2009:7)</a:t>
            </a:r>
          </a:p>
          <a:p>
            <a:endParaRPr lang="en-US" dirty="0"/>
          </a:p>
          <a:p>
            <a:r>
              <a:rPr lang="en-US" dirty="0"/>
              <a:t>Of efficacious performance ‘..the event of theatre is approached with uncertainty, with a view to the possibility of surprise, challenge or affront.’ </a:t>
            </a:r>
            <a:r>
              <a:rPr lang="en-US" sz="2200" dirty="0"/>
              <a:t>(</a:t>
            </a:r>
            <a:r>
              <a:rPr lang="en-US" sz="2200" dirty="0" err="1"/>
              <a:t>Ridout</a:t>
            </a:r>
            <a:r>
              <a:rPr lang="en-US" sz="2200" dirty="0"/>
              <a:t>, 2009:70)</a:t>
            </a:r>
          </a:p>
        </p:txBody>
      </p:sp>
    </p:spTree>
    <p:extLst>
      <p:ext uri="{BB962C8B-B14F-4D97-AF65-F5344CB8AC3E}">
        <p14:creationId xmlns:p14="http://schemas.microsoft.com/office/powerpoint/2010/main" val="22300816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Reminiscence Theatre</a:t>
            </a:r>
          </a:p>
        </p:txBody>
      </p:sp>
      <p:sp>
        <p:nvSpPr>
          <p:cNvPr id="3" name="Content Placeholder 2"/>
          <p:cNvSpPr>
            <a:spLocks noGrp="1"/>
          </p:cNvSpPr>
          <p:nvPr>
            <p:ph idx="1"/>
          </p:nvPr>
        </p:nvSpPr>
        <p:spPr>
          <a:xfrm>
            <a:off x="457200" y="1600200"/>
            <a:ext cx="8229600" cy="4905703"/>
          </a:xfrm>
        </p:spPr>
        <p:txBody>
          <a:bodyPr>
            <a:normAutofit fontScale="92500"/>
          </a:bodyPr>
          <a:lstStyle/>
          <a:p>
            <a:r>
              <a:rPr lang="en-US" sz="3500" dirty="0"/>
              <a:t>Talking about the past</a:t>
            </a:r>
            <a:r>
              <a:rPr lang="mr-IN" sz="3500" dirty="0"/>
              <a:t>…</a:t>
            </a:r>
            <a:r>
              <a:rPr lang="en-GB" sz="3500" dirty="0"/>
              <a:t>?</a:t>
            </a:r>
          </a:p>
          <a:p>
            <a:r>
              <a:rPr lang="en-GB" dirty="0"/>
              <a:t>‘It was obvious that this material, collected and edited, could form the basis for a piece of theatre in the style of its own, mirroring the way in which the original speakers remembered the past.’ </a:t>
            </a:r>
            <a:r>
              <a:rPr lang="en-GB" sz="2000" dirty="0"/>
              <a:t>(Schweitzer, 2007:24)</a:t>
            </a:r>
          </a:p>
          <a:p>
            <a:endParaRPr lang="en-GB" sz="2000" dirty="0"/>
          </a:p>
          <a:p>
            <a:r>
              <a:rPr lang="en-GB" dirty="0"/>
              <a:t>The performance itself triggered many memories amongst people who had not originally been involved in the reminiscence sessions.’ </a:t>
            </a:r>
            <a:r>
              <a:rPr lang="en-GB" sz="2000" dirty="0"/>
              <a:t>(Schweitzer, 2007:26)</a:t>
            </a:r>
          </a:p>
        </p:txBody>
      </p:sp>
    </p:spTree>
    <p:extLst>
      <p:ext uri="{BB962C8B-B14F-4D97-AF65-F5344CB8AC3E}">
        <p14:creationId xmlns:p14="http://schemas.microsoft.com/office/powerpoint/2010/main" val="14201095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Reminiscence Theatre</a:t>
            </a:r>
          </a:p>
        </p:txBody>
      </p:sp>
      <p:sp>
        <p:nvSpPr>
          <p:cNvPr id="3" name="Content Placeholder 2"/>
          <p:cNvSpPr>
            <a:spLocks noGrp="1"/>
          </p:cNvSpPr>
          <p:nvPr>
            <p:ph idx="1"/>
          </p:nvPr>
        </p:nvSpPr>
        <p:spPr/>
        <p:txBody>
          <a:bodyPr/>
          <a:lstStyle/>
          <a:p>
            <a:r>
              <a:rPr lang="en-US" dirty="0"/>
              <a:t>‘</a:t>
            </a:r>
            <a:r>
              <a:rPr lang="mr-IN" dirty="0"/>
              <a:t>…</a:t>
            </a:r>
            <a:r>
              <a:rPr lang="en-GB" dirty="0"/>
              <a:t>bringing the past to life with the purpose of enriching the present..’</a:t>
            </a:r>
          </a:p>
          <a:p>
            <a:endParaRPr lang="en-GB" dirty="0"/>
          </a:p>
          <a:p>
            <a:r>
              <a:rPr lang="en-GB" dirty="0"/>
              <a:t>‘Making theatre and improvised drama from memories links people, times and places.’ </a:t>
            </a:r>
            <a:r>
              <a:rPr lang="en-GB" sz="2000" dirty="0"/>
              <a:t>(Schweitzer, 2007:255)</a:t>
            </a:r>
          </a:p>
          <a:p>
            <a:endParaRPr lang="en-US" dirty="0"/>
          </a:p>
        </p:txBody>
      </p:sp>
    </p:spTree>
    <p:extLst>
      <p:ext uri="{BB962C8B-B14F-4D97-AF65-F5344CB8AC3E}">
        <p14:creationId xmlns:p14="http://schemas.microsoft.com/office/powerpoint/2010/main" val="30495653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Full circle</a:t>
            </a:r>
          </a:p>
        </p:txBody>
      </p:sp>
      <p:sp>
        <p:nvSpPr>
          <p:cNvPr id="3" name="Content Placeholder 2"/>
          <p:cNvSpPr>
            <a:spLocks noGrp="1"/>
          </p:cNvSpPr>
          <p:nvPr>
            <p:ph idx="1"/>
          </p:nvPr>
        </p:nvSpPr>
        <p:spPr/>
        <p:txBody>
          <a:bodyPr>
            <a:normAutofit fontScale="92500" lnSpcReduction="20000"/>
          </a:bodyPr>
          <a:lstStyle/>
          <a:p>
            <a:r>
              <a:rPr lang="mr-IN" dirty="0"/>
              <a:t>…</a:t>
            </a:r>
            <a:r>
              <a:rPr lang="en-GB" sz="2200" dirty="0"/>
              <a:t>Community theatre is understood… </a:t>
            </a:r>
            <a:r>
              <a:rPr lang="en-GB" i="1" dirty="0"/>
              <a:t>to contribute to the social capital* of a community, as it can develop the skills, community spirit, and artistic sensibilities of those who participate, whether as producers or audience-members</a:t>
            </a:r>
            <a:r>
              <a:rPr lang="mr-IN" i="1" dirty="0"/>
              <a:t>…</a:t>
            </a:r>
            <a:endParaRPr lang="en-GB" i="1" dirty="0"/>
          </a:p>
          <a:p>
            <a:endParaRPr lang="en-GB" dirty="0"/>
          </a:p>
          <a:p>
            <a:r>
              <a:rPr lang="en-GB" dirty="0"/>
              <a:t>Social capital is the </a:t>
            </a:r>
            <a:r>
              <a:rPr lang="en-GB" i="1" dirty="0"/>
              <a:t>effective functioning of social groups through interpersonal relationships, a shared sense of identity, a shared understanding, shared norms, shared values, trust, cooperation, and reciprocity.</a:t>
            </a:r>
          </a:p>
          <a:p>
            <a:endParaRPr lang="en-GB" dirty="0"/>
          </a:p>
        </p:txBody>
      </p:sp>
    </p:spTree>
    <p:extLst>
      <p:ext uri="{BB962C8B-B14F-4D97-AF65-F5344CB8AC3E}">
        <p14:creationId xmlns:p14="http://schemas.microsoft.com/office/powerpoint/2010/main" val="15974282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277</TotalTime>
  <Words>1688</Words>
  <Application>Microsoft Office PowerPoint</Application>
  <PresentationFormat>On-screen Show (4:3)</PresentationFormat>
  <Paragraphs>125</Paragraphs>
  <Slides>27</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Mangal</vt:lpstr>
      <vt:lpstr>Office Theme</vt:lpstr>
      <vt:lpstr>Performance Practices</vt:lpstr>
      <vt:lpstr>‘Theatre can happen anywhere…’</vt:lpstr>
      <vt:lpstr>What is community theatre?</vt:lpstr>
      <vt:lpstr>*Social capital</vt:lpstr>
      <vt:lpstr>PowerPoint Presentation</vt:lpstr>
      <vt:lpstr>Arts Council Wales</vt:lpstr>
      <vt:lpstr>Arts Council Wales</vt:lpstr>
      <vt:lpstr>Community Theatre</vt:lpstr>
      <vt:lpstr>Community Theatre</vt:lpstr>
      <vt:lpstr>Community Theatre</vt:lpstr>
      <vt:lpstr>Well-made Play</vt:lpstr>
      <vt:lpstr>Well-made Play</vt:lpstr>
      <vt:lpstr>PowerPoint Presentation</vt:lpstr>
      <vt:lpstr>Mess Up The Mess </vt:lpstr>
      <vt:lpstr>Kitchen sink</vt:lpstr>
      <vt:lpstr>Alan Bennett</vt:lpstr>
      <vt:lpstr>Alan Bennett</vt:lpstr>
      <vt:lpstr>Anatomy of Emotion</vt:lpstr>
      <vt:lpstr>Future Generations Act (Wales) 2015</vt:lpstr>
      <vt:lpstr>Future Generations Act (Wales) 2015</vt:lpstr>
      <vt:lpstr>PowerPoint Presentation</vt:lpstr>
      <vt:lpstr>Well-being Goals</vt:lpstr>
      <vt:lpstr>Ethics</vt:lpstr>
      <vt:lpstr>Ethics</vt:lpstr>
      <vt:lpstr>Reminiscence Theatre</vt:lpstr>
      <vt:lpstr>Reminiscence Theatre</vt:lpstr>
      <vt:lpstr>Full circle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dc:creator>
  <cp:lastModifiedBy>Jonathan Pugh</cp:lastModifiedBy>
  <cp:revision>36</cp:revision>
  <dcterms:created xsi:type="dcterms:W3CDTF">2020-03-09T19:33:20Z</dcterms:created>
  <dcterms:modified xsi:type="dcterms:W3CDTF">2020-03-10T15:35:33Z</dcterms:modified>
</cp:coreProperties>
</file>