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4"/>
  </p:sldMasterIdLst>
  <p:sldIdLst>
    <p:sldId id="270" r:id="rId5"/>
    <p:sldId id="271" r:id="rId6"/>
    <p:sldId id="272" r:id="rId7"/>
    <p:sldId id="274" r:id="rId8"/>
    <p:sldId id="336" r:id="rId9"/>
    <p:sldId id="273" r:id="rId10"/>
    <p:sldId id="261" r:id="rId11"/>
    <p:sldId id="337" r:id="rId12"/>
    <p:sldId id="363" r:id="rId13"/>
    <p:sldId id="265" r:id="rId14"/>
    <p:sldId id="263" r:id="rId15"/>
    <p:sldId id="266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oana Avramescu" userId="75e1bebed075aa51" providerId="LiveId" clId="{FC176023-5DE1-45FD-B067-CC239F19DD49}"/>
    <pc:docChg chg="modSld">
      <pc:chgData name="Ioana Avramescu" userId="75e1bebed075aa51" providerId="LiveId" clId="{FC176023-5DE1-45FD-B067-CC239F19DD49}" dt="2026-02-14T12:50:58.381" v="89"/>
      <pc:docMkLst>
        <pc:docMk/>
      </pc:docMkLst>
      <pc:sldChg chg="delSp modSp mod">
        <pc:chgData name="Ioana Avramescu" userId="75e1bebed075aa51" providerId="LiveId" clId="{FC176023-5DE1-45FD-B067-CC239F19DD49}" dt="2026-02-14T12:50:58.381" v="89"/>
        <pc:sldMkLst>
          <pc:docMk/>
          <pc:sldMk cId="642852813" sldId="363"/>
        </pc:sldMkLst>
        <pc:spChg chg="del mod">
          <ac:chgData name="Ioana Avramescu" userId="75e1bebed075aa51" providerId="LiveId" clId="{FC176023-5DE1-45FD-B067-CC239F19DD49}" dt="2026-02-14T12:50:58.381" v="89"/>
          <ac:spMkLst>
            <pc:docMk/>
            <pc:sldMk cId="642852813" sldId="363"/>
            <ac:spMk id="9" creationId="{61E62149-100D-392D-3127-3D301273C6F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3DD420-10AA-4F58-AE9A-35E34859663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CC23F99-8E20-43FF-8F50-07798103DE63}">
      <dgm:prSet/>
      <dgm:spPr/>
      <dgm:t>
        <a:bodyPr/>
        <a:lstStyle/>
        <a:p>
          <a:r>
            <a:rPr lang="en-GB" b="1"/>
            <a:t>Student Name:	Ioana Avramescu	</a:t>
          </a:r>
          <a:endParaRPr lang="en-US"/>
        </a:p>
      </dgm:t>
    </dgm:pt>
    <dgm:pt modelId="{F0644E3B-BB2D-4AF5-AE84-505E66BBB091}" type="parTrans" cxnId="{D25E8D72-3F76-4CE3-B459-7B2026D052EC}">
      <dgm:prSet/>
      <dgm:spPr/>
      <dgm:t>
        <a:bodyPr/>
        <a:lstStyle/>
        <a:p>
          <a:endParaRPr lang="en-US"/>
        </a:p>
      </dgm:t>
    </dgm:pt>
    <dgm:pt modelId="{4E98451A-BB7C-4737-8E29-E5506FE40A5A}" type="sibTrans" cxnId="{D25E8D72-3F76-4CE3-B459-7B2026D052EC}">
      <dgm:prSet/>
      <dgm:spPr/>
      <dgm:t>
        <a:bodyPr/>
        <a:lstStyle/>
        <a:p>
          <a:endParaRPr lang="en-US"/>
        </a:p>
      </dgm:t>
    </dgm:pt>
    <dgm:pt modelId="{60EF7563-920C-454E-BE34-B02FDFB78A14}">
      <dgm:prSet/>
      <dgm:spPr/>
      <dgm:t>
        <a:bodyPr/>
        <a:lstStyle/>
        <a:p>
          <a:r>
            <a:rPr lang="en-GB" b="1"/>
            <a:t>Student ID:		2514739</a:t>
          </a:r>
          <a:endParaRPr lang="en-US"/>
        </a:p>
      </dgm:t>
    </dgm:pt>
    <dgm:pt modelId="{C82C44C8-9245-45EA-B218-9BA07EE0295E}" type="parTrans" cxnId="{062DB70B-F2CB-4400-8708-6C47750E94E1}">
      <dgm:prSet/>
      <dgm:spPr/>
      <dgm:t>
        <a:bodyPr/>
        <a:lstStyle/>
        <a:p>
          <a:endParaRPr lang="en-US"/>
        </a:p>
      </dgm:t>
    </dgm:pt>
    <dgm:pt modelId="{22D4E0DA-A279-4E56-86FA-07F3EAE4A366}" type="sibTrans" cxnId="{062DB70B-F2CB-4400-8708-6C47750E94E1}">
      <dgm:prSet/>
      <dgm:spPr/>
      <dgm:t>
        <a:bodyPr/>
        <a:lstStyle/>
        <a:p>
          <a:endParaRPr lang="en-US"/>
        </a:p>
      </dgm:t>
    </dgm:pt>
    <dgm:pt modelId="{87275BFA-7B75-4F36-A7B1-69EFBC92FAB6}">
      <dgm:prSet/>
      <dgm:spPr/>
      <dgm:t>
        <a:bodyPr/>
        <a:lstStyle/>
        <a:p>
          <a:r>
            <a:rPr lang="en-GB" b="1"/>
            <a:t>Lecturer’s Name:	Chijioke Uba</a:t>
          </a:r>
          <a:endParaRPr lang="en-US"/>
        </a:p>
      </dgm:t>
    </dgm:pt>
    <dgm:pt modelId="{30267446-6C20-444B-921C-9A3F33708BED}" type="parTrans" cxnId="{D02B76EC-5F11-4B01-AA69-CF97F45542BE}">
      <dgm:prSet/>
      <dgm:spPr/>
      <dgm:t>
        <a:bodyPr/>
        <a:lstStyle/>
        <a:p>
          <a:endParaRPr lang="en-US"/>
        </a:p>
      </dgm:t>
    </dgm:pt>
    <dgm:pt modelId="{721A66B1-9ED9-4A08-8460-E9DF6B2B6456}" type="sibTrans" cxnId="{D02B76EC-5F11-4B01-AA69-CF97F45542BE}">
      <dgm:prSet/>
      <dgm:spPr/>
      <dgm:t>
        <a:bodyPr/>
        <a:lstStyle/>
        <a:p>
          <a:endParaRPr lang="en-US"/>
        </a:p>
      </dgm:t>
    </dgm:pt>
    <dgm:pt modelId="{A6F07A06-EDE5-4D29-B77B-53AE85AAA02C}">
      <dgm:prSet/>
      <dgm:spPr/>
      <dgm:t>
        <a:bodyPr/>
        <a:lstStyle/>
        <a:p>
          <a:r>
            <a:rPr lang="en-GB" b="1"/>
            <a:t>Module Code: 	</a:t>
          </a:r>
          <a:r>
            <a:rPr lang="en-GB"/>
            <a:t>LCLM 4004</a:t>
          </a:r>
          <a:endParaRPr lang="en-US"/>
        </a:p>
      </dgm:t>
    </dgm:pt>
    <dgm:pt modelId="{758B54C0-8B94-4598-A378-1C68124A8A5C}" type="parTrans" cxnId="{A714FF20-B040-4C9E-B7D8-4488A7A645E1}">
      <dgm:prSet/>
      <dgm:spPr/>
      <dgm:t>
        <a:bodyPr/>
        <a:lstStyle/>
        <a:p>
          <a:endParaRPr lang="en-US"/>
        </a:p>
      </dgm:t>
    </dgm:pt>
    <dgm:pt modelId="{ADA131F0-2CF1-44B7-A4E0-B705149D1E7F}" type="sibTrans" cxnId="{A714FF20-B040-4C9E-B7D8-4488A7A645E1}">
      <dgm:prSet/>
      <dgm:spPr/>
      <dgm:t>
        <a:bodyPr/>
        <a:lstStyle/>
        <a:p>
          <a:endParaRPr lang="en-US"/>
        </a:p>
      </dgm:t>
    </dgm:pt>
    <dgm:pt modelId="{75C10444-C338-4805-8103-B18565E36995}">
      <dgm:prSet/>
      <dgm:spPr/>
      <dgm:t>
        <a:bodyPr/>
        <a:lstStyle/>
        <a:p>
          <a:r>
            <a:rPr lang="en-GB" b="1"/>
            <a:t>Module Name: 	</a:t>
          </a:r>
          <a:r>
            <a:rPr lang="en-GB"/>
            <a:t>Problem Solving and Decision-Making</a:t>
          </a:r>
          <a:endParaRPr lang="en-US"/>
        </a:p>
      </dgm:t>
    </dgm:pt>
    <dgm:pt modelId="{2BE8E19E-19A9-4783-962A-E3AF92EAE99B}" type="parTrans" cxnId="{8B6CC464-CB21-4EDB-8E02-F22C902806F2}">
      <dgm:prSet/>
      <dgm:spPr/>
      <dgm:t>
        <a:bodyPr/>
        <a:lstStyle/>
        <a:p>
          <a:endParaRPr lang="en-US"/>
        </a:p>
      </dgm:t>
    </dgm:pt>
    <dgm:pt modelId="{40F94779-9C36-4146-BB79-EF940F4EFB73}" type="sibTrans" cxnId="{8B6CC464-CB21-4EDB-8E02-F22C902806F2}">
      <dgm:prSet/>
      <dgm:spPr/>
      <dgm:t>
        <a:bodyPr/>
        <a:lstStyle/>
        <a:p>
          <a:endParaRPr lang="en-US"/>
        </a:p>
      </dgm:t>
    </dgm:pt>
    <dgm:pt modelId="{6AAB1AD8-93F0-49E9-9B81-6ABAFCA8A1D9}">
      <dgm:prSet/>
      <dgm:spPr/>
      <dgm:t>
        <a:bodyPr/>
        <a:lstStyle/>
        <a:p>
          <a:r>
            <a:rPr lang="en-GB" b="1"/>
            <a:t>Component 1: 	</a:t>
          </a:r>
          <a:r>
            <a:rPr lang="en-GB"/>
            <a:t>Green Haven Florists</a:t>
          </a:r>
          <a:endParaRPr lang="en-US"/>
        </a:p>
      </dgm:t>
    </dgm:pt>
    <dgm:pt modelId="{EC0BF659-31EE-471E-A4B9-9B246A3EECE6}" type="parTrans" cxnId="{362148FC-CF4D-4E51-B1B9-550312CC7FDE}">
      <dgm:prSet/>
      <dgm:spPr/>
      <dgm:t>
        <a:bodyPr/>
        <a:lstStyle/>
        <a:p>
          <a:endParaRPr lang="en-US"/>
        </a:p>
      </dgm:t>
    </dgm:pt>
    <dgm:pt modelId="{0F0F289F-C53D-4A5F-AACE-E6B075FBCB07}" type="sibTrans" cxnId="{362148FC-CF4D-4E51-B1B9-550312CC7FDE}">
      <dgm:prSet/>
      <dgm:spPr/>
      <dgm:t>
        <a:bodyPr/>
        <a:lstStyle/>
        <a:p>
          <a:endParaRPr lang="en-US"/>
        </a:p>
      </dgm:t>
    </dgm:pt>
    <dgm:pt modelId="{C0A97F93-8C91-4789-AE16-8A2183441AD4}" type="pres">
      <dgm:prSet presAssocID="{AD3DD420-10AA-4F58-AE9A-35E348596632}" presName="root" presStyleCnt="0">
        <dgm:presLayoutVars>
          <dgm:dir/>
          <dgm:resizeHandles val="exact"/>
        </dgm:presLayoutVars>
      </dgm:prSet>
      <dgm:spPr/>
    </dgm:pt>
    <dgm:pt modelId="{B4822265-157B-4BC9-9828-4424D27A616B}" type="pres">
      <dgm:prSet presAssocID="{0CC23F99-8E20-43FF-8F50-07798103DE63}" presName="compNode" presStyleCnt="0"/>
      <dgm:spPr/>
    </dgm:pt>
    <dgm:pt modelId="{18D12282-C10E-439D-90A6-8C852378C19F}" type="pres">
      <dgm:prSet presAssocID="{0CC23F99-8E20-43FF-8F50-07798103DE63}" presName="bgRect" presStyleLbl="bgShp" presStyleIdx="0" presStyleCnt="6"/>
      <dgm:spPr/>
    </dgm:pt>
    <dgm:pt modelId="{6AC38EC3-8B65-4A5A-98E8-A54F113CE2E5}" type="pres">
      <dgm:prSet presAssocID="{0CC23F99-8E20-43FF-8F50-07798103DE63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AD5FE8C1-F041-4239-AE2A-E226F668D4DD}" type="pres">
      <dgm:prSet presAssocID="{0CC23F99-8E20-43FF-8F50-07798103DE63}" presName="spaceRect" presStyleCnt="0"/>
      <dgm:spPr/>
    </dgm:pt>
    <dgm:pt modelId="{DB623B1A-1ABE-4A4F-A83E-2EB19D88428C}" type="pres">
      <dgm:prSet presAssocID="{0CC23F99-8E20-43FF-8F50-07798103DE63}" presName="parTx" presStyleLbl="revTx" presStyleIdx="0" presStyleCnt="6">
        <dgm:presLayoutVars>
          <dgm:chMax val="0"/>
          <dgm:chPref val="0"/>
        </dgm:presLayoutVars>
      </dgm:prSet>
      <dgm:spPr/>
    </dgm:pt>
    <dgm:pt modelId="{000D0FB1-ADC5-4635-8754-37C0C64D5A0D}" type="pres">
      <dgm:prSet presAssocID="{4E98451A-BB7C-4737-8E29-E5506FE40A5A}" presName="sibTrans" presStyleCnt="0"/>
      <dgm:spPr/>
    </dgm:pt>
    <dgm:pt modelId="{7D0DBB81-85E8-42F9-A291-CB90546DF277}" type="pres">
      <dgm:prSet presAssocID="{60EF7563-920C-454E-BE34-B02FDFB78A14}" presName="compNode" presStyleCnt="0"/>
      <dgm:spPr/>
    </dgm:pt>
    <dgm:pt modelId="{1211FD71-23EA-423C-A4DD-07E82760E55E}" type="pres">
      <dgm:prSet presAssocID="{60EF7563-920C-454E-BE34-B02FDFB78A14}" presName="bgRect" presStyleLbl="bgShp" presStyleIdx="1" presStyleCnt="6"/>
      <dgm:spPr/>
    </dgm:pt>
    <dgm:pt modelId="{85A12D9D-3DCC-4FC4-88B9-54650F1C5AF4}" type="pres">
      <dgm:prSet presAssocID="{60EF7563-920C-454E-BE34-B02FDFB78A14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D6993B20-372C-4F8B-B587-32C43A1338E2}" type="pres">
      <dgm:prSet presAssocID="{60EF7563-920C-454E-BE34-B02FDFB78A14}" presName="spaceRect" presStyleCnt="0"/>
      <dgm:spPr/>
    </dgm:pt>
    <dgm:pt modelId="{FB47D31B-E27E-4FA4-85FE-F1B5E7AD6B9C}" type="pres">
      <dgm:prSet presAssocID="{60EF7563-920C-454E-BE34-B02FDFB78A14}" presName="parTx" presStyleLbl="revTx" presStyleIdx="1" presStyleCnt="6">
        <dgm:presLayoutVars>
          <dgm:chMax val="0"/>
          <dgm:chPref val="0"/>
        </dgm:presLayoutVars>
      </dgm:prSet>
      <dgm:spPr/>
    </dgm:pt>
    <dgm:pt modelId="{0B2142A4-5047-40AA-AB47-D950E797964B}" type="pres">
      <dgm:prSet presAssocID="{22D4E0DA-A279-4E56-86FA-07F3EAE4A366}" presName="sibTrans" presStyleCnt="0"/>
      <dgm:spPr/>
    </dgm:pt>
    <dgm:pt modelId="{1F3AA49C-493F-4738-A17F-BF08363293C9}" type="pres">
      <dgm:prSet presAssocID="{87275BFA-7B75-4F36-A7B1-69EFBC92FAB6}" presName="compNode" presStyleCnt="0"/>
      <dgm:spPr/>
    </dgm:pt>
    <dgm:pt modelId="{78C277CD-4F7B-4BA4-A07C-733E44C90E34}" type="pres">
      <dgm:prSet presAssocID="{87275BFA-7B75-4F36-A7B1-69EFBC92FAB6}" presName="bgRect" presStyleLbl="bgShp" presStyleIdx="2" presStyleCnt="6"/>
      <dgm:spPr/>
    </dgm:pt>
    <dgm:pt modelId="{BC977303-1B29-4BC6-960C-1111C2407150}" type="pres">
      <dgm:prSet presAssocID="{87275BFA-7B75-4F36-A7B1-69EFBC92FAB6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AB8C0607-5F54-40CC-A1B0-22BC4BC218D4}" type="pres">
      <dgm:prSet presAssocID="{87275BFA-7B75-4F36-A7B1-69EFBC92FAB6}" presName="spaceRect" presStyleCnt="0"/>
      <dgm:spPr/>
    </dgm:pt>
    <dgm:pt modelId="{4D7255C7-0D16-4630-B42D-6A4A706AA775}" type="pres">
      <dgm:prSet presAssocID="{87275BFA-7B75-4F36-A7B1-69EFBC92FAB6}" presName="parTx" presStyleLbl="revTx" presStyleIdx="2" presStyleCnt="6">
        <dgm:presLayoutVars>
          <dgm:chMax val="0"/>
          <dgm:chPref val="0"/>
        </dgm:presLayoutVars>
      </dgm:prSet>
      <dgm:spPr/>
    </dgm:pt>
    <dgm:pt modelId="{56349B60-C23C-46DA-81F3-D012C0F0624A}" type="pres">
      <dgm:prSet presAssocID="{721A66B1-9ED9-4A08-8460-E9DF6B2B6456}" presName="sibTrans" presStyleCnt="0"/>
      <dgm:spPr/>
    </dgm:pt>
    <dgm:pt modelId="{D099D53B-27D2-4AAC-BE3F-7CEF0468EBAE}" type="pres">
      <dgm:prSet presAssocID="{A6F07A06-EDE5-4D29-B77B-53AE85AAA02C}" presName="compNode" presStyleCnt="0"/>
      <dgm:spPr/>
    </dgm:pt>
    <dgm:pt modelId="{098CF2E0-BB6A-4E85-8DFE-F51FF746E566}" type="pres">
      <dgm:prSet presAssocID="{A6F07A06-EDE5-4D29-B77B-53AE85AAA02C}" presName="bgRect" presStyleLbl="bgShp" presStyleIdx="3" presStyleCnt="6"/>
      <dgm:spPr/>
    </dgm:pt>
    <dgm:pt modelId="{F3C5A85F-6828-4588-ABA8-00E31CADBBAD}" type="pres">
      <dgm:prSet presAssocID="{A6F07A06-EDE5-4D29-B77B-53AE85AAA02C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me"/>
        </a:ext>
      </dgm:extLst>
    </dgm:pt>
    <dgm:pt modelId="{5A070AFA-CAF3-4BB9-8296-418D012BD429}" type="pres">
      <dgm:prSet presAssocID="{A6F07A06-EDE5-4D29-B77B-53AE85AAA02C}" presName="spaceRect" presStyleCnt="0"/>
      <dgm:spPr/>
    </dgm:pt>
    <dgm:pt modelId="{9FF5F1E8-BD6D-4F9B-9A03-001A863339D9}" type="pres">
      <dgm:prSet presAssocID="{A6F07A06-EDE5-4D29-B77B-53AE85AAA02C}" presName="parTx" presStyleLbl="revTx" presStyleIdx="3" presStyleCnt="6">
        <dgm:presLayoutVars>
          <dgm:chMax val="0"/>
          <dgm:chPref val="0"/>
        </dgm:presLayoutVars>
      </dgm:prSet>
      <dgm:spPr/>
    </dgm:pt>
    <dgm:pt modelId="{E1193CA0-314F-4F74-9D16-6A1AE5824BF5}" type="pres">
      <dgm:prSet presAssocID="{ADA131F0-2CF1-44B7-A4E0-B705149D1E7F}" presName="sibTrans" presStyleCnt="0"/>
      <dgm:spPr/>
    </dgm:pt>
    <dgm:pt modelId="{878B8FF1-B53C-4B93-B04B-31F2DEE86538}" type="pres">
      <dgm:prSet presAssocID="{75C10444-C338-4805-8103-B18565E36995}" presName="compNode" presStyleCnt="0"/>
      <dgm:spPr/>
    </dgm:pt>
    <dgm:pt modelId="{5C0807B2-8C15-4064-8B62-F0AD9FA5EDE8}" type="pres">
      <dgm:prSet presAssocID="{75C10444-C338-4805-8103-B18565E36995}" presName="bgRect" presStyleLbl="bgShp" presStyleIdx="4" presStyleCnt="6"/>
      <dgm:spPr/>
    </dgm:pt>
    <dgm:pt modelId="{E7F4AB3E-0F11-4073-A5AD-4C5348173314}" type="pres">
      <dgm:prSet presAssocID="{75C10444-C338-4805-8103-B18565E36995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250D6ED-5C97-4727-8EF7-F9B0A78BD505}" type="pres">
      <dgm:prSet presAssocID="{75C10444-C338-4805-8103-B18565E36995}" presName="spaceRect" presStyleCnt="0"/>
      <dgm:spPr/>
    </dgm:pt>
    <dgm:pt modelId="{6180E2ED-4C6B-4230-A0BA-69B815B1F334}" type="pres">
      <dgm:prSet presAssocID="{75C10444-C338-4805-8103-B18565E36995}" presName="parTx" presStyleLbl="revTx" presStyleIdx="4" presStyleCnt="6">
        <dgm:presLayoutVars>
          <dgm:chMax val="0"/>
          <dgm:chPref val="0"/>
        </dgm:presLayoutVars>
      </dgm:prSet>
      <dgm:spPr/>
    </dgm:pt>
    <dgm:pt modelId="{3E55A6B9-71E5-47C0-9FCC-161E38B9FB5F}" type="pres">
      <dgm:prSet presAssocID="{40F94779-9C36-4146-BB79-EF940F4EFB73}" presName="sibTrans" presStyleCnt="0"/>
      <dgm:spPr/>
    </dgm:pt>
    <dgm:pt modelId="{03FC0108-E690-4ED2-AF16-2BE9E7444C5B}" type="pres">
      <dgm:prSet presAssocID="{6AAB1AD8-93F0-49E9-9B81-6ABAFCA8A1D9}" presName="compNode" presStyleCnt="0"/>
      <dgm:spPr/>
    </dgm:pt>
    <dgm:pt modelId="{549B29A7-B295-4656-BEEC-E6974BBA9A0E}" type="pres">
      <dgm:prSet presAssocID="{6AAB1AD8-93F0-49E9-9B81-6ABAFCA8A1D9}" presName="bgRect" presStyleLbl="bgShp" presStyleIdx="5" presStyleCnt="6"/>
      <dgm:spPr/>
    </dgm:pt>
    <dgm:pt modelId="{C679B8BE-F55E-4092-9472-B11B7EC8681D}" type="pres">
      <dgm:prSet presAssocID="{6AAB1AD8-93F0-49E9-9B81-6ABAFCA8A1D9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nd"/>
        </a:ext>
      </dgm:extLst>
    </dgm:pt>
    <dgm:pt modelId="{88D01DE7-5B89-4744-B907-CC6E5DB7563D}" type="pres">
      <dgm:prSet presAssocID="{6AAB1AD8-93F0-49E9-9B81-6ABAFCA8A1D9}" presName="spaceRect" presStyleCnt="0"/>
      <dgm:spPr/>
    </dgm:pt>
    <dgm:pt modelId="{26838913-BEEE-40D8-94C1-87C2B340F8A8}" type="pres">
      <dgm:prSet presAssocID="{6AAB1AD8-93F0-49E9-9B81-6ABAFCA8A1D9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3FB9B40A-D3D1-4FFF-BB14-6ACC190C8896}" type="presOf" srcId="{AD3DD420-10AA-4F58-AE9A-35E348596632}" destId="{C0A97F93-8C91-4789-AE16-8A2183441AD4}" srcOrd="0" destOrd="0" presId="urn:microsoft.com/office/officeart/2018/2/layout/IconVerticalSolidList"/>
    <dgm:cxn modelId="{062DB70B-F2CB-4400-8708-6C47750E94E1}" srcId="{AD3DD420-10AA-4F58-AE9A-35E348596632}" destId="{60EF7563-920C-454E-BE34-B02FDFB78A14}" srcOrd="1" destOrd="0" parTransId="{C82C44C8-9245-45EA-B218-9BA07EE0295E}" sibTransId="{22D4E0DA-A279-4E56-86FA-07F3EAE4A366}"/>
    <dgm:cxn modelId="{A714FF20-B040-4C9E-B7D8-4488A7A645E1}" srcId="{AD3DD420-10AA-4F58-AE9A-35E348596632}" destId="{A6F07A06-EDE5-4D29-B77B-53AE85AAA02C}" srcOrd="3" destOrd="0" parTransId="{758B54C0-8B94-4598-A378-1C68124A8A5C}" sibTransId="{ADA131F0-2CF1-44B7-A4E0-B705149D1E7F}"/>
    <dgm:cxn modelId="{93D07736-6CD4-4434-8EB2-B3BBD0014582}" type="presOf" srcId="{87275BFA-7B75-4F36-A7B1-69EFBC92FAB6}" destId="{4D7255C7-0D16-4630-B42D-6A4A706AA775}" srcOrd="0" destOrd="0" presId="urn:microsoft.com/office/officeart/2018/2/layout/IconVerticalSolidList"/>
    <dgm:cxn modelId="{91E6AE43-7C95-404C-9BE0-5D5D700D03C9}" type="presOf" srcId="{A6F07A06-EDE5-4D29-B77B-53AE85AAA02C}" destId="{9FF5F1E8-BD6D-4F9B-9A03-001A863339D9}" srcOrd="0" destOrd="0" presId="urn:microsoft.com/office/officeart/2018/2/layout/IconVerticalSolidList"/>
    <dgm:cxn modelId="{8B6CC464-CB21-4EDB-8E02-F22C902806F2}" srcId="{AD3DD420-10AA-4F58-AE9A-35E348596632}" destId="{75C10444-C338-4805-8103-B18565E36995}" srcOrd="4" destOrd="0" parTransId="{2BE8E19E-19A9-4783-962A-E3AF92EAE99B}" sibTransId="{40F94779-9C36-4146-BB79-EF940F4EFB73}"/>
    <dgm:cxn modelId="{3A60A54D-59A5-4A5E-9A87-EE1775797449}" type="presOf" srcId="{0CC23F99-8E20-43FF-8F50-07798103DE63}" destId="{DB623B1A-1ABE-4A4F-A83E-2EB19D88428C}" srcOrd="0" destOrd="0" presId="urn:microsoft.com/office/officeart/2018/2/layout/IconVerticalSolidList"/>
    <dgm:cxn modelId="{D25E8D72-3F76-4CE3-B459-7B2026D052EC}" srcId="{AD3DD420-10AA-4F58-AE9A-35E348596632}" destId="{0CC23F99-8E20-43FF-8F50-07798103DE63}" srcOrd="0" destOrd="0" parTransId="{F0644E3B-BB2D-4AF5-AE84-505E66BBB091}" sibTransId="{4E98451A-BB7C-4737-8E29-E5506FE40A5A}"/>
    <dgm:cxn modelId="{E72B5887-FDEF-4288-904B-49ACD11DA8F9}" type="presOf" srcId="{75C10444-C338-4805-8103-B18565E36995}" destId="{6180E2ED-4C6B-4230-A0BA-69B815B1F334}" srcOrd="0" destOrd="0" presId="urn:microsoft.com/office/officeart/2018/2/layout/IconVerticalSolidList"/>
    <dgm:cxn modelId="{F61B5AAB-E59C-491B-AEAC-7DF1200B80A5}" type="presOf" srcId="{60EF7563-920C-454E-BE34-B02FDFB78A14}" destId="{FB47D31B-E27E-4FA4-85FE-F1B5E7AD6B9C}" srcOrd="0" destOrd="0" presId="urn:microsoft.com/office/officeart/2018/2/layout/IconVerticalSolidList"/>
    <dgm:cxn modelId="{49701DBC-B402-49E0-B3B2-CB105C3A88E8}" type="presOf" srcId="{6AAB1AD8-93F0-49E9-9B81-6ABAFCA8A1D9}" destId="{26838913-BEEE-40D8-94C1-87C2B340F8A8}" srcOrd="0" destOrd="0" presId="urn:microsoft.com/office/officeart/2018/2/layout/IconVerticalSolidList"/>
    <dgm:cxn modelId="{D02B76EC-5F11-4B01-AA69-CF97F45542BE}" srcId="{AD3DD420-10AA-4F58-AE9A-35E348596632}" destId="{87275BFA-7B75-4F36-A7B1-69EFBC92FAB6}" srcOrd="2" destOrd="0" parTransId="{30267446-6C20-444B-921C-9A3F33708BED}" sibTransId="{721A66B1-9ED9-4A08-8460-E9DF6B2B6456}"/>
    <dgm:cxn modelId="{362148FC-CF4D-4E51-B1B9-550312CC7FDE}" srcId="{AD3DD420-10AA-4F58-AE9A-35E348596632}" destId="{6AAB1AD8-93F0-49E9-9B81-6ABAFCA8A1D9}" srcOrd="5" destOrd="0" parTransId="{EC0BF659-31EE-471E-A4B9-9B246A3EECE6}" sibTransId="{0F0F289F-C53D-4A5F-AACE-E6B075FBCB07}"/>
    <dgm:cxn modelId="{DF8A6A3A-03BF-4CF7-820A-BE98BF7F5337}" type="presParOf" srcId="{C0A97F93-8C91-4789-AE16-8A2183441AD4}" destId="{B4822265-157B-4BC9-9828-4424D27A616B}" srcOrd="0" destOrd="0" presId="urn:microsoft.com/office/officeart/2018/2/layout/IconVerticalSolidList"/>
    <dgm:cxn modelId="{8FFC71B3-DA1C-4131-9EFB-6F191B804006}" type="presParOf" srcId="{B4822265-157B-4BC9-9828-4424D27A616B}" destId="{18D12282-C10E-439D-90A6-8C852378C19F}" srcOrd="0" destOrd="0" presId="urn:microsoft.com/office/officeart/2018/2/layout/IconVerticalSolidList"/>
    <dgm:cxn modelId="{513CA4F3-4262-4165-AD3A-43457CFFC1FA}" type="presParOf" srcId="{B4822265-157B-4BC9-9828-4424D27A616B}" destId="{6AC38EC3-8B65-4A5A-98E8-A54F113CE2E5}" srcOrd="1" destOrd="0" presId="urn:microsoft.com/office/officeart/2018/2/layout/IconVerticalSolidList"/>
    <dgm:cxn modelId="{A64BBE5D-A6B2-43B4-B776-CFAC24DA3A3C}" type="presParOf" srcId="{B4822265-157B-4BC9-9828-4424D27A616B}" destId="{AD5FE8C1-F041-4239-AE2A-E226F668D4DD}" srcOrd="2" destOrd="0" presId="urn:microsoft.com/office/officeart/2018/2/layout/IconVerticalSolidList"/>
    <dgm:cxn modelId="{BD24ACEA-3179-433F-ACFC-C64BD804C7BB}" type="presParOf" srcId="{B4822265-157B-4BC9-9828-4424D27A616B}" destId="{DB623B1A-1ABE-4A4F-A83E-2EB19D88428C}" srcOrd="3" destOrd="0" presId="urn:microsoft.com/office/officeart/2018/2/layout/IconVerticalSolidList"/>
    <dgm:cxn modelId="{EB9ACC53-D28D-4FBF-A21B-B92F996DBF3F}" type="presParOf" srcId="{C0A97F93-8C91-4789-AE16-8A2183441AD4}" destId="{000D0FB1-ADC5-4635-8754-37C0C64D5A0D}" srcOrd="1" destOrd="0" presId="urn:microsoft.com/office/officeart/2018/2/layout/IconVerticalSolidList"/>
    <dgm:cxn modelId="{81FC139F-1C47-475D-BB66-4E4C532464C4}" type="presParOf" srcId="{C0A97F93-8C91-4789-AE16-8A2183441AD4}" destId="{7D0DBB81-85E8-42F9-A291-CB90546DF277}" srcOrd="2" destOrd="0" presId="urn:microsoft.com/office/officeart/2018/2/layout/IconVerticalSolidList"/>
    <dgm:cxn modelId="{92D090E8-C578-43DA-94F5-2E7260C1D184}" type="presParOf" srcId="{7D0DBB81-85E8-42F9-A291-CB90546DF277}" destId="{1211FD71-23EA-423C-A4DD-07E82760E55E}" srcOrd="0" destOrd="0" presId="urn:microsoft.com/office/officeart/2018/2/layout/IconVerticalSolidList"/>
    <dgm:cxn modelId="{46B22617-C798-4786-9A08-573A75698325}" type="presParOf" srcId="{7D0DBB81-85E8-42F9-A291-CB90546DF277}" destId="{85A12D9D-3DCC-4FC4-88B9-54650F1C5AF4}" srcOrd="1" destOrd="0" presId="urn:microsoft.com/office/officeart/2018/2/layout/IconVerticalSolidList"/>
    <dgm:cxn modelId="{141B6B0D-D013-4BD1-AFC5-B785FC72E01D}" type="presParOf" srcId="{7D0DBB81-85E8-42F9-A291-CB90546DF277}" destId="{D6993B20-372C-4F8B-B587-32C43A1338E2}" srcOrd="2" destOrd="0" presId="urn:microsoft.com/office/officeart/2018/2/layout/IconVerticalSolidList"/>
    <dgm:cxn modelId="{D8CA54AF-DDF9-4584-B08A-47E31A9AB207}" type="presParOf" srcId="{7D0DBB81-85E8-42F9-A291-CB90546DF277}" destId="{FB47D31B-E27E-4FA4-85FE-F1B5E7AD6B9C}" srcOrd="3" destOrd="0" presId="urn:microsoft.com/office/officeart/2018/2/layout/IconVerticalSolidList"/>
    <dgm:cxn modelId="{4B5C10EB-7739-494E-96FB-17C31777BB43}" type="presParOf" srcId="{C0A97F93-8C91-4789-AE16-8A2183441AD4}" destId="{0B2142A4-5047-40AA-AB47-D950E797964B}" srcOrd="3" destOrd="0" presId="urn:microsoft.com/office/officeart/2018/2/layout/IconVerticalSolidList"/>
    <dgm:cxn modelId="{E19C2699-CDA2-49A9-8106-A26F3606441E}" type="presParOf" srcId="{C0A97F93-8C91-4789-AE16-8A2183441AD4}" destId="{1F3AA49C-493F-4738-A17F-BF08363293C9}" srcOrd="4" destOrd="0" presId="urn:microsoft.com/office/officeart/2018/2/layout/IconVerticalSolidList"/>
    <dgm:cxn modelId="{7B11B5FD-2513-41A8-BE45-4E900ACC68B5}" type="presParOf" srcId="{1F3AA49C-493F-4738-A17F-BF08363293C9}" destId="{78C277CD-4F7B-4BA4-A07C-733E44C90E34}" srcOrd="0" destOrd="0" presId="urn:microsoft.com/office/officeart/2018/2/layout/IconVerticalSolidList"/>
    <dgm:cxn modelId="{A6A945CA-844B-4C95-9548-F6D091613F6D}" type="presParOf" srcId="{1F3AA49C-493F-4738-A17F-BF08363293C9}" destId="{BC977303-1B29-4BC6-960C-1111C2407150}" srcOrd="1" destOrd="0" presId="urn:microsoft.com/office/officeart/2018/2/layout/IconVerticalSolidList"/>
    <dgm:cxn modelId="{6F9DFC7C-0F24-4C4B-B7B3-0A23F2657957}" type="presParOf" srcId="{1F3AA49C-493F-4738-A17F-BF08363293C9}" destId="{AB8C0607-5F54-40CC-A1B0-22BC4BC218D4}" srcOrd="2" destOrd="0" presId="urn:microsoft.com/office/officeart/2018/2/layout/IconVerticalSolidList"/>
    <dgm:cxn modelId="{389D5C0D-5C3C-437C-9F76-5AF68C083496}" type="presParOf" srcId="{1F3AA49C-493F-4738-A17F-BF08363293C9}" destId="{4D7255C7-0D16-4630-B42D-6A4A706AA775}" srcOrd="3" destOrd="0" presId="urn:microsoft.com/office/officeart/2018/2/layout/IconVerticalSolidList"/>
    <dgm:cxn modelId="{F1E0D189-FF86-4A6F-8A67-19B169B92542}" type="presParOf" srcId="{C0A97F93-8C91-4789-AE16-8A2183441AD4}" destId="{56349B60-C23C-46DA-81F3-D012C0F0624A}" srcOrd="5" destOrd="0" presId="urn:microsoft.com/office/officeart/2018/2/layout/IconVerticalSolidList"/>
    <dgm:cxn modelId="{1AA52042-55E9-46D1-8933-5E03CA8E96F4}" type="presParOf" srcId="{C0A97F93-8C91-4789-AE16-8A2183441AD4}" destId="{D099D53B-27D2-4AAC-BE3F-7CEF0468EBAE}" srcOrd="6" destOrd="0" presId="urn:microsoft.com/office/officeart/2018/2/layout/IconVerticalSolidList"/>
    <dgm:cxn modelId="{E01D497D-BF5D-4D5D-97FC-A5C292DA481C}" type="presParOf" srcId="{D099D53B-27D2-4AAC-BE3F-7CEF0468EBAE}" destId="{098CF2E0-BB6A-4E85-8DFE-F51FF746E566}" srcOrd="0" destOrd="0" presId="urn:microsoft.com/office/officeart/2018/2/layout/IconVerticalSolidList"/>
    <dgm:cxn modelId="{9FFC5B90-E931-49A1-A0CD-E8EE191D792E}" type="presParOf" srcId="{D099D53B-27D2-4AAC-BE3F-7CEF0468EBAE}" destId="{F3C5A85F-6828-4588-ABA8-00E31CADBBAD}" srcOrd="1" destOrd="0" presId="urn:microsoft.com/office/officeart/2018/2/layout/IconVerticalSolidList"/>
    <dgm:cxn modelId="{8543E644-0933-41DA-9962-D89A864C7F93}" type="presParOf" srcId="{D099D53B-27D2-4AAC-BE3F-7CEF0468EBAE}" destId="{5A070AFA-CAF3-4BB9-8296-418D012BD429}" srcOrd="2" destOrd="0" presId="urn:microsoft.com/office/officeart/2018/2/layout/IconVerticalSolidList"/>
    <dgm:cxn modelId="{DF620C42-166E-4434-AF5F-E762B72EF4B3}" type="presParOf" srcId="{D099D53B-27D2-4AAC-BE3F-7CEF0468EBAE}" destId="{9FF5F1E8-BD6D-4F9B-9A03-001A863339D9}" srcOrd="3" destOrd="0" presId="urn:microsoft.com/office/officeart/2018/2/layout/IconVerticalSolidList"/>
    <dgm:cxn modelId="{86E7C2AA-AA72-44A6-9B34-7BC439E0DC3C}" type="presParOf" srcId="{C0A97F93-8C91-4789-AE16-8A2183441AD4}" destId="{E1193CA0-314F-4F74-9D16-6A1AE5824BF5}" srcOrd="7" destOrd="0" presId="urn:microsoft.com/office/officeart/2018/2/layout/IconVerticalSolidList"/>
    <dgm:cxn modelId="{64401C87-1731-4AF3-B8BC-D66BCAB4710B}" type="presParOf" srcId="{C0A97F93-8C91-4789-AE16-8A2183441AD4}" destId="{878B8FF1-B53C-4B93-B04B-31F2DEE86538}" srcOrd="8" destOrd="0" presId="urn:microsoft.com/office/officeart/2018/2/layout/IconVerticalSolidList"/>
    <dgm:cxn modelId="{22CAB07A-F8B2-4C03-A92B-4BE3F2D9826B}" type="presParOf" srcId="{878B8FF1-B53C-4B93-B04B-31F2DEE86538}" destId="{5C0807B2-8C15-4064-8B62-F0AD9FA5EDE8}" srcOrd="0" destOrd="0" presId="urn:microsoft.com/office/officeart/2018/2/layout/IconVerticalSolidList"/>
    <dgm:cxn modelId="{BF4EEAB8-3150-475E-A9E7-962C164A24CD}" type="presParOf" srcId="{878B8FF1-B53C-4B93-B04B-31F2DEE86538}" destId="{E7F4AB3E-0F11-4073-A5AD-4C5348173314}" srcOrd="1" destOrd="0" presId="urn:microsoft.com/office/officeart/2018/2/layout/IconVerticalSolidList"/>
    <dgm:cxn modelId="{5A277193-939A-4ECC-99F6-A38DBBDED8A0}" type="presParOf" srcId="{878B8FF1-B53C-4B93-B04B-31F2DEE86538}" destId="{7250D6ED-5C97-4727-8EF7-F9B0A78BD505}" srcOrd="2" destOrd="0" presId="urn:microsoft.com/office/officeart/2018/2/layout/IconVerticalSolidList"/>
    <dgm:cxn modelId="{9FB1BEFB-C738-414D-BFB8-F2DA5FC03E40}" type="presParOf" srcId="{878B8FF1-B53C-4B93-B04B-31F2DEE86538}" destId="{6180E2ED-4C6B-4230-A0BA-69B815B1F334}" srcOrd="3" destOrd="0" presId="urn:microsoft.com/office/officeart/2018/2/layout/IconVerticalSolidList"/>
    <dgm:cxn modelId="{EF283E60-212C-4788-895C-3B25E46662FC}" type="presParOf" srcId="{C0A97F93-8C91-4789-AE16-8A2183441AD4}" destId="{3E55A6B9-71E5-47C0-9FCC-161E38B9FB5F}" srcOrd="9" destOrd="0" presId="urn:microsoft.com/office/officeart/2018/2/layout/IconVerticalSolidList"/>
    <dgm:cxn modelId="{A8105030-7FFE-4FC6-88AA-2321A9D11EDE}" type="presParOf" srcId="{C0A97F93-8C91-4789-AE16-8A2183441AD4}" destId="{03FC0108-E690-4ED2-AF16-2BE9E7444C5B}" srcOrd="10" destOrd="0" presId="urn:microsoft.com/office/officeart/2018/2/layout/IconVerticalSolidList"/>
    <dgm:cxn modelId="{82021508-81A3-4FD4-ABB0-4A2F2082CD4A}" type="presParOf" srcId="{03FC0108-E690-4ED2-AF16-2BE9E7444C5B}" destId="{549B29A7-B295-4656-BEEC-E6974BBA9A0E}" srcOrd="0" destOrd="0" presId="urn:microsoft.com/office/officeart/2018/2/layout/IconVerticalSolidList"/>
    <dgm:cxn modelId="{643C242A-25F6-41E3-807B-87D3C585552A}" type="presParOf" srcId="{03FC0108-E690-4ED2-AF16-2BE9E7444C5B}" destId="{C679B8BE-F55E-4092-9472-B11B7EC8681D}" srcOrd="1" destOrd="0" presId="urn:microsoft.com/office/officeart/2018/2/layout/IconVerticalSolidList"/>
    <dgm:cxn modelId="{62B1FF01-9B2F-46A7-B0A1-0B14CC864146}" type="presParOf" srcId="{03FC0108-E690-4ED2-AF16-2BE9E7444C5B}" destId="{88D01DE7-5B89-4744-B907-CC6E5DB7563D}" srcOrd="2" destOrd="0" presId="urn:microsoft.com/office/officeart/2018/2/layout/IconVerticalSolidList"/>
    <dgm:cxn modelId="{C000D537-5AB3-491E-A94A-8F73D6A716CA}" type="presParOf" srcId="{03FC0108-E690-4ED2-AF16-2BE9E7444C5B}" destId="{26838913-BEEE-40D8-94C1-87C2B340F8A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94B348-63A2-4A41-8DEB-4206AF906B2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EE00A6D-16EB-4DD8-B267-439D2482338F}">
      <dgm:prSet/>
      <dgm:spPr/>
      <dgm:t>
        <a:bodyPr/>
        <a:lstStyle/>
        <a:p>
          <a:pPr>
            <a:defRPr cap="all"/>
          </a:pPr>
          <a:r>
            <a:rPr lang="en-GB"/>
            <a:t>Good morning</a:t>
          </a:r>
          <a:endParaRPr lang="en-US"/>
        </a:p>
      </dgm:t>
    </dgm:pt>
    <dgm:pt modelId="{AC950DCE-83DA-4C45-AB90-10429930F9F2}" type="parTrans" cxnId="{77C5E777-3779-43EC-B111-0E53FC9B2962}">
      <dgm:prSet/>
      <dgm:spPr/>
      <dgm:t>
        <a:bodyPr/>
        <a:lstStyle/>
        <a:p>
          <a:endParaRPr lang="en-US"/>
        </a:p>
      </dgm:t>
    </dgm:pt>
    <dgm:pt modelId="{268AD350-C939-452D-AE51-E337B665532E}" type="sibTrans" cxnId="{77C5E777-3779-43EC-B111-0E53FC9B2962}">
      <dgm:prSet/>
      <dgm:spPr/>
      <dgm:t>
        <a:bodyPr/>
        <a:lstStyle/>
        <a:p>
          <a:endParaRPr lang="en-US"/>
        </a:p>
      </dgm:t>
    </dgm:pt>
    <dgm:pt modelId="{884B9190-BE6B-4482-8C13-7435394D56AF}">
      <dgm:prSet/>
      <dgm:spPr/>
      <dgm:t>
        <a:bodyPr/>
        <a:lstStyle/>
        <a:p>
          <a:pPr>
            <a:defRPr cap="all"/>
          </a:pPr>
          <a:r>
            <a:rPr lang="en-GB" dirty="0"/>
            <a:t>My name is Ioana and I will  provide you with an overview of Green Havan Florist and the issues they are encountering. </a:t>
          </a:r>
          <a:endParaRPr lang="en-US" dirty="0"/>
        </a:p>
      </dgm:t>
    </dgm:pt>
    <dgm:pt modelId="{30345E8A-E97E-463D-8004-C16EFB9FA87D}" type="parTrans" cxnId="{E785A3D2-4B7E-44F1-9E29-0FC5992F2E6C}">
      <dgm:prSet/>
      <dgm:spPr/>
      <dgm:t>
        <a:bodyPr/>
        <a:lstStyle/>
        <a:p>
          <a:endParaRPr lang="en-US"/>
        </a:p>
      </dgm:t>
    </dgm:pt>
    <dgm:pt modelId="{89EB69E6-43A1-4EF4-830B-BF6C83ED4CCE}" type="sibTrans" cxnId="{E785A3D2-4B7E-44F1-9E29-0FC5992F2E6C}">
      <dgm:prSet/>
      <dgm:spPr/>
      <dgm:t>
        <a:bodyPr/>
        <a:lstStyle/>
        <a:p>
          <a:endParaRPr lang="en-US"/>
        </a:p>
      </dgm:t>
    </dgm:pt>
    <dgm:pt modelId="{140B8283-D7FB-4C82-8B9E-1B872C284991}">
      <dgm:prSet/>
      <dgm:spPr/>
      <dgm:t>
        <a:bodyPr/>
        <a:lstStyle/>
        <a:p>
          <a:pPr>
            <a:defRPr cap="all"/>
          </a:pPr>
          <a:r>
            <a:rPr lang="en-GB"/>
            <a:t>Many thanks in advance for your time and attention.</a:t>
          </a:r>
          <a:endParaRPr lang="en-US"/>
        </a:p>
      </dgm:t>
    </dgm:pt>
    <dgm:pt modelId="{030BD809-8E45-4307-A2AF-3D8580345F2A}" type="parTrans" cxnId="{415D5A59-A671-4D3F-B2F3-36014EA59B85}">
      <dgm:prSet/>
      <dgm:spPr/>
      <dgm:t>
        <a:bodyPr/>
        <a:lstStyle/>
        <a:p>
          <a:endParaRPr lang="en-US"/>
        </a:p>
      </dgm:t>
    </dgm:pt>
    <dgm:pt modelId="{6B402407-9A29-44E5-8B5A-F716FBCAF9F8}" type="sibTrans" cxnId="{415D5A59-A671-4D3F-B2F3-36014EA59B85}">
      <dgm:prSet/>
      <dgm:spPr/>
      <dgm:t>
        <a:bodyPr/>
        <a:lstStyle/>
        <a:p>
          <a:endParaRPr lang="en-US"/>
        </a:p>
      </dgm:t>
    </dgm:pt>
    <dgm:pt modelId="{C4ACB73D-2398-4D7B-9E04-6A64C3737FB3}" type="pres">
      <dgm:prSet presAssocID="{F594B348-63A2-4A41-8DEB-4206AF906B21}" presName="root" presStyleCnt="0">
        <dgm:presLayoutVars>
          <dgm:dir/>
          <dgm:resizeHandles val="exact"/>
        </dgm:presLayoutVars>
      </dgm:prSet>
      <dgm:spPr/>
    </dgm:pt>
    <dgm:pt modelId="{88D17620-52F8-4B9F-B541-82597CCEEFCD}" type="pres">
      <dgm:prSet presAssocID="{9EE00A6D-16EB-4DD8-B267-439D2482338F}" presName="compNode" presStyleCnt="0"/>
      <dgm:spPr/>
    </dgm:pt>
    <dgm:pt modelId="{AAE483B3-B7E8-442E-8B33-4C1469D738BC}" type="pres">
      <dgm:prSet presAssocID="{9EE00A6D-16EB-4DD8-B267-439D2482338F}" presName="iconBgRect" presStyleLbl="bgShp" presStyleIdx="0" presStyleCnt="3"/>
      <dgm:spPr/>
    </dgm:pt>
    <dgm:pt modelId="{DCE5A54C-5DE1-45BA-A943-95B75D612B0E}" type="pres">
      <dgm:prSet presAssocID="{9EE00A6D-16EB-4DD8-B267-439D2482338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n"/>
        </a:ext>
      </dgm:extLst>
    </dgm:pt>
    <dgm:pt modelId="{7A6D2A4A-0EDC-4CF2-851C-752051FEB781}" type="pres">
      <dgm:prSet presAssocID="{9EE00A6D-16EB-4DD8-B267-439D2482338F}" presName="spaceRect" presStyleCnt="0"/>
      <dgm:spPr/>
    </dgm:pt>
    <dgm:pt modelId="{C8649343-5E29-4511-81FA-7CA8902415E0}" type="pres">
      <dgm:prSet presAssocID="{9EE00A6D-16EB-4DD8-B267-439D2482338F}" presName="textRect" presStyleLbl="revTx" presStyleIdx="0" presStyleCnt="3">
        <dgm:presLayoutVars>
          <dgm:chMax val="1"/>
          <dgm:chPref val="1"/>
        </dgm:presLayoutVars>
      </dgm:prSet>
      <dgm:spPr/>
    </dgm:pt>
    <dgm:pt modelId="{0C6957C4-B47B-4D0F-9671-9F9FE880FAC2}" type="pres">
      <dgm:prSet presAssocID="{268AD350-C939-452D-AE51-E337B665532E}" presName="sibTrans" presStyleCnt="0"/>
      <dgm:spPr/>
    </dgm:pt>
    <dgm:pt modelId="{AA25576C-E417-4B23-A1C2-F325B8EC2555}" type="pres">
      <dgm:prSet presAssocID="{884B9190-BE6B-4482-8C13-7435394D56AF}" presName="compNode" presStyleCnt="0"/>
      <dgm:spPr/>
    </dgm:pt>
    <dgm:pt modelId="{7FEB7B47-8968-4F63-B82C-7FC0AB9621E2}" type="pres">
      <dgm:prSet presAssocID="{884B9190-BE6B-4482-8C13-7435394D56AF}" presName="iconBgRect" presStyleLbl="bgShp" presStyleIdx="1" presStyleCnt="3"/>
      <dgm:spPr/>
    </dgm:pt>
    <dgm:pt modelId="{5B13352B-05E3-496B-BC80-07CE4042DE2F}" type="pres">
      <dgm:prSet presAssocID="{884B9190-BE6B-4482-8C13-7435394D56A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A7D3E8CD-C361-4D4A-9A00-BB3F5AA6BBB7}" type="pres">
      <dgm:prSet presAssocID="{884B9190-BE6B-4482-8C13-7435394D56AF}" presName="spaceRect" presStyleCnt="0"/>
      <dgm:spPr/>
    </dgm:pt>
    <dgm:pt modelId="{7310570D-CBBC-4446-8432-EA97883DE12D}" type="pres">
      <dgm:prSet presAssocID="{884B9190-BE6B-4482-8C13-7435394D56AF}" presName="textRect" presStyleLbl="revTx" presStyleIdx="1" presStyleCnt="3">
        <dgm:presLayoutVars>
          <dgm:chMax val="1"/>
          <dgm:chPref val="1"/>
        </dgm:presLayoutVars>
      </dgm:prSet>
      <dgm:spPr/>
    </dgm:pt>
    <dgm:pt modelId="{1DE6F21E-C57E-4E04-B5D6-089BE65809FE}" type="pres">
      <dgm:prSet presAssocID="{89EB69E6-43A1-4EF4-830B-BF6C83ED4CCE}" presName="sibTrans" presStyleCnt="0"/>
      <dgm:spPr/>
    </dgm:pt>
    <dgm:pt modelId="{CC7ECC99-542C-44A6-BB4E-CF94E16D18E6}" type="pres">
      <dgm:prSet presAssocID="{140B8283-D7FB-4C82-8B9E-1B872C284991}" presName="compNode" presStyleCnt="0"/>
      <dgm:spPr/>
    </dgm:pt>
    <dgm:pt modelId="{8F9BBAB4-DC77-4852-87B0-2DD9CC61A4AF}" type="pres">
      <dgm:prSet presAssocID="{140B8283-D7FB-4C82-8B9E-1B872C284991}" presName="iconBgRect" presStyleLbl="bgShp" presStyleIdx="2" presStyleCnt="3"/>
      <dgm:spPr/>
    </dgm:pt>
    <dgm:pt modelId="{F9C1D5B3-4863-43D8-9F52-769937B6F703}" type="pres">
      <dgm:prSet presAssocID="{140B8283-D7FB-4C82-8B9E-1B872C28499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B9B78813-6E9F-4230-A890-AFC8AFEAE44F}" type="pres">
      <dgm:prSet presAssocID="{140B8283-D7FB-4C82-8B9E-1B872C284991}" presName="spaceRect" presStyleCnt="0"/>
      <dgm:spPr/>
    </dgm:pt>
    <dgm:pt modelId="{552D7BA3-A2B5-4253-9C54-5A75FAB526BD}" type="pres">
      <dgm:prSet presAssocID="{140B8283-D7FB-4C82-8B9E-1B872C28499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3645946A-DE9E-4FDA-A018-C2925E3EAAF9}" type="presOf" srcId="{F594B348-63A2-4A41-8DEB-4206AF906B21}" destId="{C4ACB73D-2398-4D7B-9E04-6A64C3737FB3}" srcOrd="0" destOrd="0" presId="urn:microsoft.com/office/officeart/2018/5/layout/IconCircleLabelList"/>
    <dgm:cxn modelId="{77C5E777-3779-43EC-B111-0E53FC9B2962}" srcId="{F594B348-63A2-4A41-8DEB-4206AF906B21}" destId="{9EE00A6D-16EB-4DD8-B267-439D2482338F}" srcOrd="0" destOrd="0" parTransId="{AC950DCE-83DA-4C45-AB90-10429930F9F2}" sibTransId="{268AD350-C939-452D-AE51-E337B665532E}"/>
    <dgm:cxn modelId="{415D5A59-A671-4D3F-B2F3-36014EA59B85}" srcId="{F594B348-63A2-4A41-8DEB-4206AF906B21}" destId="{140B8283-D7FB-4C82-8B9E-1B872C284991}" srcOrd="2" destOrd="0" parTransId="{030BD809-8E45-4307-A2AF-3D8580345F2A}" sibTransId="{6B402407-9A29-44E5-8B5A-F716FBCAF9F8}"/>
    <dgm:cxn modelId="{10568C9C-BB26-4017-BB74-5E42BD526F5D}" type="presOf" srcId="{140B8283-D7FB-4C82-8B9E-1B872C284991}" destId="{552D7BA3-A2B5-4253-9C54-5A75FAB526BD}" srcOrd="0" destOrd="0" presId="urn:microsoft.com/office/officeart/2018/5/layout/IconCircleLabelList"/>
    <dgm:cxn modelId="{CEDFF2C7-4F7C-4471-95CC-85A3274FE0A4}" type="presOf" srcId="{884B9190-BE6B-4482-8C13-7435394D56AF}" destId="{7310570D-CBBC-4446-8432-EA97883DE12D}" srcOrd="0" destOrd="0" presId="urn:microsoft.com/office/officeart/2018/5/layout/IconCircleLabelList"/>
    <dgm:cxn modelId="{E785A3D2-4B7E-44F1-9E29-0FC5992F2E6C}" srcId="{F594B348-63A2-4A41-8DEB-4206AF906B21}" destId="{884B9190-BE6B-4482-8C13-7435394D56AF}" srcOrd="1" destOrd="0" parTransId="{30345E8A-E97E-463D-8004-C16EFB9FA87D}" sibTransId="{89EB69E6-43A1-4EF4-830B-BF6C83ED4CCE}"/>
    <dgm:cxn modelId="{CAF823F1-CAF3-4335-BB83-7562C27E7128}" type="presOf" srcId="{9EE00A6D-16EB-4DD8-B267-439D2482338F}" destId="{C8649343-5E29-4511-81FA-7CA8902415E0}" srcOrd="0" destOrd="0" presId="urn:microsoft.com/office/officeart/2018/5/layout/IconCircleLabelList"/>
    <dgm:cxn modelId="{A0D37F34-F8C5-4F56-9BAB-E71179C25FCF}" type="presParOf" srcId="{C4ACB73D-2398-4D7B-9E04-6A64C3737FB3}" destId="{88D17620-52F8-4B9F-B541-82597CCEEFCD}" srcOrd="0" destOrd="0" presId="urn:microsoft.com/office/officeart/2018/5/layout/IconCircleLabelList"/>
    <dgm:cxn modelId="{91BBAA2A-31B0-4203-A59D-35E92E66433E}" type="presParOf" srcId="{88D17620-52F8-4B9F-B541-82597CCEEFCD}" destId="{AAE483B3-B7E8-442E-8B33-4C1469D738BC}" srcOrd="0" destOrd="0" presId="urn:microsoft.com/office/officeart/2018/5/layout/IconCircleLabelList"/>
    <dgm:cxn modelId="{50C456D7-B964-4DAB-A8A5-6D0B922F04BD}" type="presParOf" srcId="{88D17620-52F8-4B9F-B541-82597CCEEFCD}" destId="{DCE5A54C-5DE1-45BA-A943-95B75D612B0E}" srcOrd="1" destOrd="0" presId="urn:microsoft.com/office/officeart/2018/5/layout/IconCircleLabelList"/>
    <dgm:cxn modelId="{C6AB1F8D-E8CF-4EF5-88E6-A4FD3C1ADAE0}" type="presParOf" srcId="{88D17620-52F8-4B9F-B541-82597CCEEFCD}" destId="{7A6D2A4A-0EDC-4CF2-851C-752051FEB781}" srcOrd="2" destOrd="0" presId="urn:microsoft.com/office/officeart/2018/5/layout/IconCircleLabelList"/>
    <dgm:cxn modelId="{99868F83-7D0C-40D0-AFD8-E7C3E02BDBFF}" type="presParOf" srcId="{88D17620-52F8-4B9F-B541-82597CCEEFCD}" destId="{C8649343-5E29-4511-81FA-7CA8902415E0}" srcOrd="3" destOrd="0" presId="urn:microsoft.com/office/officeart/2018/5/layout/IconCircleLabelList"/>
    <dgm:cxn modelId="{0DF4AFAC-29C8-4FE7-B174-82BEDC04FDC8}" type="presParOf" srcId="{C4ACB73D-2398-4D7B-9E04-6A64C3737FB3}" destId="{0C6957C4-B47B-4D0F-9671-9F9FE880FAC2}" srcOrd="1" destOrd="0" presId="urn:microsoft.com/office/officeart/2018/5/layout/IconCircleLabelList"/>
    <dgm:cxn modelId="{D29C96A6-4B49-4A51-9341-2DC93DB273E8}" type="presParOf" srcId="{C4ACB73D-2398-4D7B-9E04-6A64C3737FB3}" destId="{AA25576C-E417-4B23-A1C2-F325B8EC2555}" srcOrd="2" destOrd="0" presId="urn:microsoft.com/office/officeart/2018/5/layout/IconCircleLabelList"/>
    <dgm:cxn modelId="{E8422580-2295-4D34-B638-92E81DD9C8A6}" type="presParOf" srcId="{AA25576C-E417-4B23-A1C2-F325B8EC2555}" destId="{7FEB7B47-8968-4F63-B82C-7FC0AB9621E2}" srcOrd="0" destOrd="0" presId="urn:microsoft.com/office/officeart/2018/5/layout/IconCircleLabelList"/>
    <dgm:cxn modelId="{CCEB56F8-9BA1-407A-A2BD-93192D7A148D}" type="presParOf" srcId="{AA25576C-E417-4B23-A1C2-F325B8EC2555}" destId="{5B13352B-05E3-496B-BC80-07CE4042DE2F}" srcOrd="1" destOrd="0" presId="urn:microsoft.com/office/officeart/2018/5/layout/IconCircleLabelList"/>
    <dgm:cxn modelId="{A38D36B2-BE1B-431F-81A3-94A223BA3C96}" type="presParOf" srcId="{AA25576C-E417-4B23-A1C2-F325B8EC2555}" destId="{A7D3E8CD-C361-4D4A-9A00-BB3F5AA6BBB7}" srcOrd="2" destOrd="0" presId="urn:microsoft.com/office/officeart/2018/5/layout/IconCircleLabelList"/>
    <dgm:cxn modelId="{783CE72B-3CE1-43A9-8818-49BC10DD4818}" type="presParOf" srcId="{AA25576C-E417-4B23-A1C2-F325B8EC2555}" destId="{7310570D-CBBC-4446-8432-EA97883DE12D}" srcOrd="3" destOrd="0" presId="urn:microsoft.com/office/officeart/2018/5/layout/IconCircleLabelList"/>
    <dgm:cxn modelId="{315FD827-6FFF-47B8-A355-0E42568E5E0C}" type="presParOf" srcId="{C4ACB73D-2398-4D7B-9E04-6A64C3737FB3}" destId="{1DE6F21E-C57E-4E04-B5D6-089BE65809FE}" srcOrd="3" destOrd="0" presId="urn:microsoft.com/office/officeart/2018/5/layout/IconCircleLabelList"/>
    <dgm:cxn modelId="{9189BA8B-CB70-41DC-8E78-8D655585EF14}" type="presParOf" srcId="{C4ACB73D-2398-4D7B-9E04-6A64C3737FB3}" destId="{CC7ECC99-542C-44A6-BB4E-CF94E16D18E6}" srcOrd="4" destOrd="0" presId="urn:microsoft.com/office/officeart/2018/5/layout/IconCircleLabelList"/>
    <dgm:cxn modelId="{F8FA3B8A-9DEF-48F6-8388-CB14E78AF720}" type="presParOf" srcId="{CC7ECC99-542C-44A6-BB4E-CF94E16D18E6}" destId="{8F9BBAB4-DC77-4852-87B0-2DD9CC61A4AF}" srcOrd="0" destOrd="0" presId="urn:microsoft.com/office/officeart/2018/5/layout/IconCircleLabelList"/>
    <dgm:cxn modelId="{8B0062E1-B567-48ED-92BF-FF0759CD6BA6}" type="presParOf" srcId="{CC7ECC99-542C-44A6-BB4E-CF94E16D18E6}" destId="{F9C1D5B3-4863-43D8-9F52-769937B6F703}" srcOrd="1" destOrd="0" presId="urn:microsoft.com/office/officeart/2018/5/layout/IconCircleLabelList"/>
    <dgm:cxn modelId="{08A19712-FBFC-434D-B111-C7F617976AF5}" type="presParOf" srcId="{CC7ECC99-542C-44A6-BB4E-CF94E16D18E6}" destId="{B9B78813-6E9F-4230-A890-AFC8AFEAE44F}" srcOrd="2" destOrd="0" presId="urn:microsoft.com/office/officeart/2018/5/layout/IconCircleLabelList"/>
    <dgm:cxn modelId="{DE8461C9-BAED-4CC0-B9F1-A447565B8F97}" type="presParOf" srcId="{CC7ECC99-542C-44A6-BB4E-CF94E16D18E6}" destId="{552D7BA3-A2B5-4253-9C54-5A75FAB526B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4A2183A-AF75-4ECC-B6FF-2663F06ED330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F289AEE8-AD45-4D05-A92B-13C97270A3AA}">
      <dgm:prSet/>
      <dgm:spPr/>
      <dgm:t>
        <a:bodyPr/>
        <a:lstStyle/>
        <a:p>
          <a:r>
            <a:rPr lang="en-GB" dirty="0"/>
            <a:t>PESTEL is a Framework for analysing </a:t>
          </a:r>
          <a:r>
            <a:rPr lang="en-GB" b="1" dirty="0"/>
            <a:t>macro‑environmental external factors</a:t>
          </a:r>
          <a:r>
            <a:rPr lang="en-GB" dirty="0"/>
            <a:t> (</a:t>
          </a:r>
          <a:r>
            <a:rPr lang="en-GB" b="1" dirty="0"/>
            <a:t>Political, Economic, Social, Technological, Environmental, Legal</a:t>
          </a:r>
          <a:r>
            <a:rPr lang="en-GB" dirty="0"/>
            <a:t>) that supports strategic planning and long-term decision making, identifies external opportunities and threats, used in business strategy, market entry, or public policy (Mindtools, 2024)</a:t>
          </a:r>
          <a:endParaRPr lang="en-US" dirty="0"/>
        </a:p>
      </dgm:t>
    </dgm:pt>
    <dgm:pt modelId="{0D3CC516-F615-43FA-9E9F-1268348C6F2C}" type="parTrans" cxnId="{C51C93B6-8D76-4D7E-B494-13B20DC5B661}">
      <dgm:prSet/>
      <dgm:spPr/>
      <dgm:t>
        <a:bodyPr/>
        <a:lstStyle/>
        <a:p>
          <a:endParaRPr lang="en-US"/>
        </a:p>
      </dgm:t>
    </dgm:pt>
    <dgm:pt modelId="{922BB080-B817-4ECA-9E1F-A215D4C5D895}" type="sibTrans" cxnId="{C51C93B6-8D76-4D7E-B494-13B20DC5B661}">
      <dgm:prSet/>
      <dgm:spPr/>
      <dgm:t>
        <a:bodyPr/>
        <a:lstStyle/>
        <a:p>
          <a:endParaRPr lang="en-US"/>
        </a:p>
      </dgm:t>
    </dgm:pt>
    <dgm:pt modelId="{774A8742-89E0-4864-AB30-70F30EFB8289}">
      <dgm:prSet/>
      <dgm:spPr/>
      <dgm:t>
        <a:bodyPr/>
        <a:lstStyle/>
        <a:p>
          <a:r>
            <a:rPr lang="en-GB" dirty="0"/>
            <a:t>Criticisms: oversimplifies complex environments, risk of information overload, subjective interpretation, can became outdated quickly, ignores internal organisational factors (Professional Academy – Pestel Explained)</a:t>
          </a:r>
          <a:endParaRPr lang="en-US" dirty="0"/>
        </a:p>
      </dgm:t>
    </dgm:pt>
    <dgm:pt modelId="{5B0D499A-3E5F-4F1E-87A2-A069B7D1F47D}" type="parTrans" cxnId="{AE8B3EA8-26FD-4B70-93ED-CEC7010E4AB3}">
      <dgm:prSet/>
      <dgm:spPr/>
      <dgm:t>
        <a:bodyPr/>
        <a:lstStyle/>
        <a:p>
          <a:endParaRPr lang="en-US"/>
        </a:p>
      </dgm:t>
    </dgm:pt>
    <dgm:pt modelId="{B8C0CEC1-A634-41B4-9D28-9F7C12FDCF88}" type="sibTrans" cxnId="{AE8B3EA8-26FD-4B70-93ED-CEC7010E4AB3}">
      <dgm:prSet/>
      <dgm:spPr/>
      <dgm:t>
        <a:bodyPr/>
        <a:lstStyle/>
        <a:p>
          <a:endParaRPr lang="en-US"/>
        </a:p>
      </dgm:t>
    </dgm:pt>
    <dgm:pt modelId="{B6F1C881-2F99-4B42-9818-D3F361DA020E}" type="pres">
      <dgm:prSet presAssocID="{34A2183A-AF75-4ECC-B6FF-2663F06ED33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89CBC1-D6F1-46BD-A97F-22CFFD528EC5}" type="pres">
      <dgm:prSet presAssocID="{F289AEE8-AD45-4D05-A92B-13C97270A3AA}" presName="hierRoot1" presStyleCnt="0"/>
      <dgm:spPr/>
    </dgm:pt>
    <dgm:pt modelId="{38BEAE09-4478-4E29-8C3C-4A86E0883A59}" type="pres">
      <dgm:prSet presAssocID="{F289AEE8-AD45-4D05-A92B-13C97270A3AA}" presName="composite" presStyleCnt="0"/>
      <dgm:spPr/>
    </dgm:pt>
    <dgm:pt modelId="{41FC44E6-E448-4779-A86A-E79823C96B5A}" type="pres">
      <dgm:prSet presAssocID="{F289AEE8-AD45-4D05-A92B-13C97270A3AA}" presName="background" presStyleLbl="node0" presStyleIdx="0" presStyleCnt="2"/>
      <dgm:spPr/>
    </dgm:pt>
    <dgm:pt modelId="{1CA7C09F-F4BF-479D-BC54-9B64B6662978}" type="pres">
      <dgm:prSet presAssocID="{F289AEE8-AD45-4D05-A92B-13C97270A3AA}" presName="text" presStyleLbl="fgAcc0" presStyleIdx="0" presStyleCnt="2">
        <dgm:presLayoutVars>
          <dgm:chPref val="3"/>
        </dgm:presLayoutVars>
      </dgm:prSet>
      <dgm:spPr/>
    </dgm:pt>
    <dgm:pt modelId="{92B2B7AC-6CA6-4B58-A8DD-39E84F86B72A}" type="pres">
      <dgm:prSet presAssocID="{F289AEE8-AD45-4D05-A92B-13C97270A3AA}" presName="hierChild2" presStyleCnt="0"/>
      <dgm:spPr/>
    </dgm:pt>
    <dgm:pt modelId="{3A0FC292-435F-41DE-A928-1A3B2C4CD3C9}" type="pres">
      <dgm:prSet presAssocID="{774A8742-89E0-4864-AB30-70F30EFB8289}" presName="hierRoot1" presStyleCnt="0"/>
      <dgm:spPr/>
    </dgm:pt>
    <dgm:pt modelId="{93F7BDEB-36BC-442D-822B-AF6298AEEC7D}" type="pres">
      <dgm:prSet presAssocID="{774A8742-89E0-4864-AB30-70F30EFB8289}" presName="composite" presStyleCnt="0"/>
      <dgm:spPr/>
    </dgm:pt>
    <dgm:pt modelId="{3ACD0756-BBDE-4649-8C62-615D86A17763}" type="pres">
      <dgm:prSet presAssocID="{774A8742-89E0-4864-AB30-70F30EFB8289}" presName="background" presStyleLbl="node0" presStyleIdx="1" presStyleCnt="2"/>
      <dgm:spPr/>
    </dgm:pt>
    <dgm:pt modelId="{01A4C476-8891-4C65-A039-894F1822A0D5}" type="pres">
      <dgm:prSet presAssocID="{774A8742-89E0-4864-AB30-70F30EFB8289}" presName="text" presStyleLbl="fgAcc0" presStyleIdx="1" presStyleCnt="2">
        <dgm:presLayoutVars>
          <dgm:chPref val="3"/>
        </dgm:presLayoutVars>
      </dgm:prSet>
      <dgm:spPr/>
    </dgm:pt>
    <dgm:pt modelId="{AF37F77F-28FF-4014-AAFF-F35F4B4A7155}" type="pres">
      <dgm:prSet presAssocID="{774A8742-89E0-4864-AB30-70F30EFB8289}" presName="hierChild2" presStyleCnt="0"/>
      <dgm:spPr/>
    </dgm:pt>
  </dgm:ptLst>
  <dgm:cxnLst>
    <dgm:cxn modelId="{D0B3A44F-ACE3-40EB-9D6A-531616382719}" type="presOf" srcId="{34A2183A-AF75-4ECC-B6FF-2663F06ED330}" destId="{B6F1C881-2F99-4B42-9818-D3F361DA020E}" srcOrd="0" destOrd="0" presId="urn:microsoft.com/office/officeart/2005/8/layout/hierarchy1"/>
    <dgm:cxn modelId="{AE8B3EA8-26FD-4B70-93ED-CEC7010E4AB3}" srcId="{34A2183A-AF75-4ECC-B6FF-2663F06ED330}" destId="{774A8742-89E0-4864-AB30-70F30EFB8289}" srcOrd="1" destOrd="0" parTransId="{5B0D499A-3E5F-4F1E-87A2-A069B7D1F47D}" sibTransId="{B8C0CEC1-A634-41B4-9D28-9F7C12FDCF88}"/>
    <dgm:cxn modelId="{44AFB5B2-F7D3-489F-8B70-9AAB63E98CE2}" type="presOf" srcId="{774A8742-89E0-4864-AB30-70F30EFB8289}" destId="{01A4C476-8891-4C65-A039-894F1822A0D5}" srcOrd="0" destOrd="0" presId="urn:microsoft.com/office/officeart/2005/8/layout/hierarchy1"/>
    <dgm:cxn modelId="{C51C93B6-8D76-4D7E-B494-13B20DC5B661}" srcId="{34A2183A-AF75-4ECC-B6FF-2663F06ED330}" destId="{F289AEE8-AD45-4D05-A92B-13C97270A3AA}" srcOrd="0" destOrd="0" parTransId="{0D3CC516-F615-43FA-9E9F-1268348C6F2C}" sibTransId="{922BB080-B817-4ECA-9E1F-A215D4C5D895}"/>
    <dgm:cxn modelId="{30E3DBDF-0735-4324-9A72-C448DA51F20E}" type="presOf" srcId="{F289AEE8-AD45-4D05-A92B-13C97270A3AA}" destId="{1CA7C09F-F4BF-479D-BC54-9B64B6662978}" srcOrd="0" destOrd="0" presId="urn:microsoft.com/office/officeart/2005/8/layout/hierarchy1"/>
    <dgm:cxn modelId="{35F6DEF3-6212-4A30-9472-FC3303D16709}" type="presParOf" srcId="{B6F1C881-2F99-4B42-9818-D3F361DA020E}" destId="{6B89CBC1-D6F1-46BD-A97F-22CFFD528EC5}" srcOrd="0" destOrd="0" presId="urn:microsoft.com/office/officeart/2005/8/layout/hierarchy1"/>
    <dgm:cxn modelId="{381F9D42-EC98-4FBC-8CB5-1189186E085B}" type="presParOf" srcId="{6B89CBC1-D6F1-46BD-A97F-22CFFD528EC5}" destId="{38BEAE09-4478-4E29-8C3C-4A86E0883A59}" srcOrd="0" destOrd="0" presId="urn:microsoft.com/office/officeart/2005/8/layout/hierarchy1"/>
    <dgm:cxn modelId="{0B310526-6EB2-45EB-ADC4-56CA8321FBB3}" type="presParOf" srcId="{38BEAE09-4478-4E29-8C3C-4A86E0883A59}" destId="{41FC44E6-E448-4779-A86A-E79823C96B5A}" srcOrd="0" destOrd="0" presId="urn:microsoft.com/office/officeart/2005/8/layout/hierarchy1"/>
    <dgm:cxn modelId="{FCF7973E-C14D-4F4E-BC42-7F32423F4222}" type="presParOf" srcId="{38BEAE09-4478-4E29-8C3C-4A86E0883A59}" destId="{1CA7C09F-F4BF-479D-BC54-9B64B6662978}" srcOrd="1" destOrd="0" presId="urn:microsoft.com/office/officeart/2005/8/layout/hierarchy1"/>
    <dgm:cxn modelId="{9DA24D23-4F0A-4156-8943-D9B4CCA89D05}" type="presParOf" srcId="{6B89CBC1-D6F1-46BD-A97F-22CFFD528EC5}" destId="{92B2B7AC-6CA6-4B58-A8DD-39E84F86B72A}" srcOrd="1" destOrd="0" presId="urn:microsoft.com/office/officeart/2005/8/layout/hierarchy1"/>
    <dgm:cxn modelId="{7B3C4002-2F97-472F-BCB9-446842A9D794}" type="presParOf" srcId="{B6F1C881-2F99-4B42-9818-D3F361DA020E}" destId="{3A0FC292-435F-41DE-A928-1A3B2C4CD3C9}" srcOrd="1" destOrd="0" presId="urn:microsoft.com/office/officeart/2005/8/layout/hierarchy1"/>
    <dgm:cxn modelId="{267463CA-62C6-4B9A-83C0-7C95774C73EE}" type="presParOf" srcId="{3A0FC292-435F-41DE-A928-1A3B2C4CD3C9}" destId="{93F7BDEB-36BC-442D-822B-AF6298AEEC7D}" srcOrd="0" destOrd="0" presId="urn:microsoft.com/office/officeart/2005/8/layout/hierarchy1"/>
    <dgm:cxn modelId="{1732CF21-CC62-47A2-9C6F-A19550EA9363}" type="presParOf" srcId="{93F7BDEB-36BC-442D-822B-AF6298AEEC7D}" destId="{3ACD0756-BBDE-4649-8C62-615D86A17763}" srcOrd="0" destOrd="0" presId="urn:microsoft.com/office/officeart/2005/8/layout/hierarchy1"/>
    <dgm:cxn modelId="{2B7DD00A-9717-4EF2-934D-6CED1BDBD800}" type="presParOf" srcId="{93F7BDEB-36BC-442D-822B-AF6298AEEC7D}" destId="{01A4C476-8891-4C65-A039-894F1822A0D5}" srcOrd="1" destOrd="0" presId="urn:microsoft.com/office/officeart/2005/8/layout/hierarchy1"/>
    <dgm:cxn modelId="{B37906CD-75FB-410B-9567-44EF1E389CE8}" type="presParOf" srcId="{3A0FC292-435F-41DE-A928-1A3B2C4CD3C9}" destId="{AF37F77F-28FF-4014-AAFF-F35F4B4A715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D0F3EDF-4E42-4206-A9D9-8B4AFEC3F18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5E55966-70C7-48E9-9134-4D70DF9E508D}">
      <dgm:prSet/>
      <dgm:spPr/>
      <dgm:t>
        <a:bodyPr/>
        <a:lstStyle/>
        <a:p>
          <a:r>
            <a:rPr lang="en-GB"/>
            <a:t>External pressures are driving decline</a:t>
          </a:r>
          <a:endParaRPr lang="en-US"/>
        </a:p>
      </dgm:t>
    </dgm:pt>
    <dgm:pt modelId="{8B46C472-A561-4161-8AAB-2C2BD3B07757}" type="parTrans" cxnId="{A8E11BEC-A6FC-40C6-81CB-9C8A17FB48A2}">
      <dgm:prSet/>
      <dgm:spPr/>
      <dgm:t>
        <a:bodyPr/>
        <a:lstStyle/>
        <a:p>
          <a:endParaRPr lang="en-US"/>
        </a:p>
      </dgm:t>
    </dgm:pt>
    <dgm:pt modelId="{968C6E6E-99ED-45FF-AD8A-8486BE156D50}" type="sibTrans" cxnId="{A8E11BEC-A6FC-40C6-81CB-9C8A17FB48A2}">
      <dgm:prSet/>
      <dgm:spPr/>
      <dgm:t>
        <a:bodyPr/>
        <a:lstStyle/>
        <a:p>
          <a:endParaRPr lang="en-US"/>
        </a:p>
      </dgm:t>
    </dgm:pt>
    <dgm:pt modelId="{58550005-9149-4D07-AEC1-A3DC60EDD0BF}">
      <dgm:prSet/>
      <dgm:spPr/>
      <dgm:t>
        <a:bodyPr/>
        <a:lstStyle/>
        <a:p>
          <a:r>
            <a:rPr lang="en-GB"/>
            <a:t>Customer behaviour has shifted</a:t>
          </a:r>
          <a:endParaRPr lang="en-US"/>
        </a:p>
      </dgm:t>
    </dgm:pt>
    <dgm:pt modelId="{9C8DE8AE-4FDE-4567-A2CF-53D715420022}" type="parTrans" cxnId="{F0DB4B52-7417-4D82-83C3-A134F4FFAAE4}">
      <dgm:prSet/>
      <dgm:spPr/>
      <dgm:t>
        <a:bodyPr/>
        <a:lstStyle/>
        <a:p>
          <a:endParaRPr lang="en-US"/>
        </a:p>
      </dgm:t>
    </dgm:pt>
    <dgm:pt modelId="{488B3458-F5B8-4217-8878-AAE26C4D727F}" type="sibTrans" cxnId="{F0DB4B52-7417-4D82-83C3-A134F4FFAAE4}">
      <dgm:prSet/>
      <dgm:spPr/>
      <dgm:t>
        <a:bodyPr/>
        <a:lstStyle/>
        <a:p>
          <a:endParaRPr lang="en-US"/>
        </a:p>
      </dgm:t>
    </dgm:pt>
    <dgm:pt modelId="{20D5A4D6-88F2-410F-A214-7FBEFC7A3E28}">
      <dgm:prSet/>
      <dgm:spPr/>
      <dgm:t>
        <a:bodyPr/>
        <a:lstStyle/>
        <a:p>
          <a:r>
            <a:rPr lang="en-GB"/>
            <a:t>Digital weaknesses are harming competitiveness</a:t>
          </a:r>
          <a:endParaRPr lang="en-US"/>
        </a:p>
      </dgm:t>
    </dgm:pt>
    <dgm:pt modelId="{EB2B1A93-39D6-416E-89A0-82DB001D1732}" type="parTrans" cxnId="{4739B6D1-106B-4164-A835-44465545F89B}">
      <dgm:prSet/>
      <dgm:spPr/>
      <dgm:t>
        <a:bodyPr/>
        <a:lstStyle/>
        <a:p>
          <a:endParaRPr lang="en-US"/>
        </a:p>
      </dgm:t>
    </dgm:pt>
    <dgm:pt modelId="{451CC199-3342-45D6-90F4-0BADDF457514}" type="sibTrans" cxnId="{4739B6D1-106B-4164-A835-44465545F89B}">
      <dgm:prSet/>
      <dgm:spPr/>
      <dgm:t>
        <a:bodyPr/>
        <a:lstStyle/>
        <a:p>
          <a:endParaRPr lang="en-US"/>
        </a:p>
      </dgm:t>
    </dgm:pt>
    <dgm:pt modelId="{39E8FAA0-2772-4CBB-A1AF-AA889476DEB0}">
      <dgm:prSet/>
      <dgm:spPr/>
      <dgm:t>
        <a:bodyPr/>
        <a:lstStyle/>
        <a:p>
          <a:r>
            <a:rPr lang="en-GB"/>
            <a:t>Sustainability remains a strength but increases costs</a:t>
          </a:r>
          <a:endParaRPr lang="en-US"/>
        </a:p>
      </dgm:t>
    </dgm:pt>
    <dgm:pt modelId="{4F5E81BA-1CF4-4AE8-A1DB-BAFBD56B4D39}" type="parTrans" cxnId="{12DA0301-EFF5-421E-9141-5516C54B2861}">
      <dgm:prSet/>
      <dgm:spPr/>
      <dgm:t>
        <a:bodyPr/>
        <a:lstStyle/>
        <a:p>
          <a:endParaRPr lang="en-US"/>
        </a:p>
      </dgm:t>
    </dgm:pt>
    <dgm:pt modelId="{CC4CEE97-6545-4CC6-A684-9B3CA01217D1}" type="sibTrans" cxnId="{12DA0301-EFF5-421E-9141-5516C54B2861}">
      <dgm:prSet/>
      <dgm:spPr/>
      <dgm:t>
        <a:bodyPr/>
        <a:lstStyle/>
        <a:p>
          <a:endParaRPr lang="en-US"/>
        </a:p>
      </dgm:t>
    </dgm:pt>
    <dgm:pt modelId="{57AE996A-3E3D-4E05-94AA-7ACE013EEBA8}" type="pres">
      <dgm:prSet presAssocID="{1D0F3EDF-4E42-4206-A9D9-8B4AFEC3F187}" presName="outerComposite" presStyleCnt="0">
        <dgm:presLayoutVars>
          <dgm:chMax val="5"/>
          <dgm:dir/>
          <dgm:resizeHandles val="exact"/>
        </dgm:presLayoutVars>
      </dgm:prSet>
      <dgm:spPr/>
    </dgm:pt>
    <dgm:pt modelId="{697B0A33-73C7-4FF9-82B0-3DF8C790B0E1}" type="pres">
      <dgm:prSet presAssocID="{1D0F3EDF-4E42-4206-A9D9-8B4AFEC3F187}" presName="dummyMaxCanvas" presStyleCnt="0">
        <dgm:presLayoutVars/>
      </dgm:prSet>
      <dgm:spPr/>
    </dgm:pt>
    <dgm:pt modelId="{23986001-4048-4CF3-A2DE-F599483ACE81}" type="pres">
      <dgm:prSet presAssocID="{1D0F3EDF-4E42-4206-A9D9-8B4AFEC3F187}" presName="FourNodes_1" presStyleLbl="node1" presStyleIdx="0" presStyleCnt="4">
        <dgm:presLayoutVars>
          <dgm:bulletEnabled val="1"/>
        </dgm:presLayoutVars>
      </dgm:prSet>
      <dgm:spPr/>
    </dgm:pt>
    <dgm:pt modelId="{0989F8F0-B922-4841-B709-4A8C5F11B5C0}" type="pres">
      <dgm:prSet presAssocID="{1D0F3EDF-4E42-4206-A9D9-8B4AFEC3F187}" presName="FourNodes_2" presStyleLbl="node1" presStyleIdx="1" presStyleCnt="4">
        <dgm:presLayoutVars>
          <dgm:bulletEnabled val="1"/>
        </dgm:presLayoutVars>
      </dgm:prSet>
      <dgm:spPr/>
    </dgm:pt>
    <dgm:pt modelId="{AAC1B096-4295-4745-B72A-1299456AC0E3}" type="pres">
      <dgm:prSet presAssocID="{1D0F3EDF-4E42-4206-A9D9-8B4AFEC3F187}" presName="FourNodes_3" presStyleLbl="node1" presStyleIdx="2" presStyleCnt="4">
        <dgm:presLayoutVars>
          <dgm:bulletEnabled val="1"/>
        </dgm:presLayoutVars>
      </dgm:prSet>
      <dgm:spPr/>
    </dgm:pt>
    <dgm:pt modelId="{EE0498FC-40C8-47F9-8AA7-18EFE405EC2C}" type="pres">
      <dgm:prSet presAssocID="{1D0F3EDF-4E42-4206-A9D9-8B4AFEC3F187}" presName="FourNodes_4" presStyleLbl="node1" presStyleIdx="3" presStyleCnt="4">
        <dgm:presLayoutVars>
          <dgm:bulletEnabled val="1"/>
        </dgm:presLayoutVars>
      </dgm:prSet>
      <dgm:spPr/>
    </dgm:pt>
    <dgm:pt modelId="{A98A7877-6FA0-40E0-A408-9901C997E556}" type="pres">
      <dgm:prSet presAssocID="{1D0F3EDF-4E42-4206-A9D9-8B4AFEC3F187}" presName="FourConn_1-2" presStyleLbl="fgAccFollowNode1" presStyleIdx="0" presStyleCnt="3">
        <dgm:presLayoutVars>
          <dgm:bulletEnabled val="1"/>
        </dgm:presLayoutVars>
      </dgm:prSet>
      <dgm:spPr/>
    </dgm:pt>
    <dgm:pt modelId="{0378EDB8-993E-4958-B453-B5F78C8527F5}" type="pres">
      <dgm:prSet presAssocID="{1D0F3EDF-4E42-4206-A9D9-8B4AFEC3F187}" presName="FourConn_2-3" presStyleLbl="fgAccFollowNode1" presStyleIdx="1" presStyleCnt="3">
        <dgm:presLayoutVars>
          <dgm:bulletEnabled val="1"/>
        </dgm:presLayoutVars>
      </dgm:prSet>
      <dgm:spPr/>
    </dgm:pt>
    <dgm:pt modelId="{7FB2D8F3-07B5-49E9-86D1-7CF46E518CAE}" type="pres">
      <dgm:prSet presAssocID="{1D0F3EDF-4E42-4206-A9D9-8B4AFEC3F187}" presName="FourConn_3-4" presStyleLbl="fgAccFollowNode1" presStyleIdx="2" presStyleCnt="3">
        <dgm:presLayoutVars>
          <dgm:bulletEnabled val="1"/>
        </dgm:presLayoutVars>
      </dgm:prSet>
      <dgm:spPr/>
    </dgm:pt>
    <dgm:pt modelId="{4A62965A-8390-4112-A181-A4DC3D1904F2}" type="pres">
      <dgm:prSet presAssocID="{1D0F3EDF-4E42-4206-A9D9-8B4AFEC3F187}" presName="FourNodes_1_text" presStyleLbl="node1" presStyleIdx="3" presStyleCnt="4">
        <dgm:presLayoutVars>
          <dgm:bulletEnabled val="1"/>
        </dgm:presLayoutVars>
      </dgm:prSet>
      <dgm:spPr/>
    </dgm:pt>
    <dgm:pt modelId="{943002C5-855E-457A-AD69-0577AE913213}" type="pres">
      <dgm:prSet presAssocID="{1D0F3EDF-4E42-4206-A9D9-8B4AFEC3F187}" presName="FourNodes_2_text" presStyleLbl="node1" presStyleIdx="3" presStyleCnt="4">
        <dgm:presLayoutVars>
          <dgm:bulletEnabled val="1"/>
        </dgm:presLayoutVars>
      </dgm:prSet>
      <dgm:spPr/>
    </dgm:pt>
    <dgm:pt modelId="{40CCCD7A-A8B2-4665-A653-6EACB6F683CC}" type="pres">
      <dgm:prSet presAssocID="{1D0F3EDF-4E42-4206-A9D9-8B4AFEC3F187}" presName="FourNodes_3_text" presStyleLbl="node1" presStyleIdx="3" presStyleCnt="4">
        <dgm:presLayoutVars>
          <dgm:bulletEnabled val="1"/>
        </dgm:presLayoutVars>
      </dgm:prSet>
      <dgm:spPr/>
    </dgm:pt>
    <dgm:pt modelId="{06C5A3E6-A7CA-4599-BA12-0F7D4EEE51F8}" type="pres">
      <dgm:prSet presAssocID="{1D0F3EDF-4E42-4206-A9D9-8B4AFEC3F187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1924A100-0BEE-4FC9-B03A-283B563A9AAE}" type="presOf" srcId="{39E8FAA0-2772-4CBB-A1AF-AA889476DEB0}" destId="{EE0498FC-40C8-47F9-8AA7-18EFE405EC2C}" srcOrd="0" destOrd="0" presId="urn:microsoft.com/office/officeart/2005/8/layout/vProcess5"/>
    <dgm:cxn modelId="{12DA0301-EFF5-421E-9141-5516C54B2861}" srcId="{1D0F3EDF-4E42-4206-A9D9-8B4AFEC3F187}" destId="{39E8FAA0-2772-4CBB-A1AF-AA889476DEB0}" srcOrd="3" destOrd="0" parTransId="{4F5E81BA-1CF4-4AE8-A1DB-BAFBD56B4D39}" sibTransId="{CC4CEE97-6545-4CC6-A684-9B3CA01217D1}"/>
    <dgm:cxn modelId="{BB59400B-C900-462C-8B2B-9E7A310048BB}" type="presOf" srcId="{58550005-9149-4D07-AEC1-A3DC60EDD0BF}" destId="{0989F8F0-B922-4841-B709-4A8C5F11B5C0}" srcOrd="0" destOrd="0" presId="urn:microsoft.com/office/officeart/2005/8/layout/vProcess5"/>
    <dgm:cxn modelId="{5E233F37-C5EF-4171-ACFF-55E26AFC9573}" type="presOf" srcId="{1D0F3EDF-4E42-4206-A9D9-8B4AFEC3F187}" destId="{57AE996A-3E3D-4E05-94AA-7ACE013EEBA8}" srcOrd="0" destOrd="0" presId="urn:microsoft.com/office/officeart/2005/8/layout/vProcess5"/>
    <dgm:cxn modelId="{4427D940-83AF-419B-B932-841651E286DB}" type="presOf" srcId="{968C6E6E-99ED-45FF-AD8A-8486BE156D50}" destId="{A98A7877-6FA0-40E0-A408-9901C997E556}" srcOrd="0" destOrd="0" presId="urn:microsoft.com/office/officeart/2005/8/layout/vProcess5"/>
    <dgm:cxn modelId="{7ED15F5C-714B-458B-88C3-44197D72EC0F}" type="presOf" srcId="{20D5A4D6-88F2-410F-A214-7FBEFC7A3E28}" destId="{AAC1B096-4295-4745-B72A-1299456AC0E3}" srcOrd="0" destOrd="0" presId="urn:microsoft.com/office/officeart/2005/8/layout/vProcess5"/>
    <dgm:cxn modelId="{DA07F547-67C6-449F-BC11-8E4101FF310B}" type="presOf" srcId="{75E55966-70C7-48E9-9134-4D70DF9E508D}" destId="{4A62965A-8390-4112-A181-A4DC3D1904F2}" srcOrd="1" destOrd="0" presId="urn:microsoft.com/office/officeart/2005/8/layout/vProcess5"/>
    <dgm:cxn modelId="{F0DB4B52-7417-4D82-83C3-A134F4FFAAE4}" srcId="{1D0F3EDF-4E42-4206-A9D9-8B4AFEC3F187}" destId="{58550005-9149-4D07-AEC1-A3DC60EDD0BF}" srcOrd="1" destOrd="0" parTransId="{9C8DE8AE-4FDE-4567-A2CF-53D715420022}" sibTransId="{488B3458-F5B8-4217-8878-AAE26C4D727F}"/>
    <dgm:cxn modelId="{D9A2E992-9726-48F4-8174-C7AFF66455E2}" type="presOf" srcId="{20D5A4D6-88F2-410F-A214-7FBEFC7A3E28}" destId="{40CCCD7A-A8B2-4665-A653-6EACB6F683CC}" srcOrd="1" destOrd="0" presId="urn:microsoft.com/office/officeart/2005/8/layout/vProcess5"/>
    <dgm:cxn modelId="{CF264ABB-F56E-4EE1-AF48-3E4E26191751}" type="presOf" srcId="{58550005-9149-4D07-AEC1-A3DC60EDD0BF}" destId="{943002C5-855E-457A-AD69-0577AE913213}" srcOrd="1" destOrd="0" presId="urn:microsoft.com/office/officeart/2005/8/layout/vProcess5"/>
    <dgm:cxn modelId="{BA3A96BF-3A4A-4AF7-8F84-C0FF48662C83}" type="presOf" srcId="{451CC199-3342-45D6-90F4-0BADDF457514}" destId="{7FB2D8F3-07B5-49E9-86D1-7CF46E518CAE}" srcOrd="0" destOrd="0" presId="urn:microsoft.com/office/officeart/2005/8/layout/vProcess5"/>
    <dgm:cxn modelId="{6851A2C2-DCE0-4DEA-AA42-B7C2925DC582}" type="presOf" srcId="{39E8FAA0-2772-4CBB-A1AF-AA889476DEB0}" destId="{06C5A3E6-A7CA-4599-BA12-0F7D4EEE51F8}" srcOrd="1" destOrd="0" presId="urn:microsoft.com/office/officeart/2005/8/layout/vProcess5"/>
    <dgm:cxn modelId="{4739B6D1-106B-4164-A835-44465545F89B}" srcId="{1D0F3EDF-4E42-4206-A9D9-8B4AFEC3F187}" destId="{20D5A4D6-88F2-410F-A214-7FBEFC7A3E28}" srcOrd="2" destOrd="0" parTransId="{EB2B1A93-39D6-416E-89A0-82DB001D1732}" sibTransId="{451CC199-3342-45D6-90F4-0BADDF457514}"/>
    <dgm:cxn modelId="{A8E11BEC-A6FC-40C6-81CB-9C8A17FB48A2}" srcId="{1D0F3EDF-4E42-4206-A9D9-8B4AFEC3F187}" destId="{75E55966-70C7-48E9-9134-4D70DF9E508D}" srcOrd="0" destOrd="0" parTransId="{8B46C472-A561-4161-8AAB-2C2BD3B07757}" sibTransId="{968C6E6E-99ED-45FF-AD8A-8486BE156D50}"/>
    <dgm:cxn modelId="{55AF22F8-ACB0-463B-8441-8F40A7F0E491}" type="presOf" srcId="{488B3458-F5B8-4217-8878-AAE26C4D727F}" destId="{0378EDB8-993E-4958-B453-B5F78C8527F5}" srcOrd="0" destOrd="0" presId="urn:microsoft.com/office/officeart/2005/8/layout/vProcess5"/>
    <dgm:cxn modelId="{7AC1FEFE-D259-4556-8196-EC40207E3D40}" type="presOf" srcId="{75E55966-70C7-48E9-9134-4D70DF9E508D}" destId="{23986001-4048-4CF3-A2DE-F599483ACE81}" srcOrd="0" destOrd="0" presId="urn:microsoft.com/office/officeart/2005/8/layout/vProcess5"/>
    <dgm:cxn modelId="{F0601C71-72B7-4E32-A059-B2506F893DB2}" type="presParOf" srcId="{57AE996A-3E3D-4E05-94AA-7ACE013EEBA8}" destId="{697B0A33-73C7-4FF9-82B0-3DF8C790B0E1}" srcOrd="0" destOrd="0" presId="urn:microsoft.com/office/officeart/2005/8/layout/vProcess5"/>
    <dgm:cxn modelId="{422DA41B-823C-47F9-8B73-F7F68A56C657}" type="presParOf" srcId="{57AE996A-3E3D-4E05-94AA-7ACE013EEBA8}" destId="{23986001-4048-4CF3-A2DE-F599483ACE81}" srcOrd="1" destOrd="0" presId="urn:microsoft.com/office/officeart/2005/8/layout/vProcess5"/>
    <dgm:cxn modelId="{4522B6B6-EDF9-4312-9028-C075F0BDE8F4}" type="presParOf" srcId="{57AE996A-3E3D-4E05-94AA-7ACE013EEBA8}" destId="{0989F8F0-B922-4841-B709-4A8C5F11B5C0}" srcOrd="2" destOrd="0" presId="urn:microsoft.com/office/officeart/2005/8/layout/vProcess5"/>
    <dgm:cxn modelId="{033CD943-E9D4-4D0B-A25D-DAAC0C3252B7}" type="presParOf" srcId="{57AE996A-3E3D-4E05-94AA-7ACE013EEBA8}" destId="{AAC1B096-4295-4745-B72A-1299456AC0E3}" srcOrd="3" destOrd="0" presId="urn:microsoft.com/office/officeart/2005/8/layout/vProcess5"/>
    <dgm:cxn modelId="{0BE6A49F-3020-4768-BB4D-9DA0652F93D2}" type="presParOf" srcId="{57AE996A-3E3D-4E05-94AA-7ACE013EEBA8}" destId="{EE0498FC-40C8-47F9-8AA7-18EFE405EC2C}" srcOrd="4" destOrd="0" presId="urn:microsoft.com/office/officeart/2005/8/layout/vProcess5"/>
    <dgm:cxn modelId="{45440885-FA76-4FFB-8A06-859078037A2E}" type="presParOf" srcId="{57AE996A-3E3D-4E05-94AA-7ACE013EEBA8}" destId="{A98A7877-6FA0-40E0-A408-9901C997E556}" srcOrd="5" destOrd="0" presId="urn:microsoft.com/office/officeart/2005/8/layout/vProcess5"/>
    <dgm:cxn modelId="{30D624B3-88CD-4D7D-A948-7E22DCA497B8}" type="presParOf" srcId="{57AE996A-3E3D-4E05-94AA-7ACE013EEBA8}" destId="{0378EDB8-993E-4958-B453-B5F78C8527F5}" srcOrd="6" destOrd="0" presId="urn:microsoft.com/office/officeart/2005/8/layout/vProcess5"/>
    <dgm:cxn modelId="{E522B989-AB15-4208-93E4-8EAAE8B3D760}" type="presParOf" srcId="{57AE996A-3E3D-4E05-94AA-7ACE013EEBA8}" destId="{7FB2D8F3-07B5-49E9-86D1-7CF46E518CAE}" srcOrd="7" destOrd="0" presId="urn:microsoft.com/office/officeart/2005/8/layout/vProcess5"/>
    <dgm:cxn modelId="{D2934950-D01E-4ADB-910B-BD560B5C403B}" type="presParOf" srcId="{57AE996A-3E3D-4E05-94AA-7ACE013EEBA8}" destId="{4A62965A-8390-4112-A181-A4DC3D1904F2}" srcOrd="8" destOrd="0" presId="urn:microsoft.com/office/officeart/2005/8/layout/vProcess5"/>
    <dgm:cxn modelId="{9B4F90AE-6EE0-4E9E-A8D9-02F0805D99F9}" type="presParOf" srcId="{57AE996A-3E3D-4E05-94AA-7ACE013EEBA8}" destId="{943002C5-855E-457A-AD69-0577AE913213}" srcOrd="9" destOrd="0" presId="urn:microsoft.com/office/officeart/2005/8/layout/vProcess5"/>
    <dgm:cxn modelId="{76169859-345E-427A-BA61-7B3F1A04435D}" type="presParOf" srcId="{57AE996A-3E3D-4E05-94AA-7ACE013EEBA8}" destId="{40CCCD7A-A8B2-4665-A653-6EACB6F683CC}" srcOrd="10" destOrd="0" presId="urn:microsoft.com/office/officeart/2005/8/layout/vProcess5"/>
    <dgm:cxn modelId="{A68C3C82-65D4-487E-B76B-219BCA014F3A}" type="presParOf" srcId="{57AE996A-3E3D-4E05-94AA-7ACE013EEBA8}" destId="{06C5A3E6-A7CA-4599-BA12-0F7D4EEE51F8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12282-C10E-439D-90A6-8C852378C19F}">
      <dsp:nvSpPr>
        <dsp:cNvPr id="0" name=""/>
        <dsp:cNvSpPr/>
      </dsp:nvSpPr>
      <dsp:spPr>
        <a:xfrm>
          <a:off x="0" y="1827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C38EC3-8B65-4A5A-98E8-A54F113CE2E5}">
      <dsp:nvSpPr>
        <dsp:cNvPr id="0" name=""/>
        <dsp:cNvSpPr/>
      </dsp:nvSpPr>
      <dsp:spPr>
        <a:xfrm>
          <a:off x="235585" y="177056"/>
          <a:ext cx="428336" cy="4283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23B1A-1ABE-4A4F-A83E-2EB19D88428C}">
      <dsp:nvSpPr>
        <dsp:cNvPr id="0" name=""/>
        <dsp:cNvSpPr/>
      </dsp:nvSpPr>
      <dsp:spPr>
        <a:xfrm>
          <a:off x="899507" y="1827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Student Name:	Ioana Avramescu	</a:t>
          </a:r>
          <a:endParaRPr lang="en-US" sz="1900" kern="1200"/>
        </a:p>
      </dsp:txBody>
      <dsp:txXfrm>
        <a:off x="899507" y="1827"/>
        <a:ext cx="5898167" cy="778794"/>
      </dsp:txXfrm>
    </dsp:sp>
    <dsp:sp modelId="{1211FD71-23EA-423C-A4DD-07E82760E55E}">
      <dsp:nvSpPr>
        <dsp:cNvPr id="0" name=""/>
        <dsp:cNvSpPr/>
      </dsp:nvSpPr>
      <dsp:spPr>
        <a:xfrm>
          <a:off x="0" y="975320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A12D9D-3DCC-4FC4-88B9-54650F1C5AF4}">
      <dsp:nvSpPr>
        <dsp:cNvPr id="0" name=""/>
        <dsp:cNvSpPr/>
      </dsp:nvSpPr>
      <dsp:spPr>
        <a:xfrm>
          <a:off x="235585" y="1150548"/>
          <a:ext cx="428336" cy="4283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47D31B-E27E-4FA4-85FE-F1B5E7AD6B9C}">
      <dsp:nvSpPr>
        <dsp:cNvPr id="0" name=""/>
        <dsp:cNvSpPr/>
      </dsp:nvSpPr>
      <dsp:spPr>
        <a:xfrm>
          <a:off x="899507" y="975320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Student ID:		2514739</a:t>
          </a:r>
          <a:endParaRPr lang="en-US" sz="1900" kern="1200"/>
        </a:p>
      </dsp:txBody>
      <dsp:txXfrm>
        <a:off x="899507" y="975320"/>
        <a:ext cx="5898167" cy="778794"/>
      </dsp:txXfrm>
    </dsp:sp>
    <dsp:sp modelId="{78C277CD-4F7B-4BA4-A07C-733E44C90E34}">
      <dsp:nvSpPr>
        <dsp:cNvPr id="0" name=""/>
        <dsp:cNvSpPr/>
      </dsp:nvSpPr>
      <dsp:spPr>
        <a:xfrm>
          <a:off x="0" y="1948812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977303-1B29-4BC6-960C-1111C2407150}">
      <dsp:nvSpPr>
        <dsp:cNvPr id="0" name=""/>
        <dsp:cNvSpPr/>
      </dsp:nvSpPr>
      <dsp:spPr>
        <a:xfrm>
          <a:off x="235585" y="2124041"/>
          <a:ext cx="428336" cy="4283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255C7-0D16-4630-B42D-6A4A706AA775}">
      <dsp:nvSpPr>
        <dsp:cNvPr id="0" name=""/>
        <dsp:cNvSpPr/>
      </dsp:nvSpPr>
      <dsp:spPr>
        <a:xfrm>
          <a:off x="899507" y="1948812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Lecturer’s Name:	Chijioke Uba</a:t>
          </a:r>
          <a:endParaRPr lang="en-US" sz="1900" kern="1200"/>
        </a:p>
      </dsp:txBody>
      <dsp:txXfrm>
        <a:off x="899507" y="1948812"/>
        <a:ext cx="5898167" cy="778794"/>
      </dsp:txXfrm>
    </dsp:sp>
    <dsp:sp modelId="{098CF2E0-BB6A-4E85-8DFE-F51FF746E566}">
      <dsp:nvSpPr>
        <dsp:cNvPr id="0" name=""/>
        <dsp:cNvSpPr/>
      </dsp:nvSpPr>
      <dsp:spPr>
        <a:xfrm>
          <a:off x="0" y="2922305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C5A85F-6828-4588-ABA8-00E31CADBBAD}">
      <dsp:nvSpPr>
        <dsp:cNvPr id="0" name=""/>
        <dsp:cNvSpPr/>
      </dsp:nvSpPr>
      <dsp:spPr>
        <a:xfrm>
          <a:off x="235585" y="3097533"/>
          <a:ext cx="428336" cy="4283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5F1E8-BD6D-4F9B-9A03-001A863339D9}">
      <dsp:nvSpPr>
        <dsp:cNvPr id="0" name=""/>
        <dsp:cNvSpPr/>
      </dsp:nvSpPr>
      <dsp:spPr>
        <a:xfrm>
          <a:off x="899507" y="2922305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Module Code: 	</a:t>
          </a:r>
          <a:r>
            <a:rPr lang="en-GB" sz="1900" kern="1200"/>
            <a:t>LCLM 4004</a:t>
          </a:r>
          <a:endParaRPr lang="en-US" sz="1900" kern="1200"/>
        </a:p>
      </dsp:txBody>
      <dsp:txXfrm>
        <a:off x="899507" y="2922305"/>
        <a:ext cx="5898167" cy="778794"/>
      </dsp:txXfrm>
    </dsp:sp>
    <dsp:sp modelId="{5C0807B2-8C15-4064-8B62-F0AD9FA5EDE8}">
      <dsp:nvSpPr>
        <dsp:cNvPr id="0" name=""/>
        <dsp:cNvSpPr/>
      </dsp:nvSpPr>
      <dsp:spPr>
        <a:xfrm>
          <a:off x="0" y="3895797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F4AB3E-0F11-4073-A5AD-4C5348173314}">
      <dsp:nvSpPr>
        <dsp:cNvPr id="0" name=""/>
        <dsp:cNvSpPr/>
      </dsp:nvSpPr>
      <dsp:spPr>
        <a:xfrm>
          <a:off x="235585" y="4071026"/>
          <a:ext cx="428336" cy="42833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80E2ED-4C6B-4230-A0BA-69B815B1F334}">
      <dsp:nvSpPr>
        <dsp:cNvPr id="0" name=""/>
        <dsp:cNvSpPr/>
      </dsp:nvSpPr>
      <dsp:spPr>
        <a:xfrm>
          <a:off x="899507" y="3895797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Module Name: 	</a:t>
          </a:r>
          <a:r>
            <a:rPr lang="en-GB" sz="1900" kern="1200"/>
            <a:t>Problem Solving and Decision-Making</a:t>
          </a:r>
          <a:endParaRPr lang="en-US" sz="1900" kern="1200"/>
        </a:p>
      </dsp:txBody>
      <dsp:txXfrm>
        <a:off x="899507" y="3895797"/>
        <a:ext cx="5898167" cy="778794"/>
      </dsp:txXfrm>
    </dsp:sp>
    <dsp:sp modelId="{549B29A7-B295-4656-BEEC-E6974BBA9A0E}">
      <dsp:nvSpPr>
        <dsp:cNvPr id="0" name=""/>
        <dsp:cNvSpPr/>
      </dsp:nvSpPr>
      <dsp:spPr>
        <a:xfrm>
          <a:off x="0" y="4869290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79B8BE-F55E-4092-9472-B11B7EC8681D}">
      <dsp:nvSpPr>
        <dsp:cNvPr id="0" name=""/>
        <dsp:cNvSpPr/>
      </dsp:nvSpPr>
      <dsp:spPr>
        <a:xfrm>
          <a:off x="235585" y="5044518"/>
          <a:ext cx="428336" cy="42833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838913-BEEE-40D8-94C1-87C2B340F8A8}">
      <dsp:nvSpPr>
        <dsp:cNvPr id="0" name=""/>
        <dsp:cNvSpPr/>
      </dsp:nvSpPr>
      <dsp:spPr>
        <a:xfrm>
          <a:off x="899507" y="4869290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Component 1: 	</a:t>
          </a:r>
          <a:r>
            <a:rPr lang="en-GB" sz="1900" kern="1200"/>
            <a:t>Green Haven Florists</a:t>
          </a:r>
          <a:endParaRPr lang="en-US" sz="1900" kern="1200"/>
        </a:p>
      </dsp:txBody>
      <dsp:txXfrm>
        <a:off x="899507" y="4869290"/>
        <a:ext cx="5898167" cy="7787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E483B3-B7E8-442E-8B33-4C1469D738BC}">
      <dsp:nvSpPr>
        <dsp:cNvPr id="0" name=""/>
        <dsp:cNvSpPr/>
      </dsp:nvSpPr>
      <dsp:spPr>
        <a:xfrm>
          <a:off x="616949" y="340539"/>
          <a:ext cx="1818562" cy="1818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E5A54C-5DE1-45BA-A943-95B75D612B0E}">
      <dsp:nvSpPr>
        <dsp:cNvPr id="0" name=""/>
        <dsp:cNvSpPr/>
      </dsp:nvSpPr>
      <dsp:spPr>
        <a:xfrm>
          <a:off x="1004512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649343-5E29-4511-81FA-7CA8902415E0}">
      <dsp:nvSpPr>
        <dsp:cNvPr id="0" name=""/>
        <dsp:cNvSpPr/>
      </dsp:nvSpPr>
      <dsp:spPr>
        <a:xfrm>
          <a:off x="35606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Good morning</a:t>
          </a:r>
          <a:endParaRPr lang="en-US" sz="1200" kern="1200"/>
        </a:p>
      </dsp:txBody>
      <dsp:txXfrm>
        <a:off x="35606" y="2725540"/>
        <a:ext cx="2981250" cy="720000"/>
      </dsp:txXfrm>
    </dsp:sp>
    <dsp:sp modelId="{7FEB7B47-8968-4F63-B82C-7FC0AB9621E2}">
      <dsp:nvSpPr>
        <dsp:cNvPr id="0" name=""/>
        <dsp:cNvSpPr/>
      </dsp:nvSpPr>
      <dsp:spPr>
        <a:xfrm>
          <a:off x="4119918" y="340539"/>
          <a:ext cx="1818562" cy="1818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13352B-05E3-496B-BC80-07CE4042DE2F}">
      <dsp:nvSpPr>
        <dsp:cNvPr id="0" name=""/>
        <dsp:cNvSpPr/>
      </dsp:nvSpPr>
      <dsp:spPr>
        <a:xfrm>
          <a:off x="4507481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10570D-CBBC-4446-8432-EA97883DE12D}">
      <dsp:nvSpPr>
        <dsp:cNvPr id="0" name=""/>
        <dsp:cNvSpPr/>
      </dsp:nvSpPr>
      <dsp:spPr>
        <a:xfrm>
          <a:off x="3538574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My name is Ioana and I will  provide you with an overview of Green Havan Florist and the issues they are encountering. </a:t>
          </a:r>
          <a:endParaRPr lang="en-US" sz="1200" kern="1200" dirty="0"/>
        </a:p>
      </dsp:txBody>
      <dsp:txXfrm>
        <a:off x="3538574" y="2725540"/>
        <a:ext cx="2981250" cy="720000"/>
      </dsp:txXfrm>
    </dsp:sp>
    <dsp:sp modelId="{8F9BBAB4-DC77-4852-87B0-2DD9CC61A4AF}">
      <dsp:nvSpPr>
        <dsp:cNvPr id="0" name=""/>
        <dsp:cNvSpPr/>
      </dsp:nvSpPr>
      <dsp:spPr>
        <a:xfrm>
          <a:off x="7622887" y="340539"/>
          <a:ext cx="1818562" cy="1818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C1D5B3-4863-43D8-9F52-769937B6F703}">
      <dsp:nvSpPr>
        <dsp:cNvPr id="0" name=""/>
        <dsp:cNvSpPr/>
      </dsp:nvSpPr>
      <dsp:spPr>
        <a:xfrm>
          <a:off x="8010450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2D7BA3-A2B5-4253-9C54-5A75FAB526BD}">
      <dsp:nvSpPr>
        <dsp:cNvPr id="0" name=""/>
        <dsp:cNvSpPr/>
      </dsp:nvSpPr>
      <dsp:spPr>
        <a:xfrm>
          <a:off x="7041543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Many thanks in advance for your time and attention.</a:t>
          </a:r>
          <a:endParaRPr lang="en-US" sz="1200" kern="1200"/>
        </a:p>
      </dsp:txBody>
      <dsp:txXfrm>
        <a:off x="7041543" y="2725540"/>
        <a:ext cx="298125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FC44E6-E448-4779-A86A-E79823C96B5A}">
      <dsp:nvSpPr>
        <dsp:cNvPr id="0" name=""/>
        <dsp:cNvSpPr/>
      </dsp:nvSpPr>
      <dsp:spPr>
        <a:xfrm>
          <a:off x="1227" y="297257"/>
          <a:ext cx="4309690" cy="273665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A7C09F-F4BF-479D-BC54-9B64B6662978}">
      <dsp:nvSpPr>
        <dsp:cNvPr id="0" name=""/>
        <dsp:cNvSpPr/>
      </dsp:nvSpPr>
      <dsp:spPr>
        <a:xfrm>
          <a:off x="480082" y="752169"/>
          <a:ext cx="4309690" cy="273665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PESTEL is a Framework for analysing </a:t>
          </a:r>
          <a:r>
            <a:rPr lang="en-GB" sz="1900" b="1" kern="1200" dirty="0"/>
            <a:t>macro‑environmental external factors</a:t>
          </a:r>
          <a:r>
            <a:rPr lang="en-GB" sz="1900" kern="1200" dirty="0"/>
            <a:t> (</a:t>
          </a:r>
          <a:r>
            <a:rPr lang="en-GB" sz="1900" b="1" kern="1200" dirty="0"/>
            <a:t>Political, Economic, Social, Technological, Environmental, Legal</a:t>
          </a:r>
          <a:r>
            <a:rPr lang="en-GB" sz="1900" kern="1200" dirty="0"/>
            <a:t>) that supports strategic planning and long-term decision making, identifies external opportunities and threats, used in business strategy, market entry, or public policy (Mindtools, 2024)</a:t>
          </a:r>
          <a:endParaRPr lang="en-US" sz="1900" kern="1200" dirty="0"/>
        </a:p>
      </dsp:txBody>
      <dsp:txXfrm>
        <a:off x="560236" y="832323"/>
        <a:ext cx="4149382" cy="2576345"/>
      </dsp:txXfrm>
    </dsp:sp>
    <dsp:sp modelId="{3ACD0756-BBDE-4649-8C62-615D86A17763}">
      <dsp:nvSpPr>
        <dsp:cNvPr id="0" name=""/>
        <dsp:cNvSpPr/>
      </dsp:nvSpPr>
      <dsp:spPr>
        <a:xfrm>
          <a:off x="5268627" y="297257"/>
          <a:ext cx="4309690" cy="273665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A4C476-8891-4C65-A039-894F1822A0D5}">
      <dsp:nvSpPr>
        <dsp:cNvPr id="0" name=""/>
        <dsp:cNvSpPr/>
      </dsp:nvSpPr>
      <dsp:spPr>
        <a:xfrm>
          <a:off x="5747481" y="752169"/>
          <a:ext cx="4309690" cy="273665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Criticisms: oversimplifies complex environments, risk of information overload, subjective interpretation, can became outdated quickly, ignores internal organisational factors (Professional Academy – Pestel Explained)</a:t>
          </a:r>
          <a:endParaRPr lang="en-US" sz="1900" kern="1200" dirty="0"/>
        </a:p>
      </dsp:txBody>
      <dsp:txXfrm>
        <a:off x="5827635" y="832323"/>
        <a:ext cx="4149382" cy="25763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986001-4048-4CF3-A2DE-F599483ACE81}">
      <dsp:nvSpPr>
        <dsp:cNvPr id="0" name=""/>
        <dsp:cNvSpPr/>
      </dsp:nvSpPr>
      <dsp:spPr>
        <a:xfrm>
          <a:off x="0" y="0"/>
          <a:ext cx="8046720" cy="83293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External pressures are driving decline</a:t>
          </a:r>
          <a:endParaRPr lang="en-US" sz="2400" kern="1200"/>
        </a:p>
      </dsp:txBody>
      <dsp:txXfrm>
        <a:off x="24396" y="24396"/>
        <a:ext cx="7077531" cy="784145"/>
      </dsp:txXfrm>
    </dsp:sp>
    <dsp:sp modelId="{0989F8F0-B922-4841-B709-4A8C5F11B5C0}">
      <dsp:nvSpPr>
        <dsp:cNvPr id="0" name=""/>
        <dsp:cNvSpPr/>
      </dsp:nvSpPr>
      <dsp:spPr>
        <a:xfrm>
          <a:off x="673912" y="984380"/>
          <a:ext cx="8046720" cy="8329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Customer behaviour has shifted</a:t>
          </a:r>
          <a:endParaRPr lang="en-US" sz="2400" kern="1200"/>
        </a:p>
      </dsp:txBody>
      <dsp:txXfrm>
        <a:off x="698308" y="1008776"/>
        <a:ext cx="6782605" cy="784145"/>
      </dsp:txXfrm>
    </dsp:sp>
    <dsp:sp modelId="{AAC1B096-4295-4745-B72A-1299456AC0E3}">
      <dsp:nvSpPr>
        <dsp:cNvPr id="0" name=""/>
        <dsp:cNvSpPr/>
      </dsp:nvSpPr>
      <dsp:spPr>
        <a:xfrm>
          <a:off x="1337767" y="1968761"/>
          <a:ext cx="8046720" cy="8329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Digital weaknesses are harming competitiveness</a:t>
          </a:r>
          <a:endParaRPr lang="en-US" sz="2400" kern="1200"/>
        </a:p>
      </dsp:txBody>
      <dsp:txXfrm>
        <a:off x="1362163" y="1993157"/>
        <a:ext cx="6792664" cy="784145"/>
      </dsp:txXfrm>
    </dsp:sp>
    <dsp:sp modelId="{EE0498FC-40C8-47F9-8AA7-18EFE405EC2C}">
      <dsp:nvSpPr>
        <dsp:cNvPr id="0" name=""/>
        <dsp:cNvSpPr/>
      </dsp:nvSpPr>
      <dsp:spPr>
        <a:xfrm>
          <a:off x="2011680" y="2953142"/>
          <a:ext cx="8046720" cy="83293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Sustainability remains a strength but increases costs</a:t>
          </a:r>
          <a:endParaRPr lang="en-US" sz="2400" kern="1200"/>
        </a:p>
      </dsp:txBody>
      <dsp:txXfrm>
        <a:off x="2036076" y="2977538"/>
        <a:ext cx="6782605" cy="784145"/>
      </dsp:txXfrm>
    </dsp:sp>
    <dsp:sp modelId="{A98A7877-6FA0-40E0-A408-9901C997E556}">
      <dsp:nvSpPr>
        <dsp:cNvPr id="0" name=""/>
        <dsp:cNvSpPr/>
      </dsp:nvSpPr>
      <dsp:spPr>
        <a:xfrm>
          <a:off x="7505310" y="637954"/>
          <a:ext cx="541409" cy="54140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7627127" y="637954"/>
        <a:ext cx="297775" cy="407410"/>
      </dsp:txXfrm>
    </dsp:sp>
    <dsp:sp modelId="{0378EDB8-993E-4958-B453-B5F78C8527F5}">
      <dsp:nvSpPr>
        <dsp:cNvPr id="0" name=""/>
        <dsp:cNvSpPr/>
      </dsp:nvSpPr>
      <dsp:spPr>
        <a:xfrm>
          <a:off x="8179223" y="1622335"/>
          <a:ext cx="541409" cy="541409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8301040" y="1622335"/>
        <a:ext cx="297775" cy="407410"/>
      </dsp:txXfrm>
    </dsp:sp>
    <dsp:sp modelId="{7FB2D8F3-07B5-49E9-86D1-7CF46E518CAE}">
      <dsp:nvSpPr>
        <dsp:cNvPr id="0" name=""/>
        <dsp:cNvSpPr/>
      </dsp:nvSpPr>
      <dsp:spPr>
        <a:xfrm>
          <a:off x="8843077" y="2606716"/>
          <a:ext cx="541409" cy="541409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8964894" y="2606716"/>
        <a:ext cx="297775" cy="4074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2517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85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9318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005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818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02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651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29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102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974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8188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73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0285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shproduce.com/resources/floral/2025-floral-industry-trends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ipd.org/uk/knowledge/factsheets/pestle-analysis-factsheet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BF097A8A-4D49-C7B0-F2CE-C8D7C100D4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1780141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54286B27-E7CB-CE48-1389-BBE673EA66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7796155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GB" u="sng"/>
              <a:t>Green Haven Florist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4"/>
            <a:ext cx="6746241" cy="4026746"/>
          </a:xfrm>
        </p:spPr>
        <p:txBody>
          <a:bodyPr>
            <a:normAutofit fontScale="70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Green Haven Florists is an independent flower shop in Norwich, founded in 2016 by Liam and Priya Patel.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The business became well‑known for its bespoke floral designs, sustainable materials, and strong community presence.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After several successful years, the shop is now facing falling in‑store sales, rising costs, and tougher competition from online retailers and new local florists.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</a:rPr>
              <a:t>Liam and Priya are seeking to understand these challenges so they can adapt and secure the future of their business.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>
              <a:effectLst/>
            </a:endParaRP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>
                <a:effectLst/>
              </a:rPr>
              <a:t>Green Haven Florist Case Study (2026). University of Wales Trinity Saint David.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 descr="Different coloured tulips">
            <a:extLst>
              <a:ext uri="{FF2B5EF4-FFF2-40B4-BE49-F238E27FC236}">
                <a16:creationId xmlns:a16="http://schemas.microsoft.com/office/drawing/2014/main" id="{14E6DEFD-727E-D86E-16FB-CA16A9F58B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447" r="29262"/>
          <a:stretch>
            <a:fillRect/>
          </a:stretch>
        </p:blipFill>
        <p:spPr>
          <a:xfrm>
            <a:off x="8020570" y="1916318"/>
            <a:ext cx="3135109" cy="347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2E19CFE-ED6A-CC33-6F6E-D55E33AA5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880" y="326571"/>
            <a:ext cx="10251440" cy="172574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Green Haven Florists’ core problem is a </a:t>
            </a:r>
            <a:r>
              <a:rPr lang="en-GB" b="1" dirty="0"/>
              <a:t>30% decline in in‑store sales</a:t>
            </a:r>
            <a:r>
              <a:rPr lang="en-GB" dirty="0"/>
              <a:t>, the result of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280235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effectLst/>
              </a:rPr>
              <a:t>External Factors </a:t>
            </a:r>
          </a:p>
          <a:p>
            <a:pPr marL="457200" lvl="1" indent="0" algn="ctr">
              <a:buNone/>
            </a:pPr>
            <a:endParaRPr lang="en-GB" b="1" dirty="0"/>
          </a:p>
          <a:p>
            <a:pPr lvl="1" algn="ctr"/>
            <a:r>
              <a:rPr lang="en-GB" sz="2700" b="1" dirty="0"/>
              <a:t> </a:t>
            </a:r>
            <a:r>
              <a:rPr lang="en-GB" sz="2700" b="1" dirty="0">
                <a:effectLst/>
              </a:rPr>
              <a:t>Changing consumer behaviour:</a:t>
            </a:r>
            <a:r>
              <a:rPr lang="en-GB" sz="2700" dirty="0">
                <a:effectLst/>
              </a:rPr>
              <a:t> Customers prefer online shopping</a:t>
            </a:r>
            <a:r>
              <a:rPr lang="en-GB" sz="2700" dirty="0"/>
              <a:t>,</a:t>
            </a:r>
            <a:r>
              <a:rPr lang="en-GB" sz="2700" dirty="0">
                <a:effectLst/>
              </a:rPr>
              <a:t> convenience, lower prices, and fast delivery</a:t>
            </a:r>
          </a:p>
          <a:p>
            <a:pPr lvl="1" algn="ctr"/>
            <a:r>
              <a:rPr lang="en-GB" sz="2700" b="1" dirty="0">
                <a:effectLst/>
              </a:rPr>
              <a:t>Declining high‑street activity</a:t>
            </a:r>
            <a:endParaRPr lang="en-GB" sz="2700" dirty="0">
              <a:effectLst/>
            </a:endParaRPr>
          </a:p>
          <a:p>
            <a:pPr lvl="1" algn="ctr"/>
            <a:r>
              <a:rPr lang="en-GB" sz="2700" b="1" dirty="0">
                <a:effectLst/>
              </a:rPr>
              <a:t>Rising supply costs:</a:t>
            </a:r>
            <a:r>
              <a:rPr lang="en-GB" sz="2700" dirty="0">
                <a:effectLst/>
              </a:rPr>
              <a:t> increased price of imported flowers</a:t>
            </a:r>
          </a:p>
          <a:p>
            <a:pPr lvl="1" algn="ctr"/>
            <a:r>
              <a:rPr lang="en-GB" sz="2700" b="1" dirty="0">
                <a:effectLst/>
              </a:rPr>
              <a:t>New competition</a:t>
            </a:r>
            <a:endParaRPr lang="en-GB" sz="2700" dirty="0"/>
          </a:p>
          <a:p>
            <a:pPr algn="ctr"/>
            <a:endParaRPr lang="en-GB" b="1" dirty="0">
              <a:effectLst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1C3DAD-FF95-3676-CAB4-FF41687DDD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280235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/>
              <a:t>Internal Factors </a:t>
            </a:r>
          </a:p>
          <a:p>
            <a:pPr marL="0" indent="0" algn="ctr">
              <a:buNone/>
            </a:pPr>
            <a:endParaRPr lang="en-GB" b="1" dirty="0"/>
          </a:p>
          <a:p>
            <a:pPr algn="ctr"/>
            <a:r>
              <a:rPr lang="en-GB" sz="2700" b="1" dirty="0"/>
              <a:t>Outdated digital presence:</a:t>
            </a:r>
            <a:r>
              <a:rPr lang="en-GB" sz="2700" dirty="0"/>
              <a:t> the website is difficult to navigate</a:t>
            </a:r>
          </a:p>
          <a:p>
            <a:pPr algn="ctr"/>
            <a:r>
              <a:rPr lang="en-GB" sz="2700" b="1" dirty="0"/>
              <a:t>Limited marketing capability: </a:t>
            </a:r>
            <a:r>
              <a:rPr lang="en-GB" sz="2700" dirty="0"/>
              <a:t>no social media presence</a:t>
            </a:r>
          </a:p>
          <a:p>
            <a:pPr algn="ctr"/>
            <a:r>
              <a:rPr lang="en-GB" sz="2700" b="1" dirty="0"/>
              <a:t>Restricted service offering:</a:t>
            </a:r>
            <a:r>
              <a:rPr lang="en-GB" sz="2700" dirty="0"/>
              <a:t> no flexible delivery and subscription options</a:t>
            </a:r>
          </a:p>
          <a:p>
            <a:pPr marL="0" indent="0" algn="ctr">
              <a:buNone/>
            </a:pPr>
            <a:endParaRPr lang="en-GB" b="1" dirty="0"/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9AF182-93F9-54C6-598E-CDB93336E5E9}"/>
              </a:ext>
            </a:extLst>
          </p:cNvPr>
          <p:cNvSpPr/>
          <p:nvPr/>
        </p:nvSpPr>
        <p:spPr>
          <a:xfrm>
            <a:off x="1427584" y="4907903"/>
            <a:ext cx="9134669" cy="14006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 </a:t>
            </a:r>
            <a:r>
              <a:rPr lang="en-GB" dirty="0"/>
              <a:t>The decline in sales is caused by a </a:t>
            </a:r>
            <a:r>
              <a:rPr lang="en-GB" b="1" dirty="0"/>
              <a:t>combination of market changes, rising costs, and internal limitations</a:t>
            </a:r>
            <a:r>
              <a:rPr lang="en-GB" dirty="0"/>
              <a:t>. The scope of the problem is therefore both operational and strategic, affecting revenue, competitiveness, and long‑term sustainability.</a:t>
            </a:r>
            <a:endParaRPr lang="en-GB" b="1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91700C-58CD-EBB6-FE17-E01673FE0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F06D522-2E79-CDE6-025D-40436EF041A1}"/>
              </a:ext>
            </a:extLst>
          </p:cNvPr>
          <p:cNvSpPr txBox="1"/>
          <p:nvPr/>
        </p:nvSpPr>
        <p:spPr>
          <a:xfrm>
            <a:off x="796972" y="789110"/>
            <a:ext cx="1828800" cy="182880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txBody>
          <a:bodyPr vert="horz" lIns="182880" tIns="182880" rIns="182880" bIns="18288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700" b="1" u="sng" cap="all" spc="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5W2H model </a:t>
            </a: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1700" b="1" u="sng" cap="all" spc="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EE408F-2C4B-7EA4-C94A-EC2256211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393886"/>
              </p:ext>
            </p:extLst>
          </p:nvPr>
        </p:nvGraphicFramePr>
        <p:xfrm>
          <a:off x="2366210" y="1645442"/>
          <a:ext cx="7915428" cy="3567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24003">
                  <a:extLst>
                    <a:ext uri="{9D8B030D-6E8A-4147-A177-3AD203B41FA5}">
                      <a16:colId xmlns:a16="http://schemas.microsoft.com/office/drawing/2014/main" val="516700139"/>
                    </a:ext>
                  </a:extLst>
                </a:gridCol>
                <a:gridCol w="945478">
                  <a:extLst>
                    <a:ext uri="{9D8B030D-6E8A-4147-A177-3AD203B41FA5}">
                      <a16:colId xmlns:a16="http://schemas.microsoft.com/office/drawing/2014/main" val="1482979515"/>
                    </a:ext>
                  </a:extLst>
                </a:gridCol>
                <a:gridCol w="1204693">
                  <a:extLst>
                    <a:ext uri="{9D8B030D-6E8A-4147-A177-3AD203B41FA5}">
                      <a16:colId xmlns:a16="http://schemas.microsoft.com/office/drawing/2014/main" val="1537974666"/>
                    </a:ext>
                  </a:extLst>
                </a:gridCol>
                <a:gridCol w="1132072">
                  <a:extLst>
                    <a:ext uri="{9D8B030D-6E8A-4147-A177-3AD203B41FA5}">
                      <a16:colId xmlns:a16="http://schemas.microsoft.com/office/drawing/2014/main" val="2616223528"/>
                    </a:ext>
                  </a:extLst>
                </a:gridCol>
                <a:gridCol w="1333796">
                  <a:extLst>
                    <a:ext uri="{9D8B030D-6E8A-4147-A177-3AD203B41FA5}">
                      <a16:colId xmlns:a16="http://schemas.microsoft.com/office/drawing/2014/main" val="3425015451"/>
                    </a:ext>
                  </a:extLst>
                </a:gridCol>
                <a:gridCol w="998935">
                  <a:extLst>
                    <a:ext uri="{9D8B030D-6E8A-4147-A177-3AD203B41FA5}">
                      <a16:colId xmlns:a16="http://schemas.microsoft.com/office/drawing/2014/main" val="1430925739"/>
                    </a:ext>
                  </a:extLst>
                </a:gridCol>
                <a:gridCol w="1176451">
                  <a:extLst>
                    <a:ext uri="{9D8B030D-6E8A-4147-A177-3AD203B41FA5}">
                      <a16:colId xmlns:a16="http://schemas.microsoft.com/office/drawing/2014/main" val="283900714"/>
                    </a:ext>
                  </a:extLst>
                </a:gridCol>
              </a:tblGrid>
              <a:tr h="313721">
                <a:tc gridSpan="7"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Application of 5W2H to identify the produce and discuss its nature and impact</a:t>
                      </a:r>
                    </a:p>
                  </a:txBody>
                  <a:tcPr marL="58096" marR="58096" marT="29048" marB="29048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339614"/>
                  </a:ext>
                </a:extLst>
              </a:tr>
              <a:tr h="313721"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tx1"/>
                          </a:solidFill>
                        </a:rPr>
                        <a:t>What?</a:t>
                      </a:r>
                    </a:p>
                  </a:txBody>
                  <a:tcPr marL="58096" marR="58096" marT="29048" marB="29048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tx1"/>
                          </a:solidFill>
                        </a:rPr>
                        <a:t>Where? </a:t>
                      </a:r>
                    </a:p>
                  </a:txBody>
                  <a:tcPr marL="58096" marR="58096" marT="29048" marB="29048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tx1"/>
                          </a:solidFill>
                        </a:rPr>
                        <a:t>When?</a:t>
                      </a:r>
                    </a:p>
                  </a:txBody>
                  <a:tcPr marL="58096" marR="58096" marT="29048" marB="2904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tx1"/>
                          </a:solidFill>
                        </a:rPr>
                        <a:t>Who?</a:t>
                      </a:r>
                    </a:p>
                  </a:txBody>
                  <a:tcPr marL="58096" marR="58096" marT="29048" marB="2904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chemeClr val="tx1"/>
                          </a:solidFill>
                        </a:rPr>
                        <a:t>Why?</a:t>
                      </a:r>
                    </a:p>
                  </a:txBody>
                  <a:tcPr marL="58096" marR="58096" marT="29048" marB="29048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rgbClr val="FFFFFF"/>
                          </a:solidFill>
                        </a:rPr>
                        <a:t>How?</a:t>
                      </a:r>
                    </a:p>
                  </a:txBody>
                  <a:tcPr marL="58096" marR="58096" marT="29048" marB="29048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>
                          <a:solidFill>
                            <a:srgbClr val="F1F1F1"/>
                          </a:solidFill>
                        </a:rPr>
                        <a:t>How much?</a:t>
                      </a:r>
                    </a:p>
                  </a:txBody>
                  <a:tcPr marL="58096" marR="58096" marT="29048" marB="29048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788629"/>
                  </a:ext>
                </a:extLst>
              </a:tr>
              <a:tr h="604202">
                <a:tc>
                  <a:txBody>
                    <a:bodyPr/>
                    <a:lstStyle/>
                    <a:p>
                      <a:r>
                        <a:rPr lang="en-GB" sz="1100"/>
                        <a:t>What effect is it having?</a:t>
                      </a:r>
                    </a:p>
                  </a:txBody>
                  <a:tcPr marL="58096" marR="58096" marT="29048" marB="29048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Where is the problem occurring?</a:t>
                      </a:r>
                    </a:p>
                  </a:txBody>
                  <a:tcPr marL="58096" marR="58096" marT="29048" marB="29048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When was the problem first noticed?</a:t>
                      </a:r>
                    </a:p>
                  </a:txBody>
                  <a:tcPr marL="58096" marR="58096" marT="29048" marB="2904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Who is impacted by the problem?</a:t>
                      </a:r>
                    </a:p>
                  </a:txBody>
                  <a:tcPr marL="58096" marR="58096" marT="29048" marB="2904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Why is the problem happening?</a:t>
                      </a:r>
                    </a:p>
                  </a:txBody>
                  <a:tcPr marL="58096" marR="58096" marT="29048" marB="29048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How serious is the problem?</a:t>
                      </a:r>
                    </a:p>
                  </a:txBody>
                  <a:tcPr marL="58096" marR="58096" marT="29048" marB="29048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How much money is being lost?</a:t>
                      </a:r>
                    </a:p>
                  </a:txBody>
                  <a:tcPr marL="58096" marR="58096" marT="29048" marB="29048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650194"/>
                  </a:ext>
                </a:extLst>
              </a:tr>
              <a:tr h="77849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>
                          <a:effectLst/>
                        </a:rPr>
                        <a:t>A 30% decline in in‑store sales </a:t>
                      </a:r>
                      <a:endParaRPr lang="en-GB" sz="1100"/>
                    </a:p>
                  </a:txBody>
                  <a:tcPr marL="58096" marR="58096" marT="29048" marB="29048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Norwich</a:t>
                      </a:r>
                    </a:p>
                  </a:txBody>
                  <a:tcPr marL="58096" marR="58096" marT="29048" marB="29048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Over the last 12 months</a:t>
                      </a:r>
                    </a:p>
                  </a:txBody>
                  <a:tcPr marL="58096" marR="58096" marT="29048" marB="2904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>
                          <a:effectLst/>
                        </a:rPr>
                        <a:t>Liam and Priya (owners)</a:t>
                      </a:r>
                      <a:endParaRPr lang="en-GB" sz="1100"/>
                    </a:p>
                  </a:txBody>
                  <a:tcPr marL="58096" marR="58096" marT="29048" marB="2904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>
                          <a:effectLst/>
                        </a:rPr>
                        <a:t>Customers are shifting to online shopping</a:t>
                      </a:r>
                      <a:endParaRPr lang="en-GB" sz="1100"/>
                    </a:p>
                  </a:txBody>
                  <a:tcPr marL="58096" marR="58096" marT="29048" marB="29048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Limited digital presence</a:t>
                      </a:r>
                    </a:p>
                  </a:txBody>
                  <a:tcPr marL="58096" marR="58096" marT="29048" marB="29048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30% drop in in-stores revenues</a:t>
                      </a:r>
                    </a:p>
                  </a:txBody>
                  <a:tcPr marL="58096" marR="58096" marT="29048" marB="29048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584623"/>
                  </a:ext>
                </a:extLst>
              </a:tr>
              <a:tr h="77849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/>
                        <a:t>- Raising operational costs</a:t>
                      </a:r>
                    </a:p>
                  </a:txBody>
                  <a:tcPr marL="58096" marR="58096" marT="29048" marB="29048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High Street</a:t>
                      </a:r>
                    </a:p>
                  </a:txBody>
                  <a:tcPr marL="58096" marR="58096" marT="29048" marB="29048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High Street footfall dropping</a:t>
                      </a:r>
                    </a:p>
                  </a:txBody>
                  <a:tcPr marL="58096" marR="58096" marT="29048" marB="2904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Walk in customers</a:t>
                      </a:r>
                    </a:p>
                  </a:txBody>
                  <a:tcPr marL="58096" marR="58096" marT="29048" marB="2904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Lower prices for competitors</a:t>
                      </a:r>
                    </a:p>
                  </a:txBody>
                  <a:tcPr marL="58096" marR="58096" marT="29048" marB="29048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Outdated website</a:t>
                      </a:r>
                    </a:p>
                  </a:txBody>
                  <a:tcPr marL="58096" marR="58096" marT="29048" marB="29048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Increased costs for imported flowers</a:t>
                      </a:r>
                    </a:p>
                  </a:txBody>
                  <a:tcPr marL="58096" marR="58096" marT="29048" marB="29048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326847"/>
                  </a:ext>
                </a:extLst>
              </a:tr>
              <a:tr h="77849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Increased competition</a:t>
                      </a:r>
                    </a:p>
                  </a:txBody>
                  <a:tcPr marL="58096" marR="58096" marT="29048" marB="29048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100"/>
                    </a:p>
                  </a:txBody>
                  <a:tcPr marL="58096" marR="58096" marT="29048" marB="29048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When new competitors entering the market</a:t>
                      </a:r>
                    </a:p>
                  </a:txBody>
                  <a:tcPr marL="58096" marR="58096" marT="29048" marB="2904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New competitors</a:t>
                      </a:r>
                    </a:p>
                  </a:txBody>
                  <a:tcPr marL="58096" marR="58096" marT="29048" marB="2904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Increased flower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Website outdated</a:t>
                      </a:r>
                    </a:p>
                  </a:txBody>
                  <a:tcPr marL="58096" marR="58096" marT="29048" marB="29048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/>
                        <a:t>Higher cost for materials</a:t>
                      </a:r>
                    </a:p>
                  </a:txBody>
                  <a:tcPr marL="58096" marR="58096" marT="29048" marB="29048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 marL="58096" marR="58096" marT="29048" marB="29048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160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961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ellipse">
            <a:avLst/>
          </a:prstGeom>
        </p:spPr>
        <p:txBody>
          <a:bodyPr>
            <a:normAutofit/>
          </a:bodyPr>
          <a:lstStyle/>
          <a:p>
            <a:r>
              <a:rPr lang="en-GB" sz="3400" b="1"/>
              <a:t>PESTEL Framework – Overview &amp; Critique</a:t>
            </a:r>
            <a:endParaRPr lang="en-GB" sz="3400" b="1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35876CA2-1208-F8B8-7123-97579DE31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361638"/>
            <a:ext cx="184731" cy="72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E617B660-44D2-8117-F44A-B8B919970C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3234641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116"/>
            <a:ext cx="10515600" cy="740244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/>
            </a:b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PESTEL FRAMEWORK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763353"/>
            <a:ext cx="10671496" cy="4974328"/>
          </a:xfrm>
        </p:spPr>
        <p:txBody>
          <a:bodyPr>
            <a:normAutofit/>
          </a:bodyPr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Here is the tabular PESTLE analysis of </a:t>
            </a:r>
            <a:r>
              <a:rPr lang="en-GB" sz="2800" b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Olive Tree Bistro.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you reference all the sources you have used in this discussion on this slide.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565797"/>
              </p:ext>
            </p:extLst>
          </p:nvPr>
        </p:nvGraphicFramePr>
        <p:xfrm>
          <a:off x="223520" y="1412240"/>
          <a:ext cx="11724640" cy="54608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1483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2006931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990889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994127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649982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2171228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315573"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00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000">
                          <a:solidFill>
                            <a:schemeClr val="tx1"/>
                          </a:solidFill>
                        </a:rPr>
                        <a:t>Factors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Legal Factors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000">
                          <a:solidFill>
                            <a:schemeClr val="tx1"/>
                          </a:solidFill>
                        </a:rPr>
                        <a:t>Environmental Factors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3914633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</a:rPr>
                        <a:t>Import regulations and post‑Brexit trade conditions have increased the cost of imported flowers.</a:t>
                      </a:r>
                    </a:p>
                    <a:p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dirty="0">
                          <a:effectLst/>
                        </a:rPr>
                        <a:t>Local high‑street regeneration policies have been slow, contributing to reduced foot traffic in the area.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</a:rPr>
                        <a:t>Inflation and supply‑chain disruptions have raised the cost of fresh flowers and sustainable packaging.</a:t>
                      </a:r>
                    </a:p>
                    <a:p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dirty="0">
                          <a:effectLst/>
                        </a:rPr>
                        <a:t>Customers are  favouring cheaper and online retailers.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A 30% drop in in‑store sales has created significant pressure on cash flow and profitability. </a:t>
                      </a:r>
                      <a:r>
                        <a:rPr lang="en-GB" sz="1400" b="1" i="0" dirty="0">
                          <a:effectLst/>
                        </a:rPr>
                        <a:t>(</a:t>
                      </a:r>
                      <a:r>
                        <a:rPr lang="en-GB" sz="1400" b="1" i="0" dirty="0"/>
                        <a:t>Oxford College of Marketing – PESTEL Analysis Overview</a:t>
                      </a:r>
                      <a:r>
                        <a:rPr lang="en-GB" sz="1400" b="1" i="0" dirty="0">
                          <a:effectLst/>
                        </a:rPr>
                        <a:t>)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400" b="1" dirty="0"/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</a:rPr>
                        <a:t>Consumer behaviour has shifted toward </a:t>
                      </a:r>
                      <a:r>
                        <a:rPr lang="en-GB" sz="1400" b="1" dirty="0">
                          <a:effectLst/>
                        </a:rPr>
                        <a:t>online shopping (IFPA, 2026)</a:t>
                      </a:r>
                      <a:endParaRPr lang="en-GB" sz="1400" dirty="0">
                        <a:effectLst/>
                      </a:endParaRPr>
                    </a:p>
                    <a:p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dirty="0">
                          <a:effectLst/>
                        </a:rPr>
                        <a:t>Customers also expect convenience and competitive pricing.</a:t>
                      </a:r>
                    </a:p>
                    <a:p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dirty="0">
                          <a:effectLst/>
                        </a:rPr>
                        <a:t>Customers now compare more options online before choosing a florist.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</a:rPr>
                        <a:t>Competitors use  digital marketing and visually appealing social media, while Green Haven’s website is outdated and hard to navigate.</a:t>
                      </a:r>
                    </a:p>
                    <a:p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dirty="0">
                          <a:effectLst/>
                        </a:rPr>
                        <a:t>Customers expect modern features such as online ordering, flexible delivery, and subscription services.</a:t>
                      </a:r>
                    </a:p>
                    <a:p>
                      <a:r>
                        <a:rPr lang="en-GB" sz="1400" dirty="0">
                          <a:effectLst/>
                        </a:rPr>
                        <a:t>Lack of digital marketing skills limits the shop’s visibility.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</a:rPr>
                        <a:t>Compliance with environmental packaging standards adds operational costs.</a:t>
                      </a:r>
                    </a:p>
                    <a:p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dirty="0">
                          <a:effectLst/>
                        </a:rPr>
                        <a:t>Employment and health‑and‑safety regulations continue to shape staffing and in‑store operations.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400" b="1" dirty="0"/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</a:rPr>
                        <a:t>Commitment to sustainable materials increases costs, especially as eco‑friendly packaging becomes more expensive.</a:t>
                      </a:r>
                    </a:p>
                    <a:p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dirty="0">
                          <a:effectLst/>
                        </a:rPr>
                        <a:t>Climate‑related disruptions affect flower availability and pricing, particularly for imported varieties </a:t>
                      </a:r>
                      <a:r>
                        <a:rPr lang="en-GB" sz="1400" b="1" i="0" dirty="0">
                          <a:effectLst/>
                        </a:rPr>
                        <a:t>(</a:t>
                      </a:r>
                      <a:r>
                        <a:rPr lang="en-GB" sz="1400" b="1" i="0" dirty="0"/>
                        <a:t>CIPD – Environmental Analysis Tools).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6077" y="639097"/>
            <a:ext cx="3886994" cy="36860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b="1" u="sng">
                <a:solidFill>
                  <a:schemeClr val="tx1">
                    <a:lumMod val="85000"/>
                    <a:lumOff val="15000"/>
                  </a:schemeClr>
                </a:solidFill>
              </a:rPr>
              <a:t> A critique of the Cause-and-Effect model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6E80E8-F31D-29DB-1416-80F9A0120116}"/>
              </a:ext>
            </a:extLst>
          </p:cNvPr>
          <p:cNvSpPr txBox="1"/>
          <p:nvPr/>
        </p:nvSpPr>
        <p:spPr>
          <a:xfrm>
            <a:off x="7656077" y="4455621"/>
            <a:ext cx="3903024" cy="1238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en-US" sz="1400" cap="all" spc="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Benefits: simple, visual, easy to use, encourage teamwork</a:t>
            </a:r>
          </a:p>
          <a:p>
            <a:pPr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en-US" sz="1400" cap="all" spc="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Criticism: can simplify complex problems and does not provide solutions</a:t>
            </a:r>
          </a:p>
        </p:txBody>
      </p:sp>
      <p:pic>
        <p:nvPicPr>
          <p:cNvPr id="19" name="Picture 18" descr="3D rendering of game pieces tied together with a rope">
            <a:extLst>
              <a:ext uri="{FF2B5EF4-FFF2-40B4-BE49-F238E27FC236}">
                <a16:creationId xmlns:a16="http://schemas.microsoft.com/office/drawing/2014/main" id="{0FA479B3-0ED8-204E-6336-25F2E8FCD8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009" b="-1"/>
          <a:stretch>
            <a:fillRect/>
          </a:stretch>
        </p:blipFill>
        <p:spPr>
          <a:xfrm>
            <a:off x="3144442" y="3187890"/>
            <a:ext cx="4027002" cy="31464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E38A96-7E1B-9DB5-8B92-61D9F868CD8E}"/>
              </a:ext>
            </a:extLst>
          </p:cNvPr>
          <p:cNvSpPr txBox="1"/>
          <p:nvPr/>
        </p:nvSpPr>
        <p:spPr>
          <a:xfrm>
            <a:off x="559837" y="2021892"/>
            <a:ext cx="387220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A visual tool used to identify </a:t>
            </a:r>
            <a:r>
              <a:rPr lang="en-GB" b="1" dirty="0"/>
              <a:t>root causes</a:t>
            </a:r>
            <a:r>
              <a:rPr lang="en-GB" dirty="0"/>
              <a:t> of a problem by grouping them into categories (e.g., People, Process, Materials, Environment) (Ishikawa (1985) </a:t>
            </a:r>
            <a:r>
              <a:rPr lang="en-GB" i="1" dirty="0"/>
              <a:t>What is Total Quality Control?</a:t>
            </a:r>
            <a:r>
              <a:rPr lang="en-GB" dirty="0"/>
              <a:t>); </a:t>
            </a:r>
          </a:p>
          <a:p>
            <a:pPr>
              <a:spcAft>
                <a:spcPts val="600"/>
              </a:spcAft>
            </a:pPr>
            <a:r>
              <a:rPr lang="en-GB" dirty="0"/>
              <a:t>ASQ – Cause and Effect Diagram Guidance</a:t>
            </a:r>
          </a:p>
          <a:p>
            <a:pPr>
              <a:spcAft>
                <a:spcPts val="600"/>
              </a:spcAft>
            </a:pPr>
            <a:r>
              <a:rPr lang="en-GB" dirty="0"/>
              <a:t>MindTools – Fishbone Diagram Overview</a:t>
            </a:r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46166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30% decline in in-stores sales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Local economic downturn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Nearby business are closing, especially on the High Street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Prefer online shopping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Prefer lower prices and fast delivery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 customer satisfaction metric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Slow adaptation to changes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Imported flowers costly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Supply chain disruptions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Outdated website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Poor user experience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Poor or limited digital marketing activity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Changing trends</a:t>
            </a: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E5A3324-15C5-DA29-CAAA-9642DE24303B}"/>
              </a:ext>
            </a:extLst>
          </p:cNvPr>
          <p:cNvSpPr txBox="1"/>
          <p:nvPr/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spc="-5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Key Findings</a:t>
            </a: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5C7B6393-CF2F-C727-E152-3DAFB0CCA3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1695905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C0D2B25-BF0E-AAE7-7D99-D83BE6D5B9D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</a:blip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9F7CBA9-9D9B-479F-AAB5-BF785971CD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>
            <a:normAutofit fontScale="85000" lnSpcReduction="20000"/>
          </a:bodyPr>
          <a:lstStyle/>
          <a:p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2025 Floral Consumer Trends. Available via OWTSD Reading List.</a:t>
            </a:r>
          </a:p>
          <a:p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International Fresh Produce Association (2026) 2025 Floral Industry Trends: A Comprehensive Look Back &amp; Forward. Accessed from </a:t>
            </a:r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  <a:hlinkClick r:id="rId3"/>
              </a:rPr>
              <a:t>https://www.freshproduce.com/resources/floral/2025-floral-industry-trends/</a:t>
            </a:r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on 14.02.2026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Brooks, I., Weatherston, J. and Wilkinson, G. (2011) The International Business Environment: Challenges and Change. </a:t>
            </a:r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en-GB" sz="1100" baseline="300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nd</a:t>
            </a:r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sz="1100" dirty="0" err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edn</a:t>
            </a:r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</a:t>
            </a:r>
            <a:r>
              <a:rPr lang="en-GB" sz="1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Harlow: Pearson.</a:t>
            </a:r>
          </a:p>
          <a:p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Cut Flowers Market Size and Share. Available via UWTSD Reading List.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Cut Flowers Market Size and Share / Industry Report, 2030</a:t>
            </a:r>
          </a:p>
          <a:p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Institute of Leadership &amp; Management (2013) Cause-and-Effect Analysis.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Institute of Leadership &amp; Management (2013) 5W2H Model.</a:t>
            </a:r>
          </a:p>
          <a:p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Institute of Leadership &amp; Management (2013) Solving Problems and Making Decisions. 5</a:t>
            </a:r>
            <a:r>
              <a:rPr lang="en-GB" sz="1100" baseline="300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sz="1100" dirty="0" err="1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edn</a:t>
            </a:r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Amsterdam: Pergamon Flexible Learning.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Brooks, I. et al. (2011) Chapter 2: Macro and Microenvironments.</a:t>
            </a:r>
          </a:p>
          <a:p>
            <a:r>
              <a:rPr lang="en-GB" sz="1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Green Haven Florist Case Study (2026). University of Wales Trinity Saint David.</a:t>
            </a:r>
          </a:p>
          <a:p>
            <a:pPr marL="0" indent="0">
              <a:buNone/>
            </a:pPr>
            <a:r>
              <a:rPr lang="en-GB" sz="1100" i="1" dirty="0"/>
              <a:t>   </a:t>
            </a:r>
            <a:r>
              <a:rPr lang="en-GB" sz="1100" dirty="0"/>
              <a:t>MindTools – PEST/PESTEL Framework Guide.</a:t>
            </a:r>
          </a:p>
          <a:p>
            <a:r>
              <a:rPr lang="en-GB" sz="1100" dirty="0"/>
              <a:t>MindTools (2024).</a:t>
            </a:r>
          </a:p>
          <a:p>
            <a:r>
              <a:rPr lang="en-GB" sz="1100" dirty="0"/>
              <a:t>ASQ – Cause and Effect Diagram Guidance.</a:t>
            </a:r>
          </a:p>
          <a:p>
            <a:r>
              <a:rPr lang="en-GB" sz="1300" dirty="0"/>
              <a:t>Pestel Analysis (2025). Discover what PESTLE means, and use our PESTLE analysis template and example to explore the external influences on your organisation. Accessed from </a:t>
            </a:r>
            <a:r>
              <a:rPr lang="en-GB" sz="1100" dirty="0">
                <a:hlinkClick r:id="rId4"/>
              </a:rPr>
              <a:t>PESTLE analysis | CIPD</a:t>
            </a:r>
            <a:r>
              <a:rPr lang="en-GB" sz="1100" dirty="0"/>
              <a:t> on 14/02/2026.</a:t>
            </a:r>
          </a:p>
          <a:p>
            <a:endParaRPr lang="en-GB" sz="1100" dirty="0">
              <a:effectLst/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1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4480E5-678B-478F-9170-46502C5FB3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598D875-841B-47A7-B4C8-237DBCE2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2170</TotalTime>
  <Words>1251</Words>
  <Application>Microsoft Office PowerPoint</Application>
  <PresentationFormat>Widescreen</PresentationFormat>
  <Paragraphs>167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Retrospect</vt:lpstr>
      <vt:lpstr>PowerPoint Presentation</vt:lpstr>
      <vt:lpstr>PowerPoint Presentation</vt:lpstr>
      <vt:lpstr>Green Haven Florist</vt:lpstr>
      <vt:lpstr>Green Haven Florists’ core problem is a 30% decline in in‑store sales, the result of </vt:lpstr>
      <vt:lpstr>PowerPoint Presentation</vt:lpstr>
      <vt:lpstr>PESTEL Framework – Overview &amp; Critique</vt:lpstr>
      <vt:lpstr>    PESTEL FRAMEWORK</vt:lpstr>
      <vt:lpstr> A critique of the Cause-and-Effect model </vt:lpstr>
      <vt:lpstr>PowerPoint Presentation</vt:lpstr>
      <vt:lpstr>PowerPoint Presentation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Ioana Avramescu</cp:lastModifiedBy>
  <cp:revision>95</cp:revision>
  <dcterms:created xsi:type="dcterms:W3CDTF">2024-01-29T11:42:05Z</dcterms:created>
  <dcterms:modified xsi:type="dcterms:W3CDTF">2026-02-14T12:51:01Z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