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63"/>
  </p:notesMasterIdLst>
  <p:handoutMasterIdLst>
    <p:handoutMasterId r:id="rId64"/>
  </p:handoutMasterIdLst>
  <p:sldIdLst>
    <p:sldId id="528" r:id="rId5"/>
    <p:sldId id="434" r:id="rId6"/>
    <p:sldId id="435" r:id="rId7"/>
    <p:sldId id="283" r:id="rId8"/>
    <p:sldId id="408" r:id="rId9"/>
    <p:sldId id="428" r:id="rId10"/>
    <p:sldId id="473" r:id="rId11"/>
    <p:sldId id="476" r:id="rId12"/>
    <p:sldId id="475" r:id="rId13"/>
    <p:sldId id="502" r:id="rId14"/>
    <p:sldId id="503" r:id="rId15"/>
    <p:sldId id="462" r:id="rId16"/>
    <p:sldId id="459" r:id="rId17"/>
    <p:sldId id="460" r:id="rId18"/>
    <p:sldId id="456" r:id="rId19"/>
    <p:sldId id="457" r:id="rId20"/>
    <p:sldId id="466" r:id="rId21"/>
    <p:sldId id="464" r:id="rId22"/>
    <p:sldId id="468" r:id="rId23"/>
    <p:sldId id="465" r:id="rId24"/>
    <p:sldId id="499" r:id="rId25"/>
    <p:sldId id="467" r:id="rId26"/>
    <p:sldId id="292" r:id="rId27"/>
    <p:sldId id="327" r:id="rId28"/>
    <p:sldId id="295" r:id="rId29"/>
    <p:sldId id="294" r:id="rId30"/>
    <p:sldId id="296" r:id="rId31"/>
    <p:sldId id="507" r:id="rId32"/>
    <p:sldId id="286" r:id="rId33"/>
    <p:sldId id="288" r:id="rId34"/>
    <p:sldId id="289" r:id="rId35"/>
    <p:sldId id="490" r:id="rId36"/>
    <p:sldId id="449" r:id="rId37"/>
    <p:sldId id="463" r:id="rId38"/>
    <p:sldId id="478" r:id="rId39"/>
    <p:sldId id="500" r:id="rId40"/>
    <p:sldId id="493" r:id="rId41"/>
    <p:sldId id="469" r:id="rId42"/>
    <p:sldId id="481" r:id="rId43"/>
    <p:sldId id="309" r:id="rId44"/>
    <p:sldId id="461" r:id="rId45"/>
    <p:sldId id="396" r:id="rId46"/>
    <p:sldId id="470" r:id="rId47"/>
    <p:sldId id="471" r:id="rId48"/>
    <p:sldId id="492" r:id="rId49"/>
    <p:sldId id="504" r:id="rId50"/>
    <p:sldId id="505" r:id="rId51"/>
    <p:sldId id="510" r:id="rId52"/>
    <p:sldId id="501" r:id="rId53"/>
    <p:sldId id="497" r:id="rId54"/>
    <p:sldId id="445" r:id="rId55"/>
    <p:sldId id="458" r:id="rId56"/>
    <p:sldId id="442" r:id="rId57"/>
    <p:sldId id="450" r:id="rId58"/>
    <p:sldId id="498" r:id="rId59"/>
    <p:sldId id="426" r:id="rId60"/>
    <p:sldId id="453" r:id="rId61"/>
    <p:sldId id="424" r:id="rId6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7022" autoAdjust="0"/>
    <p:restoredTop sz="31050" autoAdjust="0"/>
  </p:normalViewPr>
  <p:slideViewPr>
    <p:cSldViewPr>
      <p:cViewPr varScale="1">
        <p:scale>
          <a:sx n="30" d="100"/>
          <a:sy n="30" d="100"/>
        </p:scale>
        <p:origin x="3344" y="184"/>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2.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slide" Target="slides/slide51.xml"/><Relationship Id="rId63" Type="http://schemas.openxmlformats.org/officeDocument/2006/relationships/notesMaster" Target="notesMasters/notesMaster1.xml"/><Relationship Id="rId68" Type="http://schemas.openxmlformats.org/officeDocument/2006/relationships/tableStyles" Target="tableStyle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slide" Target="slides/slide54.xml"/><Relationship Id="rId66" Type="http://schemas.openxmlformats.org/officeDocument/2006/relationships/viewProps" Target="viewProps.xml"/><Relationship Id="rId5" Type="http://schemas.openxmlformats.org/officeDocument/2006/relationships/slide" Target="slides/slide1.xml"/><Relationship Id="rId61" Type="http://schemas.openxmlformats.org/officeDocument/2006/relationships/slide" Target="slides/slide57.xml"/><Relationship Id="rId19" Type="http://schemas.openxmlformats.org/officeDocument/2006/relationships/slide" Target="slides/slide1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slide" Target="slides/slide52.xml"/><Relationship Id="rId64" Type="http://schemas.openxmlformats.org/officeDocument/2006/relationships/handoutMaster" Target="handoutMasters/handoutMaster1.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slide" Target="slides/slide55.xml"/><Relationship Id="rId67" Type="http://schemas.openxmlformats.org/officeDocument/2006/relationships/theme" Target="theme/theme1.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slide" Target="slides/slide58.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slide" Target="slides/slide56.xml"/><Relationship Id="rId65"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3" Type="http://schemas.openxmlformats.org/officeDocument/2006/relationships/slide" Target="slides/slide9.xml"/><Relationship Id="rId18" Type="http://schemas.openxmlformats.org/officeDocument/2006/relationships/slide" Target="slides/slide14.xml"/><Relationship Id="rId39" Type="http://schemas.openxmlformats.org/officeDocument/2006/relationships/slide" Target="slides/slide35.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744211D-FA15-492D-B5ED-4FEFDABFF7A2}" type="doc">
      <dgm:prSet loTypeId="urn:microsoft.com/office/officeart/2005/8/layout/hProcess9" loCatId="process" qsTypeId="urn:microsoft.com/office/officeart/2005/8/quickstyle/simple3" qsCatId="simple" csTypeId="urn:microsoft.com/office/officeart/2005/8/colors/accent1_2" csCatId="accent1" phldr="1"/>
      <dgm:spPr/>
      <dgm:t>
        <a:bodyPr/>
        <a:lstStyle/>
        <a:p>
          <a:endParaRPr lang="en-GB"/>
        </a:p>
      </dgm:t>
    </dgm:pt>
    <dgm:pt modelId="{8E23578F-2F57-4F4C-98DC-72269D9618A2}">
      <dgm:prSet/>
      <dgm:spPr/>
      <dgm:t>
        <a:bodyPr/>
        <a:lstStyle/>
        <a:p>
          <a:r>
            <a:rPr lang="en-GB" b="1" dirty="0"/>
            <a:t>Aims</a:t>
          </a:r>
          <a:endParaRPr lang="en-GB" dirty="0"/>
        </a:p>
      </dgm:t>
    </dgm:pt>
    <dgm:pt modelId="{48C2B2EE-36E2-47EC-AC6E-4810166D1F1A}" type="parTrans" cxnId="{CCABEBA3-EE56-4E92-8E82-B8C8491D451E}">
      <dgm:prSet/>
      <dgm:spPr/>
      <dgm:t>
        <a:bodyPr/>
        <a:lstStyle/>
        <a:p>
          <a:endParaRPr lang="en-GB"/>
        </a:p>
      </dgm:t>
    </dgm:pt>
    <dgm:pt modelId="{35715298-81ED-409B-86AA-02D18A7AEECE}" type="sibTrans" cxnId="{CCABEBA3-EE56-4E92-8E82-B8C8491D451E}">
      <dgm:prSet/>
      <dgm:spPr/>
      <dgm:t>
        <a:bodyPr/>
        <a:lstStyle/>
        <a:p>
          <a:endParaRPr lang="en-GB"/>
        </a:p>
      </dgm:t>
    </dgm:pt>
    <dgm:pt modelId="{ACEE632C-9DCF-4203-B448-DC041A5A6796}">
      <dgm:prSet/>
      <dgm:spPr/>
      <dgm:t>
        <a:bodyPr/>
        <a:lstStyle/>
        <a:p>
          <a:r>
            <a:rPr lang="en-GB" dirty="0"/>
            <a:t>To provide an outline of what is statutory guidance.</a:t>
          </a:r>
        </a:p>
      </dgm:t>
    </dgm:pt>
    <dgm:pt modelId="{791AEE24-929E-4C45-8630-2142C0C5220A}" type="sibTrans" cxnId="{0B5D67C7-D4EF-446C-AE71-846C3DB70B94}">
      <dgm:prSet/>
      <dgm:spPr/>
      <dgm:t>
        <a:bodyPr/>
        <a:lstStyle/>
        <a:p>
          <a:endParaRPr lang="en-GB"/>
        </a:p>
      </dgm:t>
    </dgm:pt>
    <dgm:pt modelId="{83F809AA-EABA-4898-ACD9-56F4EAA09652}" type="parTrans" cxnId="{0B5D67C7-D4EF-446C-AE71-846C3DB70B94}">
      <dgm:prSet/>
      <dgm:spPr/>
      <dgm:t>
        <a:bodyPr/>
        <a:lstStyle/>
        <a:p>
          <a:endParaRPr lang="en-GB"/>
        </a:p>
      </dgm:t>
    </dgm:pt>
    <dgm:pt modelId="{87E00E2A-5035-426C-BE69-CDADC827C543}">
      <dgm:prSet/>
      <dgm:spPr/>
      <dgm:t>
        <a:bodyPr/>
        <a:lstStyle/>
        <a:p>
          <a:r>
            <a:rPr lang="en-GB" dirty="0"/>
            <a:t>To provide you with </a:t>
          </a:r>
          <a:r>
            <a:rPr lang="en-GB" dirty="0" err="1"/>
            <a:t>Berlo’s</a:t>
          </a:r>
          <a:r>
            <a:rPr lang="en-GB" dirty="0"/>
            <a:t> (1960) and Shannan &amp; Weaver’s (1948) models of communication.</a:t>
          </a:r>
        </a:p>
      </dgm:t>
    </dgm:pt>
    <dgm:pt modelId="{AC3B4235-916B-446F-92D5-82A4DF37A3B4}" type="parTrans" cxnId="{E21D3282-5099-4D4C-B228-AE4854E1B6E2}">
      <dgm:prSet/>
      <dgm:spPr/>
      <dgm:t>
        <a:bodyPr/>
        <a:lstStyle/>
        <a:p>
          <a:endParaRPr lang="en-GB"/>
        </a:p>
      </dgm:t>
    </dgm:pt>
    <dgm:pt modelId="{FE5B7015-8BCF-4A64-839D-87480D6F3075}" type="sibTrans" cxnId="{E21D3282-5099-4D4C-B228-AE4854E1B6E2}">
      <dgm:prSet/>
      <dgm:spPr/>
      <dgm:t>
        <a:bodyPr/>
        <a:lstStyle/>
        <a:p>
          <a:endParaRPr lang="en-GB"/>
        </a:p>
      </dgm:t>
    </dgm:pt>
    <dgm:pt modelId="{10517A51-858E-4997-A6DF-D3778B276BF6}">
      <dgm:prSet/>
      <dgm:spPr/>
      <dgm:t>
        <a:bodyPr/>
        <a:lstStyle/>
        <a:p>
          <a:r>
            <a:rPr lang="en-GB" dirty="0"/>
            <a:t>To help you to reflect on the way you communicate with people and or groups.</a:t>
          </a:r>
        </a:p>
      </dgm:t>
    </dgm:pt>
    <dgm:pt modelId="{5031450B-5866-46DB-AB83-5309B63BAB51}" type="parTrans" cxnId="{FE62D346-335F-4ACC-B443-7C2ECFBD9064}">
      <dgm:prSet/>
      <dgm:spPr/>
      <dgm:t>
        <a:bodyPr/>
        <a:lstStyle/>
        <a:p>
          <a:endParaRPr lang="en-GB"/>
        </a:p>
      </dgm:t>
    </dgm:pt>
    <dgm:pt modelId="{D7623A0E-A51F-40A5-815B-50A5087552B4}" type="sibTrans" cxnId="{FE62D346-335F-4ACC-B443-7C2ECFBD9064}">
      <dgm:prSet/>
      <dgm:spPr/>
      <dgm:t>
        <a:bodyPr/>
        <a:lstStyle/>
        <a:p>
          <a:endParaRPr lang="en-GB"/>
        </a:p>
      </dgm:t>
    </dgm:pt>
    <dgm:pt modelId="{E41FA645-070D-4E4C-B83C-AB4E1C3003C9}">
      <dgm:prSet/>
      <dgm:spPr/>
      <dgm:t>
        <a:bodyPr/>
        <a:lstStyle/>
        <a:p>
          <a:r>
            <a:rPr lang="en-GB" dirty="0"/>
            <a:t>To provide you with some principles for communicating effectively with service users. </a:t>
          </a:r>
        </a:p>
      </dgm:t>
    </dgm:pt>
    <dgm:pt modelId="{149D34FD-8DFE-46E3-8E9F-8EB1182F100D}" type="parTrans" cxnId="{A7F7EEE0-BBB1-4B33-A418-71992989F1E8}">
      <dgm:prSet/>
      <dgm:spPr/>
      <dgm:t>
        <a:bodyPr/>
        <a:lstStyle/>
        <a:p>
          <a:endParaRPr lang="en-GB"/>
        </a:p>
      </dgm:t>
    </dgm:pt>
    <dgm:pt modelId="{CB523417-E998-41C5-93A1-47FB0505E534}" type="sibTrans" cxnId="{A7F7EEE0-BBB1-4B33-A418-71992989F1E8}">
      <dgm:prSet/>
      <dgm:spPr/>
      <dgm:t>
        <a:bodyPr/>
        <a:lstStyle/>
        <a:p>
          <a:endParaRPr lang="en-GB"/>
        </a:p>
      </dgm:t>
    </dgm:pt>
    <dgm:pt modelId="{AC0C3586-6F55-4749-89B4-90EA5F7C3B5A}">
      <dgm:prSet/>
      <dgm:spPr/>
      <dgm:t>
        <a:bodyPr/>
        <a:lstStyle/>
        <a:p>
          <a:r>
            <a:rPr lang="en-GB" dirty="0"/>
            <a:t>To look at the barriers to communication.</a:t>
          </a:r>
        </a:p>
      </dgm:t>
    </dgm:pt>
    <dgm:pt modelId="{9876DD2B-97D9-43FD-82F6-A180E8754FC7}" type="parTrans" cxnId="{F2DCADE8-2471-4B8E-B9CA-C9DD977D6BE7}">
      <dgm:prSet/>
      <dgm:spPr/>
      <dgm:t>
        <a:bodyPr/>
        <a:lstStyle/>
        <a:p>
          <a:endParaRPr lang="en-GB"/>
        </a:p>
      </dgm:t>
    </dgm:pt>
    <dgm:pt modelId="{B50BFB69-6213-4422-8BAA-F6276A7129BF}" type="sibTrans" cxnId="{F2DCADE8-2471-4B8E-B9CA-C9DD977D6BE7}">
      <dgm:prSet/>
      <dgm:spPr/>
      <dgm:t>
        <a:bodyPr/>
        <a:lstStyle/>
        <a:p>
          <a:endParaRPr lang="en-GB"/>
        </a:p>
      </dgm:t>
    </dgm:pt>
    <dgm:pt modelId="{8523AAE3-91B2-4205-8D19-43FBAC3D5C6D}">
      <dgm:prSet/>
      <dgm:spPr/>
      <dgm:t>
        <a:bodyPr/>
        <a:lstStyle/>
        <a:p>
          <a:r>
            <a:rPr lang="en-GB" dirty="0"/>
            <a:t>To look at the communication process.</a:t>
          </a:r>
        </a:p>
      </dgm:t>
    </dgm:pt>
    <dgm:pt modelId="{415755B4-15B6-4EC2-848B-72F6DA1CC44B}" type="parTrans" cxnId="{588B8948-A664-48D2-AE52-D4B41B276FA9}">
      <dgm:prSet/>
      <dgm:spPr/>
      <dgm:t>
        <a:bodyPr/>
        <a:lstStyle/>
        <a:p>
          <a:endParaRPr lang="en-GB"/>
        </a:p>
      </dgm:t>
    </dgm:pt>
    <dgm:pt modelId="{640E9D8C-B1DE-41A7-A4DF-823B51543B31}" type="sibTrans" cxnId="{588B8948-A664-48D2-AE52-D4B41B276FA9}">
      <dgm:prSet/>
      <dgm:spPr/>
      <dgm:t>
        <a:bodyPr/>
        <a:lstStyle/>
        <a:p>
          <a:endParaRPr lang="en-GB"/>
        </a:p>
      </dgm:t>
    </dgm:pt>
    <dgm:pt modelId="{339394B7-55F1-4168-B963-0F60F58E7490}" type="pres">
      <dgm:prSet presAssocID="{B744211D-FA15-492D-B5ED-4FEFDABFF7A2}" presName="CompostProcess" presStyleCnt="0">
        <dgm:presLayoutVars>
          <dgm:dir/>
          <dgm:resizeHandles val="exact"/>
        </dgm:presLayoutVars>
      </dgm:prSet>
      <dgm:spPr/>
    </dgm:pt>
    <dgm:pt modelId="{9F090A6A-2EE5-404D-9D4A-048969AB2C10}" type="pres">
      <dgm:prSet presAssocID="{B744211D-FA15-492D-B5ED-4FEFDABFF7A2}" presName="arrow" presStyleLbl="bgShp" presStyleIdx="0" presStyleCnt="1"/>
      <dgm:spPr/>
    </dgm:pt>
    <dgm:pt modelId="{B0D7E2C8-628B-4165-9EB5-090124F0C232}" type="pres">
      <dgm:prSet presAssocID="{B744211D-FA15-492D-B5ED-4FEFDABFF7A2}" presName="linearProcess" presStyleCnt="0"/>
      <dgm:spPr/>
    </dgm:pt>
    <dgm:pt modelId="{ADCA2153-40AE-4FAC-86E8-AE6B1E256646}" type="pres">
      <dgm:prSet presAssocID="{8E23578F-2F57-4F4C-98DC-72269D9618A2}" presName="textNode" presStyleLbl="node1" presStyleIdx="0" presStyleCnt="1" custScaleX="118734" custScaleY="250000">
        <dgm:presLayoutVars>
          <dgm:bulletEnabled val="1"/>
        </dgm:presLayoutVars>
      </dgm:prSet>
      <dgm:spPr/>
    </dgm:pt>
  </dgm:ptLst>
  <dgm:cxnLst>
    <dgm:cxn modelId="{41FF3C0D-9335-435B-8473-0584DE3CC533}" type="presOf" srcId="{8E23578F-2F57-4F4C-98DC-72269D9618A2}" destId="{ADCA2153-40AE-4FAC-86E8-AE6B1E256646}" srcOrd="0" destOrd="0" presId="urn:microsoft.com/office/officeart/2005/8/layout/hProcess9"/>
    <dgm:cxn modelId="{D8BA2112-D8FA-4254-B153-B340E9F48E61}" type="presOf" srcId="{E41FA645-070D-4E4C-B83C-AB4E1C3003C9}" destId="{ADCA2153-40AE-4FAC-86E8-AE6B1E256646}" srcOrd="0" destOrd="6" presId="urn:microsoft.com/office/officeart/2005/8/layout/hProcess9"/>
    <dgm:cxn modelId="{E4292346-B0AC-4297-9B4A-5AFBA5A7E7D1}" type="presOf" srcId="{AC0C3586-6F55-4749-89B4-90EA5F7C3B5A}" destId="{ADCA2153-40AE-4FAC-86E8-AE6B1E256646}" srcOrd="0" destOrd="5" presId="urn:microsoft.com/office/officeart/2005/8/layout/hProcess9"/>
    <dgm:cxn modelId="{FE62D346-335F-4ACC-B443-7C2ECFBD9064}" srcId="{8E23578F-2F57-4F4C-98DC-72269D9618A2}" destId="{10517A51-858E-4997-A6DF-D3778B276BF6}" srcOrd="2" destOrd="0" parTransId="{5031450B-5866-46DB-AB83-5309B63BAB51}" sibTransId="{D7623A0E-A51F-40A5-815B-50A5087552B4}"/>
    <dgm:cxn modelId="{588B8948-A664-48D2-AE52-D4B41B276FA9}" srcId="{8E23578F-2F57-4F4C-98DC-72269D9618A2}" destId="{8523AAE3-91B2-4205-8D19-43FBAC3D5C6D}" srcOrd="1" destOrd="0" parTransId="{415755B4-15B6-4EC2-848B-72F6DA1CC44B}" sibTransId="{640E9D8C-B1DE-41A7-A4DF-823B51543B31}"/>
    <dgm:cxn modelId="{91D37F6D-601B-4BC2-94E3-90FD626BB4F1}" type="presOf" srcId="{87E00E2A-5035-426C-BE69-CDADC827C543}" destId="{ADCA2153-40AE-4FAC-86E8-AE6B1E256646}" srcOrd="0" destOrd="4" presId="urn:microsoft.com/office/officeart/2005/8/layout/hProcess9"/>
    <dgm:cxn modelId="{5A462170-DED7-4B71-9C60-9518373DB335}" type="presOf" srcId="{ACEE632C-9DCF-4203-B448-DC041A5A6796}" destId="{ADCA2153-40AE-4FAC-86E8-AE6B1E256646}" srcOrd="0" destOrd="1" presId="urn:microsoft.com/office/officeart/2005/8/layout/hProcess9"/>
    <dgm:cxn modelId="{636BC37B-F7C9-438C-AE58-82EA1AA91D72}" type="presOf" srcId="{10517A51-858E-4997-A6DF-D3778B276BF6}" destId="{ADCA2153-40AE-4FAC-86E8-AE6B1E256646}" srcOrd="0" destOrd="3" presId="urn:microsoft.com/office/officeart/2005/8/layout/hProcess9"/>
    <dgm:cxn modelId="{E21D3282-5099-4D4C-B228-AE4854E1B6E2}" srcId="{8E23578F-2F57-4F4C-98DC-72269D9618A2}" destId="{87E00E2A-5035-426C-BE69-CDADC827C543}" srcOrd="3" destOrd="0" parTransId="{AC3B4235-916B-446F-92D5-82A4DF37A3B4}" sibTransId="{FE5B7015-8BCF-4A64-839D-87480D6F3075}"/>
    <dgm:cxn modelId="{F8B57487-5F67-4DA7-BE78-CB13DCA79D08}" type="presOf" srcId="{B744211D-FA15-492D-B5ED-4FEFDABFF7A2}" destId="{339394B7-55F1-4168-B963-0F60F58E7490}" srcOrd="0" destOrd="0" presId="urn:microsoft.com/office/officeart/2005/8/layout/hProcess9"/>
    <dgm:cxn modelId="{CCABEBA3-EE56-4E92-8E82-B8C8491D451E}" srcId="{B744211D-FA15-492D-B5ED-4FEFDABFF7A2}" destId="{8E23578F-2F57-4F4C-98DC-72269D9618A2}" srcOrd="0" destOrd="0" parTransId="{48C2B2EE-36E2-47EC-AC6E-4810166D1F1A}" sibTransId="{35715298-81ED-409B-86AA-02D18A7AEECE}"/>
    <dgm:cxn modelId="{0B5D67C7-D4EF-446C-AE71-846C3DB70B94}" srcId="{8E23578F-2F57-4F4C-98DC-72269D9618A2}" destId="{ACEE632C-9DCF-4203-B448-DC041A5A6796}" srcOrd="0" destOrd="0" parTransId="{83F809AA-EABA-4898-ACD9-56F4EAA09652}" sibTransId="{791AEE24-929E-4C45-8630-2142C0C5220A}"/>
    <dgm:cxn modelId="{A7F7EEE0-BBB1-4B33-A418-71992989F1E8}" srcId="{8E23578F-2F57-4F4C-98DC-72269D9618A2}" destId="{E41FA645-070D-4E4C-B83C-AB4E1C3003C9}" srcOrd="5" destOrd="0" parTransId="{149D34FD-8DFE-46E3-8E9F-8EB1182F100D}" sibTransId="{CB523417-E998-41C5-93A1-47FB0505E534}"/>
    <dgm:cxn modelId="{F2DCADE8-2471-4B8E-B9CA-C9DD977D6BE7}" srcId="{8E23578F-2F57-4F4C-98DC-72269D9618A2}" destId="{AC0C3586-6F55-4749-89B4-90EA5F7C3B5A}" srcOrd="4" destOrd="0" parTransId="{9876DD2B-97D9-43FD-82F6-A180E8754FC7}" sibTransId="{B50BFB69-6213-4422-8BAA-F6276A7129BF}"/>
    <dgm:cxn modelId="{5FB64DEA-4380-4EA9-A062-E0048F94FCCE}" type="presOf" srcId="{8523AAE3-91B2-4205-8D19-43FBAC3D5C6D}" destId="{ADCA2153-40AE-4FAC-86E8-AE6B1E256646}" srcOrd="0" destOrd="2" presId="urn:microsoft.com/office/officeart/2005/8/layout/hProcess9"/>
    <dgm:cxn modelId="{6810AE2B-2341-4740-A4CA-A43CDB9FD491}" type="presParOf" srcId="{339394B7-55F1-4168-B963-0F60F58E7490}" destId="{9F090A6A-2EE5-404D-9D4A-048969AB2C10}" srcOrd="0" destOrd="0" presId="urn:microsoft.com/office/officeart/2005/8/layout/hProcess9"/>
    <dgm:cxn modelId="{907AEC5A-822B-4F47-B318-A6A49AC07FBF}" type="presParOf" srcId="{339394B7-55F1-4168-B963-0F60F58E7490}" destId="{B0D7E2C8-628B-4165-9EB5-090124F0C232}" srcOrd="1" destOrd="0" presId="urn:microsoft.com/office/officeart/2005/8/layout/hProcess9"/>
    <dgm:cxn modelId="{DF737186-F3BF-467C-A5B5-9CC95F71B043}" type="presParOf" srcId="{B0D7E2C8-628B-4165-9EB5-090124F0C232}" destId="{ADCA2153-40AE-4FAC-86E8-AE6B1E256646}" srcOrd="0" destOrd="0" presId="urn:microsoft.com/office/officeart/2005/8/layout/hProcess9"/>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DFC17E0-6AE4-452A-A246-564DBDAE8379}" type="doc">
      <dgm:prSet loTypeId="urn:microsoft.com/office/officeart/2005/8/layout/hProcess9" loCatId="process" qsTypeId="urn:microsoft.com/office/officeart/2005/8/quickstyle/simple1" qsCatId="simple" csTypeId="urn:microsoft.com/office/officeart/2005/8/colors/accent1_2" csCatId="accent1" phldr="1"/>
      <dgm:spPr/>
      <dgm:t>
        <a:bodyPr/>
        <a:lstStyle/>
        <a:p>
          <a:endParaRPr lang="en-GB"/>
        </a:p>
      </dgm:t>
    </dgm:pt>
    <dgm:pt modelId="{710AA29B-1615-45F4-B7F4-18EC7711BA0F}">
      <dgm:prSet/>
      <dgm:spPr/>
      <dgm:t>
        <a:bodyPr/>
        <a:lstStyle/>
        <a:p>
          <a:r>
            <a:rPr lang="en-GB" b="1" dirty="0"/>
            <a:t>Objectives</a:t>
          </a:r>
          <a:endParaRPr lang="en-GB" dirty="0"/>
        </a:p>
      </dgm:t>
    </dgm:pt>
    <dgm:pt modelId="{1D5A6F2B-BAEA-4077-B0AF-D35B4295643F}" type="parTrans" cxnId="{91229CA4-4C0C-447D-A5C6-18E61222E0EB}">
      <dgm:prSet/>
      <dgm:spPr/>
      <dgm:t>
        <a:bodyPr/>
        <a:lstStyle/>
        <a:p>
          <a:endParaRPr lang="en-GB"/>
        </a:p>
      </dgm:t>
    </dgm:pt>
    <dgm:pt modelId="{8823B164-7388-4117-BC0C-ED664DEBE26E}" type="sibTrans" cxnId="{91229CA4-4C0C-447D-A5C6-18E61222E0EB}">
      <dgm:prSet/>
      <dgm:spPr/>
      <dgm:t>
        <a:bodyPr/>
        <a:lstStyle/>
        <a:p>
          <a:endParaRPr lang="en-GB"/>
        </a:p>
      </dgm:t>
    </dgm:pt>
    <dgm:pt modelId="{CFC3150A-09AE-4227-8A2C-ABF109020383}">
      <dgm:prSet/>
      <dgm:spPr/>
      <dgm:t>
        <a:bodyPr/>
        <a:lstStyle/>
        <a:p>
          <a:r>
            <a:rPr lang="en-GB" dirty="0"/>
            <a:t>By the end of the session, you should have an insight of what is statutory guidance.</a:t>
          </a:r>
        </a:p>
      </dgm:t>
    </dgm:pt>
    <dgm:pt modelId="{E97C6014-C2A0-44D0-8139-2DA78BC5C1E8}" type="parTrans" cxnId="{90588497-7C15-442A-9E8B-EF46819B00ED}">
      <dgm:prSet/>
      <dgm:spPr/>
      <dgm:t>
        <a:bodyPr/>
        <a:lstStyle/>
        <a:p>
          <a:endParaRPr lang="en-GB"/>
        </a:p>
      </dgm:t>
    </dgm:pt>
    <dgm:pt modelId="{527BC3A8-39E1-4F2B-820A-689363C18C5A}" type="sibTrans" cxnId="{90588497-7C15-442A-9E8B-EF46819B00ED}">
      <dgm:prSet/>
      <dgm:spPr/>
      <dgm:t>
        <a:bodyPr/>
        <a:lstStyle/>
        <a:p>
          <a:endParaRPr lang="en-GB"/>
        </a:p>
      </dgm:t>
    </dgm:pt>
    <dgm:pt modelId="{8D2684D6-D348-480C-8BB9-4F46479C1791}">
      <dgm:prSet/>
      <dgm:spPr/>
      <dgm:t>
        <a:bodyPr/>
        <a:lstStyle/>
        <a:p>
          <a:r>
            <a:rPr lang="en-GB" dirty="0"/>
            <a:t>You should be able to have a broader insight to the communication process, the barriers to communication and understand </a:t>
          </a:r>
          <a:r>
            <a:rPr lang="en-GB" dirty="0" err="1"/>
            <a:t>Berlo’s</a:t>
          </a:r>
          <a:r>
            <a:rPr lang="en-GB" dirty="0"/>
            <a:t> and Shannon and Weaver’s communication models</a:t>
          </a:r>
        </a:p>
      </dgm:t>
    </dgm:pt>
    <dgm:pt modelId="{8C40CBB9-836D-4A39-9604-40444C33DE66}" type="parTrans" cxnId="{E14CB5DF-0A67-408A-A186-C3CFC29ACE6D}">
      <dgm:prSet/>
      <dgm:spPr/>
      <dgm:t>
        <a:bodyPr/>
        <a:lstStyle/>
        <a:p>
          <a:endParaRPr lang="en-GB"/>
        </a:p>
      </dgm:t>
    </dgm:pt>
    <dgm:pt modelId="{1A598F4D-8D37-4AFD-888D-A9A84C2A29A0}" type="sibTrans" cxnId="{E14CB5DF-0A67-408A-A186-C3CFC29ACE6D}">
      <dgm:prSet/>
      <dgm:spPr/>
      <dgm:t>
        <a:bodyPr/>
        <a:lstStyle/>
        <a:p>
          <a:endParaRPr lang="en-GB"/>
        </a:p>
      </dgm:t>
    </dgm:pt>
    <dgm:pt modelId="{7B7AC94D-D531-4A01-BA01-6AA9C5DEBBEB}">
      <dgm:prSet/>
      <dgm:spPr/>
      <dgm:t>
        <a:bodyPr/>
        <a:lstStyle/>
        <a:p>
          <a:r>
            <a:rPr lang="en-GB" dirty="0"/>
            <a:t>You should be able to appreciate why it is essential to communicate effectively with service users and groups.  </a:t>
          </a:r>
        </a:p>
      </dgm:t>
    </dgm:pt>
    <dgm:pt modelId="{B89146CE-7F59-424D-9B59-42D808A09F25}" type="parTrans" cxnId="{DD871381-1D40-4632-B6C1-8D9456933D35}">
      <dgm:prSet/>
      <dgm:spPr/>
      <dgm:t>
        <a:bodyPr/>
        <a:lstStyle/>
        <a:p>
          <a:endParaRPr lang="en-GB"/>
        </a:p>
      </dgm:t>
    </dgm:pt>
    <dgm:pt modelId="{53E1A539-DE56-4A67-B779-7671908D5DA1}" type="sibTrans" cxnId="{DD871381-1D40-4632-B6C1-8D9456933D35}">
      <dgm:prSet/>
      <dgm:spPr/>
      <dgm:t>
        <a:bodyPr/>
        <a:lstStyle/>
        <a:p>
          <a:endParaRPr lang="en-GB"/>
        </a:p>
      </dgm:t>
    </dgm:pt>
    <dgm:pt modelId="{95434342-48E3-454C-AC5D-419B1D086355}">
      <dgm:prSet/>
      <dgm:spPr/>
      <dgm:t>
        <a:bodyPr/>
        <a:lstStyle/>
        <a:p>
          <a:r>
            <a:rPr lang="en-GB" dirty="0"/>
            <a:t>Why the communication process is important within your role as a H &amp; SC worker.</a:t>
          </a:r>
        </a:p>
      </dgm:t>
    </dgm:pt>
    <dgm:pt modelId="{67B0C0ED-BB9C-4870-8E8F-49002B0ED6EC}" type="parTrans" cxnId="{8E192BAE-3B08-4064-9447-F379DFBF7D25}">
      <dgm:prSet/>
      <dgm:spPr/>
      <dgm:t>
        <a:bodyPr/>
        <a:lstStyle/>
        <a:p>
          <a:endParaRPr lang="en-GB"/>
        </a:p>
      </dgm:t>
    </dgm:pt>
    <dgm:pt modelId="{573AB9AB-3C80-46C9-9308-71F28C1FE52A}" type="sibTrans" cxnId="{8E192BAE-3B08-4064-9447-F379DFBF7D25}">
      <dgm:prSet/>
      <dgm:spPr/>
      <dgm:t>
        <a:bodyPr/>
        <a:lstStyle/>
        <a:p>
          <a:endParaRPr lang="en-GB"/>
        </a:p>
      </dgm:t>
    </dgm:pt>
    <dgm:pt modelId="{B4908C4C-569E-496E-B243-374EB16BC202}" type="pres">
      <dgm:prSet presAssocID="{DDFC17E0-6AE4-452A-A246-564DBDAE8379}" presName="CompostProcess" presStyleCnt="0">
        <dgm:presLayoutVars>
          <dgm:dir/>
          <dgm:resizeHandles val="exact"/>
        </dgm:presLayoutVars>
      </dgm:prSet>
      <dgm:spPr/>
    </dgm:pt>
    <dgm:pt modelId="{A77D0EBC-D68D-490C-966C-CACE1F5EFB2F}" type="pres">
      <dgm:prSet presAssocID="{DDFC17E0-6AE4-452A-A246-564DBDAE8379}" presName="arrow" presStyleLbl="bgShp" presStyleIdx="0" presStyleCnt="1"/>
      <dgm:spPr/>
    </dgm:pt>
    <dgm:pt modelId="{103E5224-7FB8-46EE-A2D5-B000932B8CDB}" type="pres">
      <dgm:prSet presAssocID="{DDFC17E0-6AE4-452A-A246-564DBDAE8379}" presName="linearProcess" presStyleCnt="0"/>
      <dgm:spPr/>
    </dgm:pt>
    <dgm:pt modelId="{92CD4DDA-491C-4435-A76D-8375A73536CA}" type="pres">
      <dgm:prSet presAssocID="{710AA29B-1615-45F4-B7F4-18EC7711BA0F}" presName="textNode" presStyleLbl="node1" presStyleIdx="0" presStyleCnt="1" custScaleX="112281" custScaleY="250000">
        <dgm:presLayoutVars>
          <dgm:bulletEnabled val="1"/>
        </dgm:presLayoutVars>
      </dgm:prSet>
      <dgm:spPr/>
    </dgm:pt>
  </dgm:ptLst>
  <dgm:cxnLst>
    <dgm:cxn modelId="{94AB4878-85FE-4B02-855B-991586D80F13}" type="presOf" srcId="{8D2684D6-D348-480C-8BB9-4F46479C1791}" destId="{92CD4DDA-491C-4435-A76D-8375A73536CA}" srcOrd="0" destOrd="3" presId="urn:microsoft.com/office/officeart/2005/8/layout/hProcess9"/>
    <dgm:cxn modelId="{DD871381-1D40-4632-B6C1-8D9456933D35}" srcId="{710AA29B-1615-45F4-B7F4-18EC7711BA0F}" destId="{7B7AC94D-D531-4A01-BA01-6AA9C5DEBBEB}" srcOrd="3" destOrd="0" parTransId="{B89146CE-7F59-424D-9B59-42D808A09F25}" sibTransId="{53E1A539-DE56-4A67-B779-7671908D5DA1}"/>
    <dgm:cxn modelId="{B7BDA691-75BD-4833-95B7-BFD6F4DA1620}" type="presOf" srcId="{7B7AC94D-D531-4A01-BA01-6AA9C5DEBBEB}" destId="{92CD4DDA-491C-4435-A76D-8375A73536CA}" srcOrd="0" destOrd="4" presId="urn:microsoft.com/office/officeart/2005/8/layout/hProcess9"/>
    <dgm:cxn modelId="{90588497-7C15-442A-9E8B-EF46819B00ED}" srcId="{710AA29B-1615-45F4-B7F4-18EC7711BA0F}" destId="{CFC3150A-09AE-4227-8A2C-ABF109020383}" srcOrd="0" destOrd="0" parTransId="{E97C6014-C2A0-44D0-8139-2DA78BC5C1E8}" sibTransId="{527BC3A8-39E1-4F2B-820A-689363C18C5A}"/>
    <dgm:cxn modelId="{91229CA4-4C0C-447D-A5C6-18E61222E0EB}" srcId="{DDFC17E0-6AE4-452A-A246-564DBDAE8379}" destId="{710AA29B-1615-45F4-B7F4-18EC7711BA0F}" srcOrd="0" destOrd="0" parTransId="{1D5A6F2B-BAEA-4077-B0AF-D35B4295643F}" sibTransId="{8823B164-7388-4117-BC0C-ED664DEBE26E}"/>
    <dgm:cxn modelId="{172AB6AC-83BF-4599-A55A-3557D92558FD}" type="presOf" srcId="{DDFC17E0-6AE4-452A-A246-564DBDAE8379}" destId="{B4908C4C-569E-496E-B243-374EB16BC202}" srcOrd="0" destOrd="0" presId="urn:microsoft.com/office/officeart/2005/8/layout/hProcess9"/>
    <dgm:cxn modelId="{8E192BAE-3B08-4064-9447-F379DFBF7D25}" srcId="{710AA29B-1615-45F4-B7F4-18EC7711BA0F}" destId="{95434342-48E3-454C-AC5D-419B1D086355}" srcOrd="1" destOrd="0" parTransId="{67B0C0ED-BB9C-4870-8E8F-49002B0ED6EC}" sibTransId="{573AB9AB-3C80-46C9-9308-71F28C1FE52A}"/>
    <dgm:cxn modelId="{0BD53BC5-9DB5-4CD8-841A-EDCAE572B3CC}" type="presOf" srcId="{710AA29B-1615-45F4-B7F4-18EC7711BA0F}" destId="{92CD4DDA-491C-4435-A76D-8375A73536CA}" srcOrd="0" destOrd="0" presId="urn:microsoft.com/office/officeart/2005/8/layout/hProcess9"/>
    <dgm:cxn modelId="{48DC5EC5-FD11-4916-A3F6-7AD48675557A}" type="presOf" srcId="{95434342-48E3-454C-AC5D-419B1D086355}" destId="{92CD4DDA-491C-4435-A76D-8375A73536CA}" srcOrd="0" destOrd="2" presId="urn:microsoft.com/office/officeart/2005/8/layout/hProcess9"/>
    <dgm:cxn modelId="{E14CB5DF-0A67-408A-A186-C3CFC29ACE6D}" srcId="{710AA29B-1615-45F4-B7F4-18EC7711BA0F}" destId="{8D2684D6-D348-480C-8BB9-4F46479C1791}" srcOrd="2" destOrd="0" parTransId="{8C40CBB9-836D-4A39-9604-40444C33DE66}" sibTransId="{1A598F4D-8D37-4AFD-888D-A9A84C2A29A0}"/>
    <dgm:cxn modelId="{DE2106FB-2645-4E68-AC3D-45710F351F39}" type="presOf" srcId="{CFC3150A-09AE-4227-8A2C-ABF109020383}" destId="{92CD4DDA-491C-4435-A76D-8375A73536CA}" srcOrd="0" destOrd="1" presId="urn:microsoft.com/office/officeart/2005/8/layout/hProcess9"/>
    <dgm:cxn modelId="{57E92FB4-FD97-4B5F-8935-1B8067321346}" type="presParOf" srcId="{B4908C4C-569E-496E-B243-374EB16BC202}" destId="{A77D0EBC-D68D-490C-966C-CACE1F5EFB2F}" srcOrd="0" destOrd="0" presId="urn:microsoft.com/office/officeart/2005/8/layout/hProcess9"/>
    <dgm:cxn modelId="{F75F5182-E07F-483D-B409-C640B7434868}" type="presParOf" srcId="{B4908C4C-569E-496E-B243-374EB16BC202}" destId="{103E5224-7FB8-46EE-A2D5-B000932B8CDB}" srcOrd="1" destOrd="0" presId="urn:microsoft.com/office/officeart/2005/8/layout/hProcess9"/>
    <dgm:cxn modelId="{1247B613-CA82-4CF8-9716-4FB9ECCB366C}" type="presParOf" srcId="{103E5224-7FB8-46EE-A2D5-B000932B8CDB}" destId="{92CD4DDA-491C-4435-A76D-8375A73536CA}" srcOrd="0" destOrd="0" presId="urn:microsoft.com/office/officeart/2005/8/layout/hProcess9"/>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F090A6A-2EE5-404D-9D4A-048969AB2C10}">
      <dsp:nvSpPr>
        <dsp:cNvPr id="0" name=""/>
        <dsp:cNvSpPr/>
      </dsp:nvSpPr>
      <dsp:spPr>
        <a:xfrm>
          <a:off x="318635" y="0"/>
          <a:ext cx="3611201" cy="4896543"/>
        </a:xfrm>
        <a:prstGeom prst="rightArrow">
          <a:avLst/>
        </a:prstGeom>
        <a:solidFill>
          <a:schemeClr val="accent1">
            <a:tint val="40000"/>
            <a:hueOff val="0"/>
            <a:satOff val="0"/>
            <a:lumOff val="0"/>
            <a:alphaOff val="0"/>
          </a:schemeClr>
        </a:solidFill>
        <a:ln>
          <a:noFill/>
        </a:ln>
        <a:effectLst>
          <a:outerShdw blurRad="40000" dist="20000" dir="5400000" rotWithShape="0">
            <a:srgbClr val="000000">
              <a:alpha val="38000"/>
            </a:srgbClr>
          </a:outerShdw>
        </a:effectLst>
      </dsp:spPr>
      <dsp:style>
        <a:lnRef idx="0">
          <a:scrgbClr r="0" g="0" b="0"/>
        </a:lnRef>
        <a:fillRef idx="1">
          <a:scrgbClr r="0" g="0" b="0"/>
        </a:fillRef>
        <a:effectRef idx="1">
          <a:scrgbClr r="0" g="0" b="0"/>
        </a:effectRef>
        <a:fontRef idx="minor"/>
      </dsp:style>
    </dsp:sp>
    <dsp:sp modelId="{ADCA2153-40AE-4FAC-86E8-AE6B1E256646}">
      <dsp:nvSpPr>
        <dsp:cNvPr id="0" name=""/>
        <dsp:cNvSpPr/>
      </dsp:nvSpPr>
      <dsp:spPr>
        <a:xfrm>
          <a:off x="1064" y="0"/>
          <a:ext cx="4246343" cy="4896543"/>
        </a:xfrm>
        <a:prstGeom prst="roundRect">
          <a:avLst/>
        </a:prstGeom>
        <a:gradFill rotWithShape="0">
          <a:gsLst>
            <a:gs pos="0">
              <a:schemeClr val="accent1">
                <a:hueOff val="0"/>
                <a:satOff val="0"/>
                <a:lumOff val="0"/>
                <a:alphaOff val="0"/>
                <a:tint val="50000"/>
                <a:satMod val="300000"/>
              </a:schemeClr>
            </a:gs>
            <a:gs pos="35000">
              <a:schemeClr val="accent1">
                <a:hueOff val="0"/>
                <a:satOff val="0"/>
                <a:lumOff val="0"/>
                <a:alphaOff val="0"/>
                <a:tint val="37000"/>
                <a:satMod val="300000"/>
              </a:schemeClr>
            </a:gs>
            <a:gs pos="100000">
              <a:schemeClr val="accent1">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b="1" kern="1200" dirty="0"/>
            <a:t>Aims</a:t>
          </a:r>
          <a:endParaRPr lang="en-GB" sz="2100" kern="1200" dirty="0"/>
        </a:p>
        <a:p>
          <a:pPr marL="171450" lvl="1" indent="-171450" algn="l" defTabSz="711200">
            <a:lnSpc>
              <a:spcPct val="90000"/>
            </a:lnSpc>
            <a:spcBef>
              <a:spcPct val="0"/>
            </a:spcBef>
            <a:spcAft>
              <a:spcPct val="15000"/>
            </a:spcAft>
            <a:buChar char="•"/>
          </a:pPr>
          <a:r>
            <a:rPr lang="en-GB" sz="1600" kern="1200" dirty="0"/>
            <a:t>To provide an outline of what is statutory guidance.</a:t>
          </a:r>
        </a:p>
        <a:p>
          <a:pPr marL="171450" lvl="1" indent="-171450" algn="l" defTabSz="711200">
            <a:lnSpc>
              <a:spcPct val="90000"/>
            </a:lnSpc>
            <a:spcBef>
              <a:spcPct val="0"/>
            </a:spcBef>
            <a:spcAft>
              <a:spcPct val="15000"/>
            </a:spcAft>
            <a:buChar char="•"/>
          </a:pPr>
          <a:r>
            <a:rPr lang="en-GB" sz="1600" kern="1200" dirty="0"/>
            <a:t>To look at the communication process.</a:t>
          </a:r>
        </a:p>
        <a:p>
          <a:pPr marL="171450" lvl="1" indent="-171450" algn="l" defTabSz="711200">
            <a:lnSpc>
              <a:spcPct val="90000"/>
            </a:lnSpc>
            <a:spcBef>
              <a:spcPct val="0"/>
            </a:spcBef>
            <a:spcAft>
              <a:spcPct val="15000"/>
            </a:spcAft>
            <a:buChar char="•"/>
          </a:pPr>
          <a:r>
            <a:rPr lang="en-GB" sz="1600" kern="1200" dirty="0"/>
            <a:t>To help you to reflect on the way you communicate with people and or groups.</a:t>
          </a:r>
        </a:p>
        <a:p>
          <a:pPr marL="171450" lvl="1" indent="-171450" algn="l" defTabSz="711200">
            <a:lnSpc>
              <a:spcPct val="90000"/>
            </a:lnSpc>
            <a:spcBef>
              <a:spcPct val="0"/>
            </a:spcBef>
            <a:spcAft>
              <a:spcPct val="15000"/>
            </a:spcAft>
            <a:buChar char="•"/>
          </a:pPr>
          <a:r>
            <a:rPr lang="en-GB" sz="1600" kern="1200" dirty="0"/>
            <a:t>To provide you with </a:t>
          </a:r>
          <a:r>
            <a:rPr lang="en-GB" sz="1600" kern="1200" dirty="0" err="1"/>
            <a:t>Berlo’s</a:t>
          </a:r>
          <a:r>
            <a:rPr lang="en-GB" sz="1600" kern="1200" dirty="0"/>
            <a:t> (1960) and Shannan &amp; Weaver’s (1948) models of communication.</a:t>
          </a:r>
        </a:p>
        <a:p>
          <a:pPr marL="171450" lvl="1" indent="-171450" algn="l" defTabSz="711200">
            <a:lnSpc>
              <a:spcPct val="90000"/>
            </a:lnSpc>
            <a:spcBef>
              <a:spcPct val="0"/>
            </a:spcBef>
            <a:spcAft>
              <a:spcPct val="15000"/>
            </a:spcAft>
            <a:buChar char="•"/>
          </a:pPr>
          <a:r>
            <a:rPr lang="en-GB" sz="1600" kern="1200" dirty="0"/>
            <a:t>To look at the barriers to communication.</a:t>
          </a:r>
        </a:p>
        <a:p>
          <a:pPr marL="171450" lvl="1" indent="-171450" algn="l" defTabSz="711200">
            <a:lnSpc>
              <a:spcPct val="90000"/>
            </a:lnSpc>
            <a:spcBef>
              <a:spcPct val="0"/>
            </a:spcBef>
            <a:spcAft>
              <a:spcPct val="15000"/>
            </a:spcAft>
            <a:buChar char="•"/>
          </a:pPr>
          <a:r>
            <a:rPr lang="en-GB" sz="1600" kern="1200" dirty="0"/>
            <a:t>To provide you with some principles for communicating effectively with service users. </a:t>
          </a:r>
        </a:p>
      </dsp:txBody>
      <dsp:txXfrm>
        <a:off x="208353" y="207289"/>
        <a:ext cx="3831765" cy="448196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77D0EBC-D68D-490C-966C-CACE1F5EFB2F}">
      <dsp:nvSpPr>
        <dsp:cNvPr id="0" name=""/>
        <dsp:cNvSpPr/>
      </dsp:nvSpPr>
      <dsp:spPr>
        <a:xfrm>
          <a:off x="329436" y="0"/>
          <a:ext cx="3733614" cy="4896543"/>
        </a:xfrm>
        <a:prstGeom prst="rightArrow">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2CD4DDA-491C-4435-A76D-8375A73536CA}">
      <dsp:nvSpPr>
        <dsp:cNvPr id="0" name=""/>
        <dsp:cNvSpPr/>
      </dsp:nvSpPr>
      <dsp:spPr>
        <a:xfrm>
          <a:off x="2402" y="0"/>
          <a:ext cx="4387683" cy="4896543"/>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b="1" kern="1200" dirty="0"/>
            <a:t>Objectives</a:t>
          </a:r>
          <a:endParaRPr lang="en-GB" sz="2100" kern="1200" dirty="0"/>
        </a:p>
        <a:p>
          <a:pPr marL="171450" lvl="1" indent="-171450" algn="l" defTabSz="711200">
            <a:lnSpc>
              <a:spcPct val="90000"/>
            </a:lnSpc>
            <a:spcBef>
              <a:spcPct val="0"/>
            </a:spcBef>
            <a:spcAft>
              <a:spcPct val="15000"/>
            </a:spcAft>
            <a:buChar char="•"/>
          </a:pPr>
          <a:r>
            <a:rPr lang="en-GB" sz="1600" kern="1200" dirty="0"/>
            <a:t>By the end of the session, you should have an insight of what is statutory guidance.</a:t>
          </a:r>
        </a:p>
        <a:p>
          <a:pPr marL="171450" lvl="1" indent="-171450" algn="l" defTabSz="711200">
            <a:lnSpc>
              <a:spcPct val="90000"/>
            </a:lnSpc>
            <a:spcBef>
              <a:spcPct val="0"/>
            </a:spcBef>
            <a:spcAft>
              <a:spcPct val="15000"/>
            </a:spcAft>
            <a:buChar char="•"/>
          </a:pPr>
          <a:r>
            <a:rPr lang="en-GB" sz="1600" kern="1200" dirty="0"/>
            <a:t>Why the communication process is important within your role as a H &amp; SC worker.</a:t>
          </a:r>
        </a:p>
        <a:p>
          <a:pPr marL="171450" lvl="1" indent="-171450" algn="l" defTabSz="711200">
            <a:lnSpc>
              <a:spcPct val="90000"/>
            </a:lnSpc>
            <a:spcBef>
              <a:spcPct val="0"/>
            </a:spcBef>
            <a:spcAft>
              <a:spcPct val="15000"/>
            </a:spcAft>
            <a:buChar char="•"/>
          </a:pPr>
          <a:r>
            <a:rPr lang="en-GB" sz="1600" kern="1200" dirty="0"/>
            <a:t>You should be able to have a broader insight to the communication process, the barriers to communication and understand </a:t>
          </a:r>
          <a:r>
            <a:rPr lang="en-GB" sz="1600" kern="1200" dirty="0" err="1"/>
            <a:t>Berlo’s</a:t>
          </a:r>
          <a:r>
            <a:rPr lang="en-GB" sz="1600" kern="1200" dirty="0"/>
            <a:t> and Shannon and Weaver’s communication models</a:t>
          </a:r>
        </a:p>
        <a:p>
          <a:pPr marL="171450" lvl="1" indent="-171450" algn="l" defTabSz="711200">
            <a:lnSpc>
              <a:spcPct val="90000"/>
            </a:lnSpc>
            <a:spcBef>
              <a:spcPct val="0"/>
            </a:spcBef>
            <a:spcAft>
              <a:spcPct val="15000"/>
            </a:spcAft>
            <a:buChar char="•"/>
          </a:pPr>
          <a:r>
            <a:rPr lang="en-GB" sz="1600" kern="1200" dirty="0"/>
            <a:t>You should be able to appreciate why it is essential to communicate effectively with service users and groups.  </a:t>
          </a:r>
        </a:p>
      </dsp:txBody>
      <dsp:txXfrm>
        <a:off x="216591" y="214189"/>
        <a:ext cx="3959305" cy="4468165"/>
      </dsp:txXfrm>
    </dsp:sp>
  </dsp:spTree>
</dsp:drawing>
</file>

<file path=ppt/diagrams/layout1.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2.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08/10/2025</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42C52AA0-F73F-F045-97A6-855AB18EE645}" type="datetimeFigureOut">
              <a:rPr lang="en-US" smtClean="0"/>
              <a:t>10/8/25</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936E1E2-17D2-5E4C-B96D-EEDAC0EF77DB}" type="slidenum">
              <a:rPr lang="en-US" smtClean="0"/>
              <a:t>‹#›</a:t>
            </a:fld>
            <a:endParaRPr lang="en-US"/>
          </a:p>
        </p:txBody>
      </p:sp>
    </p:spTree>
    <p:extLst>
      <p:ext uri="{BB962C8B-B14F-4D97-AF65-F5344CB8AC3E}">
        <p14:creationId xmlns:p14="http://schemas.microsoft.com/office/powerpoint/2010/main" val="2420248085"/>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3" Type="http://schemas.openxmlformats.org/officeDocument/2006/relationships/hyperlink" Target="https://www.gov.uk/government/publications/care-act-statutory-guidance/care-and-support-statutory-guidance" TargetMode="External"/><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3" Type="http://schemas.openxmlformats.org/officeDocument/2006/relationships/hyperlink" Target="https://www.local.gov.uk/publications/get-act-health-and-care-act-2022#timeline-for-implementation" TargetMode="External"/><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3" Type="http://schemas.openxmlformats.org/officeDocument/2006/relationships/hyperlink" Target="https://www.gov.uk/government/publications/care-act-statutory-guidance/care-and-support-statutory-guidance" TargetMode="External"/><Relationship Id="rId2" Type="http://schemas.openxmlformats.org/officeDocument/2006/relationships/slide" Target="../slides/slide9.xml"/><Relationship Id="rId1" Type="http://schemas.openxmlformats.org/officeDocument/2006/relationships/notesMaster" Target="../notesMasters/notesMaster1.xml"/><Relationship Id="rId4" Type="http://schemas.openxmlformats.org/officeDocument/2006/relationships/hyperlink" Target="https://www.youtube.com/watch?v=blapgFKXv0I" TargetMode="Externa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3" Type="http://schemas.openxmlformats.org/officeDocument/2006/relationships/hyperlink" Target="https://worldofwork.io/2019/07/the-7-cs-of-communication/" TargetMode="External"/><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3" Type="http://schemas.openxmlformats.org/officeDocument/2006/relationships/hyperlink" Target="https://www.youtube.com/watch?v=f5Tao6KHV5w" TargetMode="External"/><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3" Type="http://schemas.openxmlformats.org/officeDocument/2006/relationships/hyperlink" Target="https://www.england.nhs.uk/long-read/good-communication-with-patients-waiting-for-care-core-principles/" TargetMode="External"/><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3" Type="http://schemas.openxmlformats.org/officeDocument/2006/relationships/hyperlink" Target="https://www.england.nhs.uk/long-read/good-communication-with-patients-waiting-for-care-core-principles/" TargetMode="External"/><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3" Type="http://schemas.openxmlformats.org/officeDocument/2006/relationships/hyperlink" Target="https://www.gettyimages.co.uk/detail/photo/three-diverse-business-people-hanging-out-and-royalty-free-image/1385092257" TargetMode="External"/><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3" Type="http://schemas.openxmlformats.org/officeDocument/2006/relationships/hyperlink" Target="https://cpdonline.co.uk/knowledge-base/care/effective-communication/#why-is-effective-communication-needed-in-health-and-social-care" TargetMode="External"/><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spcBef>
                <a:spcPts val="600"/>
              </a:spcBef>
              <a:spcAft>
                <a:spcPts val="600"/>
              </a:spcAft>
              <a:buFont typeface="+mj-lt"/>
              <a:buNone/>
            </a:pPr>
            <a:r>
              <a:rPr lang="en-GB" sz="1800" b="1" dirty="0">
                <a:solidFill>
                  <a:schemeClr val="tx1"/>
                </a:solidFill>
                <a:effectLst/>
                <a:latin typeface="Arial" panose="020B0604020202020204" pitchFamily="34" charset="0"/>
                <a:ea typeface="Times New Roman" panose="02020603050405020304" pitchFamily="18" charset="0"/>
              </a:rPr>
              <a:t>Consider adding ‘Lecturer’ name and email to slide</a:t>
            </a:r>
          </a:p>
          <a:p>
            <a:pPr marL="0" indent="0">
              <a:spcBef>
                <a:spcPts val="600"/>
              </a:spcBef>
              <a:spcAft>
                <a:spcPts val="600"/>
              </a:spcAft>
              <a:buFont typeface="+mj-lt"/>
              <a:buNone/>
            </a:pPr>
            <a:endParaRPr lang="en-GB" sz="1800" b="1" dirty="0">
              <a:solidFill>
                <a:schemeClr val="tx1"/>
              </a:solidFill>
              <a:effectLst/>
              <a:latin typeface="Arial" panose="020B0604020202020204" pitchFamily="34" charset="0"/>
              <a:ea typeface="Times New Roman" panose="02020603050405020304" pitchFamily="18" charset="0"/>
            </a:endParaRPr>
          </a:p>
          <a:p>
            <a:pPr marL="0" indent="0">
              <a:spcBef>
                <a:spcPts val="600"/>
              </a:spcBef>
              <a:spcAft>
                <a:spcPts val="600"/>
              </a:spcAft>
              <a:buFont typeface="+mj-lt"/>
              <a:buNone/>
            </a:pPr>
            <a:endParaRPr lang="en-GB" sz="1800" b="1" dirty="0">
              <a:solidFill>
                <a:schemeClr val="tx1"/>
              </a:solidFill>
              <a:effectLst/>
              <a:latin typeface="Arial" panose="020B0604020202020204" pitchFamily="34" charset="0"/>
              <a:ea typeface="Times New Roman" panose="02020603050405020304" pitchFamily="18" charset="0"/>
            </a:endParaRPr>
          </a:p>
          <a:p>
            <a:pPr marL="342900" indent="-342900">
              <a:spcBef>
                <a:spcPts val="600"/>
              </a:spcBef>
              <a:spcAft>
                <a:spcPts val="600"/>
              </a:spcAft>
              <a:buFont typeface="+mj-lt"/>
              <a:buAutoNum type="arabicPeriod"/>
            </a:pPr>
            <a:endParaRPr lang="en-GB" sz="1800" b="1" dirty="0">
              <a:solidFill>
                <a:schemeClr val="tx1"/>
              </a:solidFill>
              <a:effectLst/>
              <a:latin typeface="Arial" panose="020B0604020202020204" pitchFamily="34" charset="0"/>
              <a:ea typeface="Times New Roman" panose="02020603050405020304" pitchFamily="18" charset="0"/>
            </a:endParaRPr>
          </a:p>
          <a:p>
            <a:pPr>
              <a:spcBef>
                <a:spcPts val="600"/>
              </a:spcBef>
              <a:spcAft>
                <a:spcPts val="600"/>
              </a:spcAft>
            </a:pPr>
            <a:endParaRPr lang="en-GB" sz="1800" b="1" dirty="0">
              <a:solidFill>
                <a:schemeClr val="tx1"/>
              </a:solidFill>
              <a:effectLst/>
              <a:latin typeface="Times New Roman" panose="02020603050405020304" pitchFamily="18" charset="0"/>
              <a:ea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6936E1E2-17D2-5E4C-B96D-EEDAC0EF77DB}" type="slidenum">
              <a:rPr lang="en-US" smtClean="0"/>
              <a:t>1</a:t>
            </a:fld>
            <a:endParaRPr lang="en-US"/>
          </a:p>
        </p:txBody>
      </p:sp>
    </p:spTree>
    <p:extLst>
      <p:ext uri="{BB962C8B-B14F-4D97-AF65-F5344CB8AC3E}">
        <p14:creationId xmlns:p14="http://schemas.microsoft.com/office/powerpoint/2010/main" val="26557929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marR="0" lvl="0" indent="-228600" algn="l" defTabSz="457200" rtl="0" eaLnBrk="1" fontAlgn="auto" latinLnBrk="0" hangingPunct="1">
              <a:lnSpc>
                <a:spcPct val="100000"/>
              </a:lnSpc>
              <a:spcBef>
                <a:spcPts val="0"/>
              </a:spcBef>
              <a:spcAft>
                <a:spcPts val="0"/>
              </a:spcAft>
              <a:buClrTx/>
              <a:buSzTx/>
              <a:buFont typeface="+mj-lt"/>
              <a:buAutoNum type="arabicPeriod"/>
              <a:tabLst/>
              <a:defRPr/>
            </a:pPr>
            <a:r>
              <a:rPr lang="en-GB" sz="1600" b="1" dirty="0"/>
              <a:t>Recap on last sessions contents</a:t>
            </a:r>
          </a:p>
          <a:p>
            <a:pPr marL="228600" marR="0" lvl="0" indent="-228600" algn="l" defTabSz="457200" rtl="0" eaLnBrk="1" fontAlgn="auto" latinLnBrk="0" hangingPunct="1">
              <a:lnSpc>
                <a:spcPct val="100000"/>
              </a:lnSpc>
              <a:spcBef>
                <a:spcPts val="0"/>
              </a:spcBef>
              <a:spcAft>
                <a:spcPts val="0"/>
              </a:spcAft>
              <a:buClrTx/>
              <a:buSzTx/>
              <a:buFont typeface="+mj-lt"/>
              <a:buAutoNum type="arabicPeriod"/>
              <a:tabLst/>
              <a:defRPr/>
            </a:pPr>
            <a:endParaRPr lang="en-GB" sz="1600" b="1" dirty="0"/>
          </a:p>
          <a:p>
            <a:pPr marL="228600" marR="0" lvl="0" indent="-228600" algn="l" defTabSz="457200" rtl="0" eaLnBrk="1" fontAlgn="auto" latinLnBrk="0" hangingPunct="1">
              <a:lnSpc>
                <a:spcPct val="100000"/>
              </a:lnSpc>
              <a:spcBef>
                <a:spcPts val="0"/>
              </a:spcBef>
              <a:spcAft>
                <a:spcPts val="0"/>
              </a:spcAft>
              <a:buClrTx/>
              <a:buSzTx/>
              <a:buFont typeface="+mj-lt"/>
              <a:buAutoNum type="arabicPeriod"/>
              <a:tabLst/>
              <a:defRPr/>
            </a:pPr>
            <a:r>
              <a:rPr lang="en-GB" sz="1600" b="1" dirty="0"/>
              <a:t>Ensure you record the teaching session, check that you have the mic on load enough. </a:t>
            </a:r>
          </a:p>
          <a:p>
            <a:pPr marL="228600" marR="0" lvl="0" indent="-228600" algn="l" defTabSz="457200" rtl="0" eaLnBrk="1" fontAlgn="auto" latinLnBrk="0" hangingPunct="1">
              <a:lnSpc>
                <a:spcPct val="100000"/>
              </a:lnSpc>
              <a:spcBef>
                <a:spcPts val="0"/>
              </a:spcBef>
              <a:spcAft>
                <a:spcPts val="0"/>
              </a:spcAft>
              <a:buClrTx/>
              <a:buSzTx/>
              <a:buFont typeface="+mj-lt"/>
              <a:buAutoNum type="arabicPeriod"/>
              <a:tabLst/>
              <a:defRPr/>
            </a:pPr>
            <a:endParaRPr lang="en-GB" sz="1600" b="1" dirty="0"/>
          </a:p>
          <a:p>
            <a:pPr marL="228600" indent="-228600">
              <a:buFont typeface="+mj-lt"/>
              <a:buAutoNum type="arabicPeriod"/>
            </a:pPr>
            <a:r>
              <a:rPr lang="en-GB" sz="1600" b="1" dirty="0"/>
              <a:t>Remember to record the teaching session. </a:t>
            </a:r>
          </a:p>
          <a:p>
            <a:pPr marL="228600" indent="-228600">
              <a:buFont typeface="+mj-lt"/>
              <a:buAutoNum type="arabicPeriod"/>
            </a:pPr>
            <a:endParaRPr lang="en-GB" sz="1600" b="1" dirty="0"/>
          </a:p>
          <a:p>
            <a:pPr marL="228600" indent="-228600">
              <a:buFont typeface="+mj-lt"/>
              <a:buAutoNum type="arabicPeriod"/>
            </a:pPr>
            <a:r>
              <a:rPr lang="en-GB" sz="1600" b="1" dirty="0"/>
              <a:t>Remind students that the session is being recorded.</a:t>
            </a:r>
          </a:p>
          <a:p>
            <a:pPr marL="228600" indent="-228600">
              <a:buFont typeface="+mj-lt"/>
              <a:buAutoNum type="arabicPeriod"/>
            </a:pPr>
            <a:endParaRPr lang="en-GB" sz="1600" b="1" dirty="0"/>
          </a:p>
          <a:p>
            <a:pPr marL="228600" indent="-228600">
              <a:buFont typeface="+mj-lt"/>
              <a:buAutoNum type="arabicPeriod"/>
            </a:pPr>
            <a:r>
              <a:rPr lang="en-GB" sz="1600" b="1"/>
              <a:t>Alert to not over sharing and to maintain confidentiality so that the slides are only closed to the student group and not to be shared with others not part of the cohort. </a:t>
            </a:r>
          </a:p>
          <a:p>
            <a:pPr marL="228600" indent="-228600">
              <a:buFont typeface="+mj-lt"/>
              <a:buAutoNum type="arabicPeriod"/>
            </a:pPr>
            <a:endParaRPr lang="en-GB" sz="1600" b="1" dirty="0"/>
          </a:p>
        </p:txBody>
      </p:sp>
      <p:sp>
        <p:nvSpPr>
          <p:cNvPr id="4" name="Slide Number Placeholder 3"/>
          <p:cNvSpPr>
            <a:spLocks noGrp="1"/>
          </p:cNvSpPr>
          <p:nvPr>
            <p:ph type="sldNum" sz="quarter" idx="5"/>
          </p:nvPr>
        </p:nvSpPr>
        <p:spPr/>
        <p:txBody>
          <a:bodyPr/>
          <a:lstStyle/>
          <a:p>
            <a:fld id="{6936E1E2-17D2-5E4C-B96D-EEDAC0EF77DB}" type="slidenum">
              <a:rPr lang="en-US" smtClean="0"/>
              <a:t>2</a:t>
            </a:fld>
            <a:endParaRPr lang="en-US"/>
          </a:p>
        </p:txBody>
      </p:sp>
    </p:spTree>
    <p:extLst>
      <p:ext uri="{BB962C8B-B14F-4D97-AF65-F5344CB8AC3E}">
        <p14:creationId xmlns:p14="http://schemas.microsoft.com/office/powerpoint/2010/main" val="18070267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Font typeface="+mj-lt"/>
              <a:buAutoNum type="arabicPeriod"/>
            </a:pPr>
            <a:r>
              <a:rPr lang="en-GB" b="1" dirty="0"/>
              <a:t>Plan an ice-breaker activity </a:t>
            </a:r>
          </a:p>
          <a:p>
            <a:pPr marL="228600" indent="-228600">
              <a:buFont typeface="+mj-lt"/>
              <a:buAutoNum type="arabicPeriod"/>
            </a:pPr>
            <a:endParaRPr lang="en-GB" b="1" dirty="0"/>
          </a:p>
          <a:p>
            <a:pPr marL="228600" indent="-228600">
              <a:buFont typeface="+mj-lt"/>
              <a:buAutoNum type="arabicPeriod"/>
            </a:pPr>
            <a:r>
              <a:rPr lang="en-GB" b="1" dirty="0"/>
              <a:t>Recap on last sessions contents</a:t>
            </a:r>
          </a:p>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3</a:t>
            </a:fld>
            <a:endParaRPr lang="en-US"/>
          </a:p>
        </p:txBody>
      </p:sp>
    </p:spTree>
    <p:extLst>
      <p:ext uri="{BB962C8B-B14F-4D97-AF65-F5344CB8AC3E}">
        <p14:creationId xmlns:p14="http://schemas.microsoft.com/office/powerpoint/2010/main" val="246093053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Font typeface="+mj-lt"/>
              <a:buAutoNum type="arabicPeriod"/>
            </a:pPr>
            <a:r>
              <a:rPr lang="en-GB" b="1" dirty="0"/>
              <a:t>The </a:t>
            </a:r>
            <a:r>
              <a:rPr lang="en-GB" b="1" dirty="0" err="1"/>
              <a:t>Berlo’s</a:t>
            </a:r>
            <a:r>
              <a:rPr lang="en-GB" b="1" dirty="0"/>
              <a:t> (1960) article is available in the resource file in week 6 so that students can have access to this communication model material for citations in their work.  There is also a Shannon and Weaver’s (1948) paper uploaded in week 6 on Moodle. </a:t>
            </a:r>
          </a:p>
          <a:p>
            <a:pPr marL="0" indent="0">
              <a:buFont typeface="+mj-lt"/>
              <a:buNone/>
            </a:pPr>
            <a:endParaRPr lang="en-GB" b="1" dirty="0"/>
          </a:p>
        </p:txBody>
      </p:sp>
      <p:sp>
        <p:nvSpPr>
          <p:cNvPr id="4" name="Slide Number Placeholder 3"/>
          <p:cNvSpPr>
            <a:spLocks noGrp="1"/>
          </p:cNvSpPr>
          <p:nvPr>
            <p:ph type="sldNum" sz="quarter" idx="5"/>
          </p:nvPr>
        </p:nvSpPr>
        <p:spPr/>
        <p:txBody>
          <a:bodyPr/>
          <a:lstStyle/>
          <a:p>
            <a:fld id="{6936E1E2-17D2-5E4C-B96D-EEDAC0EF77DB}" type="slidenum">
              <a:rPr lang="en-US" smtClean="0"/>
              <a:t>4</a:t>
            </a:fld>
            <a:endParaRPr lang="en-US"/>
          </a:p>
        </p:txBody>
      </p:sp>
    </p:spTree>
    <p:extLst>
      <p:ext uri="{BB962C8B-B14F-4D97-AF65-F5344CB8AC3E}">
        <p14:creationId xmlns:p14="http://schemas.microsoft.com/office/powerpoint/2010/main" val="372295823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marR="0" lvl="0" indent="-228600" algn="l" defTabSz="457200" rtl="0" eaLnBrk="1" fontAlgn="auto" latinLnBrk="0" hangingPunct="1">
              <a:lnSpc>
                <a:spcPct val="100000"/>
              </a:lnSpc>
              <a:spcBef>
                <a:spcPts val="0"/>
              </a:spcBef>
              <a:spcAft>
                <a:spcPts val="0"/>
              </a:spcAft>
              <a:buClrTx/>
              <a:buSzTx/>
              <a:buFont typeface="+mj-lt"/>
              <a:buAutoNum type="arabicPeriod"/>
              <a:tabLst/>
              <a:defRPr/>
            </a:pPr>
            <a:r>
              <a:rPr lang="en-GB" b="1" dirty="0">
                <a:latin typeface="Arial" panose="020B0604020202020204" pitchFamily="34" charset="0"/>
                <a:cs typeface="Arial" panose="020B0604020202020204" pitchFamily="34" charset="0"/>
              </a:rPr>
              <a:t>This is an outline of what the aims and objectives are for the session. </a:t>
            </a:r>
          </a:p>
          <a:p>
            <a:pPr marL="228600" marR="0" lvl="0" indent="-228600" algn="l" defTabSz="457200" rtl="0" eaLnBrk="1" fontAlgn="auto" latinLnBrk="0" hangingPunct="1">
              <a:lnSpc>
                <a:spcPct val="100000"/>
              </a:lnSpc>
              <a:spcBef>
                <a:spcPts val="0"/>
              </a:spcBef>
              <a:spcAft>
                <a:spcPts val="0"/>
              </a:spcAft>
              <a:buClrTx/>
              <a:buSzTx/>
              <a:buFont typeface="+mj-lt"/>
              <a:buAutoNum type="arabicPeriod"/>
              <a:tabLst/>
              <a:defRPr/>
            </a:pPr>
            <a:endParaRPr lang="en-GB" b="1" dirty="0">
              <a:latin typeface="Arial" panose="020B0604020202020204" pitchFamily="34" charset="0"/>
              <a:cs typeface="Arial" panose="020B0604020202020204" pitchFamily="34" charset="0"/>
            </a:endParaRPr>
          </a:p>
          <a:p>
            <a:pPr marL="228600" marR="0" lvl="0" indent="-228600" algn="l" defTabSz="457200" rtl="0" eaLnBrk="1" fontAlgn="auto" latinLnBrk="0" hangingPunct="1">
              <a:lnSpc>
                <a:spcPct val="100000"/>
              </a:lnSpc>
              <a:spcBef>
                <a:spcPts val="0"/>
              </a:spcBef>
              <a:spcAft>
                <a:spcPts val="0"/>
              </a:spcAft>
              <a:buClrTx/>
              <a:buSzTx/>
              <a:buFont typeface="+mj-lt"/>
              <a:buAutoNum type="arabicPeriod"/>
              <a:tabLst/>
              <a:defRPr/>
            </a:pPr>
            <a:r>
              <a:rPr lang="en-GB" b="1" dirty="0">
                <a:latin typeface="Arial" panose="020B0604020202020204" pitchFamily="34" charset="0"/>
                <a:cs typeface="Arial" panose="020B0604020202020204" pitchFamily="34" charset="0"/>
              </a:rPr>
              <a:t>Show the students the Moodle site and identify where things are located. </a:t>
            </a:r>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5</a:t>
            </a:fld>
            <a:endParaRPr lang="en-US"/>
          </a:p>
        </p:txBody>
      </p:sp>
    </p:spTree>
    <p:extLst>
      <p:ext uri="{BB962C8B-B14F-4D97-AF65-F5344CB8AC3E}">
        <p14:creationId xmlns:p14="http://schemas.microsoft.com/office/powerpoint/2010/main" val="273803898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Font typeface="+mj-lt"/>
              <a:buAutoNum type="arabicPeriod"/>
            </a:pPr>
            <a:r>
              <a:rPr lang="en-GB" b="1" dirty="0"/>
              <a:t>In order to help support students to understand how the UK legislation is formulated and how statutory guidance helps the implementation of statutes, the following slides are aimed to set the context to support students learning. </a:t>
            </a:r>
          </a:p>
        </p:txBody>
      </p:sp>
      <p:sp>
        <p:nvSpPr>
          <p:cNvPr id="4" name="Slide Number Placeholder 3"/>
          <p:cNvSpPr>
            <a:spLocks noGrp="1"/>
          </p:cNvSpPr>
          <p:nvPr>
            <p:ph type="sldNum" sz="quarter" idx="5"/>
          </p:nvPr>
        </p:nvSpPr>
        <p:spPr/>
        <p:txBody>
          <a:bodyPr/>
          <a:lstStyle/>
          <a:p>
            <a:fld id="{6936E1E2-17D2-5E4C-B96D-EEDAC0EF77DB}" type="slidenum">
              <a:rPr lang="en-US" smtClean="0"/>
              <a:t>6</a:t>
            </a:fld>
            <a:endParaRPr lang="en-US"/>
          </a:p>
        </p:txBody>
      </p:sp>
    </p:spTree>
    <p:extLst>
      <p:ext uri="{BB962C8B-B14F-4D97-AF65-F5344CB8AC3E}">
        <p14:creationId xmlns:p14="http://schemas.microsoft.com/office/powerpoint/2010/main" val="62884304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Font typeface="+mj-lt"/>
              <a:buAutoNum type="arabicPeriod"/>
            </a:pPr>
            <a:r>
              <a:rPr lang="en-GB" b="1" dirty="0"/>
              <a:t>Brainstorm to ask the students what their understanding is of statutory guidance.  This will help you make some judgment about their understanding. </a:t>
            </a:r>
          </a:p>
          <a:p>
            <a:pPr marL="228600" indent="-228600">
              <a:buFont typeface="+mj-lt"/>
              <a:buAutoNum type="arabicPeriod"/>
            </a:pPr>
            <a:endParaRPr lang="en-GB" b="1" dirty="0"/>
          </a:p>
          <a:p>
            <a:pPr marL="228600" indent="-228600">
              <a:buFont typeface="+mj-lt"/>
              <a:buAutoNum type="arabicPeriod"/>
            </a:pPr>
            <a:r>
              <a:rPr lang="en-GB" b="1" dirty="0"/>
              <a:t>Remind students about the need to understand the link between statutory guidance and pieces of legislation which govern how health and social care services should be delivered to meet the statutory requirements. </a:t>
            </a:r>
          </a:p>
          <a:p>
            <a:pPr marL="228600" indent="-228600">
              <a:buFont typeface="+mj-lt"/>
              <a:buAutoNum type="arabicPeriod"/>
            </a:pPr>
            <a:endParaRPr lang="en-GB" b="1" dirty="0"/>
          </a:p>
          <a:p>
            <a:pPr marL="228600" indent="-228600">
              <a:buFont typeface="+mj-lt"/>
              <a:buAutoNum type="arabicPeriod"/>
            </a:pPr>
            <a:r>
              <a:rPr lang="en-GB" b="1" dirty="0"/>
              <a:t>Read the bullet points. </a:t>
            </a:r>
          </a:p>
          <a:p>
            <a:pPr marL="228600" indent="-228600">
              <a:buFont typeface="+mj-lt"/>
              <a:buAutoNum type="arabicPeriod"/>
            </a:pPr>
            <a:endParaRPr lang="en-GB" b="1" dirty="0"/>
          </a:p>
          <a:p>
            <a:pPr marL="228600" marR="0" lvl="0" indent="-228600" algn="l" defTabSz="457200" rtl="0" eaLnBrk="1" fontAlgn="auto" latinLnBrk="0" hangingPunct="1">
              <a:lnSpc>
                <a:spcPct val="100000"/>
              </a:lnSpc>
              <a:spcBef>
                <a:spcPts val="0"/>
              </a:spcBef>
              <a:spcAft>
                <a:spcPts val="0"/>
              </a:spcAft>
              <a:buClrTx/>
              <a:buSzTx/>
              <a:buFont typeface="+mj-lt"/>
              <a:buAutoNum type="arabicPeriod"/>
              <a:tabLst/>
              <a:defRPr/>
            </a:pPr>
            <a:r>
              <a:rPr lang="en-GB" b="1" dirty="0"/>
              <a:t>Go to the link </a:t>
            </a:r>
            <a:r>
              <a:rPr lang="en-GB" dirty="0">
                <a:latin typeface="Arial" panose="020B0604020202020204" pitchFamily="34" charset="0"/>
                <a:cs typeface="Arial" panose="020B0604020202020204" pitchFamily="34" charset="0"/>
                <a:hlinkClick r:id="rId3"/>
              </a:rPr>
              <a:t>Care and support statutory guidance - GOV.UK (www.gov.uk)</a:t>
            </a:r>
            <a:r>
              <a:rPr lang="en-GB" dirty="0">
                <a:latin typeface="Arial" panose="020B0604020202020204" pitchFamily="34" charset="0"/>
                <a:cs typeface="Arial" panose="020B0604020202020204" pitchFamily="34" charset="0"/>
              </a:rPr>
              <a:t> </a:t>
            </a:r>
            <a:r>
              <a:rPr lang="en-GB" b="1" dirty="0">
                <a:latin typeface="Arial" panose="020B0604020202020204" pitchFamily="34" charset="0"/>
                <a:cs typeface="Arial" panose="020B0604020202020204" pitchFamily="34" charset="0"/>
              </a:rPr>
              <a:t>which will provide an example of how the guidance is issued from the UK government. </a:t>
            </a:r>
          </a:p>
          <a:p>
            <a:pPr marL="228600" indent="-228600">
              <a:buFont typeface="+mj-lt"/>
              <a:buAutoNum type="arabicPeriod"/>
            </a:pPr>
            <a:endParaRPr lang="en-GB" b="1" dirty="0"/>
          </a:p>
        </p:txBody>
      </p:sp>
      <p:sp>
        <p:nvSpPr>
          <p:cNvPr id="4" name="Slide Number Placeholder 3"/>
          <p:cNvSpPr>
            <a:spLocks noGrp="1"/>
          </p:cNvSpPr>
          <p:nvPr>
            <p:ph type="sldNum" sz="quarter" idx="5"/>
          </p:nvPr>
        </p:nvSpPr>
        <p:spPr/>
        <p:txBody>
          <a:bodyPr/>
          <a:lstStyle/>
          <a:p>
            <a:fld id="{6936E1E2-17D2-5E4C-B96D-EEDAC0EF77DB}" type="slidenum">
              <a:rPr lang="en-US" smtClean="0"/>
              <a:t>7</a:t>
            </a:fld>
            <a:endParaRPr lang="en-US"/>
          </a:p>
        </p:txBody>
      </p:sp>
    </p:spTree>
    <p:extLst>
      <p:ext uri="{BB962C8B-B14F-4D97-AF65-F5344CB8AC3E}">
        <p14:creationId xmlns:p14="http://schemas.microsoft.com/office/powerpoint/2010/main" val="85109800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mj-lt"/>
              <a:buNone/>
            </a:pPr>
            <a:r>
              <a:rPr lang="en-GB" b="1" dirty="0"/>
              <a:t>Draw the student's attention to the t</a:t>
            </a:r>
            <a:r>
              <a:rPr lang="en-GB" b="1" i="0" dirty="0">
                <a:solidFill>
                  <a:srgbClr val="464B51"/>
                </a:solidFill>
                <a:effectLst/>
                <a:latin typeface="Arial" panose="020B0604020202020204" pitchFamily="34" charset="0"/>
              </a:rPr>
              <a:t>imeline for implementation. Information from: </a:t>
            </a:r>
            <a:r>
              <a:rPr lang="en-GB" dirty="0">
                <a:hlinkClick r:id="rId3"/>
              </a:rPr>
              <a:t>Get in on the Act: Health and Care Act 2022 | Local Government Association</a:t>
            </a:r>
            <a:r>
              <a:rPr lang="en-GB" dirty="0"/>
              <a:t>  </a:t>
            </a:r>
            <a:r>
              <a:rPr lang="en-GB" b="1" dirty="0"/>
              <a:t>(LGA)</a:t>
            </a:r>
            <a:endParaRPr lang="en-GB" b="1" i="0" dirty="0">
              <a:solidFill>
                <a:srgbClr val="464B51"/>
              </a:solidFill>
              <a:effectLst/>
              <a:latin typeface="Arial" panose="020B0604020202020204" pitchFamily="34" charset="0"/>
            </a:endParaRPr>
          </a:p>
          <a:p>
            <a:pPr marL="0" indent="0">
              <a:buFont typeface="+mj-lt"/>
              <a:buNone/>
            </a:pPr>
            <a:endParaRPr lang="en-GB" b="1" i="0" dirty="0">
              <a:solidFill>
                <a:srgbClr val="464B51"/>
              </a:solidFill>
              <a:effectLst/>
              <a:latin typeface="Arial" panose="020B0604020202020204" pitchFamily="34" charset="0"/>
            </a:endParaRPr>
          </a:p>
          <a:p>
            <a:pPr marL="228600" indent="-228600" algn="l">
              <a:buFont typeface="+mj-lt"/>
              <a:buAutoNum type="arabicPeriod"/>
            </a:pPr>
            <a:r>
              <a:rPr lang="en-GB" b="1" i="0" dirty="0">
                <a:solidFill>
                  <a:srgbClr val="464B51"/>
                </a:solidFill>
                <a:effectLst/>
                <a:latin typeface="Arial" panose="020B0604020202020204" pitchFamily="34" charset="0"/>
              </a:rPr>
              <a:t>Implementing the reforms stemming from the Act, and from associated major policy developments, requires a substantial amount of input and resources from councils and their partners. This is at a time when all organisations are facing pressures of increasing demand and constrained resources.</a:t>
            </a:r>
          </a:p>
          <a:p>
            <a:pPr marL="228600" indent="-228600" algn="l">
              <a:buFont typeface="+mj-lt"/>
              <a:buAutoNum type="arabicPeriod"/>
            </a:pPr>
            <a:endParaRPr lang="en-GB" b="1" i="0" dirty="0">
              <a:solidFill>
                <a:srgbClr val="464B51"/>
              </a:solidFill>
              <a:effectLst/>
              <a:latin typeface="Arial" panose="020B0604020202020204" pitchFamily="34" charset="0"/>
            </a:endParaRPr>
          </a:p>
          <a:p>
            <a:pPr marL="228600" indent="-228600" algn="l">
              <a:buFont typeface="+mj-lt"/>
              <a:buAutoNum type="arabicPeriod"/>
            </a:pPr>
            <a:r>
              <a:rPr lang="en-GB" b="1" i="0" dirty="0">
                <a:solidFill>
                  <a:srgbClr val="464B51"/>
                </a:solidFill>
                <a:effectLst/>
                <a:latin typeface="Arial" panose="020B0604020202020204" pitchFamily="34" charset="0"/>
              </a:rPr>
              <a:t>The Act, the white papers on adult social care reform, health and care integration, and levelling up, and the forthcoming white paper on health disparities, will be underpinned, as relevant, by regulation, and statutory and good practice guidance which will require implementation.</a:t>
            </a:r>
          </a:p>
          <a:p>
            <a:pPr marL="228600" indent="-228600" algn="l">
              <a:buFont typeface="+mj-lt"/>
              <a:buAutoNum type="arabicPeriod"/>
            </a:pPr>
            <a:endParaRPr lang="en-GB" b="1" i="0" dirty="0">
              <a:solidFill>
                <a:srgbClr val="464B51"/>
              </a:solidFill>
              <a:effectLst/>
              <a:latin typeface="Arial" panose="020B0604020202020204" pitchFamily="34" charset="0"/>
            </a:endParaRPr>
          </a:p>
          <a:p>
            <a:pPr marL="228600" indent="-228600" algn="l">
              <a:buFont typeface="+mj-lt"/>
              <a:buAutoNum type="arabicPeriod"/>
            </a:pPr>
            <a:r>
              <a:rPr lang="en-GB" b="1" i="0" dirty="0">
                <a:solidFill>
                  <a:srgbClr val="464B51"/>
                </a:solidFill>
                <a:effectLst/>
                <a:latin typeface="Arial" panose="020B0604020202020204" pitchFamily="34" charset="0"/>
              </a:rPr>
              <a:t>The LGA continues to work with the Government to try and ensure that reform programmes allow a realistic time for planning, preparation, and implementation. It will also identify where reforms put New Burdens on local government and raise these with Government.</a:t>
            </a:r>
          </a:p>
          <a:p>
            <a:pPr marL="228600" indent="-228600" algn="l">
              <a:buFont typeface="+mj-lt"/>
              <a:buAutoNum type="arabicPeriod"/>
            </a:pPr>
            <a:endParaRPr lang="en-GB" b="1" i="0" dirty="0">
              <a:solidFill>
                <a:srgbClr val="464B51"/>
              </a:solidFill>
              <a:effectLst/>
              <a:latin typeface="Arial" panose="020B0604020202020204" pitchFamily="34" charset="0"/>
            </a:endParaRPr>
          </a:p>
          <a:p>
            <a:pPr marL="228600" indent="-228600" algn="l">
              <a:buFont typeface="+mj-lt"/>
              <a:buAutoNum type="arabicPeriod"/>
            </a:pPr>
            <a:r>
              <a:rPr lang="en-GB" b="1" i="0" dirty="0">
                <a:solidFill>
                  <a:srgbClr val="464B51"/>
                </a:solidFill>
                <a:effectLst/>
                <a:latin typeface="Arial" panose="020B0604020202020204" pitchFamily="34" charset="0"/>
              </a:rPr>
              <a:t>Understanding the timing requirements of the reforms is crucial. The evolving commencement timeline confirmed by DHSC for measures in the Act so far is as follows:</a:t>
            </a:r>
          </a:p>
          <a:p>
            <a:pPr marL="228600" indent="-228600" algn="l">
              <a:buFont typeface="+mj-lt"/>
              <a:buAutoNum type="arabicPeriod"/>
            </a:pPr>
            <a:endParaRPr lang="en-GB" b="1" i="0" dirty="0">
              <a:solidFill>
                <a:srgbClr val="464B51"/>
              </a:solidFill>
              <a:effectLst/>
              <a:latin typeface="Arial" panose="020B0604020202020204" pitchFamily="34" charset="0"/>
            </a:endParaRPr>
          </a:p>
          <a:p>
            <a:pPr marL="228600" indent="-228600" algn="l">
              <a:buFont typeface="Arial" panose="020B0604020202020204" pitchFamily="34" charset="0"/>
              <a:buChar char="•"/>
            </a:pPr>
            <a:r>
              <a:rPr lang="en-GB" b="1" i="0" dirty="0">
                <a:solidFill>
                  <a:srgbClr val="464B51"/>
                </a:solidFill>
                <a:effectLst/>
                <a:latin typeface="Arial" panose="020B0604020202020204" pitchFamily="34" charset="0"/>
              </a:rPr>
              <a:t>By July 2025 a small number of preparatory provisions entered into force to enable integrated care boards to be established.</a:t>
            </a:r>
          </a:p>
          <a:p>
            <a:pPr marL="228600" indent="-228600" algn="l">
              <a:buFont typeface="Arial" panose="020B0604020202020204" pitchFamily="34" charset="0"/>
              <a:buChar char="•"/>
            </a:pPr>
            <a:r>
              <a:rPr lang="en-GB" b="1" i="0" dirty="0">
                <a:solidFill>
                  <a:srgbClr val="464B51"/>
                </a:solidFill>
                <a:effectLst/>
                <a:latin typeface="Arial" panose="020B0604020202020204" pitchFamily="34" charset="0"/>
              </a:rPr>
              <a:t>Major elements of the Health and Care Act, including but not limited to integrated care boards, integrated care partnerships and the merger of NHSE and NHSI, The NHS Trust Development Authority and Monitor, came into force on 1 July 0</a:t>
            </a:r>
          </a:p>
          <a:p>
            <a:pPr marL="228600" indent="-228600" algn="l">
              <a:buFont typeface="Arial" panose="020B0604020202020204" pitchFamily="34" charset="0"/>
              <a:buChar char="•"/>
            </a:pPr>
            <a:r>
              <a:rPr lang="en-GB" b="1" i="0" dirty="0">
                <a:solidFill>
                  <a:srgbClr val="464B51"/>
                </a:solidFill>
                <a:effectLst/>
                <a:latin typeface="Arial" panose="020B0604020202020204" pitchFamily="34" charset="0"/>
              </a:rPr>
              <a:t>Other measures of the Act are intended to come into force beyond July and full implementation of all its provisions is an ongoing process. </a:t>
            </a:r>
          </a:p>
          <a:p>
            <a:pPr marL="228600" indent="-228600" algn="l">
              <a:buFont typeface="Arial" panose="020B0604020202020204" pitchFamily="34" charset="0"/>
              <a:buChar char="•"/>
            </a:pPr>
            <a:r>
              <a:rPr lang="en-GB" b="1" i="0" dirty="0">
                <a:solidFill>
                  <a:srgbClr val="464B51"/>
                </a:solidFill>
                <a:effectLst/>
                <a:latin typeface="Arial" panose="020B0604020202020204" pitchFamily="34" charset="0"/>
              </a:rPr>
              <a:t>The DHSC will be confirming more details in due course.</a:t>
            </a:r>
          </a:p>
          <a:p>
            <a:pPr marL="228600" indent="-228600" algn="l">
              <a:buFont typeface="Arial" panose="020B0604020202020204" pitchFamily="34" charset="0"/>
              <a:buChar char="•"/>
            </a:pPr>
            <a:r>
              <a:rPr lang="en-GB" b="1" i="0" dirty="0">
                <a:solidFill>
                  <a:srgbClr val="464B51"/>
                </a:solidFill>
                <a:effectLst/>
                <a:latin typeface="Arial" panose="020B0604020202020204" pitchFamily="34" charset="0"/>
              </a:rPr>
              <a:t>The LGA is producing a Health and Care Reform Timeline covering all major elements of the reform agendas which may be issued in quick succession in 2022/23. This will include actions/requirements on councils and their partners with deadlines, and any actions committed to by Government or NHSE.</a:t>
            </a:r>
          </a:p>
          <a:p>
            <a:pPr marL="228600" indent="-228600">
              <a:buFont typeface="+mj-lt"/>
              <a:buAutoNum type="arabicPeriod"/>
            </a:pPr>
            <a:endParaRPr lang="en-GB" b="1" dirty="0"/>
          </a:p>
        </p:txBody>
      </p:sp>
      <p:sp>
        <p:nvSpPr>
          <p:cNvPr id="4" name="Slide Number Placeholder 3"/>
          <p:cNvSpPr>
            <a:spLocks noGrp="1"/>
          </p:cNvSpPr>
          <p:nvPr>
            <p:ph type="sldNum" sz="quarter" idx="5"/>
          </p:nvPr>
        </p:nvSpPr>
        <p:spPr/>
        <p:txBody>
          <a:bodyPr/>
          <a:lstStyle/>
          <a:p>
            <a:fld id="{6936E1E2-17D2-5E4C-B96D-EEDAC0EF77DB}" type="slidenum">
              <a:rPr lang="en-US" smtClean="0"/>
              <a:t>8</a:t>
            </a:fld>
            <a:endParaRPr lang="en-US"/>
          </a:p>
        </p:txBody>
      </p:sp>
    </p:spTree>
    <p:extLst>
      <p:ext uri="{BB962C8B-B14F-4D97-AF65-F5344CB8AC3E}">
        <p14:creationId xmlns:p14="http://schemas.microsoft.com/office/powerpoint/2010/main" val="111814506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Font typeface="+mj-lt"/>
              <a:buAutoNum type="arabicPeriod"/>
            </a:pPr>
            <a:r>
              <a:rPr lang="en-GB" dirty="0">
                <a:hlinkClick r:id="rId3"/>
              </a:rPr>
              <a:t>Care and support statutory guidance - GOV.UK (www.gov.uk)</a:t>
            </a:r>
            <a:endParaRPr lang="en-GB" dirty="0"/>
          </a:p>
          <a:p>
            <a:pPr marL="228600" indent="-228600">
              <a:buFont typeface="+mj-lt"/>
              <a:buAutoNum type="arabicPeriod"/>
            </a:pPr>
            <a:endParaRPr lang="en-GB" b="1" dirty="0"/>
          </a:p>
          <a:p>
            <a:pPr marL="228600" indent="-228600">
              <a:buFont typeface="+mj-lt"/>
              <a:buAutoNum type="arabicPeriod"/>
            </a:pPr>
            <a:r>
              <a:rPr lang="en-GB" b="1" dirty="0"/>
              <a:t>Draw the student's attention to the statutory guidance for the 2022 The Health and Social Care Act.  </a:t>
            </a:r>
          </a:p>
          <a:p>
            <a:pPr marL="228600" indent="-228600">
              <a:buFont typeface="+mj-lt"/>
              <a:buAutoNum type="arabicPeriod"/>
            </a:pPr>
            <a:endParaRPr lang="en-GB" b="1" dirty="0"/>
          </a:p>
          <a:p>
            <a:pPr marL="228600" indent="-228600">
              <a:buFont typeface="+mj-lt"/>
              <a:buAutoNum type="arabicPeriod"/>
            </a:pPr>
            <a:r>
              <a:rPr lang="en-GB" b="1" dirty="0"/>
              <a:t>Go to the link and illustrate what the Act contains in terms of guidance to LA. </a:t>
            </a:r>
          </a:p>
          <a:p>
            <a:pPr marL="228600" indent="-228600">
              <a:buFont typeface="+mj-lt"/>
              <a:buAutoNum type="arabicPeriod"/>
            </a:pPr>
            <a:endParaRPr lang="en-GB" b="1" dirty="0"/>
          </a:p>
          <a:p>
            <a:pPr marL="228600" indent="-228600">
              <a:buFont typeface="+mj-lt"/>
              <a:buAutoNum type="arabicPeriod"/>
            </a:pPr>
            <a:r>
              <a:rPr lang="en-GB" dirty="0">
                <a:hlinkClick r:id="rId4"/>
              </a:rPr>
              <a:t>(14) How does the NHS in England work and how is it changing? – YouTube</a:t>
            </a:r>
            <a:r>
              <a:rPr lang="en-GB" b="1" dirty="0"/>
              <a:t>  Explanation video on the Health and Care Act 2022 and other items which the students will gain an insight on how the funding for services are managed locally and the quality assurance mechanisms. </a:t>
            </a:r>
          </a:p>
        </p:txBody>
      </p:sp>
      <p:sp>
        <p:nvSpPr>
          <p:cNvPr id="4" name="Slide Number Placeholder 3"/>
          <p:cNvSpPr>
            <a:spLocks noGrp="1"/>
          </p:cNvSpPr>
          <p:nvPr>
            <p:ph type="sldNum" sz="quarter" idx="5"/>
          </p:nvPr>
        </p:nvSpPr>
        <p:spPr/>
        <p:txBody>
          <a:bodyPr/>
          <a:lstStyle/>
          <a:p>
            <a:fld id="{6936E1E2-17D2-5E4C-B96D-EEDAC0EF77DB}" type="slidenum">
              <a:rPr lang="en-US" smtClean="0"/>
              <a:t>9</a:t>
            </a:fld>
            <a:endParaRPr lang="en-US"/>
          </a:p>
        </p:txBody>
      </p:sp>
    </p:spTree>
    <p:extLst>
      <p:ext uri="{BB962C8B-B14F-4D97-AF65-F5344CB8AC3E}">
        <p14:creationId xmlns:p14="http://schemas.microsoft.com/office/powerpoint/2010/main" val="101316204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Font typeface="+mj-lt"/>
              <a:buAutoNum type="arabicPeriod"/>
            </a:pPr>
            <a:r>
              <a:rPr lang="en-GB" b="1" dirty="0"/>
              <a:t>Share with students another link to statutory guidance (which they can refer to in the body of their work) on care and support relating to both the Health and Care Act 2022 and the Care Act 2014.  </a:t>
            </a:r>
          </a:p>
          <a:p>
            <a:pPr marL="228600" indent="-228600">
              <a:buFont typeface="+mj-lt"/>
              <a:buAutoNum type="arabicPeriod"/>
            </a:pPr>
            <a:endParaRPr lang="en-GB" b="1" dirty="0"/>
          </a:p>
          <a:p>
            <a:pPr marL="228600" indent="-228600">
              <a:buFont typeface="+mj-lt"/>
              <a:buAutoNum type="arabicPeriod"/>
            </a:pPr>
            <a:r>
              <a:rPr lang="en-GB" b="1" dirty="0"/>
              <a:t>Moving away from this teaching input, the following material relates to communication. </a:t>
            </a:r>
          </a:p>
        </p:txBody>
      </p:sp>
      <p:sp>
        <p:nvSpPr>
          <p:cNvPr id="4" name="Slide Number Placeholder 3"/>
          <p:cNvSpPr>
            <a:spLocks noGrp="1"/>
          </p:cNvSpPr>
          <p:nvPr>
            <p:ph type="sldNum" sz="quarter" idx="5"/>
          </p:nvPr>
        </p:nvSpPr>
        <p:spPr/>
        <p:txBody>
          <a:bodyPr/>
          <a:lstStyle/>
          <a:p>
            <a:fld id="{6936E1E2-17D2-5E4C-B96D-EEDAC0EF77DB}" type="slidenum">
              <a:rPr lang="en-US" smtClean="0"/>
              <a:t>10</a:t>
            </a:fld>
            <a:endParaRPr lang="en-US"/>
          </a:p>
        </p:txBody>
      </p:sp>
    </p:spTree>
    <p:extLst>
      <p:ext uri="{BB962C8B-B14F-4D97-AF65-F5344CB8AC3E}">
        <p14:creationId xmlns:p14="http://schemas.microsoft.com/office/powerpoint/2010/main" val="226501286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Font typeface="+mj-lt"/>
              <a:buAutoNum type="arabicPeriod"/>
            </a:pPr>
            <a:r>
              <a:rPr lang="en-GB" b="1" dirty="0"/>
              <a:t>Get the students to brainstorm their ideas and write them on the white board for them all to be written down. </a:t>
            </a:r>
          </a:p>
          <a:p>
            <a:pPr marL="228600" indent="-228600">
              <a:buFont typeface="+mj-lt"/>
              <a:buAutoNum type="arabicPeriod"/>
            </a:pPr>
            <a:endParaRPr lang="en-GB" b="1" dirty="0"/>
          </a:p>
          <a:p>
            <a:pPr marL="228600" indent="-228600">
              <a:buFont typeface="+mj-lt"/>
              <a:buAutoNum type="arabicPeriod"/>
            </a:pPr>
            <a:r>
              <a:rPr lang="en-GB" b="1" dirty="0"/>
              <a:t>Remind students that they need to make note of them as they may come in useful for the assignments. </a:t>
            </a:r>
          </a:p>
        </p:txBody>
      </p:sp>
      <p:sp>
        <p:nvSpPr>
          <p:cNvPr id="4" name="Slide Number Placeholder 3"/>
          <p:cNvSpPr>
            <a:spLocks noGrp="1"/>
          </p:cNvSpPr>
          <p:nvPr>
            <p:ph type="sldNum" sz="quarter" idx="5"/>
          </p:nvPr>
        </p:nvSpPr>
        <p:spPr/>
        <p:txBody>
          <a:bodyPr/>
          <a:lstStyle/>
          <a:p>
            <a:fld id="{6936E1E2-17D2-5E4C-B96D-EEDAC0EF77DB}" type="slidenum">
              <a:rPr lang="en-US" smtClean="0"/>
              <a:t>12</a:t>
            </a:fld>
            <a:endParaRPr lang="en-US"/>
          </a:p>
        </p:txBody>
      </p:sp>
    </p:spTree>
    <p:extLst>
      <p:ext uri="{BB962C8B-B14F-4D97-AF65-F5344CB8AC3E}">
        <p14:creationId xmlns:p14="http://schemas.microsoft.com/office/powerpoint/2010/main" val="161541611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marR="0" lvl="0" indent="-228600" algn="l" defTabSz="457200" rtl="0" eaLnBrk="1" fontAlgn="auto" latinLnBrk="0" hangingPunct="1">
              <a:lnSpc>
                <a:spcPct val="100000"/>
              </a:lnSpc>
              <a:spcBef>
                <a:spcPts val="0"/>
              </a:spcBef>
              <a:spcAft>
                <a:spcPts val="0"/>
              </a:spcAft>
              <a:buClrTx/>
              <a:buSzTx/>
              <a:buFont typeface="+mj-lt"/>
              <a:buAutoNum type="arabicPeriod"/>
              <a:tabLst/>
              <a:defRPr/>
            </a:pPr>
            <a:r>
              <a:rPr lang="en-GB" b="1" dirty="0"/>
              <a:t>After the  brainstorm the different types of communication, talk through the list and discuss about direct and indirect communication methods.</a:t>
            </a:r>
          </a:p>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13</a:t>
            </a:fld>
            <a:endParaRPr lang="en-US"/>
          </a:p>
        </p:txBody>
      </p:sp>
    </p:spTree>
    <p:extLst>
      <p:ext uri="{BB962C8B-B14F-4D97-AF65-F5344CB8AC3E}">
        <p14:creationId xmlns:p14="http://schemas.microsoft.com/office/powerpoint/2010/main" val="788504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Font typeface="+mj-lt"/>
              <a:buAutoNum type="arabicPeriod"/>
            </a:pPr>
            <a:r>
              <a:rPr lang="en-GB" b="1" dirty="0"/>
              <a:t>Some key principles and ideas around communication.  This is setting the context for the students.  You may have some other ideas to add as well. </a:t>
            </a:r>
          </a:p>
        </p:txBody>
      </p:sp>
      <p:sp>
        <p:nvSpPr>
          <p:cNvPr id="4" name="Slide Number Placeholder 3"/>
          <p:cNvSpPr>
            <a:spLocks noGrp="1"/>
          </p:cNvSpPr>
          <p:nvPr>
            <p:ph type="sldNum" sz="quarter" idx="5"/>
          </p:nvPr>
        </p:nvSpPr>
        <p:spPr/>
        <p:txBody>
          <a:bodyPr/>
          <a:lstStyle/>
          <a:p>
            <a:fld id="{6936E1E2-17D2-5E4C-B96D-EEDAC0EF77DB}" type="slidenum">
              <a:rPr lang="en-US" smtClean="0"/>
              <a:t>14</a:t>
            </a:fld>
            <a:endParaRPr lang="en-US"/>
          </a:p>
        </p:txBody>
      </p:sp>
    </p:spTree>
    <p:extLst>
      <p:ext uri="{BB962C8B-B14F-4D97-AF65-F5344CB8AC3E}">
        <p14:creationId xmlns:p14="http://schemas.microsoft.com/office/powerpoint/2010/main" val="199199519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marR="0" lvl="0" indent="-228600" algn="l" defTabSz="457200" rtl="0" eaLnBrk="1" fontAlgn="auto" latinLnBrk="0" hangingPunct="1">
              <a:lnSpc>
                <a:spcPct val="107000"/>
              </a:lnSpc>
              <a:spcBef>
                <a:spcPts val="0"/>
              </a:spcBef>
              <a:spcAft>
                <a:spcPts val="1800"/>
              </a:spcAft>
              <a:buClrTx/>
              <a:buSzTx/>
              <a:buFont typeface="+mj-lt"/>
              <a:buAutoNum type="arabicPeriod"/>
              <a:tabLst/>
              <a:defRPr/>
            </a:pPr>
            <a:r>
              <a:rPr lang="en-GB" sz="1200" b="1" dirty="0">
                <a:effectLst/>
                <a:latin typeface="Arial" panose="020B0604020202020204" pitchFamily="34" charset="0"/>
                <a:ea typeface="Times New Roman" panose="02020603050405020304" pitchFamily="18" charset="0"/>
                <a:cs typeface="Arial" panose="020B0604020202020204" pitchFamily="34" charset="0"/>
              </a:rPr>
              <a:t>Lee, (2021) states that c</a:t>
            </a:r>
            <a:r>
              <a:rPr lang="en-GB" sz="1200" b="1" dirty="0">
                <a:solidFill>
                  <a:srgbClr val="3A3A3A"/>
                </a:solidFill>
                <a:effectLst/>
                <a:latin typeface="Arial" panose="020B0604020202020204" pitchFamily="34" charset="0"/>
                <a:ea typeface="Times New Roman" panose="02020603050405020304" pitchFamily="18" charset="0"/>
                <a:cs typeface="Times New Roman" panose="02020603050405020304" pitchFamily="18" charset="0"/>
              </a:rPr>
              <a:t>ommunication is the process used to exchange information and it is considered effective when both parties, the sender and the receiver, give the same or very similar meaning to the message being conveyed.</a:t>
            </a:r>
          </a:p>
          <a:p>
            <a:pPr marL="228600" indent="-228600">
              <a:lnSpc>
                <a:spcPct val="107000"/>
              </a:lnSpc>
              <a:spcAft>
                <a:spcPts val="1800"/>
              </a:spcAft>
              <a:buFont typeface="+mj-lt"/>
              <a:buAutoNum type="arabicPeriod"/>
            </a:pPr>
            <a:endParaRPr lang="en-GB" sz="1200" b="1" dirty="0">
              <a:solidFill>
                <a:srgbClr val="3A3A3A"/>
              </a:solidFill>
              <a:effectLst/>
              <a:latin typeface="Arial" panose="020B0604020202020204" pitchFamily="34" charset="0"/>
              <a:ea typeface="Times New Roman" panose="02020603050405020304" pitchFamily="18" charset="0"/>
              <a:cs typeface="Times New Roman" panose="02020603050405020304" pitchFamily="18" charset="0"/>
            </a:endParaRPr>
          </a:p>
          <a:p>
            <a:pPr marL="228600" indent="-228600">
              <a:lnSpc>
                <a:spcPct val="107000"/>
              </a:lnSpc>
              <a:spcAft>
                <a:spcPts val="1800"/>
              </a:spcAft>
              <a:buFont typeface="+mj-lt"/>
              <a:buAutoNum type="arabicPeriod"/>
            </a:pPr>
            <a:r>
              <a:rPr lang="en-GB" sz="1200" b="1" dirty="0">
                <a:solidFill>
                  <a:srgbClr val="3A3A3A"/>
                </a:solidFill>
                <a:effectLst/>
                <a:latin typeface="Arial" panose="020B0604020202020204" pitchFamily="34" charset="0"/>
                <a:ea typeface="Times New Roman" panose="02020603050405020304" pitchFamily="18" charset="0"/>
                <a:cs typeface="Times New Roman" panose="02020603050405020304" pitchFamily="18" charset="0"/>
              </a:rPr>
              <a:t>Health care is the treatment of ill health and medical conditions.</a:t>
            </a:r>
          </a:p>
          <a:p>
            <a:pPr marL="228600" indent="-228600">
              <a:lnSpc>
                <a:spcPct val="107000"/>
              </a:lnSpc>
              <a:spcAft>
                <a:spcPts val="1800"/>
              </a:spcAft>
              <a:buFont typeface="+mj-lt"/>
              <a:buAutoNum type="arabicPeriod"/>
            </a:pPr>
            <a:endParaRPr lang="en-GB" sz="1200" b="1" dirty="0">
              <a:solidFill>
                <a:srgbClr val="3A3A3A"/>
              </a:solidFill>
              <a:effectLst/>
              <a:latin typeface="Arial" panose="020B0604020202020204" pitchFamily="34" charset="0"/>
              <a:ea typeface="Times New Roman" panose="02020603050405020304" pitchFamily="18" charset="0"/>
              <a:cs typeface="Times New Roman" panose="02020603050405020304" pitchFamily="18" charset="0"/>
            </a:endParaRPr>
          </a:p>
          <a:p>
            <a:pPr marL="228600" indent="-228600">
              <a:lnSpc>
                <a:spcPct val="107000"/>
              </a:lnSpc>
              <a:spcAft>
                <a:spcPts val="1800"/>
              </a:spcAft>
              <a:buFont typeface="+mj-lt"/>
              <a:buAutoNum type="arabicPeriod"/>
            </a:pPr>
            <a:r>
              <a:rPr lang="en-GB" sz="1200" b="1" dirty="0">
                <a:solidFill>
                  <a:srgbClr val="3A3A3A"/>
                </a:solidFill>
                <a:effectLst/>
                <a:latin typeface="Arial" panose="020B0604020202020204" pitchFamily="34" charset="0"/>
                <a:ea typeface="Times New Roman" panose="02020603050405020304" pitchFamily="18" charset="0"/>
                <a:cs typeface="Times New Roman" panose="02020603050405020304" pitchFamily="18" charset="0"/>
              </a:rPr>
              <a:t>Social care is the care and support of vulnerable people (with or without ill health and medical conditions) such as elderly people or children.</a:t>
            </a:r>
          </a:p>
          <a:p>
            <a:pPr marL="228600" indent="-228600">
              <a:lnSpc>
                <a:spcPct val="107000"/>
              </a:lnSpc>
              <a:spcAft>
                <a:spcPts val="1800"/>
              </a:spcAft>
              <a:buFont typeface="+mj-lt"/>
              <a:buAutoNum type="arabicPeriod"/>
            </a:pPr>
            <a:endParaRPr lang="en-GB" sz="1200" b="1" dirty="0">
              <a:solidFill>
                <a:srgbClr val="3A3A3A"/>
              </a:solidFill>
              <a:effectLst/>
              <a:latin typeface="Arial" panose="020B0604020202020204" pitchFamily="34" charset="0"/>
              <a:ea typeface="Times New Roman" panose="02020603050405020304" pitchFamily="18" charset="0"/>
              <a:cs typeface="Times New Roman" panose="02020603050405020304" pitchFamily="18" charset="0"/>
            </a:endParaRPr>
          </a:p>
          <a:p>
            <a:pPr marL="228600" indent="-228600">
              <a:lnSpc>
                <a:spcPct val="107000"/>
              </a:lnSpc>
              <a:spcAft>
                <a:spcPts val="1800"/>
              </a:spcAft>
              <a:buFont typeface="+mj-lt"/>
              <a:buAutoNum type="arabicPeriod"/>
            </a:pPr>
            <a:r>
              <a:rPr lang="en-GB" sz="1200" b="1" dirty="0">
                <a:solidFill>
                  <a:srgbClr val="3A3A3A"/>
                </a:solidFill>
                <a:effectLst/>
                <a:latin typeface="Arial" panose="020B0604020202020204" pitchFamily="34" charset="0"/>
                <a:ea typeface="Times New Roman" panose="02020603050405020304" pitchFamily="18" charset="0"/>
                <a:cs typeface="Times New Roman" panose="02020603050405020304" pitchFamily="18" charset="0"/>
              </a:rPr>
              <a:t>Communication in health and social care settings can be divided into two types:</a:t>
            </a:r>
          </a:p>
          <a:p>
            <a:pPr marL="0" indent="0">
              <a:lnSpc>
                <a:spcPct val="107000"/>
              </a:lnSpc>
              <a:spcAft>
                <a:spcPts val="1800"/>
              </a:spcAft>
              <a:buFont typeface="+mj-lt"/>
              <a:buNone/>
            </a:pP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GB" sz="1200" b="1" dirty="0">
                <a:solidFill>
                  <a:srgbClr val="3A3A3A"/>
                </a:solidFill>
                <a:effectLst/>
                <a:latin typeface="Arial" panose="020B0604020202020204" pitchFamily="34" charset="0"/>
                <a:ea typeface="Times New Roman" panose="02020603050405020304" pitchFamily="18" charset="0"/>
                <a:cs typeface="Times New Roman" panose="02020603050405020304" pitchFamily="18" charset="0"/>
              </a:rPr>
              <a:t>Communication between health and social care workers.</a:t>
            </a:r>
            <a:endParaRPr lang="en-GB" sz="1200" b="1"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GB" sz="1200" b="1" dirty="0">
                <a:solidFill>
                  <a:srgbClr val="3A3A3A"/>
                </a:solidFill>
                <a:effectLst/>
                <a:latin typeface="Arial" panose="020B0604020202020204" pitchFamily="34" charset="0"/>
                <a:ea typeface="Times New Roman" panose="02020603050405020304" pitchFamily="18" charset="0"/>
                <a:cs typeface="Times New Roman" panose="02020603050405020304" pitchFamily="18" charset="0"/>
              </a:rPr>
              <a:t>Communication between the patient/service users, and or clients (and/or family members).</a:t>
            </a:r>
          </a:p>
          <a:p>
            <a:pPr marL="342900" lvl="0" indent="-342900">
              <a:lnSpc>
                <a:spcPct val="107000"/>
              </a:lnSpc>
              <a:spcAft>
                <a:spcPts val="800"/>
              </a:spcAft>
              <a:buSzPts val="1000"/>
              <a:buFont typeface="Symbol" panose="05050102010706020507" pitchFamily="18" charset="2"/>
              <a:buChar char=""/>
              <a:tabLst>
                <a:tab pos="457200" algn="l"/>
              </a:tabLst>
            </a:pPr>
            <a:endParaRPr lang="en-GB" sz="1200" b="1" dirty="0">
              <a:solidFill>
                <a:srgbClr val="3A3A3A"/>
              </a:solidFill>
              <a:effectLst/>
              <a:latin typeface="Arial" panose="020B0604020202020204" pitchFamily="34" charset="0"/>
              <a:ea typeface="Times New Roman" panose="02020603050405020304" pitchFamily="18" charset="0"/>
              <a:cs typeface="Times New Roman" panose="02020603050405020304" pitchFamily="18" charset="0"/>
            </a:endParaRPr>
          </a:p>
          <a:p>
            <a:pPr marL="0" lvl="0" indent="0">
              <a:lnSpc>
                <a:spcPct val="107000"/>
              </a:lnSpc>
              <a:spcAft>
                <a:spcPts val="800"/>
              </a:spcAft>
              <a:buSzPts val="1000"/>
              <a:buFont typeface="Symbol" panose="05050102010706020507" pitchFamily="18" charset="2"/>
              <a:buNone/>
              <a:tabLst>
                <a:tab pos="457200" algn="l"/>
              </a:tabLst>
            </a:pPr>
            <a:endParaRPr lang="en-GB" sz="1200" b="1" dirty="0">
              <a:solidFill>
                <a:srgbClr val="3A3A3A"/>
              </a:solidFill>
              <a:effectLst/>
              <a:latin typeface="Arial" panose="020B0604020202020204" pitchFamily="34" charset="0"/>
              <a:ea typeface="Times New Roman" panose="02020603050405020304" pitchFamily="18" charset="0"/>
              <a:cs typeface="Times New Roman" panose="02020603050405020304" pitchFamily="18" charset="0"/>
            </a:endParaRPr>
          </a:p>
          <a:p>
            <a:pPr marL="228600" indent="-228600">
              <a:lnSpc>
                <a:spcPct val="107000"/>
              </a:lnSpc>
              <a:spcAft>
                <a:spcPts val="1800"/>
              </a:spcAft>
              <a:buFont typeface="+mj-lt"/>
              <a:buAutoNum type="arabicPeriod"/>
            </a:pPr>
            <a:endParaRPr lang="en-GB" sz="1200" b="1" dirty="0">
              <a:solidFill>
                <a:srgbClr val="3A3A3A"/>
              </a:solidFill>
              <a:effectLst/>
              <a:latin typeface="Arial" panose="020B060402020202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15</a:t>
            </a:fld>
            <a:endParaRPr lang="en-US"/>
          </a:p>
        </p:txBody>
      </p:sp>
    </p:spTree>
    <p:extLst>
      <p:ext uri="{BB962C8B-B14F-4D97-AF65-F5344CB8AC3E}">
        <p14:creationId xmlns:p14="http://schemas.microsoft.com/office/powerpoint/2010/main" val="92138033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Font typeface="+mj-lt"/>
              <a:buAutoNum type="arabicPeriod"/>
            </a:pPr>
            <a:r>
              <a:rPr lang="en-GB" b="1" dirty="0"/>
              <a:t>Read the contents of the slide. </a:t>
            </a:r>
          </a:p>
        </p:txBody>
      </p:sp>
      <p:sp>
        <p:nvSpPr>
          <p:cNvPr id="4" name="Slide Number Placeholder 3"/>
          <p:cNvSpPr>
            <a:spLocks noGrp="1"/>
          </p:cNvSpPr>
          <p:nvPr>
            <p:ph type="sldNum" sz="quarter" idx="5"/>
          </p:nvPr>
        </p:nvSpPr>
        <p:spPr/>
        <p:txBody>
          <a:bodyPr/>
          <a:lstStyle/>
          <a:p>
            <a:fld id="{6936E1E2-17D2-5E4C-B96D-EEDAC0EF77DB}" type="slidenum">
              <a:rPr lang="en-US" smtClean="0"/>
              <a:t>16</a:t>
            </a:fld>
            <a:endParaRPr lang="en-US"/>
          </a:p>
        </p:txBody>
      </p:sp>
    </p:spTree>
    <p:extLst>
      <p:ext uri="{BB962C8B-B14F-4D97-AF65-F5344CB8AC3E}">
        <p14:creationId xmlns:p14="http://schemas.microsoft.com/office/powerpoint/2010/main" val="125260783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Font typeface="+mj-lt"/>
              <a:buAutoNum type="arabicPeriod"/>
            </a:pPr>
            <a:r>
              <a:rPr lang="en-GB" b="1" dirty="0"/>
              <a:t>If you have time provide the students a few minutes to undertake this self-reflection and if possible,     communicate some examples to the whole group. </a:t>
            </a:r>
          </a:p>
        </p:txBody>
      </p:sp>
      <p:sp>
        <p:nvSpPr>
          <p:cNvPr id="4" name="Slide Number Placeholder 3"/>
          <p:cNvSpPr>
            <a:spLocks noGrp="1"/>
          </p:cNvSpPr>
          <p:nvPr>
            <p:ph type="sldNum" sz="quarter" idx="5"/>
          </p:nvPr>
        </p:nvSpPr>
        <p:spPr/>
        <p:txBody>
          <a:bodyPr/>
          <a:lstStyle/>
          <a:p>
            <a:fld id="{6936E1E2-17D2-5E4C-B96D-EEDAC0EF77DB}" type="slidenum">
              <a:rPr lang="en-US" smtClean="0"/>
              <a:t>17</a:t>
            </a:fld>
            <a:endParaRPr lang="en-US"/>
          </a:p>
        </p:txBody>
      </p:sp>
    </p:spTree>
    <p:extLst>
      <p:ext uri="{BB962C8B-B14F-4D97-AF65-F5344CB8AC3E}">
        <p14:creationId xmlns:p14="http://schemas.microsoft.com/office/powerpoint/2010/main" val="173100052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Font typeface="+mj-lt"/>
              <a:buAutoNum type="arabicPeriod"/>
            </a:pPr>
            <a:r>
              <a:rPr lang="en-GB" b="1" dirty="0"/>
              <a:t>Some of the conceptual ideas have come from White, D. (2021) Communication Skills – Your Guide to Improving Social Intelligence, Developing Charisma, and Learning How to Talk to Anyone.  Kindle Book: ISBN: 9781954289543.</a:t>
            </a:r>
          </a:p>
          <a:p>
            <a:pPr marL="228600" indent="-228600">
              <a:buFont typeface="+mj-lt"/>
              <a:buAutoNum type="arabicPeriod"/>
            </a:pPr>
            <a:endParaRPr lang="en-GB" b="1" dirty="0"/>
          </a:p>
          <a:p>
            <a:pPr marL="228600" indent="-228600">
              <a:buFont typeface="+mj-lt"/>
              <a:buAutoNum type="arabicPeriod"/>
            </a:pPr>
            <a:r>
              <a:rPr lang="en-GB" b="1" dirty="0"/>
              <a:t>Read and expand on the contents of the slide. </a:t>
            </a:r>
          </a:p>
        </p:txBody>
      </p:sp>
      <p:sp>
        <p:nvSpPr>
          <p:cNvPr id="4" name="Slide Number Placeholder 3"/>
          <p:cNvSpPr>
            <a:spLocks noGrp="1"/>
          </p:cNvSpPr>
          <p:nvPr>
            <p:ph type="sldNum" sz="quarter" idx="5"/>
          </p:nvPr>
        </p:nvSpPr>
        <p:spPr/>
        <p:txBody>
          <a:bodyPr/>
          <a:lstStyle/>
          <a:p>
            <a:fld id="{6936E1E2-17D2-5E4C-B96D-EEDAC0EF77DB}" type="slidenum">
              <a:rPr lang="en-US" smtClean="0"/>
              <a:t>18</a:t>
            </a:fld>
            <a:endParaRPr lang="en-US"/>
          </a:p>
        </p:txBody>
      </p:sp>
    </p:spTree>
    <p:extLst>
      <p:ext uri="{BB962C8B-B14F-4D97-AF65-F5344CB8AC3E}">
        <p14:creationId xmlns:p14="http://schemas.microsoft.com/office/powerpoint/2010/main" val="334191589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marR="0" lvl="0" indent="-228600" algn="l" defTabSz="457200" rtl="0" eaLnBrk="1" fontAlgn="auto" latinLnBrk="0" hangingPunct="1">
              <a:lnSpc>
                <a:spcPct val="100000"/>
              </a:lnSpc>
              <a:spcBef>
                <a:spcPts val="0"/>
              </a:spcBef>
              <a:spcAft>
                <a:spcPts val="0"/>
              </a:spcAft>
              <a:buClrTx/>
              <a:buSzTx/>
              <a:buFont typeface="+mj-lt"/>
              <a:buAutoNum type="arabicPeriod"/>
              <a:tabLst/>
              <a:defRPr/>
            </a:pPr>
            <a:r>
              <a:rPr lang="en-GB" b="1" dirty="0"/>
              <a:t>Read and expand on the contents of the slide. </a:t>
            </a:r>
          </a:p>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19</a:t>
            </a:fld>
            <a:endParaRPr lang="en-US"/>
          </a:p>
        </p:txBody>
      </p:sp>
    </p:spTree>
    <p:extLst>
      <p:ext uri="{BB962C8B-B14F-4D97-AF65-F5344CB8AC3E}">
        <p14:creationId xmlns:p14="http://schemas.microsoft.com/office/powerpoint/2010/main" val="147850484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b="1" dirty="0"/>
              <a:t>Read and expand on the contents of the slide. </a:t>
            </a:r>
          </a:p>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20</a:t>
            </a:fld>
            <a:endParaRPr lang="en-US"/>
          </a:p>
        </p:txBody>
      </p:sp>
    </p:spTree>
    <p:extLst>
      <p:ext uri="{BB962C8B-B14F-4D97-AF65-F5344CB8AC3E}">
        <p14:creationId xmlns:p14="http://schemas.microsoft.com/office/powerpoint/2010/main" val="265356794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Font typeface="+mj-lt"/>
              <a:buAutoNum type="arabicPeriod"/>
            </a:pPr>
            <a:r>
              <a:rPr lang="en-GB" b="1" dirty="0"/>
              <a:t>Remind students that in the second assignment there is an expectation that they will outline a reputable communication method from an academic source.  They can cite from the PPP slides and there is an article available in the Moodle site in week 6 resources file.   </a:t>
            </a:r>
          </a:p>
        </p:txBody>
      </p:sp>
      <p:sp>
        <p:nvSpPr>
          <p:cNvPr id="4" name="Slide Number Placeholder 3"/>
          <p:cNvSpPr>
            <a:spLocks noGrp="1"/>
          </p:cNvSpPr>
          <p:nvPr>
            <p:ph type="sldNum" sz="quarter" idx="5"/>
          </p:nvPr>
        </p:nvSpPr>
        <p:spPr/>
        <p:txBody>
          <a:bodyPr/>
          <a:lstStyle/>
          <a:p>
            <a:fld id="{6936E1E2-17D2-5E4C-B96D-EEDAC0EF77DB}" type="slidenum">
              <a:rPr lang="en-US" smtClean="0"/>
              <a:t>21</a:t>
            </a:fld>
            <a:endParaRPr lang="en-US"/>
          </a:p>
        </p:txBody>
      </p:sp>
    </p:spTree>
    <p:extLst>
      <p:ext uri="{BB962C8B-B14F-4D97-AF65-F5344CB8AC3E}">
        <p14:creationId xmlns:p14="http://schemas.microsoft.com/office/powerpoint/2010/main" val="214985162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Font typeface="+mj-lt"/>
              <a:buAutoNum type="arabicPeriod"/>
            </a:pPr>
            <a:r>
              <a:rPr lang="en-GB" b="1" dirty="0" err="1"/>
              <a:t>Berlo</a:t>
            </a:r>
            <a:r>
              <a:rPr lang="en-GB" b="1" dirty="0"/>
              <a:t> (1960) is one theory around a model of communication.  Inform the students that they may be able to find others, but for this lecture, this model is being covered.  </a:t>
            </a:r>
          </a:p>
          <a:p>
            <a:pPr marL="228600" indent="-228600">
              <a:buFont typeface="+mj-lt"/>
              <a:buAutoNum type="arabicPeriod"/>
            </a:pPr>
            <a:endParaRPr lang="en-GB" b="1" dirty="0"/>
          </a:p>
          <a:p>
            <a:pPr marL="228600" indent="-228600">
              <a:buFont typeface="+mj-lt"/>
              <a:buAutoNum type="arabicPeriod"/>
            </a:pPr>
            <a:r>
              <a:rPr lang="en-GB" b="1" dirty="0"/>
              <a:t>Draw the students attention that in the second assignment brief, they have to write about communication.  It is expected that the students will add in </a:t>
            </a:r>
            <a:r>
              <a:rPr lang="en-GB" b="1" dirty="0" err="1"/>
              <a:t>Berlo’s</a:t>
            </a:r>
            <a:r>
              <a:rPr lang="en-GB" b="1" dirty="0"/>
              <a:t> model or another reputable model to demonstrate their underpinning knowledge base. </a:t>
            </a:r>
          </a:p>
        </p:txBody>
      </p:sp>
      <p:sp>
        <p:nvSpPr>
          <p:cNvPr id="4" name="Slide Number Placeholder 3"/>
          <p:cNvSpPr>
            <a:spLocks noGrp="1"/>
          </p:cNvSpPr>
          <p:nvPr>
            <p:ph type="sldNum" sz="quarter" idx="5"/>
          </p:nvPr>
        </p:nvSpPr>
        <p:spPr/>
        <p:txBody>
          <a:bodyPr/>
          <a:lstStyle/>
          <a:p>
            <a:fld id="{6936E1E2-17D2-5E4C-B96D-EEDAC0EF77DB}" type="slidenum">
              <a:rPr lang="en-US" smtClean="0"/>
              <a:t>22</a:t>
            </a:fld>
            <a:endParaRPr lang="en-US"/>
          </a:p>
        </p:txBody>
      </p:sp>
    </p:spTree>
    <p:extLst>
      <p:ext uri="{BB962C8B-B14F-4D97-AF65-F5344CB8AC3E}">
        <p14:creationId xmlns:p14="http://schemas.microsoft.com/office/powerpoint/2010/main" val="232409275"/>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marR="0" lvl="0" indent="-228600" algn="l" defTabSz="457200" rtl="0" eaLnBrk="1" fontAlgn="auto" latinLnBrk="0" hangingPunct="1">
              <a:lnSpc>
                <a:spcPct val="100000"/>
              </a:lnSpc>
              <a:spcBef>
                <a:spcPts val="0"/>
              </a:spcBef>
              <a:spcAft>
                <a:spcPts val="0"/>
              </a:spcAft>
              <a:buClrTx/>
              <a:buSzTx/>
              <a:buFont typeface="+mj-lt"/>
              <a:buAutoNum type="arabicPeriod"/>
              <a:tabLst/>
              <a:defRPr/>
            </a:pPr>
            <a:r>
              <a:rPr lang="en-GB" b="1" dirty="0"/>
              <a:t>This is an overview of the four stages of Berlo’s model – no need to go through in detail as these areas are covered in the following slides. </a:t>
            </a:r>
          </a:p>
          <a:p>
            <a:pPr marL="228600" indent="-228600">
              <a:buFont typeface="+mj-lt"/>
              <a:buAutoNum type="arabicPeriod"/>
            </a:pPr>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23</a:t>
            </a:fld>
            <a:endParaRPr lang="en-US"/>
          </a:p>
        </p:txBody>
      </p:sp>
    </p:spTree>
    <p:extLst>
      <p:ext uri="{BB962C8B-B14F-4D97-AF65-F5344CB8AC3E}">
        <p14:creationId xmlns:p14="http://schemas.microsoft.com/office/powerpoint/2010/main" val="420844627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marR="0" lvl="0" indent="-228600" algn="l" defTabSz="457200" rtl="0" eaLnBrk="1" fontAlgn="auto" latinLnBrk="0" hangingPunct="1">
              <a:lnSpc>
                <a:spcPct val="100000"/>
              </a:lnSpc>
              <a:spcBef>
                <a:spcPts val="0"/>
              </a:spcBef>
              <a:spcAft>
                <a:spcPts val="0"/>
              </a:spcAft>
              <a:buClrTx/>
              <a:buSzTx/>
              <a:buFont typeface="+mj-lt"/>
              <a:buAutoNum type="arabicPeriod"/>
              <a:tabLst/>
              <a:defRPr/>
            </a:pPr>
            <a:r>
              <a:rPr lang="en-GB" b="1" dirty="0"/>
              <a:t>Read and expand on the contents of the slide.  Take the students thought each of the sub-sections around the source of communication. </a:t>
            </a:r>
          </a:p>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24</a:t>
            </a:fld>
            <a:endParaRPr lang="en-US"/>
          </a:p>
        </p:txBody>
      </p:sp>
    </p:spTree>
    <p:extLst>
      <p:ext uri="{BB962C8B-B14F-4D97-AF65-F5344CB8AC3E}">
        <p14:creationId xmlns:p14="http://schemas.microsoft.com/office/powerpoint/2010/main" val="3188356486"/>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marR="0" lvl="0" indent="-228600" algn="l" defTabSz="457200" rtl="0" eaLnBrk="1" fontAlgn="auto" latinLnBrk="0" hangingPunct="1">
              <a:lnSpc>
                <a:spcPct val="100000"/>
              </a:lnSpc>
              <a:spcBef>
                <a:spcPts val="0"/>
              </a:spcBef>
              <a:spcAft>
                <a:spcPts val="0"/>
              </a:spcAft>
              <a:buClrTx/>
              <a:buSzTx/>
              <a:buFont typeface="+mj-lt"/>
              <a:buAutoNum type="arabicPeriod"/>
              <a:tabLst/>
              <a:defRPr/>
            </a:pPr>
            <a:r>
              <a:rPr lang="en-GB" b="1" dirty="0"/>
              <a:t>Read and expand on the contents of the slide.  Take the students thought each of the sub-sections around the message of communication. </a:t>
            </a:r>
          </a:p>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25</a:t>
            </a:fld>
            <a:endParaRPr lang="en-US"/>
          </a:p>
        </p:txBody>
      </p:sp>
    </p:spTree>
    <p:extLst>
      <p:ext uri="{BB962C8B-B14F-4D97-AF65-F5344CB8AC3E}">
        <p14:creationId xmlns:p14="http://schemas.microsoft.com/office/powerpoint/2010/main" val="1687340028"/>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marR="0" lvl="0" indent="-228600" algn="l" defTabSz="457200" rtl="0" eaLnBrk="1" fontAlgn="auto" latinLnBrk="0" hangingPunct="1">
              <a:lnSpc>
                <a:spcPct val="100000"/>
              </a:lnSpc>
              <a:spcBef>
                <a:spcPts val="0"/>
              </a:spcBef>
              <a:spcAft>
                <a:spcPts val="0"/>
              </a:spcAft>
              <a:buClrTx/>
              <a:buSzTx/>
              <a:buFont typeface="+mj-lt"/>
              <a:buAutoNum type="arabicPeriod"/>
              <a:tabLst/>
              <a:defRPr/>
            </a:pPr>
            <a:r>
              <a:rPr lang="en-GB" b="1" dirty="0"/>
              <a:t>Read and expand on the contents of the slide.  Take the students thought each of the sub-sections around the channel of communication. </a:t>
            </a:r>
          </a:p>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26</a:t>
            </a:fld>
            <a:endParaRPr lang="en-US"/>
          </a:p>
        </p:txBody>
      </p:sp>
    </p:spTree>
    <p:extLst>
      <p:ext uri="{BB962C8B-B14F-4D97-AF65-F5344CB8AC3E}">
        <p14:creationId xmlns:p14="http://schemas.microsoft.com/office/powerpoint/2010/main" val="1270067565"/>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marR="0" lvl="0" indent="-228600" algn="l" defTabSz="457200" rtl="0" eaLnBrk="1" fontAlgn="auto" latinLnBrk="0" hangingPunct="1">
              <a:lnSpc>
                <a:spcPct val="100000"/>
              </a:lnSpc>
              <a:spcBef>
                <a:spcPts val="0"/>
              </a:spcBef>
              <a:spcAft>
                <a:spcPts val="0"/>
              </a:spcAft>
              <a:buClrTx/>
              <a:buSzTx/>
              <a:buFont typeface="+mj-lt"/>
              <a:buAutoNum type="arabicPeriod"/>
              <a:tabLst/>
              <a:defRPr/>
            </a:pPr>
            <a:r>
              <a:rPr lang="en-GB" b="1" dirty="0"/>
              <a:t>Read and expand on the contents of the slide.  Take the students thought each of the sub-sections around the receiver of communication. </a:t>
            </a:r>
          </a:p>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27</a:t>
            </a:fld>
            <a:endParaRPr lang="en-US"/>
          </a:p>
        </p:txBody>
      </p:sp>
    </p:spTree>
    <p:extLst>
      <p:ext uri="{BB962C8B-B14F-4D97-AF65-F5344CB8AC3E}">
        <p14:creationId xmlns:p14="http://schemas.microsoft.com/office/powerpoint/2010/main" val="311484545"/>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Font typeface="+mj-lt"/>
              <a:buAutoNum type="arabicPeriod"/>
            </a:pPr>
            <a:r>
              <a:rPr lang="en-GB" b="1" dirty="0"/>
              <a:t>Remind students that in Component 2 there is an expectation that they will outline a reputable communication model from an academic source.  </a:t>
            </a:r>
          </a:p>
        </p:txBody>
      </p:sp>
      <p:sp>
        <p:nvSpPr>
          <p:cNvPr id="4" name="Slide Number Placeholder 3"/>
          <p:cNvSpPr>
            <a:spLocks noGrp="1"/>
          </p:cNvSpPr>
          <p:nvPr>
            <p:ph type="sldNum" sz="quarter" idx="5"/>
          </p:nvPr>
        </p:nvSpPr>
        <p:spPr/>
        <p:txBody>
          <a:bodyPr/>
          <a:lstStyle/>
          <a:p>
            <a:fld id="{6936E1E2-17D2-5E4C-B96D-EEDAC0EF77DB}" type="slidenum">
              <a:rPr lang="en-US" smtClean="0"/>
              <a:t>28</a:t>
            </a:fld>
            <a:endParaRPr lang="en-US"/>
          </a:p>
        </p:txBody>
      </p:sp>
    </p:spTree>
    <p:extLst>
      <p:ext uri="{BB962C8B-B14F-4D97-AF65-F5344CB8AC3E}">
        <p14:creationId xmlns:p14="http://schemas.microsoft.com/office/powerpoint/2010/main" val="337001417"/>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Font typeface="+mj-lt"/>
              <a:buAutoNum type="arabicPeriod"/>
            </a:pPr>
            <a:r>
              <a:rPr lang="en-GB" b="1" dirty="0"/>
              <a:t>Remind students of the time when they are due back promptly from the 15-minute refreshment break.</a:t>
            </a:r>
          </a:p>
          <a:p>
            <a:pPr marL="228600" indent="-228600">
              <a:buFont typeface="+mj-lt"/>
              <a:buAutoNum type="arabicPeriod"/>
            </a:pPr>
            <a:endParaRPr lang="en-GB" b="1" dirty="0"/>
          </a:p>
          <a:p>
            <a:pPr marL="228600" indent="-228600">
              <a:buFont typeface="+mj-lt"/>
              <a:buAutoNum type="arabicPeriod"/>
            </a:pPr>
            <a:r>
              <a:rPr lang="en-GB" b="1" dirty="0"/>
              <a:t>Remind students that they are not allowed to bring food into the classroom.</a:t>
            </a:r>
          </a:p>
          <a:p>
            <a:pPr marL="228600" indent="-228600">
              <a:buFont typeface="+mj-lt"/>
              <a:buAutoNum type="arabicPeriod"/>
            </a:pPr>
            <a:endParaRPr lang="en-GB" b="1" dirty="0"/>
          </a:p>
          <a:p>
            <a:pPr marL="228600" indent="-228600">
              <a:buFont typeface="+mj-lt"/>
              <a:buAutoNum type="arabicPeriod"/>
            </a:pPr>
            <a:r>
              <a:rPr lang="en-GB" b="1" dirty="0"/>
              <a:t>Remind student that they will need to ensure that their phones are put back into silence mode when they return. </a:t>
            </a:r>
          </a:p>
        </p:txBody>
      </p:sp>
      <p:sp>
        <p:nvSpPr>
          <p:cNvPr id="4" name="Slide Number Placeholder 3"/>
          <p:cNvSpPr>
            <a:spLocks noGrp="1"/>
          </p:cNvSpPr>
          <p:nvPr>
            <p:ph type="sldNum" sz="quarter" idx="5"/>
          </p:nvPr>
        </p:nvSpPr>
        <p:spPr/>
        <p:txBody>
          <a:bodyPr/>
          <a:lstStyle/>
          <a:p>
            <a:fld id="{6936E1E2-17D2-5E4C-B96D-EEDAC0EF77DB}" type="slidenum">
              <a:rPr lang="en-US" smtClean="0"/>
              <a:t>32</a:t>
            </a:fld>
            <a:endParaRPr lang="en-US"/>
          </a:p>
        </p:txBody>
      </p:sp>
    </p:spTree>
    <p:extLst>
      <p:ext uri="{BB962C8B-B14F-4D97-AF65-F5344CB8AC3E}">
        <p14:creationId xmlns:p14="http://schemas.microsoft.com/office/powerpoint/2010/main" val="304841113"/>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Font typeface="+mj-lt"/>
              <a:buAutoNum type="arabicPeriod"/>
            </a:pPr>
            <a:r>
              <a:rPr lang="en-GB" b="1" dirty="0"/>
              <a:t>Take the students through the contents of </a:t>
            </a:r>
            <a:r>
              <a:rPr lang="en-GB" b="1" dirty="0" err="1"/>
              <a:t>Berlo’s</a:t>
            </a:r>
            <a:r>
              <a:rPr lang="en-GB" b="1" dirty="0"/>
              <a:t> model which has the added elements around context and feedback systems/loops.  </a:t>
            </a:r>
          </a:p>
        </p:txBody>
      </p:sp>
      <p:sp>
        <p:nvSpPr>
          <p:cNvPr id="4" name="Slide Number Placeholder 3"/>
          <p:cNvSpPr>
            <a:spLocks noGrp="1"/>
          </p:cNvSpPr>
          <p:nvPr>
            <p:ph type="sldNum" sz="quarter" idx="5"/>
          </p:nvPr>
        </p:nvSpPr>
        <p:spPr/>
        <p:txBody>
          <a:bodyPr/>
          <a:lstStyle/>
          <a:p>
            <a:fld id="{6936E1E2-17D2-5E4C-B96D-EEDAC0EF77DB}" type="slidenum">
              <a:rPr lang="en-US" smtClean="0"/>
              <a:t>34</a:t>
            </a:fld>
            <a:endParaRPr lang="en-US"/>
          </a:p>
        </p:txBody>
      </p:sp>
    </p:spTree>
    <p:extLst>
      <p:ext uri="{BB962C8B-B14F-4D97-AF65-F5344CB8AC3E}">
        <p14:creationId xmlns:p14="http://schemas.microsoft.com/office/powerpoint/2010/main" val="1234591317"/>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Font typeface="+mj-lt"/>
              <a:buAutoNum type="arabicPeriod"/>
            </a:pPr>
            <a:r>
              <a:rPr lang="en-GB" b="1" dirty="0"/>
              <a:t>Take the students through the process of communication when individual’s are communicating with each other.  </a:t>
            </a:r>
          </a:p>
          <a:p>
            <a:pPr marL="228600" indent="-228600">
              <a:buFont typeface="+mj-lt"/>
              <a:buAutoNum type="arabicPeriod"/>
            </a:pPr>
            <a:endParaRPr lang="en-GB" b="1" dirty="0"/>
          </a:p>
          <a:p>
            <a:pPr marL="228600" indent="-228600">
              <a:buFont typeface="+mj-lt"/>
              <a:buAutoNum type="arabicPeriod"/>
            </a:pPr>
            <a:r>
              <a:rPr lang="en-GB" b="1" dirty="0"/>
              <a:t>There is the message itself, sent to the encoder to the decoder.  The decoder is interpreting the contents of the message given the context and the situation of the message.  The decoder than sends a message back to the encoder, through the feedback loop.  The encoder is now interpreting the message and decoding it.   The whole process is then repeated within a communication process loop.  </a:t>
            </a:r>
          </a:p>
          <a:p>
            <a:pPr marL="228600" indent="-228600">
              <a:buFont typeface="+mj-lt"/>
              <a:buAutoNum type="arabicPeriod"/>
            </a:pPr>
            <a:endParaRPr lang="en-GB" b="1" dirty="0"/>
          </a:p>
          <a:p>
            <a:pPr marL="228600" indent="-228600">
              <a:buFont typeface="+mj-lt"/>
              <a:buAutoNum type="arabicPeriod"/>
            </a:pPr>
            <a:r>
              <a:rPr lang="en-GB" b="1" dirty="0"/>
              <a:t>Draw out the words are only one part of the communication process as body language, non-verbal ques and eye contact also adds the communication process.  </a:t>
            </a:r>
          </a:p>
        </p:txBody>
      </p:sp>
      <p:sp>
        <p:nvSpPr>
          <p:cNvPr id="4" name="Slide Number Placeholder 3"/>
          <p:cNvSpPr>
            <a:spLocks noGrp="1"/>
          </p:cNvSpPr>
          <p:nvPr>
            <p:ph type="sldNum" sz="quarter" idx="5"/>
          </p:nvPr>
        </p:nvSpPr>
        <p:spPr/>
        <p:txBody>
          <a:bodyPr/>
          <a:lstStyle/>
          <a:p>
            <a:fld id="{6936E1E2-17D2-5E4C-B96D-EEDAC0EF77DB}" type="slidenum">
              <a:rPr lang="en-US" smtClean="0"/>
              <a:t>35</a:t>
            </a:fld>
            <a:endParaRPr lang="en-US"/>
          </a:p>
        </p:txBody>
      </p:sp>
    </p:spTree>
    <p:extLst>
      <p:ext uri="{BB962C8B-B14F-4D97-AF65-F5344CB8AC3E}">
        <p14:creationId xmlns:p14="http://schemas.microsoft.com/office/powerpoint/2010/main" val="468295526"/>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Font typeface="+mj-lt"/>
              <a:buAutoNum type="arabicPeriod"/>
            </a:pPr>
            <a:endParaRPr lang="en-GB" b="1" dirty="0"/>
          </a:p>
        </p:txBody>
      </p:sp>
      <p:sp>
        <p:nvSpPr>
          <p:cNvPr id="4" name="Slide Number Placeholder 3"/>
          <p:cNvSpPr>
            <a:spLocks noGrp="1"/>
          </p:cNvSpPr>
          <p:nvPr>
            <p:ph type="sldNum" sz="quarter" idx="5"/>
          </p:nvPr>
        </p:nvSpPr>
        <p:spPr/>
        <p:txBody>
          <a:bodyPr/>
          <a:lstStyle/>
          <a:p>
            <a:fld id="{6936E1E2-17D2-5E4C-B96D-EEDAC0EF77DB}" type="slidenum">
              <a:rPr lang="en-US" smtClean="0"/>
              <a:t>36</a:t>
            </a:fld>
            <a:endParaRPr lang="en-US"/>
          </a:p>
        </p:txBody>
      </p:sp>
    </p:spTree>
    <p:extLst>
      <p:ext uri="{BB962C8B-B14F-4D97-AF65-F5344CB8AC3E}">
        <p14:creationId xmlns:p14="http://schemas.microsoft.com/office/powerpoint/2010/main" val="3031797"/>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Font typeface="+mj-lt"/>
              <a:buAutoNum type="arabicPeriod"/>
            </a:pPr>
            <a:r>
              <a:rPr lang="en-GB" b="1" dirty="0">
                <a:hlinkClick r:id="rId3"/>
              </a:rPr>
              <a:t>The 7 C's of Communication - The World of Work Project</a:t>
            </a:r>
            <a:r>
              <a:rPr lang="en-GB" b="1" dirty="0"/>
              <a:t> (21</a:t>
            </a:r>
            <a:r>
              <a:rPr lang="en-GB" b="1" baseline="30000" dirty="0"/>
              <a:t>st</a:t>
            </a:r>
            <a:r>
              <a:rPr lang="en-GB" b="1" dirty="0"/>
              <a:t> October 2023) </a:t>
            </a:r>
          </a:p>
          <a:p>
            <a:pPr marL="228600" indent="-228600">
              <a:buFont typeface="+mj-lt"/>
              <a:buAutoNum type="arabicPeriod"/>
            </a:pPr>
            <a:endParaRPr lang="en-GB" b="1" dirty="0"/>
          </a:p>
          <a:p>
            <a:pPr marL="228600" indent="-228600">
              <a:buFont typeface="+mj-lt"/>
              <a:buAutoNum type="arabicPeriod"/>
            </a:pPr>
            <a:r>
              <a:rPr lang="en-GB" b="1" i="0" dirty="0">
                <a:solidFill>
                  <a:srgbClr val="4A4E57"/>
                </a:solidFill>
                <a:effectLst/>
                <a:latin typeface="Open Sans" panose="020B0606030504020204" pitchFamily="34" charset="0"/>
              </a:rPr>
              <a:t>The seven C’s of communication is a list of principles that you should ensure all of your communications adhere to. The purpose is to help ensure that the person you are communicating with hears what you are trying to say. </a:t>
            </a:r>
          </a:p>
          <a:p>
            <a:pPr marL="228600" indent="-228600">
              <a:buFont typeface="+mj-lt"/>
              <a:buAutoNum type="arabicPeriod"/>
            </a:pPr>
            <a:endParaRPr lang="en-GB" b="1" i="0" dirty="0">
              <a:solidFill>
                <a:srgbClr val="4A4E57"/>
              </a:solidFill>
              <a:effectLst/>
              <a:latin typeface="Open Sans" panose="020B0606030504020204" pitchFamily="34" charset="0"/>
            </a:endParaRPr>
          </a:p>
          <a:p>
            <a:pPr marL="228600" indent="-228600">
              <a:buFont typeface="+mj-lt"/>
              <a:buAutoNum type="arabicPeriod"/>
            </a:pPr>
            <a:r>
              <a:rPr lang="en-GB" b="1" i="0" dirty="0">
                <a:solidFill>
                  <a:srgbClr val="4A4E57"/>
                </a:solidFill>
                <a:effectLst/>
                <a:latin typeface="Open Sans" panose="020B0606030504020204" pitchFamily="34" charset="0"/>
              </a:rPr>
              <a:t>The seven C’s are: clear, correct, complete, concrete, concise, considered and courteous.</a:t>
            </a:r>
          </a:p>
          <a:p>
            <a:pPr marL="228600" indent="-228600">
              <a:buFont typeface="+mj-lt"/>
              <a:buAutoNum type="arabicPeriod"/>
            </a:pPr>
            <a:endParaRPr lang="en-GB" b="1" i="0" dirty="0">
              <a:solidFill>
                <a:srgbClr val="4A4E57"/>
              </a:solidFill>
              <a:effectLst/>
              <a:latin typeface="Open Sans" panose="020B0606030504020204" pitchFamily="34" charset="0"/>
            </a:endParaRPr>
          </a:p>
          <a:p>
            <a:pPr marL="228600" indent="-228600">
              <a:buFont typeface="+mj-lt"/>
              <a:buAutoNum type="arabicPeriod"/>
            </a:pPr>
            <a:r>
              <a:rPr lang="en-GB" b="1" i="0" dirty="0">
                <a:solidFill>
                  <a:srgbClr val="4A4E57"/>
                </a:solidFill>
                <a:effectLst/>
                <a:latin typeface="Open Sans" panose="020B0606030504020204" pitchFamily="34" charset="0"/>
              </a:rPr>
              <a:t>An explanation of the ideas are taken from the website as follows under each of the headings. </a:t>
            </a:r>
          </a:p>
          <a:p>
            <a:pPr marL="228600" indent="-228600">
              <a:buFont typeface="+mj-lt"/>
              <a:buAutoNum type="arabicPeriod"/>
            </a:pPr>
            <a:endParaRPr lang="en-GB" b="1" i="0" dirty="0">
              <a:solidFill>
                <a:srgbClr val="4A4E57"/>
              </a:solidFill>
              <a:effectLst/>
              <a:latin typeface="Open Sans" panose="020B0606030504020204" pitchFamily="34" charset="0"/>
            </a:endParaRPr>
          </a:p>
          <a:p>
            <a:pPr marL="228600" indent="-228600">
              <a:buFont typeface="+mj-lt"/>
              <a:buAutoNum type="arabicPeriod"/>
            </a:pPr>
            <a:endParaRPr lang="en-GB" b="1" i="0" dirty="0">
              <a:solidFill>
                <a:srgbClr val="4A4E57"/>
              </a:solidFill>
              <a:effectLst/>
              <a:latin typeface="Open Sans" panose="020B0606030504020204" pitchFamily="34" charset="0"/>
            </a:endParaRPr>
          </a:p>
          <a:p>
            <a:pPr marL="0" indent="0" algn="l">
              <a:buFont typeface="Wingdings" panose="05000000000000000000" pitchFamily="2" charset="2"/>
              <a:buNone/>
            </a:pPr>
            <a:r>
              <a:rPr lang="en-GB" b="1" i="0" dirty="0">
                <a:effectLst/>
                <a:latin typeface="var(--h3_typography-font-family)"/>
              </a:rPr>
              <a:t>Clear</a:t>
            </a:r>
          </a:p>
          <a:p>
            <a:pPr marL="171450" indent="-171450" algn="l">
              <a:buFont typeface="Wingdings" panose="05000000000000000000" pitchFamily="2" charset="2"/>
              <a:buChar char="Ø"/>
            </a:pPr>
            <a:r>
              <a:rPr lang="en-GB" b="0" i="0" dirty="0">
                <a:solidFill>
                  <a:srgbClr val="4A4E57"/>
                </a:solidFill>
                <a:effectLst/>
                <a:latin typeface="Open Sans" panose="020B0606030504020204" pitchFamily="34" charset="0"/>
              </a:rPr>
              <a:t>There are several stages to clarity.</a:t>
            </a:r>
          </a:p>
          <a:p>
            <a:pPr marL="171450" indent="-171450" algn="l">
              <a:buFont typeface="Wingdings" panose="05000000000000000000" pitchFamily="2" charset="2"/>
              <a:buChar char="Ø"/>
            </a:pPr>
            <a:r>
              <a:rPr lang="en-GB" b="0" i="0" dirty="0">
                <a:solidFill>
                  <a:srgbClr val="4A4E57"/>
                </a:solidFill>
                <a:effectLst/>
                <a:latin typeface="Open Sans" panose="020B0606030504020204" pitchFamily="34" charset="0"/>
              </a:rPr>
              <a:t>Firstly, it’s important to be clear about the purpose of the message you’re delivering. </a:t>
            </a:r>
          </a:p>
          <a:p>
            <a:pPr marL="171450" indent="-171450" algn="l">
              <a:buFont typeface="Wingdings" panose="05000000000000000000" pitchFamily="2" charset="2"/>
              <a:buChar char="Ø"/>
            </a:pPr>
            <a:r>
              <a:rPr lang="en-GB" b="0" i="0" dirty="0">
                <a:solidFill>
                  <a:srgbClr val="4A4E57"/>
                </a:solidFill>
                <a:effectLst/>
                <a:latin typeface="Open Sans" panose="020B0606030504020204" pitchFamily="34" charset="0"/>
              </a:rPr>
              <a:t>The recipient should be made aware of why they are receiving the message and what you’re trying to achieve by delivering it. </a:t>
            </a:r>
          </a:p>
          <a:p>
            <a:pPr marL="171450" indent="-171450" algn="l">
              <a:buFont typeface="Wingdings" panose="05000000000000000000" pitchFamily="2" charset="2"/>
              <a:buChar char="Ø"/>
            </a:pPr>
            <a:r>
              <a:rPr lang="en-GB" b="0" i="0" dirty="0">
                <a:solidFill>
                  <a:srgbClr val="4A4E57"/>
                </a:solidFill>
                <a:effectLst/>
                <a:latin typeface="Open Sans" panose="020B0606030504020204" pitchFamily="34" charset="0"/>
              </a:rPr>
              <a:t>If there are multiple goals, each should be laid out separately.</a:t>
            </a:r>
          </a:p>
          <a:p>
            <a:pPr marL="171450" indent="-171450" algn="l">
              <a:buFont typeface="Wingdings" panose="05000000000000000000" pitchFamily="2" charset="2"/>
              <a:buChar char="Ø"/>
            </a:pPr>
            <a:r>
              <a:rPr lang="en-GB" b="0" i="0" dirty="0">
                <a:solidFill>
                  <a:srgbClr val="4A4E57"/>
                </a:solidFill>
                <a:effectLst/>
                <a:latin typeface="Open Sans" panose="020B0606030504020204" pitchFamily="34" charset="0"/>
              </a:rPr>
              <a:t>Secondly, it’s essential that the content of the communication is itself clear. </a:t>
            </a:r>
          </a:p>
          <a:p>
            <a:pPr marL="171450" indent="-171450" algn="l">
              <a:buFont typeface="Wingdings" panose="05000000000000000000" pitchFamily="2" charset="2"/>
              <a:buChar char="Ø"/>
            </a:pPr>
            <a:r>
              <a:rPr lang="en-GB" b="0" i="0" dirty="0">
                <a:solidFill>
                  <a:srgbClr val="4A4E57"/>
                </a:solidFill>
                <a:effectLst/>
                <a:latin typeface="Open Sans" panose="020B0606030504020204" pitchFamily="34" charset="0"/>
              </a:rPr>
              <a:t>You should avoid jargon, use simple language, use simple structures and focus on the core points of your message.</a:t>
            </a:r>
          </a:p>
          <a:p>
            <a:pPr marL="171450" indent="-171450" algn="l">
              <a:buFont typeface="Wingdings" panose="05000000000000000000" pitchFamily="2" charset="2"/>
              <a:buChar char="Ø"/>
            </a:pPr>
            <a:endParaRPr lang="en-GB" b="0" i="0" dirty="0">
              <a:solidFill>
                <a:srgbClr val="4A4E57"/>
              </a:solidFill>
              <a:effectLst/>
              <a:latin typeface="Open Sans" panose="020B0606030504020204" pitchFamily="34" charset="0"/>
            </a:endParaRPr>
          </a:p>
          <a:p>
            <a:pPr marL="0" indent="0" algn="l">
              <a:buFont typeface="Wingdings" panose="05000000000000000000" pitchFamily="2" charset="2"/>
              <a:buNone/>
            </a:pPr>
            <a:r>
              <a:rPr lang="en-GB" b="1" i="0" dirty="0">
                <a:effectLst/>
                <a:latin typeface="var(--h3_typography-font-family)"/>
              </a:rPr>
              <a:t>Correct</a:t>
            </a:r>
          </a:p>
          <a:p>
            <a:pPr marL="171450" indent="-171450" algn="l">
              <a:buFont typeface="Wingdings" panose="05000000000000000000" pitchFamily="2" charset="2"/>
              <a:buChar char="Ø"/>
            </a:pPr>
            <a:r>
              <a:rPr lang="en-GB" b="0" i="0" dirty="0">
                <a:solidFill>
                  <a:srgbClr val="4A4E57"/>
                </a:solidFill>
                <a:effectLst/>
                <a:latin typeface="Open Sans" panose="020B0606030504020204" pitchFamily="34" charset="0"/>
              </a:rPr>
              <a:t>It’s essential that both the factual information and the language and grammar you use are correct. </a:t>
            </a:r>
          </a:p>
          <a:p>
            <a:pPr marL="171450" indent="-171450" algn="l">
              <a:buFont typeface="Wingdings" panose="05000000000000000000" pitchFamily="2" charset="2"/>
              <a:buChar char="Ø"/>
            </a:pPr>
            <a:r>
              <a:rPr lang="en-GB" b="0" i="0" dirty="0">
                <a:solidFill>
                  <a:srgbClr val="4A4E57"/>
                </a:solidFill>
                <a:effectLst/>
                <a:latin typeface="Open Sans" panose="020B0606030504020204" pitchFamily="34" charset="0"/>
              </a:rPr>
              <a:t>If your audience spots errors in either, they will be distracted, and your credibility will be greatly reduced. </a:t>
            </a:r>
          </a:p>
          <a:p>
            <a:pPr marL="171450" indent="-171450" algn="l">
              <a:buFont typeface="Wingdings" panose="05000000000000000000" pitchFamily="2" charset="2"/>
              <a:buChar char="Ø"/>
            </a:pPr>
            <a:r>
              <a:rPr lang="en-GB" b="0" i="0" dirty="0">
                <a:solidFill>
                  <a:srgbClr val="4A4E57"/>
                </a:solidFill>
                <a:effectLst/>
                <a:latin typeface="Open Sans" panose="020B0606030504020204" pitchFamily="34" charset="0"/>
              </a:rPr>
              <a:t>This will reduce the effectiveness of your communication.</a:t>
            </a:r>
          </a:p>
          <a:p>
            <a:pPr marL="171450" indent="-171450" algn="l">
              <a:buFont typeface="Wingdings" panose="05000000000000000000" pitchFamily="2" charset="2"/>
              <a:buChar char="Ø"/>
            </a:pPr>
            <a:endParaRPr lang="en-GB" b="0" i="0" dirty="0">
              <a:solidFill>
                <a:srgbClr val="4A4E57"/>
              </a:solidFill>
              <a:effectLst/>
              <a:latin typeface="Open Sans" panose="020B0606030504020204" pitchFamily="34" charset="0"/>
            </a:endParaRPr>
          </a:p>
          <a:p>
            <a:pPr marL="0" indent="0" algn="l">
              <a:buFont typeface="Wingdings" panose="05000000000000000000" pitchFamily="2" charset="2"/>
              <a:buNone/>
            </a:pPr>
            <a:r>
              <a:rPr lang="en-GB" b="1" i="0" dirty="0">
                <a:effectLst/>
                <a:latin typeface="var(--h3_typography-font-family)"/>
              </a:rPr>
              <a:t>Complete</a:t>
            </a:r>
          </a:p>
          <a:p>
            <a:pPr marL="171450" indent="-171450" algn="l">
              <a:buFont typeface="Wingdings" panose="05000000000000000000" pitchFamily="2" charset="2"/>
              <a:buChar char="Ø"/>
            </a:pPr>
            <a:r>
              <a:rPr lang="en-GB" b="0" i="0" dirty="0">
                <a:solidFill>
                  <a:srgbClr val="4A4E57"/>
                </a:solidFill>
                <a:effectLst/>
                <a:latin typeface="Open Sans" panose="020B0606030504020204" pitchFamily="34" charset="0"/>
              </a:rPr>
              <a:t>Completeness is often one of the most important of the 7 Cs of communication.</a:t>
            </a:r>
          </a:p>
          <a:p>
            <a:pPr marL="171450" indent="-171450" algn="l">
              <a:buFont typeface="Wingdings" panose="05000000000000000000" pitchFamily="2" charset="2"/>
              <a:buChar char="Ø"/>
            </a:pPr>
            <a:r>
              <a:rPr lang="en-GB" b="0" i="0" dirty="0">
                <a:solidFill>
                  <a:srgbClr val="4A4E57"/>
                </a:solidFill>
                <a:effectLst/>
                <a:latin typeface="Open Sans" panose="020B0606030504020204" pitchFamily="34" charset="0"/>
              </a:rPr>
              <a:t>When creating a message, it’s important to give the recipient all of the information they need to follow your line of reasoning and to reach the same conclusions you have.</a:t>
            </a:r>
          </a:p>
          <a:p>
            <a:pPr marL="171450" indent="-171450" algn="l">
              <a:buFont typeface="Wingdings" panose="05000000000000000000" pitchFamily="2" charset="2"/>
              <a:buChar char="Ø"/>
            </a:pPr>
            <a:r>
              <a:rPr lang="en-GB" b="0" i="0" dirty="0">
                <a:solidFill>
                  <a:srgbClr val="4A4E57"/>
                </a:solidFill>
                <a:effectLst/>
                <a:latin typeface="Open Sans" panose="020B0606030504020204" pitchFamily="34" charset="0"/>
              </a:rPr>
              <a:t>This level of detail will be different in different situations, and you should adjust your communications accordingly.</a:t>
            </a:r>
          </a:p>
          <a:p>
            <a:pPr marL="171450" indent="-171450" algn="l">
              <a:buFont typeface="Wingdings" panose="05000000000000000000" pitchFamily="2" charset="2"/>
              <a:buChar char="Ø"/>
            </a:pPr>
            <a:r>
              <a:rPr lang="en-GB" b="0" i="0" dirty="0">
                <a:solidFill>
                  <a:srgbClr val="4A4E57"/>
                </a:solidFill>
                <a:effectLst/>
                <a:latin typeface="Open Sans" panose="020B0606030504020204" pitchFamily="34" charset="0"/>
              </a:rPr>
              <a:t>In addition, you should make things as easy as possible for the recipient. For example, if you are issuing a “call to action”, provide explicit guidance on that action.</a:t>
            </a:r>
          </a:p>
          <a:p>
            <a:pPr marL="171450" indent="-171450" algn="l">
              <a:buFont typeface="Wingdings" panose="05000000000000000000" pitchFamily="2" charset="2"/>
              <a:buChar char="Ø"/>
            </a:pPr>
            <a:r>
              <a:rPr lang="en-GB" b="0" i="0" dirty="0">
                <a:solidFill>
                  <a:srgbClr val="4A4E57"/>
                </a:solidFill>
                <a:effectLst/>
                <a:latin typeface="Open Sans" panose="020B0606030504020204" pitchFamily="34" charset="0"/>
              </a:rPr>
              <a:t>Increasingly it’s common to include things like hyperlinks in written communications or to attach FAQs, both of which help audiences access a complete set of information while also ensuring that core communications focus on core messages.</a:t>
            </a:r>
          </a:p>
          <a:p>
            <a:pPr marL="171450" indent="-171450" algn="l">
              <a:buFont typeface="Wingdings" panose="05000000000000000000" pitchFamily="2" charset="2"/>
              <a:buChar char="Ø"/>
            </a:pPr>
            <a:endParaRPr lang="en-GB" b="0" i="0" dirty="0">
              <a:solidFill>
                <a:srgbClr val="4A4E57"/>
              </a:solidFill>
              <a:effectLst/>
              <a:latin typeface="Open Sans" panose="020B0606030504020204" pitchFamily="34" charset="0"/>
            </a:endParaRPr>
          </a:p>
          <a:p>
            <a:pPr marL="0" indent="0" algn="l">
              <a:buFont typeface="Wingdings" panose="05000000000000000000" pitchFamily="2" charset="2"/>
              <a:buNone/>
            </a:pPr>
            <a:r>
              <a:rPr lang="en-GB" b="1" i="0" dirty="0">
                <a:effectLst/>
                <a:latin typeface="var(--h3_typography-font-family)"/>
              </a:rPr>
              <a:t>Concrete</a:t>
            </a:r>
          </a:p>
          <a:p>
            <a:pPr marL="171450" indent="-171450" algn="l">
              <a:buFont typeface="Wingdings" panose="05000000000000000000" pitchFamily="2" charset="2"/>
              <a:buChar char="Ø"/>
            </a:pPr>
            <a:r>
              <a:rPr lang="en-GB" b="0" i="0" dirty="0">
                <a:solidFill>
                  <a:srgbClr val="4A4E57"/>
                </a:solidFill>
                <a:effectLst/>
                <a:latin typeface="Open Sans" panose="020B0606030504020204" pitchFamily="34" charset="0"/>
              </a:rPr>
              <a:t>When shaping your communication, you must ensure that you are specific and that the logic and messages that you’re using fit together, build on each other and support each other. </a:t>
            </a:r>
          </a:p>
          <a:p>
            <a:pPr marL="171450" indent="-171450" algn="l">
              <a:buFont typeface="Wingdings" panose="05000000000000000000" pitchFamily="2" charset="2"/>
              <a:buChar char="Ø"/>
            </a:pPr>
            <a:r>
              <a:rPr lang="en-GB" b="0" i="0" dirty="0">
                <a:solidFill>
                  <a:srgbClr val="4A4E57"/>
                </a:solidFill>
                <a:effectLst/>
                <a:latin typeface="Open Sans" panose="020B0606030504020204" pitchFamily="34" charset="0"/>
              </a:rPr>
              <a:t>Your arguments should be based on solid facts and opinions from credible sources, and you should share irrefutable data to support your argument.</a:t>
            </a:r>
          </a:p>
          <a:p>
            <a:pPr marL="171450" indent="-171450" algn="l">
              <a:buFont typeface="Wingdings" panose="05000000000000000000" pitchFamily="2" charset="2"/>
              <a:buChar char="Ø"/>
            </a:pPr>
            <a:r>
              <a:rPr lang="en-GB" b="0" i="0" dirty="0">
                <a:solidFill>
                  <a:srgbClr val="4A4E57"/>
                </a:solidFill>
                <a:effectLst/>
                <a:latin typeface="Open Sans" panose="020B0606030504020204" pitchFamily="34" charset="0"/>
              </a:rPr>
              <a:t>It may be important to help bring the solid nature of what you’ve created to life for your audience through examples that show the relevance of your messages for them as individuals.</a:t>
            </a:r>
          </a:p>
          <a:p>
            <a:pPr marL="171450" indent="-171450" algn="l">
              <a:buFont typeface="Wingdings" panose="05000000000000000000" pitchFamily="2" charset="2"/>
              <a:buChar char="Ø"/>
            </a:pPr>
            <a:endParaRPr lang="en-GB" b="0" i="0" dirty="0">
              <a:solidFill>
                <a:srgbClr val="4A4E57"/>
              </a:solidFill>
              <a:effectLst/>
              <a:latin typeface="Open Sans" panose="020B0606030504020204" pitchFamily="34" charset="0"/>
            </a:endParaRPr>
          </a:p>
          <a:p>
            <a:pPr marL="0" indent="0" algn="l">
              <a:buFont typeface="Wingdings" panose="05000000000000000000" pitchFamily="2" charset="2"/>
              <a:buNone/>
            </a:pPr>
            <a:r>
              <a:rPr lang="en-GB" b="1" i="0" dirty="0">
                <a:effectLst/>
                <a:latin typeface="var(--h3_typography-font-family)"/>
              </a:rPr>
              <a:t>Concise</a:t>
            </a:r>
          </a:p>
          <a:p>
            <a:pPr marL="171450" indent="-171450" algn="l">
              <a:buFont typeface="Wingdings" panose="05000000000000000000" pitchFamily="2" charset="2"/>
              <a:buChar char="Ø"/>
            </a:pPr>
            <a:r>
              <a:rPr lang="en-GB" b="0" i="0" dirty="0">
                <a:solidFill>
                  <a:srgbClr val="4A4E57"/>
                </a:solidFill>
                <a:effectLst/>
                <a:latin typeface="Open Sans" panose="020B0606030504020204" pitchFamily="34" charset="0"/>
              </a:rPr>
              <a:t>When communicating messages of this nature it’s important to stick to the point and keep your messages short and simple. </a:t>
            </a:r>
          </a:p>
          <a:p>
            <a:pPr marL="171450" indent="-171450" algn="l">
              <a:buFont typeface="Wingdings" panose="05000000000000000000" pitchFamily="2" charset="2"/>
              <a:buChar char="Ø"/>
            </a:pPr>
            <a:r>
              <a:rPr lang="en-GB" b="0" i="0" dirty="0">
                <a:solidFill>
                  <a:srgbClr val="4A4E57"/>
                </a:solidFill>
                <a:effectLst/>
                <a:latin typeface="Open Sans" panose="020B0606030504020204" pitchFamily="34" charset="0"/>
              </a:rPr>
              <a:t>Don’t use 10 words if you can use five. Don’t repeat your messages.</a:t>
            </a:r>
          </a:p>
          <a:p>
            <a:pPr marL="171450" indent="-171450" algn="l">
              <a:buFont typeface="Wingdings" panose="05000000000000000000" pitchFamily="2" charset="2"/>
              <a:buChar char="Ø"/>
            </a:pPr>
            <a:r>
              <a:rPr lang="en-GB" b="0" i="0" dirty="0">
                <a:solidFill>
                  <a:srgbClr val="4A4E57"/>
                </a:solidFill>
                <a:effectLst/>
                <a:latin typeface="Open Sans" panose="020B0606030504020204" pitchFamily="34" charset="0"/>
              </a:rPr>
              <a:t>The more you say, the more risk there is of confusion. Avoid that risk by focusing solely on the key points you need to deliver.</a:t>
            </a:r>
          </a:p>
          <a:p>
            <a:pPr marL="171450" indent="-171450" algn="l">
              <a:buFont typeface="Wingdings" panose="05000000000000000000" pitchFamily="2" charset="2"/>
              <a:buChar char="Ø"/>
            </a:pPr>
            <a:endParaRPr lang="en-GB" b="0" i="0" dirty="0">
              <a:solidFill>
                <a:srgbClr val="4A4E57"/>
              </a:solidFill>
              <a:effectLst/>
              <a:latin typeface="Open Sans" panose="020B0606030504020204" pitchFamily="34" charset="0"/>
            </a:endParaRPr>
          </a:p>
          <a:p>
            <a:pPr marL="0" marR="0" lvl="0" indent="0" algn="l" defTabSz="457200" rtl="0" eaLnBrk="1" fontAlgn="auto" latinLnBrk="0" hangingPunct="1">
              <a:lnSpc>
                <a:spcPct val="100000"/>
              </a:lnSpc>
              <a:spcBef>
                <a:spcPts val="0"/>
              </a:spcBef>
              <a:spcAft>
                <a:spcPts val="0"/>
              </a:spcAft>
              <a:buClrTx/>
              <a:buSzTx/>
              <a:buFont typeface="Wingdings" panose="05000000000000000000" pitchFamily="2" charset="2"/>
              <a:buNone/>
              <a:tabLst/>
              <a:defRPr/>
            </a:pPr>
            <a:r>
              <a:rPr lang="en-GB" b="1" i="0" dirty="0">
                <a:effectLst/>
                <a:latin typeface="var(--h3_typography-font-family)"/>
              </a:rPr>
              <a:t>Courteous</a:t>
            </a:r>
            <a:endParaRPr lang="en-GB" b="0" i="0" dirty="0">
              <a:solidFill>
                <a:srgbClr val="4A4E57"/>
              </a:solidFill>
              <a:effectLst/>
              <a:latin typeface="Open Sans" panose="020B0606030504020204" pitchFamily="34" charset="0"/>
            </a:endParaRPr>
          </a:p>
          <a:p>
            <a:pPr marL="171450" indent="-171450" algn="l">
              <a:buFont typeface="Wingdings" panose="05000000000000000000" pitchFamily="2" charset="2"/>
              <a:buChar char="Ø"/>
            </a:pPr>
            <a:r>
              <a:rPr lang="en-GB" b="0" i="0" dirty="0">
                <a:solidFill>
                  <a:srgbClr val="4A4E57"/>
                </a:solidFill>
                <a:effectLst/>
                <a:latin typeface="Open Sans" panose="020B0606030504020204" pitchFamily="34" charset="0"/>
              </a:rPr>
              <a:t>You can increase the effectiveness of your communications by being polite and showing your audience that you respect them. </a:t>
            </a:r>
          </a:p>
          <a:p>
            <a:pPr marL="171450" indent="-171450" algn="l">
              <a:buFont typeface="Wingdings" panose="05000000000000000000" pitchFamily="2" charset="2"/>
              <a:buChar char="Ø"/>
            </a:pPr>
            <a:r>
              <a:rPr lang="en-GB" b="0" i="0" dirty="0">
                <a:solidFill>
                  <a:srgbClr val="4A4E57"/>
                </a:solidFill>
                <a:effectLst/>
                <a:latin typeface="Open Sans" panose="020B0606030504020204" pitchFamily="34" charset="0"/>
              </a:rPr>
              <a:t>Your messages should be friendly, professional, considerate, respectful, open and honest. </a:t>
            </a:r>
          </a:p>
          <a:p>
            <a:pPr marL="171450" indent="-171450" algn="l">
              <a:buFont typeface="Wingdings" panose="05000000000000000000" pitchFamily="2" charset="2"/>
              <a:buChar char="Ø"/>
            </a:pPr>
            <a:r>
              <a:rPr lang="en-GB" b="0" i="0" dirty="0">
                <a:solidFill>
                  <a:srgbClr val="4A4E57"/>
                </a:solidFill>
                <a:effectLst/>
                <a:latin typeface="Open Sans" panose="020B0606030504020204" pitchFamily="34" charset="0"/>
              </a:rPr>
              <a:t>To help ensure you are courteous, you should always use some empathy and consider your messages from the point of view of the audience.</a:t>
            </a:r>
          </a:p>
          <a:p>
            <a:pPr marL="171450" indent="-171450" algn="l">
              <a:buFont typeface="Wingdings" panose="05000000000000000000" pitchFamily="2" charset="2"/>
              <a:buChar char="Ø"/>
            </a:pPr>
            <a:endParaRPr lang="en-GB" b="0" i="0" dirty="0">
              <a:solidFill>
                <a:srgbClr val="4A4E57"/>
              </a:solidFill>
              <a:effectLst/>
              <a:latin typeface="Open Sans" panose="020B0606030504020204" pitchFamily="34" charset="0"/>
            </a:endParaRPr>
          </a:p>
          <a:p>
            <a:pPr marL="0" indent="0" algn="l">
              <a:buFont typeface="Wingdings" panose="05000000000000000000" pitchFamily="2" charset="2"/>
              <a:buNone/>
            </a:pPr>
            <a:r>
              <a:rPr lang="en-GB" b="1" i="0" dirty="0">
                <a:effectLst/>
                <a:latin typeface="var(--h3_typography-font-family)"/>
              </a:rPr>
              <a:t>Considered &amp; Coherent</a:t>
            </a:r>
          </a:p>
          <a:p>
            <a:pPr marL="171450" indent="-171450" algn="l">
              <a:buFont typeface="Wingdings" panose="05000000000000000000" pitchFamily="2" charset="2"/>
              <a:buChar char="Ø"/>
            </a:pPr>
            <a:r>
              <a:rPr lang="en-GB" b="0" i="0" dirty="0">
                <a:solidFill>
                  <a:srgbClr val="4A4E57"/>
                </a:solidFill>
                <a:effectLst/>
                <a:latin typeface="Open Sans" panose="020B0606030504020204" pitchFamily="34" charset="0"/>
              </a:rPr>
              <a:t>The last of the 7 Cs of communication is considered or coherent. If your communications are not coherent, they will not be effective. </a:t>
            </a:r>
          </a:p>
          <a:p>
            <a:pPr marL="171450" indent="-171450" algn="l">
              <a:buFont typeface="Wingdings" panose="05000000000000000000" pitchFamily="2" charset="2"/>
              <a:buChar char="Ø"/>
            </a:pPr>
            <a:r>
              <a:rPr lang="en-GB" b="0" i="0" dirty="0">
                <a:solidFill>
                  <a:srgbClr val="4A4E57"/>
                </a:solidFill>
                <a:effectLst/>
                <a:latin typeface="Open Sans" panose="020B0606030504020204" pitchFamily="34" charset="0"/>
              </a:rPr>
              <a:t>To help make sure your communications are considered and coherent you should have a logical flow and your style, tone and language should be consistent throughout.</a:t>
            </a:r>
          </a:p>
          <a:p>
            <a:pPr marL="171450" indent="-171450" algn="l">
              <a:buFont typeface="Wingdings" panose="05000000000000000000" pitchFamily="2" charset="2"/>
              <a:buChar char="Ø"/>
            </a:pPr>
            <a:r>
              <a:rPr lang="en-GB" b="0" i="0" dirty="0">
                <a:solidFill>
                  <a:srgbClr val="4A4E57"/>
                </a:solidFill>
                <a:effectLst/>
                <a:latin typeface="Open Sans" panose="020B0606030504020204" pitchFamily="34" charset="0"/>
              </a:rPr>
              <a:t>In addition to making sure that each communication you issue is coherent within itself, you should also ensure consistency of message when delivering multiple communications.</a:t>
            </a:r>
          </a:p>
          <a:p>
            <a:pPr marL="171450" indent="-171450" algn="l">
              <a:buFont typeface="Wingdings" panose="05000000000000000000" pitchFamily="2" charset="2"/>
              <a:buChar char="Ø"/>
            </a:pPr>
            <a:endParaRPr lang="en-GB" b="0" i="0" dirty="0">
              <a:solidFill>
                <a:srgbClr val="4A4E57"/>
              </a:solidFill>
              <a:effectLst/>
              <a:latin typeface="Open Sans" panose="020B0606030504020204" pitchFamily="34" charset="0"/>
            </a:endParaRPr>
          </a:p>
          <a:p>
            <a:pPr marL="171450" indent="-171450" algn="l">
              <a:buFont typeface="Wingdings" panose="05000000000000000000" pitchFamily="2" charset="2"/>
              <a:buChar char="Ø"/>
            </a:pPr>
            <a:endParaRPr lang="en-GB" b="0" i="0" dirty="0">
              <a:solidFill>
                <a:srgbClr val="4A4E57"/>
              </a:solidFill>
              <a:effectLst/>
              <a:latin typeface="Open Sans" panose="020B0606030504020204" pitchFamily="34" charset="0"/>
            </a:endParaRPr>
          </a:p>
          <a:p>
            <a:pPr marL="228600" indent="-228600">
              <a:buFont typeface="+mj-lt"/>
              <a:buAutoNum type="arabicPeriod"/>
            </a:pPr>
            <a:endParaRPr lang="en-GB" b="1" dirty="0"/>
          </a:p>
        </p:txBody>
      </p:sp>
      <p:sp>
        <p:nvSpPr>
          <p:cNvPr id="4" name="Slide Number Placeholder 3"/>
          <p:cNvSpPr>
            <a:spLocks noGrp="1"/>
          </p:cNvSpPr>
          <p:nvPr>
            <p:ph type="sldNum" sz="quarter" idx="5"/>
          </p:nvPr>
        </p:nvSpPr>
        <p:spPr/>
        <p:txBody>
          <a:bodyPr/>
          <a:lstStyle/>
          <a:p>
            <a:fld id="{6936E1E2-17D2-5E4C-B96D-EEDAC0EF77DB}" type="slidenum">
              <a:rPr lang="en-US" smtClean="0"/>
              <a:t>37</a:t>
            </a:fld>
            <a:endParaRPr lang="en-US"/>
          </a:p>
        </p:txBody>
      </p:sp>
    </p:spTree>
    <p:extLst>
      <p:ext uri="{BB962C8B-B14F-4D97-AF65-F5344CB8AC3E}">
        <p14:creationId xmlns:p14="http://schemas.microsoft.com/office/powerpoint/2010/main" val="3638392599"/>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lgn="just">
              <a:buFont typeface="+mj-lt"/>
              <a:buAutoNum type="arabicPeriod"/>
            </a:pPr>
            <a:r>
              <a:rPr lang="en-GB" sz="1200" b="1" dirty="0"/>
              <a:t>Different authors classify barriers to communication differently. Emphasis that the students can draw out some of the barriers to communication in their second assignment. </a:t>
            </a:r>
          </a:p>
          <a:p>
            <a:pPr marL="228600" indent="-228600" algn="just">
              <a:buFont typeface="+mj-lt"/>
              <a:buAutoNum type="arabicPeriod"/>
            </a:pPr>
            <a:endParaRPr lang="en-GB" sz="1200" b="1" dirty="0"/>
          </a:p>
          <a:p>
            <a:pPr marL="228600" indent="-228600" algn="just">
              <a:buFont typeface="+mj-lt"/>
              <a:buAutoNum type="arabicPeriod"/>
            </a:pPr>
            <a:r>
              <a:rPr lang="en-GB" sz="1200" b="1" dirty="0"/>
              <a:t>The video identifies some of the common barriers - </a:t>
            </a:r>
            <a:r>
              <a:rPr lang="en-GB" sz="1200" b="1" dirty="0">
                <a:hlinkClick r:id="rId3"/>
              </a:rPr>
              <a:t>Barriers to communication  video</a:t>
            </a:r>
            <a:r>
              <a:rPr lang="en-GB" sz="1200" b="1" dirty="0"/>
              <a:t>  Encourage the student to watch the contents to help aid their understanding and enhance their learning. </a:t>
            </a:r>
          </a:p>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38</a:t>
            </a:fld>
            <a:endParaRPr lang="en-US"/>
          </a:p>
        </p:txBody>
      </p:sp>
    </p:spTree>
    <p:extLst>
      <p:ext uri="{BB962C8B-B14F-4D97-AF65-F5344CB8AC3E}">
        <p14:creationId xmlns:p14="http://schemas.microsoft.com/office/powerpoint/2010/main" val="3527124404"/>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itchFamily="34" charset="0"/>
                <a:cs typeface="Arial" pitchFamily="34" charset="0"/>
              </a:defRPr>
            </a:lvl1pPr>
            <a:lvl2pPr marL="742950" indent="-285750" eaLnBrk="0" hangingPunct="0">
              <a:defRPr>
                <a:solidFill>
                  <a:schemeClr val="tx1"/>
                </a:solidFill>
                <a:latin typeface="Arial" pitchFamily="34" charset="0"/>
                <a:cs typeface="Arial" pitchFamily="34" charset="0"/>
              </a:defRPr>
            </a:lvl2pPr>
            <a:lvl3pPr marL="1143000" indent="-228600" eaLnBrk="0" hangingPunct="0">
              <a:defRPr>
                <a:solidFill>
                  <a:schemeClr val="tx1"/>
                </a:solidFill>
                <a:latin typeface="Arial" pitchFamily="34" charset="0"/>
                <a:cs typeface="Arial" pitchFamily="34" charset="0"/>
              </a:defRPr>
            </a:lvl3pPr>
            <a:lvl4pPr marL="1600200" indent="-228600" eaLnBrk="0" hangingPunct="0">
              <a:defRPr>
                <a:solidFill>
                  <a:schemeClr val="tx1"/>
                </a:solidFill>
                <a:latin typeface="Arial" pitchFamily="34" charset="0"/>
                <a:cs typeface="Arial" pitchFamily="34" charset="0"/>
              </a:defRPr>
            </a:lvl4pPr>
            <a:lvl5pPr marL="2057400" indent="-228600" eaLnBrk="0" hangingPunct="0">
              <a:defRPr>
                <a:solidFill>
                  <a:schemeClr val="tx1"/>
                </a:solidFill>
                <a:latin typeface="Arial" pitchFamily="34" charset="0"/>
                <a:cs typeface="Arial" pitchFamily="34" charset="0"/>
              </a:defRPr>
            </a:lvl5pPr>
            <a:lvl6pPr marL="2514600" indent="-228600" eaLnBrk="0" fontAlgn="base" hangingPunct="0">
              <a:spcBef>
                <a:spcPct val="0"/>
              </a:spcBef>
              <a:spcAft>
                <a:spcPct val="0"/>
              </a:spcAft>
              <a:defRPr>
                <a:solidFill>
                  <a:schemeClr val="tx1"/>
                </a:solidFill>
                <a:latin typeface="Arial" pitchFamily="34" charset="0"/>
                <a:cs typeface="Arial" pitchFamily="34" charset="0"/>
              </a:defRPr>
            </a:lvl6pPr>
            <a:lvl7pPr marL="2971800" indent="-228600" eaLnBrk="0" fontAlgn="base" hangingPunct="0">
              <a:spcBef>
                <a:spcPct val="0"/>
              </a:spcBef>
              <a:spcAft>
                <a:spcPct val="0"/>
              </a:spcAft>
              <a:defRPr>
                <a:solidFill>
                  <a:schemeClr val="tx1"/>
                </a:solidFill>
                <a:latin typeface="Arial" pitchFamily="34" charset="0"/>
                <a:cs typeface="Arial" pitchFamily="34" charset="0"/>
              </a:defRPr>
            </a:lvl7pPr>
            <a:lvl8pPr marL="3429000" indent="-228600" eaLnBrk="0" fontAlgn="base" hangingPunct="0">
              <a:spcBef>
                <a:spcPct val="0"/>
              </a:spcBef>
              <a:spcAft>
                <a:spcPct val="0"/>
              </a:spcAft>
              <a:defRPr>
                <a:solidFill>
                  <a:schemeClr val="tx1"/>
                </a:solidFill>
                <a:latin typeface="Arial" pitchFamily="34" charset="0"/>
                <a:cs typeface="Arial" pitchFamily="34" charset="0"/>
              </a:defRPr>
            </a:lvl8pPr>
            <a:lvl9pPr marL="3886200" indent="-228600" eaLnBrk="0" fontAlgn="base" hangingPunct="0">
              <a:spcBef>
                <a:spcPct val="0"/>
              </a:spcBef>
              <a:spcAft>
                <a:spcPct val="0"/>
              </a:spcAft>
              <a:defRPr>
                <a:solidFill>
                  <a:schemeClr val="tx1"/>
                </a:solidFill>
                <a:latin typeface="Arial" pitchFamily="34" charset="0"/>
                <a:cs typeface="Arial" pitchFamily="34" charset="0"/>
              </a:defRPr>
            </a:lvl9pPr>
          </a:lstStyle>
          <a:p>
            <a:pPr eaLnBrk="1" hangingPunct="1"/>
            <a:fld id="{2B8BF9AB-4103-44F7-BD8B-783C9183B870}" type="slidenum">
              <a:rPr lang="en-GB" smtClean="0"/>
              <a:pPr eaLnBrk="1" hangingPunct="1"/>
              <a:t>39</a:t>
            </a:fld>
            <a:endParaRPr lang="en-GB" dirty="0"/>
          </a:p>
        </p:txBody>
      </p:sp>
      <p:sp>
        <p:nvSpPr>
          <p:cNvPr id="65539" name="Rectangle 2"/>
          <p:cNvSpPr>
            <a:spLocks noGrp="1" noRot="1" noChangeAspect="1" noChangeArrowheads="1" noTextEdit="1"/>
          </p:cNvSpPr>
          <p:nvPr>
            <p:ph type="sldImg"/>
          </p:nvPr>
        </p:nvSpPr>
        <p:spPr>
          <a:ln/>
        </p:spPr>
      </p:sp>
      <p:sp>
        <p:nvSpPr>
          <p:cNvPr id="65540" name="Rectangle 3"/>
          <p:cNvSpPr>
            <a:spLocks noGrp="1" noChangeArrowheads="1"/>
          </p:cNvSpPr>
          <p:nvPr>
            <p:ph type="body" idx="1"/>
          </p:nvPr>
        </p:nvSpPr>
        <p:spPr>
          <a:xfrm>
            <a:off x="899120" y="5116768"/>
            <a:ext cx="4944361" cy="4848006"/>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228600" indent="-228600" eaLnBrk="1" hangingPunct="1">
              <a:buFont typeface="+mj-lt"/>
              <a:buAutoNum type="arabicPeriod"/>
            </a:pPr>
            <a:r>
              <a:rPr lang="en-US" b="1" dirty="0">
                <a:latin typeface="Arial" pitchFamily="34" charset="0"/>
                <a:cs typeface="Arial" pitchFamily="34" charset="0"/>
              </a:rPr>
              <a:t>Read the list out about other barriers to communication. </a:t>
            </a:r>
          </a:p>
        </p:txBody>
      </p:sp>
    </p:spTree>
    <p:extLst>
      <p:ext uri="{BB962C8B-B14F-4D97-AF65-F5344CB8AC3E}">
        <p14:creationId xmlns:p14="http://schemas.microsoft.com/office/powerpoint/2010/main" val="3245417530"/>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Font typeface="+mj-lt"/>
              <a:buAutoNum type="arabicPeriod"/>
            </a:pPr>
            <a:r>
              <a:rPr lang="en-GB" sz="1200" b="1" dirty="0">
                <a:latin typeface="Arial" panose="020B0604020202020204" pitchFamily="34" charset="0"/>
                <a:cs typeface="Arial" panose="020B0604020202020204" pitchFamily="34" charset="0"/>
              </a:rPr>
              <a:t>National Culture </a:t>
            </a:r>
            <a:r>
              <a:rPr lang="en-GB" sz="1200" dirty="0">
                <a:latin typeface="Arial" panose="020B0604020202020204" pitchFamily="34" charset="0"/>
                <a:cs typeface="Arial" panose="020B0604020202020204" pitchFamily="34" charset="0"/>
              </a:rPr>
              <a:t>is healthcare Professionals and patients will come from a variety of cultural backgrounds.  Speaking abruptly and directly maybe be the norm in one culture but considered rude in another culture.  Being cultural aware and responding in a non-judgemental and professional manner is essential when communicating with patients or service users</a:t>
            </a:r>
            <a:endParaRPr lang="en-GB" sz="1200" b="1" dirty="0">
              <a:latin typeface="Arial" panose="020B0604020202020204" pitchFamily="34" charset="0"/>
              <a:cs typeface="Arial" panose="020B0604020202020204" pitchFamily="34" charset="0"/>
            </a:endParaRPr>
          </a:p>
          <a:p>
            <a:pPr marL="228600" indent="-228600">
              <a:buFont typeface="+mj-lt"/>
              <a:buAutoNum type="arabicPeriod"/>
            </a:pPr>
            <a:endParaRPr lang="en-GB" sz="1200" b="1" dirty="0">
              <a:latin typeface="Arial" panose="020B0604020202020204" pitchFamily="34" charset="0"/>
              <a:cs typeface="Arial" panose="020B0604020202020204" pitchFamily="34" charset="0"/>
            </a:endParaRPr>
          </a:p>
          <a:p>
            <a:pPr marL="228600" indent="-228600">
              <a:buFont typeface="+mj-lt"/>
              <a:buAutoNum type="arabicPeriod"/>
            </a:pPr>
            <a:r>
              <a:rPr lang="en-GB" sz="1200" b="1" dirty="0">
                <a:latin typeface="Arial" panose="020B0604020202020204" pitchFamily="34" charset="0"/>
                <a:cs typeface="Arial" panose="020B0604020202020204" pitchFamily="34" charset="0"/>
              </a:rPr>
              <a:t>Language </a:t>
            </a:r>
            <a:r>
              <a:rPr lang="en-GB" sz="1200" dirty="0">
                <a:latin typeface="Arial" panose="020B0604020202020204" pitchFamily="34" charset="0"/>
                <a:cs typeface="Arial" panose="020B0604020202020204" pitchFamily="34" charset="0"/>
              </a:rPr>
              <a:t>is patients, residents or service users , may have varying abilities with communicating in English.  It is important to establish a person’s proficiency with English and ensuring that translation services are made available for those with English as an additional language or advocacy is available for those entitled to it under the Mental Capacity Act 2005.  Remember that the Equality Act 2010 applies to everyone in the UK. </a:t>
            </a:r>
          </a:p>
          <a:p>
            <a:pPr marL="228600" indent="-228600">
              <a:buFont typeface="+mj-lt"/>
              <a:buAutoNum type="arabicPeriod"/>
            </a:pPr>
            <a:endParaRPr lang="en-GB" sz="1200" dirty="0">
              <a:latin typeface="Arial" panose="020B0604020202020204" pitchFamily="34" charset="0"/>
              <a:cs typeface="Arial" panose="020B0604020202020204" pitchFamily="34" charset="0"/>
            </a:endParaRPr>
          </a:p>
          <a:p>
            <a:pPr marL="228600" indent="-228600">
              <a:buFont typeface="+mj-lt"/>
              <a:buAutoNum type="arabicPeriod"/>
            </a:pPr>
            <a:r>
              <a:rPr lang="en-GB" sz="1200" b="1" dirty="0">
                <a:latin typeface="Arial" panose="020B0604020202020204" pitchFamily="34" charset="0"/>
                <a:cs typeface="Arial" panose="020B0604020202020204" pitchFamily="34" charset="0"/>
              </a:rPr>
              <a:t>Defensiveness</a:t>
            </a:r>
            <a:r>
              <a:rPr lang="en-GB" sz="1200" dirty="0">
                <a:latin typeface="Arial" panose="020B0604020202020204" pitchFamily="34" charset="0"/>
                <a:cs typeface="Arial" panose="020B0604020202020204" pitchFamily="34" charset="0"/>
              </a:rPr>
              <a:t> is when people feel they’re being threatened, they tend to react in ways that hinder effective communication and reduce their ability to achieve mutual understanding.  They become defensive—verbally attacking others, making sarcastic remarks, being overly judgmental, or questioning others’ motives.  At times, anxiety, stress, medication and pain can cause people to become more defensive. </a:t>
            </a:r>
          </a:p>
          <a:p>
            <a:pPr marL="228600" indent="-228600">
              <a:buFont typeface="+mj-lt"/>
              <a:buAutoNum type="arabicPeriod"/>
            </a:pPr>
            <a:endParaRPr lang="en-GB" sz="1200" b="1" dirty="0">
              <a:latin typeface="Arial" panose="020B0604020202020204" pitchFamily="34" charset="0"/>
              <a:cs typeface="Arial" panose="020B0604020202020204" pitchFamily="34" charset="0"/>
            </a:endParaRPr>
          </a:p>
          <a:p>
            <a:pPr marL="228600" marR="0" lvl="0" indent="-228600" algn="l" defTabSz="457200" rtl="0" eaLnBrk="1" fontAlgn="auto" latinLnBrk="0" hangingPunct="1">
              <a:lnSpc>
                <a:spcPct val="100000"/>
              </a:lnSpc>
              <a:spcBef>
                <a:spcPts val="0"/>
              </a:spcBef>
              <a:spcAft>
                <a:spcPts val="0"/>
              </a:spcAft>
              <a:buClrTx/>
              <a:buSzTx/>
              <a:buFont typeface="+mj-lt"/>
              <a:buAutoNum type="arabicPeriod"/>
              <a:tabLst/>
              <a:defRPr/>
            </a:pPr>
            <a:r>
              <a:rPr lang="en-GB" sz="1200" b="1" dirty="0">
                <a:latin typeface="Arial" panose="020B0604020202020204" pitchFamily="34" charset="0"/>
                <a:cs typeface="Arial" panose="020B0604020202020204" pitchFamily="34" charset="0"/>
              </a:rPr>
              <a:t>Filtering </a:t>
            </a:r>
            <a:r>
              <a:rPr lang="en-GB" sz="1200" dirty="0">
                <a:latin typeface="Arial" panose="020B0604020202020204" pitchFamily="34" charset="0"/>
                <a:cs typeface="Arial" panose="020B0604020202020204" pitchFamily="34" charset="0"/>
              </a:rPr>
              <a:t>is the deliberate manipulation of information to make it appear more favourable to the receiver.</a:t>
            </a:r>
          </a:p>
          <a:p>
            <a:pPr marL="228600" marR="0" lvl="0" indent="-228600" algn="l" defTabSz="457200" rtl="0" eaLnBrk="1" fontAlgn="auto" latinLnBrk="0" hangingPunct="1">
              <a:lnSpc>
                <a:spcPct val="100000"/>
              </a:lnSpc>
              <a:spcBef>
                <a:spcPts val="0"/>
              </a:spcBef>
              <a:spcAft>
                <a:spcPts val="0"/>
              </a:spcAft>
              <a:buClrTx/>
              <a:buSzTx/>
              <a:buFont typeface="+mj-lt"/>
              <a:buAutoNum type="arabicPeriod"/>
              <a:tabLst/>
              <a:defRPr/>
            </a:pPr>
            <a:endParaRPr lang="en-GB" sz="1200" dirty="0">
              <a:latin typeface="Arial" panose="020B0604020202020204" pitchFamily="34" charset="0"/>
              <a:cs typeface="Arial" panose="020B0604020202020204" pitchFamily="34" charset="0"/>
            </a:endParaRPr>
          </a:p>
          <a:p>
            <a:pPr marL="228600" indent="-228600">
              <a:buFont typeface="+mj-lt"/>
              <a:buAutoNum type="arabicPeriod"/>
            </a:pPr>
            <a:r>
              <a:rPr lang="en-GB" sz="1200" b="1" dirty="0">
                <a:latin typeface="Arial" panose="020B0604020202020204" pitchFamily="34" charset="0"/>
                <a:cs typeface="Arial" panose="020B0604020202020204" pitchFamily="34" charset="0"/>
              </a:rPr>
              <a:t>Emotions</a:t>
            </a:r>
            <a:r>
              <a:rPr lang="en-GB" sz="1200" dirty="0">
                <a:latin typeface="Arial" panose="020B0604020202020204" pitchFamily="34" charset="0"/>
                <a:cs typeface="Arial" panose="020B0604020202020204" pitchFamily="34" charset="0"/>
              </a:rPr>
              <a:t> is how a receiver feels when a message is received influences how he or she interprets it.  Extreme emotions are most likely to hinder effective communication.  In such instances, we often disregard our rational and objective thinking processes and substitute emotional judgments.</a:t>
            </a:r>
          </a:p>
          <a:p>
            <a:pPr marL="228600" indent="-228600">
              <a:buFont typeface="+mj-lt"/>
              <a:buAutoNum type="arabicPeriod"/>
            </a:pPr>
            <a:endParaRPr lang="en-GB" sz="1200" dirty="0">
              <a:latin typeface="Arial" panose="020B0604020202020204" pitchFamily="34" charset="0"/>
              <a:cs typeface="Arial" panose="020B0604020202020204" pitchFamily="34" charset="0"/>
            </a:endParaRPr>
          </a:p>
          <a:p>
            <a:pPr marL="228600" marR="0" lvl="0" indent="-228600" algn="l" defTabSz="457200" rtl="0" eaLnBrk="1" fontAlgn="auto" latinLnBrk="0" hangingPunct="1">
              <a:lnSpc>
                <a:spcPct val="100000"/>
              </a:lnSpc>
              <a:spcBef>
                <a:spcPts val="0"/>
              </a:spcBef>
              <a:spcAft>
                <a:spcPts val="0"/>
              </a:spcAft>
              <a:buClrTx/>
              <a:buSzTx/>
              <a:buFont typeface="+mj-lt"/>
              <a:buAutoNum type="arabicPeriod"/>
              <a:tabLst/>
              <a:defRPr/>
            </a:pPr>
            <a:r>
              <a:rPr lang="en-GB" sz="1200" b="1" dirty="0">
                <a:latin typeface="Arial" panose="020B0604020202020204" pitchFamily="34" charset="0"/>
                <a:cs typeface="Arial" panose="020B0604020202020204" pitchFamily="34" charset="0"/>
              </a:rPr>
              <a:t>Information overload </a:t>
            </a:r>
            <a:r>
              <a:rPr lang="en-GB" sz="1200" dirty="0">
                <a:latin typeface="Arial" panose="020B0604020202020204" pitchFamily="34" charset="0"/>
                <a:cs typeface="Arial" panose="020B0604020202020204" pitchFamily="34" charset="0"/>
              </a:rPr>
              <a:t>is when information exceeds our processing capacity. At times, anxiety, stress, medication and pain can impact a persons ability to process information. </a:t>
            </a:r>
          </a:p>
          <a:p>
            <a:pPr marL="228600" marR="0" lvl="0" indent="-228600" algn="l" defTabSz="457200" rtl="0" eaLnBrk="1" fontAlgn="auto" latinLnBrk="0" hangingPunct="1">
              <a:lnSpc>
                <a:spcPct val="100000"/>
              </a:lnSpc>
              <a:spcBef>
                <a:spcPts val="0"/>
              </a:spcBef>
              <a:spcAft>
                <a:spcPts val="0"/>
              </a:spcAft>
              <a:buClrTx/>
              <a:buSzTx/>
              <a:buFont typeface="+mj-lt"/>
              <a:buAutoNum type="arabicPeriod"/>
              <a:tabLst/>
              <a:defRPr/>
            </a:pPr>
            <a:endParaRPr lang="en-GB" sz="1200" dirty="0">
              <a:latin typeface="Arial" panose="020B0604020202020204" pitchFamily="34" charset="0"/>
              <a:cs typeface="Arial" panose="020B0604020202020204" pitchFamily="34" charset="0"/>
            </a:endParaRPr>
          </a:p>
          <a:p>
            <a:pPr marL="0" indent="0">
              <a:buNone/>
            </a:pPr>
            <a:endParaRPr lang="en-GB" dirty="0"/>
          </a:p>
          <a:p>
            <a:pPr marL="0" marR="0" lvl="0" indent="0" algn="l" defTabSz="4572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457200" rtl="0" eaLnBrk="1" fontAlgn="auto" latinLnBrk="0" hangingPunct="1">
              <a:lnSpc>
                <a:spcPct val="100000"/>
              </a:lnSpc>
              <a:spcBef>
                <a:spcPts val="0"/>
              </a:spcBef>
              <a:spcAft>
                <a:spcPts val="0"/>
              </a:spcAft>
              <a:buClrTx/>
              <a:buSzTx/>
              <a:buFontTx/>
              <a:buNone/>
              <a:tabLst/>
              <a:defRPr/>
            </a:pPr>
            <a:endParaRPr lang="en-GB" dirty="0"/>
          </a:p>
          <a:p>
            <a:pPr marL="0" indent="0">
              <a:buNone/>
            </a:pPr>
            <a:endParaRPr lang="en-GB" dirty="0"/>
          </a:p>
          <a:p>
            <a:pPr marL="0" marR="0" lvl="0" indent="0" algn="l" defTabSz="457200" rtl="0" eaLnBrk="1" fontAlgn="auto" latinLnBrk="0" hangingPunct="1">
              <a:lnSpc>
                <a:spcPct val="100000"/>
              </a:lnSpc>
              <a:spcBef>
                <a:spcPts val="0"/>
              </a:spcBef>
              <a:spcAft>
                <a:spcPts val="0"/>
              </a:spcAft>
              <a:buClrTx/>
              <a:buSzTx/>
              <a:buFontTx/>
              <a:buNone/>
              <a:tabLst/>
              <a:defRPr/>
            </a:pPr>
            <a:endParaRPr lang="en-GB" sz="1200" dirty="0"/>
          </a:p>
          <a:p>
            <a:pPr marL="0" marR="0" lvl="0" indent="0" algn="l" defTabSz="457200" rtl="0" eaLnBrk="1" fontAlgn="auto" latinLnBrk="0" hangingPunct="1">
              <a:lnSpc>
                <a:spcPct val="100000"/>
              </a:lnSpc>
              <a:spcBef>
                <a:spcPts val="0"/>
              </a:spcBef>
              <a:spcAft>
                <a:spcPts val="0"/>
              </a:spcAft>
              <a:buClrTx/>
              <a:buSzTx/>
              <a:buFontTx/>
              <a:buNone/>
              <a:tabLst/>
              <a:defRPr/>
            </a:pPr>
            <a:endParaRPr lang="en-GB" sz="1200" dirty="0"/>
          </a:p>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40</a:t>
            </a:fld>
            <a:endParaRPr lang="en-US"/>
          </a:p>
        </p:txBody>
      </p:sp>
    </p:spTree>
    <p:extLst>
      <p:ext uri="{BB962C8B-B14F-4D97-AF65-F5344CB8AC3E}">
        <p14:creationId xmlns:p14="http://schemas.microsoft.com/office/powerpoint/2010/main" val="2842395266"/>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Font typeface="+mj-lt"/>
              <a:buAutoNum type="arabicPeriod"/>
            </a:pPr>
            <a:r>
              <a:rPr lang="en-GB" b="1" dirty="0"/>
              <a:t>Talk about the power of communication and how communication can be misinterpreted if not undertaken with care when communicating with service users, patients, clients and colleagues.  </a:t>
            </a:r>
          </a:p>
        </p:txBody>
      </p:sp>
      <p:sp>
        <p:nvSpPr>
          <p:cNvPr id="4" name="Slide Number Placeholder 3"/>
          <p:cNvSpPr>
            <a:spLocks noGrp="1"/>
          </p:cNvSpPr>
          <p:nvPr>
            <p:ph type="sldNum" sz="quarter" idx="5"/>
          </p:nvPr>
        </p:nvSpPr>
        <p:spPr/>
        <p:txBody>
          <a:bodyPr/>
          <a:lstStyle/>
          <a:p>
            <a:fld id="{6936E1E2-17D2-5E4C-B96D-EEDAC0EF77DB}" type="slidenum">
              <a:rPr lang="en-US" smtClean="0"/>
              <a:t>41</a:t>
            </a:fld>
            <a:endParaRPr lang="en-US"/>
          </a:p>
        </p:txBody>
      </p:sp>
    </p:spTree>
    <p:extLst>
      <p:ext uri="{BB962C8B-B14F-4D97-AF65-F5344CB8AC3E}">
        <p14:creationId xmlns:p14="http://schemas.microsoft.com/office/powerpoint/2010/main" val="3277537076"/>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50178" name="Text Box 1"/>
          <p:cNvSpPr txBox="1">
            <a:spLocks noChangeArrowheads="1"/>
          </p:cNvSpPr>
          <p:nvPr/>
        </p:nvSpPr>
        <p:spPr bwMode="auto">
          <a:xfrm>
            <a:off x="3856514" y="9446895"/>
            <a:ext cx="2949099" cy="4972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lIns="90000" tIns="46800" rIns="90000" bIns="46800" anchor="b"/>
          <a:lstStyle>
            <a:lvl1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Arial" panose="020B0604020202020204" pitchFamily="34" charset="0"/>
                <a:ea typeface="MS PGothic" panose="020B0600070205080204" pitchFamily="34" charset="-128"/>
              </a:defRPr>
            </a:lvl1pPr>
            <a:lvl2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Arial" panose="020B0604020202020204" pitchFamily="34" charset="0"/>
                <a:ea typeface="MS PGothic" panose="020B0600070205080204" pitchFamily="34" charset="-128"/>
              </a:defRPr>
            </a:lvl2pPr>
            <a:lvl3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Arial" panose="020B0604020202020204" pitchFamily="34" charset="0"/>
                <a:ea typeface="MS PGothic" panose="020B0600070205080204" pitchFamily="34" charset="-128"/>
              </a:defRPr>
            </a:lvl3pPr>
            <a:lvl4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Arial" panose="020B0604020202020204" pitchFamily="34" charset="0"/>
                <a:ea typeface="MS PGothic" panose="020B0600070205080204" pitchFamily="34" charset="-128"/>
              </a:defRPr>
            </a:lvl4pPr>
            <a:lvl5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Arial" panose="020B0604020202020204" pitchFamily="34" charset="0"/>
                <a:ea typeface="MS PGothic" panose="020B0600070205080204" pitchFamily="34" charset="-128"/>
              </a:defRPr>
            </a:lvl5pPr>
            <a:lvl6pPr marL="25146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Arial" panose="020B0604020202020204" pitchFamily="34" charset="0"/>
                <a:ea typeface="MS PGothic" panose="020B0600070205080204" pitchFamily="34" charset="-128"/>
              </a:defRPr>
            </a:lvl6pPr>
            <a:lvl7pPr marL="29718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Arial" panose="020B0604020202020204" pitchFamily="34" charset="0"/>
                <a:ea typeface="MS PGothic" panose="020B0600070205080204" pitchFamily="34" charset="-128"/>
              </a:defRPr>
            </a:lvl7pPr>
            <a:lvl8pPr marL="34290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Arial" panose="020B0604020202020204" pitchFamily="34" charset="0"/>
                <a:ea typeface="MS PGothic" panose="020B0600070205080204" pitchFamily="34" charset="-128"/>
              </a:defRPr>
            </a:lvl8pPr>
            <a:lvl9pPr marL="38862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Arial" panose="020B0604020202020204" pitchFamily="34" charset="0"/>
                <a:ea typeface="MS PGothic" panose="020B0600070205080204" pitchFamily="34" charset="-128"/>
              </a:defRPr>
            </a:lvl9pPr>
          </a:lstStyle>
          <a:p>
            <a:pPr algn="r">
              <a:buClrTx/>
              <a:buFontTx/>
              <a:buNone/>
            </a:pPr>
            <a:fld id="{63554E94-1100-44C8-86E9-D70110094502}" type="slidenum">
              <a:rPr lang="en-US" altLang="en-US" sz="1200">
                <a:solidFill>
                  <a:srgbClr val="000000"/>
                </a:solidFill>
              </a:rPr>
              <a:pPr algn="r">
                <a:buClrTx/>
                <a:buFontTx/>
                <a:buNone/>
              </a:pPr>
              <a:t>42</a:t>
            </a:fld>
            <a:endParaRPr lang="en-US" altLang="en-US" sz="1200" dirty="0">
              <a:solidFill>
                <a:srgbClr val="000000"/>
              </a:solidFill>
            </a:endParaRPr>
          </a:p>
        </p:txBody>
      </p:sp>
      <p:sp>
        <p:nvSpPr>
          <p:cNvPr id="50179" name="Rectangle 2"/>
          <p:cNvSpPr>
            <a:spLocks noGrp="1" noRot="1" noChangeAspect="1" noChangeArrowheads="1" noTextEdit="1"/>
          </p:cNvSpPr>
          <p:nvPr>
            <p:ph type="sldImg"/>
          </p:nvPr>
        </p:nvSpPr>
        <p:spPr>
          <a:xfrm>
            <a:off x="1785938" y="354013"/>
            <a:ext cx="2921000" cy="2190750"/>
          </a:xfrm>
          <a:solidFill>
            <a:srgbClr val="FFFFFF"/>
          </a:solidFill>
          <a:ln/>
        </p:spPr>
      </p:sp>
      <p:sp>
        <p:nvSpPr>
          <p:cNvPr id="50180" name="Text Box 3"/>
          <p:cNvSpPr>
            <a:spLocks noGrp="1" noChangeArrowheads="1"/>
          </p:cNvSpPr>
          <p:nvPr>
            <p:ph type="body" idx="1"/>
          </p:nvPr>
        </p:nvSpPr>
        <p:spPr>
          <a:xfrm>
            <a:off x="225279" y="2791599"/>
            <a:ext cx="6384988" cy="6800314"/>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228600" indent="-228600" eaLnBrk="1" hangingPunct="1">
              <a:spcBef>
                <a:spcPts val="450"/>
              </a:spcBef>
              <a:buClrTx/>
              <a:buFont typeface="+mj-lt"/>
              <a:buAutoNum type="arabicPeriod"/>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lang="en-GB" altLang="en-US" sz="1000" b="1" dirty="0">
                <a:latin typeface="Arial" panose="020B0604020202020204" pitchFamily="34" charset="0"/>
                <a:ea typeface="MS PGothic" panose="020B0600070205080204" pitchFamily="34" charset="-128"/>
              </a:rPr>
              <a:t>Take the students through the questions about being mindful of their communication with people who may have additional needs or a learning disability (LD).  Some ideas around this is outlined below. </a:t>
            </a:r>
          </a:p>
          <a:p>
            <a:pPr marL="228600" indent="-228600" eaLnBrk="1" hangingPunct="1">
              <a:spcBef>
                <a:spcPts val="450"/>
              </a:spcBef>
              <a:buClrTx/>
              <a:buFont typeface="+mj-lt"/>
              <a:buAutoNum type="arabicPeriod"/>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endParaRPr lang="en-GB" altLang="en-US" sz="1000" b="1" dirty="0">
              <a:latin typeface="Arial" panose="020B0604020202020204" pitchFamily="34" charset="0"/>
              <a:ea typeface="MS PGothic" panose="020B0600070205080204" pitchFamily="34" charset="-128"/>
            </a:endParaRPr>
          </a:p>
          <a:p>
            <a:pPr marL="228600" indent="-228600" eaLnBrk="1" hangingPunct="1">
              <a:spcBef>
                <a:spcPts val="450"/>
              </a:spcBef>
              <a:buClrTx/>
              <a:buFont typeface="+mj-lt"/>
              <a:buAutoNum type="arabicPeriod"/>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lang="en-GB" altLang="en-US" sz="1000" b="1" dirty="0">
                <a:latin typeface="Arial" panose="020B0604020202020204" pitchFamily="34" charset="0"/>
                <a:ea typeface="MS PGothic" panose="020B0600070205080204" pitchFamily="34" charset="-128"/>
              </a:rPr>
              <a:t>People with learning disabilities and similar conditions struggle with spoken, as well as written, communication. </a:t>
            </a:r>
          </a:p>
          <a:p>
            <a:pPr marL="228600" indent="-228600" eaLnBrk="1" hangingPunct="1">
              <a:spcBef>
                <a:spcPts val="450"/>
              </a:spcBef>
              <a:buClrTx/>
              <a:buFont typeface="+mj-lt"/>
              <a:buAutoNum type="arabicPeriod"/>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endParaRPr lang="en-GB" altLang="en-US" sz="1000" b="1" dirty="0">
              <a:latin typeface="Arial" panose="020B0604020202020204" pitchFamily="34" charset="0"/>
              <a:ea typeface="MS PGothic" panose="020B0600070205080204" pitchFamily="34" charset="-128"/>
            </a:endParaRPr>
          </a:p>
          <a:p>
            <a:pPr marL="228600" indent="-228600" eaLnBrk="1" hangingPunct="1">
              <a:spcBef>
                <a:spcPts val="450"/>
              </a:spcBef>
              <a:buClrTx/>
              <a:buFont typeface="+mj-lt"/>
              <a:buAutoNum type="arabicPeriod"/>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lang="en-GB" altLang="en-US" sz="1000" b="1" dirty="0">
                <a:latin typeface="Arial" panose="020B0604020202020204" pitchFamily="34" charset="0"/>
                <a:ea typeface="MS PGothic" panose="020B0600070205080204" pitchFamily="34" charset="-128"/>
              </a:rPr>
              <a:t>Sometimes a fear of being condescending can get in the way of staff being clear when speaking to someone with a learning disability.  </a:t>
            </a:r>
          </a:p>
          <a:p>
            <a:pPr marL="228600" indent="-228600" eaLnBrk="1" hangingPunct="1">
              <a:spcBef>
                <a:spcPts val="450"/>
              </a:spcBef>
              <a:buClrTx/>
              <a:buFont typeface="+mj-lt"/>
              <a:buAutoNum type="arabicPeriod"/>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endParaRPr lang="en-GB" altLang="en-US" sz="1000" b="1" dirty="0">
              <a:latin typeface="Arial" panose="020B0604020202020204" pitchFamily="34" charset="0"/>
              <a:ea typeface="MS PGothic" panose="020B0600070205080204" pitchFamily="34" charset="-128"/>
            </a:endParaRPr>
          </a:p>
          <a:p>
            <a:pPr marL="228600" indent="-228600" eaLnBrk="1" hangingPunct="1">
              <a:spcBef>
                <a:spcPts val="450"/>
              </a:spcBef>
              <a:buClrTx/>
              <a:buFont typeface="+mj-lt"/>
              <a:buAutoNum type="arabicPeriod"/>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lang="en-GB" altLang="en-US" sz="1000" b="1" dirty="0">
                <a:latin typeface="Arial" panose="020B0604020202020204" pitchFamily="34" charset="0"/>
                <a:ea typeface="MS PGothic" panose="020B0600070205080204" pitchFamily="34" charset="-128"/>
              </a:rPr>
              <a:t>Being clear in your communication is an act of respect for the other person.</a:t>
            </a:r>
          </a:p>
          <a:p>
            <a:pPr marL="228600" indent="-228600" eaLnBrk="1" hangingPunct="1">
              <a:spcBef>
                <a:spcPts val="450"/>
              </a:spcBef>
              <a:buClrTx/>
              <a:buFont typeface="+mj-lt"/>
              <a:buAutoNum type="arabicPeriod"/>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endParaRPr lang="en-GB" altLang="en-US" sz="1000" b="1" dirty="0">
              <a:latin typeface="Arial" panose="020B0604020202020204" pitchFamily="34" charset="0"/>
              <a:ea typeface="MS PGothic" panose="020B0600070205080204" pitchFamily="34" charset="-128"/>
            </a:endParaRPr>
          </a:p>
          <a:p>
            <a:pPr marL="228600" indent="-228600" eaLnBrk="1" hangingPunct="1">
              <a:spcBef>
                <a:spcPts val="450"/>
              </a:spcBef>
              <a:buClrTx/>
              <a:buFont typeface="+mj-lt"/>
              <a:buAutoNum type="arabicPeriod"/>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lang="en-GB" altLang="en-US" sz="1000" b="1" dirty="0">
                <a:latin typeface="Arial" panose="020B0604020202020204" pitchFamily="34" charset="0"/>
                <a:ea typeface="MS PGothic" panose="020B0600070205080204" pitchFamily="34" charset="-128"/>
              </a:rPr>
              <a:t>Be mindful of things that can prevent the message getting through to them clearly, such as background noise, the person being too stressed or distracted, the person needing more time to understand the words, etc. </a:t>
            </a:r>
          </a:p>
          <a:p>
            <a:pPr marL="228600" indent="-228600" eaLnBrk="1" hangingPunct="1">
              <a:spcBef>
                <a:spcPts val="450"/>
              </a:spcBef>
              <a:buClrTx/>
              <a:buFont typeface="+mj-lt"/>
              <a:buAutoNum type="arabicPeriod"/>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endParaRPr lang="en-GB" altLang="en-US" sz="1000" b="1" dirty="0">
              <a:latin typeface="Arial" panose="020B0604020202020204" pitchFamily="34" charset="0"/>
              <a:ea typeface="MS PGothic" panose="020B0600070205080204" pitchFamily="34" charset="-128"/>
            </a:endParaRPr>
          </a:p>
          <a:p>
            <a:pPr marL="228600" indent="-228600" eaLnBrk="1" hangingPunct="1">
              <a:spcBef>
                <a:spcPts val="450"/>
              </a:spcBef>
              <a:buClrTx/>
              <a:buFont typeface="+mj-lt"/>
              <a:buAutoNum type="arabicPeriod"/>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lang="en-GB" altLang="en-US" sz="1000" b="1" dirty="0">
                <a:latin typeface="Arial" panose="020B0604020202020204" pitchFamily="34" charset="0"/>
                <a:ea typeface="MS PGothic" panose="020B0600070205080204" pitchFamily="34" charset="-128"/>
              </a:rPr>
              <a:t>Practical tips for spoken communication:</a:t>
            </a:r>
          </a:p>
          <a:p>
            <a:pPr marL="0" indent="0" eaLnBrk="1" hangingPunct="1">
              <a:spcBef>
                <a:spcPts val="450"/>
              </a:spcBef>
              <a:buClrTx/>
              <a:buFont typeface="+mj-lt"/>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endParaRPr lang="en-GB" altLang="en-US" sz="1000" b="1" dirty="0">
              <a:latin typeface="Arial" panose="020B0604020202020204" pitchFamily="34" charset="0"/>
              <a:ea typeface="MS PGothic" panose="020B0600070205080204" pitchFamily="34" charset="-128"/>
            </a:endParaRPr>
          </a:p>
          <a:p>
            <a:pPr marL="228600" indent="-228600" eaLnBrk="1" hangingPunct="1">
              <a:spcBef>
                <a:spcPts val="450"/>
              </a:spcBef>
              <a:buFont typeface="Arial" panose="020B0604020202020204" pitchFamily="34" charset="0"/>
              <a:buChar cha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lang="en-GB" altLang="en-US" sz="1000" b="1" dirty="0">
                <a:latin typeface="Arial" panose="020B0604020202020204" pitchFamily="34" charset="0"/>
                <a:ea typeface="MS PGothic" panose="020B0600070205080204" pitchFamily="34" charset="-128"/>
              </a:rPr>
              <a:t> Use the person’s name before you speak to them.</a:t>
            </a:r>
          </a:p>
          <a:p>
            <a:pPr marL="228600" indent="-228600" eaLnBrk="1" hangingPunct="1">
              <a:spcBef>
                <a:spcPts val="450"/>
              </a:spcBef>
              <a:buFont typeface="Arial" panose="020B0604020202020204" pitchFamily="34" charset="0"/>
              <a:buChar cha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lang="en-GB" altLang="en-US" sz="1000" b="1" dirty="0">
                <a:latin typeface="Arial" panose="020B0604020202020204" pitchFamily="34" charset="0"/>
                <a:ea typeface="MS PGothic" panose="020B0600070205080204" pitchFamily="34" charset="-128"/>
              </a:rPr>
              <a:t> Avoid double negatives (an example of a double negative is: ‘You don’t know nothing’).</a:t>
            </a:r>
          </a:p>
          <a:p>
            <a:pPr marL="228600" indent="-228600" eaLnBrk="1" hangingPunct="1">
              <a:spcBef>
                <a:spcPts val="450"/>
              </a:spcBef>
              <a:buFont typeface="Arial" panose="020B0604020202020204" pitchFamily="34" charset="0"/>
              <a:buChar cha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lang="en-GB" altLang="en-US" sz="1000" b="1" dirty="0">
                <a:latin typeface="Arial" panose="020B0604020202020204" pitchFamily="34" charset="0"/>
                <a:ea typeface="MS PGothic" panose="020B0600070205080204" pitchFamily="34" charset="-128"/>
              </a:rPr>
              <a:t> Break large chunks of information into smaller chunks.</a:t>
            </a:r>
          </a:p>
          <a:p>
            <a:pPr marL="228600" indent="-228600" eaLnBrk="1" hangingPunct="1">
              <a:spcBef>
                <a:spcPts val="450"/>
              </a:spcBef>
              <a:buFont typeface="Arial" panose="020B0604020202020204" pitchFamily="34" charset="0"/>
              <a:buChar cha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lang="en-GB" altLang="en-US" sz="1000" b="1" dirty="0">
                <a:latin typeface="Arial" panose="020B0604020202020204" pitchFamily="34" charset="0"/>
                <a:ea typeface="MS PGothic" panose="020B0600070205080204" pitchFamily="34" charset="-128"/>
              </a:rPr>
              <a:t> When possible, use ‘open’ questions’ rather than closed (‘yes/no’) questions.</a:t>
            </a:r>
          </a:p>
          <a:p>
            <a:pPr marL="228600" indent="-228600" eaLnBrk="1" hangingPunct="1">
              <a:spcBef>
                <a:spcPts val="450"/>
              </a:spcBef>
              <a:buFont typeface="Arial" panose="020B0604020202020204" pitchFamily="34" charset="0"/>
              <a:buChar cha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lang="en-GB" altLang="en-US" sz="1000" b="1" dirty="0">
                <a:latin typeface="Arial" panose="020B0604020202020204" pitchFamily="34" charset="0"/>
                <a:ea typeface="MS PGothic" panose="020B0600070205080204" pitchFamily="34" charset="-128"/>
              </a:rPr>
              <a:t> Give extra time for them to respond.</a:t>
            </a:r>
          </a:p>
          <a:p>
            <a:pPr marL="228600" indent="-228600" eaLnBrk="1" hangingPunct="1">
              <a:spcBef>
                <a:spcPts val="450"/>
              </a:spcBef>
              <a:buFont typeface="Arial" panose="020B0604020202020204" pitchFamily="34" charset="0"/>
              <a:buChar cha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lang="en-GB" altLang="en-US" sz="1000" b="1" dirty="0">
                <a:latin typeface="Arial" panose="020B0604020202020204" pitchFamily="34" charset="0"/>
                <a:ea typeface="MS PGothic" panose="020B0600070205080204" pitchFamily="34" charset="-128"/>
              </a:rPr>
              <a:t> A repeated question might elicit a different response – the person may think the original answer was wrong! Be aware and check if unsure. </a:t>
            </a:r>
          </a:p>
          <a:p>
            <a:pPr marL="228600" indent="-228600" eaLnBrk="1" hangingPunct="1">
              <a:spcBef>
                <a:spcPts val="450"/>
              </a:spcBef>
              <a:buFont typeface="Arial" panose="020B0604020202020204" pitchFamily="34" charset="0"/>
              <a:buChar cha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lang="en-GB" altLang="en-US" sz="1000" b="1" dirty="0">
                <a:latin typeface="Arial" panose="020B0604020202020204" pitchFamily="34" charset="0"/>
                <a:ea typeface="MS PGothic" panose="020B0600070205080204" pitchFamily="34" charset="-128"/>
              </a:rPr>
              <a:t> Check they have actually understood what you have said.</a:t>
            </a:r>
          </a:p>
          <a:p>
            <a:pPr marL="228600" indent="-228600" eaLnBrk="1" hangingPunct="1">
              <a:spcBef>
                <a:spcPts val="450"/>
              </a:spcBef>
              <a:buFont typeface="Arial" panose="020B0604020202020204" pitchFamily="34" charset="0"/>
              <a:buChar cha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lang="en-GB" altLang="en-US" sz="1000" b="1" dirty="0">
                <a:latin typeface="Arial" panose="020B0604020202020204" pitchFamily="34" charset="0"/>
                <a:ea typeface="MS PGothic" panose="020B0600070205080204" pitchFamily="34" charset="-128"/>
              </a:rPr>
              <a:t> You can ask the person to tell you in their own words what they think has been said.</a:t>
            </a:r>
          </a:p>
          <a:p>
            <a:pPr marL="228600" indent="-228600" eaLnBrk="1" hangingPunct="1">
              <a:spcBef>
                <a:spcPts val="450"/>
              </a:spcBef>
              <a:buFont typeface="Arial" panose="020B0604020202020204" pitchFamily="34" charset="0"/>
              <a:buChar cha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lang="en-GB" altLang="en-US" sz="1000" b="1" dirty="0">
                <a:latin typeface="Arial" panose="020B0604020202020204" pitchFamily="34" charset="0"/>
                <a:ea typeface="MS PGothic" panose="020B0600070205080204" pitchFamily="34" charset="-128"/>
              </a:rPr>
              <a:t> Instead of saying phrases such as “I have a frog in my throat” or “I could murder a cup of tea,” say what you mean: ‘I have a sore throat’ and ‘Can you make me a cup of tea.’ This helps understanding and also helps those with autism who tend to take words literally. </a:t>
            </a:r>
          </a:p>
          <a:p>
            <a:pPr marL="0" indent="0" eaLnBrk="1" hangingPunct="1">
              <a:spcBef>
                <a:spcPts val="450"/>
              </a:spcBef>
              <a:buClrTx/>
              <a:buFont typeface="+mj-lt"/>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endParaRPr lang="en-GB" altLang="en-US" sz="1000" b="1" dirty="0">
              <a:latin typeface="Arial" panose="020B0604020202020204" pitchFamily="34" charset="0"/>
              <a:ea typeface="MS PGothic" panose="020B0600070205080204" pitchFamily="34" charset="-128"/>
            </a:endParaRPr>
          </a:p>
          <a:p>
            <a:pPr marL="0" indent="0" eaLnBrk="1" hangingPunct="1">
              <a:spcBef>
                <a:spcPts val="450"/>
              </a:spcBef>
              <a:buClrTx/>
              <a:buFont typeface="+mj-lt"/>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lang="en-GB" altLang="en-US" sz="1000" b="1" dirty="0">
                <a:latin typeface="Arial" panose="020B0604020202020204" pitchFamily="34" charset="0"/>
                <a:ea typeface="MS PGothic" panose="020B0600070205080204" pitchFamily="34" charset="-128"/>
              </a:rPr>
              <a:t>Note: </a:t>
            </a:r>
          </a:p>
          <a:p>
            <a:pPr marL="228600" indent="-228600" eaLnBrk="1" hangingPunct="1">
              <a:spcBef>
                <a:spcPts val="450"/>
              </a:spcBef>
              <a:buClrTx/>
              <a:buFont typeface="+mj-lt"/>
              <a:buAutoNum type="arabicPeriod"/>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lang="en-GB" altLang="en-US" sz="1000" b="1" dirty="0">
                <a:latin typeface="Arial" panose="020B0604020202020204" pitchFamily="34" charset="0"/>
                <a:ea typeface="MS PGothic" panose="020B0600070205080204" pitchFamily="34" charset="-128"/>
              </a:rPr>
              <a:t>People may hide their disability to fit in more. Also, sometimes people with LD are honest to the point of being untactful or blunt. They may not fully understand the social cues and normal ways of communicating. This may cause problems with relationships, especially in a setting such as prison.</a:t>
            </a:r>
          </a:p>
          <a:p>
            <a:pPr marL="228600" indent="-228600" eaLnBrk="1" hangingPunct="1">
              <a:spcBef>
                <a:spcPts val="450"/>
              </a:spcBef>
              <a:buClrTx/>
              <a:buFont typeface="+mj-lt"/>
              <a:buAutoNum type="arabicPeriod"/>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endParaRPr lang="en-GB" altLang="en-US" sz="1000" b="1" dirty="0">
              <a:latin typeface="Arial" panose="020B0604020202020204" pitchFamily="34" charset="0"/>
              <a:ea typeface="MS PGothic" panose="020B0600070205080204" pitchFamily="34" charset="-128"/>
            </a:endParaRPr>
          </a:p>
          <a:p>
            <a:pPr marL="228600" indent="-228600" eaLnBrk="1" hangingPunct="1">
              <a:spcBef>
                <a:spcPts val="450"/>
              </a:spcBef>
              <a:buClrTx/>
              <a:buFont typeface="+mj-lt"/>
              <a:buAutoNum type="arabicPeriod"/>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lang="en-GB" altLang="en-US" sz="1000" b="1" dirty="0">
                <a:latin typeface="Arial" panose="020B0604020202020204" pitchFamily="34" charset="0"/>
                <a:ea typeface="MS PGothic" panose="020B0600070205080204" pitchFamily="34" charset="-128"/>
              </a:rPr>
              <a:t>Some people with learning disabilities speak eloquently on various subjects but they do it by remembering and repeating common phrases that others have said, perhaps without fully understanding them.</a:t>
            </a:r>
            <a:r>
              <a:rPr lang="en-GB" altLang="en-US" b="1" dirty="0">
                <a:latin typeface="Arial" panose="020B0604020202020204" pitchFamily="34" charset="0"/>
                <a:ea typeface="MS PGothic" panose="020B0600070205080204" pitchFamily="34" charset="-128"/>
              </a:rPr>
              <a:t> </a:t>
            </a:r>
          </a:p>
          <a:p>
            <a:pPr marL="228600" indent="-228600" eaLnBrk="1" hangingPunct="1">
              <a:spcBef>
                <a:spcPts val="450"/>
              </a:spcBef>
              <a:buClrTx/>
              <a:buFont typeface="+mj-lt"/>
              <a:buAutoNum type="arabicPeriod"/>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endParaRPr lang="en-GB" altLang="en-US" b="1" dirty="0">
              <a:latin typeface="Arial" panose="020B0604020202020204" pitchFamily="34" charset="0"/>
              <a:ea typeface="MS PGothic" panose="020B0600070205080204" pitchFamily="34" charset="-128"/>
            </a:endParaRPr>
          </a:p>
          <a:p>
            <a:pPr marL="228600" indent="-228600" eaLnBrk="1" hangingPunct="1">
              <a:spcBef>
                <a:spcPts val="450"/>
              </a:spcBef>
              <a:buClrTx/>
              <a:buFont typeface="+mj-lt"/>
              <a:buAutoNum type="arabicPeriod"/>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endParaRPr lang="en-GB" altLang="en-US" b="1" dirty="0">
              <a:latin typeface="Arial" panose="020B0604020202020204" pitchFamily="34" charset="0"/>
              <a:ea typeface="MS PGothic" panose="020B0600070205080204" pitchFamily="34" charset="-128"/>
            </a:endParaRPr>
          </a:p>
        </p:txBody>
      </p:sp>
    </p:spTree>
    <p:extLst>
      <p:ext uri="{BB962C8B-B14F-4D97-AF65-F5344CB8AC3E}">
        <p14:creationId xmlns:p14="http://schemas.microsoft.com/office/powerpoint/2010/main" val="1816361368"/>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Font typeface="+mj-lt"/>
              <a:buAutoNum type="arabicPeriod"/>
            </a:pPr>
            <a:r>
              <a:rPr lang="en-GB" b="1" dirty="0"/>
              <a:t>Talk through the contents of each of the points which expand on the items in the side headings. </a:t>
            </a:r>
          </a:p>
        </p:txBody>
      </p:sp>
      <p:sp>
        <p:nvSpPr>
          <p:cNvPr id="4" name="Slide Number Placeholder 3"/>
          <p:cNvSpPr>
            <a:spLocks noGrp="1"/>
          </p:cNvSpPr>
          <p:nvPr>
            <p:ph type="sldNum" sz="quarter" idx="5"/>
          </p:nvPr>
        </p:nvSpPr>
        <p:spPr/>
        <p:txBody>
          <a:bodyPr/>
          <a:lstStyle/>
          <a:p>
            <a:fld id="{6936E1E2-17D2-5E4C-B96D-EEDAC0EF77DB}" type="slidenum">
              <a:rPr lang="en-US" smtClean="0"/>
              <a:t>43</a:t>
            </a:fld>
            <a:endParaRPr lang="en-US"/>
          </a:p>
        </p:txBody>
      </p:sp>
    </p:spTree>
    <p:extLst>
      <p:ext uri="{BB962C8B-B14F-4D97-AF65-F5344CB8AC3E}">
        <p14:creationId xmlns:p14="http://schemas.microsoft.com/office/powerpoint/2010/main" val="3392727862"/>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marR="0" lvl="0" indent="-228600" algn="l" defTabSz="457200" rtl="0" eaLnBrk="1" fontAlgn="auto" latinLnBrk="0" hangingPunct="1">
              <a:lnSpc>
                <a:spcPct val="100000"/>
              </a:lnSpc>
              <a:spcBef>
                <a:spcPts val="0"/>
              </a:spcBef>
              <a:spcAft>
                <a:spcPts val="0"/>
              </a:spcAft>
              <a:buClrTx/>
              <a:buSzTx/>
              <a:buFont typeface="+mj-lt"/>
              <a:buAutoNum type="arabicPeriod"/>
              <a:tabLst/>
              <a:defRPr/>
            </a:pPr>
            <a:r>
              <a:rPr lang="en-GB" b="1" dirty="0"/>
              <a:t>Talk through the contents of each of the points which expand on the items in the side headings. </a:t>
            </a:r>
          </a:p>
          <a:p>
            <a:pPr marL="228600" marR="0" lvl="0" indent="-228600" algn="l" defTabSz="457200" rtl="0" eaLnBrk="1" fontAlgn="auto" latinLnBrk="0" hangingPunct="1">
              <a:lnSpc>
                <a:spcPct val="100000"/>
              </a:lnSpc>
              <a:spcBef>
                <a:spcPts val="0"/>
              </a:spcBef>
              <a:spcAft>
                <a:spcPts val="0"/>
              </a:spcAft>
              <a:buClrTx/>
              <a:buSzTx/>
              <a:buFont typeface="+mj-lt"/>
              <a:buAutoNum type="arabicPeriod"/>
              <a:tabLst/>
              <a:defRPr/>
            </a:pPr>
            <a:endParaRPr lang="en-GB" b="1" dirty="0"/>
          </a:p>
          <a:p>
            <a:pPr marL="228600" marR="0" lvl="0" indent="-228600" algn="l" defTabSz="457200" rtl="0" eaLnBrk="1" fontAlgn="auto" latinLnBrk="0" hangingPunct="1">
              <a:lnSpc>
                <a:spcPct val="100000"/>
              </a:lnSpc>
              <a:spcBef>
                <a:spcPts val="0"/>
              </a:spcBef>
              <a:spcAft>
                <a:spcPts val="0"/>
              </a:spcAft>
              <a:buClrTx/>
              <a:buSzTx/>
              <a:buFont typeface="+mj-lt"/>
              <a:buAutoNum type="arabicPeriod"/>
              <a:tabLst/>
              <a:defRPr/>
            </a:pPr>
            <a:r>
              <a:rPr lang="en-GB" b="1" dirty="0"/>
              <a:t>Provide a brief summary of what has been covered this session by way of a brief synoptist.  </a:t>
            </a:r>
          </a:p>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44</a:t>
            </a:fld>
            <a:endParaRPr lang="en-US"/>
          </a:p>
        </p:txBody>
      </p:sp>
    </p:spTree>
    <p:extLst>
      <p:ext uri="{BB962C8B-B14F-4D97-AF65-F5344CB8AC3E}">
        <p14:creationId xmlns:p14="http://schemas.microsoft.com/office/powerpoint/2010/main" val="4096318401"/>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Font typeface="+mj-lt"/>
              <a:buAutoNum type="arabicPeriod"/>
            </a:pPr>
            <a:r>
              <a:rPr lang="en-GB" b="1" dirty="0"/>
              <a:t>Read the bullet points out of ways to support good communication between service users and the health and social care worker. </a:t>
            </a:r>
          </a:p>
        </p:txBody>
      </p:sp>
      <p:sp>
        <p:nvSpPr>
          <p:cNvPr id="4" name="Slide Number Placeholder 3"/>
          <p:cNvSpPr>
            <a:spLocks noGrp="1"/>
          </p:cNvSpPr>
          <p:nvPr>
            <p:ph type="sldNum" sz="quarter" idx="5"/>
          </p:nvPr>
        </p:nvSpPr>
        <p:spPr/>
        <p:txBody>
          <a:bodyPr/>
          <a:lstStyle/>
          <a:p>
            <a:fld id="{6936E1E2-17D2-5E4C-B96D-EEDAC0EF77DB}" type="slidenum">
              <a:rPr lang="en-US" smtClean="0"/>
              <a:t>45</a:t>
            </a:fld>
            <a:endParaRPr lang="en-US"/>
          </a:p>
        </p:txBody>
      </p:sp>
    </p:spTree>
    <p:extLst>
      <p:ext uri="{BB962C8B-B14F-4D97-AF65-F5344CB8AC3E}">
        <p14:creationId xmlns:p14="http://schemas.microsoft.com/office/powerpoint/2010/main" val="1342237775"/>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Font typeface="+mj-lt"/>
              <a:buAutoNum type="arabicPeriod"/>
            </a:pPr>
            <a:r>
              <a:rPr lang="en-GB" sz="1200" b="1" i="0" dirty="0">
                <a:solidFill>
                  <a:srgbClr val="202A30"/>
                </a:solidFill>
                <a:effectLst/>
                <a:highlight>
                  <a:srgbClr val="FFFFFF"/>
                </a:highlight>
                <a:latin typeface="-apple-system"/>
              </a:rPr>
              <a:t>(</a:t>
            </a:r>
            <a:r>
              <a:rPr lang="en-GB" sz="1200" b="1" dirty="0">
                <a:hlinkClick r:id="rId3"/>
              </a:rPr>
              <a:t>NHS England » Good communication with patients waiting for care: core principles</a:t>
            </a:r>
            <a:r>
              <a:rPr lang="en-GB" sz="1200" b="1" i="0" dirty="0">
                <a:solidFill>
                  <a:srgbClr val="202A30"/>
                </a:solidFill>
                <a:effectLst/>
                <a:highlight>
                  <a:srgbClr val="FFFFFF"/>
                </a:highlight>
                <a:latin typeface="-apple-system"/>
              </a:rPr>
              <a:t>   October 2023, Version 3)</a:t>
            </a:r>
          </a:p>
          <a:p>
            <a:pPr marL="228600" indent="-228600">
              <a:buFont typeface="+mj-lt"/>
              <a:buAutoNum type="arabicPeriod"/>
            </a:pPr>
            <a:endParaRPr lang="en-GB" sz="1200" b="1" i="0" dirty="0">
              <a:solidFill>
                <a:srgbClr val="202A30"/>
              </a:solidFill>
              <a:effectLst/>
              <a:highlight>
                <a:srgbClr val="FFFFFF"/>
              </a:highlight>
              <a:latin typeface="-apple-system"/>
            </a:endParaRPr>
          </a:p>
          <a:p>
            <a:pPr marL="228600" indent="-228600">
              <a:buFont typeface="+mj-lt"/>
              <a:buAutoNum type="arabicPeriod"/>
            </a:pPr>
            <a:r>
              <a:rPr lang="en-GB" sz="1200" b="1" i="0" dirty="0">
                <a:solidFill>
                  <a:srgbClr val="202A30"/>
                </a:solidFill>
                <a:effectLst/>
                <a:highlight>
                  <a:srgbClr val="FFFFFF"/>
                </a:highlight>
                <a:latin typeface="-apple-system"/>
              </a:rPr>
              <a:t> This slide and the next one is from a NHS England document and outlines some good practice principles for communicating with patients.  </a:t>
            </a:r>
          </a:p>
          <a:p>
            <a:pPr marL="228600" indent="-228600">
              <a:buFont typeface="+mj-lt"/>
              <a:buAutoNum type="arabicPeriod"/>
            </a:pPr>
            <a:endParaRPr lang="en-GB" sz="1200" b="1" i="0" dirty="0">
              <a:solidFill>
                <a:srgbClr val="202A30"/>
              </a:solidFill>
              <a:effectLst/>
              <a:highlight>
                <a:srgbClr val="FFFFFF"/>
              </a:highlight>
              <a:latin typeface="-apple-system"/>
            </a:endParaRPr>
          </a:p>
          <a:p>
            <a:pPr marL="228600" indent="-228600">
              <a:buFont typeface="+mj-lt"/>
              <a:buAutoNum type="arabicPeriod"/>
            </a:pPr>
            <a:r>
              <a:rPr lang="en-GB" sz="1200" b="1" i="0" dirty="0">
                <a:solidFill>
                  <a:srgbClr val="202A30"/>
                </a:solidFill>
                <a:effectLst/>
                <a:highlight>
                  <a:srgbClr val="FFFFFF"/>
                </a:highlight>
                <a:latin typeface="-apple-system"/>
              </a:rPr>
              <a:t>Take the students through the contents. </a:t>
            </a:r>
            <a:br>
              <a:rPr lang="en-GB" sz="1200" b="1" i="0" dirty="0">
                <a:solidFill>
                  <a:srgbClr val="202A30"/>
                </a:solidFill>
                <a:effectLst/>
                <a:highlight>
                  <a:srgbClr val="FFFFFF"/>
                </a:highlight>
                <a:latin typeface="-apple-system"/>
              </a:rPr>
            </a:br>
            <a:endParaRPr lang="en-GB" b="1" dirty="0"/>
          </a:p>
        </p:txBody>
      </p:sp>
      <p:sp>
        <p:nvSpPr>
          <p:cNvPr id="4" name="Slide Number Placeholder 3"/>
          <p:cNvSpPr>
            <a:spLocks noGrp="1"/>
          </p:cNvSpPr>
          <p:nvPr>
            <p:ph type="sldNum" sz="quarter" idx="5"/>
          </p:nvPr>
        </p:nvSpPr>
        <p:spPr/>
        <p:txBody>
          <a:bodyPr/>
          <a:lstStyle/>
          <a:p>
            <a:fld id="{6936E1E2-17D2-5E4C-B96D-EEDAC0EF77DB}" type="slidenum">
              <a:rPr lang="en-US" smtClean="0"/>
              <a:t>46</a:t>
            </a:fld>
            <a:endParaRPr lang="en-US"/>
          </a:p>
        </p:txBody>
      </p:sp>
    </p:spTree>
    <p:extLst>
      <p:ext uri="{BB962C8B-B14F-4D97-AF65-F5344CB8AC3E}">
        <p14:creationId xmlns:p14="http://schemas.microsoft.com/office/powerpoint/2010/main" val="1107998334"/>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marR="0" lvl="0" indent="-228600" algn="l" defTabSz="457200" rtl="0" eaLnBrk="1" fontAlgn="auto" latinLnBrk="0" hangingPunct="1">
              <a:lnSpc>
                <a:spcPct val="100000"/>
              </a:lnSpc>
              <a:spcBef>
                <a:spcPts val="0"/>
              </a:spcBef>
              <a:spcAft>
                <a:spcPts val="0"/>
              </a:spcAft>
              <a:buClrTx/>
              <a:buSzTx/>
              <a:buFont typeface="+mj-lt"/>
              <a:buAutoNum type="arabicPeriod"/>
              <a:tabLst/>
              <a:defRPr/>
            </a:pPr>
            <a:r>
              <a:rPr lang="en-GB" sz="1200" b="1" i="0" dirty="0">
                <a:solidFill>
                  <a:srgbClr val="202A30"/>
                </a:solidFill>
                <a:effectLst/>
                <a:highlight>
                  <a:srgbClr val="FFFFFF"/>
                </a:highlight>
                <a:latin typeface="-apple-system"/>
              </a:rPr>
              <a:t>(</a:t>
            </a:r>
            <a:r>
              <a:rPr lang="en-GB" sz="1200" b="1" dirty="0">
                <a:hlinkClick r:id="rId3"/>
              </a:rPr>
              <a:t>NHS England » Good communication with patients waiting for care: core principles</a:t>
            </a:r>
            <a:r>
              <a:rPr lang="en-GB" sz="1200" b="1" i="0" dirty="0">
                <a:solidFill>
                  <a:srgbClr val="202A30"/>
                </a:solidFill>
                <a:effectLst/>
                <a:highlight>
                  <a:srgbClr val="FFFFFF"/>
                </a:highlight>
                <a:latin typeface="-apple-system"/>
              </a:rPr>
              <a:t>   October 2023, Version 3)</a:t>
            </a:r>
          </a:p>
          <a:p>
            <a:pPr marL="228600" indent="-228600">
              <a:buFont typeface="+mj-lt"/>
              <a:buAutoNum type="arabicPeriod"/>
            </a:pPr>
            <a:endParaRPr lang="en-GB" b="1" dirty="0"/>
          </a:p>
        </p:txBody>
      </p:sp>
      <p:sp>
        <p:nvSpPr>
          <p:cNvPr id="4" name="Slide Number Placeholder 3"/>
          <p:cNvSpPr>
            <a:spLocks noGrp="1"/>
          </p:cNvSpPr>
          <p:nvPr>
            <p:ph type="sldNum" sz="quarter" idx="5"/>
          </p:nvPr>
        </p:nvSpPr>
        <p:spPr/>
        <p:txBody>
          <a:bodyPr/>
          <a:lstStyle/>
          <a:p>
            <a:fld id="{6936E1E2-17D2-5E4C-B96D-EEDAC0EF77DB}" type="slidenum">
              <a:rPr lang="en-US" smtClean="0"/>
              <a:t>47</a:t>
            </a:fld>
            <a:endParaRPr lang="en-US"/>
          </a:p>
        </p:txBody>
      </p:sp>
    </p:spTree>
    <p:extLst>
      <p:ext uri="{BB962C8B-B14F-4D97-AF65-F5344CB8AC3E}">
        <p14:creationId xmlns:p14="http://schemas.microsoft.com/office/powerpoint/2010/main" val="178868164"/>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C62F75D-496A-D935-CCAF-A127E52C316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9D5AB0B-ABD5-0C95-A9A2-3BA892D8267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E47B53E-DD82-DD90-CA2C-747A06889A59}"/>
              </a:ext>
            </a:extLst>
          </p:cNvPr>
          <p:cNvSpPr>
            <a:spLocks noGrp="1"/>
          </p:cNvSpPr>
          <p:nvPr>
            <p:ph type="body" idx="1"/>
          </p:nvPr>
        </p:nvSpPr>
        <p:spPr/>
        <p:txBody>
          <a:bodyPr/>
          <a:lstStyle/>
          <a:p>
            <a:pPr marL="228600" indent="-228600">
              <a:buFont typeface="+mj-lt"/>
              <a:buAutoNum type="arabicPeriod"/>
            </a:pPr>
            <a:r>
              <a:rPr lang="en-GB" b="1" dirty="0"/>
              <a:t>Each week allow 15 minutes* for students to access their </a:t>
            </a:r>
            <a:r>
              <a:rPr lang="en-GB" b="1" dirty="0" err="1"/>
              <a:t>Infoskills</a:t>
            </a:r>
            <a:r>
              <a:rPr lang="en-GB" b="1" dirty="0"/>
              <a:t> online course</a:t>
            </a:r>
          </a:p>
          <a:p>
            <a:pPr marL="228600" indent="-228600">
              <a:buFont typeface="+mj-lt"/>
              <a:buAutoNum type="arabicPeriod"/>
            </a:pPr>
            <a:r>
              <a:rPr lang="en-GB" b="1" dirty="0"/>
              <a:t>Students should be enrolled on the </a:t>
            </a:r>
            <a:r>
              <a:rPr lang="en-GB" b="1" dirty="0" err="1"/>
              <a:t>infoskills</a:t>
            </a:r>
            <a:r>
              <a:rPr lang="en-GB" b="1" dirty="0"/>
              <a:t> module and have already completed 4 units in Term 1</a:t>
            </a:r>
          </a:p>
          <a:p>
            <a:pPr marL="228600" indent="-228600">
              <a:buFont typeface="+mj-lt"/>
              <a:buAutoNum type="arabicPeriod"/>
            </a:pPr>
            <a:r>
              <a:rPr lang="en-GB" b="1" dirty="0"/>
              <a:t>If they are not enrolled, show them how to do this </a:t>
            </a:r>
          </a:p>
          <a:p>
            <a:pPr marL="228600" indent="-228600">
              <a:buFont typeface="+mj-lt"/>
              <a:buAutoNum type="arabicPeriod"/>
            </a:pPr>
            <a:r>
              <a:rPr lang="en-GB" b="1" dirty="0"/>
              <a:t>&gt; Moodle &gt; Academic &amp; </a:t>
            </a:r>
            <a:r>
              <a:rPr lang="en-GB" b="1" dirty="0" err="1"/>
              <a:t>Infoskills</a:t>
            </a:r>
            <a:endParaRPr lang="en-GB" b="1" dirty="0"/>
          </a:p>
          <a:p>
            <a:pPr marL="228600" indent="-228600">
              <a:buFont typeface="+mj-lt"/>
              <a:buAutoNum type="arabicPeriod"/>
            </a:pPr>
            <a:r>
              <a:rPr lang="en-GB" b="1" dirty="0"/>
              <a:t>In weeks 1 – 4 students can review units 1-4 (from term 1) or complete them if they have now</a:t>
            </a:r>
          </a:p>
          <a:p>
            <a:pPr marL="228600" indent="-228600">
              <a:buFont typeface="+mj-lt"/>
              <a:buAutoNum type="arabicPeriod"/>
            </a:pPr>
            <a:r>
              <a:rPr lang="en-GB" b="1" dirty="0"/>
              <a:t>Weeks 5-10 complete further units (See </a:t>
            </a:r>
            <a:r>
              <a:rPr lang="en-GB" b="1" dirty="0" err="1"/>
              <a:t>Infoskills</a:t>
            </a:r>
            <a:r>
              <a:rPr lang="en-GB" b="1" dirty="0"/>
              <a:t> Suggested Outline document on Moodle Week 1)</a:t>
            </a:r>
          </a:p>
          <a:p>
            <a:pPr marL="228600" indent="-228600">
              <a:buFont typeface="+mj-lt"/>
              <a:buAutoNum type="arabicPeriod"/>
            </a:pPr>
            <a:endParaRPr lang="en-GB" b="1" dirty="0"/>
          </a:p>
          <a:p>
            <a:pPr marL="228600" indent="-228600">
              <a:buFont typeface="+mj-lt"/>
              <a:buAutoNum type="arabicPeriod"/>
            </a:pPr>
            <a:endParaRPr lang="en-GB" b="1" dirty="0"/>
          </a:p>
          <a:p>
            <a:pPr marL="0" indent="0">
              <a:buFont typeface="+mj-lt"/>
              <a:buNone/>
            </a:pPr>
            <a:r>
              <a:rPr lang="en-GB" b="1" dirty="0"/>
              <a:t>*This may not be sufficient time for all students to complete the unit. There can complete in their own time.</a:t>
            </a:r>
          </a:p>
          <a:p>
            <a:pPr marL="228600" indent="-228600">
              <a:buFont typeface="+mj-lt"/>
              <a:buAutoNum type="arabicPeriod"/>
            </a:pPr>
            <a:endParaRPr lang="en-GB" b="1" dirty="0"/>
          </a:p>
          <a:p>
            <a:pPr marL="228600" indent="-228600">
              <a:buFont typeface="+mj-lt"/>
              <a:buAutoNum type="arabicPeriod"/>
            </a:pPr>
            <a:endParaRPr lang="en-GB" b="1" dirty="0"/>
          </a:p>
        </p:txBody>
      </p:sp>
      <p:sp>
        <p:nvSpPr>
          <p:cNvPr id="4" name="Slide Number Placeholder 3">
            <a:extLst>
              <a:ext uri="{FF2B5EF4-FFF2-40B4-BE49-F238E27FC236}">
                <a16:creationId xmlns:a16="http://schemas.microsoft.com/office/drawing/2014/main" id="{44BE22DB-826A-9544-F9F4-2F23FB55D5E4}"/>
              </a:ext>
            </a:extLst>
          </p:cNvPr>
          <p:cNvSpPr>
            <a:spLocks noGrp="1"/>
          </p:cNvSpPr>
          <p:nvPr>
            <p:ph type="sldNum" sz="quarter" idx="5"/>
          </p:nvPr>
        </p:nvSpPr>
        <p:spPr/>
        <p:txBody>
          <a:bodyPr/>
          <a:lstStyle/>
          <a:p>
            <a:fld id="{6936E1E2-17D2-5E4C-B96D-EEDAC0EF77DB}" type="slidenum">
              <a:rPr lang="en-US" smtClean="0"/>
              <a:t>48</a:t>
            </a:fld>
            <a:endParaRPr lang="en-US"/>
          </a:p>
        </p:txBody>
      </p:sp>
    </p:spTree>
    <p:extLst>
      <p:ext uri="{BB962C8B-B14F-4D97-AF65-F5344CB8AC3E}">
        <p14:creationId xmlns:p14="http://schemas.microsoft.com/office/powerpoint/2010/main" val="1758430531"/>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Font typeface="+mj-lt"/>
              <a:buAutoNum type="arabicPeriod"/>
            </a:pPr>
            <a:r>
              <a:rPr lang="en-GB" b="1" dirty="0"/>
              <a:t>Remind students of the time when they are due back promptly from the 15-minute refreshment break.</a:t>
            </a:r>
          </a:p>
          <a:p>
            <a:pPr marL="228600" indent="-228600">
              <a:buFont typeface="+mj-lt"/>
              <a:buAutoNum type="arabicPeriod"/>
            </a:pPr>
            <a:endParaRPr lang="en-GB" b="1" dirty="0"/>
          </a:p>
          <a:p>
            <a:pPr marL="228600" indent="-228600">
              <a:buFont typeface="+mj-lt"/>
              <a:buAutoNum type="arabicPeriod"/>
            </a:pPr>
            <a:r>
              <a:rPr lang="en-GB" b="1" dirty="0"/>
              <a:t>Remind students that they are not allowed to bring food into the classroom.</a:t>
            </a:r>
          </a:p>
          <a:p>
            <a:pPr marL="228600" indent="-228600">
              <a:buFont typeface="+mj-lt"/>
              <a:buAutoNum type="arabicPeriod"/>
            </a:pPr>
            <a:endParaRPr lang="en-GB" b="1" dirty="0"/>
          </a:p>
          <a:p>
            <a:pPr marL="228600" indent="-228600">
              <a:buFont typeface="+mj-lt"/>
              <a:buAutoNum type="arabicPeriod"/>
            </a:pPr>
            <a:r>
              <a:rPr lang="en-GB" b="1" dirty="0"/>
              <a:t>Remind student that they will need to ensure that their phones are put back into silence mode when they return. </a:t>
            </a:r>
          </a:p>
        </p:txBody>
      </p:sp>
      <p:sp>
        <p:nvSpPr>
          <p:cNvPr id="4" name="Slide Number Placeholder 3"/>
          <p:cNvSpPr>
            <a:spLocks noGrp="1"/>
          </p:cNvSpPr>
          <p:nvPr>
            <p:ph type="sldNum" sz="quarter" idx="5"/>
          </p:nvPr>
        </p:nvSpPr>
        <p:spPr/>
        <p:txBody>
          <a:bodyPr/>
          <a:lstStyle/>
          <a:p>
            <a:fld id="{6936E1E2-17D2-5E4C-B96D-EEDAC0EF77DB}" type="slidenum">
              <a:rPr lang="en-US" smtClean="0"/>
              <a:t>49</a:t>
            </a:fld>
            <a:endParaRPr lang="en-US"/>
          </a:p>
        </p:txBody>
      </p:sp>
    </p:spTree>
    <p:extLst>
      <p:ext uri="{BB962C8B-B14F-4D97-AF65-F5344CB8AC3E}">
        <p14:creationId xmlns:p14="http://schemas.microsoft.com/office/powerpoint/2010/main" val="1266130669"/>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marR="0" lvl="0" indent="-228600" algn="l" defTabSz="457200" rtl="0" eaLnBrk="1" fontAlgn="auto" latinLnBrk="0" hangingPunct="1">
              <a:lnSpc>
                <a:spcPct val="100000"/>
              </a:lnSpc>
              <a:spcBef>
                <a:spcPts val="0"/>
              </a:spcBef>
              <a:spcAft>
                <a:spcPts val="0"/>
              </a:spcAft>
              <a:buClrTx/>
              <a:buSzTx/>
              <a:buFont typeface="+mj-lt"/>
              <a:buAutoNum type="arabicPeriod"/>
              <a:tabLst/>
              <a:defRPr/>
            </a:pPr>
            <a:r>
              <a:rPr lang="en-GB" b="1" dirty="0">
                <a:latin typeface="Arial" panose="020B0604020202020204" pitchFamily="34" charset="0"/>
                <a:cs typeface="Arial" panose="020B0604020202020204" pitchFamily="34" charset="0"/>
              </a:rPr>
              <a:t>Handout the A5 reflection sheet.  Have them to write their name clearly and their student number, the date and week of the teaching session. </a:t>
            </a:r>
          </a:p>
          <a:p>
            <a:pPr marL="228600" marR="0" lvl="0" indent="-228600" algn="l" defTabSz="457200" rtl="0" eaLnBrk="1" fontAlgn="auto" latinLnBrk="0" hangingPunct="1">
              <a:lnSpc>
                <a:spcPct val="100000"/>
              </a:lnSpc>
              <a:spcBef>
                <a:spcPts val="0"/>
              </a:spcBef>
              <a:spcAft>
                <a:spcPts val="0"/>
              </a:spcAft>
              <a:buClrTx/>
              <a:buSzTx/>
              <a:buFont typeface="+mj-lt"/>
              <a:buAutoNum type="arabicPeriod"/>
              <a:tabLst/>
              <a:defRPr/>
            </a:pPr>
            <a:endParaRPr lang="en-GB" b="1" dirty="0">
              <a:latin typeface="Arial" panose="020B0604020202020204" pitchFamily="34" charset="0"/>
              <a:cs typeface="Arial" panose="020B0604020202020204" pitchFamily="34" charset="0"/>
            </a:endParaRPr>
          </a:p>
          <a:p>
            <a:pPr marL="228600" marR="0" lvl="0" indent="-228600" algn="l" defTabSz="457200" rtl="0" eaLnBrk="1" fontAlgn="auto" latinLnBrk="0" hangingPunct="1">
              <a:lnSpc>
                <a:spcPct val="100000"/>
              </a:lnSpc>
              <a:spcBef>
                <a:spcPts val="0"/>
              </a:spcBef>
              <a:spcAft>
                <a:spcPts val="0"/>
              </a:spcAft>
              <a:buClrTx/>
              <a:buSzTx/>
              <a:buFont typeface="+mj-lt"/>
              <a:buAutoNum type="arabicPeriod"/>
              <a:tabLst/>
              <a:defRPr/>
            </a:pPr>
            <a:r>
              <a:rPr lang="en-GB" b="1" dirty="0">
                <a:latin typeface="Arial" panose="020B0604020202020204" pitchFamily="34" charset="0"/>
                <a:cs typeface="Arial" panose="020B0604020202020204" pitchFamily="34" charset="0"/>
              </a:rPr>
              <a:t>Ask the students to write down what they have learnt so far from the teaching delivery as their first reflection.  </a:t>
            </a:r>
          </a:p>
          <a:p>
            <a:pPr marL="228600" marR="0" lvl="0" indent="-228600" algn="l" defTabSz="457200" rtl="0" eaLnBrk="1" fontAlgn="auto" latinLnBrk="0" hangingPunct="1">
              <a:lnSpc>
                <a:spcPct val="100000"/>
              </a:lnSpc>
              <a:spcBef>
                <a:spcPts val="0"/>
              </a:spcBef>
              <a:spcAft>
                <a:spcPts val="0"/>
              </a:spcAft>
              <a:buClrTx/>
              <a:buSzTx/>
              <a:buFont typeface="+mj-lt"/>
              <a:buAutoNum type="arabicPeriod"/>
              <a:tabLst/>
              <a:defRPr/>
            </a:pPr>
            <a:endParaRPr lang="en-GB" b="1" dirty="0">
              <a:latin typeface="Arial" panose="020B0604020202020204" pitchFamily="34" charset="0"/>
              <a:cs typeface="Arial" panose="020B0604020202020204" pitchFamily="34" charset="0"/>
            </a:endParaRPr>
          </a:p>
          <a:p>
            <a:pPr marL="228600" marR="0" lvl="0" indent="-228600" algn="l" defTabSz="457200" rtl="0" eaLnBrk="1" fontAlgn="auto" latinLnBrk="0" hangingPunct="1">
              <a:lnSpc>
                <a:spcPct val="100000"/>
              </a:lnSpc>
              <a:spcBef>
                <a:spcPts val="0"/>
              </a:spcBef>
              <a:spcAft>
                <a:spcPts val="0"/>
              </a:spcAft>
              <a:buClrTx/>
              <a:buSzTx/>
              <a:buFont typeface="+mj-lt"/>
              <a:buAutoNum type="arabicPeriod"/>
              <a:tabLst/>
              <a:defRPr/>
            </a:pPr>
            <a:r>
              <a:rPr lang="en-GB" b="1" dirty="0">
                <a:latin typeface="Arial" panose="020B0604020202020204" pitchFamily="34" charset="0"/>
                <a:cs typeface="Arial" panose="020B0604020202020204" pitchFamily="34" charset="0"/>
              </a:rPr>
              <a:t>Ask the students to write down what they have learnt so far from the session. </a:t>
            </a:r>
          </a:p>
          <a:p>
            <a:pPr marL="228600" marR="0" lvl="0" indent="-228600" algn="l" defTabSz="457200" rtl="0" eaLnBrk="1" fontAlgn="auto" latinLnBrk="0" hangingPunct="1">
              <a:lnSpc>
                <a:spcPct val="100000"/>
              </a:lnSpc>
              <a:spcBef>
                <a:spcPts val="0"/>
              </a:spcBef>
              <a:spcAft>
                <a:spcPts val="0"/>
              </a:spcAft>
              <a:buClrTx/>
              <a:buSzTx/>
              <a:buFont typeface="+mj-lt"/>
              <a:buAutoNum type="arabicPeriod"/>
              <a:tabLst/>
              <a:defRPr/>
            </a:pPr>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50</a:t>
            </a:fld>
            <a:endParaRPr lang="en-US"/>
          </a:p>
        </p:txBody>
      </p:sp>
    </p:spTree>
    <p:extLst>
      <p:ext uri="{BB962C8B-B14F-4D97-AF65-F5344CB8AC3E}">
        <p14:creationId xmlns:p14="http://schemas.microsoft.com/office/powerpoint/2010/main" val="749671115"/>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Font typeface="+mj-lt"/>
              <a:buAutoNum type="arabicPeriod"/>
            </a:pPr>
            <a:r>
              <a:rPr lang="en-GB" b="1" dirty="0"/>
              <a:t>There is group work activity sheet on the Moodle site for each teaching session. </a:t>
            </a:r>
          </a:p>
          <a:p>
            <a:pPr marL="228600" indent="-228600">
              <a:buFont typeface="+mj-lt"/>
              <a:buAutoNum type="arabicPeriod"/>
            </a:pPr>
            <a:endParaRPr lang="en-GB" b="1" dirty="0"/>
          </a:p>
          <a:p>
            <a:pPr marL="228600" indent="-228600">
              <a:buFont typeface="+mj-lt"/>
              <a:buAutoNum type="arabicPeriod"/>
            </a:pPr>
            <a:r>
              <a:rPr lang="en-GB" b="1" dirty="0"/>
              <a:t>It is advised that you familiarise yourself with the contents of the group work activity and consider how you might divide the students up into their groups.   </a:t>
            </a:r>
          </a:p>
          <a:p>
            <a:pPr marL="228600" indent="-228600">
              <a:buFont typeface="+mj-lt"/>
              <a:buAutoNum type="arabicPeriod"/>
            </a:pPr>
            <a:endParaRPr lang="en-GB" b="1" dirty="0"/>
          </a:p>
          <a:p>
            <a:pPr marL="228600" indent="-228600">
              <a:buFont typeface="+mj-lt"/>
              <a:buAutoNum type="arabicPeriod"/>
            </a:pPr>
            <a:r>
              <a:rPr lang="en-GB" b="1" dirty="0"/>
              <a:t>It is advised that you rotate the feedback each week so that a different group is presenting first.  </a:t>
            </a:r>
          </a:p>
          <a:p>
            <a:pPr marL="228600" indent="-228600">
              <a:buFont typeface="+mj-lt"/>
              <a:buAutoNum type="arabicPeriod"/>
            </a:pPr>
            <a:endParaRPr lang="en-GB" b="1" dirty="0"/>
          </a:p>
          <a:p>
            <a:pPr marL="228600" indent="-228600">
              <a:buFont typeface="+mj-lt"/>
              <a:buAutoNum type="arabicPeriod"/>
            </a:pPr>
            <a:r>
              <a:rPr lang="en-GB" b="1" dirty="0"/>
              <a:t>Follow the group work instructions outlined on the activity sheet.  </a:t>
            </a:r>
          </a:p>
          <a:p>
            <a:pPr marL="228600" indent="-228600">
              <a:buFont typeface="+mj-lt"/>
              <a:buAutoNum type="arabicPeriod"/>
            </a:pPr>
            <a:endParaRPr lang="en-GB" b="1" dirty="0"/>
          </a:p>
          <a:p>
            <a:pPr marL="0" marR="0" lvl="0" indent="0" algn="l" defTabSz="457200" rtl="0" eaLnBrk="1" fontAlgn="auto" latinLnBrk="0" hangingPunct="1">
              <a:lnSpc>
                <a:spcPct val="100000"/>
              </a:lnSpc>
              <a:spcBef>
                <a:spcPts val="0"/>
              </a:spcBef>
              <a:spcAft>
                <a:spcPts val="0"/>
              </a:spcAft>
              <a:buClrTx/>
              <a:buSzTx/>
              <a:buFont typeface="+mj-lt"/>
              <a:buNone/>
              <a:tabLst/>
              <a:defRPr/>
            </a:pPr>
            <a:r>
              <a:rPr lang="en-GB" sz="1200" b="1" i="0" dirty="0">
                <a:solidFill>
                  <a:srgbClr val="444444"/>
                </a:solidFill>
                <a:effectLst/>
                <a:latin typeface="Arial" panose="020B0604020202020204" pitchFamily="34" charset="0"/>
                <a:cs typeface="Arial" panose="020B0604020202020204" pitchFamily="34" charset="0"/>
              </a:rPr>
              <a:t>Getty Images, </a:t>
            </a:r>
            <a:r>
              <a:rPr lang="en-GB" sz="1200" b="1" i="0" u="none" strike="noStrike" dirty="0" err="1">
                <a:effectLst/>
                <a:latin typeface="Arial" panose="020B0604020202020204" pitchFamily="34" charset="0"/>
                <a:cs typeface="Arial" panose="020B0604020202020204" pitchFamily="34" charset="0"/>
                <a:hlinkClick r:id="rId3"/>
              </a:rPr>
              <a:t>photostorm</a:t>
            </a:r>
            <a:r>
              <a:rPr lang="en-GB" sz="1200" b="1" i="0" dirty="0">
                <a:solidFill>
                  <a:srgbClr val="444444"/>
                </a:solidFill>
                <a:effectLst/>
                <a:latin typeface="Arial" panose="020B0604020202020204" pitchFamily="34" charset="0"/>
                <a:cs typeface="Arial" panose="020B0604020202020204" pitchFamily="34" charset="0"/>
              </a:rPr>
              <a:t> (accessed 2 May 2023).</a:t>
            </a:r>
            <a:endParaRPr lang="en-GB" sz="1200" b="1" dirty="0">
              <a:effectLst/>
              <a:latin typeface="Arial" panose="020B0604020202020204" pitchFamily="34" charset="0"/>
              <a:ea typeface="Times New Roman" panose="02020603050405020304" pitchFamily="18" charset="0"/>
              <a:cs typeface="Arial" panose="020B0604020202020204" pitchFamily="34" charset="0"/>
            </a:endParaRPr>
          </a:p>
          <a:p>
            <a:pPr marL="228600" indent="-228600">
              <a:buFont typeface="+mj-lt"/>
              <a:buAutoNum type="arabicPeriod"/>
            </a:pPr>
            <a:endParaRPr lang="en-GB" b="1" dirty="0"/>
          </a:p>
        </p:txBody>
      </p:sp>
      <p:sp>
        <p:nvSpPr>
          <p:cNvPr id="4" name="Slide Number Placeholder 3"/>
          <p:cNvSpPr>
            <a:spLocks noGrp="1"/>
          </p:cNvSpPr>
          <p:nvPr>
            <p:ph type="sldNum" sz="quarter" idx="5"/>
          </p:nvPr>
        </p:nvSpPr>
        <p:spPr/>
        <p:txBody>
          <a:bodyPr/>
          <a:lstStyle/>
          <a:p>
            <a:fld id="{6936E1E2-17D2-5E4C-B96D-EEDAC0EF77DB}" type="slidenum">
              <a:rPr lang="en-US" smtClean="0"/>
              <a:t>51</a:t>
            </a:fld>
            <a:endParaRPr lang="en-US"/>
          </a:p>
        </p:txBody>
      </p:sp>
    </p:spTree>
    <p:extLst>
      <p:ext uri="{BB962C8B-B14F-4D97-AF65-F5344CB8AC3E}">
        <p14:creationId xmlns:p14="http://schemas.microsoft.com/office/powerpoint/2010/main" val="3851157761"/>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marR="0" lvl="0" indent="-228600" algn="l" defTabSz="457200" rtl="0" eaLnBrk="1" fontAlgn="auto" latinLnBrk="0" hangingPunct="1">
              <a:lnSpc>
                <a:spcPct val="100000"/>
              </a:lnSpc>
              <a:spcBef>
                <a:spcPts val="0"/>
              </a:spcBef>
              <a:spcAft>
                <a:spcPts val="0"/>
              </a:spcAft>
              <a:buClrTx/>
              <a:buSzTx/>
              <a:buFont typeface="+mj-lt"/>
              <a:buAutoNum type="arabicPeriod"/>
              <a:tabLst/>
              <a:defRPr/>
            </a:pPr>
            <a:r>
              <a:rPr lang="en-GB" b="1" dirty="0"/>
              <a:t>The students should be divided </a:t>
            </a:r>
            <a:r>
              <a:rPr lang="en-GB" b="1"/>
              <a:t>into groups </a:t>
            </a:r>
            <a:r>
              <a:rPr lang="en-GB" sz="1200" b="1">
                <a:effectLst/>
                <a:latin typeface="Arial" panose="020B0604020202020204" pitchFamily="34" charset="0"/>
                <a:ea typeface="Calibri" panose="020F0502020204030204" pitchFamily="34" charset="0"/>
                <a:cs typeface="Times New Roman" panose="02020603050405020304" pitchFamily="18" charset="0"/>
              </a:rPr>
              <a:t>(</a:t>
            </a:r>
            <a:r>
              <a:rPr lang="en-GB" sz="1200" b="1" dirty="0">
                <a:effectLst/>
                <a:latin typeface="Arial" panose="020B0604020202020204" pitchFamily="34" charset="0"/>
                <a:ea typeface="Calibri" panose="020F0502020204030204" pitchFamily="34" charset="0"/>
                <a:cs typeface="Times New Roman" panose="02020603050405020304" pitchFamily="18" charset="0"/>
              </a:rPr>
              <a:t>you may not have enough groups to cover each one)</a:t>
            </a:r>
            <a:endParaRPr lang="en-GB" sz="1200" b="1" dirty="0">
              <a:effectLst/>
              <a:latin typeface="Calibri" panose="020F0502020204030204" pitchFamily="34" charset="0"/>
              <a:ea typeface="Calibri" panose="020F0502020204030204" pitchFamily="34" charset="0"/>
              <a:cs typeface="Times New Roman" panose="02020603050405020304" pitchFamily="18" charset="0"/>
            </a:endParaRPr>
          </a:p>
          <a:p>
            <a:pPr marL="228600" indent="-228600">
              <a:buFont typeface="+mj-lt"/>
              <a:buAutoNum type="arabicPeriod"/>
            </a:pPr>
            <a:endParaRPr lang="en-GB" b="1" dirty="0"/>
          </a:p>
          <a:p>
            <a:pPr marL="228600" indent="-228600">
              <a:buFont typeface="+mj-lt"/>
              <a:buAutoNum type="arabicPeriod"/>
            </a:pPr>
            <a:endParaRPr lang="en-GB" b="1" dirty="0"/>
          </a:p>
          <a:p>
            <a:pPr marL="228600" indent="-228600">
              <a:buFont typeface="+mj-lt"/>
              <a:buAutoNum type="arabicPeriod"/>
            </a:pPr>
            <a:r>
              <a:rPr lang="en-GB" b="1" dirty="0"/>
              <a:t>They will be allocated a section of the ‘Effective Communication in Health and Social Care’ document, and they will consider the information and link it to a service user group of their choice to present back to the whole cohort. </a:t>
            </a:r>
          </a:p>
          <a:p>
            <a:pPr marL="228600" indent="-228600">
              <a:buFont typeface="+mj-lt"/>
              <a:buAutoNum type="arabicPeriod"/>
            </a:pPr>
            <a:endParaRPr lang="en-GB" b="1" dirty="0"/>
          </a:p>
          <a:p>
            <a:pPr marL="228600" indent="-228600">
              <a:buFont typeface="+mj-lt"/>
              <a:buAutoNum type="arabicPeriod"/>
            </a:pPr>
            <a:r>
              <a:rPr lang="en-GB" b="1" dirty="0"/>
              <a:t>Enable the students approximately 20 minutes to read the section allocated to them and to present back the contents ideas to the whole student group.  </a:t>
            </a:r>
          </a:p>
        </p:txBody>
      </p:sp>
      <p:sp>
        <p:nvSpPr>
          <p:cNvPr id="4" name="Slide Number Placeholder 3"/>
          <p:cNvSpPr>
            <a:spLocks noGrp="1"/>
          </p:cNvSpPr>
          <p:nvPr>
            <p:ph type="sldNum" sz="quarter" idx="5"/>
          </p:nvPr>
        </p:nvSpPr>
        <p:spPr/>
        <p:txBody>
          <a:bodyPr/>
          <a:lstStyle/>
          <a:p>
            <a:fld id="{6936E1E2-17D2-5E4C-B96D-EEDAC0EF77DB}" type="slidenum">
              <a:rPr lang="en-US" smtClean="0"/>
              <a:t>52</a:t>
            </a:fld>
            <a:endParaRPr lang="en-US"/>
          </a:p>
        </p:txBody>
      </p:sp>
    </p:spTree>
    <p:extLst>
      <p:ext uri="{BB962C8B-B14F-4D97-AF65-F5344CB8AC3E}">
        <p14:creationId xmlns:p14="http://schemas.microsoft.com/office/powerpoint/2010/main" val="2809549198"/>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1200" b="1" dirty="0">
                <a:effectLst/>
                <a:latin typeface="Arial" panose="020B0604020202020204" pitchFamily="34" charset="0"/>
                <a:ea typeface="Times New Roman" panose="02020603050405020304" pitchFamily="18" charset="0"/>
                <a:cs typeface="Arial" panose="020B0604020202020204" pitchFamily="34" charset="0"/>
              </a:rPr>
              <a:t>Lee, E. (2021) Effective Communication in Health and Social Care. </a:t>
            </a:r>
            <a:r>
              <a:rPr lang="en-GB" sz="1200" b="1" u="sng" dirty="0">
                <a:solidFill>
                  <a:srgbClr val="0000FF"/>
                </a:solidFill>
                <a:effectLst/>
                <a:latin typeface="Arial" panose="020B0604020202020204" pitchFamily="34" charset="0"/>
                <a:ea typeface="Calibri" panose="020F0502020204030204" pitchFamily="34" charset="0"/>
                <a:cs typeface="Times New Roman" panose="02020603050405020304" pitchFamily="18" charset="0"/>
                <a:hlinkClick r:id="rId3"/>
              </a:rPr>
              <a:t>Effective Communication In Health &amp; Social Care | Techniques, Tips (cpdonline.co.uk)</a:t>
            </a:r>
            <a:r>
              <a:rPr lang="en-GB" sz="1200" b="1" dirty="0">
                <a:effectLst/>
                <a:latin typeface="Arial" panose="020B0604020202020204" pitchFamily="34" charset="0"/>
                <a:ea typeface="Calibri" panose="020F0502020204030204" pitchFamily="34" charset="0"/>
                <a:cs typeface="Times New Roman" panose="02020603050405020304" pitchFamily="18" charset="0"/>
              </a:rPr>
              <a:t>  (September 2022) </a:t>
            </a:r>
          </a:p>
          <a:p>
            <a:pPr marL="0" marR="0" lvl="0" indent="0" algn="l" defTabSz="457200" rtl="0" eaLnBrk="1" fontAlgn="auto" latinLnBrk="0" hangingPunct="1">
              <a:lnSpc>
                <a:spcPct val="100000"/>
              </a:lnSpc>
              <a:spcBef>
                <a:spcPts val="0"/>
              </a:spcBef>
              <a:spcAft>
                <a:spcPts val="0"/>
              </a:spcAft>
              <a:buClrTx/>
              <a:buSzTx/>
              <a:buFontTx/>
              <a:buNone/>
              <a:tabLst/>
              <a:defRPr/>
            </a:pPr>
            <a:endParaRPr lang="en-GB" sz="1200" b="1" dirty="0">
              <a:effectLst/>
              <a:latin typeface="Arial" panose="020B060402020202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53</a:t>
            </a:fld>
            <a:endParaRPr lang="en-US"/>
          </a:p>
        </p:txBody>
      </p:sp>
    </p:spTree>
    <p:extLst>
      <p:ext uri="{BB962C8B-B14F-4D97-AF65-F5344CB8AC3E}">
        <p14:creationId xmlns:p14="http://schemas.microsoft.com/office/powerpoint/2010/main" val="1936326609"/>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marR="0" lvl="0" indent="-228600" algn="l" defTabSz="457200" rtl="0" eaLnBrk="1" fontAlgn="auto" latinLnBrk="0" hangingPunct="1">
              <a:lnSpc>
                <a:spcPct val="100000"/>
              </a:lnSpc>
              <a:spcBef>
                <a:spcPts val="0"/>
              </a:spcBef>
              <a:spcAft>
                <a:spcPts val="0"/>
              </a:spcAft>
              <a:buClrTx/>
              <a:buSzTx/>
              <a:buFont typeface="+mj-lt"/>
              <a:buAutoNum type="arabicPeriod"/>
              <a:tabLst/>
              <a:defRPr/>
            </a:pPr>
            <a:r>
              <a:rPr lang="en-GB" b="1" dirty="0">
                <a:latin typeface="Arial" panose="020B0604020202020204" pitchFamily="34" charset="0"/>
                <a:cs typeface="Arial" panose="020B0604020202020204" pitchFamily="34" charset="0"/>
              </a:rPr>
              <a:t>Recap on the contents of the session to help aid the students in their reflection.  This is the final reflection point for students to write down what they have learnt from the session as a whole.  This section should be at least 10 minutes long in silence for the students to write their notes.  </a:t>
            </a:r>
          </a:p>
          <a:p>
            <a:pPr marL="228600" marR="0" lvl="0" indent="-228600" algn="l" defTabSz="457200" rtl="0" eaLnBrk="1" fontAlgn="auto" latinLnBrk="0" hangingPunct="1">
              <a:lnSpc>
                <a:spcPct val="100000"/>
              </a:lnSpc>
              <a:spcBef>
                <a:spcPts val="0"/>
              </a:spcBef>
              <a:spcAft>
                <a:spcPts val="0"/>
              </a:spcAft>
              <a:buClrTx/>
              <a:buSzTx/>
              <a:buFont typeface="+mj-lt"/>
              <a:buAutoNum type="arabicPeriod"/>
              <a:tabLst/>
              <a:defRPr/>
            </a:pPr>
            <a:endParaRPr lang="en-GB" b="1" dirty="0">
              <a:latin typeface="Arial" panose="020B0604020202020204" pitchFamily="34" charset="0"/>
              <a:cs typeface="Arial" panose="020B0604020202020204" pitchFamily="34" charset="0"/>
            </a:endParaRPr>
          </a:p>
          <a:p>
            <a:pPr marL="228600" marR="0" lvl="0" indent="-228600" algn="l" defTabSz="457200" rtl="0" eaLnBrk="1" fontAlgn="auto" latinLnBrk="0" hangingPunct="1">
              <a:lnSpc>
                <a:spcPct val="100000"/>
              </a:lnSpc>
              <a:spcBef>
                <a:spcPts val="0"/>
              </a:spcBef>
              <a:spcAft>
                <a:spcPts val="0"/>
              </a:spcAft>
              <a:buClrTx/>
              <a:buSzTx/>
              <a:buFont typeface="+mj-lt"/>
              <a:buAutoNum type="arabicPeriod"/>
              <a:tabLst/>
              <a:defRPr/>
            </a:pPr>
            <a:r>
              <a:rPr lang="en-GB" b="1" dirty="0">
                <a:latin typeface="Arial" panose="020B0604020202020204" pitchFamily="34" charset="0"/>
                <a:cs typeface="Arial" panose="020B0604020202020204" pitchFamily="34" charset="0"/>
              </a:rPr>
              <a:t>If there is time, go around the students to share one learning point that they have gained from the teaching session as a whole. </a:t>
            </a:r>
          </a:p>
          <a:p>
            <a:pPr marL="228600" marR="0" lvl="0" indent="-228600" algn="l" defTabSz="457200" rtl="0" eaLnBrk="1" fontAlgn="auto" latinLnBrk="0" hangingPunct="1">
              <a:lnSpc>
                <a:spcPct val="100000"/>
              </a:lnSpc>
              <a:spcBef>
                <a:spcPts val="0"/>
              </a:spcBef>
              <a:spcAft>
                <a:spcPts val="0"/>
              </a:spcAft>
              <a:buClrTx/>
              <a:buSzTx/>
              <a:buFont typeface="+mj-lt"/>
              <a:buAutoNum type="arabicPeriod"/>
              <a:tabLst/>
              <a:defRPr/>
            </a:pPr>
            <a:endParaRPr lang="en-GB" b="1" dirty="0">
              <a:latin typeface="Arial" panose="020B0604020202020204" pitchFamily="34" charset="0"/>
              <a:cs typeface="Arial" panose="020B0604020202020204" pitchFamily="34" charset="0"/>
            </a:endParaRPr>
          </a:p>
          <a:p>
            <a:pPr marL="228600" marR="0" lvl="0" indent="-228600" algn="l" defTabSz="457200" rtl="0" eaLnBrk="1" fontAlgn="auto" latinLnBrk="0" hangingPunct="1">
              <a:lnSpc>
                <a:spcPct val="100000"/>
              </a:lnSpc>
              <a:spcBef>
                <a:spcPts val="0"/>
              </a:spcBef>
              <a:spcAft>
                <a:spcPts val="0"/>
              </a:spcAft>
              <a:buClrTx/>
              <a:buSzTx/>
              <a:buFont typeface="+mj-lt"/>
              <a:buAutoNum type="arabicPeriod"/>
              <a:tabLst/>
              <a:defRPr/>
            </a:pPr>
            <a:r>
              <a:rPr lang="en-GB" b="1" dirty="0">
                <a:latin typeface="Arial" panose="020B0604020202020204" pitchFamily="34" charset="0"/>
                <a:cs typeface="Arial" panose="020B0604020202020204" pitchFamily="34" charset="0"/>
              </a:rPr>
              <a:t>Remind students about what will be covered next week - </a:t>
            </a:r>
            <a:r>
              <a:rPr lang="en-GB" sz="1200" b="1" dirty="0"/>
              <a:t>To look at record-keeping and consider the key elements for good practice. To go through issues relating to confidentiality and data protection. To provide time to watch a videos on the topic areas covered in the session.  To undertake a group work activity and feedback presentations.  </a:t>
            </a:r>
          </a:p>
          <a:p>
            <a:pPr marL="228600" indent="-228600">
              <a:buFont typeface="+mj-lt"/>
              <a:buAutoNum type="arabicPeriod"/>
            </a:pPr>
            <a:endParaRPr lang="en-GB" b="1"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6936E1E2-17D2-5E4C-B96D-EEDAC0EF77DB}" type="slidenum">
              <a:rPr lang="en-US" smtClean="0"/>
              <a:t>55</a:t>
            </a:fld>
            <a:endParaRPr lang="en-US"/>
          </a:p>
        </p:txBody>
      </p:sp>
    </p:spTree>
    <p:extLst>
      <p:ext uri="{BB962C8B-B14F-4D97-AF65-F5344CB8AC3E}">
        <p14:creationId xmlns:p14="http://schemas.microsoft.com/office/powerpoint/2010/main" val="3902720000"/>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57</a:t>
            </a:fld>
            <a:endParaRPr lang="en-US"/>
          </a:p>
        </p:txBody>
      </p:sp>
    </p:spTree>
    <p:extLst>
      <p:ext uri="{BB962C8B-B14F-4D97-AF65-F5344CB8AC3E}">
        <p14:creationId xmlns:p14="http://schemas.microsoft.com/office/powerpoint/2010/main" val="3795819681"/>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marR="0" lvl="0" indent="-228600" algn="l" defTabSz="457200" rtl="0" eaLnBrk="1" fontAlgn="auto" latinLnBrk="0" hangingPunct="1">
              <a:lnSpc>
                <a:spcPct val="100000"/>
              </a:lnSpc>
              <a:spcBef>
                <a:spcPts val="0"/>
              </a:spcBef>
              <a:spcAft>
                <a:spcPts val="0"/>
              </a:spcAft>
              <a:buClrTx/>
              <a:buSzTx/>
              <a:buFont typeface="+mj-lt"/>
              <a:buAutoNum type="arabicPeriod"/>
              <a:tabLst/>
              <a:defRPr/>
            </a:pPr>
            <a:r>
              <a:rPr lang="en-GB" b="1" dirty="0">
                <a:latin typeface="Arial" panose="020B0604020202020204" pitchFamily="34" charset="0"/>
                <a:cs typeface="Arial" panose="020B0604020202020204" pitchFamily="34" charset="0"/>
              </a:rPr>
              <a:t>This is a brief outline of what the core essential reading list contains.  </a:t>
            </a:r>
          </a:p>
          <a:p>
            <a:pPr marL="228600" marR="0" lvl="0" indent="-228600" algn="l" defTabSz="457200" rtl="0" eaLnBrk="1" fontAlgn="auto" latinLnBrk="0" hangingPunct="1">
              <a:lnSpc>
                <a:spcPct val="100000"/>
              </a:lnSpc>
              <a:spcBef>
                <a:spcPts val="0"/>
              </a:spcBef>
              <a:spcAft>
                <a:spcPts val="0"/>
              </a:spcAft>
              <a:buClrTx/>
              <a:buSzTx/>
              <a:buFont typeface="+mj-lt"/>
              <a:buAutoNum type="arabicPeriod"/>
              <a:tabLst/>
              <a:defRPr/>
            </a:pPr>
            <a:endParaRPr lang="en-GB" b="1" dirty="0">
              <a:latin typeface="Arial" panose="020B0604020202020204" pitchFamily="34" charset="0"/>
              <a:cs typeface="Arial" panose="020B0604020202020204" pitchFamily="34" charset="0"/>
            </a:endParaRPr>
          </a:p>
          <a:p>
            <a:pPr marL="228600" marR="0" lvl="0" indent="-228600" algn="l" defTabSz="457200" rtl="0" eaLnBrk="1" fontAlgn="auto" latinLnBrk="0" hangingPunct="1">
              <a:lnSpc>
                <a:spcPct val="100000"/>
              </a:lnSpc>
              <a:spcBef>
                <a:spcPts val="0"/>
              </a:spcBef>
              <a:spcAft>
                <a:spcPts val="0"/>
              </a:spcAft>
              <a:buClrTx/>
              <a:buSzTx/>
              <a:buFont typeface="+mj-lt"/>
              <a:buAutoNum type="arabicPeriod"/>
              <a:tabLst/>
              <a:defRPr/>
            </a:pPr>
            <a:r>
              <a:rPr lang="en-GB" b="1" dirty="0">
                <a:latin typeface="Arial" panose="020B0604020202020204" pitchFamily="34" charset="0"/>
                <a:cs typeface="Arial" panose="020B0604020202020204" pitchFamily="34" charset="0"/>
              </a:rPr>
              <a:t>Draw attention to the other items contained within the wider reading list for the module. </a:t>
            </a:r>
          </a:p>
          <a:p>
            <a:pPr marL="228600" marR="0" lvl="0" indent="-228600" algn="l" defTabSz="457200" rtl="0" eaLnBrk="1" fontAlgn="auto" latinLnBrk="0" hangingPunct="1">
              <a:lnSpc>
                <a:spcPct val="100000"/>
              </a:lnSpc>
              <a:spcBef>
                <a:spcPts val="0"/>
              </a:spcBef>
              <a:spcAft>
                <a:spcPts val="0"/>
              </a:spcAft>
              <a:buClrTx/>
              <a:buSzTx/>
              <a:buFont typeface="+mj-lt"/>
              <a:buAutoNum type="arabicPeriod"/>
              <a:tabLst/>
              <a:defRPr/>
            </a:pPr>
            <a:endParaRPr lang="en-GB" b="1" dirty="0">
              <a:latin typeface="Arial" panose="020B0604020202020204" pitchFamily="34" charset="0"/>
              <a:cs typeface="Arial" panose="020B0604020202020204" pitchFamily="34" charset="0"/>
            </a:endParaRPr>
          </a:p>
          <a:p>
            <a:pPr marL="228600" marR="0" lvl="0" indent="-228600" algn="l" defTabSz="457200" rtl="0" eaLnBrk="1" fontAlgn="auto" latinLnBrk="0" hangingPunct="1">
              <a:lnSpc>
                <a:spcPct val="100000"/>
              </a:lnSpc>
              <a:spcBef>
                <a:spcPts val="0"/>
              </a:spcBef>
              <a:spcAft>
                <a:spcPts val="0"/>
              </a:spcAft>
              <a:buClrTx/>
              <a:buSzTx/>
              <a:buFont typeface="+mj-lt"/>
              <a:buAutoNum type="arabicPeriod"/>
              <a:tabLst/>
              <a:defRPr/>
            </a:pPr>
            <a:r>
              <a:rPr lang="en-GB" b="1" dirty="0">
                <a:latin typeface="Arial" panose="020B0604020202020204" pitchFamily="34" charset="0"/>
                <a:cs typeface="Arial" panose="020B0604020202020204" pitchFamily="34" charset="0"/>
              </a:rPr>
              <a:t>Remind the students that they have to have to demonstrate an underpinning knowledge base in their assessments. </a:t>
            </a:r>
          </a:p>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58</a:t>
            </a:fld>
            <a:endParaRPr lang="en-US"/>
          </a:p>
        </p:txBody>
      </p:sp>
    </p:spTree>
    <p:extLst>
      <p:ext uri="{BB962C8B-B14F-4D97-AF65-F5344CB8AC3E}">
        <p14:creationId xmlns:p14="http://schemas.microsoft.com/office/powerpoint/2010/main" val="375226419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08/10/2025</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08/10/2025</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08/10/2025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08/10/2025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08/10/2025</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08/10/2025</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08/10/2025</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08/10/2025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08/10/2025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08/10/2025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08/10/2025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08/10/2025</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mailto:h.parsons@uwtsd.ac.uk" TargetMode="External"/><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8" Type="http://schemas.openxmlformats.org/officeDocument/2006/relationships/diagramData" Target="../diagrams/data2.xml"/><Relationship Id="rId3" Type="http://schemas.openxmlformats.org/officeDocument/2006/relationships/diagramData" Target="../diagrams/data1.xml"/><Relationship Id="rId7" Type="http://schemas.microsoft.com/office/2007/relationships/diagramDrawing" Target="../diagrams/drawing1.xml"/><Relationship Id="rId12" Type="http://schemas.microsoft.com/office/2007/relationships/diagramDrawing" Target="../diagrams/drawing2.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1.xml"/><Relationship Id="rId11" Type="http://schemas.openxmlformats.org/officeDocument/2006/relationships/diagramColors" Target="../diagrams/colors2.xml"/><Relationship Id="rId5" Type="http://schemas.openxmlformats.org/officeDocument/2006/relationships/diagramQuickStyle" Target="../diagrams/quickStyle1.xml"/><Relationship Id="rId10" Type="http://schemas.openxmlformats.org/officeDocument/2006/relationships/diagramQuickStyle" Target="../diagrams/quickStyle2.xml"/><Relationship Id="rId4" Type="http://schemas.openxmlformats.org/officeDocument/2006/relationships/diagramLayout" Target="../diagrams/layout1.xml"/><Relationship Id="rId9" Type="http://schemas.openxmlformats.org/officeDocument/2006/relationships/diagramLayout" Target="../diagrams/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www.gov.uk/government/collections/statutory-guidance-schools#:~:text=Statutory%20guidance%20sets%20out%20what%20schools,clear%20in%20the%20guidance%20document%20itself.&amp;text=Statutory%20guidance%20sets%20out,the%20guidance%20document%20itself.&amp;text=sets%20out%20what%20schools,clear%20in%20the%20guidance" TargetMode="External"/><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hyperlink" Target="https://www.gov.uk/government/publications/care-act-statutory-guidance/care-and-support-statutory-guidance" TargetMode="External"/></Relationships>
</file>

<file path=ppt/slides/_rels/slide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hyperlink" Target="https://www.legislation.gov.uk/ukpga/2022/31/contents/enacted" TargetMode="External"/></Relationships>
</file>

<file path=ppt/slides/_rels/slide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hyperlink" Target="https://www.gov.uk/government/publications/care-act-statutory-guidance/care-and-support-statutory-guidance" TargetMode="Externa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1.gif"/><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15.JPG"/><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16.JPG"/><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17.JPG"/><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hyperlink" Target="https://www.g2.com/articles/communication-theory#shannon-weaver-communication-model" TargetMode="External"/><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32.xml"/><Relationship Id="rId1" Type="http://schemas.openxmlformats.org/officeDocument/2006/relationships/slideLayout" Target="../slideLayouts/slideLayout2.xml"/><Relationship Id="rId4" Type="http://schemas.openxmlformats.org/officeDocument/2006/relationships/hyperlink" Target="https://worldofwork.io/2019/07/the-7-cs-of-communication/" TargetMode="External"/></Relationships>
</file>

<file path=ppt/slides/_rels/slide38.xml.rels><?xml version="1.0" encoding="UTF-8" standalone="yes"?>
<Relationships xmlns="http://schemas.openxmlformats.org/package/2006/relationships"><Relationship Id="rId3" Type="http://schemas.openxmlformats.org/officeDocument/2006/relationships/hyperlink" Target="https://www.youtube.com/watch?v=f5Tao6KHV5w" TargetMode="External"/><Relationship Id="rId2" Type="http://schemas.openxmlformats.org/officeDocument/2006/relationships/notesSlide" Target="../notesSlides/notesSlide33.xml"/><Relationship Id="rId1" Type="http://schemas.openxmlformats.org/officeDocument/2006/relationships/slideLayout" Target="../slideLayouts/slideLayout4.xml"/><Relationship Id="rId4" Type="http://schemas.openxmlformats.org/officeDocument/2006/relationships/image" Target="../media/image23.JPG"/></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4.xml"/></Relationships>
</file>

<file path=ppt/slides/_rels/slide40.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notesSlide" Target="../notesSlides/notesSlide37.xml"/><Relationship Id="rId1" Type="http://schemas.openxmlformats.org/officeDocument/2006/relationships/slideLayout" Target="../slideLayouts/slideLayout4.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40.xm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3" Type="http://schemas.openxmlformats.org/officeDocument/2006/relationships/hyperlink" Target="https://www.england.nhs.uk/long-read/good-communication-with-patients-waiting-for-care-core-principles/" TargetMode="External"/><Relationship Id="rId2" Type="http://schemas.openxmlformats.org/officeDocument/2006/relationships/notesSlide" Target="../notesSlides/notesSlide41.xm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42.xml"/><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43.xml"/><Relationship Id="rId1" Type="http://schemas.openxmlformats.org/officeDocument/2006/relationships/slideLayout" Target="../slideLayouts/slideLayout4.xml"/></Relationships>
</file>

<file path=ppt/slides/_rels/slide49.xml.rels><?xml version="1.0" encoding="UTF-8" standalone="yes"?>
<Relationships xmlns="http://schemas.openxmlformats.org/package/2006/relationships"><Relationship Id="rId2" Type="http://schemas.openxmlformats.org/officeDocument/2006/relationships/notesSlide" Target="../notesSlides/notesSlide44.xml"/><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notesSlide" Target="../notesSlides/notesSlide45.xml"/><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46.xml"/><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3" Type="http://schemas.openxmlformats.org/officeDocument/2006/relationships/hyperlink" Target="https://cpdonline.co.uk/knowledge-base/care/effective-communication/#why-is-effective-communication-needed-in-health-and-social-care" TargetMode="External"/><Relationship Id="rId2" Type="http://schemas.openxmlformats.org/officeDocument/2006/relationships/notesSlide" Target="../notesSlides/notesSlide47.xml"/><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2" Type="http://schemas.openxmlformats.org/officeDocument/2006/relationships/notesSlide" Target="../notesSlides/notesSlide48.xml"/><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notesSlide" Target="../notesSlides/notesSlide49.xml"/><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50.xml"/><Relationship Id="rId1" Type="http://schemas.openxmlformats.org/officeDocument/2006/relationships/slideLayout" Target="../slideLayouts/slideLayout2.xml"/><Relationship Id="rId4" Type="http://schemas.openxmlformats.org/officeDocument/2006/relationships/image" Target="../media/image32.png"/></Relationships>
</file>

<file path=ppt/slides/_rels/slide58.xml.rels><?xml version="1.0" encoding="UTF-8" standalone="yes"?>
<Relationships xmlns="http://schemas.openxmlformats.org/package/2006/relationships"><Relationship Id="rId8" Type="http://schemas.openxmlformats.org/officeDocument/2006/relationships/hyperlink" Target="https://worldofwork.io/2019/07/the-7-cs-of-communication/" TargetMode="External"/><Relationship Id="rId3" Type="http://schemas.openxmlformats.org/officeDocument/2006/relationships/hyperlink" Target="https://www.youtube.com/watch?v=f5Tao6KHV5w" TargetMode="External"/><Relationship Id="rId7" Type="http://schemas.openxmlformats.org/officeDocument/2006/relationships/hyperlink" Target="https://www.england.nhs.uk/long-read/good-communication-with-patients-waiting-for-care-core-principles/" TargetMode="External"/><Relationship Id="rId2" Type="http://schemas.openxmlformats.org/officeDocument/2006/relationships/notesSlide" Target="../notesSlides/notesSlide51.xml"/><Relationship Id="rId1" Type="http://schemas.openxmlformats.org/officeDocument/2006/relationships/slideLayout" Target="../slideLayouts/slideLayout2.xml"/><Relationship Id="rId6" Type="http://schemas.openxmlformats.org/officeDocument/2006/relationships/hyperlink" Target="https://cpdonline.co.uk/knowledge-base/care/effective-communication/#why-is-effective-communication-needed-in-health-and-social-care" TargetMode="External"/><Relationship Id="rId5" Type="http://schemas.openxmlformats.org/officeDocument/2006/relationships/hyperlink" Target="https://www.gov.uk/government/organisations/healthcare-uk" TargetMode="External"/><Relationship Id="rId10" Type="http://schemas.openxmlformats.org/officeDocument/2006/relationships/hyperlink" Target="https://www.youtube.com/watch?v=o9wNJ78S2GY" TargetMode="External"/><Relationship Id="rId4" Type="http://schemas.openxmlformats.org/officeDocument/2006/relationships/hyperlink" Target="https://www.g2.com/articles/communication-theory#shannon-weaver-communication-model" TargetMode="External"/><Relationship Id="rId9" Type="http://schemas.openxmlformats.org/officeDocument/2006/relationships/hyperlink" Target="https://www.bbc.co.uk/bitesize/guides/zt4hvcw/revision/2"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E52132B1-FCD7-49F3-B7D9-19162CB79F30}"/>
              </a:ext>
            </a:extLst>
          </p:cNvPr>
          <p:cNvSpPr/>
          <p:nvPr/>
        </p:nvSpPr>
        <p:spPr>
          <a:xfrm>
            <a:off x="971600" y="3573016"/>
            <a:ext cx="7560840" cy="244827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ctrTitle"/>
          </p:nvPr>
        </p:nvSpPr>
        <p:spPr>
          <a:xfrm>
            <a:off x="0" y="332656"/>
            <a:ext cx="9144000" cy="6120680"/>
          </a:xfrm>
        </p:spPr>
        <p:txBody>
          <a:bodyPr>
            <a:normAutofit/>
          </a:bodyPr>
          <a:lstStyle/>
          <a:p>
            <a:br>
              <a:rPr lang="en-GB" sz="3600" b="1" dirty="0">
                <a:solidFill>
                  <a:schemeClr val="bg1"/>
                </a:solidFill>
              </a:rPr>
            </a:br>
            <a:r>
              <a:rPr lang="en-GB" sz="3600" b="1" dirty="0">
                <a:solidFill>
                  <a:schemeClr val="bg1"/>
                </a:solidFill>
              </a:rPr>
              <a:t>Module </a:t>
            </a:r>
            <a:r>
              <a:rPr lang="en-GB" sz="3600" b="1" dirty="0">
                <a:solidFill>
                  <a:schemeClr val="bg1"/>
                </a:solidFill>
                <a:effectLst/>
                <a:latin typeface="Arial" panose="020B0604020202020204" pitchFamily="34" charset="0"/>
                <a:ea typeface="Calibri" panose="020F0502020204030204" pitchFamily="34" charset="0"/>
                <a:cs typeface="Times New Roman" panose="02020603050405020304" pitchFamily="18" charset="0"/>
              </a:rPr>
              <a:t>LCHS4003 </a:t>
            </a:r>
            <a:br>
              <a:rPr lang="en-GB" sz="3600" b="1" dirty="0">
                <a:solidFill>
                  <a:schemeClr val="bg1"/>
                </a:solidFill>
                <a:effectLst/>
                <a:latin typeface="Arial" panose="020B0604020202020204" pitchFamily="34" charset="0"/>
                <a:ea typeface="Calibri" panose="020F0502020204030204" pitchFamily="34" charset="0"/>
                <a:cs typeface="Times New Roman" panose="02020603050405020304" pitchFamily="18" charset="0"/>
              </a:rPr>
            </a:br>
            <a:r>
              <a:rPr lang="en-GB" sz="3600" b="1" dirty="0">
                <a:solidFill>
                  <a:schemeClr val="bg1"/>
                </a:solidFill>
                <a:effectLst/>
                <a:latin typeface="Arial" panose="020B0604020202020204" pitchFamily="34" charset="0"/>
                <a:ea typeface="Calibri" panose="020F0502020204030204" pitchFamily="34" charset="0"/>
                <a:cs typeface="Times New Roman" panose="02020603050405020304" pitchFamily="18" charset="0"/>
              </a:rPr>
              <a:t>Introduction to </a:t>
            </a:r>
            <a:br>
              <a:rPr lang="en-GB" sz="3600" b="1" dirty="0">
                <a:solidFill>
                  <a:schemeClr val="bg1"/>
                </a:solidFill>
                <a:effectLst/>
                <a:latin typeface="Arial" panose="020B0604020202020204" pitchFamily="34" charset="0"/>
                <a:ea typeface="Calibri" panose="020F0502020204030204" pitchFamily="34" charset="0"/>
                <a:cs typeface="Times New Roman" panose="02020603050405020304" pitchFamily="18" charset="0"/>
              </a:rPr>
            </a:br>
            <a:r>
              <a:rPr lang="en-GB" sz="3600" b="1" dirty="0">
                <a:solidFill>
                  <a:schemeClr val="bg1"/>
                </a:solidFill>
                <a:effectLst/>
                <a:latin typeface="Arial" panose="020B0604020202020204" pitchFamily="34" charset="0"/>
                <a:ea typeface="Calibri" panose="020F0502020204030204" pitchFamily="34" charset="0"/>
                <a:cs typeface="Times New Roman" panose="02020603050405020304" pitchFamily="18" charset="0"/>
              </a:rPr>
              <a:t>Health and Social Care</a:t>
            </a:r>
            <a:br>
              <a:rPr lang="en-GB" sz="3600" b="1" dirty="0">
                <a:solidFill>
                  <a:schemeClr val="bg1"/>
                </a:solidFill>
                <a:effectLst/>
                <a:latin typeface="Arial" panose="020B0604020202020204" pitchFamily="34" charset="0"/>
                <a:ea typeface="Calibri" panose="020F0502020204030204" pitchFamily="34" charset="0"/>
                <a:cs typeface="Times New Roman" panose="02020603050405020304" pitchFamily="18" charset="0"/>
              </a:rPr>
            </a:br>
            <a:br>
              <a:rPr lang="en-GB" sz="3600" b="1" dirty="0">
                <a:solidFill>
                  <a:schemeClr val="bg1"/>
                </a:solidFill>
                <a:effectLst/>
                <a:latin typeface="Arial" panose="020B0604020202020204" pitchFamily="34" charset="0"/>
                <a:ea typeface="Calibri" panose="020F0502020204030204" pitchFamily="34" charset="0"/>
                <a:cs typeface="Times New Roman" panose="02020603050405020304" pitchFamily="18" charset="0"/>
              </a:rPr>
            </a:br>
            <a:r>
              <a:rPr lang="en-GB" sz="3600" b="1" dirty="0">
                <a:solidFill>
                  <a:schemeClr val="bg1"/>
                </a:solidFill>
                <a:latin typeface="Arial" panose="020B0604020202020204" pitchFamily="34" charset="0"/>
                <a:ea typeface="Calibri" panose="020F0502020204030204" pitchFamily="34" charset="0"/>
                <a:cs typeface="Times New Roman" panose="02020603050405020304" pitchFamily="18" charset="0"/>
              </a:rPr>
              <a:t>WEEK 6</a:t>
            </a:r>
            <a:br>
              <a:rPr lang="en-GB" sz="3600" b="1" dirty="0">
                <a:solidFill>
                  <a:schemeClr val="accent2">
                    <a:lumMod val="20000"/>
                    <a:lumOff val="80000"/>
                  </a:schemeClr>
                </a:solidFill>
              </a:rPr>
            </a:br>
            <a:br>
              <a:rPr lang="en-GB" sz="3600" b="1" dirty="0">
                <a:solidFill>
                  <a:schemeClr val="accent2">
                    <a:lumMod val="20000"/>
                    <a:lumOff val="80000"/>
                  </a:schemeClr>
                </a:solidFill>
              </a:rPr>
            </a:br>
            <a:r>
              <a:rPr lang="en-GB" sz="1800" b="1" dirty="0">
                <a:solidFill>
                  <a:schemeClr val="accent2">
                    <a:lumMod val="20000"/>
                    <a:lumOff val="80000"/>
                  </a:schemeClr>
                </a:solidFill>
              </a:rPr>
              <a:t>Module Leader Dr Helen Parsons: </a:t>
            </a:r>
            <a:r>
              <a:rPr lang="en-GB" sz="1800" b="1" dirty="0">
                <a:solidFill>
                  <a:schemeClr val="accent2">
                    <a:lumMod val="20000"/>
                    <a:lumOff val="80000"/>
                  </a:schemeClr>
                </a:solidFill>
                <a:hlinkClick r:id="rId3"/>
              </a:rPr>
              <a:t>h.parsons@uwtsd.ac.uk</a:t>
            </a:r>
            <a:br>
              <a:rPr lang="en-GB" sz="1800" b="1" dirty="0">
                <a:solidFill>
                  <a:schemeClr val="accent2">
                    <a:lumMod val="20000"/>
                    <a:lumOff val="80000"/>
                  </a:schemeClr>
                </a:solidFill>
              </a:rPr>
            </a:br>
            <a:r>
              <a:rPr lang="en-GB" sz="1800" b="1" dirty="0">
                <a:solidFill>
                  <a:schemeClr val="accent2">
                    <a:lumMod val="20000"/>
                    <a:lumOff val="80000"/>
                  </a:schemeClr>
                </a:solidFill>
              </a:rPr>
              <a:t>Lecturer: [please insert name here]</a:t>
            </a:r>
            <a:br>
              <a:rPr lang="en-GB" sz="1800" b="1" dirty="0">
                <a:solidFill>
                  <a:schemeClr val="accent2">
                    <a:lumMod val="20000"/>
                    <a:lumOff val="80000"/>
                  </a:schemeClr>
                </a:solidFill>
              </a:rPr>
            </a:br>
            <a:endParaRPr lang="en-GB" altLang="en-US" sz="1800" b="1" dirty="0">
              <a:solidFill>
                <a:schemeClr val="accent2">
                  <a:lumMod val="20000"/>
                  <a:lumOff val="80000"/>
                </a:schemeClr>
              </a:solidFill>
            </a:endParaRPr>
          </a:p>
        </p:txBody>
      </p:sp>
    </p:spTree>
    <p:extLst>
      <p:ext uri="{BB962C8B-B14F-4D97-AF65-F5344CB8AC3E}">
        <p14:creationId xmlns:p14="http://schemas.microsoft.com/office/powerpoint/2010/main" val="202274913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710653-C890-73CC-7910-C3EF70626ECB}"/>
              </a:ext>
            </a:extLst>
          </p:cNvPr>
          <p:cNvSpPr>
            <a:spLocks noGrp="1"/>
          </p:cNvSpPr>
          <p:nvPr>
            <p:ph type="title"/>
          </p:nvPr>
        </p:nvSpPr>
        <p:spPr>
          <a:xfrm>
            <a:off x="457200" y="1556791"/>
            <a:ext cx="8229600" cy="1872209"/>
          </a:xfrm>
        </p:spPr>
        <p:txBody>
          <a:bodyPr>
            <a:noAutofit/>
          </a:bodyPr>
          <a:lstStyle/>
          <a:p>
            <a:r>
              <a:rPr lang="en-GB" sz="6000" dirty="0">
                <a:solidFill>
                  <a:srgbClr val="FFFF00"/>
                </a:solidFill>
                <a:latin typeface="Amasis MT Pro Black" panose="02040A04050005020304" pitchFamily="18" charset="0"/>
              </a:rPr>
              <a:t>Record the Session</a:t>
            </a:r>
          </a:p>
        </p:txBody>
      </p:sp>
    </p:spTree>
    <p:extLst>
      <p:ext uri="{BB962C8B-B14F-4D97-AF65-F5344CB8AC3E}">
        <p14:creationId xmlns:p14="http://schemas.microsoft.com/office/powerpoint/2010/main" val="237811625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1">
            <a:extLst>
              <a:ext uri="{FF2B5EF4-FFF2-40B4-BE49-F238E27FC236}">
                <a16:creationId xmlns:a16="http://schemas.microsoft.com/office/drawing/2014/main" id="{9C398327-F51A-811B-6FDE-0B08C397B8AC}"/>
              </a:ext>
            </a:extLst>
          </p:cNvPr>
          <p:cNvSpPr>
            <a:spLocks noGrp="1"/>
          </p:cNvSpPr>
          <p:nvPr>
            <p:ph type="title"/>
          </p:nvPr>
        </p:nvSpPr>
        <p:spPr>
          <a:xfrm>
            <a:off x="457200" y="274638"/>
            <a:ext cx="8229600" cy="706090"/>
          </a:xfrm>
        </p:spPr>
        <p:txBody>
          <a:bodyPr>
            <a:normAutofit fontScale="90000"/>
          </a:bodyPr>
          <a:lstStyle/>
          <a:p>
            <a:r>
              <a:rPr lang="en-GB" sz="4800" dirty="0">
                <a:solidFill>
                  <a:srgbClr val="0070C0"/>
                </a:solidFill>
                <a:latin typeface="Amasis MT Pro Black" panose="02040A04050005020304" pitchFamily="18" charset="0"/>
              </a:rPr>
              <a:t>Ice Breaker</a:t>
            </a:r>
            <a:endParaRPr lang="en-US" sz="4800" dirty="0">
              <a:solidFill>
                <a:srgbClr val="0070C0"/>
              </a:solidFill>
              <a:latin typeface="Amasis MT Pro Black" panose="02040A04050005020304" pitchFamily="18" charset="0"/>
            </a:endParaRPr>
          </a:p>
        </p:txBody>
      </p:sp>
      <p:pic>
        <p:nvPicPr>
          <p:cNvPr id="5" name="Content Placeholder 4" descr="Glowing iceberg">
            <a:extLst>
              <a:ext uri="{FF2B5EF4-FFF2-40B4-BE49-F238E27FC236}">
                <a16:creationId xmlns:a16="http://schemas.microsoft.com/office/drawing/2014/main" id="{F164B077-1605-9C11-D704-36A7350E9D0F}"/>
              </a:ext>
            </a:extLst>
          </p:cNvPr>
          <p:cNvPicPr>
            <a:picLocks noGrp="1" noChangeAspect="1"/>
          </p:cNvPicPr>
          <p:nvPr>
            <p:ph idx="1"/>
          </p:nvPr>
        </p:nvPicPr>
        <p:blipFill rotWithShape="1">
          <a:blip r:embed="rId3" cstate="print">
            <a:extLst>
              <a:ext uri="{28A0092B-C50C-407E-A947-70E740481C1C}">
                <a14:useLocalDpi xmlns:a14="http://schemas.microsoft.com/office/drawing/2010/main" val="0"/>
              </a:ext>
            </a:extLst>
          </a:blip>
          <a:srcRect t="13309" b="15117"/>
          <a:stretch/>
        </p:blipFill>
        <p:spPr>
          <a:xfrm>
            <a:off x="457200" y="1268760"/>
            <a:ext cx="8229600" cy="4248473"/>
          </a:xfrm>
          <a:noFill/>
        </p:spPr>
      </p:pic>
    </p:spTree>
    <p:extLst>
      <p:ext uri="{BB962C8B-B14F-4D97-AF65-F5344CB8AC3E}">
        <p14:creationId xmlns:p14="http://schemas.microsoft.com/office/powerpoint/2010/main" val="236113895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C0228ED1-D6E1-4732-B000-4F89824775E1}"/>
              </a:ext>
            </a:extLst>
          </p:cNvPr>
          <p:cNvSpPr>
            <a:spLocks noGrp="1"/>
          </p:cNvSpPr>
          <p:nvPr>
            <p:ph type="title"/>
          </p:nvPr>
        </p:nvSpPr>
        <p:spPr>
          <a:xfrm>
            <a:off x="457200" y="14463"/>
            <a:ext cx="8229600" cy="778098"/>
          </a:xfrm>
        </p:spPr>
        <p:txBody>
          <a:bodyPr/>
          <a:lstStyle/>
          <a:p>
            <a:r>
              <a:rPr lang="en-GB" b="1" dirty="0"/>
              <a:t>Today we will…</a:t>
            </a:r>
          </a:p>
        </p:txBody>
      </p:sp>
      <p:sp>
        <p:nvSpPr>
          <p:cNvPr id="3" name="Content Placeholder 2">
            <a:extLst>
              <a:ext uri="{FF2B5EF4-FFF2-40B4-BE49-F238E27FC236}">
                <a16:creationId xmlns:a16="http://schemas.microsoft.com/office/drawing/2014/main" id="{16E94382-DACE-4E00-9EDA-0779A57F51D8}"/>
              </a:ext>
            </a:extLst>
          </p:cNvPr>
          <p:cNvSpPr>
            <a:spLocks noGrp="1"/>
          </p:cNvSpPr>
          <p:nvPr>
            <p:ph idx="1"/>
          </p:nvPr>
        </p:nvSpPr>
        <p:spPr>
          <a:xfrm>
            <a:off x="143508" y="792561"/>
            <a:ext cx="8856984" cy="5040560"/>
          </a:xfrm>
        </p:spPr>
        <p:txBody>
          <a:bodyPr>
            <a:normAutofit fontScale="92500" lnSpcReduction="20000"/>
          </a:bodyPr>
          <a:lstStyle/>
          <a:p>
            <a:r>
              <a:rPr lang="en-GB" dirty="0"/>
              <a:t>Learn about statutory guidance.</a:t>
            </a:r>
          </a:p>
          <a:p>
            <a:r>
              <a:rPr lang="en-GB" dirty="0"/>
              <a:t>Look at effective communication in the health and social care sector. </a:t>
            </a:r>
          </a:p>
          <a:p>
            <a:r>
              <a:rPr lang="en-GB" dirty="0"/>
              <a:t>Explore Berlo (1960) and Shannon and Weaver’s (1948) communication models.</a:t>
            </a:r>
          </a:p>
          <a:p>
            <a:r>
              <a:rPr lang="en-GB" dirty="0"/>
              <a:t>Consider the barriers to communication.</a:t>
            </a:r>
          </a:p>
          <a:p>
            <a:r>
              <a:rPr lang="en-GB" dirty="0"/>
              <a:t>Discuss how to communicate with others and consider some of the barriers.  </a:t>
            </a:r>
          </a:p>
          <a:p>
            <a:r>
              <a:rPr lang="en-GB" dirty="0"/>
              <a:t>Complete a weekly ‘</a:t>
            </a:r>
            <a:r>
              <a:rPr lang="en-GB" dirty="0" err="1"/>
              <a:t>Infoskills</a:t>
            </a:r>
            <a:r>
              <a:rPr lang="en-GB" dirty="0"/>
              <a:t> Gym’ activity.</a:t>
            </a:r>
          </a:p>
          <a:p>
            <a:r>
              <a:rPr lang="en-GB" dirty="0"/>
              <a:t>Provide time to undertake the group work activity and presentations.  </a:t>
            </a:r>
          </a:p>
          <a:p>
            <a:endParaRPr lang="en-GB" dirty="0"/>
          </a:p>
        </p:txBody>
      </p:sp>
    </p:spTree>
    <p:extLst>
      <p:ext uri="{BB962C8B-B14F-4D97-AF65-F5344CB8AC3E}">
        <p14:creationId xmlns:p14="http://schemas.microsoft.com/office/powerpoint/2010/main" val="19833988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3">
                                            <p:txEl>
                                              <p:pRg st="5" end="5"/>
                                            </p:txEl>
                                          </p:spTgt>
                                        </p:tgtEl>
                                        <p:attrNameLst>
                                          <p:attrName>style.visibility</p:attrName>
                                        </p:attrNameLst>
                                      </p:cBhvr>
                                      <p:to>
                                        <p:strVal val="visible"/>
                                      </p:to>
                                    </p:set>
                                    <p:animEffect transition="in" filter="fade">
                                      <p:cBhvr>
                                        <p:cTn id="42" dur="1000"/>
                                        <p:tgtEl>
                                          <p:spTgt spid="3">
                                            <p:txEl>
                                              <p:pRg st="5" end="5"/>
                                            </p:txEl>
                                          </p:spTgt>
                                        </p:tgtEl>
                                      </p:cBhvr>
                                    </p:animEffect>
                                    <p:anim calcmode="lin" valueType="num">
                                      <p:cBhvr>
                                        <p:cTn id="43"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grpId="0" nodeType="clickEffect">
                                  <p:stCondLst>
                                    <p:cond delay="0"/>
                                  </p:stCondLst>
                                  <p:childTnLst>
                                    <p:set>
                                      <p:cBhvr>
                                        <p:cTn id="48" dur="1" fill="hold">
                                          <p:stCondLst>
                                            <p:cond delay="0"/>
                                          </p:stCondLst>
                                        </p:cTn>
                                        <p:tgtEl>
                                          <p:spTgt spid="3">
                                            <p:txEl>
                                              <p:pRg st="6" end="6"/>
                                            </p:txEl>
                                          </p:spTgt>
                                        </p:tgtEl>
                                        <p:attrNameLst>
                                          <p:attrName>style.visibility</p:attrName>
                                        </p:attrNameLst>
                                      </p:cBhvr>
                                      <p:to>
                                        <p:strVal val="visible"/>
                                      </p:to>
                                    </p:set>
                                    <p:animEffect transition="in" filter="fade">
                                      <p:cBhvr>
                                        <p:cTn id="49" dur="1000"/>
                                        <p:tgtEl>
                                          <p:spTgt spid="3">
                                            <p:txEl>
                                              <p:pRg st="6" end="6"/>
                                            </p:txEl>
                                          </p:spTgt>
                                        </p:tgtEl>
                                      </p:cBhvr>
                                    </p:animEffect>
                                    <p:anim calcmode="lin" valueType="num">
                                      <p:cBhvr>
                                        <p:cTn id="50"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51"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1DA391-2E12-4F0B-960C-F199F4F01876}"/>
              </a:ext>
            </a:extLst>
          </p:cNvPr>
          <p:cNvSpPr>
            <a:spLocks noGrp="1"/>
          </p:cNvSpPr>
          <p:nvPr>
            <p:ph type="title"/>
          </p:nvPr>
        </p:nvSpPr>
        <p:spPr>
          <a:xfrm>
            <a:off x="179512" y="130623"/>
            <a:ext cx="8784976" cy="634082"/>
          </a:xfrm>
        </p:spPr>
        <p:txBody>
          <a:bodyPr>
            <a:normAutofit fontScale="90000"/>
          </a:bodyPr>
          <a:lstStyle/>
          <a:p>
            <a:r>
              <a:rPr lang="en-GB" b="1" dirty="0"/>
              <a:t>Aims and Objectives of the Session</a:t>
            </a:r>
          </a:p>
        </p:txBody>
      </p:sp>
      <p:graphicFrame>
        <p:nvGraphicFramePr>
          <p:cNvPr id="5" name="Content Placeholder 4">
            <a:extLst>
              <a:ext uri="{FF2B5EF4-FFF2-40B4-BE49-F238E27FC236}">
                <a16:creationId xmlns:a16="http://schemas.microsoft.com/office/drawing/2014/main" id="{764D6880-EB51-19FB-51CA-791CD2F64F7C}"/>
              </a:ext>
            </a:extLst>
          </p:cNvPr>
          <p:cNvGraphicFramePr>
            <a:graphicFrameLocks noGrp="1"/>
          </p:cNvGraphicFramePr>
          <p:nvPr>
            <p:ph idx="1"/>
            <p:extLst>
              <p:ext uri="{D42A27DB-BD31-4B8C-83A1-F6EECF244321}">
                <p14:modId xmlns:p14="http://schemas.microsoft.com/office/powerpoint/2010/main" val="708568078"/>
              </p:ext>
            </p:extLst>
          </p:nvPr>
        </p:nvGraphicFramePr>
        <p:xfrm>
          <a:off x="179512" y="764705"/>
          <a:ext cx="4248472" cy="489654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6" name="Diagram 5">
            <a:extLst>
              <a:ext uri="{FF2B5EF4-FFF2-40B4-BE49-F238E27FC236}">
                <a16:creationId xmlns:a16="http://schemas.microsoft.com/office/drawing/2014/main" id="{0F3E583A-65D6-1C7A-A8F8-9263A9574092}"/>
              </a:ext>
            </a:extLst>
          </p:cNvPr>
          <p:cNvGraphicFramePr/>
          <p:nvPr>
            <p:extLst>
              <p:ext uri="{D42A27DB-BD31-4B8C-83A1-F6EECF244321}">
                <p14:modId xmlns:p14="http://schemas.microsoft.com/office/powerpoint/2010/main" val="3066485240"/>
              </p:ext>
            </p:extLst>
          </p:nvPr>
        </p:nvGraphicFramePr>
        <p:xfrm>
          <a:off x="4572000" y="764705"/>
          <a:ext cx="4392488" cy="4896543"/>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extLst>
      <p:ext uri="{BB962C8B-B14F-4D97-AF65-F5344CB8AC3E}">
        <p14:creationId xmlns:p14="http://schemas.microsoft.com/office/powerpoint/2010/main" val="202706768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Rounded Corners 4">
            <a:extLst>
              <a:ext uri="{FF2B5EF4-FFF2-40B4-BE49-F238E27FC236}">
                <a16:creationId xmlns:a16="http://schemas.microsoft.com/office/drawing/2014/main" id="{66E8D002-7809-4259-E70C-71C8EEDBAC15}"/>
              </a:ext>
            </a:extLst>
          </p:cNvPr>
          <p:cNvSpPr/>
          <p:nvPr/>
        </p:nvSpPr>
        <p:spPr>
          <a:xfrm>
            <a:off x="302840" y="718491"/>
            <a:ext cx="8589640" cy="4654726"/>
          </a:xfrm>
          <a:prstGeom prst="roundRect">
            <a:avLst/>
          </a:prstGeom>
          <a:scene3d>
            <a:camera prst="orthographicFront"/>
            <a:lightRig rig="flat" dir="t"/>
          </a:scene3d>
          <a:sp3d prstMaterial="dkEdge">
            <a:bevelT w="8200" h="38100"/>
          </a:sp3d>
        </p:spPr>
        <p:style>
          <a:lnRef idx="0">
            <a:schemeClr val="lt1">
              <a:hueOff val="0"/>
              <a:satOff val="0"/>
              <a:lumOff val="0"/>
              <a:alphaOff val="0"/>
            </a:schemeClr>
          </a:lnRef>
          <a:fillRef idx="2">
            <a:schemeClr val="accent1">
              <a:hueOff val="0"/>
              <a:satOff val="0"/>
              <a:lumOff val="0"/>
              <a:alphaOff val="0"/>
            </a:schemeClr>
          </a:fillRef>
          <a:effectRef idx="1">
            <a:schemeClr val="accent1">
              <a:hueOff val="0"/>
              <a:satOff val="0"/>
              <a:lumOff val="0"/>
              <a:alphaOff val="0"/>
            </a:schemeClr>
          </a:effectRef>
          <a:fontRef idx="minor">
            <a:schemeClr val="dk1"/>
          </a:fontRef>
        </p:style>
        <p:txBody>
          <a:bodyPr/>
          <a:lstStyle/>
          <a:p>
            <a:pPr marL="0" lvl="0" indent="0" algn="ctr" defTabSz="1377950">
              <a:lnSpc>
                <a:spcPct val="90000"/>
              </a:lnSpc>
              <a:spcBef>
                <a:spcPct val="0"/>
              </a:spcBef>
              <a:spcAft>
                <a:spcPct val="35000"/>
              </a:spcAft>
              <a:buNone/>
            </a:pPr>
            <a:endParaRPr lang="en-GB" sz="3600" b="1" kern="1200" dirty="0"/>
          </a:p>
          <a:p>
            <a:pPr marL="0" lvl="0" indent="0" algn="ctr" defTabSz="1377950">
              <a:lnSpc>
                <a:spcPct val="90000"/>
              </a:lnSpc>
              <a:spcBef>
                <a:spcPct val="0"/>
              </a:spcBef>
              <a:spcAft>
                <a:spcPct val="35000"/>
              </a:spcAft>
              <a:buNone/>
            </a:pPr>
            <a:r>
              <a:rPr lang="en-GB" sz="3600" b="1" kern="1200" dirty="0"/>
              <a:t>SESSION 1 </a:t>
            </a:r>
          </a:p>
          <a:p>
            <a:pPr lvl="0" algn="ctr" defTabSz="1377950">
              <a:lnSpc>
                <a:spcPct val="90000"/>
              </a:lnSpc>
              <a:spcBef>
                <a:spcPct val="0"/>
              </a:spcBef>
              <a:spcAft>
                <a:spcPct val="35000"/>
              </a:spcAft>
            </a:pPr>
            <a:r>
              <a:rPr lang="en-GB" sz="3600" b="1" dirty="0"/>
              <a:t>SETTING </a:t>
            </a:r>
            <a:r>
              <a:rPr lang="en-GB" sz="3600" b="1" kern="1200" dirty="0"/>
              <a:t>THE CONTEXT </a:t>
            </a:r>
          </a:p>
          <a:p>
            <a:pPr lvl="0" algn="ctr" defTabSz="1377950">
              <a:lnSpc>
                <a:spcPct val="90000"/>
              </a:lnSpc>
              <a:spcBef>
                <a:spcPct val="0"/>
              </a:spcBef>
              <a:spcAft>
                <a:spcPct val="35000"/>
              </a:spcAft>
            </a:pPr>
            <a:r>
              <a:rPr lang="en-GB" sz="3600" b="1" kern="1200" dirty="0"/>
              <a:t>statutory guidance and ideas </a:t>
            </a:r>
          </a:p>
          <a:p>
            <a:pPr lvl="0" algn="ctr" defTabSz="1377950">
              <a:lnSpc>
                <a:spcPct val="90000"/>
              </a:lnSpc>
              <a:spcBef>
                <a:spcPct val="0"/>
              </a:spcBef>
              <a:spcAft>
                <a:spcPct val="35000"/>
              </a:spcAft>
            </a:pPr>
            <a:r>
              <a:rPr lang="en-GB" sz="3600" b="1" dirty="0"/>
              <a:t>Relating to </a:t>
            </a:r>
            <a:r>
              <a:rPr lang="en-GB" sz="3600" b="1" kern="1200" dirty="0"/>
              <a:t>communication</a:t>
            </a:r>
          </a:p>
        </p:txBody>
      </p:sp>
    </p:spTree>
    <p:extLst>
      <p:ext uri="{BB962C8B-B14F-4D97-AF65-F5344CB8AC3E}">
        <p14:creationId xmlns:p14="http://schemas.microsoft.com/office/powerpoint/2010/main" val="256493619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FCEB15-601A-E175-22DC-B89D13D9E5B9}"/>
              </a:ext>
            </a:extLst>
          </p:cNvPr>
          <p:cNvSpPr>
            <a:spLocks noGrp="1"/>
          </p:cNvSpPr>
          <p:nvPr>
            <p:ph type="title"/>
          </p:nvPr>
        </p:nvSpPr>
        <p:spPr>
          <a:xfrm>
            <a:off x="457200" y="2464"/>
            <a:ext cx="8229600" cy="706090"/>
          </a:xfrm>
        </p:spPr>
        <p:txBody>
          <a:bodyPr>
            <a:normAutofit fontScale="90000"/>
          </a:bodyPr>
          <a:lstStyle/>
          <a:p>
            <a:r>
              <a:rPr lang="en-GB" b="1" dirty="0"/>
              <a:t>What is statutory guidance? </a:t>
            </a:r>
          </a:p>
        </p:txBody>
      </p:sp>
      <p:sp>
        <p:nvSpPr>
          <p:cNvPr id="3" name="Content Placeholder 2">
            <a:extLst>
              <a:ext uri="{FF2B5EF4-FFF2-40B4-BE49-F238E27FC236}">
                <a16:creationId xmlns:a16="http://schemas.microsoft.com/office/drawing/2014/main" id="{12C6AE80-03AD-945C-3AFA-39D3E9930A89}"/>
              </a:ext>
            </a:extLst>
          </p:cNvPr>
          <p:cNvSpPr>
            <a:spLocks noGrp="1"/>
          </p:cNvSpPr>
          <p:nvPr>
            <p:ph idx="1"/>
          </p:nvPr>
        </p:nvSpPr>
        <p:spPr>
          <a:xfrm>
            <a:off x="215516" y="764704"/>
            <a:ext cx="8712968" cy="5184576"/>
          </a:xfrm>
        </p:spPr>
        <p:txBody>
          <a:bodyPr>
            <a:normAutofit/>
          </a:bodyPr>
          <a:lstStyle/>
          <a:p>
            <a:r>
              <a:rPr lang="en-GB" sz="1800" b="0" i="0" dirty="0">
                <a:solidFill>
                  <a:srgbClr val="111111"/>
                </a:solidFill>
                <a:effectLst/>
                <a:latin typeface="Arial" panose="020B0604020202020204" pitchFamily="34" charset="0"/>
                <a:cs typeface="Arial" panose="020B0604020202020204" pitchFamily="34" charset="0"/>
              </a:rPr>
              <a:t>Statutory guidance is</a:t>
            </a:r>
            <a:r>
              <a:rPr lang="en-GB" sz="1800" b="1" i="0" dirty="0">
                <a:solidFill>
                  <a:srgbClr val="111111"/>
                </a:solidFill>
                <a:effectLst/>
                <a:latin typeface="Arial" panose="020B0604020202020204" pitchFamily="34" charset="0"/>
                <a:cs typeface="Arial" panose="020B0604020202020204" pitchFamily="34" charset="0"/>
              </a:rPr>
              <a:t> </a:t>
            </a:r>
            <a:r>
              <a:rPr lang="en-GB" sz="1800" i="0" dirty="0">
                <a:solidFill>
                  <a:srgbClr val="111111"/>
                </a:solidFill>
                <a:effectLst/>
                <a:latin typeface="Arial" panose="020B0604020202020204" pitchFamily="34" charset="0"/>
                <a:cs typeface="Arial" panose="020B0604020202020204" pitchFamily="34" charset="0"/>
              </a:rPr>
              <a:t>guidance from the UK government as it related the </a:t>
            </a:r>
            <a:r>
              <a:rPr lang="en-GB" sz="1800" dirty="0">
                <a:solidFill>
                  <a:srgbClr val="111111"/>
                </a:solidFill>
                <a:latin typeface="Arial" panose="020B0604020202020204" pitchFamily="34" charset="0"/>
                <a:cs typeface="Arial" panose="020B0604020202020204" pitchFamily="34" charset="0"/>
              </a:rPr>
              <a:t>Acts of Parliament</a:t>
            </a:r>
            <a:r>
              <a:rPr lang="en-GB" sz="1800" i="0" dirty="0">
                <a:solidFill>
                  <a:srgbClr val="111111"/>
                </a:solidFill>
                <a:effectLst/>
                <a:latin typeface="Arial" panose="020B0604020202020204" pitchFamily="34" charset="0"/>
                <a:cs typeface="Arial" panose="020B0604020202020204" pitchFamily="34" charset="0"/>
              </a:rPr>
              <a:t>. </a:t>
            </a:r>
          </a:p>
          <a:p>
            <a:r>
              <a:rPr lang="en-GB" sz="1800" dirty="0">
                <a:solidFill>
                  <a:srgbClr val="111111"/>
                </a:solidFill>
                <a:latin typeface="Arial" panose="020B0604020202020204" pitchFamily="34" charset="0"/>
                <a:cs typeface="Arial" panose="020B0604020202020204" pitchFamily="34" charset="0"/>
              </a:rPr>
              <a:t>Statutory guidance is advice </a:t>
            </a:r>
            <a:r>
              <a:rPr lang="en-GB" sz="1800" b="0" i="0" dirty="0">
                <a:solidFill>
                  <a:srgbClr val="111111"/>
                </a:solidFill>
                <a:effectLst/>
                <a:latin typeface="Arial" panose="020B0604020202020204" pitchFamily="34" charset="0"/>
                <a:cs typeface="Arial" panose="020B0604020202020204" pitchFamily="34" charset="0"/>
              </a:rPr>
              <a:t>written to help agencies do what the law says they need to do. For example, in education (schools, nurseries, colleges), health services and children’s services.</a:t>
            </a:r>
          </a:p>
          <a:p>
            <a:r>
              <a:rPr lang="en-GB" sz="1800" dirty="0">
                <a:solidFill>
                  <a:srgbClr val="111111"/>
                </a:solidFill>
                <a:latin typeface="Arial" panose="020B0604020202020204" pitchFamily="34" charset="0"/>
                <a:cs typeface="Arial" panose="020B0604020202020204" pitchFamily="34" charset="0"/>
              </a:rPr>
              <a:t>Statutory guidance is important to help agencies know how they should implement the requirements of a piece of legislation. For example:</a:t>
            </a:r>
            <a:endParaRPr lang="en-GB" sz="1800" b="0" i="0" dirty="0">
              <a:solidFill>
                <a:srgbClr val="111111"/>
              </a:solidFill>
              <a:effectLst/>
              <a:latin typeface="Arial" panose="020B0604020202020204" pitchFamily="34" charset="0"/>
              <a:cs typeface="Arial" panose="020B0604020202020204" pitchFamily="34" charset="0"/>
            </a:endParaRPr>
          </a:p>
          <a:p>
            <a:r>
              <a:rPr lang="en-GB" sz="1800" b="1" i="1" dirty="0">
                <a:solidFill>
                  <a:srgbClr val="0B0C0C"/>
                </a:solidFill>
                <a:effectLst/>
                <a:latin typeface="Arial" panose="020B0604020202020204" pitchFamily="34" charset="0"/>
                <a:cs typeface="Arial" panose="020B0604020202020204" pitchFamily="34" charset="0"/>
              </a:rPr>
              <a:t>“Statutory guidance sets out what schools and local authorities must do to comply with the law. You should follow the guidance unless you have a very good reason not to” “There is some guidance that you must follow without exception. In these cases, we make this clear in the guidance document itself</a:t>
            </a:r>
            <a:r>
              <a:rPr lang="en-GB" sz="1800" b="1" dirty="0">
                <a:solidFill>
                  <a:srgbClr val="0B0C0C"/>
                </a:solidFill>
                <a:effectLst/>
                <a:latin typeface="Arial" panose="020B0604020202020204" pitchFamily="34" charset="0"/>
                <a:cs typeface="Arial" panose="020B0604020202020204" pitchFamily="34" charset="0"/>
              </a:rPr>
              <a:t>.”(</a:t>
            </a:r>
            <a:r>
              <a:rPr lang="en-GB" sz="1800" b="1" dirty="0">
                <a:latin typeface="Arial" panose="020B0604020202020204" pitchFamily="34" charset="0"/>
                <a:cs typeface="Arial" panose="020B0604020202020204" pitchFamily="34" charset="0"/>
                <a:hlinkClick r:id="rId3"/>
              </a:rPr>
              <a:t>Schools: statutory guidance - GOV.UK (www.gov.uk)</a:t>
            </a:r>
            <a:r>
              <a:rPr lang="en-GB" sz="1800" b="1" dirty="0">
                <a:latin typeface="Arial" panose="020B0604020202020204" pitchFamily="34" charset="0"/>
                <a:cs typeface="Arial" panose="020B0604020202020204" pitchFamily="34" charset="0"/>
              </a:rPr>
              <a:t> (</a:t>
            </a:r>
            <a:r>
              <a:rPr lang="en-GB" sz="1800" dirty="0">
                <a:latin typeface="Arial" panose="020B0604020202020204" pitchFamily="34" charset="0"/>
                <a:cs typeface="Arial" panose="020B0604020202020204" pitchFamily="34" charset="0"/>
              </a:rPr>
              <a:t>25</a:t>
            </a:r>
            <a:r>
              <a:rPr lang="en-GB" sz="1800" baseline="30000" dirty="0">
                <a:latin typeface="Arial" panose="020B0604020202020204" pitchFamily="34" charset="0"/>
                <a:cs typeface="Arial" panose="020B0604020202020204" pitchFamily="34" charset="0"/>
              </a:rPr>
              <a:t>th</a:t>
            </a:r>
            <a:r>
              <a:rPr lang="en-GB" sz="1800" dirty="0">
                <a:latin typeface="Arial" panose="020B0604020202020204" pitchFamily="34" charset="0"/>
                <a:cs typeface="Arial" panose="020B0604020202020204" pitchFamily="34" charset="0"/>
              </a:rPr>
              <a:t> January 2023)</a:t>
            </a:r>
            <a:r>
              <a:rPr lang="en-GB" sz="1800" dirty="0">
                <a:solidFill>
                  <a:srgbClr val="0B0C0C"/>
                </a:solidFill>
                <a:effectLst/>
                <a:latin typeface="Arial" panose="020B0604020202020204" pitchFamily="34" charset="0"/>
                <a:cs typeface="Arial" panose="020B0604020202020204" pitchFamily="34" charset="0"/>
              </a:rPr>
              <a:t>.</a:t>
            </a:r>
            <a:endParaRPr lang="en-GB" sz="1800" dirty="0">
              <a:latin typeface="Arial" panose="020B0604020202020204" pitchFamily="34" charset="0"/>
              <a:cs typeface="Arial" panose="020B0604020202020204" pitchFamily="34" charset="0"/>
            </a:endParaRPr>
          </a:p>
          <a:p>
            <a:r>
              <a:rPr lang="en-GB" sz="1800" b="0" i="0" dirty="0">
                <a:solidFill>
                  <a:srgbClr val="111111"/>
                </a:solidFill>
                <a:effectLst/>
                <a:latin typeface="Arial" panose="020B0604020202020204" pitchFamily="34" charset="0"/>
                <a:cs typeface="Arial" panose="020B0604020202020204" pitchFamily="34" charset="0"/>
              </a:rPr>
              <a:t>Blow is a link to an example of statutory guidance for The </a:t>
            </a:r>
            <a:r>
              <a:rPr lang="en-GB" sz="1800" dirty="0">
                <a:solidFill>
                  <a:srgbClr val="111111"/>
                </a:solidFill>
                <a:latin typeface="Arial" panose="020B0604020202020204" pitchFamily="34" charset="0"/>
                <a:cs typeface="Arial" panose="020B0604020202020204" pitchFamily="34" charset="0"/>
              </a:rPr>
              <a:t>H</a:t>
            </a:r>
            <a:r>
              <a:rPr lang="en-GB" sz="1800" b="0" i="0" dirty="0">
                <a:solidFill>
                  <a:srgbClr val="111111"/>
                </a:solidFill>
                <a:effectLst/>
                <a:latin typeface="Arial" panose="020B0604020202020204" pitchFamily="34" charset="0"/>
                <a:cs typeface="Arial" panose="020B0604020202020204" pitchFamily="34" charset="0"/>
              </a:rPr>
              <a:t>ealth and </a:t>
            </a:r>
            <a:r>
              <a:rPr lang="en-GB" sz="1800" dirty="0">
                <a:solidFill>
                  <a:srgbClr val="111111"/>
                </a:solidFill>
                <a:latin typeface="Arial" panose="020B0604020202020204" pitchFamily="34" charset="0"/>
                <a:cs typeface="Arial" panose="020B0604020202020204" pitchFamily="34" charset="0"/>
              </a:rPr>
              <a:t>C</a:t>
            </a:r>
            <a:r>
              <a:rPr lang="en-GB" sz="1800" b="0" i="0" dirty="0">
                <a:solidFill>
                  <a:srgbClr val="111111"/>
                </a:solidFill>
                <a:effectLst/>
                <a:latin typeface="Arial" panose="020B0604020202020204" pitchFamily="34" charset="0"/>
                <a:cs typeface="Arial" panose="020B0604020202020204" pitchFamily="34" charset="0"/>
              </a:rPr>
              <a:t>are Act 2022</a:t>
            </a:r>
            <a:r>
              <a:rPr lang="en-GB" sz="1800" dirty="0">
                <a:solidFill>
                  <a:srgbClr val="111111"/>
                </a:solidFill>
                <a:latin typeface="Arial" panose="020B0604020202020204" pitchFamily="34" charset="0"/>
                <a:cs typeface="Arial" panose="020B0604020202020204" pitchFamily="34" charset="0"/>
              </a:rPr>
              <a:t> </a:t>
            </a:r>
            <a:r>
              <a:rPr lang="en-GB" sz="1800" b="1" dirty="0">
                <a:latin typeface="Arial" panose="020B0604020202020204" pitchFamily="34" charset="0"/>
                <a:cs typeface="Arial" panose="020B0604020202020204" pitchFamily="34" charset="0"/>
                <a:hlinkClick r:id="rId4"/>
              </a:rPr>
              <a:t>Care and support statutory guidance - GOV.UK (www.gov.uk)</a:t>
            </a:r>
            <a:endParaRPr lang="en-GB" sz="18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7915320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8585D5-6B55-9117-56FE-FCFA490DBA2E}"/>
              </a:ext>
            </a:extLst>
          </p:cNvPr>
          <p:cNvSpPr>
            <a:spLocks noGrp="1"/>
          </p:cNvSpPr>
          <p:nvPr>
            <p:ph type="title"/>
          </p:nvPr>
        </p:nvSpPr>
        <p:spPr>
          <a:xfrm>
            <a:off x="457200" y="274638"/>
            <a:ext cx="8229600" cy="705332"/>
          </a:xfrm>
        </p:spPr>
        <p:txBody>
          <a:bodyPr>
            <a:normAutofit fontScale="90000"/>
          </a:bodyPr>
          <a:lstStyle/>
          <a:p>
            <a:r>
              <a:rPr lang="en-GB" b="1" dirty="0"/>
              <a:t>The Health and Care Act 2022</a:t>
            </a:r>
          </a:p>
        </p:txBody>
      </p:sp>
      <p:pic>
        <p:nvPicPr>
          <p:cNvPr id="5" name="Picture 4" descr="Graphical user interface, text, application&#10;&#10;Description automatically generated">
            <a:extLst>
              <a:ext uri="{FF2B5EF4-FFF2-40B4-BE49-F238E27FC236}">
                <a16:creationId xmlns:a16="http://schemas.microsoft.com/office/drawing/2014/main" id="{6FFF1824-109D-7CCC-017F-4253E0E50FF7}"/>
              </a:ext>
            </a:extLst>
          </p:cNvPr>
          <p:cNvPicPr>
            <a:picLocks noChangeAspect="1"/>
          </p:cNvPicPr>
          <p:nvPr/>
        </p:nvPicPr>
        <p:blipFill rotWithShape="1">
          <a:blip r:embed="rId3"/>
          <a:srcRect l="16885" t="8036" r="30069" b="11423"/>
          <a:stretch/>
        </p:blipFill>
        <p:spPr bwMode="auto">
          <a:xfrm>
            <a:off x="755576" y="1286267"/>
            <a:ext cx="7506834" cy="3609837"/>
          </a:xfrm>
          <a:prstGeom prst="rect">
            <a:avLst/>
          </a:prstGeom>
          <a:ln>
            <a:noFill/>
          </a:ln>
          <a:extLst>
            <a:ext uri="{53640926-AAD7-44D8-BBD7-CCE9431645EC}">
              <a14:shadowObscured xmlns:a14="http://schemas.microsoft.com/office/drawing/2010/main"/>
            </a:ext>
          </a:extLst>
        </p:spPr>
      </p:pic>
      <p:sp>
        <p:nvSpPr>
          <p:cNvPr id="9" name="TextBox 8">
            <a:extLst>
              <a:ext uri="{FF2B5EF4-FFF2-40B4-BE49-F238E27FC236}">
                <a16:creationId xmlns:a16="http://schemas.microsoft.com/office/drawing/2014/main" id="{40A22B5A-7B53-23D4-A25F-E70349896EEA}"/>
              </a:ext>
            </a:extLst>
          </p:cNvPr>
          <p:cNvSpPr txBox="1"/>
          <p:nvPr/>
        </p:nvSpPr>
        <p:spPr>
          <a:xfrm>
            <a:off x="251520" y="5202401"/>
            <a:ext cx="5266928" cy="369332"/>
          </a:xfrm>
          <a:prstGeom prst="rect">
            <a:avLst/>
          </a:prstGeom>
          <a:solidFill>
            <a:schemeClr val="accent6"/>
          </a:solidFill>
          <a:ln>
            <a:noFill/>
          </a:ln>
          <a:effectLst/>
          <a:scene3d>
            <a:camera prst="orthographicFront"/>
            <a:lightRig rig="flat" dir="t"/>
          </a:scene3d>
          <a:sp3d/>
        </p:spPr>
        <p:style>
          <a:lnRef idx="0">
            <a:scrgbClr r="0" g="0" b="0"/>
          </a:lnRef>
          <a:fillRef idx="0">
            <a:scrgbClr r="0" g="0" b="0"/>
          </a:fillRef>
          <a:effectRef idx="0">
            <a:scrgbClr r="0" g="0" b="0"/>
          </a:effectRef>
          <a:fontRef idx="minor">
            <a:schemeClr val="dk1"/>
          </a:fontRef>
        </p:style>
        <p:txBody>
          <a:bodyPr wrap="square">
            <a:spAutoFit/>
          </a:bodyPr>
          <a:lstStyle/>
          <a:p>
            <a:r>
              <a:rPr lang="en-GB" dirty="0">
                <a:hlinkClick r:id="rId4"/>
              </a:rPr>
              <a:t>Health and Care Act 2022 (legislation.gov.uk)</a:t>
            </a:r>
            <a:endParaRPr lang="en-GB" dirty="0"/>
          </a:p>
        </p:txBody>
      </p:sp>
    </p:spTree>
    <p:extLst>
      <p:ext uri="{BB962C8B-B14F-4D97-AF65-F5344CB8AC3E}">
        <p14:creationId xmlns:p14="http://schemas.microsoft.com/office/powerpoint/2010/main" val="91916418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C45759-1715-CA2E-5AC1-848B9C8C76EB}"/>
              </a:ext>
            </a:extLst>
          </p:cNvPr>
          <p:cNvSpPr>
            <a:spLocks noGrp="1"/>
          </p:cNvSpPr>
          <p:nvPr>
            <p:ph type="title"/>
          </p:nvPr>
        </p:nvSpPr>
        <p:spPr/>
        <p:txBody>
          <a:bodyPr>
            <a:noAutofit/>
          </a:bodyPr>
          <a:lstStyle/>
          <a:p>
            <a:r>
              <a:rPr lang="en-GB" sz="3600" b="1" dirty="0"/>
              <a:t>Statutory guidance for </a:t>
            </a:r>
            <a:br>
              <a:rPr lang="en-GB" sz="3600" b="1" dirty="0"/>
            </a:br>
            <a:r>
              <a:rPr lang="en-GB" sz="3600" b="1" dirty="0"/>
              <a:t>The Health and Care Act 2022</a:t>
            </a:r>
          </a:p>
        </p:txBody>
      </p:sp>
      <p:pic>
        <p:nvPicPr>
          <p:cNvPr id="4" name="Content Placeholder 3" descr="Graphical user interface, text, application&#10;&#10;Description automatically generated">
            <a:extLst>
              <a:ext uri="{FF2B5EF4-FFF2-40B4-BE49-F238E27FC236}">
                <a16:creationId xmlns:a16="http://schemas.microsoft.com/office/drawing/2014/main" id="{D6AF7A37-020B-D5B9-282A-18B6E9B4A9D2}"/>
              </a:ext>
            </a:extLst>
          </p:cNvPr>
          <p:cNvPicPr>
            <a:picLocks noGrp="1" noChangeAspect="1"/>
          </p:cNvPicPr>
          <p:nvPr>
            <p:ph idx="1"/>
          </p:nvPr>
        </p:nvPicPr>
        <p:blipFill rotWithShape="1">
          <a:blip r:embed="rId3"/>
          <a:srcRect l="16087" t="12763" r="20098" b="24837"/>
          <a:stretch/>
        </p:blipFill>
        <p:spPr bwMode="auto">
          <a:xfrm>
            <a:off x="457200" y="1600200"/>
            <a:ext cx="8363272" cy="3916363"/>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221039182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A29538-FDFE-EE05-8EC2-8F477E765066}"/>
              </a:ext>
            </a:extLst>
          </p:cNvPr>
          <p:cNvSpPr>
            <a:spLocks noGrp="1"/>
          </p:cNvSpPr>
          <p:nvPr>
            <p:ph type="title"/>
          </p:nvPr>
        </p:nvSpPr>
        <p:spPr>
          <a:xfrm>
            <a:off x="457200" y="274638"/>
            <a:ext cx="8229600" cy="562074"/>
          </a:xfrm>
        </p:spPr>
        <p:txBody>
          <a:bodyPr>
            <a:noAutofit/>
          </a:bodyPr>
          <a:lstStyle/>
          <a:p>
            <a:r>
              <a:rPr lang="en-GB" sz="3600" b="1" dirty="0"/>
              <a:t>Statutory Guidance for Care Support </a:t>
            </a:r>
          </a:p>
        </p:txBody>
      </p:sp>
      <p:pic>
        <p:nvPicPr>
          <p:cNvPr id="4" name="Content Placeholder 3" descr="A screenshot of a computer&#10;&#10;Description automatically generated">
            <a:extLst>
              <a:ext uri="{FF2B5EF4-FFF2-40B4-BE49-F238E27FC236}">
                <a16:creationId xmlns:a16="http://schemas.microsoft.com/office/drawing/2014/main" id="{91348C67-EA80-2CE7-9139-059759AF2118}"/>
              </a:ext>
            </a:extLst>
          </p:cNvPr>
          <p:cNvPicPr>
            <a:picLocks noGrp="1" noChangeAspect="1"/>
          </p:cNvPicPr>
          <p:nvPr>
            <p:ph idx="1"/>
          </p:nvPr>
        </p:nvPicPr>
        <p:blipFill rotWithShape="1">
          <a:blip r:embed="rId3"/>
          <a:srcRect l="18500" t="10314" r="19859" b="30592"/>
          <a:stretch/>
        </p:blipFill>
        <p:spPr bwMode="auto">
          <a:xfrm>
            <a:off x="487507" y="980728"/>
            <a:ext cx="8199294" cy="4104456"/>
          </a:xfrm>
          <a:prstGeom prst="rect">
            <a:avLst/>
          </a:prstGeom>
          <a:ln>
            <a:noFill/>
          </a:ln>
          <a:extLst>
            <a:ext uri="{53640926-AAD7-44D8-BBD7-CCE9431645EC}">
              <a14:shadowObscured xmlns:a14="http://schemas.microsoft.com/office/drawing/2010/main"/>
            </a:ext>
          </a:extLst>
        </p:spPr>
      </p:pic>
      <p:sp>
        <p:nvSpPr>
          <p:cNvPr id="6" name="TextBox 5">
            <a:extLst>
              <a:ext uri="{FF2B5EF4-FFF2-40B4-BE49-F238E27FC236}">
                <a16:creationId xmlns:a16="http://schemas.microsoft.com/office/drawing/2014/main" id="{2205AC40-8D76-8436-D76C-C58D26F1772D}"/>
              </a:ext>
            </a:extLst>
          </p:cNvPr>
          <p:cNvSpPr txBox="1"/>
          <p:nvPr/>
        </p:nvSpPr>
        <p:spPr>
          <a:xfrm>
            <a:off x="435751" y="5253499"/>
            <a:ext cx="8332966" cy="369332"/>
          </a:xfrm>
          <a:prstGeom prst="rect">
            <a:avLst/>
          </a:prstGeom>
          <a:solidFill>
            <a:schemeClr val="accent6"/>
          </a:solidFill>
          <a:ln>
            <a:noFill/>
          </a:ln>
          <a:effectLst/>
          <a:scene3d>
            <a:camera prst="orthographicFront"/>
            <a:lightRig rig="flat" dir="t"/>
          </a:scene3d>
          <a:sp3d/>
        </p:spPr>
        <p:style>
          <a:lnRef idx="0">
            <a:scrgbClr r="0" g="0" b="0"/>
          </a:lnRef>
          <a:fillRef idx="0">
            <a:scrgbClr r="0" g="0" b="0"/>
          </a:fillRef>
          <a:effectRef idx="0">
            <a:scrgbClr r="0" g="0" b="0"/>
          </a:effectRef>
          <a:fontRef idx="minor">
            <a:schemeClr val="dk1"/>
          </a:fontRef>
        </p:style>
        <p:txBody>
          <a:bodyPr wrap="square">
            <a:spAutoFit/>
          </a:bodyPr>
          <a:lstStyle/>
          <a:p>
            <a:r>
              <a:rPr lang="en-GB" dirty="0">
                <a:hlinkClick r:id="rId4"/>
              </a:rPr>
              <a:t>Care and support statutory guidance - GOV.UK (www.gov.uk)</a:t>
            </a:r>
            <a:endParaRPr lang="en-GB" dirty="0"/>
          </a:p>
        </p:txBody>
      </p:sp>
    </p:spTree>
    <p:extLst>
      <p:ext uri="{BB962C8B-B14F-4D97-AF65-F5344CB8AC3E}">
        <p14:creationId xmlns:p14="http://schemas.microsoft.com/office/powerpoint/2010/main" val="17688933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Rounded Corners 4">
            <a:extLst>
              <a:ext uri="{FF2B5EF4-FFF2-40B4-BE49-F238E27FC236}">
                <a16:creationId xmlns:a16="http://schemas.microsoft.com/office/drawing/2014/main" id="{66E8D002-7809-4259-E70C-71C8EEDBAC15}"/>
              </a:ext>
            </a:extLst>
          </p:cNvPr>
          <p:cNvSpPr/>
          <p:nvPr/>
        </p:nvSpPr>
        <p:spPr>
          <a:xfrm>
            <a:off x="302840" y="718491"/>
            <a:ext cx="8589640" cy="4654726"/>
          </a:xfrm>
          <a:prstGeom prst="roundRect">
            <a:avLst/>
          </a:prstGeom>
          <a:scene3d>
            <a:camera prst="orthographicFront"/>
            <a:lightRig rig="flat" dir="t"/>
          </a:scene3d>
        </p:spPr>
        <p:style>
          <a:lnRef idx="2">
            <a:schemeClr val="accent6">
              <a:shade val="15000"/>
            </a:schemeClr>
          </a:lnRef>
          <a:fillRef idx="1">
            <a:schemeClr val="accent6"/>
          </a:fillRef>
          <a:effectRef idx="0">
            <a:schemeClr val="accent6"/>
          </a:effectRef>
          <a:fontRef idx="minor">
            <a:schemeClr val="lt1"/>
          </a:fontRef>
        </p:style>
        <p:txBody>
          <a:bodyPr/>
          <a:lstStyle/>
          <a:p>
            <a:pPr marL="0" lvl="0" indent="0" algn="ctr" defTabSz="1377950">
              <a:lnSpc>
                <a:spcPct val="90000"/>
              </a:lnSpc>
              <a:spcBef>
                <a:spcPct val="0"/>
              </a:spcBef>
              <a:spcAft>
                <a:spcPct val="35000"/>
              </a:spcAft>
              <a:buNone/>
            </a:pPr>
            <a:endParaRPr lang="en-GB" sz="1600" b="1" dirty="0"/>
          </a:p>
          <a:p>
            <a:pPr marL="0" lvl="0" indent="0" algn="ctr" defTabSz="1377950">
              <a:lnSpc>
                <a:spcPct val="90000"/>
              </a:lnSpc>
              <a:spcBef>
                <a:spcPct val="0"/>
              </a:spcBef>
              <a:spcAft>
                <a:spcPct val="35000"/>
              </a:spcAft>
              <a:buNone/>
            </a:pPr>
            <a:endParaRPr lang="en-GB" sz="1600" b="1" dirty="0"/>
          </a:p>
          <a:p>
            <a:pPr marL="0" lvl="0" indent="0" algn="ctr" defTabSz="1377950">
              <a:lnSpc>
                <a:spcPct val="90000"/>
              </a:lnSpc>
              <a:spcBef>
                <a:spcPct val="0"/>
              </a:spcBef>
              <a:spcAft>
                <a:spcPct val="35000"/>
              </a:spcAft>
              <a:buNone/>
            </a:pPr>
            <a:endParaRPr lang="en-GB" sz="1200" b="1" dirty="0"/>
          </a:p>
          <a:p>
            <a:pPr marL="0" lvl="0" indent="0" algn="ctr" defTabSz="1377950">
              <a:lnSpc>
                <a:spcPct val="90000"/>
              </a:lnSpc>
              <a:spcBef>
                <a:spcPct val="0"/>
              </a:spcBef>
              <a:spcAft>
                <a:spcPct val="35000"/>
              </a:spcAft>
              <a:buNone/>
            </a:pPr>
            <a:endParaRPr lang="en-GB" sz="1100" b="1" dirty="0"/>
          </a:p>
          <a:p>
            <a:pPr marL="0" lvl="0" indent="0" algn="ctr" defTabSz="1377950">
              <a:lnSpc>
                <a:spcPct val="90000"/>
              </a:lnSpc>
              <a:spcBef>
                <a:spcPct val="0"/>
              </a:spcBef>
              <a:spcAft>
                <a:spcPct val="35000"/>
              </a:spcAft>
              <a:buNone/>
            </a:pPr>
            <a:endParaRPr lang="en-GB" sz="1100" b="1" dirty="0"/>
          </a:p>
          <a:p>
            <a:pPr marL="0" lvl="0" indent="0" algn="ctr" defTabSz="1377950">
              <a:lnSpc>
                <a:spcPct val="90000"/>
              </a:lnSpc>
              <a:spcBef>
                <a:spcPct val="0"/>
              </a:spcBef>
              <a:spcAft>
                <a:spcPct val="35000"/>
              </a:spcAft>
              <a:buNone/>
            </a:pPr>
            <a:r>
              <a:rPr lang="en-GB" sz="4800" b="1" dirty="0"/>
              <a:t>Key Principles of Communication</a:t>
            </a:r>
            <a:endParaRPr lang="en-GB" sz="4800" b="1" kern="1200" dirty="0"/>
          </a:p>
        </p:txBody>
      </p:sp>
      <p:sp>
        <p:nvSpPr>
          <p:cNvPr id="2" name="Slide Number Placeholder 1">
            <a:extLst>
              <a:ext uri="{FF2B5EF4-FFF2-40B4-BE49-F238E27FC236}">
                <a16:creationId xmlns:a16="http://schemas.microsoft.com/office/drawing/2014/main" id="{247BFF1B-4782-9B9A-E2D2-E5E9C0C20384}"/>
              </a:ext>
            </a:extLst>
          </p:cNvPr>
          <p:cNvSpPr>
            <a:spLocks noGrp="1"/>
          </p:cNvSpPr>
          <p:nvPr>
            <p:ph type="sldNum" sz="quarter" idx="12"/>
          </p:nvPr>
        </p:nvSpPr>
        <p:spPr/>
        <p:txBody>
          <a:bodyPr/>
          <a:lstStyle/>
          <a:p>
            <a:fld id="{AC82685A-BD3A-4230-8D85-804689F67293}" type="slidenum">
              <a:rPr lang="en-GB" smtClean="0"/>
              <a:t>11</a:t>
            </a:fld>
            <a:endParaRPr lang="en-GB"/>
          </a:p>
        </p:txBody>
      </p:sp>
    </p:spTree>
    <p:extLst>
      <p:ext uri="{BB962C8B-B14F-4D97-AF65-F5344CB8AC3E}">
        <p14:creationId xmlns:p14="http://schemas.microsoft.com/office/powerpoint/2010/main" val="344536741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255072-6F1F-A1E0-3AE1-C2C342D7E10D}"/>
              </a:ext>
            </a:extLst>
          </p:cNvPr>
          <p:cNvSpPr>
            <a:spLocks noGrp="1"/>
          </p:cNvSpPr>
          <p:nvPr>
            <p:ph type="title"/>
          </p:nvPr>
        </p:nvSpPr>
        <p:spPr/>
        <p:txBody>
          <a:bodyPr>
            <a:normAutofit fontScale="90000"/>
          </a:bodyPr>
          <a:lstStyle/>
          <a:p>
            <a:r>
              <a:rPr lang="en-GB" sz="4400" b="1" dirty="0"/>
              <a:t>What are the different forms of communication? </a:t>
            </a:r>
            <a:endParaRPr lang="en-GB" dirty="0"/>
          </a:p>
        </p:txBody>
      </p:sp>
      <p:pic>
        <p:nvPicPr>
          <p:cNvPr id="4" name="Content Placeholder 3">
            <a:extLst>
              <a:ext uri="{FF2B5EF4-FFF2-40B4-BE49-F238E27FC236}">
                <a16:creationId xmlns:a16="http://schemas.microsoft.com/office/drawing/2014/main" id="{AA572DC8-1A8B-3B5E-26BA-A03ABD14327E}"/>
              </a:ext>
            </a:extLst>
          </p:cNvPr>
          <p:cNvPicPr>
            <a:picLocks noGrp="1" noChangeAspect="1"/>
          </p:cNvPicPr>
          <p:nvPr>
            <p:ph idx="1"/>
          </p:nvPr>
        </p:nvPicPr>
        <p:blipFill>
          <a:blip r:embed="rId3"/>
          <a:stretch>
            <a:fillRect/>
          </a:stretch>
        </p:blipFill>
        <p:spPr>
          <a:xfrm>
            <a:off x="72009" y="1417638"/>
            <a:ext cx="4499991" cy="4243610"/>
          </a:xfrm>
          <a:prstGeom prst="rect">
            <a:avLst/>
          </a:prstGeom>
        </p:spPr>
      </p:pic>
      <p:sp>
        <p:nvSpPr>
          <p:cNvPr id="6" name="TextBox 5">
            <a:extLst>
              <a:ext uri="{FF2B5EF4-FFF2-40B4-BE49-F238E27FC236}">
                <a16:creationId xmlns:a16="http://schemas.microsoft.com/office/drawing/2014/main" id="{4CF31990-EE7C-459E-BD70-1BAECAD80155}"/>
              </a:ext>
            </a:extLst>
          </p:cNvPr>
          <p:cNvSpPr txBox="1"/>
          <p:nvPr/>
        </p:nvSpPr>
        <p:spPr>
          <a:xfrm>
            <a:off x="4283968" y="2060848"/>
            <a:ext cx="4211959" cy="2246769"/>
          </a:xfrm>
          <a:prstGeom prst="rect">
            <a:avLst/>
          </a:prstGeom>
          <a:solidFill>
            <a:schemeClr val="accent6"/>
          </a:solidFill>
          <a:ln>
            <a:noFill/>
          </a:ln>
          <a:effectLst/>
          <a:scene3d>
            <a:camera prst="orthographicFront"/>
            <a:lightRig rig="flat" dir="t"/>
          </a:scene3d>
          <a:sp3d/>
        </p:spPr>
        <p:style>
          <a:lnRef idx="0">
            <a:scrgbClr r="0" g="0" b="0"/>
          </a:lnRef>
          <a:fillRef idx="0">
            <a:scrgbClr r="0" g="0" b="0"/>
          </a:fillRef>
          <a:effectRef idx="0">
            <a:scrgbClr r="0" g="0" b="0"/>
          </a:effectRef>
          <a:fontRef idx="minor">
            <a:schemeClr val="dk1"/>
          </a:fontRef>
        </p:style>
        <p:txBody>
          <a:bodyPr wrap="square">
            <a:spAutoFit/>
          </a:bodyPr>
          <a:lstStyle/>
          <a:p>
            <a:r>
              <a:rPr lang="en-GB" sz="2800" dirty="0"/>
              <a:t>You have one minute to log down your ideas, then we’ll share them out in the class to come up with a comprehensive list. </a:t>
            </a:r>
          </a:p>
        </p:txBody>
      </p:sp>
    </p:spTree>
    <p:extLst>
      <p:ext uri="{BB962C8B-B14F-4D97-AF65-F5344CB8AC3E}">
        <p14:creationId xmlns:p14="http://schemas.microsoft.com/office/powerpoint/2010/main" val="1066164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xit" presetSubtype="1" fill="hold" nodeType="clickEffect">
                                  <p:stCondLst>
                                    <p:cond delay="0"/>
                                  </p:stCondLst>
                                  <p:childTnLst>
                                    <p:animEffect transition="out" filter="wheel(1)">
                                      <p:cBhvr>
                                        <p:cTn id="6" dur="59000"/>
                                        <p:tgtEl>
                                          <p:spTgt spid="4"/>
                                        </p:tgtEl>
                                      </p:cBhvr>
                                    </p:animEffect>
                                    <p:set>
                                      <p:cBhvr>
                                        <p:cTn id="7" dur="1" fill="hold">
                                          <p:stCondLst>
                                            <p:cond delay="58999"/>
                                          </p:stCondLst>
                                        </p:cTn>
                                        <p:tgtEl>
                                          <p:spTgt spid="4"/>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EF8103-5700-E39D-ACB4-38A84F66CE3E}"/>
              </a:ext>
            </a:extLst>
          </p:cNvPr>
          <p:cNvSpPr>
            <a:spLocks noGrp="1"/>
          </p:cNvSpPr>
          <p:nvPr>
            <p:ph type="title"/>
          </p:nvPr>
        </p:nvSpPr>
        <p:spPr>
          <a:xfrm>
            <a:off x="425061" y="421378"/>
            <a:ext cx="8229600" cy="706090"/>
          </a:xfrm>
        </p:spPr>
        <p:txBody>
          <a:bodyPr>
            <a:noAutofit/>
          </a:bodyPr>
          <a:lstStyle/>
          <a:p>
            <a:r>
              <a:rPr lang="en-GB" sz="3600" b="1" dirty="0"/>
              <a:t>Some of the different forms of communication are … </a:t>
            </a:r>
          </a:p>
        </p:txBody>
      </p:sp>
      <p:sp>
        <p:nvSpPr>
          <p:cNvPr id="3" name="Content Placeholder 2">
            <a:extLst>
              <a:ext uri="{FF2B5EF4-FFF2-40B4-BE49-F238E27FC236}">
                <a16:creationId xmlns:a16="http://schemas.microsoft.com/office/drawing/2014/main" id="{9DC572F8-6897-786A-6408-B1F9FE3F1CEA}"/>
              </a:ext>
            </a:extLst>
          </p:cNvPr>
          <p:cNvSpPr>
            <a:spLocks noGrp="1"/>
          </p:cNvSpPr>
          <p:nvPr>
            <p:ph idx="1"/>
          </p:nvPr>
        </p:nvSpPr>
        <p:spPr>
          <a:xfrm>
            <a:off x="457200" y="1412776"/>
            <a:ext cx="8229600" cy="4104457"/>
          </a:xfrm>
        </p:spPr>
        <p:txBody>
          <a:bodyPr>
            <a:normAutofit fontScale="62500" lnSpcReduction="20000"/>
          </a:bodyPr>
          <a:lstStyle/>
          <a:p>
            <a:r>
              <a:rPr lang="en-GB" dirty="0"/>
              <a:t>Verbal communication - spoken language</a:t>
            </a:r>
          </a:p>
          <a:p>
            <a:r>
              <a:rPr lang="en-GB" dirty="0"/>
              <a:t>Non-verbal communication </a:t>
            </a:r>
          </a:p>
          <a:p>
            <a:r>
              <a:rPr lang="en-GB" dirty="0"/>
              <a:t>Body language</a:t>
            </a:r>
          </a:p>
          <a:p>
            <a:r>
              <a:rPr lang="en-GB" dirty="0"/>
              <a:t>Listening</a:t>
            </a:r>
          </a:p>
          <a:p>
            <a:r>
              <a:rPr lang="en-GB" dirty="0"/>
              <a:t>Sign language</a:t>
            </a:r>
          </a:p>
          <a:p>
            <a:r>
              <a:rPr lang="en-GB" dirty="0"/>
              <a:t>Written </a:t>
            </a:r>
          </a:p>
          <a:p>
            <a:r>
              <a:rPr lang="en-GB" dirty="0"/>
              <a:t>Electronic/digital</a:t>
            </a:r>
          </a:p>
          <a:p>
            <a:r>
              <a:rPr lang="en-GB" dirty="0"/>
              <a:t>Morse-code  </a:t>
            </a:r>
          </a:p>
          <a:p>
            <a:r>
              <a:rPr lang="en-GB" dirty="0"/>
              <a:t>Numerical </a:t>
            </a:r>
          </a:p>
          <a:p>
            <a:r>
              <a:rPr lang="en-GB" dirty="0"/>
              <a:t>Braille</a:t>
            </a:r>
          </a:p>
          <a:p>
            <a:r>
              <a:rPr lang="en-GB" dirty="0"/>
              <a:t>Music</a:t>
            </a:r>
          </a:p>
          <a:p>
            <a:r>
              <a:rPr lang="en-GB" dirty="0"/>
              <a:t>Film  </a:t>
            </a:r>
          </a:p>
          <a:p>
            <a:r>
              <a:rPr lang="en-GB" dirty="0"/>
              <a:t>Signs, pictures, symbols </a:t>
            </a:r>
          </a:p>
          <a:p>
            <a:endParaRPr lang="en-GB" dirty="0"/>
          </a:p>
          <a:p>
            <a:endParaRPr lang="en-GB" dirty="0"/>
          </a:p>
        </p:txBody>
      </p:sp>
      <p:pic>
        <p:nvPicPr>
          <p:cNvPr id="4" name="Picture 3" descr="Graphical user interface, website&#10;&#10;Description automatically generated">
            <a:extLst>
              <a:ext uri="{FF2B5EF4-FFF2-40B4-BE49-F238E27FC236}">
                <a16:creationId xmlns:a16="http://schemas.microsoft.com/office/drawing/2014/main" id="{6CC298A8-0914-C208-CC4B-44BD50EFE3B8}"/>
              </a:ext>
            </a:extLst>
          </p:cNvPr>
          <p:cNvPicPr>
            <a:picLocks noChangeAspect="1"/>
          </p:cNvPicPr>
          <p:nvPr/>
        </p:nvPicPr>
        <p:blipFill rotWithShape="1">
          <a:blip r:embed="rId3"/>
          <a:srcRect l="10277" t="16545" r="44040" b="37034"/>
          <a:stretch/>
        </p:blipFill>
        <p:spPr bwMode="auto">
          <a:xfrm>
            <a:off x="4139952" y="2204864"/>
            <a:ext cx="4392488" cy="2695417"/>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39378249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Graphical user interface, website&#10;&#10;Description automatically generated">
            <a:extLst>
              <a:ext uri="{FF2B5EF4-FFF2-40B4-BE49-F238E27FC236}">
                <a16:creationId xmlns:a16="http://schemas.microsoft.com/office/drawing/2014/main" id="{BE32D6A0-805E-BD3B-768D-DE76CCE446B7}"/>
              </a:ext>
            </a:extLst>
          </p:cNvPr>
          <p:cNvPicPr>
            <a:picLocks noGrp="1" noChangeAspect="1"/>
          </p:cNvPicPr>
          <p:nvPr>
            <p:ph idx="1"/>
          </p:nvPr>
        </p:nvPicPr>
        <p:blipFill rotWithShape="1">
          <a:blip r:embed="rId3"/>
          <a:srcRect l="15356" t="16546" r="48984" b="37471"/>
          <a:stretch/>
        </p:blipFill>
        <p:spPr bwMode="auto">
          <a:xfrm>
            <a:off x="359532" y="260648"/>
            <a:ext cx="8424936" cy="1362868"/>
          </a:xfrm>
          <a:prstGeom prst="rect">
            <a:avLst/>
          </a:prstGeom>
          <a:ln>
            <a:noFill/>
          </a:ln>
          <a:extLst>
            <a:ext uri="{53640926-AAD7-44D8-BBD7-CCE9431645EC}">
              <a14:shadowObscured xmlns:a14="http://schemas.microsoft.com/office/drawing/2010/main"/>
            </a:ext>
          </a:extLst>
        </p:spPr>
      </p:pic>
      <p:sp>
        <p:nvSpPr>
          <p:cNvPr id="6" name="TextBox 5">
            <a:extLst>
              <a:ext uri="{FF2B5EF4-FFF2-40B4-BE49-F238E27FC236}">
                <a16:creationId xmlns:a16="http://schemas.microsoft.com/office/drawing/2014/main" id="{BEB07729-B4E2-5A9E-C903-594C07B0D880}"/>
              </a:ext>
            </a:extLst>
          </p:cNvPr>
          <p:cNvSpPr txBox="1"/>
          <p:nvPr/>
        </p:nvSpPr>
        <p:spPr>
          <a:xfrm>
            <a:off x="413538" y="1484784"/>
            <a:ext cx="8316924" cy="4154984"/>
          </a:xfrm>
          <a:prstGeom prst="rect">
            <a:avLst/>
          </a:prstGeom>
          <a:noFill/>
          <a:ln>
            <a:noFill/>
          </a:ln>
          <a:effectLst/>
          <a:scene3d>
            <a:camera prst="orthographicFront"/>
            <a:lightRig rig="flat" dir="t"/>
          </a:scene3d>
          <a:sp3d/>
        </p:spPr>
        <p:style>
          <a:lnRef idx="0">
            <a:scrgbClr r="0" g="0" b="0"/>
          </a:lnRef>
          <a:fillRef idx="0">
            <a:scrgbClr r="0" g="0" b="0"/>
          </a:fillRef>
          <a:effectRef idx="0">
            <a:scrgbClr r="0" g="0" b="0"/>
          </a:effectRef>
          <a:fontRef idx="minor">
            <a:schemeClr val="dk1"/>
          </a:fontRef>
        </p:style>
        <p:txBody>
          <a:bodyPr wrap="square">
            <a:spAutoFit/>
          </a:bodyPr>
          <a:lstStyle/>
          <a:p>
            <a:pPr marL="342900" indent="-342900">
              <a:buFont typeface="Arial" panose="020B0604020202020204" pitchFamily="34" charset="0"/>
              <a:buChar char="•"/>
            </a:pPr>
            <a:r>
              <a:rPr lang="en-GB" sz="2400" dirty="0"/>
              <a:t>Good communication is essential in the H &amp; SC sector.</a:t>
            </a:r>
          </a:p>
          <a:p>
            <a:pPr marL="342900" indent="-342900">
              <a:buFont typeface="Arial" panose="020B0604020202020204" pitchFamily="34" charset="0"/>
              <a:buChar char="•"/>
            </a:pPr>
            <a:r>
              <a:rPr lang="en-GB" sz="2400" dirty="0"/>
              <a:t>There are different approaches to communication.</a:t>
            </a:r>
          </a:p>
          <a:p>
            <a:pPr marL="342900" indent="-342900">
              <a:buFont typeface="Arial" panose="020B0604020202020204" pitchFamily="34" charset="0"/>
              <a:buChar char="•"/>
            </a:pPr>
            <a:r>
              <a:rPr lang="en-GB" sz="2400" dirty="0"/>
              <a:t>It is imperative for H &amp; SC staff to communicate effectively and maintain best practice when communicating with service users, patients, clients or member of the interprofessional team. </a:t>
            </a:r>
          </a:p>
          <a:p>
            <a:pPr marL="342900" indent="-342900">
              <a:buFont typeface="Arial" panose="020B0604020202020204" pitchFamily="34" charset="0"/>
              <a:buChar char="•"/>
            </a:pPr>
            <a:r>
              <a:rPr lang="en-GB" sz="2400" dirty="0"/>
              <a:t>Good communication can maximise the potential to develop meaningful relationships with service users.</a:t>
            </a:r>
          </a:p>
          <a:p>
            <a:pPr marL="342900" indent="-342900">
              <a:buFont typeface="Arial" panose="020B0604020202020204" pitchFamily="34" charset="0"/>
              <a:buChar char="•"/>
            </a:pPr>
            <a:r>
              <a:rPr lang="en-GB" sz="2400" dirty="0"/>
              <a:t>Good communication and interpersonal skills are essential for effective practice which can lead to good outcomes. </a:t>
            </a:r>
          </a:p>
        </p:txBody>
      </p:sp>
    </p:spTree>
    <p:extLst>
      <p:ext uri="{BB962C8B-B14F-4D97-AF65-F5344CB8AC3E}">
        <p14:creationId xmlns:p14="http://schemas.microsoft.com/office/powerpoint/2010/main" val="21857672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F108AA-18A8-AD5C-8657-5C888A6710EF}"/>
              </a:ext>
            </a:extLst>
          </p:cNvPr>
          <p:cNvSpPr>
            <a:spLocks noGrp="1"/>
          </p:cNvSpPr>
          <p:nvPr>
            <p:ph type="title"/>
          </p:nvPr>
        </p:nvSpPr>
        <p:spPr>
          <a:xfrm>
            <a:off x="457200" y="274638"/>
            <a:ext cx="8229600" cy="634083"/>
          </a:xfrm>
        </p:spPr>
        <p:txBody>
          <a:bodyPr>
            <a:normAutofit fontScale="90000"/>
          </a:bodyPr>
          <a:lstStyle/>
          <a:p>
            <a:r>
              <a:rPr lang="en-GB" b="1" dirty="0"/>
              <a:t>Communication</a:t>
            </a:r>
          </a:p>
        </p:txBody>
      </p:sp>
      <p:sp>
        <p:nvSpPr>
          <p:cNvPr id="3" name="Content Placeholder 2">
            <a:extLst>
              <a:ext uri="{FF2B5EF4-FFF2-40B4-BE49-F238E27FC236}">
                <a16:creationId xmlns:a16="http://schemas.microsoft.com/office/drawing/2014/main" id="{995DA948-6215-FB31-CEED-B7BA95999C00}"/>
              </a:ext>
            </a:extLst>
          </p:cNvPr>
          <p:cNvSpPr>
            <a:spLocks noGrp="1"/>
          </p:cNvSpPr>
          <p:nvPr>
            <p:ph idx="1"/>
          </p:nvPr>
        </p:nvSpPr>
        <p:spPr>
          <a:xfrm>
            <a:off x="179512" y="908722"/>
            <a:ext cx="8784976" cy="5040558"/>
          </a:xfrm>
        </p:spPr>
        <p:txBody>
          <a:bodyPr>
            <a:normAutofit fontScale="92500" lnSpcReduction="10000"/>
          </a:bodyPr>
          <a:lstStyle/>
          <a:p>
            <a:r>
              <a:rPr lang="en-GB" dirty="0"/>
              <a:t>Communication is a process to exchange information.</a:t>
            </a:r>
          </a:p>
          <a:p>
            <a:r>
              <a:rPr lang="en-GB" dirty="0"/>
              <a:t>We communicate daily in all kinds of context.</a:t>
            </a:r>
          </a:p>
          <a:p>
            <a:r>
              <a:rPr lang="en-GB" dirty="0"/>
              <a:t>There is a sender and receiver.</a:t>
            </a:r>
          </a:p>
          <a:p>
            <a:r>
              <a:rPr lang="en-GB" dirty="0"/>
              <a:t>In the H &amp; SC sector Lee (2021) confirms that there are two types of communication:  </a:t>
            </a:r>
          </a:p>
          <a:p>
            <a:pPr marL="0" lvl="0" indent="0">
              <a:lnSpc>
                <a:spcPct val="107000"/>
              </a:lnSpc>
              <a:spcAft>
                <a:spcPts val="800"/>
              </a:spcAft>
              <a:buSzPts val="1000"/>
              <a:buNone/>
              <a:tabLst>
                <a:tab pos="457200" algn="l"/>
              </a:tabLst>
            </a:pPr>
            <a:r>
              <a:rPr lang="en-GB" sz="3200" dirty="0">
                <a:solidFill>
                  <a:srgbClr val="3A3A3A"/>
                </a:solidFill>
                <a:effectLst/>
                <a:latin typeface="Arial" panose="020B0604020202020204" pitchFamily="34" charset="0"/>
                <a:ea typeface="Times New Roman" panose="02020603050405020304" pitchFamily="18" charset="0"/>
                <a:cs typeface="Times New Roman" panose="02020603050405020304" pitchFamily="18" charset="0"/>
              </a:rPr>
              <a:t>1. Communication between health and social 	care workers.</a:t>
            </a:r>
          </a:p>
          <a:p>
            <a:pPr marL="0" lvl="0" indent="0">
              <a:lnSpc>
                <a:spcPct val="107000"/>
              </a:lnSpc>
              <a:spcAft>
                <a:spcPts val="800"/>
              </a:spcAft>
              <a:buSzPts val="1000"/>
              <a:buNone/>
              <a:tabLst>
                <a:tab pos="457200" algn="l"/>
              </a:tabLst>
            </a:pPr>
            <a:r>
              <a:rPr lang="en-GB" sz="3200" dirty="0">
                <a:solidFill>
                  <a:srgbClr val="3A3A3A"/>
                </a:solidFill>
                <a:effectLst/>
                <a:latin typeface="Arial" panose="020B0604020202020204" pitchFamily="34" charset="0"/>
                <a:ea typeface="Times New Roman" panose="02020603050405020304" pitchFamily="18" charset="0"/>
                <a:cs typeface="Times New Roman" panose="02020603050405020304" pitchFamily="18" charset="0"/>
              </a:rPr>
              <a:t>2. Communication between the patient/service 	user (and/or family members).</a:t>
            </a:r>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33878713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3">
                                            <p:txEl>
                                              <p:pRg st="5" end="5"/>
                                            </p:txEl>
                                          </p:spTgt>
                                        </p:tgtEl>
                                        <p:attrNameLst>
                                          <p:attrName>style.visibility</p:attrName>
                                        </p:attrNameLst>
                                      </p:cBhvr>
                                      <p:to>
                                        <p:strVal val="visible"/>
                                      </p:to>
                                    </p:set>
                                    <p:animEffect transition="in" filter="fade">
                                      <p:cBhvr>
                                        <p:cTn id="42" dur="1000"/>
                                        <p:tgtEl>
                                          <p:spTgt spid="3">
                                            <p:txEl>
                                              <p:pRg st="5" end="5"/>
                                            </p:txEl>
                                          </p:spTgt>
                                        </p:tgtEl>
                                      </p:cBhvr>
                                    </p:animEffect>
                                    <p:anim calcmode="lin" valueType="num">
                                      <p:cBhvr>
                                        <p:cTn id="43"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58F5322-3D8B-34D2-8CBD-8685324F5139}"/>
              </a:ext>
            </a:extLst>
          </p:cNvPr>
          <p:cNvSpPr>
            <a:spLocks noGrp="1"/>
          </p:cNvSpPr>
          <p:nvPr>
            <p:ph idx="1"/>
          </p:nvPr>
        </p:nvSpPr>
        <p:spPr>
          <a:xfrm>
            <a:off x="107504" y="260648"/>
            <a:ext cx="9036496" cy="5760640"/>
          </a:xfrm>
        </p:spPr>
        <p:txBody>
          <a:bodyPr>
            <a:normAutofit fontScale="85000" lnSpcReduction="20000"/>
          </a:bodyPr>
          <a:lstStyle/>
          <a:p>
            <a:pPr>
              <a:lnSpc>
                <a:spcPct val="107000"/>
              </a:lnSpc>
              <a:spcAft>
                <a:spcPts val="800"/>
              </a:spcAft>
              <a:buSzPts val="1000"/>
              <a:tabLst>
                <a:tab pos="457200" algn="l"/>
              </a:tabLst>
            </a:pPr>
            <a:r>
              <a:rPr lang="en-GB" sz="3200" dirty="0">
                <a:effectLst/>
                <a:latin typeface="Arial" panose="020B0604020202020204" pitchFamily="34" charset="0"/>
                <a:ea typeface="Times New Roman" panose="02020603050405020304" pitchFamily="18" charset="0"/>
                <a:cs typeface="Arial" panose="020B0604020202020204" pitchFamily="34" charset="0"/>
              </a:rPr>
              <a:t>Lee, (2021) affirms that </a:t>
            </a:r>
            <a:r>
              <a:rPr lang="en-GB" dirty="0">
                <a:solidFill>
                  <a:srgbClr val="3A3A3A"/>
                </a:solidFill>
                <a:latin typeface="Arial" panose="020B0604020202020204" pitchFamily="34" charset="0"/>
                <a:ea typeface="Times New Roman" panose="02020603050405020304" pitchFamily="18" charset="0"/>
                <a:cs typeface="Times New Roman" panose="02020603050405020304" pitchFamily="18" charset="0"/>
              </a:rPr>
              <a:t>c</a:t>
            </a:r>
            <a:r>
              <a:rPr lang="en-GB" sz="3200" dirty="0">
                <a:solidFill>
                  <a:srgbClr val="3A3A3A"/>
                </a:solidFill>
                <a:effectLst/>
                <a:latin typeface="Arial" panose="020B0604020202020204" pitchFamily="34" charset="0"/>
                <a:ea typeface="Times New Roman" panose="02020603050405020304" pitchFamily="18" charset="0"/>
                <a:cs typeface="Times New Roman" panose="02020603050405020304" pitchFamily="18" charset="0"/>
              </a:rPr>
              <a:t>ommunication within H &amp; SC settings is considered effective when the receiver, either the patient, service user, family member, or the health and social care worker, understands clearly the message being conveyed by the sender.</a:t>
            </a:r>
          </a:p>
          <a:p>
            <a:pPr>
              <a:lnSpc>
                <a:spcPct val="107000"/>
              </a:lnSpc>
              <a:spcAft>
                <a:spcPts val="800"/>
              </a:spcAft>
              <a:buSzPts val="1000"/>
              <a:tabLst>
                <a:tab pos="457200" algn="l"/>
              </a:tabLst>
            </a:pPr>
            <a:r>
              <a:rPr lang="en-GB" sz="3200" dirty="0">
                <a:solidFill>
                  <a:srgbClr val="3A3A3A"/>
                </a:solidFill>
                <a:effectLst/>
                <a:latin typeface="Arial" panose="020B0604020202020204" pitchFamily="34" charset="0"/>
                <a:ea typeface="Times New Roman" panose="02020603050405020304" pitchFamily="18" charset="0"/>
                <a:cs typeface="Times New Roman" panose="02020603050405020304" pitchFamily="18" charset="0"/>
              </a:rPr>
              <a:t>For communication to happen effectively the message has to be: 		</a:t>
            </a:r>
          </a:p>
          <a:p>
            <a:pPr marL="0" lvl="0" indent="0">
              <a:lnSpc>
                <a:spcPct val="107000"/>
              </a:lnSpc>
              <a:spcAft>
                <a:spcPts val="800"/>
              </a:spcAft>
              <a:buSzPts val="1000"/>
              <a:buFont typeface="Symbol" panose="05050102010706020507" pitchFamily="18" charset="2"/>
              <a:buNone/>
              <a:tabLst>
                <a:tab pos="457200" algn="l"/>
              </a:tabLst>
            </a:pPr>
            <a:r>
              <a:rPr lang="en-GB" sz="3200" dirty="0">
                <a:solidFill>
                  <a:srgbClr val="3A3A3A"/>
                </a:solidFill>
                <a:effectLst/>
                <a:latin typeface="Arial" panose="020B0604020202020204" pitchFamily="34" charset="0"/>
                <a:ea typeface="Times New Roman" panose="02020603050405020304" pitchFamily="18" charset="0"/>
                <a:cs typeface="Times New Roman" panose="02020603050405020304" pitchFamily="18" charset="0"/>
              </a:rPr>
              <a:t>		clear </a:t>
            </a:r>
          </a:p>
          <a:p>
            <a:pPr marL="0" indent="0">
              <a:lnSpc>
                <a:spcPct val="107000"/>
              </a:lnSpc>
              <a:spcAft>
                <a:spcPts val="800"/>
              </a:spcAft>
              <a:buSzPts val="1000"/>
              <a:buNone/>
              <a:tabLst>
                <a:tab pos="457200" algn="l"/>
              </a:tabLst>
            </a:pPr>
            <a:r>
              <a:rPr lang="en-GB" sz="3200" dirty="0">
                <a:solidFill>
                  <a:srgbClr val="3A3A3A"/>
                </a:solidFill>
                <a:effectLst/>
                <a:latin typeface="Arial" panose="020B0604020202020204" pitchFamily="34" charset="0"/>
                <a:ea typeface="Times New Roman" panose="02020603050405020304" pitchFamily="18" charset="0"/>
                <a:cs typeface="Times New Roman" panose="02020603050405020304" pitchFamily="18" charset="0"/>
              </a:rPr>
              <a:t>		consistent </a:t>
            </a:r>
          </a:p>
          <a:p>
            <a:pPr marL="0" indent="0">
              <a:lnSpc>
                <a:spcPct val="107000"/>
              </a:lnSpc>
              <a:spcAft>
                <a:spcPts val="800"/>
              </a:spcAft>
              <a:buSzPts val="1000"/>
              <a:buNone/>
              <a:tabLst>
                <a:tab pos="457200" algn="l"/>
              </a:tabLst>
            </a:pPr>
            <a:r>
              <a:rPr lang="en-GB" sz="3200" dirty="0">
                <a:solidFill>
                  <a:srgbClr val="3A3A3A"/>
                </a:solidFill>
                <a:effectLst/>
                <a:latin typeface="Arial" panose="020B0604020202020204" pitchFamily="34" charset="0"/>
                <a:ea typeface="Times New Roman" panose="02020603050405020304" pitchFamily="18" charset="0"/>
                <a:cs typeface="Times New Roman" panose="02020603050405020304" pitchFamily="18" charset="0"/>
              </a:rPr>
              <a:t>		transparent </a:t>
            </a:r>
          </a:p>
          <a:p>
            <a:pPr marL="0" indent="0">
              <a:lnSpc>
                <a:spcPct val="107000"/>
              </a:lnSpc>
              <a:spcAft>
                <a:spcPts val="800"/>
              </a:spcAft>
              <a:buSzPts val="1000"/>
              <a:buNone/>
              <a:tabLst>
                <a:tab pos="457200" algn="l"/>
              </a:tabLst>
            </a:pPr>
            <a:r>
              <a:rPr lang="en-GB" sz="3200" dirty="0">
                <a:solidFill>
                  <a:srgbClr val="3A3A3A"/>
                </a:solidFill>
                <a:effectLst/>
                <a:latin typeface="Arial" panose="020B0604020202020204" pitchFamily="34" charset="0"/>
                <a:ea typeface="Times New Roman" panose="02020603050405020304" pitchFamily="18" charset="0"/>
                <a:cs typeface="Times New Roman" panose="02020603050405020304" pitchFamily="18" charset="0"/>
              </a:rPr>
              <a:t>		accessible  </a:t>
            </a:r>
          </a:p>
          <a:p>
            <a:pPr marL="0" indent="0">
              <a:lnSpc>
                <a:spcPct val="107000"/>
              </a:lnSpc>
              <a:spcAft>
                <a:spcPts val="800"/>
              </a:spcAft>
              <a:buSzPts val="1000"/>
              <a:buNone/>
              <a:tabLst>
                <a:tab pos="457200" algn="l"/>
              </a:tabLst>
            </a:pPr>
            <a:r>
              <a:rPr lang="en-GB" sz="3200" dirty="0">
                <a:solidFill>
                  <a:srgbClr val="3A3A3A"/>
                </a:solidFill>
                <a:effectLst/>
                <a:latin typeface="Arial" panose="020B0604020202020204" pitchFamily="34" charset="0"/>
                <a:ea typeface="Times New Roman" panose="02020603050405020304" pitchFamily="18" charset="0"/>
                <a:cs typeface="Times New Roman" panose="02020603050405020304" pitchFamily="18" charset="0"/>
              </a:rPr>
              <a:t>		inclusive</a:t>
            </a:r>
            <a:endParaRPr lang="en-GB" sz="32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pic>
        <p:nvPicPr>
          <p:cNvPr id="4" name="Picture 2" descr="Image result for communication process clipart">
            <a:extLst>
              <a:ext uri="{FF2B5EF4-FFF2-40B4-BE49-F238E27FC236}">
                <a16:creationId xmlns:a16="http://schemas.microsoft.com/office/drawing/2014/main" id="{A7C89A13-72D8-5DEF-3D17-B54FB82E6A7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139952" y="2924944"/>
            <a:ext cx="3844268" cy="264966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479293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1000"/>
                                        <p:tgtEl>
                                          <p:spTgt spid="3">
                                            <p:txEl>
                                              <p:pRg st="0" end="0"/>
                                            </p:txEl>
                                          </p:spTgt>
                                        </p:tgtEl>
                                      </p:cBhvr>
                                    </p:animEffect>
                                    <p:anim calcmode="lin" valueType="num">
                                      <p:cBhvr>
                                        <p:cTn id="13"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Effect transition="in" filter="fade">
                                      <p:cBhvr>
                                        <p:cTn id="19" dur="1000"/>
                                        <p:tgtEl>
                                          <p:spTgt spid="3">
                                            <p:txEl>
                                              <p:pRg st="1" end="1"/>
                                            </p:txEl>
                                          </p:spTgt>
                                        </p:tgtEl>
                                      </p:cBhvr>
                                    </p:animEffect>
                                    <p:anim calcmode="lin" valueType="num">
                                      <p:cBhvr>
                                        <p:cTn id="20"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1"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grpId="0" nodeType="clickEffect">
                                  <p:stCondLst>
                                    <p:cond delay="0"/>
                                  </p:stCondLst>
                                  <p:childTnLst>
                                    <p:set>
                                      <p:cBhvr>
                                        <p:cTn id="25" dur="1" fill="hold">
                                          <p:stCondLst>
                                            <p:cond delay="0"/>
                                          </p:stCondLst>
                                        </p:cTn>
                                        <p:tgtEl>
                                          <p:spTgt spid="3">
                                            <p:txEl>
                                              <p:pRg st="2" end="2"/>
                                            </p:txEl>
                                          </p:spTgt>
                                        </p:tgtEl>
                                        <p:attrNameLst>
                                          <p:attrName>style.visibility</p:attrName>
                                        </p:attrNameLst>
                                      </p:cBhvr>
                                      <p:to>
                                        <p:strVal val="visible"/>
                                      </p:to>
                                    </p:set>
                                    <p:animEffect transition="in" filter="fade">
                                      <p:cBhvr>
                                        <p:cTn id="26" dur="1000"/>
                                        <p:tgtEl>
                                          <p:spTgt spid="3">
                                            <p:txEl>
                                              <p:pRg st="2" end="2"/>
                                            </p:txEl>
                                          </p:spTgt>
                                        </p:tgtEl>
                                      </p:cBhvr>
                                    </p:animEffect>
                                    <p:anim calcmode="lin" valueType="num">
                                      <p:cBhvr>
                                        <p:cTn id="27"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8"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42" presetClass="entr" presetSubtype="0" fill="hold" grpId="0" nodeType="clickEffect">
                                  <p:stCondLst>
                                    <p:cond delay="0"/>
                                  </p:stCondLst>
                                  <p:childTnLst>
                                    <p:set>
                                      <p:cBhvr>
                                        <p:cTn id="32" dur="1" fill="hold">
                                          <p:stCondLst>
                                            <p:cond delay="0"/>
                                          </p:stCondLst>
                                        </p:cTn>
                                        <p:tgtEl>
                                          <p:spTgt spid="3">
                                            <p:txEl>
                                              <p:pRg st="3" end="3"/>
                                            </p:txEl>
                                          </p:spTgt>
                                        </p:tgtEl>
                                        <p:attrNameLst>
                                          <p:attrName>style.visibility</p:attrName>
                                        </p:attrNameLst>
                                      </p:cBhvr>
                                      <p:to>
                                        <p:strVal val="visible"/>
                                      </p:to>
                                    </p:set>
                                    <p:animEffect transition="in" filter="fade">
                                      <p:cBhvr>
                                        <p:cTn id="33" dur="1000"/>
                                        <p:tgtEl>
                                          <p:spTgt spid="3">
                                            <p:txEl>
                                              <p:pRg st="3" end="3"/>
                                            </p:txEl>
                                          </p:spTgt>
                                        </p:tgtEl>
                                      </p:cBhvr>
                                    </p:animEffect>
                                    <p:anim calcmode="lin" valueType="num">
                                      <p:cBhvr>
                                        <p:cTn id="34"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5"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6" fill="hold">
                      <p:stCondLst>
                        <p:cond delay="indefinite"/>
                      </p:stCondLst>
                      <p:childTnLst>
                        <p:par>
                          <p:cTn id="37" fill="hold">
                            <p:stCondLst>
                              <p:cond delay="0"/>
                            </p:stCondLst>
                            <p:childTnLst>
                              <p:par>
                                <p:cTn id="38" presetID="42" presetClass="entr" presetSubtype="0" fill="hold" grpId="0" nodeType="clickEffect">
                                  <p:stCondLst>
                                    <p:cond delay="0"/>
                                  </p:stCondLst>
                                  <p:childTnLst>
                                    <p:set>
                                      <p:cBhvr>
                                        <p:cTn id="39" dur="1" fill="hold">
                                          <p:stCondLst>
                                            <p:cond delay="0"/>
                                          </p:stCondLst>
                                        </p:cTn>
                                        <p:tgtEl>
                                          <p:spTgt spid="3">
                                            <p:txEl>
                                              <p:pRg st="4" end="4"/>
                                            </p:txEl>
                                          </p:spTgt>
                                        </p:tgtEl>
                                        <p:attrNameLst>
                                          <p:attrName>style.visibility</p:attrName>
                                        </p:attrNameLst>
                                      </p:cBhvr>
                                      <p:to>
                                        <p:strVal val="visible"/>
                                      </p:to>
                                    </p:set>
                                    <p:animEffect transition="in" filter="fade">
                                      <p:cBhvr>
                                        <p:cTn id="40" dur="1000"/>
                                        <p:tgtEl>
                                          <p:spTgt spid="3">
                                            <p:txEl>
                                              <p:pRg st="4" end="4"/>
                                            </p:txEl>
                                          </p:spTgt>
                                        </p:tgtEl>
                                      </p:cBhvr>
                                    </p:animEffect>
                                    <p:anim calcmode="lin" valueType="num">
                                      <p:cBhvr>
                                        <p:cTn id="41"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42"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42" presetClass="entr" presetSubtype="0" fill="hold" grpId="0" nodeType="clickEffect">
                                  <p:stCondLst>
                                    <p:cond delay="0"/>
                                  </p:stCondLst>
                                  <p:childTnLst>
                                    <p:set>
                                      <p:cBhvr>
                                        <p:cTn id="46" dur="1" fill="hold">
                                          <p:stCondLst>
                                            <p:cond delay="0"/>
                                          </p:stCondLst>
                                        </p:cTn>
                                        <p:tgtEl>
                                          <p:spTgt spid="3">
                                            <p:txEl>
                                              <p:pRg st="5" end="5"/>
                                            </p:txEl>
                                          </p:spTgt>
                                        </p:tgtEl>
                                        <p:attrNameLst>
                                          <p:attrName>style.visibility</p:attrName>
                                        </p:attrNameLst>
                                      </p:cBhvr>
                                      <p:to>
                                        <p:strVal val="visible"/>
                                      </p:to>
                                    </p:set>
                                    <p:animEffect transition="in" filter="fade">
                                      <p:cBhvr>
                                        <p:cTn id="47" dur="1000"/>
                                        <p:tgtEl>
                                          <p:spTgt spid="3">
                                            <p:txEl>
                                              <p:pRg st="5" end="5"/>
                                            </p:txEl>
                                          </p:spTgt>
                                        </p:tgtEl>
                                      </p:cBhvr>
                                    </p:animEffect>
                                    <p:anim calcmode="lin" valueType="num">
                                      <p:cBhvr>
                                        <p:cTn id="48"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49"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50" fill="hold">
                      <p:stCondLst>
                        <p:cond delay="indefinite"/>
                      </p:stCondLst>
                      <p:childTnLst>
                        <p:par>
                          <p:cTn id="51" fill="hold">
                            <p:stCondLst>
                              <p:cond delay="0"/>
                            </p:stCondLst>
                            <p:childTnLst>
                              <p:par>
                                <p:cTn id="52" presetID="42" presetClass="entr" presetSubtype="0" fill="hold" grpId="0" nodeType="clickEffect">
                                  <p:stCondLst>
                                    <p:cond delay="0"/>
                                  </p:stCondLst>
                                  <p:childTnLst>
                                    <p:set>
                                      <p:cBhvr>
                                        <p:cTn id="53" dur="1" fill="hold">
                                          <p:stCondLst>
                                            <p:cond delay="0"/>
                                          </p:stCondLst>
                                        </p:cTn>
                                        <p:tgtEl>
                                          <p:spTgt spid="3">
                                            <p:txEl>
                                              <p:pRg st="6" end="6"/>
                                            </p:txEl>
                                          </p:spTgt>
                                        </p:tgtEl>
                                        <p:attrNameLst>
                                          <p:attrName>style.visibility</p:attrName>
                                        </p:attrNameLst>
                                      </p:cBhvr>
                                      <p:to>
                                        <p:strVal val="visible"/>
                                      </p:to>
                                    </p:set>
                                    <p:animEffect transition="in" filter="fade">
                                      <p:cBhvr>
                                        <p:cTn id="54" dur="1000"/>
                                        <p:tgtEl>
                                          <p:spTgt spid="3">
                                            <p:txEl>
                                              <p:pRg st="6" end="6"/>
                                            </p:txEl>
                                          </p:spTgt>
                                        </p:tgtEl>
                                      </p:cBhvr>
                                    </p:animEffect>
                                    <p:anim calcmode="lin" valueType="num">
                                      <p:cBhvr>
                                        <p:cTn id="55"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56"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8A2160-230F-0EAF-6E04-FB61082F0B46}"/>
              </a:ext>
            </a:extLst>
          </p:cNvPr>
          <p:cNvSpPr>
            <a:spLocks noGrp="1"/>
          </p:cNvSpPr>
          <p:nvPr>
            <p:ph type="title"/>
          </p:nvPr>
        </p:nvSpPr>
        <p:spPr>
          <a:xfrm>
            <a:off x="457200" y="188640"/>
            <a:ext cx="8229600" cy="922114"/>
          </a:xfrm>
        </p:spPr>
        <p:txBody>
          <a:bodyPr>
            <a:normAutofit fontScale="90000"/>
          </a:bodyPr>
          <a:lstStyle/>
          <a:p>
            <a:r>
              <a:rPr lang="en-GB" b="1" dirty="0"/>
              <a:t>Self-reflection on a </a:t>
            </a:r>
            <a:br>
              <a:rPr lang="en-GB" b="1" dirty="0"/>
            </a:br>
            <a:r>
              <a:rPr lang="en-GB" b="1" dirty="0"/>
              <a:t>breakdown of communication</a:t>
            </a:r>
          </a:p>
        </p:txBody>
      </p:sp>
      <p:pic>
        <p:nvPicPr>
          <p:cNvPr id="4" name="Content Placeholder 3" descr="Graphical user interface, website&#10;&#10;Description automatically generated">
            <a:extLst>
              <a:ext uri="{FF2B5EF4-FFF2-40B4-BE49-F238E27FC236}">
                <a16:creationId xmlns:a16="http://schemas.microsoft.com/office/drawing/2014/main" id="{F77F9F67-D9ED-6BCC-9B17-637D5DE334C9}"/>
              </a:ext>
            </a:extLst>
          </p:cNvPr>
          <p:cNvPicPr>
            <a:picLocks noGrp="1" noChangeAspect="1"/>
          </p:cNvPicPr>
          <p:nvPr>
            <p:ph idx="1"/>
          </p:nvPr>
        </p:nvPicPr>
        <p:blipFill rotWithShape="1">
          <a:blip r:embed="rId3"/>
          <a:srcRect l="7133" t="16760" r="40400" b="37257"/>
          <a:stretch/>
        </p:blipFill>
        <p:spPr bwMode="auto">
          <a:xfrm>
            <a:off x="5364088" y="1628800"/>
            <a:ext cx="3567247" cy="3384376"/>
          </a:xfrm>
          <a:prstGeom prst="rect">
            <a:avLst/>
          </a:prstGeom>
          <a:ln>
            <a:noFill/>
          </a:ln>
          <a:extLst>
            <a:ext uri="{53640926-AAD7-44D8-BBD7-CCE9431645EC}">
              <a14:shadowObscured xmlns:a14="http://schemas.microsoft.com/office/drawing/2010/main"/>
            </a:ext>
          </a:extLst>
        </p:spPr>
      </p:pic>
      <p:sp>
        <p:nvSpPr>
          <p:cNvPr id="5" name="Content Placeholder 2">
            <a:extLst>
              <a:ext uri="{FF2B5EF4-FFF2-40B4-BE49-F238E27FC236}">
                <a16:creationId xmlns:a16="http://schemas.microsoft.com/office/drawing/2014/main" id="{FA239BF8-A54A-2F54-265A-761737031E6E}"/>
              </a:ext>
            </a:extLst>
          </p:cNvPr>
          <p:cNvSpPr txBox="1">
            <a:spLocks/>
          </p:cNvSpPr>
          <p:nvPr/>
        </p:nvSpPr>
        <p:spPr>
          <a:xfrm>
            <a:off x="212665" y="1196752"/>
            <a:ext cx="5007407" cy="4320479"/>
          </a:xfrm>
          <a:prstGeom prst="rect">
            <a:avLst/>
          </a:prstGeom>
        </p:spPr>
        <p:txBody>
          <a:bodyPr vert="horz" lIns="91440" tIns="45720" rIns="91440" bIns="45720" rtlCol="0">
            <a:normAutofit fontScale="92500" lnSpcReduction="1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dirty="0"/>
              <a:t>Think of an example of when a communication process has broken down.   Consider what you think had gone wrong in the communication process.  </a:t>
            </a:r>
          </a:p>
          <a:p>
            <a:r>
              <a:rPr lang="en-GB" dirty="0"/>
              <a:t>Reflect on what could have been done differently to help improve the situation. </a:t>
            </a:r>
          </a:p>
        </p:txBody>
      </p:sp>
    </p:spTree>
    <p:extLst>
      <p:ext uri="{BB962C8B-B14F-4D97-AF65-F5344CB8AC3E}">
        <p14:creationId xmlns:p14="http://schemas.microsoft.com/office/powerpoint/2010/main" val="4874095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80312E5-2731-997A-22EE-E4707E738633}"/>
              </a:ext>
            </a:extLst>
          </p:cNvPr>
          <p:cNvSpPr>
            <a:spLocks noGrp="1"/>
          </p:cNvSpPr>
          <p:nvPr>
            <p:ph idx="1"/>
          </p:nvPr>
        </p:nvSpPr>
        <p:spPr>
          <a:xfrm>
            <a:off x="251520" y="1340768"/>
            <a:ext cx="8712968" cy="4464496"/>
          </a:xfrm>
        </p:spPr>
        <p:txBody>
          <a:bodyPr>
            <a:normAutofit fontScale="92500" lnSpcReduction="20000"/>
          </a:bodyPr>
          <a:lstStyle/>
          <a:p>
            <a:r>
              <a:rPr lang="en-GB" dirty="0"/>
              <a:t>White (2021 ) confirms that communication happens when information is transferred from one person or group to another (p.1).</a:t>
            </a:r>
          </a:p>
          <a:p>
            <a:r>
              <a:rPr lang="en-GB" dirty="0"/>
              <a:t>Communication can be straightforward, or it can be complicated involving several elements. </a:t>
            </a:r>
          </a:p>
          <a:p>
            <a:r>
              <a:rPr lang="en-GB" dirty="0"/>
              <a:t>Communication can have lots of complexities depending on the context.</a:t>
            </a:r>
          </a:p>
          <a:p>
            <a:r>
              <a:rPr lang="en-GB" dirty="0"/>
              <a:t>Decoding and interpretations can vary according to White (2021), as feedback may not be provided. </a:t>
            </a:r>
          </a:p>
          <a:p>
            <a:endParaRPr lang="en-GB" dirty="0"/>
          </a:p>
        </p:txBody>
      </p:sp>
      <p:sp>
        <p:nvSpPr>
          <p:cNvPr id="2" name="Title 1">
            <a:extLst>
              <a:ext uri="{FF2B5EF4-FFF2-40B4-BE49-F238E27FC236}">
                <a16:creationId xmlns:a16="http://schemas.microsoft.com/office/drawing/2014/main" id="{00323898-5B6C-5A56-E52D-4D200276D0FA}"/>
              </a:ext>
            </a:extLst>
          </p:cNvPr>
          <p:cNvSpPr>
            <a:spLocks noGrp="1"/>
          </p:cNvSpPr>
          <p:nvPr>
            <p:ph type="title"/>
          </p:nvPr>
        </p:nvSpPr>
        <p:spPr>
          <a:xfrm>
            <a:off x="457200" y="197159"/>
            <a:ext cx="8229600" cy="855577"/>
          </a:xfrm>
        </p:spPr>
        <p:txBody>
          <a:bodyPr>
            <a:noAutofit/>
          </a:bodyPr>
          <a:lstStyle/>
          <a:p>
            <a:r>
              <a:rPr lang="en-GB" sz="3600" b="1" dirty="0"/>
              <a:t>Conceptional ideas of  </a:t>
            </a:r>
            <a:br>
              <a:rPr lang="en-GB" sz="3600" b="1" dirty="0"/>
            </a:br>
            <a:r>
              <a:rPr lang="en-GB" sz="3600" b="1" dirty="0"/>
              <a:t>communication </a:t>
            </a:r>
          </a:p>
        </p:txBody>
      </p:sp>
    </p:spTree>
    <p:extLst>
      <p:ext uri="{BB962C8B-B14F-4D97-AF65-F5344CB8AC3E}">
        <p14:creationId xmlns:p14="http://schemas.microsoft.com/office/powerpoint/2010/main" val="10835102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84572B9-9A75-04F0-6B92-7B044850FB6D}"/>
              </a:ext>
            </a:extLst>
          </p:cNvPr>
          <p:cNvSpPr>
            <a:spLocks noGrp="1"/>
          </p:cNvSpPr>
          <p:nvPr>
            <p:ph idx="1"/>
          </p:nvPr>
        </p:nvSpPr>
        <p:spPr>
          <a:xfrm>
            <a:off x="457200" y="476672"/>
            <a:ext cx="8229600" cy="5256584"/>
          </a:xfrm>
        </p:spPr>
        <p:txBody>
          <a:bodyPr>
            <a:normAutofit fontScale="92500" lnSpcReduction="10000"/>
          </a:bodyPr>
          <a:lstStyle/>
          <a:p>
            <a:r>
              <a:rPr lang="en-GB" dirty="0"/>
              <a:t>The perception of nonverbal cues can have an influence on the communication process between the sender and receiver. </a:t>
            </a:r>
          </a:p>
          <a:p>
            <a:r>
              <a:rPr lang="en-GB" dirty="0"/>
              <a:t>Communication is indispensable for forming and managing relationships (White, 2021, p.3) </a:t>
            </a:r>
          </a:p>
          <a:p>
            <a:r>
              <a:rPr lang="en-GB" dirty="0"/>
              <a:t>There are several steps involved in communicating and it can cause confusion, misunderstanding if interpreted incorrectly. </a:t>
            </a:r>
          </a:p>
          <a:p>
            <a:r>
              <a:rPr lang="en-GB" dirty="0"/>
              <a:t>Communication must have some kind of feedback loop, this is a critical component for an effective communication process. </a:t>
            </a:r>
          </a:p>
          <a:p>
            <a:endParaRPr lang="en-GB" dirty="0"/>
          </a:p>
          <a:p>
            <a:endParaRPr lang="en-GB" dirty="0"/>
          </a:p>
        </p:txBody>
      </p:sp>
    </p:spTree>
    <p:extLst>
      <p:ext uri="{BB962C8B-B14F-4D97-AF65-F5344CB8AC3E}">
        <p14:creationId xmlns:p14="http://schemas.microsoft.com/office/powerpoint/2010/main" val="8926666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3589285-DDF8-87FD-590B-BBBEC2FAF33E}"/>
              </a:ext>
            </a:extLst>
          </p:cNvPr>
          <p:cNvSpPr>
            <a:spLocks noGrp="1"/>
          </p:cNvSpPr>
          <p:nvPr>
            <p:ph idx="1"/>
          </p:nvPr>
        </p:nvSpPr>
        <p:spPr>
          <a:xfrm>
            <a:off x="251520" y="188640"/>
            <a:ext cx="8640960" cy="5472608"/>
          </a:xfrm>
        </p:spPr>
        <p:txBody>
          <a:bodyPr>
            <a:normAutofit fontScale="92500"/>
          </a:bodyPr>
          <a:lstStyle/>
          <a:p>
            <a:r>
              <a:rPr lang="en-GB" dirty="0"/>
              <a:t>When a misunderstanding occurs, or there is a breakdown in the communication process, the receiver should seek clarification or engage to ensure that the message is sent and has been understood correctly (White, 2021, p.6).</a:t>
            </a:r>
          </a:p>
          <a:p>
            <a:r>
              <a:rPr lang="en-GB" dirty="0"/>
              <a:t>The responsibility of the communication process fall’s heavily on the sender of the message than the receiver.</a:t>
            </a:r>
          </a:p>
          <a:p>
            <a:r>
              <a:rPr lang="en-GB" dirty="0"/>
              <a:t>The sender therefore has to be precise in the communication process so that it is clear, and it can be understood by the receiver. </a:t>
            </a:r>
          </a:p>
        </p:txBody>
      </p:sp>
    </p:spTree>
    <p:extLst>
      <p:ext uri="{BB962C8B-B14F-4D97-AF65-F5344CB8AC3E}">
        <p14:creationId xmlns:p14="http://schemas.microsoft.com/office/powerpoint/2010/main" val="5685930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Rounded Corners 4">
            <a:extLst>
              <a:ext uri="{FF2B5EF4-FFF2-40B4-BE49-F238E27FC236}">
                <a16:creationId xmlns:a16="http://schemas.microsoft.com/office/drawing/2014/main" id="{66E8D002-7809-4259-E70C-71C8EEDBAC15}"/>
              </a:ext>
            </a:extLst>
          </p:cNvPr>
          <p:cNvSpPr/>
          <p:nvPr/>
        </p:nvSpPr>
        <p:spPr>
          <a:xfrm>
            <a:off x="302840" y="718491"/>
            <a:ext cx="8589640" cy="4654726"/>
          </a:xfrm>
          <a:prstGeom prst="roundRect">
            <a:avLst/>
          </a:prstGeom>
          <a:scene3d>
            <a:camera prst="orthographicFront"/>
            <a:lightRig rig="flat" dir="t"/>
          </a:scene3d>
        </p:spPr>
        <p:style>
          <a:lnRef idx="2">
            <a:schemeClr val="accent6">
              <a:shade val="15000"/>
            </a:schemeClr>
          </a:lnRef>
          <a:fillRef idx="1">
            <a:schemeClr val="accent6"/>
          </a:fillRef>
          <a:effectRef idx="0">
            <a:schemeClr val="accent6"/>
          </a:effectRef>
          <a:fontRef idx="minor">
            <a:schemeClr val="lt1"/>
          </a:fontRef>
        </p:style>
        <p:txBody>
          <a:bodyPr/>
          <a:lstStyle/>
          <a:p>
            <a:pPr marL="0" lvl="0" indent="0" algn="ctr" defTabSz="1377950">
              <a:lnSpc>
                <a:spcPct val="90000"/>
              </a:lnSpc>
              <a:spcBef>
                <a:spcPct val="0"/>
              </a:spcBef>
              <a:spcAft>
                <a:spcPct val="35000"/>
              </a:spcAft>
              <a:buNone/>
            </a:pPr>
            <a:endParaRPr lang="en-GB" sz="1600" b="1" dirty="0"/>
          </a:p>
          <a:p>
            <a:pPr marL="0" lvl="0" indent="0" algn="ctr" defTabSz="1377950">
              <a:lnSpc>
                <a:spcPct val="90000"/>
              </a:lnSpc>
              <a:spcBef>
                <a:spcPct val="0"/>
              </a:spcBef>
              <a:spcAft>
                <a:spcPct val="35000"/>
              </a:spcAft>
              <a:buNone/>
            </a:pPr>
            <a:endParaRPr lang="en-GB" sz="1600" b="1" dirty="0"/>
          </a:p>
          <a:p>
            <a:pPr marL="0" lvl="0" indent="0" algn="ctr" defTabSz="1377950">
              <a:lnSpc>
                <a:spcPct val="90000"/>
              </a:lnSpc>
              <a:spcBef>
                <a:spcPct val="0"/>
              </a:spcBef>
              <a:spcAft>
                <a:spcPct val="35000"/>
              </a:spcAft>
              <a:buNone/>
            </a:pPr>
            <a:endParaRPr lang="en-GB" sz="1200" b="1" dirty="0"/>
          </a:p>
          <a:p>
            <a:pPr marL="0" lvl="0" indent="0" algn="ctr" defTabSz="1377950">
              <a:lnSpc>
                <a:spcPct val="90000"/>
              </a:lnSpc>
              <a:spcBef>
                <a:spcPct val="0"/>
              </a:spcBef>
              <a:spcAft>
                <a:spcPct val="35000"/>
              </a:spcAft>
              <a:buNone/>
            </a:pPr>
            <a:endParaRPr lang="en-GB" sz="1100" b="1" dirty="0"/>
          </a:p>
          <a:p>
            <a:pPr marL="0" lvl="0" indent="0" algn="ctr" defTabSz="1377950">
              <a:lnSpc>
                <a:spcPct val="90000"/>
              </a:lnSpc>
              <a:spcBef>
                <a:spcPct val="0"/>
              </a:spcBef>
              <a:spcAft>
                <a:spcPct val="35000"/>
              </a:spcAft>
              <a:buNone/>
            </a:pPr>
            <a:r>
              <a:rPr lang="en-GB" sz="4800" b="1" dirty="0" err="1"/>
              <a:t>Berlo</a:t>
            </a:r>
            <a:r>
              <a:rPr lang="en-GB" sz="4800" b="1" dirty="0"/>
              <a:t> (1960) </a:t>
            </a:r>
          </a:p>
          <a:p>
            <a:pPr marL="0" lvl="0" indent="0" algn="ctr" defTabSz="1377950">
              <a:lnSpc>
                <a:spcPct val="90000"/>
              </a:lnSpc>
              <a:spcBef>
                <a:spcPct val="0"/>
              </a:spcBef>
              <a:spcAft>
                <a:spcPct val="35000"/>
              </a:spcAft>
              <a:buNone/>
            </a:pPr>
            <a:r>
              <a:rPr lang="en-GB" sz="4800" b="1" dirty="0"/>
              <a:t>Model of Communication</a:t>
            </a:r>
            <a:endParaRPr lang="en-GB" sz="4800" b="1" kern="1200" dirty="0"/>
          </a:p>
        </p:txBody>
      </p:sp>
      <p:sp>
        <p:nvSpPr>
          <p:cNvPr id="2" name="Slide Number Placeholder 1">
            <a:extLst>
              <a:ext uri="{FF2B5EF4-FFF2-40B4-BE49-F238E27FC236}">
                <a16:creationId xmlns:a16="http://schemas.microsoft.com/office/drawing/2014/main" id="{247BFF1B-4782-9B9A-E2D2-E5E9C0C20384}"/>
              </a:ext>
            </a:extLst>
          </p:cNvPr>
          <p:cNvSpPr>
            <a:spLocks noGrp="1"/>
          </p:cNvSpPr>
          <p:nvPr>
            <p:ph type="sldNum" sz="quarter" idx="12"/>
          </p:nvPr>
        </p:nvSpPr>
        <p:spPr/>
        <p:txBody>
          <a:bodyPr/>
          <a:lstStyle/>
          <a:p>
            <a:fld id="{AC82685A-BD3A-4230-8D85-804689F67293}" type="slidenum">
              <a:rPr lang="en-GB" smtClean="0"/>
              <a:t>21</a:t>
            </a:fld>
            <a:endParaRPr lang="en-GB"/>
          </a:p>
        </p:txBody>
      </p:sp>
    </p:spTree>
    <p:extLst>
      <p:ext uri="{BB962C8B-B14F-4D97-AF65-F5344CB8AC3E}">
        <p14:creationId xmlns:p14="http://schemas.microsoft.com/office/powerpoint/2010/main" val="219788820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E6FB6B-C1DD-AE55-4F08-30D5DD40C96A}"/>
              </a:ext>
            </a:extLst>
          </p:cNvPr>
          <p:cNvSpPr>
            <a:spLocks noGrp="1"/>
          </p:cNvSpPr>
          <p:nvPr>
            <p:ph type="title"/>
          </p:nvPr>
        </p:nvSpPr>
        <p:spPr>
          <a:xfrm>
            <a:off x="31282" y="116632"/>
            <a:ext cx="8964488" cy="778098"/>
          </a:xfrm>
        </p:spPr>
        <p:txBody>
          <a:bodyPr>
            <a:noAutofit/>
          </a:bodyPr>
          <a:lstStyle/>
          <a:p>
            <a:r>
              <a:rPr lang="en-GB" sz="3600" b="1" dirty="0" err="1"/>
              <a:t>Berlo</a:t>
            </a:r>
            <a:r>
              <a:rPr lang="en-GB" sz="3600" b="1" dirty="0"/>
              <a:t> (1960) Model of Communication </a:t>
            </a:r>
          </a:p>
        </p:txBody>
      </p:sp>
      <p:sp>
        <p:nvSpPr>
          <p:cNvPr id="3" name="Content Placeholder 2">
            <a:extLst>
              <a:ext uri="{FF2B5EF4-FFF2-40B4-BE49-F238E27FC236}">
                <a16:creationId xmlns:a16="http://schemas.microsoft.com/office/drawing/2014/main" id="{436ECECA-7E36-1E82-1878-976465573EB6}"/>
              </a:ext>
            </a:extLst>
          </p:cNvPr>
          <p:cNvSpPr>
            <a:spLocks noGrp="1"/>
          </p:cNvSpPr>
          <p:nvPr>
            <p:ph idx="1"/>
          </p:nvPr>
        </p:nvSpPr>
        <p:spPr>
          <a:xfrm>
            <a:off x="31282" y="1124744"/>
            <a:ext cx="8964488" cy="4824536"/>
          </a:xfrm>
        </p:spPr>
        <p:txBody>
          <a:bodyPr>
            <a:normAutofit fontScale="77500" lnSpcReduction="20000"/>
          </a:bodyPr>
          <a:lstStyle/>
          <a:p>
            <a:r>
              <a:rPr lang="en-GB" sz="3200" dirty="0">
                <a:latin typeface="Arial" panose="020B0604020202020204" pitchFamily="34" charset="0"/>
                <a:cs typeface="Arial" panose="020B0604020202020204" pitchFamily="34" charset="0"/>
              </a:rPr>
              <a:t>In 1960, David </a:t>
            </a:r>
            <a:r>
              <a:rPr lang="en-GB" sz="3200" dirty="0" err="1">
                <a:latin typeface="Arial" panose="020B0604020202020204" pitchFamily="34" charset="0"/>
                <a:cs typeface="Arial" panose="020B0604020202020204" pitchFamily="34" charset="0"/>
              </a:rPr>
              <a:t>Berlo</a:t>
            </a:r>
            <a:r>
              <a:rPr lang="en-GB" sz="3200" dirty="0">
                <a:latin typeface="Arial" panose="020B0604020202020204" pitchFamily="34" charset="0"/>
                <a:cs typeface="Arial" panose="020B0604020202020204" pitchFamily="34" charset="0"/>
              </a:rPr>
              <a:t> came up with the Sender-Message-Channel-Receiver (SMCR) model of communication which was adapted from Shannon Weaver’s Model of Communication (1949).</a:t>
            </a:r>
          </a:p>
          <a:p>
            <a:r>
              <a:rPr lang="en-GB" sz="3200" dirty="0" err="1">
                <a:latin typeface="Arial" panose="020B0604020202020204" pitchFamily="34" charset="0"/>
                <a:cs typeface="Arial" panose="020B0604020202020204" pitchFamily="34" charset="0"/>
              </a:rPr>
              <a:t>Berlo</a:t>
            </a:r>
            <a:r>
              <a:rPr lang="en-GB" sz="3200" dirty="0">
                <a:latin typeface="Arial" panose="020B0604020202020204" pitchFamily="34" charset="0"/>
                <a:cs typeface="Arial" panose="020B0604020202020204" pitchFamily="34" charset="0"/>
              </a:rPr>
              <a:t> (1960) described factors affecting the individual components in the communication process, making the communication more efficient.</a:t>
            </a:r>
          </a:p>
          <a:p>
            <a:r>
              <a:rPr lang="en-GB" sz="3200" dirty="0">
                <a:latin typeface="Arial" panose="020B0604020202020204" pitchFamily="34" charset="0"/>
                <a:cs typeface="Arial" panose="020B0604020202020204" pitchFamily="34" charset="0"/>
              </a:rPr>
              <a:t>The model focuses on encoding and decoding which happens before the sender sends the message and before receiver receives the message respectively.</a:t>
            </a:r>
          </a:p>
          <a:p>
            <a:r>
              <a:rPr lang="en-GB" sz="3200" dirty="0" err="1">
                <a:latin typeface="Arial" panose="020B0604020202020204" pitchFamily="34" charset="0"/>
                <a:cs typeface="Arial" panose="020B0604020202020204" pitchFamily="34" charset="0"/>
              </a:rPr>
              <a:t>Berlo’s</a:t>
            </a:r>
            <a:r>
              <a:rPr lang="en-GB" sz="3200" dirty="0">
                <a:latin typeface="Arial" panose="020B0604020202020204" pitchFamily="34" charset="0"/>
                <a:cs typeface="Arial" panose="020B0604020202020204" pitchFamily="34" charset="0"/>
              </a:rPr>
              <a:t> model (1960) has mainly, four components to describe the communication process. They are sender, message, channel and receiver. Each of the component is affected by many factors</a:t>
            </a:r>
            <a:r>
              <a:rPr lang="en-GB" sz="3200" dirty="0"/>
              <a:t>.</a:t>
            </a:r>
          </a:p>
          <a:p>
            <a:endParaRPr lang="en-GB" dirty="0"/>
          </a:p>
        </p:txBody>
      </p:sp>
    </p:spTree>
    <p:extLst>
      <p:ext uri="{BB962C8B-B14F-4D97-AF65-F5344CB8AC3E}">
        <p14:creationId xmlns:p14="http://schemas.microsoft.com/office/powerpoint/2010/main" val="32194425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descr="Picture 4"/>
          <p:cNvPicPr>
            <a:picLocks noChangeAspect="1"/>
          </p:cNvPicPr>
          <p:nvPr/>
        </p:nvPicPr>
        <p:blipFill>
          <a:blip r:embed="rId3"/>
          <a:stretch>
            <a:fillRect/>
          </a:stretch>
        </p:blipFill>
        <p:spPr>
          <a:xfrm>
            <a:off x="251520" y="188640"/>
            <a:ext cx="8641334" cy="5472608"/>
          </a:xfrm>
          <a:prstGeom prst="rect">
            <a:avLst/>
          </a:prstGeom>
          <a:ln w="12700">
            <a:miter lim="400000"/>
          </a:ln>
        </p:spPr>
      </p:pic>
    </p:spTree>
    <p:extLst>
      <p:ext uri="{BB962C8B-B14F-4D97-AF65-F5344CB8AC3E}">
        <p14:creationId xmlns:p14="http://schemas.microsoft.com/office/powerpoint/2010/main" val="3228954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barn(inVertical)">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82352" y="2273298"/>
            <a:ext cx="8229600" cy="3359909"/>
          </a:xfrm>
        </p:spPr>
        <p:txBody>
          <a:bodyPr>
            <a:noAutofit/>
          </a:bodyPr>
          <a:lstStyle/>
          <a:p>
            <a:pPr marL="0" indent="0">
              <a:buNone/>
            </a:pPr>
            <a:r>
              <a:rPr lang="en-GB" sz="1200" b="1" dirty="0">
                <a:latin typeface="Arial" panose="020B0604020202020204" pitchFamily="34" charset="0"/>
                <a:cs typeface="Arial" panose="020B0604020202020204" pitchFamily="34" charset="0"/>
              </a:rPr>
              <a:t>Communication Skills</a:t>
            </a:r>
          </a:p>
          <a:p>
            <a:r>
              <a:rPr lang="en-GB" sz="1200" dirty="0">
                <a:latin typeface="Arial" panose="020B0604020202020204" pitchFamily="34" charset="0"/>
                <a:cs typeface="Arial" panose="020B0604020202020204" pitchFamily="34" charset="0"/>
              </a:rPr>
              <a:t>Communication skills of a person is a factor that affects the communication process. If the sender has good communication skills, the message will be communicated better than if the sender’s communication skills are not good. </a:t>
            </a:r>
          </a:p>
          <a:p>
            <a:pPr marL="0" indent="0">
              <a:buNone/>
            </a:pPr>
            <a:r>
              <a:rPr lang="en-GB" sz="1200" b="1" dirty="0">
                <a:latin typeface="Arial" panose="020B0604020202020204" pitchFamily="34" charset="0"/>
                <a:cs typeface="Arial" panose="020B0604020202020204" pitchFamily="34" charset="0"/>
              </a:rPr>
              <a:t>Attitude</a:t>
            </a:r>
          </a:p>
          <a:p>
            <a:r>
              <a:rPr lang="en-GB" sz="1200" dirty="0">
                <a:latin typeface="Arial" panose="020B0604020202020204" pitchFamily="34" charset="0"/>
                <a:cs typeface="Arial" panose="020B0604020202020204" pitchFamily="34" charset="0"/>
              </a:rPr>
              <a:t>The attitude of the sender and the receiver creates the effect of the message. The person’s attitude towards self, the receiver and the environment changes the meaning and effect of the message.</a:t>
            </a:r>
          </a:p>
          <a:p>
            <a:pPr marL="0" indent="0">
              <a:buNone/>
            </a:pPr>
            <a:r>
              <a:rPr lang="en-GB" sz="1200" b="1" dirty="0"/>
              <a:t>Knowledge</a:t>
            </a:r>
          </a:p>
          <a:p>
            <a:r>
              <a:rPr lang="en-GB" sz="1200" dirty="0"/>
              <a:t>Familiarity with the subject of the message makes the communicated message have its effect more. Knowledge on the subject matter makes the communicator send the message effectively.</a:t>
            </a:r>
          </a:p>
          <a:p>
            <a:pPr marL="0" indent="0">
              <a:buNone/>
            </a:pPr>
            <a:r>
              <a:rPr lang="en-GB" sz="1200" b="1" dirty="0"/>
              <a:t>Social Systems</a:t>
            </a:r>
          </a:p>
          <a:p>
            <a:r>
              <a:rPr lang="en-GB" sz="1200" dirty="0"/>
              <a:t>Values, beliefs, laws, rules, religion and many other social factors affect the sender’s way of communicating the message. It creates difference in the generation of message. Place and situation also fall under social systems.</a:t>
            </a:r>
          </a:p>
          <a:p>
            <a:pPr marL="0" indent="0">
              <a:buNone/>
            </a:pPr>
            <a:r>
              <a:rPr lang="en-GB" sz="1200" b="1" dirty="0"/>
              <a:t>Culture</a:t>
            </a:r>
          </a:p>
          <a:p>
            <a:r>
              <a:rPr lang="en-GB" sz="1200" dirty="0"/>
              <a:t>Cultural differences make messages different (various beliefs, behaviours and languages).</a:t>
            </a:r>
          </a:p>
          <a:p>
            <a:pPr marL="0" indent="0">
              <a:buNone/>
            </a:pPr>
            <a:endParaRPr lang="en-GB" sz="1200" dirty="0">
              <a:latin typeface="Arial" panose="020B0604020202020204" pitchFamily="34" charset="0"/>
              <a:cs typeface="Arial" panose="020B0604020202020204" pitchFamily="34" charset="0"/>
            </a:endParaRPr>
          </a:p>
        </p:txBody>
      </p:sp>
      <p:pic>
        <p:nvPicPr>
          <p:cNvPr id="5" name="Picture 4" descr="A picture containing drawing&#10;&#10;Description automatically generated">
            <a:extLst>
              <a:ext uri="{FF2B5EF4-FFF2-40B4-BE49-F238E27FC236}">
                <a16:creationId xmlns:a16="http://schemas.microsoft.com/office/drawing/2014/main" id="{2B77E9AE-4B67-4425-9B5F-3081EFF3947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79512" y="1224793"/>
            <a:ext cx="1762125" cy="1019175"/>
          </a:xfrm>
          <a:prstGeom prst="rect">
            <a:avLst/>
          </a:prstGeom>
        </p:spPr>
      </p:pic>
      <p:sp>
        <p:nvSpPr>
          <p:cNvPr id="6" name="TextBox 5">
            <a:extLst>
              <a:ext uri="{FF2B5EF4-FFF2-40B4-BE49-F238E27FC236}">
                <a16:creationId xmlns:a16="http://schemas.microsoft.com/office/drawing/2014/main" id="{2166A0CD-E3FC-413F-BFC3-00842EAB45ED}"/>
              </a:ext>
            </a:extLst>
          </p:cNvPr>
          <p:cNvSpPr txBox="1"/>
          <p:nvPr/>
        </p:nvSpPr>
        <p:spPr>
          <a:xfrm>
            <a:off x="2197709" y="1340768"/>
            <a:ext cx="6489091" cy="1015663"/>
          </a:xfrm>
          <a:prstGeom prst="rect">
            <a:avLst/>
          </a:prstGeom>
          <a:noFill/>
        </p:spPr>
        <p:txBody>
          <a:bodyPr wrap="square" rtlCol="0">
            <a:spAutoFit/>
          </a:bodyPr>
          <a:lstStyle/>
          <a:p>
            <a:r>
              <a:rPr lang="en-GB" sz="1400" dirty="0">
                <a:latin typeface="Arial" panose="020B0604020202020204" pitchFamily="34" charset="0"/>
                <a:cs typeface="Arial" panose="020B0604020202020204" pitchFamily="34" charset="0"/>
              </a:rPr>
              <a:t>Sender is the source of the message or the person who originates the message. The person or source sends the message to the receiver. The following are the factors related to sender and is also the same in the case of receiver.</a:t>
            </a:r>
          </a:p>
          <a:p>
            <a:endParaRPr lang="en-GB" dirty="0"/>
          </a:p>
        </p:txBody>
      </p:sp>
      <p:sp>
        <p:nvSpPr>
          <p:cNvPr id="4" name="Title 1">
            <a:extLst>
              <a:ext uri="{FF2B5EF4-FFF2-40B4-BE49-F238E27FC236}">
                <a16:creationId xmlns:a16="http://schemas.microsoft.com/office/drawing/2014/main" id="{BA77DBAF-2763-21E3-1608-1D52058F4160}"/>
              </a:ext>
            </a:extLst>
          </p:cNvPr>
          <p:cNvSpPr txBox="1">
            <a:spLocks/>
          </p:cNvSpPr>
          <p:nvPr/>
        </p:nvSpPr>
        <p:spPr>
          <a:xfrm>
            <a:off x="611560" y="116632"/>
            <a:ext cx="7776864" cy="778098"/>
          </a:xfrm>
          <a:prstGeom prst="rect">
            <a:avLst/>
          </a:prstGeom>
        </p:spPr>
        <p:txBody>
          <a:bodyPr vert="horz" lIns="91440" tIns="45720" rIns="91440" bIns="45720" rtlCol="0" anchor="ctr">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3600" b="1" dirty="0"/>
              <a:t>Components of </a:t>
            </a:r>
            <a:r>
              <a:rPr lang="en-GB" sz="3600" b="1" dirty="0" err="1"/>
              <a:t>Berlo</a:t>
            </a:r>
            <a:r>
              <a:rPr lang="en-GB" sz="3600" b="1" dirty="0"/>
              <a:t> (1960) </a:t>
            </a:r>
          </a:p>
          <a:p>
            <a:r>
              <a:rPr lang="en-GB" sz="3600" b="1" dirty="0"/>
              <a:t>Model of Communication </a:t>
            </a:r>
          </a:p>
        </p:txBody>
      </p:sp>
    </p:spTree>
    <p:extLst>
      <p:ext uri="{BB962C8B-B14F-4D97-AF65-F5344CB8AC3E}">
        <p14:creationId xmlns:p14="http://schemas.microsoft.com/office/powerpoint/2010/main" val="37566076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18356" y="2411760"/>
            <a:ext cx="8507288" cy="3917032"/>
          </a:xfrm>
        </p:spPr>
        <p:txBody>
          <a:bodyPr>
            <a:noAutofit/>
          </a:bodyPr>
          <a:lstStyle/>
          <a:p>
            <a:pPr marL="0" indent="0">
              <a:buNone/>
            </a:pPr>
            <a:r>
              <a:rPr lang="en-GB" sz="1400" b="1" dirty="0"/>
              <a:t>Content</a:t>
            </a:r>
          </a:p>
          <a:p>
            <a:r>
              <a:rPr lang="en-GB" sz="1400" dirty="0"/>
              <a:t>Content is the thing that is in the message. The whole message from beginning to end is the content.</a:t>
            </a:r>
          </a:p>
          <a:p>
            <a:pPr marL="0" indent="0">
              <a:buNone/>
            </a:pPr>
            <a:r>
              <a:rPr lang="en-GB" sz="1400" b="1" dirty="0"/>
              <a:t>Elements</a:t>
            </a:r>
          </a:p>
          <a:p>
            <a:r>
              <a:rPr lang="en-GB" sz="1400" dirty="0"/>
              <a:t>Elements are the non-verbal things that tag along with the content like gestures, signs, language, etc.</a:t>
            </a:r>
          </a:p>
          <a:p>
            <a:pPr marL="0" indent="0">
              <a:buNone/>
            </a:pPr>
            <a:r>
              <a:rPr lang="en-GB" sz="1400" b="1" dirty="0"/>
              <a:t>Treatment</a:t>
            </a:r>
          </a:p>
          <a:p>
            <a:r>
              <a:rPr lang="en-GB" sz="1400" dirty="0"/>
              <a:t>Treatment is the way in which the message is conveyed to the receiver. Treatment also effects the feedback of the receiver.</a:t>
            </a:r>
          </a:p>
          <a:p>
            <a:pPr marL="0" indent="0">
              <a:buNone/>
            </a:pPr>
            <a:r>
              <a:rPr lang="en-GB" sz="1400" b="1" dirty="0"/>
              <a:t>Structure</a:t>
            </a:r>
          </a:p>
          <a:p>
            <a:r>
              <a:rPr lang="en-GB" sz="1400" dirty="0"/>
              <a:t>The structure of the message or the way it has been structured or arranged, affects the effectiveness of the message.</a:t>
            </a:r>
          </a:p>
          <a:p>
            <a:pPr marL="0" indent="0">
              <a:buNone/>
            </a:pPr>
            <a:r>
              <a:rPr lang="en-GB" sz="1400" b="1" dirty="0"/>
              <a:t>Code</a:t>
            </a:r>
          </a:p>
          <a:p>
            <a:r>
              <a:rPr lang="en-GB" sz="1400" dirty="0"/>
              <a:t>Code is the form in which the message is sent. It might be in the form of language, text, video, etc.</a:t>
            </a:r>
          </a:p>
        </p:txBody>
      </p:sp>
      <p:pic>
        <p:nvPicPr>
          <p:cNvPr id="5" name="Picture 4" descr="A picture containing drawing&#10;&#10;Description automatically generated">
            <a:extLst>
              <a:ext uri="{FF2B5EF4-FFF2-40B4-BE49-F238E27FC236}">
                <a16:creationId xmlns:a16="http://schemas.microsoft.com/office/drawing/2014/main" id="{841C54CE-3FB9-4C48-AD07-3D3AC42BE31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18356" y="1417638"/>
            <a:ext cx="1695450" cy="981075"/>
          </a:xfrm>
          <a:prstGeom prst="rect">
            <a:avLst/>
          </a:prstGeom>
        </p:spPr>
      </p:pic>
      <p:sp>
        <p:nvSpPr>
          <p:cNvPr id="6" name="TextBox 5">
            <a:extLst>
              <a:ext uri="{FF2B5EF4-FFF2-40B4-BE49-F238E27FC236}">
                <a16:creationId xmlns:a16="http://schemas.microsoft.com/office/drawing/2014/main" id="{470299C4-91D3-41B0-AE9A-017FB1941EAF}"/>
              </a:ext>
            </a:extLst>
          </p:cNvPr>
          <p:cNvSpPr txBox="1"/>
          <p:nvPr/>
        </p:nvSpPr>
        <p:spPr>
          <a:xfrm>
            <a:off x="2152651" y="1268760"/>
            <a:ext cx="6534150" cy="1384995"/>
          </a:xfrm>
          <a:prstGeom prst="rect">
            <a:avLst/>
          </a:prstGeom>
          <a:noFill/>
        </p:spPr>
        <p:txBody>
          <a:bodyPr wrap="square" rtlCol="0">
            <a:spAutoFit/>
          </a:bodyPr>
          <a:lstStyle/>
          <a:p>
            <a:r>
              <a:rPr lang="en-GB" b="1" dirty="0"/>
              <a:t>Message</a:t>
            </a:r>
          </a:p>
          <a:p>
            <a:r>
              <a:rPr lang="en-GB" sz="1600" dirty="0"/>
              <a:t>A message is the substance that is being sent by the sender to the receiver. It might be in the form of voice, audio, text, video or other media. The key factors affecting the message are:</a:t>
            </a:r>
          </a:p>
          <a:p>
            <a:endParaRPr lang="en-GB" dirty="0"/>
          </a:p>
        </p:txBody>
      </p:sp>
      <p:sp>
        <p:nvSpPr>
          <p:cNvPr id="9" name="Title 1">
            <a:extLst>
              <a:ext uri="{FF2B5EF4-FFF2-40B4-BE49-F238E27FC236}">
                <a16:creationId xmlns:a16="http://schemas.microsoft.com/office/drawing/2014/main" id="{695B89FD-91E4-457D-CE24-2B13E505A78A}"/>
              </a:ext>
            </a:extLst>
          </p:cNvPr>
          <p:cNvSpPr txBox="1">
            <a:spLocks/>
          </p:cNvSpPr>
          <p:nvPr/>
        </p:nvSpPr>
        <p:spPr>
          <a:xfrm>
            <a:off x="683568" y="243968"/>
            <a:ext cx="7776864" cy="778098"/>
          </a:xfrm>
          <a:prstGeom prst="rect">
            <a:avLst/>
          </a:prstGeom>
        </p:spPr>
        <p:txBody>
          <a:bodyPr vert="horz" lIns="91440" tIns="45720" rIns="91440" bIns="45720" rtlCol="0" anchor="ctr">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3600" b="1" dirty="0"/>
              <a:t>Components of </a:t>
            </a:r>
            <a:r>
              <a:rPr lang="en-GB" sz="3600" b="1" dirty="0" err="1"/>
              <a:t>Berlo</a:t>
            </a:r>
            <a:r>
              <a:rPr lang="en-GB" sz="3600" b="1" dirty="0"/>
              <a:t> (1960) </a:t>
            </a:r>
          </a:p>
          <a:p>
            <a:r>
              <a:rPr lang="en-GB" sz="3600" b="1" dirty="0"/>
              <a:t>Model of Communication </a:t>
            </a:r>
          </a:p>
        </p:txBody>
      </p:sp>
    </p:spTree>
    <p:extLst>
      <p:ext uri="{BB962C8B-B14F-4D97-AF65-F5344CB8AC3E}">
        <p14:creationId xmlns:p14="http://schemas.microsoft.com/office/powerpoint/2010/main" val="21131009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07504" y="3429001"/>
            <a:ext cx="8229600" cy="2304256"/>
          </a:xfrm>
        </p:spPr>
        <p:txBody>
          <a:bodyPr>
            <a:normAutofit/>
          </a:bodyPr>
          <a:lstStyle/>
          <a:p>
            <a:pPr marL="0" indent="0">
              <a:buNone/>
            </a:pPr>
            <a:r>
              <a:rPr lang="en-GB" sz="1800" b="1" dirty="0"/>
              <a:t>- </a:t>
            </a:r>
            <a:r>
              <a:rPr lang="en-GB" sz="1600" b="1" dirty="0"/>
              <a:t>Hearing</a:t>
            </a:r>
            <a:r>
              <a:rPr lang="en-GB" sz="1600" dirty="0"/>
              <a:t>   – We receive the message through hearing.</a:t>
            </a:r>
          </a:p>
          <a:p>
            <a:pPr marL="0" indent="0">
              <a:buNone/>
            </a:pPr>
            <a:r>
              <a:rPr lang="en-GB" sz="1600" b="1" dirty="0"/>
              <a:t>- Seeing     </a:t>
            </a:r>
            <a:r>
              <a:rPr lang="en-GB" sz="1600" dirty="0"/>
              <a:t>– We perceive through seeing. We also get non-verbal messages by seeing.</a:t>
            </a:r>
          </a:p>
          <a:p>
            <a:pPr marL="0" indent="0">
              <a:buNone/>
            </a:pPr>
            <a:r>
              <a:rPr lang="en-GB" sz="1600" b="1" dirty="0"/>
              <a:t>- Touching</a:t>
            </a:r>
            <a:r>
              <a:rPr lang="en-GB" sz="1600" dirty="0"/>
              <a:t> – Many of the non-verbal communication happens from touching like holding    	     hands.</a:t>
            </a:r>
          </a:p>
          <a:p>
            <a:pPr marL="0" indent="0">
              <a:buNone/>
            </a:pPr>
            <a:r>
              <a:rPr lang="en-GB" sz="1600" b="1" dirty="0"/>
              <a:t>- Smelling</a:t>
            </a:r>
            <a:r>
              <a:rPr lang="en-GB" sz="1600" dirty="0"/>
              <a:t> – We collect information from smelling.</a:t>
            </a:r>
          </a:p>
          <a:p>
            <a:pPr marL="0" indent="0">
              <a:buNone/>
            </a:pPr>
            <a:r>
              <a:rPr lang="en-GB" sz="1600" b="1" dirty="0"/>
              <a:t>- Tasting</a:t>
            </a:r>
            <a:r>
              <a:rPr lang="en-GB" sz="1600" dirty="0"/>
              <a:t>   – Taste also provides the information to be sent as a message.</a:t>
            </a:r>
          </a:p>
        </p:txBody>
      </p:sp>
      <p:pic>
        <p:nvPicPr>
          <p:cNvPr id="5" name="Picture 4" descr="A screenshot of a cell phone&#10;&#10;Description automatically generated">
            <a:extLst>
              <a:ext uri="{FF2B5EF4-FFF2-40B4-BE49-F238E27FC236}">
                <a16:creationId xmlns:a16="http://schemas.microsoft.com/office/drawing/2014/main" id="{F719A523-4CEA-4D2F-8D22-F728B81D060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1556792"/>
            <a:ext cx="1952625" cy="1019175"/>
          </a:xfrm>
          <a:prstGeom prst="rect">
            <a:avLst/>
          </a:prstGeom>
        </p:spPr>
      </p:pic>
      <p:sp>
        <p:nvSpPr>
          <p:cNvPr id="6" name="TextBox 5">
            <a:extLst>
              <a:ext uri="{FF2B5EF4-FFF2-40B4-BE49-F238E27FC236}">
                <a16:creationId xmlns:a16="http://schemas.microsoft.com/office/drawing/2014/main" id="{A3150704-BE96-41C1-9A04-4FB8313EE6A4}"/>
              </a:ext>
            </a:extLst>
          </p:cNvPr>
          <p:cNvSpPr txBox="1"/>
          <p:nvPr/>
        </p:nvSpPr>
        <p:spPr>
          <a:xfrm>
            <a:off x="1979712" y="1701555"/>
            <a:ext cx="6939854" cy="1600438"/>
          </a:xfrm>
          <a:prstGeom prst="rect">
            <a:avLst/>
          </a:prstGeom>
          <a:noFill/>
        </p:spPr>
        <p:txBody>
          <a:bodyPr wrap="square" rtlCol="0">
            <a:spAutoFit/>
          </a:bodyPr>
          <a:lstStyle/>
          <a:p>
            <a:r>
              <a:rPr lang="en-GB" b="1" dirty="0"/>
              <a:t>Channel</a:t>
            </a:r>
          </a:p>
          <a:p>
            <a:r>
              <a:rPr lang="en-GB" sz="1600" dirty="0"/>
              <a:t>Channel is the medium used to send the message. In mass communication and other forms of communication, technical machines might be used as a channel like telephone, internet, etc. In interpersonal communication our five senses become important as the channel used may involve them. </a:t>
            </a:r>
            <a:endParaRPr lang="en-GB" dirty="0"/>
          </a:p>
        </p:txBody>
      </p:sp>
      <p:sp>
        <p:nvSpPr>
          <p:cNvPr id="8" name="Title 1">
            <a:extLst>
              <a:ext uri="{FF2B5EF4-FFF2-40B4-BE49-F238E27FC236}">
                <a16:creationId xmlns:a16="http://schemas.microsoft.com/office/drawing/2014/main" id="{3ADBD2FE-7B46-CC9B-798F-AD7F046791DA}"/>
              </a:ext>
            </a:extLst>
          </p:cNvPr>
          <p:cNvSpPr txBox="1">
            <a:spLocks/>
          </p:cNvSpPr>
          <p:nvPr/>
        </p:nvSpPr>
        <p:spPr>
          <a:xfrm>
            <a:off x="587713" y="470904"/>
            <a:ext cx="7776864" cy="778098"/>
          </a:xfrm>
          <a:prstGeom prst="rect">
            <a:avLst/>
          </a:prstGeom>
        </p:spPr>
        <p:txBody>
          <a:bodyPr vert="horz" lIns="91440" tIns="45720" rIns="91440" bIns="45720" rtlCol="0" anchor="ctr">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3600" b="1" dirty="0"/>
              <a:t>Components of </a:t>
            </a:r>
            <a:r>
              <a:rPr lang="en-GB" sz="3600" b="1" dirty="0" err="1"/>
              <a:t>Berlo</a:t>
            </a:r>
            <a:r>
              <a:rPr lang="en-GB" sz="3600" b="1" dirty="0"/>
              <a:t> (1960) </a:t>
            </a:r>
          </a:p>
          <a:p>
            <a:r>
              <a:rPr lang="en-GB" sz="3600" b="1" dirty="0"/>
              <a:t>Model of Communication </a:t>
            </a:r>
          </a:p>
        </p:txBody>
      </p:sp>
    </p:spTree>
    <p:extLst>
      <p:ext uri="{BB962C8B-B14F-4D97-AF65-F5344CB8AC3E}">
        <p14:creationId xmlns:p14="http://schemas.microsoft.com/office/powerpoint/2010/main" val="40646159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3429001"/>
            <a:ext cx="8229600" cy="2088232"/>
          </a:xfrm>
        </p:spPr>
        <p:txBody>
          <a:bodyPr>
            <a:normAutofit fontScale="47500" lnSpcReduction="20000"/>
          </a:bodyPr>
          <a:lstStyle/>
          <a:p>
            <a:pPr marL="0" indent="0">
              <a:buNone/>
            </a:pPr>
            <a:r>
              <a:rPr lang="en-GB" sz="2900" b="1" dirty="0"/>
              <a:t>Communication skills </a:t>
            </a:r>
            <a:r>
              <a:rPr lang="en-GB" sz="2900" dirty="0"/>
              <a:t>– ability to speak, write, read and listen.</a:t>
            </a:r>
          </a:p>
          <a:p>
            <a:pPr marL="0" indent="0">
              <a:buNone/>
            </a:pPr>
            <a:endParaRPr lang="en-GB" sz="2900" dirty="0"/>
          </a:p>
          <a:p>
            <a:pPr marL="0" indent="0">
              <a:buNone/>
            </a:pPr>
            <a:r>
              <a:rPr lang="en-GB" sz="2900" b="1" dirty="0"/>
              <a:t>Attitudes</a:t>
            </a:r>
            <a:r>
              <a:rPr lang="en-GB" sz="2900" dirty="0"/>
              <a:t> – towards the audience, subject and one self</a:t>
            </a:r>
          </a:p>
          <a:p>
            <a:pPr marL="0" indent="0">
              <a:buNone/>
            </a:pPr>
            <a:endParaRPr lang="en-GB" sz="2900" dirty="0"/>
          </a:p>
          <a:p>
            <a:pPr marL="0" indent="0">
              <a:buNone/>
            </a:pPr>
            <a:r>
              <a:rPr lang="en-GB" sz="2900" b="1" dirty="0"/>
              <a:t>Knowledge</a:t>
            </a:r>
            <a:r>
              <a:rPr lang="en-GB" sz="2900" dirty="0"/>
              <a:t> – about the subject that will be communicated</a:t>
            </a:r>
          </a:p>
          <a:p>
            <a:pPr marL="0" indent="0">
              <a:buNone/>
            </a:pPr>
            <a:endParaRPr lang="en-GB" sz="2900" dirty="0"/>
          </a:p>
          <a:p>
            <a:pPr marL="0" indent="0">
              <a:buNone/>
            </a:pPr>
            <a:r>
              <a:rPr lang="en-GB" sz="2900" b="1" dirty="0"/>
              <a:t>Social Systems </a:t>
            </a:r>
            <a:r>
              <a:rPr lang="en-GB" sz="2900" dirty="0"/>
              <a:t>– values, beliefs and culture (where communication takes place)</a:t>
            </a:r>
          </a:p>
          <a:p>
            <a:pPr marL="0" indent="0">
              <a:buNone/>
            </a:pPr>
            <a:endParaRPr lang="en-GB" sz="2900" dirty="0"/>
          </a:p>
          <a:p>
            <a:pPr marL="0" indent="0">
              <a:buNone/>
            </a:pPr>
            <a:r>
              <a:rPr lang="en-GB" sz="2900" b="1" dirty="0"/>
              <a:t>Culture - </a:t>
            </a:r>
            <a:r>
              <a:rPr lang="en-GB" sz="2900" dirty="0"/>
              <a:t>Cultural differences make messages different (various beliefs, behaviours and languages).</a:t>
            </a:r>
          </a:p>
          <a:p>
            <a:pPr marL="0" indent="0">
              <a:buNone/>
            </a:pPr>
            <a:endParaRPr lang="en-GB" b="1" dirty="0"/>
          </a:p>
        </p:txBody>
      </p:sp>
      <p:sp>
        <p:nvSpPr>
          <p:cNvPr id="4" name="TextBox 3">
            <a:extLst>
              <a:ext uri="{FF2B5EF4-FFF2-40B4-BE49-F238E27FC236}">
                <a16:creationId xmlns:a16="http://schemas.microsoft.com/office/drawing/2014/main" id="{DBD4B675-4C54-4633-A0FB-75517F08739D}"/>
              </a:ext>
            </a:extLst>
          </p:cNvPr>
          <p:cNvSpPr txBox="1"/>
          <p:nvPr/>
        </p:nvSpPr>
        <p:spPr>
          <a:xfrm>
            <a:off x="2310380" y="1885594"/>
            <a:ext cx="6376420" cy="1661993"/>
          </a:xfrm>
          <a:prstGeom prst="rect">
            <a:avLst/>
          </a:prstGeom>
          <a:noFill/>
        </p:spPr>
        <p:txBody>
          <a:bodyPr wrap="square" rtlCol="0">
            <a:spAutoFit/>
          </a:bodyPr>
          <a:lstStyle/>
          <a:p>
            <a:r>
              <a:rPr lang="en-GB" sz="1400" dirty="0"/>
              <a:t>Receiver is the person who gets the message sent in the process. This model believes that the thinking pattern and all other factors mentioned above must be in sync to that of the sender for the communication to be effective. The message might not have the same effect as intended if the receiver and sender are not similar. The receiver must also have very good listening skill. Other factors are similar to that of the sender.</a:t>
            </a:r>
          </a:p>
          <a:p>
            <a:endParaRPr lang="en-GB" dirty="0"/>
          </a:p>
        </p:txBody>
      </p:sp>
      <p:pic>
        <p:nvPicPr>
          <p:cNvPr id="6" name="Picture 5" descr="A screenshot of a computer&#10;&#10;Description automatically generated">
            <a:extLst>
              <a:ext uri="{FF2B5EF4-FFF2-40B4-BE49-F238E27FC236}">
                <a16:creationId xmlns:a16="http://schemas.microsoft.com/office/drawing/2014/main" id="{51ED7D2C-FACA-49B7-911F-863920C99FB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57200" y="1916832"/>
            <a:ext cx="1695450" cy="942975"/>
          </a:xfrm>
          <a:prstGeom prst="rect">
            <a:avLst/>
          </a:prstGeom>
        </p:spPr>
      </p:pic>
      <p:sp>
        <p:nvSpPr>
          <p:cNvPr id="8" name="Title 1">
            <a:extLst>
              <a:ext uri="{FF2B5EF4-FFF2-40B4-BE49-F238E27FC236}">
                <a16:creationId xmlns:a16="http://schemas.microsoft.com/office/drawing/2014/main" id="{FD09B23A-9D9F-DC9D-AE23-9766563321E1}"/>
              </a:ext>
            </a:extLst>
          </p:cNvPr>
          <p:cNvSpPr txBox="1">
            <a:spLocks/>
          </p:cNvSpPr>
          <p:nvPr/>
        </p:nvSpPr>
        <p:spPr>
          <a:xfrm>
            <a:off x="683568" y="434368"/>
            <a:ext cx="7776864" cy="1122424"/>
          </a:xfrm>
          <a:prstGeom prst="rect">
            <a:avLst/>
          </a:prstGeom>
        </p:spPr>
        <p:txBody>
          <a:bodyPr vert="horz" lIns="91440" tIns="45720" rIns="91440" bIns="45720" rtlCol="0" anchor="ctr">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3600" b="1" dirty="0"/>
              <a:t>Components of </a:t>
            </a:r>
            <a:r>
              <a:rPr lang="en-GB" sz="3600" b="1" dirty="0" err="1"/>
              <a:t>Berlo</a:t>
            </a:r>
            <a:r>
              <a:rPr lang="en-GB" sz="3600" b="1" dirty="0"/>
              <a:t> (1960) </a:t>
            </a:r>
          </a:p>
          <a:p>
            <a:r>
              <a:rPr lang="en-GB" sz="3600" b="1" dirty="0"/>
              <a:t>Model of Communication </a:t>
            </a:r>
          </a:p>
        </p:txBody>
      </p:sp>
    </p:spTree>
    <p:extLst>
      <p:ext uri="{BB962C8B-B14F-4D97-AF65-F5344CB8AC3E}">
        <p14:creationId xmlns:p14="http://schemas.microsoft.com/office/powerpoint/2010/main" val="38911072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Rounded Corners 4">
            <a:extLst>
              <a:ext uri="{FF2B5EF4-FFF2-40B4-BE49-F238E27FC236}">
                <a16:creationId xmlns:a16="http://schemas.microsoft.com/office/drawing/2014/main" id="{66E8D002-7809-4259-E70C-71C8EEDBAC15}"/>
              </a:ext>
            </a:extLst>
          </p:cNvPr>
          <p:cNvSpPr/>
          <p:nvPr/>
        </p:nvSpPr>
        <p:spPr>
          <a:xfrm>
            <a:off x="302840" y="718491"/>
            <a:ext cx="8589640" cy="4654726"/>
          </a:xfrm>
          <a:prstGeom prst="roundRect">
            <a:avLst/>
          </a:prstGeom>
          <a:scene3d>
            <a:camera prst="orthographicFront"/>
            <a:lightRig rig="flat" dir="t"/>
          </a:scene3d>
        </p:spPr>
        <p:style>
          <a:lnRef idx="2">
            <a:schemeClr val="accent6">
              <a:shade val="15000"/>
            </a:schemeClr>
          </a:lnRef>
          <a:fillRef idx="1">
            <a:schemeClr val="accent6"/>
          </a:fillRef>
          <a:effectRef idx="0">
            <a:schemeClr val="accent6"/>
          </a:effectRef>
          <a:fontRef idx="minor">
            <a:schemeClr val="lt1"/>
          </a:fontRef>
        </p:style>
        <p:txBody>
          <a:bodyPr/>
          <a:lstStyle/>
          <a:p>
            <a:pPr marL="0" lvl="0" indent="0" algn="ctr" defTabSz="1377950">
              <a:lnSpc>
                <a:spcPct val="90000"/>
              </a:lnSpc>
              <a:spcBef>
                <a:spcPct val="0"/>
              </a:spcBef>
              <a:spcAft>
                <a:spcPct val="35000"/>
              </a:spcAft>
              <a:buNone/>
            </a:pPr>
            <a:endParaRPr lang="en-GB" sz="1600" b="1" dirty="0"/>
          </a:p>
          <a:p>
            <a:pPr marL="0" lvl="0" indent="0" algn="ctr" defTabSz="1377950">
              <a:lnSpc>
                <a:spcPct val="90000"/>
              </a:lnSpc>
              <a:spcBef>
                <a:spcPct val="0"/>
              </a:spcBef>
              <a:spcAft>
                <a:spcPct val="35000"/>
              </a:spcAft>
              <a:buNone/>
            </a:pPr>
            <a:endParaRPr lang="en-GB" sz="1600" b="1" dirty="0"/>
          </a:p>
          <a:p>
            <a:pPr marL="0" lvl="0" indent="0" algn="ctr" defTabSz="1377950">
              <a:lnSpc>
                <a:spcPct val="90000"/>
              </a:lnSpc>
              <a:spcBef>
                <a:spcPct val="0"/>
              </a:spcBef>
              <a:spcAft>
                <a:spcPct val="35000"/>
              </a:spcAft>
              <a:buNone/>
            </a:pPr>
            <a:endParaRPr lang="en-GB" sz="1200" b="1" dirty="0"/>
          </a:p>
          <a:p>
            <a:pPr marL="0" lvl="0" indent="0" algn="ctr" defTabSz="1377950">
              <a:lnSpc>
                <a:spcPct val="90000"/>
              </a:lnSpc>
              <a:spcBef>
                <a:spcPct val="0"/>
              </a:spcBef>
              <a:spcAft>
                <a:spcPct val="35000"/>
              </a:spcAft>
              <a:buNone/>
            </a:pPr>
            <a:endParaRPr lang="en-GB" sz="1100" b="1" dirty="0"/>
          </a:p>
          <a:p>
            <a:pPr marL="0" lvl="0" indent="0" algn="ctr" defTabSz="1377950">
              <a:lnSpc>
                <a:spcPct val="90000"/>
              </a:lnSpc>
              <a:spcBef>
                <a:spcPct val="0"/>
              </a:spcBef>
              <a:spcAft>
                <a:spcPct val="35000"/>
              </a:spcAft>
              <a:buNone/>
            </a:pPr>
            <a:r>
              <a:rPr lang="en-GB" sz="4800" b="1" dirty="0"/>
              <a:t>Shannon &amp; Weavers (1948) </a:t>
            </a:r>
          </a:p>
          <a:p>
            <a:pPr marL="0" lvl="0" indent="0" algn="ctr" defTabSz="1377950">
              <a:lnSpc>
                <a:spcPct val="90000"/>
              </a:lnSpc>
              <a:spcBef>
                <a:spcPct val="0"/>
              </a:spcBef>
              <a:spcAft>
                <a:spcPct val="35000"/>
              </a:spcAft>
              <a:buNone/>
            </a:pPr>
            <a:r>
              <a:rPr lang="en-GB" sz="4800" b="1" dirty="0"/>
              <a:t>Model </a:t>
            </a:r>
            <a:r>
              <a:rPr lang="en-GB" sz="4800" b="1"/>
              <a:t>of Communication</a:t>
            </a:r>
            <a:endParaRPr lang="en-GB" sz="4800" b="1" kern="1200" dirty="0"/>
          </a:p>
        </p:txBody>
      </p:sp>
      <p:sp>
        <p:nvSpPr>
          <p:cNvPr id="2" name="Slide Number Placeholder 1">
            <a:extLst>
              <a:ext uri="{FF2B5EF4-FFF2-40B4-BE49-F238E27FC236}">
                <a16:creationId xmlns:a16="http://schemas.microsoft.com/office/drawing/2014/main" id="{247BFF1B-4782-9B9A-E2D2-E5E9C0C20384}"/>
              </a:ext>
            </a:extLst>
          </p:cNvPr>
          <p:cNvSpPr>
            <a:spLocks noGrp="1"/>
          </p:cNvSpPr>
          <p:nvPr>
            <p:ph type="sldNum" sz="quarter" idx="12"/>
          </p:nvPr>
        </p:nvSpPr>
        <p:spPr/>
        <p:txBody>
          <a:bodyPr/>
          <a:lstStyle/>
          <a:p>
            <a:fld id="{AC82685A-BD3A-4230-8D85-804689F67293}" type="slidenum">
              <a:rPr lang="en-GB" smtClean="0"/>
              <a:t>28</a:t>
            </a:fld>
            <a:endParaRPr lang="en-GB"/>
          </a:p>
        </p:txBody>
      </p:sp>
    </p:spTree>
    <p:extLst>
      <p:ext uri="{BB962C8B-B14F-4D97-AF65-F5344CB8AC3E}">
        <p14:creationId xmlns:p14="http://schemas.microsoft.com/office/powerpoint/2010/main" val="18202723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4000" b="1" dirty="0">
                <a:blipFill>
                  <a:blip r:embed="rId2">
                    <a:extLst>
                      <a:ext uri="{28A0092B-C50C-407E-A947-70E740481C1C}">
                        <a14:useLocalDpi xmlns:a14="http://schemas.microsoft.com/office/drawing/2010/main" val="0"/>
                      </a:ext>
                    </a:extLst>
                  </a:blip>
                  <a:tile tx="6350" ty="-127000" sx="65000" sy="64000" flip="none" algn="tl"/>
                </a:blipFill>
                <a:latin typeface="Arial" panose="020B0604020202020204" pitchFamily="34" charset="0"/>
                <a:cs typeface="Arial" panose="020B0604020202020204" pitchFamily="34" charset="0"/>
              </a:rPr>
              <a:t>Shannon and Weaver (1948) Model of Communication</a:t>
            </a:r>
          </a:p>
        </p:txBody>
      </p:sp>
      <p:sp>
        <p:nvSpPr>
          <p:cNvPr id="3" name="Content Placeholder 2"/>
          <p:cNvSpPr>
            <a:spLocks noGrp="1"/>
          </p:cNvSpPr>
          <p:nvPr>
            <p:ph idx="1"/>
          </p:nvPr>
        </p:nvSpPr>
        <p:spPr>
          <a:xfrm>
            <a:off x="457200" y="1600201"/>
            <a:ext cx="8229600" cy="3628999"/>
          </a:xfrm>
        </p:spPr>
        <p:txBody>
          <a:bodyPr>
            <a:normAutofit fontScale="85000" lnSpcReduction="20000"/>
          </a:bodyPr>
          <a:lstStyle/>
          <a:p>
            <a:pPr marL="0" indent="0">
              <a:buNone/>
            </a:pPr>
            <a:r>
              <a:rPr lang="en-GB" dirty="0"/>
              <a:t>Background information:</a:t>
            </a:r>
          </a:p>
          <a:p>
            <a:r>
              <a:rPr lang="en-GB" dirty="0"/>
              <a:t>Claude Shannon and Warren Weaver were Engineers working for Bell Telephone Labs in the United States.</a:t>
            </a:r>
          </a:p>
          <a:p>
            <a:r>
              <a:rPr lang="en-GB" dirty="0"/>
              <a:t>Their goal was to ensure the maximum efficiency of telephone cables and radio waves.</a:t>
            </a:r>
          </a:p>
          <a:p>
            <a:r>
              <a:rPr lang="en-GB" dirty="0"/>
              <a:t>They developed a model of communication which was intended to assist in developing a mathematical theory of communication.</a:t>
            </a:r>
          </a:p>
        </p:txBody>
      </p:sp>
      <p:sp>
        <p:nvSpPr>
          <p:cNvPr id="5" name="TextBox 4">
            <a:extLst>
              <a:ext uri="{FF2B5EF4-FFF2-40B4-BE49-F238E27FC236}">
                <a16:creationId xmlns:a16="http://schemas.microsoft.com/office/drawing/2014/main" id="{94C0F096-9A5A-1B5A-1598-8162E7D116FC}"/>
              </a:ext>
            </a:extLst>
          </p:cNvPr>
          <p:cNvSpPr txBox="1"/>
          <p:nvPr/>
        </p:nvSpPr>
        <p:spPr>
          <a:xfrm>
            <a:off x="323528" y="5227097"/>
            <a:ext cx="8363272" cy="369332"/>
          </a:xfrm>
          <a:prstGeom prst="rect">
            <a:avLst/>
          </a:prstGeom>
          <a:solidFill>
            <a:schemeClr val="accent6"/>
          </a:solidFill>
          <a:ln>
            <a:noFill/>
          </a:ln>
          <a:effectLst/>
          <a:scene3d>
            <a:camera prst="orthographicFront"/>
            <a:lightRig rig="flat" dir="t"/>
          </a:scene3d>
          <a:sp3d/>
        </p:spPr>
        <p:style>
          <a:lnRef idx="0">
            <a:scrgbClr r="0" g="0" b="0"/>
          </a:lnRef>
          <a:fillRef idx="0">
            <a:scrgbClr r="0" g="0" b="0"/>
          </a:fillRef>
          <a:effectRef idx="0">
            <a:scrgbClr r="0" g="0" b="0"/>
          </a:effectRef>
          <a:fontRef idx="minor">
            <a:schemeClr val="dk1"/>
          </a:fontRef>
        </p:style>
        <p:txBody>
          <a:bodyPr wrap="square">
            <a:spAutoFit/>
          </a:bodyPr>
          <a:lstStyle/>
          <a:p>
            <a:r>
              <a:rPr lang="en-GB" dirty="0">
                <a:hlinkClick r:id="rId3"/>
              </a:rPr>
              <a:t>From: Everything You Need to Know About Communication Theory (g2.com)</a:t>
            </a:r>
            <a:endParaRPr lang="en-GB" dirty="0"/>
          </a:p>
        </p:txBody>
      </p:sp>
    </p:spTree>
    <p:extLst>
      <p:ext uri="{BB962C8B-B14F-4D97-AF65-F5344CB8AC3E}">
        <p14:creationId xmlns:p14="http://schemas.microsoft.com/office/powerpoint/2010/main" val="22073670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32C4DF7A-3614-8207-0F3D-6A8157610139}"/>
              </a:ext>
            </a:extLst>
          </p:cNvPr>
          <p:cNvSpPr>
            <a:spLocks noGrp="1"/>
          </p:cNvSpPr>
          <p:nvPr>
            <p:ph type="title"/>
          </p:nvPr>
        </p:nvSpPr>
        <p:spPr>
          <a:xfrm>
            <a:off x="457200" y="274638"/>
            <a:ext cx="8229600" cy="1143000"/>
          </a:xfrm>
        </p:spPr>
        <p:txBody>
          <a:bodyPr anchor="ctr">
            <a:normAutofit/>
          </a:bodyPr>
          <a:lstStyle/>
          <a:p>
            <a:pPr>
              <a:lnSpc>
                <a:spcPct val="90000"/>
              </a:lnSpc>
            </a:pPr>
            <a:r>
              <a:rPr lang="en-GB" sz="3700" b="1" dirty="0">
                <a:latin typeface="Arial" panose="020B0604020202020204" pitchFamily="34" charset="0"/>
                <a:cs typeface="Arial" panose="020B0604020202020204" pitchFamily="34" charset="0"/>
              </a:rPr>
              <a:t>Shannon and Weaver Model (1948)</a:t>
            </a:r>
          </a:p>
        </p:txBody>
      </p:sp>
      <p:pic>
        <p:nvPicPr>
          <p:cNvPr id="6" name="Picture 5" descr="Communication studies blog by Sis Michelle: Shannon and Weaver’s Model ...">
            <a:extLst>
              <a:ext uri="{FF2B5EF4-FFF2-40B4-BE49-F238E27FC236}">
                <a16:creationId xmlns:a16="http://schemas.microsoft.com/office/drawing/2014/main" id="{80FE52BE-3CB3-4081-E352-9FFA841F6B4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bwMode="auto">
          <a:xfrm>
            <a:off x="457200" y="1556792"/>
            <a:ext cx="8229600" cy="3888431"/>
          </a:xfrm>
          <a:prstGeom prst="rect">
            <a:avLst/>
          </a:prstGeom>
          <a:noFill/>
          <a:ln>
            <a:noFill/>
          </a:ln>
        </p:spPr>
      </p:pic>
    </p:spTree>
    <p:extLst>
      <p:ext uri="{BB962C8B-B14F-4D97-AF65-F5344CB8AC3E}">
        <p14:creationId xmlns:p14="http://schemas.microsoft.com/office/powerpoint/2010/main" val="143025334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4000" b="1" dirty="0">
                <a:blipFill>
                  <a:blip r:embed="rId2">
                    <a:extLst>
                      <a:ext uri="{28A0092B-C50C-407E-A947-70E740481C1C}">
                        <a14:useLocalDpi xmlns:a14="http://schemas.microsoft.com/office/drawing/2010/main" val="0"/>
                      </a:ext>
                    </a:extLst>
                  </a:blip>
                  <a:tile tx="6350" ty="-127000" sx="65000" sy="64000" flip="none" algn="tl"/>
                </a:blipFill>
                <a:latin typeface="Arial" panose="020B0604020202020204" pitchFamily="34" charset="0"/>
                <a:cs typeface="Arial" panose="020B0604020202020204" pitchFamily="34" charset="0"/>
              </a:rPr>
              <a:t>Components of Shannon and Weaver’s model</a:t>
            </a:r>
          </a:p>
        </p:txBody>
      </p:sp>
      <p:sp>
        <p:nvSpPr>
          <p:cNvPr id="3" name="Content Placeholder 2"/>
          <p:cNvSpPr>
            <a:spLocks noGrp="1"/>
          </p:cNvSpPr>
          <p:nvPr>
            <p:ph idx="1"/>
          </p:nvPr>
        </p:nvSpPr>
        <p:spPr/>
        <p:txBody>
          <a:bodyPr>
            <a:normAutofit fontScale="77500" lnSpcReduction="20000"/>
          </a:bodyPr>
          <a:lstStyle/>
          <a:p>
            <a:r>
              <a:rPr lang="en-GB" dirty="0"/>
              <a:t>Information source – produces a message</a:t>
            </a:r>
          </a:p>
          <a:p>
            <a:r>
              <a:rPr lang="en-GB" dirty="0"/>
              <a:t>Transmitter – encodes the message into signals</a:t>
            </a:r>
          </a:p>
          <a:p>
            <a:r>
              <a:rPr lang="en-GB" dirty="0"/>
              <a:t>Channel – to which signal are adapted for transmission</a:t>
            </a:r>
          </a:p>
          <a:p>
            <a:r>
              <a:rPr lang="en-GB" dirty="0"/>
              <a:t>Receiver – ‘decodes’ (reconstructs) the message from the signal</a:t>
            </a:r>
          </a:p>
          <a:p>
            <a:r>
              <a:rPr lang="en-GB" dirty="0"/>
              <a:t>Destination – where the message arrives</a:t>
            </a:r>
          </a:p>
          <a:p>
            <a:r>
              <a:rPr lang="en-GB" dirty="0"/>
              <a:t>A sixth element, noise is a dysfunctional factor: any interference with the message travelling along the channel which may lead to the signal received being different from that sent</a:t>
            </a:r>
          </a:p>
        </p:txBody>
      </p:sp>
    </p:spTree>
    <p:extLst>
      <p:ext uri="{BB962C8B-B14F-4D97-AF65-F5344CB8AC3E}">
        <p14:creationId xmlns:p14="http://schemas.microsoft.com/office/powerpoint/2010/main" val="41087987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1535EAA7-64D4-B01D-96E2-B2E8C971E280}"/>
              </a:ext>
            </a:extLst>
          </p:cNvPr>
          <p:cNvGrpSpPr/>
          <p:nvPr/>
        </p:nvGrpSpPr>
        <p:grpSpPr>
          <a:xfrm>
            <a:off x="302840" y="260648"/>
            <a:ext cx="8589640" cy="5112569"/>
            <a:chOff x="44292" y="-481628"/>
            <a:chExt cx="4159887" cy="5378171"/>
          </a:xfrm>
          <a:scene3d>
            <a:camera prst="orthographicFront"/>
            <a:lightRig rig="flat" dir="t"/>
          </a:scene3d>
        </p:grpSpPr>
        <p:sp>
          <p:nvSpPr>
            <p:cNvPr id="5" name="Rectangle: Rounded Corners 4">
              <a:extLst>
                <a:ext uri="{FF2B5EF4-FFF2-40B4-BE49-F238E27FC236}">
                  <a16:creationId xmlns:a16="http://schemas.microsoft.com/office/drawing/2014/main" id="{66E8D002-7809-4259-E70C-71C8EEDBAC15}"/>
                </a:ext>
              </a:extLst>
            </p:cNvPr>
            <p:cNvSpPr/>
            <p:nvPr/>
          </p:nvSpPr>
          <p:spPr>
            <a:xfrm>
              <a:off x="44292" y="0"/>
              <a:ext cx="4159887" cy="4896543"/>
            </a:xfrm>
            <a:prstGeom prst="roundRect">
              <a:avLst/>
            </a:prstGeom>
            <a:solidFill>
              <a:schemeClr val="accent6">
                <a:lumMod val="60000"/>
                <a:lumOff val="40000"/>
              </a:schemeClr>
            </a:solidFill>
            <a:sp3d prstMaterial="dkEdge">
              <a:bevelT w="8200" h="38100"/>
            </a:sp3d>
          </p:spPr>
          <p:style>
            <a:lnRef idx="0">
              <a:schemeClr val="lt1">
                <a:hueOff val="0"/>
                <a:satOff val="0"/>
                <a:lumOff val="0"/>
                <a:alphaOff val="0"/>
              </a:schemeClr>
            </a:lnRef>
            <a:fillRef idx="2">
              <a:schemeClr val="accent1">
                <a:hueOff val="0"/>
                <a:satOff val="0"/>
                <a:lumOff val="0"/>
                <a:alphaOff val="0"/>
              </a:schemeClr>
            </a:fillRef>
            <a:effectRef idx="1">
              <a:schemeClr val="accent1">
                <a:hueOff val="0"/>
                <a:satOff val="0"/>
                <a:lumOff val="0"/>
                <a:alphaOff val="0"/>
              </a:schemeClr>
            </a:effectRef>
            <a:fontRef idx="minor">
              <a:schemeClr val="dk1"/>
            </a:fontRef>
          </p:style>
          <p:txBody>
            <a:bodyPr/>
            <a:lstStyle/>
            <a:p>
              <a:endParaRPr lang="en-GB"/>
            </a:p>
          </p:txBody>
        </p:sp>
        <p:sp>
          <p:nvSpPr>
            <p:cNvPr id="6" name="Rectangle: Rounded Corners 4">
              <a:extLst>
                <a:ext uri="{FF2B5EF4-FFF2-40B4-BE49-F238E27FC236}">
                  <a16:creationId xmlns:a16="http://schemas.microsoft.com/office/drawing/2014/main" id="{2FE00586-7512-37C9-93ED-E6FB88D38A83}"/>
                </a:ext>
              </a:extLst>
            </p:cNvPr>
            <p:cNvSpPr txBox="1"/>
            <p:nvPr/>
          </p:nvSpPr>
          <p:spPr>
            <a:xfrm>
              <a:off x="234934" y="-481628"/>
              <a:ext cx="3753749" cy="5175102"/>
            </a:xfrm>
            <a:prstGeom prst="rect">
              <a:avLst/>
            </a:prstGeom>
            <a:sp3d/>
          </p:spPr>
          <p:style>
            <a:lnRef idx="0">
              <a:scrgbClr r="0" g="0" b="0"/>
            </a:lnRef>
            <a:fillRef idx="0">
              <a:scrgbClr r="0" g="0" b="0"/>
            </a:fillRef>
            <a:effectRef idx="0">
              <a:scrgbClr r="0" g="0" b="0"/>
            </a:effectRef>
            <a:fontRef idx="minor">
              <a:schemeClr val="dk1"/>
            </a:fontRef>
          </p:style>
          <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endParaRPr lang="en-GB" sz="3100" b="1" kern="1200" dirty="0"/>
            </a:p>
            <a:p>
              <a:pPr marL="0" lvl="0" indent="0" algn="l" defTabSz="1377950">
                <a:lnSpc>
                  <a:spcPct val="90000"/>
                </a:lnSpc>
                <a:spcBef>
                  <a:spcPct val="0"/>
                </a:spcBef>
                <a:spcAft>
                  <a:spcPct val="35000"/>
                </a:spcAft>
                <a:buNone/>
              </a:pPr>
              <a:endParaRPr lang="en-GB" sz="3100" b="1" dirty="0"/>
            </a:p>
            <a:p>
              <a:pPr marL="0" lvl="0" indent="0" algn="l" defTabSz="1377950">
                <a:lnSpc>
                  <a:spcPct val="90000"/>
                </a:lnSpc>
                <a:spcBef>
                  <a:spcPct val="0"/>
                </a:spcBef>
                <a:spcAft>
                  <a:spcPct val="35000"/>
                </a:spcAft>
                <a:buNone/>
              </a:pPr>
              <a:endParaRPr lang="en-GB" sz="3100" b="1" kern="1200" dirty="0"/>
            </a:p>
            <a:p>
              <a:pPr marL="0" lvl="0" indent="0" algn="ctr" defTabSz="1377950">
                <a:lnSpc>
                  <a:spcPct val="90000"/>
                </a:lnSpc>
                <a:spcBef>
                  <a:spcPct val="0"/>
                </a:spcBef>
                <a:spcAft>
                  <a:spcPct val="35000"/>
                </a:spcAft>
                <a:buNone/>
              </a:pPr>
              <a:endParaRPr lang="en-GB" sz="3600" b="1" kern="1200" dirty="0"/>
            </a:p>
            <a:p>
              <a:pPr marL="0" lvl="0" indent="0" algn="ctr" defTabSz="1377950">
                <a:lnSpc>
                  <a:spcPct val="90000"/>
                </a:lnSpc>
                <a:spcBef>
                  <a:spcPct val="0"/>
                </a:spcBef>
                <a:spcAft>
                  <a:spcPct val="35000"/>
                </a:spcAft>
                <a:buNone/>
              </a:pPr>
              <a:r>
                <a:rPr lang="en-GB" sz="3600" b="1" kern="1200" dirty="0"/>
                <a:t>Refreshment Break</a:t>
              </a:r>
            </a:p>
          </p:txBody>
        </p:sp>
      </p:grpSp>
    </p:spTree>
    <p:extLst>
      <p:ext uri="{BB962C8B-B14F-4D97-AF65-F5344CB8AC3E}">
        <p14:creationId xmlns:p14="http://schemas.microsoft.com/office/powerpoint/2010/main" val="180241374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Rounded Corners 4">
            <a:extLst>
              <a:ext uri="{FF2B5EF4-FFF2-40B4-BE49-F238E27FC236}">
                <a16:creationId xmlns:a16="http://schemas.microsoft.com/office/drawing/2014/main" id="{66E8D002-7809-4259-E70C-71C8EEDBAC15}"/>
              </a:ext>
            </a:extLst>
          </p:cNvPr>
          <p:cNvSpPr/>
          <p:nvPr/>
        </p:nvSpPr>
        <p:spPr>
          <a:xfrm>
            <a:off x="302840" y="718491"/>
            <a:ext cx="8589640" cy="4654726"/>
          </a:xfrm>
          <a:prstGeom prst="roundRect">
            <a:avLst/>
          </a:prstGeom>
          <a:scene3d>
            <a:camera prst="orthographicFront"/>
            <a:lightRig rig="flat" dir="t"/>
          </a:scene3d>
          <a:sp3d prstMaterial="dkEdge">
            <a:bevelT w="8200" h="38100"/>
          </a:sp3d>
        </p:spPr>
        <p:style>
          <a:lnRef idx="0">
            <a:schemeClr val="lt1">
              <a:hueOff val="0"/>
              <a:satOff val="0"/>
              <a:lumOff val="0"/>
              <a:alphaOff val="0"/>
            </a:schemeClr>
          </a:lnRef>
          <a:fillRef idx="2">
            <a:schemeClr val="accent1">
              <a:hueOff val="0"/>
              <a:satOff val="0"/>
              <a:lumOff val="0"/>
              <a:alphaOff val="0"/>
            </a:schemeClr>
          </a:fillRef>
          <a:effectRef idx="1">
            <a:schemeClr val="accent1">
              <a:hueOff val="0"/>
              <a:satOff val="0"/>
              <a:lumOff val="0"/>
              <a:alphaOff val="0"/>
            </a:schemeClr>
          </a:effectRef>
          <a:fontRef idx="minor">
            <a:schemeClr val="dk1"/>
          </a:fontRef>
        </p:style>
        <p:txBody>
          <a:bodyPr/>
          <a:lstStyle/>
          <a:p>
            <a:pPr marL="0" lvl="0" indent="0" algn="ctr" defTabSz="1377950">
              <a:lnSpc>
                <a:spcPct val="90000"/>
              </a:lnSpc>
              <a:spcBef>
                <a:spcPct val="0"/>
              </a:spcBef>
              <a:spcAft>
                <a:spcPct val="35000"/>
              </a:spcAft>
              <a:buNone/>
            </a:pPr>
            <a:endParaRPr lang="en-GB" sz="3600" b="1" kern="1200" dirty="0"/>
          </a:p>
          <a:p>
            <a:pPr marL="0" lvl="0" indent="0" algn="ctr" defTabSz="1377950">
              <a:lnSpc>
                <a:spcPct val="90000"/>
              </a:lnSpc>
              <a:spcBef>
                <a:spcPct val="0"/>
              </a:spcBef>
              <a:spcAft>
                <a:spcPct val="35000"/>
              </a:spcAft>
              <a:buNone/>
            </a:pPr>
            <a:r>
              <a:rPr lang="en-GB" sz="3600" b="1" kern="1200" dirty="0"/>
              <a:t>SESSION 2 </a:t>
            </a:r>
          </a:p>
          <a:p>
            <a:pPr marL="0" lvl="0" indent="0" algn="ctr" defTabSz="1377950">
              <a:lnSpc>
                <a:spcPct val="90000"/>
              </a:lnSpc>
              <a:spcBef>
                <a:spcPct val="0"/>
              </a:spcBef>
              <a:spcAft>
                <a:spcPct val="35000"/>
              </a:spcAft>
              <a:buNone/>
            </a:pPr>
            <a:r>
              <a:rPr lang="en-GB" sz="3600" b="1" dirty="0"/>
              <a:t>PRESENTATION OF WIDER IDEAS </a:t>
            </a:r>
          </a:p>
          <a:p>
            <a:pPr marL="0" lvl="0" indent="0" algn="ctr" defTabSz="1377950">
              <a:lnSpc>
                <a:spcPct val="90000"/>
              </a:lnSpc>
              <a:spcBef>
                <a:spcPct val="0"/>
              </a:spcBef>
              <a:spcAft>
                <a:spcPct val="35000"/>
              </a:spcAft>
              <a:buNone/>
            </a:pPr>
            <a:r>
              <a:rPr lang="en-GB" sz="3600" b="1" dirty="0"/>
              <a:t>Effective communication in </a:t>
            </a:r>
          </a:p>
          <a:p>
            <a:pPr marL="0" lvl="0" indent="0" algn="ctr" defTabSz="1377950">
              <a:lnSpc>
                <a:spcPct val="90000"/>
              </a:lnSpc>
              <a:spcBef>
                <a:spcPct val="0"/>
              </a:spcBef>
              <a:spcAft>
                <a:spcPct val="35000"/>
              </a:spcAft>
              <a:buNone/>
            </a:pPr>
            <a:r>
              <a:rPr lang="en-GB" sz="3600" b="1" dirty="0"/>
              <a:t>service delivery</a:t>
            </a:r>
            <a:endParaRPr lang="en-GB" sz="3600" b="1" kern="1200" dirty="0"/>
          </a:p>
        </p:txBody>
      </p:sp>
    </p:spTree>
    <p:extLst>
      <p:ext uri="{BB962C8B-B14F-4D97-AF65-F5344CB8AC3E}">
        <p14:creationId xmlns:p14="http://schemas.microsoft.com/office/powerpoint/2010/main" val="251548864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A screenshot of a computer&#10;&#10;Description automatically generated with medium confidence">
            <a:extLst>
              <a:ext uri="{FF2B5EF4-FFF2-40B4-BE49-F238E27FC236}">
                <a16:creationId xmlns:a16="http://schemas.microsoft.com/office/drawing/2014/main" id="{95E14F50-2900-62D1-8D25-3A9F631C5E05}"/>
              </a:ext>
            </a:extLst>
          </p:cNvPr>
          <p:cNvPicPr>
            <a:picLocks noGrp="1" noChangeAspect="1"/>
          </p:cNvPicPr>
          <p:nvPr>
            <p:ph idx="1"/>
          </p:nvPr>
        </p:nvPicPr>
        <p:blipFill rotWithShape="1">
          <a:blip r:embed="rId3"/>
          <a:srcRect l="18483" t="23741" r="52170" b="43806"/>
          <a:stretch/>
        </p:blipFill>
        <p:spPr bwMode="auto">
          <a:xfrm>
            <a:off x="251520" y="1029792"/>
            <a:ext cx="8568952" cy="4464496"/>
          </a:xfrm>
          <a:prstGeom prst="rect">
            <a:avLst/>
          </a:prstGeom>
          <a:ln>
            <a:noFill/>
          </a:ln>
          <a:extLst>
            <a:ext uri="{53640926-AAD7-44D8-BBD7-CCE9431645EC}">
              <a14:shadowObscured xmlns:a14="http://schemas.microsoft.com/office/drawing/2010/main"/>
            </a:ext>
          </a:extLst>
        </p:spPr>
      </p:pic>
      <p:sp>
        <p:nvSpPr>
          <p:cNvPr id="2" name="Title 1">
            <a:extLst>
              <a:ext uri="{FF2B5EF4-FFF2-40B4-BE49-F238E27FC236}">
                <a16:creationId xmlns:a16="http://schemas.microsoft.com/office/drawing/2014/main" id="{AA8DB35A-1843-2AD5-8FA4-2018BC41E8EF}"/>
              </a:ext>
            </a:extLst>
          </p:cNvPr>
          <p:cNvSpPr>
            <a:spLocks noGrp="1"/>
          </p:cNvSpPr>
          <p:nvPr>
            <p:ph type="title"/>
          </p:nvPr>
        </p:nvSpPr>
        <p:spPr>
          <a:xfrm>
            <a:off x="457200" y="182599"/>
            <a:ext cx="8229600" cy="855577"/>
          </a:xfrm>
        </p:spPr>
        <p:txBody>
          <a:bodyPr>
            <a:noAutofit/>
          </a:bodyPr>
          <a:lstStyle/>
          <a:p>
            <a:r>
              <a:rPr lang="en-GB" sz="3600" b="1" dirty="0"/>
              <a:t>Communication is essentially about…</a:t>
            </a:r>
          </a:p>
        </p:txBody>
      </p:sp>
    </p:spTree>
    <p:extLst>
      <p:ext uri="{BB962C8B-B14F-4D97-AF65-F5344CB8AC3E}">
        <p14:creationId xmlns:p14="http://schemas.microsoft.com/office/powerpoint/2010/main" val="298804444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63D0F3-CE60-AB8F-BDC0-E436749E7431}"/>
              </a:ext>
            </a:extLst>
          </p:cNvPr>
          <p:cNvSpPr>
            <a:spLocks noGrp="1"/>
          </p:cNvSpPr>
          <p:nvPr>
            <p:ph type="title"/>
          </p:nvPr>
        </p:nvSpPr>
        <p:spPr>
          <a:xfrm>
            <a:off x="457200" y="274638"/>
            <a:ext cx="8229600" cy="490066"/>
          </a:xfrm>
        </p:spPr>
        <p:txBody>
          <a:bodyPr>
            <a:normAutofit fontScale="90000"/>
          </a:bodyPr>
          <a:lstStyle/>
          <a:p>
            <a:r>
              <a:rPr lang="en-GB" sz="3600" b="1" dirty="0"/>
              <a:t>The Process of Communication</a:t>
            </a:r>
          </a:p>
        </p:txBody>
      </p:sp>
      <p:pic>
        <p:nvPicPr>
          <p:cNvPr id="4" name="Content Placeholder 3">
            <a:extLst>
              <a:ext uri="{FF2B5EF4-FFF2-40B4-BE49-F238E27FC236}">
                <a16:creationId xmlns:a16="http://schemas.microsoft.com/office/drawing/2014/main" id="{2D2FEBB7-60EF-265E-22E2-817290E7168B}"/>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tretch>
            <a:fillRect/>
          </a:stretch>
        </p:blipFill>
        <p:spPr bwMode="auto">
          <a:xfrm>
            <a:off x="0" y="980728"/>
            <a:ext cx="9144000" cy="4535835"/>
          </a:xfrm>
          <a:prstGeom prst="rect">
            <a:avLst/>
          </a:prstGeom>
          <a:solidFill>
            <a:srgbClr val="FFFFFF"/>
          </a:solidFill>
        </p:spPr>
      </p:pic>
    </p:spTree>
    <p:extLst>
      <p:ext uri="{BB962C8B-B14F-4D97-AF65-F5344CB8AC3E}">
        <p14:creationId xmlns:p14="http://schemas.microsoft.com/office/powerpoint/2010/main" val="913442940"/>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Rounded Corners 4">
            <a:extLst>
              <a:ext uri="{FF2B5EF4-FFF2-40B4-BE49-F238E27FC236}">
                <a16:creationId xmlns:a16="http://schemas.microsoft.com/office/drawing/2014/main" id="{66E8D002-7809-4259-E70C-71C8EEDBAC15}"/>
              </a:ext>
            </a:extLst>
          </p:cNvPr>
          <p:cNvSpPr/>
          <p:nvPr/>
        </p:nvSpPr>
        <p:spPr>
          <a:xfrm>
            <a:off x="302840" y="718491"/>
            <a:ext cx="8589640" cy="4654726"/>
          </a:xfrm>
          <a:prstGeom prst="roundRect">
            <a:avLst/>
          </a:prstGeom>
          <a:scene3d>
            <a:camera prst="orthographicFront"/>
            <a:lightRig rig="flat" dir="t"/>
          </a:scene3d>
        </p:spPr>
        <p:style>
          <a:lnRef idx="2">
            <a:schemeClr val="accent6">
              <a:shade val="15000"/>
            </a:schemeClr>
          </a:lnRef>
          <a:fillRef idx="1">
            <a:schemeClr val="accent6"/>
          </a:fillRef>
          <a:effectRef idx="0">
            <a:schemeClr val="accent6"/>
          </a:effectRef>
          <a:fontRef idx="minor">
            <a:schemeClr val="lt1"/>
          </a:fontRef>
        </p:style>
        <p:txBody>
          <a:bodyPr/>
          <a:lstStyle/>
          <a:p>
            <a:pPr marL="0" lvl="0" indent="0" algn="ctr" defTabSz="1377950">
              <a:lnSpc>
                <a:spcPct val="90000"/>
              </a:lnSpc>
              <a:spcBef>
                <a:spcPct val="0"/>
              </a:spcBef>
              <a:spcAft>
                <a:spcPct val="35000"/>
              </a:spcAft>
              <a:buNone/>
            </a:pPr>
            <a:endParaRPr lang="en-GB" sz="1600" b="1" dirty="0"/>
          </a:p>
          <a:p>
            <a:pPr marL="0" lvl="0" indent="0" algn="ctr" defTabSz="1377950">
              <a:lnSpc>
                <a:spcPct val="90000"/>
              </a:lnSpc>
              <a:spcBef>
                <a:spcPct val="0"/>
              </a:spcBef>
              <a:spcAft>
                <a:spcPct val="35000"/>
              </a:spcAft>
              <a:buNone/>
            </a:pPr>
            <a:endParaRPr lang="en-GB" sz="1600" b="1" dirty="0"/>
          </a:p>
          <a:p>
            <a:pPr marL="0" lvl="0" indent="0" algn="ctr" defTabSz="1377950">
              <a:lnSpc>
                <a:spcPct val="90000"/>
              </a:lnSpc>
              <a:spcBef>
                <a:spcPct val="0"/>
              </a:spcBef>
              <a:spcAft>
                <a:spcPct val="35000"/>
              </a:spcAft>
              <a:buNone/>
            </a:pPr>
            <a:endParaRPr lang="en-GB" sz="1100" b="1" dirty="0"/>
          </a:p>
          <a:p>
            <a:pPr marL="0" lvl="0" indent="0" algn="ctr" defTabSz="1377950">
              <a:lnSpc>
                <a:spcPct val="90000"/>
              </a:lnSpc>
              <a:spcBef>
                <a:spcPct val="0"/>
              </a:spcBef>
              <a:spcAft>
                <a:spcPct val="35000"/>
              </a:spcAft>
              <a:buNone/>
            </a:pPr>
            <a:r>
              <a:rPr lang="en-GB" sz="4800" b="1" dirty="0"/>
              <a:t>The 7 C’s of Communication, Barriers to Communication and Best Practice Principles</a:t>
            </a:r>
            <a:endParaRPr lang="en-GB" sz="4800" b="1" kern="1200" dirty="0"/>
          </a:p>
        </p:txBody>
      </p:sp>
      <p:sp>
        <p:nvSpPr>
          <p:cNvPr id="2" name="Slide Number Placeholder 1">
            <a:extLst>
              <a:ext uri="{FF2B5EF4-FFF2-40B4-BE49-F238E27FC236}">
                <a16:creationId xmlns:a16="http://schemas.microsoft.com/office/drawing/2014/main" id="{247BFF1B-4782-9B9A-E2D2-E5E9C0C20384}"/>
              </a:ext>
            </a:extLst>
          </p:cNvPr>
          <p:cNvSpPr>
            <a:spLocks noGrp="1"/>
          </p:cNvSpPr>
          <p:nvPr>
            <p:ph type="sldNum" sz="quarter" idx="12"/>
          </p:nvPr>
        </p:nvSpPr>
        <p:spPr/>
        <p:txBody>
          <a:bodyPr/>
          <a:lstStyle/>
          <a:p>
            <a:fld id="{AC82685A-BD3A-4230-8D85-804689F67293}" type="slidenum">
              <a:rPr lang="en-GB" smtClean="0"/>
              <a:t>36</a:t>
            </a:fld>
            <a:endParaRPr lang="en-GB"/>
          </a:p>
        </p:txBody>
      </p:sp>
    </p:spTree>
    <p:extLst>
      <p:ext uri="{BB962C8B-B14F-4D97-AF65-F5344CB8AC3E}">
        <p14:creationId xmlns:p14="http://schemas.microsoft.com/office/powerpoint/2010/main" val="61793527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747EE2-BA00-2478-7A45-5CAC24B63FBC}"/>
              </a:ext>
            </a:extLst>
          </p:cNvPr>
          <p:cNvSpPr>
            <a:spLocks noGrp="1"/>
          </p:cNvSpPr>
          <p:nvPr>
            <p:ph type="title"/>
          </p:nvPr>
        </p:nvSpPr>
        <p:spPr>
          <a:xfrm>
            <a:off x="457200" y="404664"/>
            <a:ext cx="8229600" cy="634082"/>
          </a:xfrm>
        </p:spPr>
        <p:txBody>
          <a:bodyPr>
            <a:normAutofit fontScale="90000"/>
          </a:bodyPr>
          <a:lstStyle/>
          <a:p>
            <a:r>
              <a:rPr lang="en-GB" b="1" dirty="0"/>
              <a:t>7 C’s of Communication for Spoken Language</a:t>
            </a:r>
          </a:p>
        </p:txBody>
      </p:sp>
      <p:pic>
        <p:nvPicPr>
          <p:cNvPr id="4" name="Content Placeholder 3" descr="A screenshot of a computer&#10;&#10;Description automatically generated">
            <a:extLst>
              <a:ext uri="{FF2B5EF4-FFF2-40B4-BE49-F238E27FC236}">
                <a16:creationId xmlns:a16="http://schemas.microsoft.com/office/drawing/2014/main" id="{7313B49E-F380-C833-FDDA-40ADADB75325}"/>
              </a:ext>
            </a:extLst>
          </p:cNvPr>
          <p:cNvPicPr>
            <a:picLocks noGrp="1" noChangeAspect="1"/>
          </p:cNvPicPr>
          <p:nvPr>
            <p:ph idx="1"/>
          </p:nvPr>
        </p:nvPicPr>
        <p:blipFill rotWithShape="1">
          <a:blip r:embed="rId3"/>
          <a:srcRect l="34013" t="29151" r="36849" b="19243"/>
          <a:stretch/>
        </p:blipFill>
        <p:spPr bwMode="auto">
          <a:xfrm>
            <a:off x="1403648" y="1412776"/>
            <a:ext cx="6912768" cy="3672407"/>
          </a:xfrm>
          <a:prstGeom prst="rect">
            <a:avLst/>
          </a:prstGeom>
          <a:ln>
            <a:noFill/>
          </a:ln>
          <a:extLst>
            <a:ext uri="{53640926-AAD7-44D8-BBD7-CCE9431645EC}">
              <a14:shadowObscured xmlns:a14="http://schemas.microsoft.com/office/drawing/2010/main"/>
            </a:ext>
          </a:extLst>
        </p:spPr>
      </p:pic>
      <p:sp>
        <p:nvSpPr>
          <p:cNvPr id="6" name="TextBox 5">
            <a:extLst>
              <a:ext uri="{FF2B5EF4-FFF2-40B4-BE49-F238E27FC236}">
                <a16:creationId xmlns:a16="http://schemas.microsoft.com/office/drawing/2014/main" id="{460AEA3E-FC96-76DA-EE52-94FAA48136C2}"/>
              </a:ext>
            </a:extLst>
          </p:cNvPr>
          <p:cNvSpPr txBox="1"/>
          <p:nvPr/>
        </p:nvSpPr>
        <p:spPr>
          <a:xfrm>
            <a:off x="515604" y="5260557"/>
            <a:ext cx="6740356" cy="369332"/>
          </a:xfrm>
          <a:prstGeom prst="rect">
            <a:avLst/>
          </a:prstGeom>
          <a:solidFill>
            <a:schemeClr val="accent6"/>
          </a:solidFill>
          <a:ln>
            <a:noFill/>
          </a:ln>
          <a:effectLst/>
          <a:scene3d>
            <a:camera prst="orthographicFront"/>
            <a:lightRig rig="flat" dir="t"/>
          </a:scene3d>
          <a:sp3d/>
        </p:spPr>
        <p:style>
          <a:lnRef idx="0">
            <a:scrgbClr r="0" g="0" b="0"/>
          </a:lnRef>
          <a:fillRef idx="0">
            <a:scrgbClr r="0" g="0" b="0"/>
          </a:fillRef>
          <a:effectRef idx="0">
            <a:scrgbClr r="0" g="0" b="0"/>
          </a:effectRef>
          <a:fontRef idx="minor">
            <a:schemeClr val="dk1"/>
          </a:fontRef>
        </p:style>
        <p:txBody>
          <a:bodyPr wrap="square">
            <a:spAutoFit/>
          </a:bodyPr>
          <a:lstStyle/>
          <a:p>
            <a:r>
              <a:rPr lang="en-GB" dirty="0">
                <a:hlinkClick r:id="rId4"/>
              </a:rPr>
              <a:t>The 7 C's of Communication - The World of Work Project</a:t>
            </a:r>
            <a:endParaRPr lang="en-GB" dirty="0"/>
          </a:p>
        </p:txBody>
      </p:sp>
    </p:spTree>
    <p:extLst>
      <p:ext uri="{BB962C8B-B14F-4D97-AF65-F5344CB8AC3E}">
        <p14:creationId xmlns:p14="http://schemas.microsoft.com/office/powerpoint/2010/main" val="1959373073"/>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0FB986-21C9-5C98-FE86-15FF7D146560}"/>
              </a:ext>
            </a:extLst>
          </p:cNvPr>
          <p:cNvSpPr>
            <a:spLocks noGrp="1"/>
          </p:cNvSpPr>
          <p:nvPr>
            <p:ph type="title"/>
          </p:nvPr>
        </p:nvSpPr>
        <p:spPr>
          <a:xfrm>
            <a:off x="457200" y="274638"/>
            <a:ext cx="8229600" cy="1143000"/>
          </a:xfrm>
        </p:spPr>
        <p:txBody>
          <a:bodyPr anchor="ctr">
            <a:normAutofit/>
          </a:bodyPr>
          <a:lstStyle/>
          <a:p>
            <a:r>
              <a:rPr lang="en-GB" b="1" dirty="0"/>
              <a:t>Barriers to Communication </a:t>
            </a:r>
          </a:p>
        </p:txBody>
      </p:sp>
      <p:sp>
        <p:nvSpPr>
          <p:cNvPr id="3" name="Content Placeholder 2">
            <a:extLst>
              <a:ext uri="{FF2B5EF4-FFF2-40B4-BE49-F238E27FC236}">
                <a16:creationId xmlns:a16="http://schemas.microsoft.com/office/drawing/2014/main" id="{59104A16-DEE3-F1C2-2407-4DDE6A80D599}"/>
              </a:ext>
            </a:extLst>
          </p:cNvPr>
          <p:cNvSpPr>
            <a:spLocks noGrp="1"/>
          </p:cNvSpPr>
          <p:nvPr>
            <p:ph sz="half" idx="1"/>
          </p:nvPr>
        </p:nvSpPr>
        <p:spPr>
          <a:xfrm>
            <a:off x="0" y="1417638"/>
            <a:ext cx="4495800" cy="4171603"/>
          </a:xfrm>
        </p:spPr>
        <p:txBody>
          <a:bodyPr>
            <a:normAutofit lnSpcReduction="10000"/>
          </a:bodyPr>
          <a:lstStyle/>
          <a:p>
            <a:pPr>
              <a:lnSpc>
                <a:spcPct val="90000"/>
              </a:lnSpc>
            </a:pPr>
            <a:r>
              <a:rPr lang="en-GB" dirty="0"/>
              <a:t>The word barrier means an obstacle, a hindrance or simply a problem that comes in the way of transmission of a message and blocks the process, either completely or partially. </a:t>
            </a:r>
          </a:p>
          <a:p>
            <a:pPr>
              <a:lnSpc>
                <a:spcPct val="90000"/>
              </a:lnSpc>
            </a:pPr>
            <a:r>
              <a:rPr lang="en-GB" dirty="0"/>
              <a:t>Watch the video and note down what you have learnt.  </a:t>
            </a:r>
          </a:p>
          <a:p>
            <a:pPr>
              <a:lnSpc>
                <a:spcPct val="90000"/>
              </a:lnSpc>
            </a:pPr>
            <a:endParaRPr lang="en-GB" dirty="0"/>
          </a:p>
        </p:txBody>
      </p:sp>
      <p:pic>
        <p:nvPicPr>
          <p:cNvPr id="4" name="Picture 3" descr="A picture containing computer&#10;&#10;Description automatically generated">
            <a:hlinkClick r:id="rId3"/>
            <a:extLst>
              <a:ext uri="{FF2B5EF4-FFF2-40B4-BE49-F238E27FC236}">
                <a16:creationId xmlns:a16="http://schemas.microsoft.com/office/drawing/2014/main" id="{22DD9B28-E1A4-8730-E70D-9B75D0E139E0}"/>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4648200" y="1988840"/>
            <a:ext cx="4038600" cy="2741737"/>
          </a:xfrm>
          <a:prstGeom prst="rect">
            <a:avLst/>
          </a:prstGeom>
          <a:noFill/>
        </p:spPr>
      </p:pic>
      <p:sp>
        <p:nvSpPr>
          <p:cNvPr id="6" name="TextBox 5">
            <a:extLst>
              <a:ext uri="{FF2B5EF4-FFF2-40B4-BE49-F238E27FC236}">
                <a16:creationId xmlns:a16="http://schemas.microsoft.com/office/drawing/2014/main" id="{B6DC1210-6CFE-B84F-C64E-59E3C4D45EDC}"/>
              </a:ext>
            </a:extLst>
          </p:cNvPr>
          <p:cNvSpPr txBox="1"/>
          <p:nvPr/>
        </p:nvSpPr>
        <p:spPr>
          <a:xfrm>
            <a:off x="4681038" y="5013176"/>
            <a:ext cx="3909976" cy="369332"/>
          </a:xfrm>
          <a:prstGeom prst="rect">
            <a:avLst/>
          </a:prstGeom>
          <a:solidFill>
            <a:schemeClr val="accent6"/>
          </a:solidFill>
          <a:ln>
            <a:noFill/>
          </a:ln>
          <a:effectLst/>
          <a:scene3d>
            <a:camera prst="orthographicFront"/>
            <a:lightRig rig="flat" dir="t"/>
          </a:scene3d>
          <a:sp3d/>
        </p:spPr>
        <p:style>
          <a:lnRef idx="0">
            <a:scrgbClr r="0" g="0" b="0"/>
          </a:lnRef>
          <a:fillRef idx="0">
            <a:scrgbClr r="0" g="0" b="0"/>
          </a:fillRef>
          <a:effectRef idx="0">
            <a:scrgbClr r="0" g="0" b="0"/>
          </a:effectRef>
          <a:fontRef idx="minor">
            <a:schemeClr val="dk1"/>
          </a:fontRef>
        </p:style>
        <p:txBody>
          <a:bodyPr wrap="square">
            <a:spAutoFit/>
          </a:bodyPr>
          <a:lstStyle/>
          <a:p>
            <a:pPr marL="0" indent="0" algn="just">
              <a:buNone/>
            </a:pPr>
            <a:r>
              <a:rPr lang="en-GB" sz="1800" b="1" dirty="0">
                <a:hlinkClick r:id="rId3"/>
              </a:rPr>
              <a:t>Barriers to communication  video</a:t>
            </a:r>
            <a:endParaRPr lang="en-GB" sz="1800" b="1" dirty="0"/>
          </a:p>
        </p:txBody>
      </p:sp>
    </p:spTree>
    <p:extLst>
      <p:ext uri="{BB962C8B-B14F-4D97-AF65-F5344CB8AC3E}">
        <p14:creationId xmlns:p14="http://schemas.microsoft.com/office/powerpoint/2010/main" val="2308062787"/>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7" name="Rectangle 3"/>
          <p:cNvSpPr>
            <a:spLocks noGrp="1" noChangeArrowheads="1"/>
          </p:cNvSpPr>
          <p:nvPr>
            <p:ph type="body" sz="half" idx="1"/>
          </p:nvPr>
        </p:nvSpPr>
        <p:spPr>
          <a:xfrm>
            <a:off x="899592" y="1417638"/>
            <a:ext cx="7488831" cy="4271169"/>
          </a:xfrm>
        </p:spPr>
        <p:txBody>
          <a:bodyPr>
            <a:normAutofit lnSpcReduction="10000"/>
          </a:bodyPr>
          <a:lstStyle/>
          <a:p>
            <a:pPr eaLnBrk="1" hangingPunct="1">
              <a:lnSpc>
                <a:spcPct val="80000"/>
              </a:lnSpc>
              <a:defRPr/>
            </a:pPr>
            <a:r>
              <a:rPr lang="en-GB" dirty="0">
                <a:latin typeface="Arial" pitchFamily="34" charset="0"/>
                <a:cs typeface="Arial" pitchFamily="34" charset="0"/>
              </a:rPr>
              <a:t>Hearing impairment</a:t>
            </a:r>
          </a:p>
          <a:p>
            <a:pPr eaLnBrk="1" hangingPunct="1">
              <a:lnSpc>
                <a:spcPct val="80000"/>
              </a:lnSpc>
              <a:defRPr/>
            </a:pPr>
            <a:r>
              <a:rPr lang="en-GB" dirty="0">
                <a:latin typeface="Arial" pitchFamily="34" charset="0"/>
                <a:cs typeface="Arial" pitchFamily="34" charset="0"/>
              </a:rPr>
              <a:t>Visual impairment</a:t>
            </a:r>
          </a:p>
          <a:p>
            <a:pPr eaLnBrk="1" hangingPunct="1">
              <a:lnSpc>
                <a:spcPct val="80000"/>
              </a:lnSpc>
              <a:defRPr/>
            </a:pPr>
            <a:r>
              <a:rPr lang="en-GB" dirty="0">
                <a:latin typeface="Arial" pitchFamily="34" charset="0"/>
                <a:cs typeface="Arial" pitchFamily="34" charset="0"/>
              </a:rPr>
              <a:t>Level of social awareness </a:t>
            </a:r>
          </a:p>
          <a:p>
            <a:pPr eaLnBrk="1" hangingPunct="1">
              <a:lnSpc>
                <a:spcPct val="80000"/>
              </a:lnSpc>
              <a:defRPr/>
            </a:pPr>
            <a:r>
              <a:rPr lang="en-GB" dirty="0">
                <a:latin typeface="Arial" pitchFamily="34" charset="0"/>
                <a:cs typeface="Arial" pitchFamily="34" charset="0"/>
              </a:rPr>
              <a:t>Physical disability</a:t>
            </a:r>
          </a:p>
          <a:p>
            <a:pPr eaLnBrk="1" hangingPunct="1">
              <a:lnSpc>
                <a:spcPct val="80000"/>
              </a:lnSpc>
              <a:defRPr/>
            </a:pPr>
            <a:r>
              <a:rPr lang="en-GB" dirty="0">
                <a:latin typeface="Arial" pitchFamily="34" charset="0"/>
                <a:cs typeface="Arial" pitchFamily="34" charset="0"/>
              </a:rPr>
              <a:t>Memory and recall difficulties</a:t>
            </a:r>
          </a:p>
          <a:p>
            <a:pPr eaLnBrk="1" hangingPunct="1">
              <a:lnSpc>
                <a:spcPct val="80000"/>
              </a:lnSpc>
              <a:defRPr/>
            </a:pPr>
            <a:r>
              <a:rPr lang="en-GB" dirty="0">
                <a:latin typeface="Arial" pitchFamily="34" charset="0"/>
                <a:cs typeface="Arial" pitchFamily="34" charset="0"/>
              </a:rPr>
              <a:t>Concentration ability</a:t>
            </a:r>
          </a:p>
          <a:p>
            <a:pPr>
              <a:lnSpc>
                <a:spcPct val="80000"/>
              </a:lnSpc>
              <a:defRPr/>
            </a:pPr>
            <a:r>
              <a:rPr lang="en-GB" dirty="0">
                <a:latin typeface="Arial" pitchFamily="34" charset="0"/>
                <a:cs typeface="Arial" pitchFamily="34" charset="0"/>
              </a:rPr>
              <a:t>Cultural differences</a:t>
            </a:r>
          </a:p>
          <a:p>
            <a:pPr>
              <a:lnSpc>
                <a:spcPct val="80000"/>
              </a:lnSpc>
              <a:defRPr/>
            </a:pPr>
            <a:r>
              <a:rPr lang="en-GB" dirty="0">
                <a:latin typeface="Arial" pitchFamily="34" charset="0"/>
                <a:cs typeface="Arial" pitchFamily="34" charset="0"/>
              </a:rPr>
              <a:t>Lack of trust</a:t>
            </a:r>
          </a:p>
          <a:p>
            <a:pPr>
              <a:lnSpc>
                <a:spcPct val="80000"/>
              </a:lnSpc>
              <a:defRPr/>
            </a:pPr>
            <a:r>
              <a:rPr lang="en-GB" dirty="0">
                <a:latin typeface="Arial" pitchFamily="34" charset="0"/>
                <a:cs typeface="Arial" pitchFamily="34" charset="0"/>
              </a:rPr>
              <a:t>Lack of something to talk about</a:t>
            </a:r>
          </a:p>
          <a:p>
            <a:pPr>
              <a:lnSpc>
                <a:spcPct val="80000"/>
              </a:lnSpc>
              <a:defRPr/>
            </a:pPr>
            <a:r>
              <a:rPr lang="en-GB" dirty="0">
                <a:latin typeface="Arial" pitchFamily="34" charset="0"/>
                <a:cs typeface="Arial" pitchFamily="34" charset="0"/>
              </a:rPr>
              <a:t>Stress and or anxiety</a:t>
            </a:r>
          </a:p>
        </p:txBody>
      </p:sp>
      <p:sp>
        <p:nvSpPr>
          <p:cNvPr id="52228" name="Rectangle 4"/>
          <p:cNvSpPr>
            <a:spLocks noGrp="1" noChangeArrowheads="1"/>
          </p:cNvSpPr>
          <p:nvPr>
            <p:ph type="body" sz="half" idx="2"/>
          </p:nvPr>
        </p:nvSpPr>
        <p:spPr>
          <a:xfrm>
            <a:off x="4945856" y="2324100"/>
            <a:ext cx="3028950" cy="3643313"/>
          </a:xfrm>
        </p:spPr>
        <p:txBody>
          <a:bodyPr/>
          <a:lstStyle/>
          <a:p>
            <a:pPr eaLnBrk="1" hangingPunct="1">
              <a:lnSpc>
                <a:spcPct val="80000"/>
              </a:lnSpc>
              <a:defRPr/>
            </a:pPr>
            <a:endParaRPr lang="en-GB" dirty="0">
              <a:latin typeface="+mj-lt"/>
            </a:endParaRPr>
          </a:p>
          <a:p>
            <a:pPr eaLnBrk="1" hangingPunct="1">
              <a:lnSpc>
                <a:spcPct val="80000"/>
              </a:lnSpc>
              <a:buFontTx/>
              <a:buNone/>
              <a:defRPr/>
            </a:pPr>
            <a:endParaRPr lang="en-US" dirty="0">
              <a:latin typeface="+mj-lt"/>
            </a:endParaRPr>
          </a:p>
        </p:txBody>
      </p:sp>
      <p:sp>
        <p:nvSpPr>
          <p:cNvPr id="2" name="Title 1">
            <a:extLst>
              <a:ext uri="{FF2B5EF4-FFF2-40B4-BE49-F238E27FC236}">
                <a16:creationId xmlns:a16="http://schemas.microsoft.com/office/drawing/2014/main" id="{4BE84252-CB46-0D38-0181-BC52F5C0D627}"/>
              </a:ext>
            </a:extLst>
          </p:cNvPr>
          <p:cNvSpPr txBox="1">
            <a:spLocks/>
          </p:cNvSpPr>
          <p:nvPr/>
        </p:nvSpPr>
        <p:spPr>
          <a:xfrm>
            <a:off x="457200" y="156369"/>
            <a:ext cx="8229600" cy="1143000"/>
          </a:xfrm>
          <a:prstGeom prst="rect">
            <a:avLst/>
          </a:prstGeom>
        </p:spPr>
        <p:txBody>
          <a:bodyPr vert="horz" lIns="91440" tIns="45720" rIns="91440" bIns="45720" rtlCol="0" anchor="ctr">
            <a:normAutofit fontScale="92500" lnSpcReduction="20000"/>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b="1" dirty="0"/>
              <a:t>Other Barriers to Communication </a:t>
            </a:r>
          </a:p>
        </p:txBody>
      </p:sp>
    </p:spTree>
    <p:extLst>
      <p:ext uri="{BB962C8B-B14F-4D97-AF65-F5344CB8AC3E}">
        <p14:creationId xmlns:p14="http://schemas.microsoft.com/office/powerpoint/2010/main" val="309712127"/>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5670" y="28708"/>
            <a:ext cx="9138330" cy="5704548"/>
          </a:xfrm>
          <a:prstGeom prst="rect">
            <a:avLst/>
          </a:prstGeom>
          <a:solidFill>
            <a:schemeClr val="accent3">
              <a:lumMod val="40000"/>
              <a:lumOff val="60000"/>
            </a:schemeClr>
          </a:solidFill>
        </p:spPr>
        <p:txBody>
          <a:bodyPr/>
          <a:lstStyle/>
          <a:p>
            <a:endParaRPr lang="en-GB"/>
          </a:p>
        </p:txBody>
      </p:sp>
      <p:sp>
        <p:nvSpPr>
          <p:cNvPr id="5" name="Freeform 4"/>
          <p:cNvSpPr/>
          <p:nvPr/>
        </p:nvSpPr>
        <p:spPr>
          <a:xfrm>
            <a:off x="2346875" y="653022"/>
            <a:ext cx="4455918" cy="4455918"/>
          </a:xfrm>
          <a:custGeom>
            <a:avLst/>
            <a:gdLst>
              <a:gd name="connsiteX0" fmla="*/ 0 w 4455918"/>
              <a:gd name="connsiteY0" fmla="*/ 2227959 h 4455918"/>
              <a:gd name="connsiteX1" fmla="*/ 2227959 w 4455918"/>
              <a:gd name="connsiteY1" fmla="*/ 0 h 4455918"/>
              <a:gd name="connsiteX2" fmla="*/ 4455918 w 4455918"/>
              <a:gd name="connsiteY2" fmla="*/ 2227959 h 4455918"/>
              <a:gd name="connsiteX3" fmla="*/ 2227959 w 4455918"/>
              <a:gd name="connsiteY3" fmla="*/ 4455918 h 4455918"/>
              <a:gd name="connsiteX4" fmla="*/ 0 w 4455918"/>
              <a:gd name="connsiteY4" fmla="*/ 2227959 h 445591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455918" h="4455918">
                <a:moveTo>
                  <a:pt x="0" y="2227959"/>
                </a:moveTo>
                <a:cubicBezTo>
                  <a:pt x="0" y="997491"/>
                  <a:pt x="997491" y="0"/>
                  <a:pt x="2227959" y="0"/>
                </a:cubicBezTo>
                <a:cubicBezTo>
                  <a:pt x="3458427" y="0"/>
                  <a:pt x="4455918" y="997491"/>
                  <a:pt x="4455918" y="2227959"/>
                </a:cubicBezTo>
                <a:cubicBezTo>
                  <a:pt x="4455918" y="3458427"/>
                  <a:pt x="3458427" y="4455918"/>
                  <a:pt x="2227959" y="4455918"/>
                </a:cubicBezTo>
                <a:cubicBezTo>
                  <a:pt x="997491" y="4455918"/>
                  <a:pt x="0" y="3458427"/>
                  <a:pt x="0" y="2227959"/>
                </a:cubicBezTo>
                <a:close/>
              </a:path>
            </a:pathLst>
          </a:custGeom>
          <a:blipFill rotWithShape="0">
            <a:blip r:embed="rId3"/>
            <a:stretch>
              <a:fillRect/>
            </a:stretch>
          </a:blipFill>
        </p:spPr>
        <p:style>
          <a:lnRef idx="2">
            <a:schemeClr val="lt1">
              <a:hueOff val="0"/>
              <a:satOff val="0"/>
              <a:lumOff val="0"/>
              <a:alphaOff val="0"/>
            </a:schemeClr>
          </a:lnRef>
          <a:fillRef idx="1">
            <a:scrgbClr r="0" g="0" b="0"/>
          </a:fillRef>
          <a:effectRef idx="0">
            <a:schemeClr val="accent3">
              <a:hueOff val="0"/>
              <a:satOff val="0"/>
              <a:lumOff val="0"/>
              <a:alphaOff val="0"/>
            </a:schemeClr>
          </a:effectRef>
          <a:fontRef idx="minor">
            <a:schemeClr val="lt1"/>
          </a:fontRef>
        </p:style>
        <p:txBody>
          <a:bodyPr spcFirstLastPara="0" vert="horz" wrap="square" lIns="693194" tIns="693194" rIns="693194" bIns="693194" numCol="1" spcCol="1270" anchor="ctr" anchorCtr="0">
            <a:noAutofit/>
          </a:bodyPr>
          <a:lstStyle/>
          <a:p>
            <a:pPr lvl="0" algn="ctr" defTabSz="1422400">
              <a:lnSpc>
                <a:spcPct val="90000"/>
              </a:lnSpc>
              <a:spcBef>
                <a:spcPct val="0"/>
              </a:spcBef>
              <a:spcAft>
                <a:spcPct val="35000"/>
              </a:spcAft>
            </a:pPr>
            <a:r>
              <a:rPr lang="en-US" sz="3200" b="1" kern="1200" cap="none" spc="0" dirty="0">
                <a:ln w="0"/>
                <a:solidFill>
                  <a:schemeClr val="accent1"/>
                </a:solidFill>
                <a:effectLst>
                  <a:outerShdw blurRad="38100" dist="25400" dir="5400000" algn="ctr" rotWithShape="0">
                    <a:srgbClr val="6E747A">
                      <a:alpha val="43000"/>
                    </a:srgbClr>
                  </a:outerShdw>
                </a:effectLst>
              </a:rPr>
              <a:t>Barriers</a:t>
            </a:r>
          </a:p>
          <a:p>
            <a:pPr lvl="0" algn="ctr" defTabSz="1422400">
              <a:lnSpc>
                <a:spcPct val="90000"/>
              </a:lnSpc>
              <a:spcBef>
                <a:spcPct val="0"/>
              </a:spcBef>
              <a:spcAft>
                <a:spcPct val="35000"/>
              </a:spcAft>
            </a:pPr>
            <a:r>
              <a:rPr lang="en-US" sz="3200" b="1" kern="1200" cap="none" spc="0" dirty="0">
                <a:ln w="0"/>
                <a:solidFill>
                  <a:schemeClr val="accent1"/>
                </a:solidFill>
                <a:effectLst>
                  <a:outerShdw blurRad="38100" dist="25400" dir="5400000" algn="ctr" rotWithShape="0">
                    <a:srgbClr val="6E747A">
                      <a:alpha val="43000"/>
                    </a:srgbClr>
                  </a:outerShdw>
                </a:effectLst>
              </a:rPr>
              <a:t>In</a:t>
            </a:r>
          </a:p>
          <a:p>
            <a:pPr lvl="0" algn="ctr" defTabSz="1422400">
              <a:lnSpc>
                <a:spcPct val="90000"/>
              </a:lnSpc>
              <a:spcBef>
                <a:spcPct val="0"/>
              </a:spcBef>
              <a:spcAft>
                <a:spcPct val="35000"/>
              </a:spcAft>
            </a:pPr>
            <a:r>
              <a:rPr lang="en-US" sz="3200" b="1" kern="1200" cap="none" spc="0" dirty="0">
                <a:ln w="0"/>
                <a:solidFill>
                  <a:schemeClr val="accent1"/>
                </a:solidFill>
                <a:effectLst>
                  <a:outerShdw blurRad="38100" dist="25400" dir="5400000" algn="ctr" rotWithShape="0">
                    <a:srgbClr val="6E747A">
                      <a:alpha val="43000"/>
                    </a:srgbClr>
                  </a:outerShdw>
                </a:effectLst>
              </a:rPr>
              <a:t>Communication</a:t>
            </a:r>
          </a:p>
        </p:txBody>
      </p:sp>
      <p:sp>
        <p:nvSpPr>
          <p:cNvPr id="6" name="Freeform 5"/>
          <p:cNvSpPr/>
          <p:nvPr/>
        </p:nvSpPr>
        <p:spPr>
          <a:xfrm rot="19918908">
            <a:off x="6695465" y="1364767"/>
            <a:ext cx="499577" cy="509747"/>
          </a:xfrm>
          <a:custGeom>
            <a:avLst/>
            <a:gdLst>
              <a:gd name="connsiteX0" fmla="*/ 0 w 499577"/>
              <a:gd name="connsiteY0" fmla="*/ 101949 h 509747"/>
              <a:gd name="connsiteX1" fmla="*/ 249789 w 499577"/>
              <a:gd name="connsiteY1" fmla="*/ 101949 h 509747"/>
              <a:gd name="connsiteX2" fmla="*/ 249789 w 499577"/>
              <a:gd name="connsiteY2" fmla="*/ 0 h 509747"/>
              <a:gd name="connsiteX3" fmla="*/ 499577 w 499577"/>
              <a:gd name="connsiteY3" fmla="*/ 254874 h 509747"/>
              <a:gd name="connsiteX4" fmla="*/ 249789 w 499577"/>
              <a:gd name="connsiteY4" fmla="*/ 509747 h 509747"/>
              <a:gd name="connsiteX5" fmla="*/ 249789 w 499577"/>
              <a:gd name="connsiteY5" fmla="*/ 407798 h 509747"/>
              <a:gd name="connsiteX6" fmla="*/ 0 w 499577"/>
              <a:gd name="connsiteY6" fmla="*/ 407798 h 509747"/>
              <a:gd name="connsiteX7" fmla="*/ 0 w 499577"/>
              <a:gd name="connsiteY7" fmla="*/ 101949 h 5097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99577" h="509747">
                <a:moveTo>
                  <a:pt x="0" y="101949"/>
                </a:moveTo>
                <a:lnTo>
                  <a:pt x="249789" y="101949"/>
                </a:lnTo>
                <a:lnTo>
                  <a:pt x="249789" y="0"/>
                </a:lnTo>
                <a:lnTo>
                  <a:pt x="499577" y="254874"/>
                </a:lnTo>
                <a:lnTo>
                  <a:pt x="249789" y="509747"/>
                </a:lnTo>
                <a:lnTo>
                  <a:pt x="249789" y="407798"/>
                </a:lnTo>
                <a:lnTo>
                  <a:pt x="0" y="407798"/>
                </a:lnTo>
                <a:lnTo>
                  <a:pt x="0" y="101949"/>
                </a:lnTo>
                <a:close/>
              </a:path>
            </a:pathLst>
          </a:custGeom>
        </p:spPr>
        <p:style>
          <a:lnRef idx="0">
            <a:schemeClr val="lt1">
              <a:hueOff val="0"/>
              <a:satOff val="0"/>
              <a:lumOff val="0"/>
              <a:alphaOff val="0"/>
            </a:schemeClr>
          </a:lnRef>
          <a:fillRef idx="1">
            <a:schemeClr val="accent4">
              <a:hueOff val="0"/>
              <a:satOff val="0"/>
              <a:lumOff val="0"/>
              <a:alphaOff val="0"/>
            </a:schemeClr>
          </a:fillRef>
          <a:effectRef idx="0">
            <a:schemeClr val="accent4">
              <a:hueOff val="0"/>
              <a:satOff val="0"/>
              <a:lumOff val="0"/>
              <a:alphaOff val="0"/>
            </a:schemeClr>
          </a:effectRef>
          <a:fontRef idx="minor">
            <a:schemeClr val="lt1"/>
          </a:fontRef>
        </p:style>
        <p:txBody>
          <a:bodyPr spcFirstLastPara="0" vert="horz" wrap="square" lIns="-1" tIns="101949" rIns="149873" bIns="101948" numCol="1" spcCol="1270" anchor="ctr" anchorCtr="0">
            <a:noAutofit/>
          </a:bodyPr>
          <a:lstStyle/>
          <a:p>
            <a:pPr lvl="0" algn="ctr" defTabSz="533400">
              <a:lnSpc>
                <a:spcPct val="90000"/>
              </a:lnSpc>
              <a:spcBef>
                <a:spcPct val="0"/>
              </a:spcBef>
              <a:spcAft>
                <a:spcPct val="35000"/>
              </a:spcAft>
            </a:pPr>
            <a:endParaRPr lang="en-US" sz="1200" kern="1200"/>
          </a:p>
        </p:txBody>
      </p:sp>
      <p:sp>
        <p:nvSpPr>
          <p:cNvPr id="7" name="Freeform 6"/>
          <p:cNvSpPr/>
          <p:nvPr/>
        </p:nvSpPr>
        <p:spPr>
          <a:xfrm>
            <a:off x="7267491" y="58466"/>
            <a:ext cx="1814101" cy="1814101"/>
          </a:xfrm>
          <a:custGeom>
            <a:avLst/>
            <a:gdLst>
              <a:gd name="connsiteX0" fmla="*/ 0 w 1814101"/>
              <a:gd name="connsiteY0" fmla="*/ 907051 h 1814101"/>
              <a:gd name="connsiteX1" fmla="*/ 907051 w 1814101"/>
              <a:gd name="connsiteY1" fmla="*/ 0 h 1814101"/>
              <a:gd name="connsiteX2" fmla="*/ 1814102 w 1814101"/>
              <a:gd name="connsiteY2" fmla="*/ 907051 h 1814101"/>
              <a:gd name="connsiteX3" fmla="*/ 907051 w 1814101"/>
              <a:gd name="connsiteY3" fmla="*/ 1814102 h 1814101"/>
              <a:gd name="connsiteX4" fmla="*/ 0 w 1814101"/>
              <a:gd name="connsiteY4" fmla="*/ 907051 h 181410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14101" h="1814101">
                <a:moveTo>
                  <a:pt x="0" y="907051"/>
                </a:moveTo>
                <a:cubicBezTo>
                  <a:pt x="0" y="406101"/>
                  <a:pt x="406101" y="0"/>
                  <a:pt x="907051" y="0"/>
                </a:cubicBezTo>
                <a:cubicBezTo>
                  <a:pt x="1408001" y="0"/>
                  <a:pt x="1814102" y="406101"/>
                  <a:pt x="1814102" y="907051"/>
                </a:cubicBezTo>
                <a:cubicBezTo>
                  <a:pt x="1814102" y="1408001"/>
                  <a:pt x="1408001" y="1814102"/>
                  <a:pt x="907051" y="1814102"/>
                </a:cubicBezTo>
                <a:cubicBezTo>
                  <a:pt x="406101" y="1814102"/>
                  <a:pt x="0" y="1408001"/>
                  <a:pt x="0" y="907051"/>
                </a:cubicBezTo>
                <a:close/>
              </a:path>
            </a:pathLst>
          </a:custGeom>
        </p:spPr>
        <p:style>
          <a:lnRef idx="2">
            <a:schemeClr val="lt1">
              <a:hueOff val="0"/>
              <a:satOff val="0"/>
              <a:lumOff val="0"/>
              <a:alphaOff val="0"/>
            </a:schemeClr>
          </a:lnRef>
          <a:fillRef idx="1">
            <a:schemeClr val="accent4">
              <a:hueOff val="0"/>
              <a:satOff val="0"/>
              <a:lumOff val="0"/>
              <a:alphaOff val="0"/>
            </a:schemeClr>
          </a:fillRef>
          <a:effectRef idx="0">
            <a:schemeClr val="accent4">
              <a:hueOff val="0"/>
              <a:satOff val="0"/>
              <a:lumOff val="0"/>
              <a:alphaOff val="0"/>
            </a:schemeClr>
          </a:effectRef>
          <a:fontRef idx="minor">
            <a:schemeClr val="lt1"/>
          </a:fontRef>
        </p:style>
        <p:txBody>
          <a:bodyPr spcFirstLastPara="0" vert="horz" wrap="square" lIns="291069" tIns="291069" rIns="291069" bIns="291069" numCol="1" spcCol="1270" anchor="ctr" anchorCtr="0">
            <a:noAutofit/>
          </a:bodyPr>
          <a:lstStyle/>
          <a:p>
            <a:pPr lvl="0" algn="ctr" defTabSz="889000">
              <a:lnSpc>
                <a:spcPct val="90000"/>
              </a:lnSpc>
              <a:spcBef>
                <a:spcPct val="0"/>
              </a:spcBef>
              <a:spcAft>
                <a:spcPct val="35000"/>
              </a:spcAft>
            </a:pPr>
            <a:r>
              <a:rPr lang="en-US" sz="2000" kern="1200" dirty="0"/>
              <a:t>Filtering</a:t>
            </a:r>
          </a:p>
        </p:txBody>
      </p:sp>
      <p:sp>
        <p:nvSpPr>
          <p:cNvPr id="8" name="Freeform 7"/>
          <p:cNvSpPr/>
          <p:nvPr/>
        </p:nvSpPr>
        <p:spPr>
          <a:xfrm rot="33480">
            <a:off x="6903331" y="2649966"/>
            <a:ext cx="242483" cy="509747"/>
          </a:xfrm>
          <a:custGeom>
            <a:avLst/>
            <a:gdLst>
              <a:gd name="connsiteX0" fmla="*/ 0 w 242483"/>
              <a:gd name="connsiteY0" fmla="*/ 101949 h 509747"/>
              <a:gd name="connsiteX1" fmla="*/ 121242 w 242483"/>
              <a:gd name="connsiteY1" fmla="*/ 101949 h 509747"/>
              <a:gd name="connsiteX2" fmla="*/ 121242 w 242483"/>
              <a:gd name="connsiteY2" fmla="*/ 0 h 509747"/>
              <a:gd name="connsiteX3" fmla="*/ 242483 w 242483"/>
              <a:gd name="connsiteY3" fmla="*/ 254874 h 509747"/>
              <a:gd name="connsiteX4" fmla="*/ 121242 w 242483"/>
              <a:gd name="connsiteY4" fmla="*/ 509747 h 509747"/>
              <a:gd name="connsiteX5" fmla="*/ 121242 w 242483"/>
              <a:gd name="connsiteY5" fmla="*/ 407798 h 509747"/>
              <a:gd name="connsiteX6" fmla="*/ 0 w 242483"/>
              <a:gd name="connsiteY6" fmla="*/ 407798 h 509747"/>
              <a:gd name="connsiteX7" fmla="*/ 0 w 242483"/>
              <a:gd name="connsiteY7" fmla="*/ 101949 h 5097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2483" h="509747">
                <a:moveTo>
                  <a:pt x="0" y="101949"/>
                </a:moveTo>
                <a:lnTo>
                  <a:pt x="121242" y="101949"/>
                </a:lnTo>
                <a:lnTo>
                  <a:pt x="121242" y="0"/>
                </a:lnTo>
                <a:lnTo>
                  <a:pt x="242483" y="254874"/>
                </a:lnTo>
                <a:lnTo>
                  <a:pt x="121242" y="509747"/>
                </a:lnTo>
                <a:lnTo>
                  <a:pt x="121242" y="407798"/>
                </a:lnTo>
                <a:lnTo>
                  <a:pt x="0" y="407798"/>
                </a:lnTo>
                <a:lnTo>
                  <a:pt x="0" y="101949"/>
                </a:lnTo>
                <a:close/>
              </a:path>
            </a:pathLst>
          </a:custGeom>
        </p:spPr>
        <p:style>
          <a:lnRef idx="0">
            <a:schemeClr val="lt1">
              <a:hueOff val="0"/>
              <a:satOff val="0"/>
              <a:lumOff val="0"/>
              <a:alphaOff val="0"/>
            </a:schemeClr>
          </a:lnRef>
          <a:fillRef idx="1">
            <a:schemeClr val="accent4">
              <a:hueOff val="0"/>
              <a:satOff val="0"/>
              <a:lumOff val="0"/>
              <a:alphaOff val="0"/>
            </a:schemeClr>
          </a:fillRef>
          <a:effectRef idx="0">
            <a:schemeClr val="accent4">
              <a:hueOff val="0"/>
              <a:satOff val="0"/>
              <a:lumOff val="0"/>
              <a:alphaOff val="0"/>
            </a:schemeClr>
          </a:effectRef>
          <a:fontRef idx="minor">
            <a:schemeClr val="lt1"/>
          </a:fontRef>
        </p:style>
        <p:txBody>
          <a:bodyPr spcFirstLastPara="0" vert="horz" wrap="square" lIns="-1" tIns="101949" rIns="149873" bIns="101948" numCol="1" spcCol="1270" anchor="ctr" anchorCtr="0">
            <a:noAutofit/>
          </a:bodyPr>
          <a:lstStyle/>
          <a:p>
            <a:pPr algn="ctr" defTabSz="533400">
              <a:lnSpc>
                <a:spcPct val="90000"/>
              </a:lnSpc>
              <a:spcBef>
                <a:spcPct val="0"/>
              </a:spcBef>
              <a:spcAft>
                <a:spcPct val="35000"/>
              </a:spcAft>
            </a:pPr>
            <a:endParaRPr lang="en-US" sz="1200"/>
          </a:p>
        </p:txBody>
      </p:sp>
      <p:sp>
        <p:nvSpPr>
          <p:cNvPr id="9" name="Freeform 8"/>
          <p:cNvSpPr/>
          <p:nvPr/>
        </p:nvSpPr>
        <p:spPr>
          <a:xfrm>
            <a:off x="7260139" y="2008918"/>
            <a:ext cx="1814101" cy="1814101"/>
          </a:xfrm>
          <a:custGeom>
            <a:avLst/>
            <a:gdLst>
              <a:gd name="connsiteX0" fmla="*/ 0 w 1814101"/>
              <a:gd name="connsiteY0" fmla="*/ 907051 h 1814101"/>
              <a:gd name="connsiteX1" fmla="*/ 907051 w 1814101"/>
              <a:gd name="connsiteY1" fmla="*/ 0 h 1814101"/>
              <a:gd name="connsiteX2" fmla="*/ 1814102 w 1814101"/>
              <a:gd name="connsiteY2" fmla="*/ 907051 h 1814101"/>
              <a:gd name="connsiteX3" fmla="*/ 907051 w 1814101"/>
              <a:gd name="connsiteY3" fmla="*/ 1814102 h 1814101"/>
              <a:gd name="connsiteX4" fmla="*/ 0 w 1814101"/>
              <a:gd name="connsiteY4" fmla="*/ 907051 h 181410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14101" h="1814101">
                <a:moveTo>
                  <a:pt x="0" y="907051"/>
                </a:moveTo>
                <a:cubicBezTo>
                  <a:pt x="0" y="406101"/>
                  <a:pt x="406101" y="0"/>
                  <a:pt x="907051" y="0"/>
                </a:cubicBezTo>
                <a:cubicBezTo>
                  <a:pt x="1408001" y="0"/>
                  <a:pt x="1814102" y="406101"/>
                  <a:pt x="1814102" y="907051"/>
                </a:cubicBezTo>
                <a:cubicBezTo>
                  <a:pt x="1814102" y="1408001"/>
                  <a:pt x="1408001" y="1814102"/>
                  <a:pt x="907051" y="1814102"/>
                </a:cubicBezTo>
                <a:cubicBezTo>
                  <a:pt x="406101" y="1814102"/>
                  <a:pt x="0" y="1408001"/>
                  <a:pt x="0" y="907051"/>
                </a:cubicBezTo>
                <a:close/>
              </a:path>
            </a:pathLst>
          </a:custGeom>
        </p:spPr>
        <p:style>
          <a:lnRef idx="2">
            <a:schemeClr val="lt1">
              <a:hueOff val="0"/>
              <a:satOff val="0"/>
              <a:lumOff val="0"/>
              <a:alphaOff val="0"/>
            </a:schemeClr>
          </a:lnRef>
          <a:fillRef idx="1">
            <a:schemeClr val="accent4">
              <a:hueOff val="-892954"/>
              <a:satOff val="5380"/>
              <a:lumOff val="431"/>
              <a:alphaOff val="0"/>
            </a:schemeClr>
          </a:fillRef>
          <a:effectRef idx="0">
            <a:schemeClr val="accent4">
              <a:hueOff val="-892954"/>
              <a:satOff val="5380"/>
              <a:lumOff val="431"/>
              <a:alphaOff val="0"/>
            </a:schemeClr>
          </a:effectRef>
          <a:fontRef idx="minor">
            <a:schemeClr val="lt1"/>
          </a:fontRef>
        </p:style>
        <p:txBody>
          <a:bodyPr spcFirstLastPara="0" vert="horz" wrap="square" lIns="288529" tIns="288529" rIns="288529" bIns="288529" numCol="1" spcCol="1270" anchor="ctr" anchorCtr="0">
            <a:noAutofit/>
          </a:bodyPr>
          <a:lstStyle/>
          <a:p>
            <a:pPr lvl="0" algn="ctr" defTabSz="800100">
              <a:lnSpc>
                <a:spcPct val="90000"/>
              </a:lnSpc>
              <a:spcBef>
                <a:spcPct val="0"/>
              </a:spcBef>
              <a:spcAft>
                <a:spcPct val="35000"/>
              </a:spcAft>
            </a:pPr>
            <a:r>
              <a:rPr lang="en-US" sz="1800" kern="1200" dirty="0"/>
              <a:t>Emotions</a:t>
            </a:r>
            <a:endParaRPr lang="en-US" sz="1200" kern="1200" dirty="0"/>
          </a:p>
        </p:txBody>
      </p:sp>
      <p:sp>
        <p:nvSpPr>
          <p:cNvPr id="10" name="Freeform 9"/>
          <p:cNvSpPr/>
          <p:nvPr/>
        </p:nvSpPr>
        <p:spPr>
          <a:xfrm rot="1705644">
            <a:off x="6687576" y="3906031"/>
            <a:ext cx="503448" cy="509747"/>
          </a:xfrm>
          <a:custGeom>
            <a:avLst/>
            <a:gdLst>
              <a:gd name="connsiteX0" fmla="*/ 0 w 503448"/>
              <a:gd name="connsiteY0" fmla="*/ 101949 h 509747"/>
              <a:gd name="connsiteX1" fmla="*/ 251724 w 503448"/>
              <a:gd name="connsiteY1" fmla="*/ 101949 h 509747"/>
              <a:gd name="connsiteX2" fmla="*/ 251724 w 503448"/>
              <a:gd name="connsiteY2" fmla="*/ 0 h 509747"/>
              <a:gd name="connsiteX3" fmla="*/ 503448 w 503448"/>
              <a:gd name="connsiteY3" fmla="*/ 254874 h 509747"/>
              <a:gd name="connsiteX4" fmla="*/ 251724 w 503448"/>
              <a:gd name="connsiteY4" fmla="*/ 509747 h 509747"/>
              <a:gd name="connsiteX5" fmla="*/ 251724 w 503448"/>
              <a:gd name="connsiteY5" fmla="*/ 407798 h 509747"/>
              <a:gd name="connsiteX6" fmla="*/ 0 w 503448"/>
              <a:gd name="connsiteY6" fmla="*/ 407798 h 509747"/>
              <a:gd name="connsiteX7" fmla="*/ 0 w 503448"/>
              <a:gd name="connsiteY7" fmla="*/ 101949 h 5097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3448" h="509747">
                <a:moveTo>
                  <a:pt x="0" y="101949"/>
                </a:moveTo>
                <a:lnTo>
                  <a:pt x="251724" y="101949"/>
                </a:lnTo>
                <a:lnTo>
                  <a:pt x="251724" y="0"/>
                </a:lnTo>
                <a:lnTo>
                  <a:pt x="503448" y="254874"/>
                </a:lnTo>
                <a:lnTo>
                  <a:pt x="251724" y="509747"/>
                </a:lnTo>
                <a:lnTo>
                  <a:pt x="251724" y="407798"/>
                </a:lnTo>
                <a:lnTo>
                  <a:pt x="0" y="407798"/>
                </a:lnTo>
                <a:lnTo>
                  <a:pt x="0" y="101949"/>
                </a:lnTo>
                <a:close/>
              </a:path>
            </a:pathLst>
          </a:custGeom>
        </p:spPr>
        <p:style>
          <a:lnRef idx="0">
            <a:schemeClr val="lt1">
              <a:hueOff val="0"/>
              <a:satOff val="0"/>
              <a:lumOff val="0"/>
              <a:alphaOff val="0"/>
            </a:schemeClr>
          </a:lnRef>
          <a:fillRef idx="1">
            <a:schemeClr val="accent4">
              <a:hueOff val="-1785908"/>
              <a:satOff val="10760"/>
              <a:lumOff val="862"/>
              <a:alphaOff val="0"/>
            </a:schemeClr>
          </a:fillRef>
          <a:effectRef idx="0">
            <a:schemeClr val="accent4">
              <a:hueOff val="-1785908"/>
              <a:satOff val="10760"/>
              <a:lumOff val="862"/>
              <a:alphaOff val="0"/>
            </a:schemeClr>
          </a:effectRef>
          <a:fontRef idx="minor">
            <a:schemeClr val="lt1"/>
          </a:fontRef>
        </p:style>
        <p:txBody>
          <a:bodyPr spcFirstLastPara="0" vert="horz" wrap="square" lIns="0" tIns="101949" rIns="151033" bIns="101948" numCol="1" spcCol="1270" anchor="ctr" anchorCtr="0">
            <a:noAutofit/>
          </a:bodyPr>
          <a:lstStyle/>
          <a:p>
            <a:pPr lvl="0" algn="ctr" defTabSz="533400">
              <a:lnSpc>
                <a:spcPct val="90000"/>
              </a:lnSpc>
              <a:spcBef>
                <a:spcPct val="0"/>
              </a:spcBef>
              <a:spcAft>
                <a:spcPct val="35000"/>
              </a:spcAft>
            </a:pPr>
            <a:endParaRPr lang="en-US" sz="1200" kern="1200"/>
          </a:p>
        </p:txBody>
      </p:sp>
      <p:sp>
        <p:nvSpPr>
          <p:cNvPr id="11" name="Freeform 10"/>
          <p:cNvSpPr/>
          <p:nvPr/>
        </p:nvSpPr>
        <p:spPr>
          <a:xfrm>
            <a:off x="7260142" y="3918532"/>
            <a:ext cx="1814101" cy="1814101"/>
          </a:xfrm>
          <a:custGeom>
            <a:avLst/>
            <a:gdLst>
              <a:gd name="connsiteX0" fmla="*/ 0 w 1814101"/>
              <a:gd name="connsiteY0" fmla="*/ 907051 h 1814101"/>
              <a:gd name="connsiteX1" fmla="*/ 907051 w 1814101"/>
              <a:gd name="connsiteY1" fmla="*/ 0 h 1814101"/>
              <a:gd name="connsiteX2" fmla="*/ 1814102 w 1814101"/>
              <a:gd name="connsiteY2" fmla="*/ 907051 h 1814101"/>
              <a:gd name="connsiteX3" fmla="*/ 907051 w 1814101"/>
              <a:gd name="connsiteY3" fmla="*/ 1814102 h 1814101"/>
              <a:gd name="connsiteX4" fmla="*/ 0 w 1814101"/>
              <a:gd name="connsiteY4" fmla="*/ 907051 h 181410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14101" h="1814101">
                <a:moveTo>
                  <a:pt x="0" y="907051"/>
                </a:moveTo>
                <a:cubicBezTo>
                  <a:pt x="0" y="406101"/>
                  <a:pt x="406101" y="0"/>
                  <a:pt x="907051" y="0"/>
                </a:cubicBezTo>
                <a:cubicBezTo>
                  <a:pt x="1408001" y="0"/>
                  <a:pt x="1814102" y="406101"/>
                  <a:pt x="1814102" y="907051"/>
                </a:cubicBezTo>
                <a:cubicBezTo>
                  <a:pt x="1814102" y="1408001"/>
                  <a:pt x="1408001" y="1814102"/>
                  <a:pt x="907051" y="1814102"/>
                </a:cubicBezTo>
                <a:cubicBezTo>
                  <a:pt x="406101" y="1814102"/>
                  <a:pt x="0" y="1408001"/>
                  <a:pt x="0" y="907051"/>
                </a:cubicBezTo>
                <a:close/>
              </a:path>
            </a:pathLst>
          </a:custGeom>
        </p:spPr>
        <p:style>
          <a:lnRef idx="2">
            <a:schemeClr val="lt1">
              <a:hueOff val="0"/>
              <a:satOff val="0"/>
              <a:lumOff val="0"/>
              <a:alphaOff val="0"/>
            </a:schemeClr>
          </a:lnRef>
          <a:fillRef idx="1">
            <a:schemeClr val="accent4">
              <a:hueOff val="-1785908"/>
              <a:satOff val="10760"/>
              <a:lumOff val="862"/>
              <a:alphaOff val="0"/>
            </a:schemeClr>
          </a:fillRef>
          <a:effectRef idx="0">
            <a:schemeClr val="accent4">
              <a:hueOff val="-1785908"/>
              <a:satOff val="10760"/>
              <a:lumOff val="862"/>
              <a:alphaOff val="0"/>
            </a:schemeClr>
          </a:effectRef>
          <a:fontRef idx="minor">
            <a:schemeClr val="lt1"/>
          </a:fontRef>
        </p:style>
        <p:txBody>
          <a:bodyPr spcFirstLastPara="0" vert="horz" wrap="square" lIns="288529" tIns="288529" rIns="288529" bIns="288529" numCol="1" spcCol="1270" anchor="ctr" anchorCtr="0">
            <a:noAutofit/>
          </a:bodyPr>
          <a:lstStyle/>
          <a:p>
            <a:pPr lvl="0" algn="ctr" defTabSz="800100">
              <a:lnSpc>
                <a:spcPct val="90000"/>
              </a:lnSpc>
              <a:spcBef>
                <a:spcPct val="0"/>
              </a:spcBef>
              <a:spcAft>
                <a:spcPct val="35000"/>
              </a:spcAft>
            </a:pPr>
            <a:r>
              <a:rPr lang="en-US" kern="1200" dirty="0"/>
              <a:t>Information Overload</a:t>
            </a:r>
          </a:p>
        </p:txBody>
      </p:sp>
      <p:sp>
        <p:nvSpPr>
          <p:cNvPr id="12" name="Freeform 11"/>
          <p:cNvSpPr/>
          <p:nvPr/>
        </p:nvSpPr>
        <p:spPr>
          <a:xfrm rot="19909008">
            <a:off x="1926048" y="3904927"/>
            <a:ext cx="524238" cy="509747"/>
          </a:xfrm>
          <a:custGeom>
            <a:avLst/>
            <a:gdLst>
              <a:gd name="connsiteX0" fmla="*/ 0 w 524237"/>
              <a:gd name="connsiteY0" fmla="*/ 101949 h 509747"/>
              <a:gd name="connsiteX1" fmla="*/ 269364 w 524237"/>
              <a:gd name="connsiteY1" fmla="*/ 101949 h 509747"/>
              <a:gd name="connsiteX2" fmla="*/ 269364 w 524237"/>
              <a:gd name="connsiteY2" fmla="*/ 0 h 509747"/>
              <a:gd name="connsiteX3" fmla="*/ 524237 w 524237"/>
              <a:gd name="connsiteY3" fmla="*/ 254874 h 509747"/>
              <a:gd name="connsiteX4" fmla="*/ 269364 w 524237"/>
              <a:gd name="connsiteY4" fmla="*/ 509747 h 509747"/>
              <a:gd name="connsiteX5" fmla="*/ 269364 w 524237"/>
              <a:gd name="connsiteY5" fmla="*/ 407798 h 509747"/>
              <a:gd name="connsiteX6" fmla="*/ 0 w 524237"/>
              <a:gd name="connsiteY6" fmla="*/ 407798 h 509747"/>
              <a:gd name="connsiteX7" fmla="*/ 0 w 524237"/>
              <a:gd name="connsiteY7" fmla="*/ 101949 h 5097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237" h="509747">
                <a:moveTo>
                  <a:pt x="524237" y="407798"/>
                </a:moveTo>
                <a:lnTo>
                  <a:pt x="254873" y="407798"/>
                </a:lnTo>
                <a:lnTo>
                  <a:pt x="254873" y="509747"/>
                </a:lnTo>
                <a:lnTo>
                  <a:pt x="0" y="254873"/>
                </a:lnTo>
                <a:lnTo>
                  <a:pt x="254873" y="0"/>
                </a:lnTo>
                <a:lnTo>
                  <a:pt x="254873" y="101949"/>
                </a:lnTo>
                <a:lnTo>
                  <a:pt x="524237" y="101949"/>
                </a:lnTo>
                <a:lnTo>
                  <a:pt x="524237" y="407798"/>
                </a:lnTo>
                <a:close/>
              </a:path>
            </a:pathLst>
          </a:custGeom>
        </p:spPr>
        <p:style>
          <a:lnRef idx="0">
            <a:schemeClr val="lt1">
              <a:hueOff val="0"/>
              <a:satOff val="0"/>
              <a:lumOff val="0"/>
              <a:alphaOff val="0"/>
            </a:schemeClr>
          </a:lnRef>
          <a:fillRef idx="1">
            <a:schemeClr val="accent4">
              <a:hueOff val="-2678862"/>
              <a:satOff val="16139"/>
              <a:lumOff val="1294"/>
              <a:alphaOff val="0"/>
            </a:schemeClr>
          </a:fillRef>
          <a:effectRef idx="0">
            <a:schemeClr val="accent4">
              <a:hueOff val="-2678862"/>
              <a:satOff val="16139"/>
              <a:lumOff val="1294"/>
              <a:alphaOff val="0"/>
            </a:schemeClr>
          </a:effectRef>
          <a:fontRef idx="minor">
            <a:schemeClr val="lt1"/>
          </a:fontRef>
        </p:style>
        <p:txBody>
          <a:bodyPr spcFirstLastPara="0" vert="horz" wrap="square" lIns="152923" tIns="101949" rIns="1" bIns="101948" numCol="1" spcCol="1270" anchor="ctr" anchorCtr="0">
            <a:noAutofit/>
          </a:bodyPr>
          <a:lstStyle/>
          <a:p>
            <a:pPr lvl="0" algn="ctr" defTabSz="533400">
              <a:lnSpc>
                <a:spcPct val="90000"/>
              </a:lnSpc>
              <a:spcBef>
                <a:spcPct val="0"/>
              </a:spcBef>
              <a:spcAft>
                <a:spcPct val="35000"/>
              </a:spcAft>
            </a:pPr>
            <a:endParaRPr lang="en-US" sz="1200" kern="1200"/>
          </a:p>
        </p:txBody>
      </p:sp>
      <p:sp>
        <p:nvSpPr>
          <p:cNvPr id="13" name="Freeform 12"/>
          <p:cNvSpPr/>
          <p:nvPr/>
        </p:nvSpPr>
        <p:spPr>
          <a:xfrm>
            <a:off x="32597" y="3921729"/>
            <a:ext cx="1937894" cy="1814101"/>
          </a:xfrm>
          <a:custGeom>
            <a:avLst/>
            <a:gdLst>
              <a:gd name="connsiteX0" fmla="*/ 0 w 1814101"/>
              <a:gd name="connsiteY0" fmla="*/ 907051 h 1814101"/>
              <a:gd name="connsiteX1" fmla="*/ 907051 w 1814101"/>
              <a:gd name="connsiteY1" fmla="*/ 0 h 1814101"/>
              <a:gd name="connsiteX2" fmla="*/ 1814102 w 1814101"/>
              <a:gd name="connsiteY2" fmla="*/ 907051 h 1814101"/>
              <a:gd name="connsiteX3" fmla="*/ 907051 w 1814101"/>
              <a:gd name="connsiteY3" fmla="*/ 1814102 h 1814101"/>
              <a:gd name="connsiteX4" fmla="*/ 0 w 1814101"/>
              <a:gd name="connsiteY4" fmla="*/ 907051 h 181410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14101" h="1814101">
                <a:moveTo>
                  <a:pt x="0" y="907051"/>
                </a:moveTo>
                <a:cubicBezTo>
                  <a:pt x="0" y="406101"/>
                  <a:pt x="406101" y="0"/>
                  <a:pt x="907051" y="0"/>
                </a:cubicBezTo>
                <a:cubicBezTo>
                  <a:pt x="1408001" y="0"/>
                  <a:pt x="1814102" y="406101"/>
                  <a:pt x="1814102" y="907051"/>
                </a:cubicBezTo>
                <a:cubicBezTo>
                  <a:pt x="1814102" y="1408001"/>
                  <a:pt x="1408001" y="1814102"/>
                  <a:pt x="907051" y="1814102"/>
                </a:cubicBezTo>
                <a:cubicBezTo>
                  <a:pt x="406101" y="1814102"/>
                  <a:pt x="0" y="1408001"/>
                  <a:pt x="0" y="907051"/>
                </a:cubicBezTo>
                <a:close/>
              </a:path>
            </a:pathLst>
          </a:custGeom>
        </p:spPr>
        <p:style>
          <a:lnRef idx="2">
            <a:schemeClr val="lt1">
              <a:hueOff val="0"/>
              <a:satOff val="0"/>
              <a:lumOff val="0"/>
              <a:alphaOff val="0"/>
            </a:schemeClr>
          </a:lnRef>
          <a:fillRef idx="1">
            <a:schemeClr val="accent4">
              <a:hueOff val="-2678862"/>
              <a:satOff val="16139"/>
              <a:lumOff val="1294"/>
              <a:alphaOff val="0"/>
            </a:schemeClr>
          </a:fillRef>
          <a:effectRef idx="0">
            <a:schemeClr val="accent4">
              <a:hueOff val="-2678862"/>
              <a:satOff val="16139"/>
              <a:lumOff val="1294"/>
              <a:alphaOff val="0"/>
            </a:schemeClr>
          </a:effectRef>
          <a:fontRef idx="minor">
            <a:schemeClr val="lt1"/>
          </a:fontRef>
        </p:style>
        <p:txBody>
          <a:bodyPr spcFirstLastPara="0" vert="horz" wrap="square" lIns="285989" tIns="285989" rIns="285989" bIns="285989" numCol="1" spcCol="1270" anchor="ctr" anchorCtr="0">
            <a:noAutofit/>
          </a:bodyPr>
          <a:lstStyle/>
          <a:p>
            <a:pPr lvl="0" algn="ctr" defTabSz="711200">
              <a:lnSpc>
                <a:spcPct val="90000"/>
              </a:lnSpc>
              <a:spcBef>
                <a:spcPct val="0"/>
              </a:spcBef>
              <a:spcAft>
                <a:spcPct val="35000"/>
              </a:spcAft>
            </a:pPr>
            <a:r>
              <a:rPr lang="en-US" sz="1600" kern="1200" dirty="0"/>
              <a:t>Defensiveness</a:t>
            </a:r>
          </a:p>
        </p:txBody>
      </p:sp>
      <p:sp>
        <p:nvSpPr>
          <p:cNvPr id="14" name="Freeform 13"/>
          <p:cNvSpPr/>
          <p:nvPr/>
        </p:nvSpPr>
        <p:spPr>
          <a:xfrm rot="21583170">
            <a:off x="1971738" y="2638202"/>
            <a:ext cx="265119" cy="509748"/>
          </a:xfrm>
          <a:custGeom>
            <a:avLst/>
            <a:gdLst>
              <a:gd name="connsiteX0" fmla="*/ 0 w 265118"/>
              <a:gd name="connsiteY0" fmla="*/ 101949 h 509747"/>
              <a:gd name="connsiteX1" fmla="*/ 132559 w 265118"/>
              <a:gd name="connsiteY1" fmla="*/ 101949 h 509747"/>
              <a:gd name="connsiteX2" fmla="*/ 132559 w 265118"/>
              <a:gd name="connsiteY2" fmla="*/ 0 h 509747"/>
              <a:gd name="connsiteX3" fmla="*/ 265118 w 265118"/>
              <a:gd name="connsiteY3" fmla="*/ 254874 h 509747"/>
              <a:gd name="connsiteX4" fmla="*/ 132559 w 265118"/>
              <a:gd name="connsiteY4" fmla="*/ 509747 h 509747"/>
              <a:gd name="connsiteX5" fmla="*/ 132559 w 265118"/>
              <a:gd name="connsiteY5" fmla="*/ 407798 h 509747"/>
              <a:gd name="connsiteX6" fmla="*/ 0 w 265118"/>
              <a:gd name="connsiteY6" fmla="*/ 407798 h 509747"/>
              <a:gd name="connsiteX7" fmla="*/ 0 w 265118"/>
              <a:gd name="connsiteY7" fmla="*/ 101949 h 5097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5118" h="509747">
                <a:moveTo>
                  <a:pt x="265118" y="407798"/>
                </a:moveTo>
                <a:lnTo>
                  <a:pt x="132559" y="407798"/>
                </a:lnTo>
                <a:lnTo>
                  <a:pt x="132559" y="509747"/>
                </a:lnTo>
                <a:lnTo>
                  <a:pt x="0" y="254873"/>
                </a:lnTo>
                <a:lnTo>
                  <a:pt x="132559" y="0"/>
                </a:lnTo>
                <a:lnTo>
                  <a:pt x="132559" y="101949"/>
                </a:lnTo>
                <a:lnTo>
                  <a:pt x="265118" y="101949"/>
                </a:lnTo>
                <a:lnTo>
                  <a:pt x="265118" y="407798"/>
                </a:lnTo>
                <a:close/>
              </a:path>
            </a:pathLst>
          </a:custGeom>
        </p:spPr>
        <p:style>
          <a:lnRef idx="0">
            <a:schemeClr val="lt1">
              <a:hueOff val="0"/>
              <a:satOff val="0"/>
              <a:lumOff val="0"/>
              <a:alphaOff val="0"/>
            </a:schemeClr>
          </a:lnRef>
          <a:fillRef idx="1">
            <a:schemeClr val="accent4">
              <a:hueOff val="-3571816"/>
              <a:satOff val="21519"/>
              <a:lumOff val="1725"/>
              <a:alphaOff val="0"/>
            </a:schemeClr>
          </a:fillRef>
          <a:effectRef idx="0">
            <a:schemeClr val="accent4">
              <a:hueOff val="-3571816"/>
              <a:satOff val="21519"/>
              <a:lumOff val="1725"/>
              <a:alphaOff val="0"/>
            </a:schemeClr>
          </a:effectRef>
          <a:fontRef idx="minor">
            <a:schemeClr val="lt1"/>
          </a:fontRef>
        </p:style>
        <p:txBody>
          <a:bodyPr spcFirstLastPara="0" vert="horz" wrap="square" lIns="79535" tIns="101949" rIns="0" bIns="101949" numCol="1" spcCol="1270" anchor="ctr" anchorCtr="0">
            <a:noAutofit/>
          </a:bodyPr>
          <a:lstStyle/>
          <a:p>
            <a:pPr lvl="0" algn="ctr" defTabSz="533400">
              <a:lnSpc>
                <a:spcPct val="90000"/>
              </a:lnSpc>
              <a:spcBef>
                <a:spcPct val="0"/>
              </a:spcBef>
              <a:spcAft>
                <a:spcPct val="35000"/>
              </a:spcAft>
            </a:pPr>
            <a:endParaRPr lang="en-US" sz="1200" kern="1200"/>
          </a:p>
        </p:txBody>
      </p:sp>
      <p:sp>
        <p:nvSpPr>
          <p:cNvPr id="15" name="Freeform 14"/>
          <p:cNvSpPr/>
          <p:nvPr/>
        </p:nvSpPr>
        <p:spPr>
          <a:xfrm>
            <a:off x="32595" y="1991728"/>
            <a:ext cx="1814101" cy="1814101"/>
          </a:xfrm>
          <a:custGeom>
            <a:avLst/>
            <a:gdLst>
              <a:gd name="connsiteX0" fmla="*/ 0 w 1814101"/>
              <a:gd name="connsiteY0" fmla="*/ 907051 h 1814101"/>
              <a:gd name="connsiteX1" fmla="*/ 907051 w 1814101"/>
              <a:gd name="connsiteY1" fmla="*/ 0 h 1814101"/>
              <a:gd name="connsiteX2" fmla="*/ 1814102 w 1814101"/>
              <a:gd name="connsiteY2" fmla="*/ 907051 h 1814101"/>
              <a:gd name="connsiteX3" fmla="*/ 907051 w 1814101"/>
              <a:gd name="connsiteY3" fmla="*/ 1814102 h 1814101"/>
              <a:gd name="connsiteX4" fmla="*/ 0 w 1814101"/>
              <a:gd name="connsiteY4" fmla="*/ 907051 h 181410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14101" h="1814101">
                <a:moveTo>
                  <a:pt x="0" y="907051"/>
                </a:moveTo>
                <a:cubicBezTo>
                  <a:pt x="0" y="406101"/>
                  <a:pt x="406101" y="0"/>
                  <a:pt x="907051" y="0"/>
                </a:cubicBezTo>
                <a:cubicBezTo>
                  <a:pt x="1408001" y="0"/>
                  <a:pt x="1814102" y="406101"/>
                  <a:pt x="1814102" y="907051"/>
                </a:cubicBezTo>
                <a:cubicBezTo>
                  <a:pt x="1814102" y="1408001"/>
                  <a:pt x="1408001" y="1814102"/>
                  <a:pt x="907051" y="1814102"/>
                </a:cubicBezTo>
                <a:cubicBezTo>
                  <a:pt x="406101" y="1814102"/>
                  <a:pt x="0" y="1408001"/>
                  <a:pt x="0" y="907051"/>
                </a:cubicBezTo>
                <a:close/>
              </a:path>
            </a:pathLst>
          </a:custGeom>
        </p:spPr>
        <p:style>
          <a:lnRef idx="2">
            <a:schemeClr val="lt1">
              <a:hueOff val="0"/>
              <a:satOff val="0"/>
              <a:lumOff val="0"/>
              <a:alphaOff val="0"/>
            </a:schemeClr>
          </a:lnRef>
          <a:fillRef idx="1">
            <a:schemeClr val="accent4">
              <a:hueOff val="-3571816"/>
              <a:satOff val="21519"/>
              <a:lumOff val="1725"/>
              <a:alphaOff val="0"/>
            </a:schemeClr>
          </a:fillRef>
          <a:effectRef idx="0">
            <a:schemeClr val="accent4">
              <a:hueOff val="-3571816"/>
              <a:satOff val="21519"/>
              <a:lumOff val="1725"/>
              <a:alphaOff val="0"/>
            </a:schemeClr>
          </a:effectRef>
          <a:fontRef idx="minor">
            <a:schemeClr val="lt1"/>
          </a:fontRef>
        </p:style>
        <p:txBody>
          <a:bodyPr spcFirstLastPara="0" vert="horz" wrap="square" lIns="288529" tIns="288529" rIns="288529" bIns="288529" numCol="1" spcCol="1270" anchor="ctr" anchorCtr="0">
            <a:noAutofit/>
          </a:bodyPr>
          <a:lstStyle/>
          <a:p>
            <a:pPr lvl="0" algn="ctr" defTabSz="800100">
              <a:lnSpc>
                <a:spcPct val="90000"/>
              </a:lnSpc>
              <a:spcBef>
                <a:spcPct val="0"/>
              </a:spcBef>
              <a:spcAft>
                <a:spcPct val="35000"/>
              </a:spcAft>
            </a:pPr>
            <a:r>
              <a:rPr lang="en-US" sz="1800" kern="1200" dirty="0"/>
              <a:t>Language</a:t>
            </a:r>
            <a:endParaRPr lang="en-US" sz="1200" kern="1200" dirty="0"/>
          </a:p>
        </p:txBody>
      </p:sp>
      <p:sp>
        <p:nvSpPr>
          <p:cNvPr id="16" name="Freeform 15"/>
          <p:cNvSpPr/>
          <p:nvPr/>
        </p:nvSpPr>
        <p:spPr>
          <a:xfrm rot="1688652">
            <a:off x="1926211" y="1349253"/>
            <a:ext cx="523447" cy="509748"/>
          </a:xfrm>
          <a:custGeom>
            <a:avLst/>
            <a:gdLst>
              <a:gd name="connsiteX0" fmla="*/ 0 w 523447"/>
              <a:gd name="connsiteY0" fmla="*/ 101949 h 509747"/>
              <a:gd name="connsiteX1" fmla="*/ 268574 w 523447"/>
              <a:gd name="connsiteY1" fmla="*/ 101949 h 509747"/>
              <a:gd name="connsiteX2" fmla="*/ 268574 w 523447"/>
              <a:gd name="connsiteY2" fmla="*/ 0 h 509747"/>
              <a:gd name="connsiteX3" fmla="*/ 523447 w 523447"/>
              <a:gd name="connsiteY3" fmla="*/ 254874 h 509747"/>
              <a:gd name="connsiteX4" fmla="*/ 268574 w 523447"/>
              <a:gd name="connsiteY4" fmla="*/ 509747 h 509747"/>
              <a:gd name="connsiteX5" fmla="*/ 268574 w 523447"/>
              <a:gd name="connsiteY5" fmla="*/ 407798 h 509747"/>
              <a:gd name="connsiteX6" fmla="*/ 0 w 523447"/>
              <a:gd name="connsiteY6" fmla="*/ 407798 h 509747"/>
              <a:gd name="connsiteX7" fmla="*/ 0 w 523447"/>
              <a:gd name="connsiteY7" fmla="*/ 101949 h 5097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3447" h="509747">
                <a:moveTo>
                  <a:pt x="523447" y="407798"/>
                </a:moveTo>
                <a:lnTo>
                  <a:pt x="254873" y="407798"/>
                </a:lnTo>
                <a:lnTo>
                  <a:pt x="254873" y="509747"/>
                </a:lnTo>
                <a:lnTo>
                  <a:pt x="0" y="254873"/>
                </a:lnTo>
                <a:lnTo>
                  <a:pt x="254873" y="0"/>
                </a:lnTo>
                <a:lnTo>
                  <a:pt x="254873" y="101949"/>
                </a:lnTo>
                <a:lnTo>
                  <a:pt x="523447" y="101949"/>
                </a:lnTo>
                <a:lnTo>
                  <a:pt x="523447" y="407798"/>
                </a:lnTo>
                <a:close/>
              </a:path>
            </a:pathLst>
          </a:custGeom>
        </p:spPr>
        <p:style>
          <a:lnRef idx="0">
            <a:schemeClr val="lt1">
              <a:hueOff val="0"/>
              <a:satOff val="0"/>
              <a:lumOff val="0"/>
              <a:alphaOff val="0"/>
            </a:schemeClr>
          </a:lnRef>
          <a:fillRef idx="1">
            <a:schemeClr val="accent4">
              <a:hueOff val="-4464770"/>
              <a:satOff val="26899"/>
              <a:lumOff val="2156"/>
              <a:alphaOff val="0"/>
            </a:schemeClr>
          </a:fillRef>
          <a:effectRef idx="0">
            <a:schemeClr val="accent4">
              <a:hueOff val="-4464770"/>
              <a:satOff val="26899"/>
              <a:lumOff val="2156"/>
              <a:alphaOff val="0"/>
            </a:schemeClr>
          </a:effectRef>
          <a:fontRef idx="minor">
            <a:schemeClr val="lt1"/>
          </a:fontRef>
        </p:style>
        <p:txBody>
          <a:bodyPr spcFirstLastPara="0" vert="horz" wrap="square" lIns="152924" tIns="101950" rIns="-1" bIns="101948" numCol="1" spcCol="1270" anchor="ctr" anchorCtr="0">
            <a:noAutofit/>
          </a:bodyPr>
          <a:lstStyle/>
          <a:p>
            <a:pPr lvl="0" algn="ctr" defTabSz="533400">
              <a:lnSpc>
                <a:spcPct val="90000"/>
              </a:lnSpc>
              <a:spcBef>
                <a:spcPct val="0"/>
              </a:spcBef>
              <a:spcAft>
                <a:spcPct val="35000"/>
              </a:spcAft>
            </a:pPr>
            <a:endParaRPr lang="en-US" sz="1200" kern="1200"/>
          </a:p>
        </p:txBody>
      </p:sp>
      <p:sp>
        <p:nvSpPr>
          <p:cNvPr id="17" name="Freeform 16"/>
          <p:cNvSpPr/>
          <p:nvPr/>
        </p:nvSpPr>
        <p:spPr>
          <a:xfrm>
            <a:off x="32586" y="29311"/>
            <a:ext cx="1814101" cy="1814101"/>
          </a:xfrm>
          <a:custGeom>
            <a:avLst/>
            <a:gdLst>
              <a:gd name="connsiteX0" fmla="*/ 0 w 1814101"/>
              <a:gd name="connsiteY0" fmla="*/ 907051 h 1814101"/>
              <a:gd name="connsiteX1" fmla="*/ 907051 w 1814101"/>
              <a:gd name="connsiteY1" fmla="*/ 0 h 1814101"/>
              <a:gd name="connsiteX2" fmla="*/ 1814102 w 1814101"/>
              <a:gd name="connsiteY2" fmla="*/ 907051 h 1814101"/>
              <a:gd name="connsiteX3" fmla="*/ 907051 w 1814101"/>
              <a:gd name="connsiteY3" fmla="*/ 1814102 h 1814101"/>
              <a:gd name="connsiteX4" fmla="*/ 0 w 1814101"/>
              <a:gd name="connsiteY4" fmla="*/ 907051 h 181410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14101" h="1814101">
                <a:moveTo>
                  <a:pt x="0" y="907051"/>
                </a:moveTo>
                <a:cubicBezTo>
                  <a:pt x="0" y="406101"/>
                  <a:pt x="406101" y="0"/>
                  <a:pt x="907051" y="0"/>
                </a:cubicBezTo>
                <a:cubicBezTo>
                  <a:pt x="1408001" y="0"/>
                  <a:pt x="1814102" y="406101"/>
                  <a:pt x="1814102" y="907051"/>
                </a:cubicBezTo>
                <a:cubicBezTo>
                  <a:pt x="1814102" y="1408001"/>
                  <a:pt x="1408001" y="1814102"/>
                  <a:pt x="907051" y="1814102"/>
                </a:cubicBezTo>
                <a:cubicBezTo>
                  <a:pt x="406101" y="1814102"/>
                  <a:pt x="0" y="1408001"/>
                  <a:pt x="0" y="907051"/>
                </a:cubicBezTo>
                <a:close/>
              </a:path>
            </a:pathLst>
          </a:custGeom>
        </p:spPr>
        <p:style>
          <a:lnRef idx="2">
            <a:schemeClr val="lt1">
              <a:hueOff val="0"/>
              <a:satOff val="0"/>
              <a:lumOff val="0"/>
              <a:alphaOff val="0"/>
            </a:schemeClr>
          </a:lnRef>
          <a:fillRef idx="1">
            <a:schemeClr val="accent4">
              <a:hueOff val="-4464770"/>
              <a:satOff val="26899"/>
              <a:lumOff val="2156"/>
              <a:alphaOff val="0"/>
            </a:schemeClr>
          </a:fillRef>
          <a:effectRef idx="0">
            <a:schemeClr val="accent4">
              <a:hueOff val="-4464770"/>
              <a:satOff val="26899"/>
              <a:lumOff val="2156"/>
              <a:alphaOff val="0"/>
            </a:schemeClr>
          </a:effectRef>
          <a:fontRef idx="minor">
            <a:schemeClr val="lt1"/>
          </a:fontRef>
        </p:style>
        <p:txBody>
          <a:bodyPr spcFirstLastPara="0" vert="horz" wrap="square" lIns="291069" tIns="291069" rIns="291069" bIns="291069" numCol="1" spcCol="1270" anchor="ctr" anchorCtr="0">
            <a:noAutofit/>
          </a:bodyPr>
          <a:lstStyle/>
          <a:p>
            <a:pPr lvl="0" algn="ctr" defTabSz="889000">
              <a:lnSpc>
                <a:spcPct val="90000"/>
              </a:lnSpc>
              <a:spcBef>
                <a:spcPct val="0"/>
              </a:spcBef>
              <a:spcAft>
                <a:spcPct val="35000"/>
              </a:spcAft>
            </a:pPr>
            <a:r>
              <a:rPr lang="en-US" sz="2000" kern="1200" dirty="0"/>
              <a:t>National Culture</a:t>
            </a:r>
          </a:p>
        </p:txBody>
      </p:sp>
    </p:spTree>
    <p:extLst>
      <p:ext uri="{BB962C8B-B14F-4D97-AF65-F5344CB8AC3E}">
        <p14:creationId xmlns:p14="http://schemas.microsoft.com/office/powerpoint/2010/main" val="33394109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wipe(left)">
                                      <p:cBhvr>
                                        <p:cTn id="7" dur="500"/>
                                        <p:tgtEl>
                                          <p:spTgt spid="6"/>
                                        </p:tgtEl>
                                      </p:cBhvr>
                                    </p:animEffect>
                                  </p:childTnLst>
                                </p:cTn>
                              </p:par>
                            </p:childTnLst>
                          </p:cTn>
                        </p:par>
                        <p:par>
                          <p:cTn id="8" fill="hold">
                            <p:stCondLst>
                              <p:cond delay="500"/>
                            </p:stCondLst>
                            <p:childTnLst>
                              <p:par>
                                <p:cTn id="9" presetID="21" presetClass="entr" presetSubtype="1" fill="hold" grpId="0" nodeType="afterEffect">
                                  <p:stCondLst>
                                    <p:cond delay="0"/>
                                  </p:stCondLst>
                                  <p:childTnLst>
                                    <p:set>
                                      <p:cBhvr>
                                        <p:cTn id="10" dur="1" fill="hold">
                                          <p:stCondLst>
                                            <p:cond delay="0"/>
                                          </p:stCondLst>
                                        </p:cTn>
                                        <p:tgtEl>
                                          <p:spTgt spid="7"/>
                                        </p:tgtEl>
                                        <p:attrNameLst>
                                          <p:attrName>style.visibility</p:attrName>
                                        </p:attrNameLst>
                                      </p:cBhvr>
                                      <p:to>
                                        <p:strVal val="visible"/>
                                      </p:to>
                                    </p:set>
                                    <p:animEffect transition="in" filter="wheel(1)">
                                      <p:cBhvr>
                                        <p:cTn id="11" dur="2000"/>
                                        <p:tgtEl>
                                          <p:spTgt spid="7"/>
                                        </p:tgtEl>
                                      </p:cBhvr>
                                    </p:animEffect>
                                  </p:childTnLst>
                                </p:cTn>
                              </p:par>
                            </p:childTnLst>
                          </p:cTn>
                        </p:par>
                      </p:childTnLst>
                    </p:cTn>
                  </p:par>
                  <p:par>
                    <p:cTn id="12" fill="hold">
                      <p:stCondLst>
                        <p:cond delay="indefinite"/>
                      </p:stCondLst>
                      <p:childTnLst>
                        <p:par>
                          <p:cTn id="13" fill="hold">
                            <p:stCondLst>
                              <p:cond delay="0"/>
                            </p:stCondLst>
                            <p:childTnLst>
                              <p:par>
                                <p:cTn id="14" presetID="22" presetClass="entr" presetSubtype="8" fill="hold" grpId="0" nodeType="clickEffect">
                                  <p:stCondLst>
                                    <p:cond delay="0"/>
                                  </p:stCondLst>
                                  <p:childTnLst>
                                    <p:set>
                                      <p:cBhvr>
                                        <p:cTn id="15" dur="1" fill="hold">
                                          <p:stCondLst>
                                            <p:cond delay="0"/>
                                          </p:stCondLst>
                                        </p:cTn>
                                        <p:tgtEl>
                                          <p:spTgt spid="8"/>
                                        </p:tgtEl>
                                        <p:attrNameLst>
                                          <p:attrName>style.visibility</p:attrName>
                                        </p:attrNameLst>
                                      </p:cBhvr>
                                      <p:to>
                                        <p:strVal val="visible"/>
                                      </p:to>
                                    </p:set>
                                    <p:animEffect transition="in" filter="wipe(left)">
                                      <p:cBhvr>
                                        <p:cTn id="16" dur="500"/>
                                        <p:tgtEl>
                                          <p:spTgt spid="8"/>
                                        </p:tgtEl>
                                      </p:cBhvr>
                                    </p:animEffect>
                                  </p:childTnLst>
                                </p:cTn>
                              </p:par>
                            </p:childTnLst>
                          </p:cTn>
                        </p:par>
                        <p:par>
                          <p:cTn id="17" fill="hold">
                            <p:stCondLst>
                              <p:cond delay="500"/>
                            </p:stCondLst>
                            <p:childTnLst>
                              <p:par>
                                <p:cTn id="18" presetID="21" presetClass="entr" presetSubtype="1" fill="hold" grpId="0" nodeType="afterEffect">
                                  <p:stCondLst>
                                    <p:cond delay="0"/>
                                  </p:stCondLst>
                                  <p:childTnLst>
                                    <p:set>
                                      <p:cBhvr>
                                        <p:cTn id="19" dur="1" fill="hold">
                                          <p:stCondLst>
                                            <p:cond delay="0"/>
                                          </p:stCondLst>
                                        </p:cTn>
                                        <p:tgtEl>
                                          <p:spTgt spid="9"/>
                                        </p:tgtEl>
                                        <p:attrNameLst>
                                          <p:attrName>style.visibility</p:attrName>
                                        </p:attrNameLst>
                                      </p:cBhvr>
                                      <p:to>
                                        <p:strVal val="visible"/>
                                      </p:to>
                                    </p:set>
                                    <p:animEffect transition="in" filter="wheel(1)">
                                      <p:cBhvr>
                                        <p:cTn id="20" dur="2000"/>
                                        <p:tgtEl>
                                          <p:spTgt spid="9"/>
                                        </p:tgtEl>
                                      </p:cBhvr>
                                    </p:animEffect>
                                  </p:childTnLst>
                                </p:cTn>
                              </p:par>
                            </p:childTnLst>
                          </p:cTn>
                        </p:par>
                      </p:childTnLst>
                    </p:cTn>
                  </p:par>
                  <p:par>
                    <p:cTn id="21" fill="hold">
                      <p:stCondLst>
                        <p:cond delay="indefinite"/>
                      </p:stCondLst>
                      <p:childTnLst>
                        <p:par>
                          <p:cTn id="22" fill="hold">
                            <p:stCondLst>
                              <p:cond delay="0"/>
                            </p:stCondLst>
                            <p:childTnLst>
                              <p:par>
                                <p:cTn id="23" presetID="22" presetClass="entr" presetSubtype="8" fill="hold" grpId="0" nodeType="clickEffect">
                                  <p:stCondLst>
                                    <p:cond delay="0"/>
                                  </p:stCondLst>
                                  <p:childTnLst>
                                    <p:set>
                                      <p:cBhvr>
                                        <p:cTn id="24" dur="1" fill="hold">
                                          <p:stCondLst>
                                            <p:cond delay="0"/>
                                          </p:stCondLst>
                                        </p:cTn>
                                        <p:tgtEl>
                                          <p:spTgt spid="10"/>
                                        </p:tgtEl>
                                        <p:attrNameLst>
                                          <p:attrName>style.visibility</p:attrName>
                                        </p:attrNameLst>
                                      </p:cBhvr>
                                      <p:to>
                                        <p:strVal val="visible"/>
                                      </p:to>
                                    </p:set>
                                    <p:animEffect transition="in" filter="wipe(left)">
                                      <p:cBhvr>
                                        <p:cTn id="25" dur="500"/>
                                        <p:tgtEl>
                                          <p:spTgt spid="10"/>
                                        </p:tgtEl>
                                      </p:cBhvr>
                                    </p:animEffect>
                                  </p:childTnLst>
                                </p:cTn>
                              </p:par>
                            </p:childTnLst>
                          </p:cTn>
                        </p:par>
                        <p:par>
                          <p:cTn id="26" fill="hold">
                            <p:stCondLst>
                              <p:cond delay="500"/>
                            </p:stCondLst>
                            <p:childTnLst>
                              <p:par>
                                <p:cTn id="27" presetID="21" presetClass="entr" presetSubtype="1" fill="hold" grpId="0" nodeType="afterEffect">
                                  <p:stCondLst>
                                    <p:cond delay="0"/>
                                  </p:stCondLst>
                                  <p:childTnLst>
                                    <p:set>
                                      <p:cBhvr>
                                        <p:cTn id="28" dur="1" fill="hold">
                                          <p:stCondLst>
                                            <p:cond delay="0"/>
                                          </p:stCondLst>
                                        </p:cTn>
                                        <p:tgtEl>
                                          <p:spTgt spid="11"/>
                                        </p:tgtEl>
                                        <p:attrNameLst>
                                          <p:attrName>style.visibility</p:attrName>
                                        </p:attrNameLst>
                                      </p:cBhvr>
                                      <p:to>
                                        <p:strVal val="visible"/>
                                      </p:to>
                                    </p:set>
                                    <p:animEffect transition="in" filter="wheel(1)">
                                      <p:cBhvr>
                                        <p:cTn id="29" dur="2000"/>
                                        <p:tgtEl>
                                          <p:spTgt spid="11"/>
                                        </p:tgtEl>
                                      </p:cBhvr>
                                    </p:animEffect>
                                  </p:childTnLst>
                                </p:cTn>
                              </p:par>
                            </p:childTnLst>
                          </p:cTn>
                        </p:par>
                      </p:childTnLst>
                    </p:cTn>
                  </p:par>
                  <p:par>
                    <p:cTn id="30" fill="hold">
                      <p:stCondLst>
                        <p:cond delay="indefinite"/>
                      </p:stCondLst>
                      <p:childTnLst>
                        <p:par>
                          <p:cTn id="31" fill="hold">
                            <p:stCondLst>
                              <p:cond delay="0"/>
                            </p:stCondLst>
                            <p:childTnLst>
                              <p:par>
                                <p:cTn id="32" presetID="22" presetClass="entr" presetSubtype="2" fill="hold" grpId="0" nodeType="clickEffect">
                                  <p:stCondLst>
                                    <p:cond delay="0"/>
                                  </p:stCondLst>
                                  <p:childTnLst>
                                    <p:set>
                                      <p:cBhvr>
                                        <p:cTn id="33" dur="1" fill="hold">
                                          <p:stCondLst>
                                            <p:cond delay="0"/>
                                          </p:stCondLst>
                                        </p:cTn>
                                        <p:tgtEl>
                                          <p:spTgt spid="12"/>
                                        </p:tgtEl>
                                        <p:attrNameLst>
                                          <p:attrName>style.visibility</p:attrName>
                                        </p:attrNameLst>
                                      </p:cBhvr>
                                      <p:to>
                                        <p:strVal val="visible"/>
                                      </p:to>
                                    </p:set>
                                    <p:animEffect transition="in" filter="wipe(right)">
                                      <p:cBhvr>
                                        <p:cTn id="34" dur="500"/>
                                        <p:tgtEl>
                                          <p:spTgt spid="12"/>
                                        </p:tgtEl>
                                      </p:cBhvr>
                                    </p:animEffect>
                                  </p:childTnLst>
                                </p:cTn>
                              </p:par>
                            </p:childTnLst>
                          </p:cTn>
                        </p:par>
                        <p:par>
                          <p:cTn id="35" fill="hold">
                            <p:stCondLst>
                              <p:cond delay="500"/>
                            </p:stCondLst>
                            <p:childTnLst>
                              <p:par>
                                <p:cTn id="36" presetID="21" presetClass="entr" presetSubtype="1" fill="hold" grpId="0" nodeType="afterEffect">
                                  <p:stCondLst>
                                    <p:cond delay="0"/>
                                  </p:stCondLst>
                                  <p:childTnLst>
                                    <p:set>
                                      <p:cBhvr>
                                        <p:cTn id="37" dur="1" fill="hold">
                                          <p:stCondLst>
                                            <p:cond delay="0"/>
                                          </p:stCondLst>
                                        </p:cTn>
                                        <p:tgtEl>
                                          <p:spTgt spid="13"/>
                                        </p:tgtEl>
                                        <p:attrNameLst>
                                          <p:attrName>style.visibility</p:attrName>
                                        </p:attrNameLst>
                                      </p:cBhvr>
                                      <p:to>
                                        <p:strVal val="visible"/>
                                      </p:to>
                                    </p:set>
                                    <p:animEffect transition="in" filter="wheel(1)">
                                      <p:cBhvr>
                                        <p:cTn id="38" dur="2000"/>
                                        <p:tgtEl>
                                          <p:spTgt spid="13"/>
                                        </p:tgtEl>
                                      </p:cBhvr>
                                    </p:animEffect>
                                  </p:childTnLst>
                                </p:cTn>
                              </p:par>
                            </p:childTnLst>
                          </p:cTn>
                        </p:par>
                      </p:childTnLst>
                    </p:cTn>
                  </p:par>
                  <p:par>
                    <p:cTn id="39" fill="hold">
                      <p:stCondLst>
                        <p:cond delay="indefinite"/>
                      </p:stCondLst>
                      <p:childTnLst>
                        <p:par>
                          <p:cTn id="40" fill="hold">
                            <p:stCondLst>
                              <p:cond delay="0"/>
                            </p:stCondLst>
                            <p:childTnLst>
                              <p:par>
                                <p:cTn id="41" presetID="22" presetClass="entr" presetSubtype="2" fill="hold" grpId="0" nodeType="clickEffect">
                                  <p:stCondLst>
                                    <p:cond delay="0"/>
                                  </p:stCondLst>
                                  <p:childTnLst>
                                    <p:set>
                                      <p:cBhvr>
                                        <p:cTn id="42" dur="1" fill="hold">
                                          <p:stCondLst>
                                            <p:cond delay="0"/>
                                          </p:stCondLst>
                                        </p:cTn>
                                        <p:tgtEl>
                                          <p:spTgt spid="14"/>
                                        </p:tgtEl>
                                        <p:attrNameLst>
                                          <p:attrName>style.visibility</p:attrName>
                                        </p:attrNameLst>
                                      </p:cBhvr>
                                      <p:to>
                                        <p:strVal val="visible"/>
                                      </p:to>
                                    </p:set>
                                    <p:animEffect transition="in" filter="wipe(right)">
                                      <p:cBhvr>
                                        <p:cTn id="43" dur="500"/>
                                        <p:tgtEl>
                                          <p:spTgt spid="14"/>
                                        </p:tgtEl>
                                      </p:cBhvr>
                                    </p:animEffect>
                                  </p:childTnLst>
                                </p:cTn>
                              </p:par>
                            </p:childTnLst>
                          </p:cTn>
                        </p:par>
                        <p:par>
                          <p:cTn id="44" fill="hold">
                            <p:stCondLst>
                              <p:cond delay="500"/>
                            </p:stCondLst>
                            <p:childTnLst>
                              <p:par>
                                <p:cTn id="45" presetID="21" presetClass="entr" presetSubtype="1" fill="hold" grpId="0" nodeType="afterEffect">
                                  <p:stCondLst>
                                    <p:cond delay="0"/>
                                  </p:stCondLst>
                                  <p:childTnLst>
                                    <p:set>
                                      <p:cBhvr>
                                        <p:cTn id="46" dur="1" fill="hold">
                                          <p:stCondLst>
                                            <p:cond delay="0"/>
                                          </p:stCondLst>
                                        </p:cTn>
                                        <p:tgtEl>
                                          <p:spTgt spid="15"/>
                                        </p:tgtEl>
                                        <p:attrNameLst>
                                          <p:attrName>style.visibility</p:attrName>
                                        </p:attrNameLst>
                                      </p:cBhvr>
                                      <p:to>
                                        <p:strVal val="visible"/>
                                      </p:to>
                                    </p:set>
                                    <p:animEffect transition="in" filter="wheel(1)">
                                      <p:cBhvr>
                                        <p:cTn id="47" dur="2000"/>
                                        <p:tgtEl>
                                          <p:spTgt spid="15"/>
                                        </p:tgtEl>
                                      </p:cBhvr>
                                    </p:animEffect>
                                  </p:childTnLst>
                                </p:cTn>
                              </p:par>
                            </p:childTnLst>
                          </p:cTn>
                        </p:par>
                      </p:childTnLst>
                    </p:cTn>
                  </p:par>
                  <p:par>
                    <p:cTn id="48" fill="hold">
                      <p:stCondLst>
                        <p:cond delay="indefinite"/>
                      </p:stCondLst>
                      <p:childTnLst>
                        <p:par>
                          <p:cTn id="49" fill="hold">
                            <p:stCondLst>
                              <p:cond delay="0"/>
                            </p:stCondLst>
                            <p:childTnLst>
                              <p:par>
                                <p:cTn id="50" presetID="22" presetClass="entr" presetSubtype="2" fill="hold" grpId="0" nodeType="clickEffect">
                                  <p:stCondLst>
                                    <p:cond delay="0"/>
                                  </p:stCondLst>
                                  <p:childTnLst>
                                    <p:set>
                                      <p:cBhvr>
                                        <p:cTn id="51" dur="1" fill="hold">
                                          <p:stCondLst>
                                            <p:cond delay="0"/>
                                          </p:stCondLst>
                                        </p:cTn>
                                        <p:tgtEl>
                                          <p:spTgt spid="16"/>
                                        </p:tgtEl>
                                        <p:attrNameLst>
                                          <p:attrName>style.visibility</p:attrName>
                                        </p:attrNameLst>
                                      </p:cBhvr>
                                      <p:to>
                                        <p:strVal val="visible"/>
                                      </p:to>
                                    </p:set>
                                    <p:animEffect transition="in" filter="wipe(right)">
                                      <p:cBhvr>
                                        <p:cTn id="52" dur="500"/>
                                        <p:tgtEl>
                                          <p:spTgt spid="16"/>
                                        </p:tgtEl>
                                      </p:cBhvr>
                                    </p:animEffect>
                                  </p:childTnLst>
                                </p:cTn>
                              </p:par>
                            </p:childTnLst>
                          </p:cTn>
                        </p:par>
                        <p:par>
                          <p:cTn id="53" fill="hold">
                            <p:stCondLst>
                              <p:cond delay="500"/>
                            </p:stCondLst>
                            <p:childTnLst>
                              <p:par>
                                <p:cTn id="54" presetID="21" presetClass="entr" presetSubtype="1" fill="hold" grpId="0" nodeType="afterEffect">
                                  <p:stCondLst>
                                    <p:cond delay="0"/>
                                  </p:stCondLst>
                                  <p:childTnLst>
                                    <p:set>
                                      <p:cBhvr>
                                        <p:cTn id="55" dur="1" fill="hold">
                                          <p:stCondLst>
                                            <p:cond delay="0"/>
                                          </p:stCondLst>
                                        </p:cTn>
                                        <p:tgtEl>
                                          <p:spTgt spid="17"/>
                                        </p:tgtEl>
                                        <p:attrNameLst>
                                          <p:attrName>style.visibility</p:attrName>
                                        </p:attrNameLst>
                                      </p:cBhvr>
                                      <p:to>
                                        <p:strVal val="visible"/>
                                      </p:to>
                                    </p:set>
                                    <p:animEffect transition="in" filter="wheel(1)">
                                      <p:cBhvr>
                                        <p:cTn id="56" dur="2000"/>
                                        <p:tgtEl>
                                          <p:spTgt spid="1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animBg="1"/>
      <p:bldP spid="8" grpId="0" animBg="1"/>
      <p:bldP spid="9" grpId="0" animBg="1"/>
      <p:bldP spid="10" grpId="0" animBg="1"/>
      <p:bldP spid="11" grpId="0" animBg="1"/>
      <p:bldP spid="12" grpId="0" animBg="1"/>
      <p:bldP spid="13" grpId="0" animBg="1"/>
      <p:bldP spid="14" grpId="0" animBg="1"/>
      <p:bldP spid="15" grpId="0" animBg="1"/>
      <p:bldP spid="16" grpId="0" animBg="1"/>
      <p:bldP spid="17" grpId="0" animBg="1"/>
    </p:bld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B1E72B-0278-41C8-9478-5691937E85CB}"/>
              </a:ext>
            </a:extLst>
          </p:cNvPr>
          <p:cNvSpPr>
            <a:spLocks noGrp="1"/>
          </p:cNvSpPr>
          <p:nvPr>
            <p:ph type="title"/>
          </p:nvPr>
        </p:nvSpPr>
        <p:spPr>
          <a:xfrm>
            <a:off x="457200" y="769937"/>
            <a:ext cx="8229600" cy="1143000"/>
          </a:xfrm>
        </p:spPr>
        <p:txBody>
          <a:bodyPr>
            <a:noAutofit/>
          </a:bodyPr>
          <a:lstStyle/>
          <a:p>
            <a:r>
              <a:rPr lang="en-GB" sz="3600" b="1" dirty="0"/>
              <a:t>Communicating Effectively with Service Users and others</a:t>
            </a:r>
            <a:br>
              <a:rPr lang="en-GB" sz="3600" b="1" dirty="0"/>
            </a:br>
            <a:r>
              <a:rPr lang="en-GB" sz="3600" b="1" dirty="0"/>
              <a:t>Best Practice Principles</a:t>
            </a:r>
          </a:p>
        </p:txBody>
      </p:sp>
      <p:pic>
        <p:nvPicPr>
          <p:cNvPr id="6" name="Content Placeholder 5" descr="A screenshot of a computer&#10;&#10;Description automatically generated with medium confidence">
            <a:extLst>
              <a:ext uri="{FF2B5EF4-FFF2-40B4-BE49-F238E27FC236}">
                <a16:creationId xmlns:a16="http://schemas.microsoft.com/office/drawing/2014/main" id="{B47E0EB3-C6D6-7CDB-000A-D604C01ACF9B}"/>
              </a:ext>
            </a:extLst>
          </p:cNvPr>
          <p:cNvPicPr>
            <a:picLocks noGrp="1" noChangeAspect="1"/>
          </p:cNvPicPr>
          <p:nvPr>
            <p:ph idx="1"/>
          </p:nvPr>
        </p:nvPicPr>
        <p:blipFill rotWithShape="1">
          <a:blip r:embed="rId3"/>
          <a:srcRect l="13419" t="17190" r="47294" b="38543"/>
          <a:stretch/>
        </p:blipFill>
        <p:spPr bwMode="auto">
          <a:xfrm>
            <a:off x="755576" y="2204864"/>
            <a:ext cx="7776863" cy="3311699"/>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1502467552"/>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Text Box 1"/>
          <p:cNvSpPr txBox="1">
            <a:spLocks noChangeArrowheads="1"/>
          </p:cNvSpPr>
          <p:nvPr/>
        </p:nvSpPr>
        <p:spPr bwMode="auto">
          <a:xfrm>
            <a:off x="1656160" y="1319213"/>
            <a:ext cx="5829300" cy="800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anchor="ctr"/>
          <a:lstStyle>
            <a:lvl1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Arial" panose="020B0604020202020204" pitchFamily="34" charset="0"/>
                <a:ea typeface="MS PGothic" panose="020B0600070205080204" pitchFamily="34" charset="-128"/>
              </a:defRPr>
            </a:lvl1pPr>
            <a:lvl2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Arial" panose="020B0604020202020204" pitchFamily="34" charset="0"/>
                <a:ea typeface="MS PGothic" panose="020B0600070205080204" pitchFamily="34" charset="-128"/>
              </a:defRPr>
            </a:lvl2pPr>
            <a:lvl3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Arial" panose="020B0604020202020204" pitchFamily="34" charset="0"/>
                <a:ea typeface="MS PGothic" panose="020B0600070205080204" pitchFamily="34" charset="-128"/>
              </a:defRPr>
            </a:lvl3pPr>
            <a:lvl4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Arial" panose="020B0604020202020204" pitchFamily="34" charset="0"/>
                <a:ea typeface="MS PGothic" panose="020B0600070205080204" pitchFamily="34" charset="-128"/>
              </a:defRPr>
            </a:lvl4pPr>
            <a:lvl5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Arial" panose="020B0604020202020204" pitchFamily="34" charset="0"/>
                <a:ea typeface="MS PGothic" panose="020B0600070205080204" pitchFamily="34" charset="-128"/>
              </a:defRPr>
            </a:lvl5pPr>
            <a:lvl6pPr marL="25146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Arial" panose="020B0604020202020204" pitchFamily="34" charset="0"/>
                <a:ea typeface="MS PGothic" panose="020B0600070205080204" pitchFamily="34" charset="-128"/>
              </a:defRPr>
            </a:lvl6pPr>
            <a:lvl7pPr marL="29718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Arial" panose="020B0604020202020204" pitchFamily="34" charset="0"/>
                <a:ea typeface="MS PGothic" panose="020B0600070205080204" pitchFamily="34" charset="-128"/>
              </a:defRPr>
            </a:lvl7pPr>
            <a:lvl8pPr marL="34290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Arial" panose="020B0604020202020204" pitchFamily="34" charset="0"/>
                <a:ea typeface="MS PGothic" panose="020B0600070205080204" pitchFamily="34" charset="-128"/>
              </a:defRPr>
            </a:lvl8pPr>
            <a:lvl9pPr marL="38862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Arial" panose="020B0604020202020204" pitchFamily="34" charset="0"/>
                <a:ea typeface="MS PGothic" panose="020B0600070205080204" pitchFamily="34" charset="-128"/>
              </a:defRPr>
            </a:lvl9pPr>
          </a:lstStyle>
          <a:p>
            <a:pPr algn="ctr" eaLnBrk="1" hangingPunct="1">
              <a:buClrTx/>
              <a:buFontTx/>
              <a:buNone/>
            </a:pPr>
            <a:endParaRPr lang="en-GB" altLang="en-US" b="1" dirty="0">
              <a:solidFill>
                <a:srgbClr val="4B7219"/>
              </a:solidFill>
            </a:endParaRPr>
          </a:p>
        </p:txBody>
      </p:sp>
      <p:sp>
        <p:nvSpPr>
          <p:cNvPr id="49155" name="Text Box 2"/>
          <p:cNvSpPr txBox="1">
            <a:spLocks noChangeArrowheads="1"/>
          </p:cNvSpPr>
          <p:nvPr/>
        </p:nvSpPr>
        <p:spPr bwMode="auto">
          <a:xfrm>
            <a:off x="343421" y="1319213"/>
            <a:ext cx="6460828" cy="354994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a:lstStyle>
            <a:lvl1pPr marL="311150" indent="-311150">
              <a:buClr>
                <a:srgbClr val="000000"/>
              </a:buClr>
              <a:buSzPct val="100000"/>
              <a:buFont typeface="Times New Roman" panose="02020603050405020304" pitchFamily="18" charset="0"/>
              <a:tabLst>
                <a:tab pos="311150" algn="l"/>
                <a:tab pos="758825" algn="l"/>
                <a:tab pos="1208088" algn="l"/>
                <a:tab pos="1657350" algn="l"/>
                <a:tab pos="2106613" algn="l"/>
                <a:tab pos="2555875" algn="l"/>
                <a:tab pos="3005138" algn="l"/>
                <a:tab pos="3454400" algn="l"/>
                <a:tab pos="3903663" algn="l"/>
                <a:tab pos="4352925" algn="l"/>
                <a:tab pos="4802188" algn="l"/>
                <a:tab pos="5251450" algn="l"/>
                <a:tab pos="5700713" algn="l"/>
                <a:tab pos="6149975" algn="l"/>
                <a:tab pos="6599238" algn="l"/>
                <a:tab pos="7048500" algn="l"/>
                <a:tab pos="7497763" algn="l"/>
                <a:tab pos="7947025" algn="l"/>
                <a:tab pos="8396288" algn="l"/>
                <a:tab pos="8845550" algn="l"/>
                <a:tab pos="9294813" algn="l"/>
              </a:tabLst>
              <a:defRPr sz="2400">
                <a:solidFill>
                  <a:schemeClr val="bg1"/>
                </a:solidFill>
                <a:latin typeface="Arial" panose="020B0604020202020204" pitchFamily="34" charset="0"/>
                <a:ea typeface="MS PGothic" panose="020B0600070205080204" pitchFamily="34" charset="-128"/>
              </a:defRPr>
            </a:lvl1pPr>
            <a:lvl2pPr>
              <a:buClr>
                <a:srgbClr val="000000"/>
              </a:buClr>
              <a:buSzPct val="100000"/>
              <a:buFont typeface="Times New Roman" panose="02020603050405020304" pitchFamily="18" charset="0"/>
              <a:tabLst>
                <a:tab pos="311150" algn="l"/>
                <a:tab pos="758825" algn="l"/>
                <a:tab pos="1208088" algn="l"/>
                <a:tab pos="1657350" algn="l"/>
                <a:tab pos="2106613" algn="l"/>
                <a:tab pos="2555875" algn="l"/>
                <a:tab pos="3005138" algn="l"/>
                <a:tab pos="3454400" algn="l"/>
                <a:tab pos="3903663" algn="l"/>
                <a:tab pos="4352925" algn="l"/>
                <a:tab pos="4802188" algn="l"/>
                <a:tab pos="5251450" algn="l"/>
                <a:tab pos="5700713" algn="l"/>
                <a:tab pos="6149975" algn="l"/>
                <a:tab pos="6599238" algn="l"/>
                <a:tab pos="7048500" algn="l"/>
                <a:tab pos="7497763" algn="l"/>
                <a:tab pos="7947025" algn="l"/>
                <a:tab pos="8396288" algn="l"/>
                <a:tab pos="8845550" algn="l"/>
                <a:tab pos="9294813" algn="l"/>
              </a:tabLst>
              <a:defRPr sz="2400">
                <a:solidFill>
                  <a:schemeClr val="bg1"/>
                </a:solidFill>
                <a:latin typeface="Arial" panose="020B0604020202020204" pitchFamily="34" charset="0"/>
                <a:ea typeface="MS PGothic" panose="020B0600070205080204" pitchFamily="34" charset="-128"/>
              </a:defRPr>
            </a:lvl2pPr>
            <a:lvl3pPr>
              <a:buClr>
                <a:srgbClr val="000000"/>
              </a:buClr>
              <a:buSzPct val="100000"/>
              <a:buFont typeface="Times New Roman" panose="02020603050405020304" pitchFamily="18" charset="0"/>
              <a:tabLst>
                <a:tab pos="311150" algn="l"/>
                <a:tab pos="758825" algn="l"/>
                <a:tab pos="1208088" algn="l"/>
                <a:tab pos="1657350" algn="l"/>
                <a:tab pos="2106613" algn="l"/>
                <a:tab pos="2555875" algn="l"/>
                <a:tab pos="3005138" algn="l"/>
                <a:tab pos="3454400" algn="l"/>
                <a:tab pos="3903663" algn="l"/>
                <a:tab pos="4352925" algn="l"/>
                <a:tab pos="4802188" algn="l"/>
                <a:tab pos="5251450" algn="l"/>
                <a:tab pos="5700713" algn="l"/>
                <a:tab pos="6149975" algn="l"/>
                <a:tab pos="6599238" algn="l"/>
                <a:tab pos="7048500" algn="l"/>
                <a:tab pos="7497763" algn="l"/>
                <a:tab pos="7947025" algn="l"/>
                <a:tab pos="8396288" algn="l"/>
                <a:tab pos="8845550" algn="l"/>
                <a:tab pos="9294813" algn="l"/>
              </a:tabLst>
              <a:defRPr sz="2400">
                <a:solidFill>
                  <a:schemeClr val="bg1"/>
                </a:solidFill>
                <a:latin typeface="Arial" panose="020B0604020202020204" pitchFamily="34" charset="0"/>
                <a:ea typeface="MS PGothic" panose="020B0600070205080204" pitchFamily="34" charset="-128"/>
              </a:defRPr>
            </a:lvl3pPr>
            <a:lvl4pPr>
              <a:buClr>
                <a:srgbClr val="000000"/>
              </a:buClr>
              <a:buSzPct val="100000"/>
              <a:buFont typeface="Times New Roman" panose="02020603050405020304" pitchFamily="18" charset="0"/>
              <a:tabLst>
                <a:tab pos="311150" algn="l"/>
                <a:tab pos="758825" algn="l"/>
                <a:tab pos="1208088" algn="l"/>
                <a:tab pos="1657350" algn="l"/>
                <a:tab pos="2106613" algn="l"/>
                <a:tab pos="2555875" algn="l"/>
                <a:tab pos="3005138" algn="l"/>
                <a:tab pos="3454400" algn="l"/>
                <a:tab pos="3903663" algn="l"/>
                <a:tab pos="4352925" algn="l"/>
                <a:tab pos="4802188" algn="l"/>
                <a:tab pos="5251450" algn="l"/>
                <a:tab pos="5700713" algn="l"/>
                <a:tab pos="6149975" algn="l"/>
                <a:tab pos="6599238" algn="l"/>
                <a:tab pos="7048500" algn="l"/>
                <a:tab pos="7497763" algn="l"/>
                <a:tab pos="7947025" algn="l"/>
                <a:tab pos="8396288" algn="l"/>
                <a:tab pos="8845550" algn="l"/>
                <a:tab pos="9294813" algn="l"/>
              </a:tabLst>
              <a:defRPr sz="2400">
                <a:solidFill>
                  <a:schemeClr val="bg1"/>
                </a:solidFill>
                <a:latin typeface="Arial" panose="020B0604020202020204" pitchFamily="34" charset="0"/>
                <a:ea typeface="MS PGothic" panose="020B0600070205080204" pitchFamily="34" charset="-128"/>
              </a:defRPr>
            </a:lvl4pPr>
            <a:lvl5pPr>
              <a:buClr>
                <a:srgbClr val="000000"/>
              </a:buClr>
              <a:buSzPct val="100000"/>
              <a:buFont typeface="Times New Roman" panose="02020603050405020304" pitchFamily="18" charset="0"/>
              <a:tabLst>
                <a:tab pos="311150" algn="l"/>
                <a:tab pos="758825" algn="l"/>
                <a:tab pos="1208088" algn="l"/>
                <a:tab pos="1657350" algn="l"/>
                <a:tab pos="2106613" algn="l"/>
                <a:tab pos="2555875" algn="l"/>
                <a:tab pos="3005138" algn="l"/>
                <a:tab pos="3454400" algn="l"/>
                <a:tab pos="3903663" algn="l"/>
                <a:tab pos="4352925" algn="l"/>
                <a:tab pos="4802188" algn="l"/>
                <a:tab pos="5251450" algn="l"/>
                <a:tab pos="5700713" algn="l"/>
                <a:tab pos="6149975" algn="l"/>
                <a:tab pos="6599238" algn="l"/>
                <a:tab pos="7048500" algn="l"/>
                <a:tab pos="7497763" algn="l"/>
                <a:tab pos="7947025" algn="l"/>
                <a:tab pos="8396288" algn="l"/>
                <a:tab pos="8845550" algn="l"/>
                <a:tab pos="9294813" algn="l"/>
              </a:tabLst>
              <a:defRPr sz="2400">
                <a:solidFill>
                  <a:schemeClr val="bg1"/>
                </a:solidFill>
                <a:latin typeface="Arial" panose="020B0604020202020204" pitchFamily="34" charset="0"/>
                <a:ea typeface="MS PGothic" panose="020B0600070205080204" pitchFamily="34" charset="-128"/>
              </a:defRPr>
            </a:lvl5pPr>
            <a:lvl6pPr marL="2514600" indent="-228600" defTabSz="449263" eaLnBrk="0" fontAlgn="base" hangingPunct="0">
              <a:spcBef>
                <a:spcPct val="0"/>
              </a:spcBef>
              <a:spcAft>
                <a:spcPct val="0"/>
              </a:spcAft>
              <a:buClr>
                <a:srgbClr val="000000"/>
              </a:buClr>
              <a:buSzPct val="100000"/>
              <a:buFont typeface="Times New Roman" panose="02020603050405020304" pitchFamily="18" charset="0"/>
              <a:tabLst>
                <a:tab pos="311150" algn="l"/>
                <a:tab pos="758825" algn="l"/>
                <a:tab pos="1208088" algn="l"/>
                <a:tab pos="1657350" algn="l"/>
                <a:tab pos="2106613" algn="l"/>
                <a:tab pos="2555875" algn="l"/>
                <a:tab pos="3005138" algn="l"/>
                <a:tab pos="3454400" algn="l"/>
                <a:tab pos="3903663" algn="l"/>
                <a:tab pos="4352925" algn="l"/>
                <a:tab pos="4802188" algn="l"/>
                <a:tab pos="5251450" algn="l"/>
                <a:tab pos="5700713" algn="l"/>
                <a:tab pos="6149975" algn="l"/>
                <a:tab pos="6599238" algn="l"/>
                <a:tab pos="7048500" algn="l"/>
                <a:tab pos="7497763" algn="l"/>
                <a:tab pos="7947025" algn="l"/>
                <a:tab pos="8396288" algn="l"/>
                <a:tab pos="8845550" algn="l"/>
                <a:tab pos="9294813" algn="l"/>
              </a:tabLst>
              <a:defRPr sz="2400">
                <a:solidFill>
                  <a:schemeClr val="bg1"/>
                </a:solidFill>
                <a:latin typeface="Arial" panose="020B0604020202020204" pitchFamily="34" charset="0"/>
                <a:ea typeface="MS PGothic" panose="020B0600070205080204" pitchFamily="34" charset="-128"/>
              </a:defRPr>
            </a:lvl6pPr>
            <a:lvl7pPr marL="2971800" indent="-228600" defTabSz="449263" eaLnBrk="0" fontAlgn="base" hangingPunct="0">
              <a:spcBef>
                <a:spcPct val="0"/>
              </a:spcBef>
              <a:spcAft>
                <a:spcPct val="0"/>
              </a:spcAft>
              <a:buClr>
                <a:srgbClr val="000000"/>
              </a:buClr>
              <a:buSzPct val="100000"/>
              <a:buFont typeface="Times New Roman" panose="02020603050405020304" pitchFamily="18" charset="0"/>
              <a:tabLst>
                <a:tab pos="311150" algn="l"/>
                <a:tab pos="758825" algn="l"/>
                <a:tab pos="1208088" algn="l"/>
                <a:tab pos="1657350" algn="l"/>
                <a:tab pos="2106613" algn="l"/>
                <a:tab pos="2555875" algn="l"/>
                <a:tab pos="3005138" algn="l"/>
                <a:tab pos="3454400" algn="l"/>
                <a:tab pos="3903663" algn="l"/>
                <a:tab pos="4352925" algn="l"/>
                <a:tab pos="4802188" algn="l"/>
                <a:tab pos="5251450" algn="l"/>
                <a:tab pos="5700713" algn="l"/>
                <a:tab pos="6149975" algn="l"/>
                <a:tab pos="6599238" algn="l"/>
                <a:tab pos="7048500" algn="l"/>
                <a:tab pos="7497763" algn="l"/>
                <a:tab pos="7947025" algn="l"/>
                <a:tab pos="8396288" algn="l"/>
                <a:tab pos="8845550" algn="l"/>
                <a:tab pos="9294813" algn="l"/>
              </a:tabLst>
              <a:defRPr sz="2400">
                <a:solidFill>
                  <a:schemeClr val="bg1"/>
                </a:solidFill>
                <a:latin typeface="Arial" panose="020B0604020202020204" pitchFamily="34" charset="0"/>
                <a:ea typeface="MS PGothic" panose="020B0600070205080204" pitchFamily="34" charset="-128"/>
              </a:defRPr>
            </a:lvl7pPr>
            <a:lvl8pPr marL="3429000" indent="-228600" defTabSz="449263" eaLnBrk="0" fontAlgn="base" hangingPunct="0">
              <a:spcBef>
                <a:spcPct val="0"/>
              </a:spcBef>
              <a:spcAft>
                <a:spcPct val="0"/>
              </a:spcAft>
              <a:buClr>
                <a:srgbClr val="000000"/>
              </a:buClr>
              <a:buSzPct val="100000"/>
              <a:buFont typeface="Times New Roman" panose="02020603050405020304" pitchFamily="18" charset="0"/>
              <a:tabLst>
                <a:tab pos="311150" algn="l"/>
                <a:tab pos="758825" algn="l"/>
                <a:tab pos="1208088" algn="l"/>
                <a:tab pos="1657350" algn="l"/>
                <a:tab pos="2106613" algn="l"/>
                <a:tab pos="2555875" algn="l"/>
                <a:tab pos="3005138" algn="l"/>
                <a:tab pos="3454400" algn="l"/>
                <a:tab pos="3903663" algn="l"/>
                <a:tab pos="4352925" algn="l"/>
                <a:tab pos="4802188" algn="l"/>
                <a:tab pos="5251450" algn="l"/>
                <a:tab pos="5700713" algn="l"/>
                <a:tab pos="6149975" algn="l"/>
                <a:tab pos="6599238" algn="l"/>
                <a:tab pos="7048500" algn="l"/>
                <a:tab pos="7497763" algn="l"/>
                <a:tab pos="7947025" algn="l"/>
                <a:tab pos="8396288" algn="l"/>
                <a:tab pos="8845550" algn="l"/>
                <a:tab pos="9294813" algn="l"/>
              </a:tabLst>
              <a:defRPr sz="2400">
                <a:solidFill>
                  <a:schemeClr val="bg1"/>
                </a:solidFill>
                <a:latin typeface="Arial" panose="020B0604020202020204" pitchFamily="34" charset="0"/>
                <a:ea typeface="MS PGothic" panose="020B0600070205080204" pitchFamily="34" charset="-128"/>
              </a:defRPr>
            </a:lvl8pPr>
            <a:lvl9pPr marL="3886200" indent="-228600" defTabSz="449263" eaLnBrk="0" fontAlgn="base" hangingPunct="0">
              <a:spcBef>
                <a:spcPct val="0"/>
              </a:spcBef>
              <a:spcAft>
                <a:spcPct val="0"/>
              </a:spcAft>
              <a:buClr>
                <a:srgbClr val="000000"/>
              </a:buClr>
              <a:buSzPct val="100000"/>
              <a:buFont typeface="Times New Roman" panose="02020603050405020304" pitchFamily="18" charset="0"/>
              <a:tabLst>
                <a:tab pos="311150" algn="l"/>
                <a:tab pos="758825" algn="l"/>
                <a:tab pos="1208088" algn="l"/>
                <a:tab pos="1657350" algn="l"/>
                <a:tab pos="2106613" algn="l"/>
                <a:tab pos="2555875" algn="l"/>
                <a:tab pos="3005138" algn="l"/>
                <a:tab pos="3454400" algn="l"/>
                <a:tab pos="3903663" algn="l"/>
                <a:tab pos="4352925" algn="l"/>
                <a:tab pos="4802188" algn="l"/>
                <a:tab pos="5251450" algn="l"/>
                <a:tab pos="5700713" algn="l"/>
                <a:tab pos="6149975" algn="l"/>
                <a:tab pos="6599238" algn="l"/>
                <a:tab pos="7048500" algn="l"/>
                <a:tab pos="7497763" algn="l"/>
                <a:tab pos="7947025" algn="l"/>
                <a:tab pos="8396288" algn="l"/>
                <a:tab pos="8845550" algn="l"/>
                <a:tab pos="9294813" algn="l"/>
              </a:tabLst>
              <a:defRPr sz="2400">
                <a:solidFill>
                  <a:schemeClr val="bg1"/>
                </a:solidFill>
                <a:latin typeface="Arial" panose="020B0604020202020204" pitchFamily="34" charset="0"/>
                <a:ea typeface="MS PGothic" panose="020B0600070205080204" pitchFamily="34" charset="-128"/>
              </a:defRPr>
            </a:lvl9pPr>
          </a:lstStyle>
          <a:p>
            <a:pPr marL="342900" indent="-342900">
              <a:spcBef>
                <a:spcPts val="375"/>
              </a:spcBef>
              <a:buClr>
                <a:srgbClr val="00AF9F"/>
              </a:buClr>
              <a:buFont typeface="Wingdings" panose="05000000000000000000" pitchFamily="2" charset="2"/>
              <a:buChar char="Ø"/>
            </a:pPr>
            <a:r>
              <a:rPr lang="en-GB" altLang="en-US" sz="2000" dirty="0">
                <a:solidFill>
                  <a:schemeClr val="tx1"/>
                </a:solidFill>
              </a:rPr>
              <a:t>Are you being clear or are you being condescending?</a:t>
            </a:r>
            <a:br>
              <a:rPr lang="en-GB" altLang="en-US" sz="2000" dirty="0">
                <a:solidFill>
                  <a:schemeClr val="tx1"/>
                </a:solidFill>
              </a:rPr>
            </a:br>
            <a:endParaRPr lang="en-GB" altLang="en-US" sz="2000" dirty="0">
              <a:solidFill>
                <a:schemeClr val="tx1"/>
              </a:solidFill>
            </a:endParaRPr>
          </a:p>
          <a:p>
            <a:pPr marL="342900" indent="-342900">
              <a:spcBef>
                <a:spcPts val="375"/>
              </a:spcBef>
              <a:buClr>
                <a:srgbClr val="00AF9F"/>
              </a:buClr>
              <a:buFont typeface="Wingdings" panose="05000000000000000000" pitchFamily="2" charset="2"/>
              <a:buChar char="Ø"/>
            </a:pPr>
            <a:r>
              <a:rPr lang="en-GB" altLang="en-US" sz="2000" dirty="0">
                <a:solidFill>
                  <a:schemeClr val="tx1"/>
                </a:solidFill>
              </a:rPr>
              <a:t>Are you aware of the individual’s attention span?</a:t>
            </a:r>
            <a:br>
              <a:rPr lang="en-GB" altLang="en-US" sz="2000" dirty="0">
                <a:solidFill>
                  <a:schemeClr val="tx1"/>
                </a:solidFill>
              </a:rPr>
            </a:br>
            <a:endParaRPr lang="en-GB" altLang="en-US" sz="2000" dirty="0">
              <a:solidFill>
                <a:schemeClr val="tx1"/>
              </a:solidFill>
            </a:endParaRPr>
          </a:p>
          <a:p>
            <a:pPr marL="342900" indent="-342900">
              <a:spcBef>
                <a:spcPts val="375"/>
              </a:spcBef>
              <a:buClr>
                <a:srgbClr val="00AF9F"/>
              </a:buClr>
              <a:buFont typeface="Wingdings" panose="05000000000000000000" pitchFamily="2" charset="2"/>
              <a:buChar char="Ø"/>
            </a:pPr>
            <a:r>
              <a:rPr lang="en-GB" altLang="en-US" sz="2000" dirty="0">
                <a:solidFill>
                  <a:schemeClr val="tx1"/>
                </a:solidFill>
              </a:rPr>
              <a:t>Have you considered the use of eye contact and body language to aid the communication process? </a:t>
            </a:r>
            <a:br>
              <a:rPr lang="en-GB" altLang="en-US" sz="2000" dirty="0">
                <a:solidFill>
                  <a:schemeClr val="tx1"/>
                </a:solidFill>
              </a:rPr>
            </a:br>
            <a:endParaRPr lang="en-GB" altLang="en-US" sz="2000" dirty="0">
              <a:solidFill>
                <a:schemeClr val="tx1"/>
              </a:solidFill>
            </a:endParaRPr>
          </a:p>
          <a:p>
            <a:pPr marL="342900" indent="-342900">
              <a:spcBef>
                <a:spcPts val="375"/>
              </a:spcBef>
              <a:buClr>
                <a:srgbClr val="00AF9F"/>
              </a:buClr>
              <a:buFont typeface="Wingdings" panose="05000000000000000000" pitchFamily="2" charset="2"/>
              <a:buChar char="Ø"/>
            </a:pPr>
            <a:r>
              <a:rPr lang="en-GB" altLang="en-US" sz="2000" dirty="0">
                <a:solidFill>
                  <a:schemeClr val="tx1"/>
                </a:solidFill>
              </a:rPr>
              <a:t>Have you considered whether they need more time to process things?</a:t>
            </a:r>
          </a:p>
          <a:p>
            <a:pPr marL="342900" indent="-342900">
              <a:spcBef>
                <a:spcPts val="375"/>
              </a:spcBef>
              <a:buClr>
                <a:srgbClr val="00AF9F"/>
              </a:buClr>
              <a:buFont typeface="Wingdings" panose="05000000000000000000" pitchFamily="2" charset="2"/>
              <a:buChar char="Ø"/>
            </a:pPr>
            <a:endParaRPr lang="en-GB" altLang="en-US" sz="2000" dirty="0">
              <a:solidFill>
                <a:schemeClr val="tx1"/>
              </a:solidFill>
            </a:endParaRPr>
          </a:p>
          <a:p>
            <a:pPr marL="342900" indent="-342900">
              <a:spcBef>
                <a:spcPts val="375"/>
              </a:spcBef>
              <a:buClr>
                <a:srgbClr val="00AF9F"/>
              </a:buClr>
              <a:buFont typeface="Wingdings" panose="05000000000000000000" pitchFamily="2" charset="2"/>
              <a:buChar char="Ø"/>
            </a:pPr>
            <a:r>
              <a:rPr lang="en-GB" altLang="en-US" sz="2000" dirty="0">
                <a:solidFill>
                  <a:schemeClr val="tx1"/>
                </a:solidFill>
              </a:rPr>
              <a:t>Are you listening attentively so that you hearing each word clearly? </a:t>
            </a:r>
          </a:p>
        </p:txBody>
      </p:sp>
      <p:sp>
        <p:nvSpPr>
          <p:cNvPr id="49157" name="Rectangle 4"/>
          <p:cNvSpPr>
            <a:spLocks noChangeArrowheads="1"/>
          </p:cNvSpPr>
          <p:nvPr/>
        </p:nvSpPr>
        <p:spPr bwMode="auto">
          <a:xfrm>
            <a:off x="5200650" y="5657850"/>
            <a:ext cx="2286000" cy="228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lIns="67500" tIns="35100" rIns="67500" bIns="35100"/>
          <a:lstStyle>
            <a:lvl1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Arial" panose="020B0604020202020204" pitchFamily="34" charset="0"/>
                <a:ea typeface="MS PGothic" panose="020B0600070205080204" pitchFamily="34" charset="-128"/>
              </a:defRPr>
            </a:lvl1pPr>
            <a:lvl2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Arial" panose="020B0604020202020204" pitchFamily="34" charset="0"/>
                <a:ea typeface="MS PGothic" panose="020B0600070205080204" pitchFamily="34" charset="-128"/>
              </a:defRPr>
            </a:lvl2pPr>
            <a:lvl3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Arial" panose="020B0604020202020204" pitchFamily="34" charset="0"/>
                <a:ea typeface="MS PGothic" panose="020B0600070205080204" pitchFamily="34" charset="-128"/>
              </a:defRPr>
            </a:lvl3pPr>
            <a:lvl4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Arial" panose="020B0604020202020204" pitchFamily="34" charset="0"/>
                <a:ea typeface="MS PGothic" panose="020B0600070205080204" pitchFamily="34" charset="-128"/>
              </a:defRPr>
            </a:lvl4pPr>
            <a:lvl5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Arial" panose="020B0604020202020204" pitchFamily="34" charset="0"/>
                <a:ea typeface="MS PGothic" panose="020B0600070205080204" pitchFamily="34" charset="-128"/>
              </a:defRPr>
            </a:lvl5pPr>
            <a:lvl6pPr marL="25146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Arial" panose="020B0604020202020204" pitchFamily="34" charset="0"/>
                <a:ea typeface="MS PGothic" panose="020B0600070205080204" pitchFamily="34" charset="-128"/>
              </a:defRPr>
            </a:lvl6pPr>
            <a:lvl7pPr marL="29718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Arial" panose="020B0604020202020204" pitchFamily="34" charset="0"/>
                <a:ea typeface="MS PGothic" panose="020B0600070205080204" pitchFamily="34" charset="-128"/>
              </a:defRPr>
            </a:lvl7pPr>
            <a:lvl8pPr marL="34290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Arial" panose="020B0604020202020204" pitchFamily="34" charset="0"/>
                <a:ea typeface="MS PGothic" panose="020B0600070205080204" pitchFamily="34" charset="-128"/>
              </a:defRPr>
            </a:lvl8pPr>
            <a:lvl9pPr marL="38862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Arial" panose="020B0604020202020204" pitchFamily="34" charset="0"/>
                <a:ea typeface="MS PGothic" panose="020B0600070205080204" pitchFamily="34" charset="-128"/>
              </a:defRPr>
            </a:lvl9pPr>
          </a:lstStyle>
          <a:p>
            <a:pPr algn="r">
              <a:buClrTx/>
              <a:buFontTx/>
              <a:buNone/>
            </a:pPr>
            <a:endParaRPr lang="en-US" altLang="en-US" sz="675" dirty="0">
              <a:solidFill>
                <a:srgbClr val="FFFFFF"/>
              </a:solidFill>
            </a:endParaRPr>
          </a:p>
        </p:txBody>
      </p:sp>
      <p:pic>
        <p:nvPicPr>
          <p:cNvPr id="49159" name="Picture 6"/>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04249" y="1539910"/>
            <a:ext cx="2088231" cy="364804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pic>
      <p:sp>
        <p:nvSpPr>
          <p:cNvPr id="6" name="Title 5"/>
          <p:cNvSpPr>
            <a:spLocks noGrp="1"/>
          </p:cNvSpPr>
          <p:nvPr>
            <p:ph type="title"/>
          </p:nvPr>
        </p:nvSpPr>
        <p:spPr>
          <a:xfrm>
            <a:off x="568599" y="265634"/>
            <a:ext cx="8004422" cy="818629"/>
          </a:xfrm>
        </p:spPr>
        <p:txBody>
          <a:bodyPr>
            <a:normAutofit fontScale="90000"/>
          </a:bodyPr>
          <a:lstStyle/>
          <a:p>
            <a:br>
              <a:rPr lang="en-GB" altLang="en-US" b="1" dirty="0">
                <a:solidFill>
                  <a:srgbClr val="4B7219"/>
                </a:solidFill>
              </a:rPr>
            </a:br>
            <a:r>
              <a:rPr lang="en-GB" altLang="en-US" b="1" dirty="0"/>
              <a:t>Communication skills with those who have additional needs </a:t>
            </a:r>
            <a:br>
              <a:rPr lang="en-GB" altLang="en-US" b="1" dirty="0">
                <a:solidFill>
                  <a:srgbClr val="4B7219"/>
                </a:solidFill>
              </a:rPr>
            </a:br>
            <a:endParaRPr lang="en-GB" dirty="0"/>
          </a:p>
        </p:txBody>
      </p:sp>
      <p:sp>
        <p:nvSpPr>
          <p:cNvPr id="9" name="Footer Placeholder 8"/>
          <p:cNvSpPr>
            <a:spLocks noGrp="1"/>
          </p:cNvSpPr>
          <p:nvPr>
            <p:ph type="ftr" sz="quarter" idx="11"/>
          </p:nvPr>
        </p:nvSpPr>
        <p:spPr>
          <a:xfrm>
            <a:off x="4038600" y="6356350"/>
            <a:ext cx="41148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GB" dirty="0"/>
          </a:p>
        </p:txBody>
      </p:sp>
    </p:spTree>
    <p:extLst>
      <p:ext uri="{BB962C8B-B14F-4D97-AF65-F5344CB8AC3E}">
        <p14:creationId xmlns:p14="http://schemas.microsoft.com/office/powerpoint/2010/main" val="1659344175"/>
      </p:ext>
    </p:extLst>
  </p:cSld>
  <p:clrMapOvr>
    <a:masterClrMapping/>
  </p:clrMapOvr>
  <p:transition spd="med"/>
  <p:timing>
    <p:tnLst>
      <p:par>
        <p:cTn id="1" dur="indefinite" restart="never" nodeType="tmRoot">
          <p:childTnLst>
            <p:seq concurrent="1" nextAc="seek">
              <p:cTn id="2" dur="indefinite" nodeType="mainSeq"/>
              <p:prevCondLst>
                <p:cond evt="onPrev" delay="0">
                  <p:tgtEl>
                    <p:sldTgt/>
                  </p:tgtEl>
                </p:cond>
              </p:prevCondLst>
              <p:nextCondLst>
                <p:cond evt="onNext" delay="0">
                  <p:tgtEl>
                    <p:sldTgt/>
                  </p:tgtEl>
                </p:cond>
              </p:nextCondLst>
            </p:seq>
          </p:childTnLst>
        </p:cTn>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05BEA8C-7242-5FCF-2E9B-BA012247DA0D}"/>
              </a:ext>
            </a:extLst>
          </p:cNvPr>
          <p:cNvSpPr>
            <a:spLocks noGrp="1"/>
          </p:cNvSpPr>
          <p:nvPr>
            <p:ph idx="1"/>
          </p:nvPr>
        </p:nvSpPr>
        <p:spPr>
          <a:xfrm>
            <a:off x="251520" y="332656"/>
            <a:ext cx="8640960" cy="5832648"/>
          </a:xfrm>
        </p:spPr>
        <p:txBody>
          <a:bodyPr>
            <a:normAutofit fontScale="62500" lnSpcReduction="20000"/>
          </a:bodyPr>
          <a:lstStyle/>
          <a:p>
            <a:pPr marL="0" indent="0">
              <a:buNone/>
            </a:pPr>
            <a:r>
              <a:rPr lang="en-GB" sz="4500" b="1" dirty="0"/>
              <a:t>LISTEN ACTIVELY</a:t>
            </a:r>
          </a:p>
          <a:p>
            <a:r>
              <a:rPr lang="en-GB" sz="3400" dirty="0"/>
              <a:t>When someone talks, we hear, but too often we do not listen affectively. </a:t>
            </a:r>
          </a:p>
          <a:p>
            <a:r>
              <a:rPr lang="en-GB" sz="3400" dirty="0"/>
              <a:t>Listening is an active search for meaning, whereas hearing is passive. </a:t>
            </a:r>
          </a:p>
          <a:p>
            <a:r>
              <a:rPr lang="en-GB" sz="3400" dirty="0"/>
              <a:t>In listening, the receiver is also putting effort into the communication process to show that they can understand what is being communicate.</a:t>
            </a:r>
          </a:p>
          <a:p>
            <a:endParaRPr lang="en-GB" dirty="0"/>
          </a:p>
          <a:p>
            <a:pPr marL="0" indent="0">
              <a:buNone/>
            </a:pPr>
            <a:r>
              <a:rPr lang="en-GB" sz="4500" b="1" dirty="0"/>
              <a:t>CONSTRAIN EMOTIONS</a:t>
            </a:r>
          </a:p>
          <a:p>
            <a:r>
              <a:rPr lang="en-GB" sz="3400" dirty="0"/>
              <a:t>It would be naïve to assume that patients/service users always communicate in a rational manner when communicating with us. </a:t>
            </a:r>
          </a:p>
          <a:p>
            <a:r>
              <a:rPr lang="en-GB" sz="3400" dirty="0"/>
              <a:t>A professional or patient who is upset over an issue is more likely to misconstrue incoming messages and fail to communicate his or her outgoing messages clearly and accurately. </a:t>
            </a:r>
          </a:p>
          <a:p>
            <a:r>
              <a:rPr lang="en-GB" sz="3400" dirty="0"/>
              <a:t>What to do? The simplest answer is to remain calm and control your  emotions e.g., such as frustration, or anger, before communicating with them.</a:t>
            </a:r>
          </a:p>
          <a:p>
            <a:endParaRPr lang="en-GB" sz="3400" dirty="0"/>
          </a:p>
          <a:p>
            <a:endParaRPr lang="en-GB" dirty="0"/>
          </a:p>
        </p:txBody>
      </p:sp>
    </p:spTree>
    <p:extLst>
      <p:ext uri="{BB962C8B-B14F-4D97-AF65-F5344CB8AC3E}">
        <p14:creationId xmlns:p14="http://schemas.microsoft.com/office/powerpoint/2010/main" val="18898696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5" end="5"/>
                                            </p:txEl>
                                          </p:spTgt>
                                        </p:tgtEl>
                                        <p:attrNameLst>
                                          <p:attrName>style.visibility</p:attrName>
                                        </p:attrNameLst>
                                      </p:cBhvr>
                                      <p:to>
                                        <p:strVal val="visible"/>
                                      </p:to>
                                    </p:set>
                                    <p:animEffect transition="in" filter="fade">
                                      <p:cBhvr>
                                        <p:cTn id="35" dur="1000"/>
                                        <p:tgtEl>
                                          <p:spTgt spid="3">
                                            <p:txEl>
                                              <p:pRg st="5" end="5"/>
                                            </p:txEl>
                                          </p:spTgt>
                                        </p:tgtEl>
                                      </p:cBhvr>
                                    </p:animEffect>
                                    <p:anim calcmode="lin" valueType="num">
                                      <p:cBhvr>
                                        <p:cTn id="36"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3">
                                            <p:txEl>
                                              <p:pRg st="6" end="6"/>
                                            </p:txEl>
                                          </p:spTgt>
                                        </p:tgtEl>
                                        <p:attrNameLst>
                                          <p:attrName>style.visibility</p:attrName>
                                        </p:attrNameLst>
                                      </p:cBhvr>
                                      <p:to>
                                        <p:strVal val="visible"/>
                                      </p:to>
                                    </p:set>
                                    <p:animEffect transition="in" filter="fade">
                                      <p:cBhvr>
                                        <p:cTn id="42" dur="1000"/>
                                        <p:tgtEl>
                                          <p:spTgt spid="3">
                                            <p:txEl>
                                              <p:pRg st="6" end="6"/>
                                            </p:txEl>
                                          </p:spTgt>
                                        </p:tgtEl>
                                      </p:cBhvr>
                                    </p:animEffect>
                                    <p:anim calcmode="lin" valueType="num">
                                      <p:cBhvr>
                                        <p:cTn id="43"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grpId="0" nodeType="clickEffect">
                                  <p:stCondLst>
                                    <p:cond delay="0"/>
                                  </p:stCondLst>
                                  <p:childTnLst>
                                    <p:set>
                                      <p:cBhvr>
                                        <p:cTn id="48" dur="1" fill="hold">
                                          <p:stCondLst>
                                            <p:cond delay="0"/>
                                          </p:stCondLst>
                                        </p:cTn>
                                        <p:tgtEl>
                                          <p:spTgt spid="3">
                                            <p:txEl>
                                              <p:pRg st="7" end="7"/>
                                            </p:txEl>
                                          </p:spTgt>
                                        </p:tgtEl>
                                        <p:attrNameLst>
                                          <p:attrName>style.visibility</p:attrName>
                                        </p:attrNameLst>
                                      </p:cBhvr>
                                      <p:to>
                                        <p:strVal val="visible"/>
                                      </p:to>
                                    </p:set>
                                    <p:animEffect transition="in" filter="fade">
                                      <p:cBhvr>
                                        <p:cTn id="49" dur="1000"/>
                                        <p:tgtEl>
                                          <p:spTgt spid="3">
                                            <p:txEl>
                                              <p:pRg st="7" end="7"/>
                                            </p:txEl>
                                          </p:spTgt>
                                        </p:tgtEl>
                                      </p:cBhvr>
                                    </p:animEffect>
                                    <p:anim calcmode="lin" valueType="num">
                                      <p:cBhvr>
                                        <p:cTn id="50"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51" dur="1000" fill="hold"/>
                                        <p:tgtEl>
                                          <p:spTgt spid="3">
                                            <p:txEl>
                                              <p:pRg st="7" end="7"/>
                                            </p:txEl>
                                          </p:spTgt>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grpId="0" nodeType="clickEffect">
                                  <p:stCondLst>
                                    <p:cond delay="0"/>
                                  </p:stCondLst>
                                  <p:childTnLst>
                                    <p:set>
                                      <p:cBhvr>
                                        <p:cTn id="55" dur="1" fill="hold">
                                          <p:stCondLst>
                                            <p:cond delay="0"/>
                                          </p:stCondLst>
                                        </p:cTn>
                                        <p:tgtEl>
                                          <p:spTgt spid="3">
                                            <p:txEl>
                                              <p:pRg st="8" end="8"/>
                                            </p:txEl>
                                          </p:spTgt>
                                        </p:tgtEl>
                                        <p:attrNameLst>
                                          <p:attrName>style.visibility</p:attrName>
                                        </p:attrNameLst>
                                      </p:cBhvr>
                                      <p:to>
                                        <p:strVal val="visible"/>
                                      </p:to>
                                    </p:set>
                                    <p:animEffect transition="in" filter="fade">
                                      <p:cBhvr>
                                        <p:cTn id="56" dur="1000"/>
                                        <p:tgtEl>
                                          <p:spTgt spid="3">
                                            <p:txEl>
                                              <p:pRg st="8" end="8"/>
                                            </p:txEl>
                                          </p:spTgt>
                                        </p:tgtEl>
                                      </p:cBhvr>
                                    </p:animEffect>
                                    <p:anim calcmode="lin" valueType="num">
                                      <p:cBhvr>
                                        <p:cTn id="57"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58" dur="1000" fill="hold"/>
                                        <p:tgtEl>
                                          <p:spTgt spid="3">
                                            <p:txEl>
                                              <p:pRg st="8" end="8"/>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2">
            <a:extLst>
              <a:ext uri="{FF2B5EF4-FFF2-40B4-BE49-F238E27FC236}">
                <a16:creationId xmlns:a16="http://schemas.microsoft.com/office/drawing/2014/main" id="{59CB1CFD-067A-A603-B9F8-ADD91D56C765}"/>
              </a:ext>
            </a:extLst>
          </p:cNvPr>
          <p:cNvSpPr>
            <a:spLocks noGrp="1"/>
          </p:cNvSpPr>
          <p:nvPr>
            <p:ph idx="1"/>
          </p:nvPr>
        </p:nvSpPr>
        <p:spPr>
          <a:xfrm>
            <a:off x="107504" y="188640"/>
            <a:ext cx="8784976" cy="5832648"/>
          </a:xfrm>
        </p:spPr>
        <p:txBody>
          <a:bodyPr>
            <a:normAutofit fontScale="85000" lnSpcReduction="20000"/>
          </a:bodyPr>
          <a:lstStyle/>
          <a:p>
            <a:pPr marL="0" indent="0">
              <a:buNone/>
            </a:pPr>
            <a:r>
              <a:rPr lang="en-GB" b="1" dirty="0"/>
              <a:t>WATCH NON-VERBAL CUES</a:t>
            </a:r>
          </a:p>
          <a:p>
            <a:r>
              <a:rPr lang="en-GB" dirty="0"/>
              <a:t>If actions speak louder than words, then it is important to make sure your actions align with and reinforce the words that go along with them.</a:t>
            </a:r>
          </a:p>
          <a:p>
            <a:r>
              <a:rPr lang="en-GB" dirty="0"/>
              <a:t>An effective communicator watches his or her non-verbal cues to ensure that they convey the desired message in their body language. </a:t>
            </a:r>
          </a:p>
          <a:p>
            <a:pPr marL="0" indent="0">
              <a:buNone/>
            </a:pPr>
            <a:endParaRPr lang="en-GB" b="1" dirty="0"/>
          </a:p>
          <a:p>
            <a:pPr marL="0" indent="0">
              <a:buNone/>
            </a:pPr>
            <a:r>
              <a:rPr lang="en-GB" b="1" dirty="0"/>
              <a:t>SIMPLIFY LANGUAGE.</a:t>
            </a:r>
          </a:p>
          <a:p>
            <a:r>
              <a:rPr lang="en-GB" dirty="0"/>
              <a:t>Because language can be a barrier, health and social care professionals should consider the audience to whom the message is directed and tailor the language for them.</a:t>
            </a:r>
          </a:p>
          <a:p>
            <a:r>
              <a:rPr lang="en-GB" dirty="0"/>
              <a:t>Remember, effective communication is achieved when a message is both received and understood.</a:t>
            </a:r>
          </a:p>
          <a:p>
            <a:endParaRPr lang="en-GB" dirty="0"/>
          </a:p>
          <a:p>
            <a:pPr marL="0" indent="0">
              <a:buNone/>
            </a:pPr>
            <a:endParaRPr lang="en-GB" dirty="0"/>
          </a:p>
        </p:txBody>
      </p:sp>
    </p:spTree>
    <p:extLst>
      <p:ext uri="{BB962C8B-B14F-4D97-AF65-F5344CB8AC3E}">
        <p14:creationId xmlns:p14="http://schemas.microsoft.com/office/powerpoint/2010/main" val="5006844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06090"/>
          </a:xfrm>
        </p:spPr>
        <p:txBody>
          <a:bodyPr>
            <a:normAutofit fontScale="90000"/>
          </a:bodyPr>
          <a:lstStyle/>
          <a:p>
            <a:r>
              <a:rPr lang="en-GB" b="1" dirty="0"/>
              <a:t>Good Communication Tips</a:t>
            </a:r>
          </a:p>
        </p:txBody>
      </p:sp>
      <p:sp>
        <p:nvSpPr>
          <p:cNvPr id="3" name="Content Placeholder 2"/>
          <p:cNvSpPr>
            <a:spLocks noGrp="1"/>
          </p:cNvSpPr>
          <p:nvPr>
            <p:ph idx="1"/>
          </p:nvPr>
        </p:nvSpPr>
        <p:spPr>
          <a:xfrm>
            <a:off x="457200" y="980728"/>
            <a:ext cx="8229600" cy="4536505"/>
          </a:xfrm>
        </p:spPr>
        <p:txBody>
          <a:bodyPr>
            <a:normAutofit/>
          </a:bodyPr>
          <a:lstStyle/>
          <a:p>
            <a:pPr>
              <a:buFont typeface="Wingdings" panose="05000000000000000000" pitchFamily="2" charset="2"/>
              <a:buChar char="Ø"/>
            </a:pPr>
            <a:r>
              <a:rPr lang="en-GB" dirty="0"/>
              <a:t>Keep the conversation short and simple.</a:t>
            </a:r>
          </a:p>
          <a:p>
            <a:pPr>
              <a:buFont typeface="Wingdings" panose="05000000000000000000" pitchFamily="2" charset="2"/>
              <a:buChar char="Ø"/>
            </a:pPr>
            <a:r>
              <a:rPr lang="en-GB" altLang="en-US" dirty="0"/>
              <a:t>Say or write the most important point first.</a:t>
            </a:r>
            <a:endParaRPr lang="en-GB" dirty="0"/>
          </a:p>
          <a:p>
            <a:pPr>
              <a:buFont typeface="Wingdings" panose="05000000000000000000" pitchFamily="2" charset="2"/>
              <a:buChar char="Ø"/>
            </a:pPr>
            <a:r>
              <a:rPr lang="en-GB" dirty="0"/>
              <a:t>Repeat the key points.</a:t>
            </a:r>
          </a:p>
          <a:p>
            <a:pPr>
              <a:buFont typeface="Wingdings" panose="05000000000000000000" pitchFamily="2" charset="2"/>
              <a:buChar char="Ø"/>
            </a:pPr>
            <a:r>
              <a:rPr lang="en-GB" dirty="0"/>
              <a:t>Get the person to repeat back the key points, e.g., what they must do, or what you have told them. </a:t>
            </a:r>
          </a:p>
          <a:p>
            <a:pPr>
              <a:buFont typeface="Wingdings" panose="05000000000000000000" pitchFamily="2" charset="2"/>
              <a:buChar char="Ø"/>
            </a:pPr>
            <a:r>
              <a:rPr lang="en-GB" dirty="0"/>
              <a:t>Follow it up with an easy read letter/email or a text if they prefer.</a:t>
            </a:r>
          </a:p>
          <a:p>
            <a:pPr marL="0" indent="0">
              <a:buNone/>
            </a:pPr>
            <a:endParaRPr lang="en-GB" dirty="0">
              <a:solidFill>
                <a:schemeClr val="accent1"/>
              </a:solidFill>
            </a:endParaRPr>
          </a:p>
          <a:p>
            <a:endParaRPr lang="en-GB" dirty="0"/>
          </a:p>
        </p:txBody>
      </p:sp>
      <p:sp>
        <p:nvSpPr>
          <p:cNvPr id="5" name="Footer Placeholder 4"/>
          <p:cNvSpPr>
            <a:spLocks noGrp="1"/>
          </p:cNvSpPr>
          <p:nvPr>
            <p:ph type="ftr" sz="quarter" idx="11"/>
          </p:nvPr>
        </p:nvSpPr>
        <p:spPr/>
        <p:txBody>
          <a:bodyPr/>
          <a:lstStyle/>
          <a:p>
            <a:pPr>
              <a:defRPr/>
            </a:pPr>
            <a:r>
              <a:rPr lang="en-GB" dirty="0"/>
              <a:t>BBT CIC 2016</a:t>
            </a:r>
          </a:p>
        </p:txBody>
      </p:sp>
    </p:spTree>
    <p:extLst>
      <p:ext uri="{BB962C8B-B14F-4D97-AF65-F5344CB8AC3E}">
        <p14:creationId xmlns:p14="http://schemas.microsoft.com/office/powerpoint/2010/main" val="60430273"/>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797F10-A51E-77B0-D5BF-566051635BD3}"/>
              </a:ext>
            </a:extLst>
          </p:cNvPr>
          <p:cNvSpPr>
            <a:spLocks noGrp="1"/>
          </p:cNvSpPr>
          <p:nvPr>
            <p:ph type="title"/>
          </p:nvPr>
        </p:nvSpPr>
        <p:spPr>
          <a:xfrm>
            <a:off x="214723" y="188640"/>
            <a:ext cx="8784976" cy="648072"/>
          </a:xfrm>
        </p:spPr>
        <p:txBody>
          <a:bodyPr>
            <a:noAutofit/>
          </a:bodyPr>
          <a:lstStyle/>
          <a:p>
            <a:pPr fontAlgn="base"/>
            <a:r>
              <a:rPr lang="en-GB" sz="2400" b="1" i="0" dirty="0">
                <a:solidFill>
                  <a:srgbClr val="202A30"/>
                </a:solidFill>
                <a:effectLst/>
                <a:highlight>
                  <a:srgbClr val="FFFFFF"/>
                </a:highlight>
                <a:latin typeface="-apple-system"/>
              </a:rPr>
              <a:t>Good communication with patients waiting for care: Core </a:t>
            </a:r>
            <a:r>
              <a:rPr lang="en-GB" sz="2400" b="1" dirty="0">
                <a:solidFill>
                  <a:srgbClr val="202A30"/>
                </a:solidFill>
                <a:highlight>
                  <a:srgbClr val="FFFFFF"/>
                </a:highlight>
                <a:latin typeface="-apple-system"/>
              </a:rPr>
              <a:t>P</a:t>
            </a:r>
            <a:r>
              <a:rPr lang="en-GB" sz="2400" b="1" i="0" dirty="0">
                <a:solidFill>
                  <a:srgbClr val="202A30"/>
                </a:solidFill>
                <a:effectLst/>
                <a:highlight>
                  <a:srgbClr val="FFFFFF"/>
                </a:highlight>
                <a:latin typeface="-apple-system"/>
              </a:rPr>
              <a:t>rinciples</a:t>
            </a:r>
            <a:br>
              <a:rPr lang="en-GB" sz="2800" b="1" i="0" dirty="0">
                <a:solidFill>
                  <a:srgbClr val="202A30"/>
                </a:solidFill>
                <a:effectLst/>
                <a:highlight>
                  <a:srgbClr val="FFFFFF"/>
                </a:highlight>
                <a:latin typeface="-apple-system"/>
              </a:rPr>
            </a:br>
            <a:endParaRPr lang="en-GB" sz="1600" dirty="0"/>
          </a:p>
        </p:txBody>
      </p:sp>
      <p:graphicFrame>
        <p:nvGraphicFramePr>
          <p:cNvPr id="6" name="Content Placeholder 5">
            <a:extLst>
              <a:ext uri="{FF2B5EF4-FFF2-40B4-BE49-F238E27FC236}">
                <a16:creationId xmlns:a16="http://schemas.microsoft.com/office/drawing/2014/main" id="{FC4D3286-6478-2C96-6AC0-78455EA83543}"/>
              </a:ext>
            </a:extLst>
          </p:cNvPr>
          <p:cNvGraphicFramePr>
            <a:graphicFrameLocks noGrp="1"/>
          </p:cNvGraphicFramePr>
          <p:nvPr>
            <p:ph idx="1"/>
            <p:extLst>
              <p:ext uri="{D42A27DB-BD31-4B8C-83A1-F6EECF244321}">
                <p14:modId xmlns:p14="http://schemas.microsoft.com/office/powerpoint/2010/main" val="3673891069"/>
              </p:ext>
            </p:extLst>
          </p:nvPr>
        </p:nvGraphicFramePr>
        <p:xfrm>
          <a:off x="214723" y="637242"/>
          <a:ext cx="8784976" cy="4313952"/>
        </p:xfrm>
        <a:graphic>
          <a:graphicData uri="http://schemas.openxmlformats.org/drawingml/2006/table">
            <a:tbl>
              <a:tblPr firstRow="1" firstCol="1" bandRow="1">
                <a:tableStyleId>{5C22544A-7EE6-4342-B048-85BDC9FD1C3A}</a:tableStyleId>
              </a:tblPr>
              <a:tblGrid>
                <a:gridCol w="1810686">
                  <a:extLst>
                    <a:ext uri="{9D8B030D-6E8A-4147-A177-3AD203B41FA5}">
                      <a16:colId xmlns:a16="http://schemas.microsoft.com/office/drawing/2014/main" val="188758937"/>
                    </a:ext>
                  </a:extLst>
                </a:gridCol>
                <a:gridCol w="6974290">
                  <a:extLst>
                    <a:ext uri="{9D8B030D-6E8A-4147-A177-3AD203B41FA5}">
                      <a16:colId xmlns:a16="http://schemas.microsoft.com/office/drawing/2014/main" val="1598958124"/>
                    </a:ext>
                  </a:extLst>
                </a:gridCol>
              </a:tblGrid>
              <a:tr h="569505">
                <a:tc>
                  <a:txBody>
                    <a:bodyPr/>
                    <a:lstStyle/>
                    <a:p>
                      <a:pPr algn="ctr" fontAlgn="base">
                        <a:lnSpc>
                          <a:spcPct val="107000"/>
                        </a:lnSpc>
                        <a:spcAft>
                          <a:spcPts val="800"/>
                        </a:spcAft>
                      </a:pPr>
                      <a:r>
                        <a:rPr lang="en-GB" sz="2400">
                          <a:solidFill>
                            <a:schemeClr val="tx1"/>
                          </a:solidFill>
                          <a:effectLst/>
                        </a:rPr>
                        <a:t>Key theme</a:t>
                      </a:r>
                      <a:endParaRPr lang="en-GB" sz="240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76200" marR="76200" marT="76200" marB="76200" anchor="b"/>
                </a:tc>
                <a:tc>
                  <a:txBody>
                    <a:bodyPr/>
                    <a:lstStyle/>
                    <a:p>
                      <a:pPr algn="ctr" fontAlgn="base">
                        <a:lnSpc>
                          <a:spcPct val="107000"/>
                        </a:lnSpc>
                        <a:spcAft>
                          <a:spcPts val="800"/>
                        </a:spcAft>
                      </a:pPr>
                      <a:r>
                        <a:rPr lang="en-GB" sz="2400" b="1" dirty="0">
                          <a:solidFill>
                            <a:schemeClr val="tx1"/>
                          </a:solidFill>
                          <a:effectLst/>
                        </a:rPr>
                        <a:t>Key action</a:t>
                      </a:r>
                      <a:endParaRPr lang="en-GB" sz="2400" b="1"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76200" marR="76200" marT="76200" marB="76200" anchor="b"/>
                </a:tc>
                <a:extLst>
                  <a:ext uri="{0D108BD9-81ED-4DB2-BD59-A6C34878D82A}">
                    <a16:rowId xmlns:a16="http://schemas.microsoft.com/office/drawing/2014/main" val="3566737995"/>
                  </a:ext>
                </a:extLst>
              </a:tr>
              <a:tr h="964431">
                <a:tc>
                  <a:txBody>
                    <a:bodyPr/>
                    <a:lstStyle/>
                    <a:p>
                      <a:pPr algn="ctr" fontAlgn="base">
                        <a:lnSpc>
                          <a:spcPct val="107000"/>
                        </a:lnSpc>
                        <a:spcAft>
                          <a:spcPts val="800"/>
                        </a:spcAft>
                      </a:pPr>
                      <a:r>
                        <a:rPr lang="en-GB" sz="1400" dirty="0">
                          <a:solidFill>
                            <a:schemeClr val="tx1"/>
                          </a:solidFill>
                          <a:effectLst/>
                        </a:rPr>
                        <a:t>Personalised</a:t>
                      </a:r>
                    </a:p>
                    <a:p>
                      <a:pPr algn="ctr" fontAlgn="base">
                        <a:lnSpc>
                          <a:spcPct val="107000"/>
                        </a:lnSpc>
                        <a:spcAft>
                          <a:spcPts val="800"/>
                        </a:spcAft>
                      </a:pPr>
                      <a:endParaRPr lang="en-GB" sz="14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76200" marR="76200" marT="76200" marB="76200" anchor="b"/>
                </a:tc>
                <a:tc>
                  <a:txBody>
                    <a:bodyPr/>
                    <a:lstStyle/>
                    <a:p>
                      <a:pPr fontAlgn="base">
                        <a:lnSpc>
                          <a:spcPct val="107000"/>
                        </a:lnSpc>
                        <a:spcAft>
                          <a:spcPts val="1125"/>
                        </a:spcAft>
                      </a:pPr>
                      <a:r>
                        <a:rPr lang="en-GB" sz="1400" b="1" dirty="0">
                          <a:solidFill>
                            <a:schemeClr val="tx1"/>
                          </a:solidFill>
                          <a:effectLst/>
                          <a:highlight>
                            <a:srgbClr val="E8EDEE"/>
                          </a:highlight>
                        </a:rPr>
                        <a:t>All communications should give clear steps for the patient’s care, including likely and honest timescales, and what they can expect to happen and when. This will enable the patient to have an informed discussion about their treatment.</a:t>
                      </a:r>
                      <a:endParaRPr lang="en-GB" sz="1400" b="1" dirty="0">
                        <a:solidFill>
                          <a:schemeClr val="tx1"/>
                        </a:solidFill>
                        <a:effectLst/>
                        <a:highlight>
                          <a:srgbClr val="E8EDEE"/>
                        </a:highlight>
                        <a:latin typeface="Calibri" panose="020F0502020204030204" pitchFamily="34" charset="0"/>
                        <a:ea typeface="Calibri" panose="020F0502020204030204" pitchFamily="34" charset="0"/>
                        <a:cs typeface="Times New Roman" panose="02020603050405020304" pitchFamily="18" charset="0"/>
                      </a:endParaRPr>
                    </a:p>
                  </a:txBody>
                  <a:tcPr marL="76200" marR="76200" marT="76200" marB="76200" anchor="b"/>
                </a:tc>
                <a:extLst>
                  <a:ext uri="{0D108BD9-81ED-4DB2-BD59-A6C34878D82A}">
                    <a16:rowId xmlns:a16="http://schemas.microsoft.com/office/drawing/2014/main" val="1701339698"/>
                  </a:ext>
                </a:extLst>
              </a:tr>
              <a:tr h="784057">
                <a:tc>
                  <a:txBody>
                    <a:bodyPr/>
                    <a:lstStyle/>
                    <a:p>
                      <a:pPr algn="ctr" fontAlgn="base">
                        <a:lnSpc>
                          <a:spcPct val="107000"/>
                        </a:lnSpc>
                        <a:spcAft>
                          <a:spcPts val="800"/>
                        </a:spcAft>
                      </a:pPr>
                      <a:r>
                        <a:rPr lang="en-GB" sz="1400" dirty="0">
                          <a:solidFill>
                            <a:schemeClr val="tx1"/>
                          </a:solidFill>
                          <a:effectLst/>
                        </a:rPr>
                        <a:t>Reasonable adjustments</a:t>
                      </a:r>
                    </a:p>
                    <a:p>
                      <a:pPr algn="ctr" fontAlgn="base">
                        <a:lnSpc>
                          <a:spcPct val="107000"/>
                        </a:lnSpc>
                        <a:spcAft>
                          <a:spcPts val="800"/>
                        </a:spcAft>
                      </a:pPr>
                      <a:endParaRPr lang="en-GB" sz="14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76200" marR="76200" marT="76200" marB="76200" anchor="b"/>
                </a:tc>
                <a:tc>
                  <a:txBody>
                    <a:bodyPr/>
                    <a:lstStyle/>
                    <a:p>
                      <a:pPr fontAlgn="base">
                        <a:lnSpc>
                          <a:spcPct val="107000"/>
                        </a:lnSpc>
                        <a:spcAft>
                          <a:spcPts val="1125"/>
                        </a:spcAft>
                      </a:pPr>
                      <a:r>
                        <a:rPr lang="en-GB" sz="1400" b="1" dirty="0">
                          <a:solidFill>
                            <a:schemeClr val="tx1"/>
                          </a:solidFill>
                          <a:effectLst/>
                        </a:rPr>
                        <a:t>NHS organisations have a legal duty under the Equality Act to make reasonable adjustments to enable people to access services and make informed decisions about their care.</a:t>
                      </a:r>
                      <a:endParaRPr lang="en-GB" sz="1400" b="1"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76200" marR="76200" marT="76200" marB="76200" anchor="b"/>
                </a:tc>
                <a:extLst>
                  <a:ext uri="{0D108BD9-81ED-4DB2-BD59-A6C34878D82A}">
                    <a16:rowId xmlns:a16="http://schemas.microsoft.com/office/drawing/2014/main" val="3870701586"/>
                  </a:ext>
                </a:extLst>
              </a:tr>
              <a:tr h="1145567">
                <a:tc>
                  <a:txBody>
                    <a:bodyPr/>
                    <a:lstStyle/>
                    <a:p>
                      <a:pPr algn="ctr" fontAlgn="base">
                        <a:lnSpc>
                          <a:spcPct val="107000"/>
                        </a:lnSpc>
                        <a:spcAft>
                          <a:spcPts val="800"/>
                        </a:spcAft>
                      </a:pPr>
                      <a:r>
                        <a:rPr lang="en-GB" sz="1400" dirty="0">
                          <a:solidFill>
                            <a:schemeClr val="tx1"/>
                          </a:solidFill>
                          <a:effectLst/>
                        </a:rPr>
                        <a:t>Clear language</a:t>
                      </a:r>
                    </a:p>
                    <a:p>
                      <a:pPr algn="ctr" fontAlgn="base">
                        <a:lnSpc>
                          <a:spcPct val="107000"/>
                        </a:lnSpc>
                        <a:spcAft>
                          <a:spcPts val="800"/>
                        </a:spcAft>
                      </a:pPr>
                      <a:endParaRPr lang="en-GB" sz="14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76200" marR="76200" marT="76200" marB="76200" anchor="b"/>
                </a:tc>
                <a:tc>
                  <a:txBody>
                    <a:bodyPr/>
                    <a:lstStyle/>
                    <a:p>
                      <a:pPr fontAlgn="base">
                        <a:lnSpc>
                          <a:spcPct val="107000"/>
                        </a:lnSpc>
                        <a:spcAft>
                          <a:spcPts val="1125"/>
                        </a:spcAft>
                      </a:pPr>
                      <a:r>
                        <a:rPr lang="en-GB" sz="1400" b="1" dirty="0">
                          <a:solidFill>
                            <a:schemeClr val="tx1"/>
                          </a:solidFill>
                          <a:effectLst/>
                          <a:highlight>
                            <a:srgbClr val="E8EDEE"/>
                          </a:highlight>
                        </a:rPr>
                        <a:t>Language should be clear, accessible and easy to understand. Avoid language that may risk putting patients off from discussing their care. Additional considerations such as interpreters may be needed if English is not the patient’s first language.</a:t>
                      </a:r>
                      <a:endParaRPr lang="en-GB" sz="1400" b="1" dirty="0">
                        <a:solidFill>
                          <a:schemeClr val="tx1"/>
                        </a:solidFill>
                        <a:effectLst/>
                        <a:highlight>
                          <a:srgbClr val="E8EDEE"/>
                        </a:highlight>
                        <a:latin typeface="Calibri" panose="020F0502020204030204" pitchFamily="34" charset="0"/>
                        <a:ea typeface="Calibri" panose="020F0502020204030204" pitchFamily="34" charset="0"/>
                        <a:cs typeface="Times New Roman" panose="02020603050405020304" pitchFamily="18" charset="0"/>
                      </a:endParaRPr>
                    </a:p>
                  </a:txBody>
                  <a:tcPr marL="76200" marR="76200" marT="76200" marB="76200" anchor="b"/>
                </a:tc>
                <a:extLst>
                  <a:ext uri="{0D108BD9-81ED-4DB2-BD59-A6C34878D82A}">
                    <a16:rowId xmlns:a16="http://schemas.microsoft.com/office/drawing/2014/main" val="2539147268"/>
                  </a:ext>
                </a:extLst>
              </a:tr>
              <a:tr h="705761">
                <a:tc>
                  <a:txBody>
                    <a:bodyPr/>
                    <a:lstStyle/>
                    <a:p>
                      <a:pPr algn="ctr" fontAlgn="base">
                        <a:lnSpc>
                          <a:spcPct val="107000"/>
                        </a:lnSpc>
                        <a:spcAft>
                          <a:spcPts val="800"/>
                        </a:spcAft>
                      </a:pPr>
                      <a:r>
                        <a:rPr lang="en-GB" sz="1400" dirty="0">
                          <a:solidFill>
                            <a:schemeClr val="tx1"/>
                          </a:solidFill>
                          <a:effectLst/>
                        </a:rPr>
                        <a:t>Shared decision- making</a:t>
                      </a:r>
                      <a:endParaRPr lang="en-GB" sz="14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76200" marR="76200" marT="76200" marB="76200" anchor="b"/>
                </a:tc>
                <a:tc>
                  <a:txBody>
                    <a:bodyPr/>
                    <a:lstStyle/>
                    <a:p>
                      <a:pPr fontAlgn="base">
                        <a:lnSpc>
                          <a:spcPct val="107000"/>
                        </a:lnSpc>
                        <a:spcAft>
                          <a:spcPts val="1125"/>
                        </a:spcAft>
                      </a:pPr>
                      <a:r>
                        <a:rPr lang="en-GB" sz="1400" b="1" dirty="0">
                          <a:solidFill>
                            <a:schemeClr val="tx1"/>
                          </a:solidFill>
                          <a:effectLst/>
                        </a:rPr>
                        <a:t>Patients should be supported to understand their care, treatment and support options and risks, benefits and outcomes of these options.</a:t>
                      </a:r>
                      <a:endParaRPr lang="en-GB" sz="1400" b="1"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76200" marR="76200" marT="76200" marB="76200" anchor="b"/>
                </a:tc>
                <a:extLst>
                  <a:ext uri="{0D108BD9-81ED-4DB2-BD59-A6C34878D82A}">
                    <a16:rowId xmlns:a16="http://schemas.microsoft.com/office/drawing/2014/main" val="554849022"/>
                  </a:ext>
                </a:extLst>
              </a:tr>
            </a:tbl>
          </a:graphicData>
        </a:graphic>
      </p:graphicFrame>
      <p:sp>
        <p:nvSpPr>
          <p:cNvPr id="8" name="TextBox 7">
            <a:extLst>
              <a:ext uri="{FF2B5EF4-FFF2-40B4-BE49-F238E27FC236}">
                <a16:creationId xmlns:a16="http://schemas.microsoft.com/office/drawing/2014/main" id="{DE06114B-5CCF-48FB-691C-A80F981D7108}"/>
              </a:ext>
            </a:extLst>
          </p:cNvPr>
          <p:cNvSpPr txBox="1"/>
          <p:nvPr/>
        </p:nvSpPr>
        <p:spPr>
          <a:xfrm>
            <a:off x="179512" y="5044970"/>
            <a:ext cx="8820187" cy="646331"/>
          </a:xfrm>
          <a:prstGeom prst="rect">
            <a:avLst/>
          </a:prstGeom>
          <a:solidFill>
            <a:schemeClr val="accent6"/>
          </a:solidFill>
          <a:ln>
            <a:noFill/>
          </a:ln>
          <a:effectLst/>
          <a:scene3d>
            <a:camera prst="orthographicFront"/>
            <a:lightRig rig="flat" dir="t"/>
          </a:scene3d>
          <a:sp3d/>
        </p:spPr>
        <p:style>
          <a:lnRef idx="0">
            <a:scrgbClr r="0" g="0" b="0"/>
          </a:lnRef>
          <a:fillRef idx="0">
            <a:scrgbClr r="0" g="0" b="0"/>
          </a:fillRef>
          <a:effectRef idx="0">
            <a:scrgbClr r="0" g="0" b="0"/>
          </a:effectRef>
          <a:fontRef idx="minor">
            <a:schemeClr val="dk1"/>
          </a:fontRef>
        </p:style>
        <p:txBody>
          <a:bodyPr wrap="square">
            <a:spAutoFit/>
          </a:bodyPr>
          <a:lstStyle/>
          <a:p>
            <a:r>
              <a:rPr lang="en-GB" sz="1800" b="0" i="0" dirty="0">
                <a:solidFill>
                  <a:srgbClr val="202A30"/>
                </a:solidFill>
                <a:effectLst/>
                <a:latin typeface="-apple-system"/>
              </a:rPr>
              <a:t>(</a:t>
            </a:r>
            <a:r>
              <a:rPr lang="en-GB" sz="1800" dirty="0">
                <a:hlinkClick r:id="rId3"/>
              </a:rPr>
              <a:t>NHS England » Good communication with patients waiting for care: core principles</a:t>
            </a:r>
            <a:r>
              <a:rPr lang="en-GB" sz="1800" b="0" i="0" dirty="0">
                <a:solidFill>
                  <a:srgbClr val="202A30"/>
                </a:solidFill>
                <a:effectLst/>
                <a:latin typeface="-apple-system"/>
              </a:rPr>
              <a:t>  October 2023, Version 3, Accessed 31</a:t>
            </a:r>
            <a:r>
              <a:rPr lang="en-GB" sz="1800" b="0" i="0" baseline="30000" dirty="0">
                <a:solidFill>
                  <a:srgbClr val="202A30"/>
                </a:solidFill>
                <a:effectLst/>
                <a:latin typeface="-apple-system"/>
              </a:rPr>
              <a:t>st</a:t>
            </a:r>
            <a:r>
              <a:rPr lang="en-GB" sz="1800" b="0" i="0" dirty="0">
                <a:solidFill>
                  <a:srgbClr val="202A30"/>
                </a:solidFill>
                <a:effectLst/>
                <a:latin typeface="-apple-system"/>
              </a:rPr>
              <a:t> May 2024) </a:t>
            </a:r>
            <a:endParaRPr lang="en-GB" dirty="0"/>
          </a:p>
        </p:txBody>
      </p:sp>
    </p:spTree>
    <p:extLst>
      <p:ext uri="{BB962C8B-B14F-4D97-AF65-F5344CB8AC3E}">
        <p14:creationId xmlns:p14="http://schemas.microsoft.com/office/powerpoint/2010/main" val="2787018022"/>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Content Placeholder 4">
            <a:extLst>
              <a:ext uri="{FF2B5EF4-FFF2-40B4-BE49-F238E27FC236}">
                <a16:creationId xmlns:a16="http://schemas.microsoft.com/office/drawing/2014/main" id="{45DA164A-EFC0-1AFE-53ED-9827A9CF56D5}"/>
              </a:ext>
            </a:extLst>
          </p:cNvPr>
          <p:cNvGraphicFramePr>
            <a:graphicFrameLocks noGrp="1"/>
          </p:cNvGraphicFramePr>
          <p:nvPr>
            <p:ph idx="1"/>
            <p:extLst>
              <p:ext uri="{D42A27DB-BD31-4B8C-83A1-F6EECF244321}">
                <p14:modId xmlns:p14="http://schemas.microsoft.com/office/powerpoint/2010/main" val="3381305216"/>
              </p:ext>
            </p:extLst>
          </p:nvPr>
        </p:nvGraphicFramePr>
        <p:xfrm>
          <a:off x="251520" y="332657"/>
          <a:ext cx="8640960" cy="5256583"/>
        </p:xfrm>
        <a:graphic>
          <a:graphicData uri="http://schemas.openxmlformats.org/drawingml/2006/table">
            <a:tbl>
              <a:tblPr firstRow="1" firstCol="1" bandRow="1">
                <a:tableStyleId>{5C22544A-7EE6-4342-B048-85BDC9FD1C3A}</a:tableStyleId>
              </a:tblPr>
              <a:tblGrid>
                <a:gridCol w="1781001">
                  <a:extLst>
                    <a:ext uri="{9D8B030D-6E8A-4147-A177-3AD203B41FA5}">
                      <a16:colId xmlns:a16="http://schemas.microsoft.com/office/drawing/2014/main" val="1757051046"/>
                    </a:ext>
                  </a:extLst>
                </a:gridCol>
                <a:gridCol w="6859959">
                  <a:extLst>
                    <a:ext uri="{9D8B030D-6E8A-4147-A177-3AD203B41FA5}">
                      <a16:colId xmlns:a16="http://schemas.microsoft.com/office/drawing/2014/main" val="110682270"/>
                    </a:ext>
                  </a:extLst>
                </a:gridCol>
              </a:tblGrid>
              <a:tr h="971808">
                <a:tc>
                  <a:txBody>
                    <a:bodyPr/>
                    <a:lstStyle/>
                    <a:p>
                      <a:pPr algn="ctr" fontAlgn="base">
                        <a:lnSpc>
                          <a:spcPct val="107000"/>
                        </a:lnSpc>
                        <a:spcAft>
                          <a:spcPts val="800"/>
                        </a:spcAft>
                      </a:pPr>
                      <a:r>
                        <a:rPr lang="en-GB" sz="1600" dirty="0">
                          <a:solidFill>
                            <a:schemeClr val="tx1"/>
                          </a:solidFill>
                          <a:effectLst/>
                        </a:rPr>
                        <a:t>Contact point for patients</a:t>
                      </a:r>
                      <a:endParaRPr lang="en-GB" sz="16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822" marR="68822" marT="68822" marB="68822" anchor="b"/>
                </a:tc>
                <a:tc>
                  <a:txBody>
                    <a:bodyPr/>
                    <a:lstStyle/>
                    <a:p>
                      <a:pPr fontAlgn="base">
                        <a:lnSpc>
                          <a:spcPct val="107000"/>
                        </a:lnSpc>
                        <a:spcAft>
                          <a:spcPts val="1125"/>
                        </a:spcAft>
                      </a:pPr>
                      <a:r>
                        <a:rPr lang="en-GB" sz="1600" dirty="0">
                          <a:solidFill>
                            <a:schemeClr val="tx1"/>
                          </a:solidFill>
                          <a:effectLst/>
                        </a:rPr>
                        <a:t>Ensure it is easy for patients to get information about their upcoming care and to raise any questions via communication methods that suit the person.</a:t>
                      </a:r>
                      <a:endParaRPr lang="en-GB" sz="16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822" marR="68822" marT="68822" marB="68822" anchor="b"/>
                </a:tc>
                <a:extLst>
                  <a:ext uri="{0D108BD9-81ED-4DB2-BD59-A6C34878D82A}">
                    <a16:rowId xmlns:a16="http://schemas.microsoft.com/office/drawing/2014/main" val="1219508390"/>
                  </a:ext>
                </a:extLst>
              </a:tr>
              <a:tr h="1577609">
                <a:tc>
                  <a:txBody>
                    <a:bodyPr/>
                    <a:lstStyle/>
                    <a:p>
                      <a:pPr algn="ctr" fontAlgn="base">
                        <a:lnSpc>
                          <a:spcPct val="107000"/>
                        </a:lnSpc>
                        <a:spcAft>
                          <a:spcPts val="800"/>
                        </a:spcAft>
                      </a:pPr>
                      <a:r>
                        <a:rPr lang="en-GB" sz="1600" dirty="0">
                          <a:solidFill>
                            <a:schemeClr val="tx1"/>
                          </a:solidFill>
                          <a:effectLst/>
                        </a:rPr>
                        <a:t>Managing appointments, delays and cancellations</a:t>
                      </a:r>
                    </a:p>
                    <a:p>
                      <a:pPr algn="ctr" fontAlgn="base">
                        <a:lnSpc>
                          <a:spcPct val="107000"/>
                        </a:lnSpc>
                        <a:spcAft>
                          <a:spcPts val="800"/>
                        </a:spcAft>
                      </a:pPr>
                      <a:endParaRPr lang="en-GB" sz="16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822" marR="68822" marT="68822" marB="68822" anchor="b"/>
                </a:tc>
                <a:tc>
                  <a:txBody>
                    <a:bodyPr/>
                    <a:lstStyle/>
                    <a:p>
                      <a:pPr fontAlgn="base">
                        <a:lnSpc>
                          <a:spcPct val="107000"/>
                        </a:lnSpc>
                        <a:spcAft>
                          <a:spcPts val="1125"/>
                        </a:spcAft>
                      </a:pPr>
                      <a:r>
                        <a:rPr lang="en-GB" sz="1600" b="1" dirty="0">
                          <a:solidFill>
                            <a:schemeClr val="tx1"/>
                          </a:solidFill>
                          <a:effectLst/>
                        </a:rPr>
                        <a:t>If treatment is subject to delay, withdrawn or the patient decides not to go ahead, then alternative options should be discussed. Provide a clear message about upcoming appointments or cancellations. Provide clarity on what happens next and when, even if it’s uncertain, and give commitment to follow up again.</a:t>
                      </a:r>
                      <a:endParaRPr lang="en-GB" sz="1600" b="1"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822" marR="68822" marT="68822" marB="68822" anchor="b"/>
                </a:tc>
                <a:extLst>
                  <a:ext uri="{0D108BD9-81ED-4DB2-BD59-A6C34878D82A}">
                    <a16:rowId xmlns:a16="http://schemas.microsoft.com/office/drawing/2014/main" val="919491370"/>
                  </a:ext>
                </a:extLst>
              </a:tr>
              <a:tr h="1009368">
                <a:tc>
                  <a:txBody>
                    <a:bodyPr/>
                    <a:lstStyle/>
                    <a:p>
                      <a:pPr algn="ctr">
                        <a:lnSpc>
                          <a:spcPct val="107000"/>
                        </a:lnSpc>
                        <a:spcAft>
                          <a:spcPts val="800"/>
                        </a:spcAft>
                      </a:pPr>
                      <a:r>
                        <a:rPr lang="en-GB" sz="1600" dirty="0">
                          <a:solidFill>
                            <a:schemeClr val="tx1"/>
                          </a:solidFill>
                          <a:effectLst/>
                        </a:rPr>
                        <a:t> Interim information and services</a:t>
                      </a:r>
                      <a:endParaRPr lang="en-GB" sz="16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822" marR="68822" marT="68822" marB="68822" anchor="b"/>
                </a:tc>
                <a:tc>
                  <a:txBody>
                    <a:bodyPr/>
                    <a:lstStyle/>
                    <a:p>
                      <a:pPr fontAlgn="base">
                        <a:lnSpc>
                          <a:spcPct val="107000"/>
                        </a:lnSpc>
                        <a:spcAft>
                          <a:spcPts val="1125"/>
                        </a:spcAft>
                      </a:pPr>
                      <a:r>
                        <a:rPr lang="en-GB" sz="1600" b="1" dirty="0">
                          <a:solidFill>
                            <a:schemeClr val="tx1"/>
                          </a:solidFill>
                          <a:effectLst/>
                          <a:highlight>
                            <a:srgbClr val="E8EDEE"/>
                          </a:highlight>
                        </a:rPr>
                        <a:t>If care has been postponed, accessible supporting information should be provided to the patient to help them manage their condition e.g., health charities, partner organisations and/or other local support.</a:t>
                      </a:r>
                      <a:endParaRPr lang="en-GB" sz="1600" b="1" dirty="0">
                        <a:solidFill>
                          <a:schemeClr val="tx1"/>
                        </a:solidFill>
                        <a:effectLst/>
                        <a:highlight>
                          <a:srgbClr val="E8EDEE"/>
                        </a:highlight>
                        <a:latin typeface="Calibri" panose="020F0502020204030204" pitchFamily="34" charset="0"/>
                        <a:ea typeface="Calibri" panose="020F0502020204030204" pitchFamily="34" charset="0"/>
                        <a:cs typeface="Times New Roman" panose="02020603050405020304" pitchFamily="18" charset="0"/>
                      </a:endParaRPr>
                    </a:p>
                  </a:txBody>
                  <a:tcPr marL="68822" marR="68822" marT="68822" marB="68822" anchor="b"/>
                </a:tc>
                <a:extLst>
                  <a:ext uri="{0D108BD9-81ED-4DB2-BD59-A6C34878D82A}">
                    <a16:rowId xmlns:a16="http://schemas.microsoft.com/office/drawing/2014/main" val="1493891510"/>
                  </a:ext>
                </a:extLst>
              </a:tr>
              <a:tr h="1697798">
                <a:tc>
                  <a:txBody>
                    <a:bodyPr/>
                    <a:lstStyle/>
                    <a:p>
                      <a:pPr algn="ctr" fontAlgn="base">
                        <a:lnSpc>
                          <a:spcPct val="107000"/>
                        </a:lnSpc>
                        <a:spcAft>
                          <a:spcPts val="800"/>
                        </a:spcAft>
                      </a:pPr>
                      <a:r>
                        <a:rPr lang="en-GB" sz="1600" dirty="0">
                          <a:solidFill>
                            <a:schemeClr val="tx1"/>
                          </a:solidFill>
                          <a:effectLst/>
                        </a:rPr>
                        <a:t>Communication methods</a:t>
                      </a:r>
                    </a:p>
                    <a:p>
                      <a:pPr algn="ctr" fontAlgn="base">
                        <a:lnSpc>
                          <a:spcPct val="107000"/>
                        </a:lnSpc>
                        <a:spcAft>
                          <a:spcPts val="800"/>
                        </a:spcAft>
                      </a:pPr>
                      <a:endParaRPr lang="en-GB" sz="16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pPr algn="ctr" fontAlgn="base">
                        <a:lnSpc>
                          <a:spcPct val="107000"/>
                        </a:lnSpc>
                        <a:spcAft>
                          <a:spcPts val="800"/>
                        </a:spcAft>
                      </a:pPr>
                      <a:endParaRPr lang="en-GB" sz="16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822" marR="68822" marT="68822" marB="68822" anchor="b"/>
                </a:tc>
                <a:tc>
                  <a:txBody>
                    <a:bodyPr/>
                    <a:lstStyle/>
                    <a:p>
                      <a:pPr fontAlgn="base">
                        <a:lnSpc>
                          <a:spcPct val="107000"/>
                        </a:lnSpc>
                        <a:spcAft>
                          <a:spcPts val="1125"/>
                        </a:spcAft>
                      </a:pPr>
                      <a:r>
                        <a:rPr lang="en-GB" sz="1600" b="1" dirty="0">
                          <a:solidFill>
                            <a:schemeClr val="tx1"/>
                          </a:solidFill>
                          <a:effectLst/>
                        </a:rPr>
                        <a:t>Ensure inclusive communications for each patient, taking their personal circumstances into account and making reasonable adjustments. Ensure there is a mechanism for the patient to get back in touch if required. All NHS organisations are required to meet the Accessible Information Standard.</a:t>
                      </a:r>
                      <a:endParaRPr lang="en-GB" sz="1600" b="1"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822" marR="68822" marT="68822" marB="68822" anchor="b"/>
                </a:tc>
                <a:extLst>
                  <a:ext uri="{0D108BD9-81ED-4DB2-BD59-A6C34878D82A}">
                    <a16:rowId xmlns:a16="http://schemas.microsoft.com/office/drawing/2014/main" val="3977014138"/>
                  </a:ext>
                </a:extLst>
              </a:tr>
            </a:tbl>
          </a:graphicData>
        </a:graphic>
      </p:graphicFrame>
    </p:spTree>
    <p:extLst>
      <p:ext uri="{BB962C8B-B14F-4D97-AF65-F5344CB8AC3E}">
        <p14:creationId xmlns:p14="http://schemas.microsoft.com/office/powerpoint/2010/main" val="2616593722"/>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1656A04-6E4F-79E9-9953-295BAAA46D9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EAAAC56-6EA3-5D71-6CFC-3919EA102CE2}"/>
              </a:ext>
            </a:extLst>
          </p:cNvPr>
          <p:cNvSpPr>
            <a:spLocks noGrp="1"/>
          </p:cNvSpPr>
          <p:nvPr>
            <p:ph type="title"/>
          </p:nvPr>
        </p:nvSpPr>
        <p:spPr>
          <a:xfrm>
            <a:off x="457200" y="697259"/>
            <a:ext cx="8229600" cy="1143000"/>
          </a:xfrm>
        </p:spPr>
        <p:txBody>
          <a:bodyPr vert="horz" lIns="91440" tIns="45720" rIns="91440" bIns="45720" rtlCol="0" anchor="ctr">
            <a:normAutofit fontScale="90000"/>
          </a:bodyPr>
          <a:lstStyle/>
          <a:p>
            <a:r>
              <a:rPr lang="en-GB" b="1" dirty="0" err="1"/>
              <a:t>InfoSkills</a:t>
            </a:r>
            <a:r>
              <a:rPr lang="en-GB" b="1" dirty="0"/>
              <a:t> Gym</a:t>
            </a:r>
            <a:br>
              <a:rPr lang="en-GB" b="1" dirty="0"/>
            </a:br>
            <a:r>
              <a:rPr lang="en-US" dirty="0"/>
              <a:t>Build up your academic skill base </a:t>
            </a:r>
            <a:br>
              <a:rPr lang="en-US" dirty="0"/>
            </a:br>
            <a:endParaRPr lang="en-GB" b="1" dirty="0"/>
          </a:p>
        </p:txBody>
      </p:sp>
      <p:sp>
        <p:nvSpPr>
          <p:cNvPr id="3" name="Content Placeholder 2">
            <a:extLst>
              <a:ext uri="{FF2B5EF4-FFF2-40B4-BE49-F238E27FC236}">
                <a16:creationId xmlns:a16="http://schemas.microsoft.com/office/drawing/2014/main" id="{72D54223-D5A6-4A77-5BDD-5587A594FE99}"/>
              </a:ext>
            </a:extLst>
          </p:cNvPr>
          <p:cNvSpPr txBox="1">
            <a:spLocks/>
          </p:cNvSpPr>
          <p:nvPr/>
        </p:nvSpPr>
        <p:spPr>
          <a:xfrm>
            <a:off x="560295" y="1840259"/>
            <a:ext cx="4038600" cy="398904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nSpc>
                <a:spcPct val="90000"/>
              </a:lnSpc>
            </a:pPr>
            <a:r>
              <a:rPr lang="en-US" sz="2200" dirty="0"/>
              <a:t>Access Academic &amp; </a:t>
            </a:r>
            <a:r>
              <a:rPr lang="en-US" sz="2200" dirty="0" err="1"/>
              <a:t>Infoskill</a:t>
            </a:r>
            <a:r>
              <a:rPr lang="en-US" sz="2200" dirty="0"/>
              <a:t> via Moodle</a:t>
            </a:r>
          </a:p>
          <a:p>
            <a:pPr>
              <a:lnSpc>
                <a:spcPct val="90000"/>
              </a:lnSpc>
            </a:pPr>
            <a:endParaRPr lang="en-US" sz="2200" dirty="0"/>
          </a:p>
          <a:p>
            <a:pPr>
              <a:lnSpc>
                <a:spcPct val="90000"/>
              </a:lnSpc>
            </a:pPr>
            <a:r>
              <a:rPr lang="en-US" sz="2200" dirty="0" err="1"/>
              <a:t>Enrol</a:t>
            </a:r>
            <a:r>
              <a:rPr lang="en-US" sz="2200" dirty="0"/>
              <a:t> if you have not already</a:t>
            </a:r>
          </a:p>
          <a:p>
            <a:pPr>
              <a:lnSpc>
                <a:spcPct val="90000"/>
              </a:lnSpc>
            </a:pPr>
            <a:endParaRPr lang="en-US" sz="2200" dirty="0"/>
          </a:p>
          <a:p>
            <a:pPr>
              <a:lnSpc>
                <a:spcPct val="90000"/>
              </a:lnSpc>
            </a:pPr>
            <a:r>
              <a:rPr lang="en-US" sz="2200" dirty="0"/>
              <a:t>Week 6: </a:t>
            </a:r>
          </a:p>
          <a:p>
            <a:pPr marL="0" indent="0">
              <a:lnSpc>
                <a:spcPct val="90000"/>
              </a:lnSpc>
              <a:buNone/>
            </a:pPr>
            <a:r>
              <a:rPr lang="en-US" sz="2200" dirty="0"/>
              <a:t>Finding and Using Information Unit 2 – Searching for information</a:t>
            </a:r>
          </a:p>
          <a:p>
            <a:pPr marL="0" indent="0">
              <a:lnSpc>
                <a:spcPct val="90000"/>
              </a:lnSpc>
              <a:buNone/>
            </a:pPr>
            <a:endParaRPr lang="en-US" sz="2200" dirty="0"/>
          </a:p>
          <a:p>
            <a:pPr marL="0" indent="0">
              <a:lnSpc>
                <a:spcPct val="90000"/>
              </a:lnSpc>
              <a:buNone/>
            </a:pPr>
            <a:r>
              <a:rPr lang="en-US" sz="2200" dirty="0"/>
              <a:t>15 minutes individual activity</a:t>
            </a:r>
          </a:p>
          <a:p>
            <a:pPr>
              <a:lnSpc>
                <a:spcPct val="90000"/>
              </a:lnSpc>
            </a:pPr>
            <a:endParaRPr lang="en-US" sz="2200" dirty="0"/>
          </a:p>
        </p:txBody>
      </p:sp>
      <p:pic>
        <p:nvPicPr>
          <p:cNvPr id="6" name="Picture 5" descr="A screenshot of a web page&#10;&#10;AI-generated content may be incorrect.">
            <a:extLst>
              <a:ext uri="{FF2B5EF4-FFF2-40B4-BE49-F238E27FC236}">
                <a16:creationId xmlns:a16="http://schemas.microsoft.com/office/drawing/2014/main" id="{3229F798-706B-020A-C33A-8E00C01C3CA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648200" y="2150921"/>
            <a:ext cx="4038600" cy="2887599"/>
          </a:xfrm>
          <a:prstGeom prst="rect">
            <a:avLst/>
          </a:prstGeom>
          <a:noFill/>
        </p:spPr>
      </p:pic>
    </p:spTree>
    <p:extLst>
      <p:ext uri="{BB962C8B-B14F-4D97-AF65-F5344CB8AC3E}">
        <p14:creationId xmlns:p14="http://schemas.microsoft.com/office/powerpoint/2010/main" val="1749151139"/>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1535EAA7-64D4-B01D-96E2-B2E8C971E280}"/>
              </a:ext>
            </a:extLst>
          </p:cNvPr>
          <p:cNvGrpSpPr/>
          <p:nvPr/>
        </p:nvGrpSpPr>
        <p:grpSpPr>
          <a:xfrm>
            <a:off x="302840" y="260648"/>
            <a:ext cx="8589640" cy="5112569"/>
            <a:chOff x="44292" y="-481628"/>
            <a:chExt cx="4159887" cy="5378171"/>
          </a:xfrm>
          <a:scene3d>
            <a:camera prst="orthographicFront"/>
            <a:lightRig rig="flat" dir="t"/>
          </a:scene3d>
        </p:grpSpPr>
        <p:sp>
          <p:nvSpPr>
            <p:cNvPr id="5" name="Rectangle: Rounded Corners 4">
              <a:extLst>
                <a:ext uri="{FF2B5EF4-FFF2-40B4-BE49-F238E27FC236}">
                  <a16:creationId xmlns:a16="http://schemas.microsoft.com/office/drawing/2014/main" id="{66E8D002-7809-4259-E70C-71C8EEDBAC15}"/>
                </a:ext>
              </a:extLst>
            </p:cNvPr>
            <p:cNvSpPr/>
            <p:nvPr/>
          </p:nvSpPr>
          <p:spPr>
            <a:xfrm>
              <a:off x="44292" y="0"/>
              <a:ext cx="4159887" cy="4896543"/>
            </a:xfrm>
            <a:prstGeom prst="roundRect">
              <a:avLst/>
            </a:prstGeom>
            <a:solidFill>
              <a:schemeClr val="accent6">
                <a:lumMod val="60000"/>
                <a:lumOff val="40000"/>
              </a:schemeClr>
            </a:solidFill>
            <a:sp3d prstMaterial="dkEdge">
              <a:bevelT w="8200" h="38100"/>
            </a:sp3d>
          </p:spPr>
          <p:style>
            <a:lnRef idx="0">
              <a:schemeClr val="lt1">
                <a:hueOff val="0"/>
                <a:satOff val="0"/>
                <a:lumOff val="0"/>
                <a:alphaOff val="0"/>
              </a:schemeClr>
            </a:lnRef>
            <a:fillRef idx="2">
              <a:schemeClr val="accent1">
                <a:hueOff val="0"/>
                <a:satOff val="0"/>
                <a:lumOff val="0"/>
                <a:alphaOff val="0"/>
              </a:schemeClr>
            </a:fillRef>
            <a:effectRef idx="1">
              <a:schemeClr val="accent1">
                <a:hueOff val="0"/>
                <a:satOff val="0"/>
                <a:lumOff val="0"/>
                <a:alphaOff val="0"/>
              </a:schemeClr>
            </a:effectRef>
            <a:fontRef idx="minor">
              <a:schemeClr val="dk1"/>
            </a:fontRef>
          </p:style>
          <p:txBody>
            <a:bodyPr/>
            <a:lstStyle/>
            <a:p>
              <a:endParaRPr lang="en-GB"/>
            </a:p>
          </p:txBody>
        </p:sp>
        <p:sp>
          <p:nvSpPr>
            <p:cNvPr id="6" name="Rectangle: Rounded Corners 4">
              <a:extLst>
                <a:ext uri="{FF2B5EF4-FFF2-40B4-BE49-F238E27FC236}">
                  <a16:creationId xmlns:a16="http://schemas.microsoft.com/office/drawing/2014/main" id="{2FE00586-7512-37C9-93ED-E6FB88D38A83}"/>
                </a:ext>
              </a:extLst>
            </p:cNvPr>
            <p:cNvSpPr txBox="1"/>
            <p:nvPr/>
          </p:nvSpPr>
          <p:spPr>
            <a:xfrm>
              <a:off x="234934" y="-481628"/>
              <a:ext cx="3753749" cy="5175102"/>
            </a:xfrm>
            <a:prstGeom prst="rect">
              <a:avLst/>
            </a:prstGeom>
            <a:sp3d/>
          </p:spPr>
          <p:style>
            <a:lnRef idx="0">
              <a:scrgbClr r="0" g="0" b="0"/>
            </a:lnRef>
            <a:fillRef idx="0">
              <a:scrgbClr r="0" g="0" b="0"/>
            </a:fillRef>
            <a:effectRef idx="0">
              <a:scrgbClr r="0" g="0" b="0"/>
            </a:effectRef>
            <a:fontRef idx="minor">
              <a:schemeClr val="dk1"/>
            </a:fontRef>
          </p:style>
          <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endParaRPr lang="en-GB" sz="3100" b="1" kern="1200" dirty="0"/>
            </a:p>
            <a:p>
              <a:pPr marL="0" lvl="0" indent="0" algn="l" defTabSz="1377950">
                <a:lnSpc>
                  <a:spcPct val="90000"/>
                </a:lnSpc>
                <a:spcBef>
                  <a:spcPct val="0"/>
                </a:spcBef>
                <a:spcAft>
                  <a:spcPct val="35000"/>
                </a:spcAft>
                <a:buNone/>
              </a:pPr>
              <a:endParaRPr lang="en-GB" sz="3100" b="1" dirty="0"/>
            </a:p>
            <a:p>
              <a:pPr marL="0" lvl="0" indent="0" algn="l" defTabSz="1377950">
                <a:lnSpc>
                  <a:spcPct val="90000"/>
                </a:lnSpc>
                <a:spcBef>
                  <a:spcPct val="0"/>
                </a:spcBef>
                <a:spcAft>
                  <a:spcPct val="35000"/>
                </a:spcAft>
                <a:buNone/>
              </a:pPr>
              <a:endParaRPr lang="en-GB" sz="3100" b="1" kern="1200" dirty="0"/>
            </a:p>
            <a:p>
              <a:pPr marL="0" lvl="0" indent="0" algn="ctr" defTabSz="1377950">
                <a:lnSpc>
                  <a:spcPct val="90000"/>
                </a:lnSpc>
                <a:spcBef>
                  <a:spcPct val="0"/>
                </a:spcBef>
                <a:spcAft>
                  <a:spcPct val="35000"/>
                </a:spcAft>
                <a:buNone/>
              </a:pPr>
              <a:endParaRPr lang="en-GB" sz="3600" b="1" kern="1200" dirty="0"/>
            </a:p>
            <a:p>
              <a:pPr marL="0" lvl="0" indent="0" algn="ctr" defTabSz="1377950">
                <a:lnSpc>
                  <a:spcPct val="90000"/>
                </a:lnSpc>
                <a:spcBef>
                  <a:spcPct val="0"/>
                </a:spcBef>
                <a:spcAft>
                  <a:spcPct val="35000"/>
                </a:spcAft>
                <a:buNone/>
              </a:pPr>
              <a:r>
                <a:rPr lang="en-GB" sz="3600" b="1" kern="1200" dirty="0"/>
                <a:t>Refreshment Break</a:t>
              </a:r>
            </a:p>
          </p:txBody>
        </p:sp>
      </p:grpSp>
    </p:spTree>
    <p:extLst>
      <p:ext uri="{BB962C8B-B14F-4D97-AF65-F5344CB8AC3E}">
        <p14:creationId xmlns:p14="http://schemas.microsoft.com/office/powerpoint/2010/main" val="472959327"/>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1535EAA7-64D4-B01D-96E2-B2E8C971E280}"/>
              </a:ext>
            </a:extLst>
          </p:cNvPr>
          <p:cNvGrpSpPr/>
          <p:nvPr/>
        </p:nvGrpSpPr>
        <p:grpSpPr>
          <a:xfrm>
            <a:off x="302840" y="260648"/>
            <a:ext cx="8589640" cy="5112569"/>
            <a:chOff x="44292" y="-481628"/>
            <a:chExt cx="4159887" cy="5378171"/>
          </a:xfrm>
          <a:scene3d>
            <a:camera prst="orthographicFront"/>
            <a:lightRig rig="flat" dir="t"/>
          </a:scene3d>
        </p:grpSpPr>
        <p:sp>
          <p:nvSpPr>
            <p:cNvPr id="5" name="Rectangle: Rounded Corners 4">
              <a:extLst>
                <a:ext uri="{FF2B5EF4-FFF2-40B4-BE49-F238E27FC236}">
                  <a16:creationId xmlns:a16="http://schemas.microsoft.com/office/drawing/2014/main" id="{66E8D002-7809-4259-E70C-71C8EEDBAC15}"/>
                </a:ext>
              </a:extLst>
            </p:cNvPr>
            <p:cNvSpPr/>
            <p:nvPr/>
          </p:nvSpPr>
          <p:spPr>
            <a:xfrm>
              <a:off x="44292" y="0"/>
              <a:ext cx="4159887" cy="4896543"/>
            </a:xfrm>
            <a:prstGeom prst="roundRect">
              <a:avLst/>
            </a:prstGeom>
            <a:solidFill>
              <a:srgbClr val="00B050"/>
            </a:solidFill>
            <a:sp3d prstMaterial="dkEdge">
              <a:bevelT w="8200" h="38100"/>
            </a:sp3d>
          </p:spPr>
          <p:style>
            <a:lnRef idx="0">
              <a:schemeClr val="lt1">
                <a:hueOff val="0"/>
                <a:satOff val="0"/>
                <a:lumOff val="0"/>
                <a:alphaOff val="0"/>
              </a:schemeClr>
            </a:lnRef>
            <a:fillRef idx="2">
              <a:schemeClr val="accent1">
                <a:hueOff val="0"/>
                <a:satOff val="0"/>
                <a:lumOff val="0"/>
                <a:alphaOff val="0"/>
              </a:schemeClr>
            </a:fillRef>
            <a:effectRef idx="1">
              <a:schemeClr val="accent1">
                <a:hueOff val="0"/>
                <a:satOff val="0"/>
                <a:lumOff val="0"/>
                <a:alphaOff val="0"/>
              </a:schemeClr>
            </a:effectRef>
            <a:fontRef idx="minor">
              <a:schemeClr val="dk1"/>
            </a:fontRef>
          </p:style>
          <p:txBody>
            <a:bodyPr/>
            <a:lstStyle/>
            <a:p>
              <a:endParaRPr lang="en-GB"/>
            </a:p>
          </p:txBody>
        </p:sp>
        <p:sp>
          <p:nvSpPr>
            <p:cNvPr id="6" name="Rectangle: Rounded Corners 4">
              <a:extLst>
                <a:ext uri="{FF2B5EF4-FFF2-40B4-BE49-F238E27FC236}">
                  <a16:creationId xmlns:a16="http://schemas.microsoft.com/office/drawing/2014/main" id="{2FE00586-7512-37C9-93ED-E6FB88D38A83}"/>
                </a:ext>
              </a:extLst>
            </p:cNvPr>
            <p:cNvSpPr txBox="1"/>
            <p:nvPr/>
          </p:nvSpPr>
          <p:spPr>
            <a:xfrm>
              <a:off x="234934" y="-481628"/>
              <a:ext cx="3753749" cy="5175102"/>
            </a:xfrm>
            <a:prstGeom prst="rect">
              <a:avLst/>
            </a:prstGeom>
            <a:sp3d/>
          </p:spPr>
          <p:style>
            <a:lnRef idx="0">
              <a:scrgbClr r="0" g="0" b="0"/>
            </a:lnRef>
            <a:fillRef idx="0">
              <a:scrgbClr r="0" g="0" b="0"/>
            </a:fillRef>
            <a:effectRef idx="0">
              <a:scrgbClr r="0" g="0" b="0"/>
            </a:effectRef>
            <a:fontRef idx="minor">
              <a:schemeClr val="dk1"/>
            </a:fontRef>
          </p:style>
          <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endParaRPr lang="en-GB" sz="3100" b="1" kern="1200" dirty="0"/>
            </a:p>
            <a:p>
              <a:pPr marL="0" lvl="0" indent="0" algn="l" defTabSz="1377950">
                <a:lnSpc>
                  <a:spcPct val="90000"/>
                </a:lnSpc>
                <a:spcBef>
                  <a:spcPct val="0"/>
                </a:spcBef>
                <a:spcAft>
                  <a:spcPct val="35000"/>
                </a:spcAft>
                <a:buNone/>
              </a:pPr>
              <a:endParaRPr lang="en-GB" sz="3100" b="1" kern="1200" dirty="0"/>
            </a:p>
            <a:p>
              <a:pPr marL="0" lvl="0" indent="0" algn="ctr" defTabSz="1377950">
                <a:lnSpc>
                  <a:spcPct val="90000"/>
                </a:lnSpc>
                <a:spcBef>
                  <a:spcPct val="0"/>
                </a:spcBef>
                <a:spcAft>
                  <a:spcPct val="35000"/>
                </a:spcAft>
                <a:buNone/>
              </a:pPr>
              <a:r>
                <a:rPr lang="en-GB" sz="4400" b="1" dirty="0"/>
                <a:t>Reflection Point</a:t>
              </a:r>
            </a:p>
            <a:p>
              <a:pPr marL="0" lvl="0" indent="0" algn="ctr" defTabSz="1377950">
                <a:lnSpc>
                  <a:spcPct val="90000"/>
                </a:lnSpc>
                <a:spcBef>
                  <a:spcPct val="0"/>
                </a:spcBef>
                <a:spcAft>
                  <a:spcPct val="35000"/>
                </a:spcAft>
                <a:buNone/>
              </a:pPr>
              <a:r>
                <a:rPr lang="en-GB" sz="4400" b="1" dirty="0"/>
                <a:t> </a:t>
              </a:r>
              <a:r>
                <a:rPr lang="en-GB" sz="4400" b="1" kern="1200" dirty="0"/>
                <a:t> </a:t>
              </a:r>
            </a:p>
            <a:p>
              <a:pPr marL="0" lvl="0" indent="0" algn="ctr" defTabSz="1377950">
                <a:lnSpc>
                  <a:spcPct val="90000"/>
                </a:lnSpc>
                <a:spcBef>
                  <a:spcPct val="0"/>
                </a:spcBef>
                <a:spcAft>
                  <a:spcPct val="35000"/>
                </a:spcAft>
                <a:buNone/>
              </a:pPr>
              <a:endParaRPr lang="en-GB" sz="4400" b="1" kern="1200" dirty="0"/>
            </a:p>
          </p:txBody>
        </p:sp>
      </p:grpSp>
      <p:pic>
        <p:nvPicPr>
          <p:cNvPr id="2" name="Content Placeholder 3">
            <a:extLst>
              <a:ext uri="{FF2B5EF4-FFF2-40B4-BE49-F238E27FC236}">
                <a16:creationId xmlns:a16="http://schemas.microsoft.com/office/drawing/2014/main" id="{63E8742C-9BA9-9976-7792-F6DF77F33C4F}"/>
              </a:ext>
            </a:extLst>
          </p:cNvPr>
          <p:cNvPicPr>
            <a:picLocks noChangeAspect="1"/>
          </p:cNvPicPr>
          <p:nvPr/>
        </p:nvPicPr>
        <p:blipFill rotWithShape="1">
          <a:blip r:embed="rId3" cstate="print">
            <a:extLst>
              <a:ext uri="{28A0092B-C50C-407E-A947-70E740481C1C}">
                <a14:useLocalDpi xmlns:a14="http://schemas.microsoft.com/office/drawing/2010/main" val="0"/>
              </a:ext>
            </a:extLst>
          </a:blip>
          <a:srcRect b="8468"/>
          <a:stretch/>
        </p:blipFill>
        <p:spPr>
          <a:xfrm>
            <a:off x="3419872" y="2706844"/>
            <a:ext cx="2088232" cy="2075335"/>
          </a:xfrm>
          <a:prstGeom prst="rect">
            <a:avLst/>
          </a:prstGeom>
          <a:noFill/>
        </p:spPr>
      </p:pic>
    </p:spTree>
    <p:extLst>
      <p:ext uri="{BB962C8B-B14F-4D97-AF65-F5344CB8AC3E}">
        <p14:creationId xmlns:p14="http://schemas.microsoft.com/office/powerpoint/2010/main" val="1662886887"/>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1535EAA7-64D4-B01D-96E2-B2E8C971E280}"/>
              </a:ext>
            </a:extLst>
          </p:cNvPr>
          <p:cNvGrpSpPr/>
          <p:nvPr/>
        </p:nvGrpSpPr>
        <p:grpSpPr>
          <a:xfrm>
            <a:off x="302840" y="260648"/>
            <a:ext cx="8589640" cy="5112569"/>
            <a:chOff x="44292" y="-481628"/>
            <a:chExt cx="4159887" cy="5378171"/>
          </a:xfrm>
          <a:scene3d>
            <a:camera prst="orthographicFront"/>
            <a:lightRig rig="flat" dir="t"/>
          </a:scene3d>
        </p:grpSpPr>
        <p:sp>
          <p:nvSpPr>
            <p:cNvPr id="5" name="Rectangle: Rounded Corners 4">
              <a:extLst>
                <a:ext uri="{FF2B5EF4-FFF2-40B4-BE49-F238E27FC236}">
                  <a16:creationId xmlns:a16="http://schemas.microsoft.com/office/drawing/2014/main" id="{66E8D002-7809-4259-E70C-71C8EEDBAC15}"/>
                </a:ext>
              </a:extLst>
            </p:cNvPr>
            <p:cNvSpPr/>
            <p:nvPr/>
          </p:nvSpPr>
          <p:spPr>
            <a:xfrm>
              <a:off x="44292" y="0"/>
              <a:ext cx="4159887" cy="4896543"/>
            </a:xfrm>
            <a:prstGeom prst="roundRect">
              <a:avLst/>
            </a:prstGeom>
            <a:solidFill>
              <a:srgbClr val="FFC000"/>
            </a:solidFill>
            <a:sp3d prstMaterial="dkEdge">
              <a:bevelT w="8200" h="38100"/>
            </a:sp3d>
          </p:spPr>
          <p:style>
            <a:lnRef idx="0">
              <a:schemeClr val="lt1">
                <a:hueOff val="0"/>
                <a:satOff val="0"/>
                <a:lumOff val="0"/>
                <a:alphaOff val="0"/>
              </a:schemeClr>
            </a:lnRef>
            <a:fillRef idx="2">
              <a:schemeClr val="accent1">
                <a:hueOff val="0"/>
                <a:satOff val="0"/>
                <a:lumOff val="0"/>
                <a:alphaOff val="0"/>
              </a:schemeClr>
            </a:fillRef>
            <a:effectRef idx="1">
              <a:schemeClr val="accent1">
                <a:hueOff val="0"/>
                <a:satOff val="0"/>
                <a:lumOff val="0"/>
                <a:alphaOff val="0"/>
              </a:schemeClr>
            </a:effectRef>
            <a:fontRef idx="minor">
              <a:schemeClr val="dk1"/>
            </a:fontRef>
          </p:style>
          <p:txBody>
            <a:bodyPr/>
            <a:lstStyle/>
            <a:p>
              <a:endParaRPr lang="en-GB"/>
            </a:p>
          </p:txBody>
        </p:sp>
        <p:sp>
          <p:nvSpPr>
            <p:cNvPr id="6" name="Rectangle: Rounded Corners 4">
              <a:extLst>
                <a:ext uri="{FF2B5EF4-FFF2-40B4-BE49-F238E27FC236}">
                  <a16:creationId xmlns:a16="http://schemas.microsoft.com/office/drawing/2014/main" id="{2FE00586-7512-37C9-93ED-E6FB88D38A83}"/>
                </a:ext>
              </a:extLst>
            </p:cNvPr>
            <p:cNvSpPr txBox="1"/>
            <p:nvPr/>
          </p:nvSpPr>
          <p:spPr>
            <a:xfrm>
              <a:off x="234934" y="-481628"/>
              <a:ext cx="3753749" cy="5175102"/>
            </a:xfrm>
            <a:prstGeom prst="rect">
              <a:avLst/>
            </a:prstGeom>
            <a:sp3d/>
          </p:spPr>
          <p:style>
            <a:lnRef idx="0">
              <a:scrgbClr r="0" g="0" b="0"/>
            </a:lnRef>
            <a:fillRef idx="0">
              <a:scrgbClr r="0" g="0" b="0"/>
            </a:fillRef>
            <a:effectRef idx="0">
              <a:scrgbClr r="0" g="0" b="0"/>
            </a:effectRef>
            <a:fontRef idx="minor">
              <a:schemeClr val="dk1"/>
            </a:fontRef>
          </p:style>
          <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endParaRPr lang="en-GB" sz="3100" b="1" kern="1200" dirty="0"/>
            </a:p>
            <a:p>
              <a:pPr marL="0" lvl="0" indent="0" algn="l" defTabSz="1377950">
                <a:lnSpc>
                  <a:spcPct val="90000"/>
                </a:lnSpc>
                <a:spcBef>
                  <a:spcPct val="0"/>
                </a:spcBef>
                <a:spcAft>
                  <a:spcPct val="35000"/>
                </a:spcAft>
                <a:buNone/>
              </a:pPr>
              <a:endParaRPr lang="en-GB" sz="3100" b="1" dirty="0"/>
            </a:p>
            <a:p>
              <a:pPr marL="0" lvl="0" indent="0" algn="ctr" defTabSz="1377950">
                <a:lnSpc>
                  <a:spcPct val="90000"/>
                </a:lnSpc>
                <a:spcBef>
                  <a:spcPct val="0"/>
                </a:spcBef>
                <a:spcAft>
                  <a:spcPct val="35000"/>
                </a:spcAft>
                <a:buNone/>
              </a:pPr>
              <a:r>
                <a:rPr lang="en-GB" sz="3600" b="1" kern="1200" dirty="0"/>
                <a:t>Session 3 </a:t>
              </a:r>
            </a:p>
            <a:p>
              <a:pPr marL="0" lvl="0" indent="0" algn="ctr" defTabSz="1377950">
                <a:lnSpc>
                  <a:spcPct val="90000"/>
                </a:lnSpc>
                <a:spcBef>
                  <a:spcPct val="0"/>
                </a:spcBef>
                <a:spcAft>
                  <a:spcPct val="35000"/>
                </a:spcAft>
                <a:buNone/>
              </a:pPr>
              <a:r>
                <a:rPr lang="en-GB" sz="3600" b="1" kern="1200" dirty="0"/>
                <a:t>Group Work </a:t>
              </a:r>
              <a:r>
                <a:rPr lang="en-GB" sz="3600" b="1" dirty="0"/>
                <a:t>A</a:t>
              </a:r>
              <a:r>
                <a:rPr lang="en-GB" sz="3600" b="1" kern="1200" dirty="0"/>
                <a:t>ctivities </a:t>
              </a:r>
            </a:p>
          </p:txBody>
        </p:sp>
      </p:grpSp>
      <p:pic>
        <p:nvPicPr>
          <p:cNvPr id="2" name="Picture 1" descr="A group of people sitting at a table&#10;&#10;Description automatically generated with medium confidence">
            <a:extLst>
              <a:ext uri="{FF2B5EF4-FFF2-40B4-BE49-F238E27FC236}">
                <a16:creationId xmlns:a16="http://schemas.microsoft.com/office/drawing/2014/main" id="{279E480C-5AAE-DFEC-4A48-B6CB72D3806E}"/>
              </a:ext>
            </a:extLst>
          </p:cNvPr>
          <p:cNvPicPr>
            <a:picLocks noChangeAspect="1"/>
          </p:cNvPicPr>
          <p:nvPr/>
        </p:nvPicPr>
        <p:blipFill rotWithShape="1">
          <a:blip r:embed="rId3"/>
          <a:srcRect l="36624" t="13273" r="28788" b="40543"/>
          <a:stretch/>
        </p:blipFill>
        <p:spPr bwMode="auto">
          <a:xfrm>
            <a:off x="2987825" y="3068960"/>
            <a:ext cx="3024336" cy="1919853"/>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1265776291"/>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AE1BAB-20AB-1298-071C-33AD7D178253}"/>
              </a:ext>
            </a:extLst>
          </p:cNvPr>
          <p:cNvSpPr>
            <a:spLocks noGrp="1"/>
          </p:cNvSpPr>
          <p:nvPr>
            <p:ph type="title"/>
          </p:nvPr>
        </p:nvSpPr>
        <p:spPr>
          <a:xfrm>
            <a:off x="457200" y="274638"/>
            <a:ext cx="8229600" cy="922114"/>
          </a:xfrm>
        </p:spPr>
        <p:txBody>
          <a:bodyPr>
            <a:noAutofit/>
          </a:bodyPr>
          <a:lstStyle/>
          <a:p>
            <a:r>
              <a:rPr lang="en-GB" sz="4000" b="1" dirty="0"/>
              <a:t>Group Work Activity</a:t>
            </a:r>
          </a:p>
        </p:txBody>
      </p:sp>
      <p:sp>
        <p:nvSpPr>
          <p:cNvPr id="3" name="Content Placeholder 2">
            <a:extLst>
              <a:ext uri="{FF2B5EF4-FFF2-40B4-BE49-F238E27FC236}">
                <a16:creationId xmlns:a16="http://schemas.microsoft.com/office/drawing/2014/main" id="{3934C5BD-199B-2449-BC16-116AA97F29EB}"/>
              </a:ext>
            </a:extLst>
          </p:cNvPr>
          <p:cNvSpPr>
            <a:spLocks noGrp="1"/>
          </p:cNvSpPr>
          <p:nvPr>
            <p:ph idx="1"/>
          </p:nvPr>
        </p:nvSpPr>
        <p:spPr>
          <a:xfrm>
            <a:off x="251520" y="1196752"/>
            <a:ext cx="8712968" cy="4320481"/>
          </a:xfrm>
        </p:spPr>
        <p:txBody>
          <a:bodyPr>
            <a:normAutofit fontScale="85000" lnSpcReduction="20000"/>
          </a:bodyPr>
          <a:lstStyle/>
          <a:p>
            <a:r>
              <a:rPr lang="en-GB" dirty="0">
                <a:latin typeface="Arial" panose="020B0604020202020204" pitchFamily="34" charset="0"/>
                <a:cs typeface="Arial" panose="020B0604020202020204" pitchFamily="34" charset="0"/>
              </a:rPr>
              <a:t>The group work activity is based on the following article - </a:t>
            </a:r>
            <a:r>
              <a:rPr lang="en-GB" dirty="0">
                <a:effectLst/>
                <a:latin typeface="Arial" panose="020B0604020202020204" pitchFamily="34" charset="0"/>
                <a:ea typeface="Times New Roman" panose="02020603050405020304" pitchFamily="18" charset="0"/>
                <a:cs typeface="Arial" panose="020B0604020202020204" pitchFamily="34" charset="0"/>
              </a:rPr>
              <a:t>Lee, E. (2021) Effective Communication in Health and Social Care. </a:t>
            </a:r>
            <a:r>
              <a:rPr lang="en-GB" u="sng" dirty="0">
                <a:solidFill>
                  <a:srgbClr val="0000FF"/>
                </a:solidFill>
                <a:effectLst/>
                <a:latin typeface="Arial" panose="020B0604020202020204" pitchFamily="34" charset="0"/>
                <a:ea typeface="Calibri" panose="020F0502020204030204" pitchFamily="34" charset="0"/>
                <a:cs typeface="Arial" panose="020B0604020202020204" pitchFamily="34" charset="0"/>
                <a:hlinkClick r:id="rId3"/>
              </a:rPr>
              <a:t>Effective Communication In Health &amp; Social Care | Techniques, Tips (cpdonline.co.uk)</a:t>
            </a:r>
            <a:endParaRPr lang="en-GB" dirty="0">
              <a:effectLst/>
              <a:latin typeface="Arial" panose="020B0604020202020204" pitchFamily="34" charset="0"/>
              <a:ea typeface="Calibri" panose="020F0502020204030204" pitchFamily="34" charset="0"/>
              <a:cs typeface="Arial" panose="020B0604020202020204" pitchFamily="34" charset="0"/>
            </a:endParaRPr>
          </a:p>
          <a:p>
            <a:r>
              <a:rPr lang="en-GB" dirty="0">
                <a:latin typeface="Arial" panose="020B0604020202020204" pitchFamily="34" charset="0"/>
                <a:ea typeface="Calibri" panose="020F0502020204030204" pitchFamily="34" charset="0"/>
                <a:cs typeface="Arial" panose="020B0604020202020204" pitchFamily="34" charset="0"/>
              </a:rPr>
              <a:t>Your group will be allocated a section of the article by your tutor.  Once you have read the allocated section consider other items which can be added to enhance the ideas presented in the article.  </a:t>
            </a:r>
          </a:p>
          <a:p>
            <a:r>
              <a:rPr lang="en-GB" dirty="0">
                <a:latin typeface="Arial" panose="020B0604020202020204" pitchFamily="34" charset="0"/>
                <a:ea typeface="Calibri" panose="020F0502020204030204" pitchFamily="34" charset="0"/>
                <a:cs typeface="Arial" panose="020B0604020202020204" pitchFamily="34" charset="0"/>
              </a:rPr>
              <a:t>In your group present back what is your view of the contents ideas and relate these ideas to a service user group of your choice. </a:t>
            </a:r>
            <a:endParaRPr lang="en-GB" dirty="0">
              <a:effectLst/>
              <a:latin typeface="Arial" panose="020B0604020202020204" pitchFamily="34" charset="0"/>
              <a:ea typeface="Calibri" panose="020F050202020403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36783178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1C8E11-4F0A-691E-113A-C547C5451835}"/>
              </a:ext>
            </a:extLst>
          </p:cNvPr>
          <p:cNvSpPr>
            <a:spLocks noGrp="1"/>
          </p:cNvSpPr>
          <p:nvPr>
            <p:ph type="title"/>
          </p:nvPr>
        </p:nvSpPr>
        <p:spPr>
          <a:xfrm>
            <a:off x="457200" y="0"/>
            <a:ext cx="8229600" cy="836712"/>
          </a:xfrm>
        </p:spPr>
        <p:txBody>
          <a:bodyPr>
            <a:normAutofit/>
          </a:bodyPr>
          <a:lstStyle/>
          <a:p>
            <a:r>
              <a:rPr lang="en-GB" b="1" dirty="0"/>
              <a:t>Allocated Sections Per Group</a:t>
            </a:r>
          </a:p>
        </p:txBody>
      </p:sp>
      <p:sp>
        <p:nvSpPr>
          <p:cNvPr id="3" name="Content Placeholder 2">
            <a:extLst>
              <a:ext uri="{FF2B5EF4-FFF2-40B4-BE49-F238E27FC236}">
                <a16:creationId xmlns:a16="http://schemas.microsoft.com/office/drawing/2014/main" id="{9605917F-C45A-4D01-DEF4-1542142637B4}"/>
              </a:ext>
            </a:extLst>
          </p:cNvPr>
          <p:cNvSpPr>
            <a:spLocks noGrp="1"/>
          </p:cNvSpPr>
          <p:nvPr>
            <p:ph idx="1"/>
          </p:nvPr>
        </p:nvSpPr>
        <p:spPr>
          <a:xfrm>
            <a:off x="0" y="836712"/>
            <a:ext cx="8892480" cy="5112568"/>
          </a:xfrm>
        </p:spPr>
        <p:txBody>
          <a:bodyPr>
            <a:normAutofit fontScale="92500" lnSpcReduction="20000"/>
          </a:bodyPr>
          <a:lstStyle/>
          <a:p>
            <a:r>
              <a:rPr lang="en-GB" b="1" dirty="0">
                <a:solidFill>
                  <a:srgbClr val="FF0000"/>
                </a:solidFill>
              </a:rPr>
              <a:t>Red group </a:t>
            </a:r>
            <a:r>
              <a:rPr lang="en-GB" dirty="0"/>
              <a:t>–. What is poor communication and what are the knock-on effects? (section 10).</a:t>
            </a:r>
          </a:p>
          <a:p>
            <a:r>
              <a:rPr lang="en-GB" b="1" dirty="0">
                <a:solidFill>
                  <a:srgbClr val="0070C0"/>
                </a:solidFill>
              </a:rPr>
              <a:t>Blue group </a:t>
            </a:r>
            <a:r>
              <a:rPr lang="en-GB" dirty="0"/>
              <a:t>– How is formal communication effective? (section 8).</a:t>
            </a:r>
          </a:p>
          <a:p>
            <a:r>
              <a:rPr lang="en-GB" b="1" dirty="0">
                <a:solidFill>
                  <a:srgbClr val="FFFF00"/>
                </a:solidFill>
                <a:highlight>
                  <a:srgbClr val="C0C0C0"/>
                </a:highlight>
              </a:rPr>
              <a:t>Yellow group </a:t>
            </a:r>
            <a:r>
              <a:rPr lang="en-GB" dirty="0"/>
              <a:t>– How to communicate effectively? (section 3). </a:t>
            </a:r>
          </a:p>
          <a:p>
            <a:r>
              <a:rPr lang="en-GB" b="1" dirty="0">
                <a:solidFill>
                  <a:srgbClr val="FFC000"/>
                </a:solidFill>
              </a:rPr>
              <a:t>Orange group </a:t>
            </a:r>
            <a:r>
              <a:rPr lang="en-GB" dirty="0"/>
              <a:t>–How to promote effective communication? (section 2).</a:t>
            </a:r>
          </a:p>
          <a:p>
            <a:r>
              <a:rPr lang="en-GB" b="1" dirty="0">
                <a:solidFill>
                  <a:srgbClr val="00B050"/>
                </a:solidFill>
              </a:rPr>
              <a:t>Green group </a:t>
            </a:r>
            <a:r>
              <a:rPr lang="en-GB" dirty="0"/>
              <a:t>– How is verbal communication effective? (section 5).</a:t>
            </a:r>
          </a:p>
          <a:p>
            <a:r>
              <a:rPr lang="en-GB" b="1" dirty="0">
                <a:solidFill>
                  <a:srgbClr val="7030A0"/>
                </a:solidFill>
              </a:rPr>
              <a:t>Purple group </a:t>
            </a:r>
            <a:r>
              <a:rPr lang="en-GB" dirty="0"/>
              <a:t>– How is written communication effective ? (section 7). </a:t>
            </a:r>
          </a:p>
        </p:txBody>
      </p:sp>
    </p:spTree>
    <p:extLst>
      <p:ext uri="{BB962C8B-B14F-4D97-AF65-F5344CB8AC3E}">
        <p14:creationId xmlns:p14="http://schemas.microsoft.com/office/powerpoint/2010/main" val="41203662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3">
                                            <p:txEl>
                                              <p:pRg st="5" end="5"/>
                                            </p:txEl>
                                          </p:spTgt>
                                        </p:tgtEl>
                                        <p:attrNameLst>
                                          <p:attrName>style.visibility</p:attrName>
                                        </p:attrNameLst>
                                      </p:cBhvr>
                                      <p:to>
                                        <p:strVal val="visible"/>
                                      </p:to>
                                    </p:set>
                                    <p:animEffect transition="in" filter="fade">
                                      <p:cBhvr>
                                        <p:cTn id="42" dur="1000"/>
                                        <p:tgtEl>
                                          <p:spTgt spid="3">
                                            <p:txEl>
                                              <p:pRg st="5" end="5"/>
                                            </p:txEl>
                                          </p:spTgt>
                                        </p:tgtEl>
                                      </p:cBhvr>
                                    </p:animEffect>
                                    <p:anim calcmode="lin" valueType="num">
                                      <p:cBhvr>
                                        <p:cTn id="43"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Rounded Corners 4">
            <a:extLst>
              <a:ext uri="{FF2B5EF4-FFF2-40B4-BE49-F238E27FC236}">
                <a16:creationId xmlns:a16="http://schemas.microsoft.com/office/drawing/2014/main" id="{66E8D002-7809-4259-E70C-71C8EEDBAC15}"/>
              </a:ext>
            </a:extLst>
          </p:cNvPr>
          <p:cNvSpPr/>
          <p:nvPr/>
        </p:nvSpPr>
        <p:spPr>
          <a:xfrm>
            <a:off x="302840" y="718491"/>
            <a:ext cx="8589640" cy="4654726"/>
          </a:xfrm>
          <a:prstGeom prst="roundRect">
            <a:avLst/>
          </a:prstGeom>
          <a:scene3d>
            <a:camera prst="orthographicFront"/>
            <a:lightRig rig="flat" dir="t"/>
          </a:scene3d>
          <a:sp3d prstMaterial="dkEdge">
            <a:bevelT w="8200" h="38100"/>
          </a:sp3d>
        </p:spPr>
        <p:style>
          <a:lnRef idx="0">
            <a:schemeClr val="lt1">
              <a:hueOff val="0"/>
              <a:satOff val="0"/>
              <a:lumOff val="0"/>
              <a:alphaOff val="0"/>
            </a:schemeClr>
          </a:lnRef>
          <a:fillRef idx="2">
            <a:schemeClr val="accent1">
              <a:hueOff val="0"/>
              <a:satOff val="0"/>
              <a:lumOff val="0"/>
              <a:alphaOff val="0"/>
            </a:schemeClr>
          </a:fillRef>
          <a:effectRef idx="1">
            <a:schemeClr val="accent1">
              <a:hueOff val="0"/>
              <a:satOff val="0"/>
              <a:lumOff val="0"/>
              <a:alphaOff val="0"/>
            </a:schemeClr>
          </a:effectRef>
          <a:fontRef idx="minor">
            <a:schemeClr val="dk1"/>
          </a:fontRef>
        </p:style>
        <p:txBody>
          <a:bodyPr/>
          <a:lstStyle/>
          <a:p>
            <a:pPr marL="0" lvl="0" indent="0" algn="ctr" defTabSz="1377950">
              <a:lnSpc>
                <a:spcPct val="90000"/>
              </a:lnSpc>
              <a:spcBef>
                <a:spcPct val="0"/>
              </a:spcBef>
              <a:spcAft>
                <a:spcPct val="35000"/>
              </a:spcAft>
              <a:buNone/>
            </a:pPr>
            <a:endParaRPr lang="en-GB" sz="1800" b="1" kern="1200" dirty="0"/>
          </a:p>
          <a:p>
            <a:pPr marL="0" lvl="0" indent="0" algn="ctr" defTabSz="1377950">
              <a:lnSpc>
                <a:spcPct val="90000"/>
              </a:lnSpc>
              <a:spcBef>
                <a:spcPct val="0"/>
              </a:spcBef>
              <a:spcAft>
                <a:spcPct val="35000"/>
              </a:spcAft>
              <a:buNone/>
            </a:pPr>
            <a:endParaRPr lang="en-GB" b="1" dirty="0"/>
          </a:p>
          <a:p>
            <a:pPr marL="0" lvl="0" indent="0" algn="ctr" defTabSz="1377950">
              <a:lnSpc>
                <a:spcPct val="90000"/>
              </a:lnSpc>
              <a:spcBef>
                <a:spcPct val="0"/>
              </a:spcBef>
              <a:spcAft>
                <a:spcPct val="35000"/>
              </a:spcAft>
              <a:buNone/>
            </a:pPr>
            <a:endParaRPr lang="en-GB" sz="1800" b="1" kern="1200" dirty="0"/>
          </a:p>
          <a:p>
            <a:pPr marL="0" lvl="0" indent="0" algn="ctr" defTabSz="1377950">
              <a:lnSpc>
                <a:spcPct val="90000"/>
              </a:lnSpc>
              <a:spcBef>
                <a:spcPct val="0"/>
              </a:spcBef>
              <a:spcAft>
                <a:spcPct val="35000"/>
              </a:spcAft>
              <a:buNone/>
            </a:pPr>
            <a:endParaRPr lang="en-GB" b="1" dirty="0"/>
          </a:p>
          <a:p>
            <a:pPr marL="0" lvl="0" indent="0" algn="ctr" defTabSz="1377950">
              <a:lnSpc>
                <a:spcPct val="90000"/>
              </a:lnSpc>
              <a:spcBef>
                <a:spcPct val="0"/>
              </a:spcBef>
              <a:spcAft>
                <a:spcPct val="35000"/>
              </a:spcAft>
              <a:buNone/>
            </a:pPr>
            <a:r>
              <a:rPr lang="en-GB" sz="3600" b="1" kern="1200" dirty="0"/>
              <a:t>SESSION 4 </a:t>
            </a:r>
          </a:p>
          <a:p>
            <a:pPr marL="0" lvl="0" indent="0" algn="ctr" defTabSz="1377950">
              <a:lnSpc>
                <a:spcPct val="90000"/>
              </a:lnSpc>
              <a:spcBef>
                <a:spcPct val="0"/>
              </a:spcBef>
              <a:spcAft>
                <a:spcPct val="35000"/>
              </a:spcAft>
              <a:buNone/>
            </a:pPr>
            <a:r>
              <a:rPr lang="en-GB" sz="3600" b="1" kern="1200" dirty="0"/>
              <a:t>GROUP </a:t>
            </a:r>
            <a:r>
              <a:rPr lang="en-GB" sz="3600" b="1" dirty="0"/>
              <a:t>P</a:t>
            </a:r>
            <a:r>
              <a:rPr lang="en-GB" sz="3600" b="1" kern="1200" dirty="0"/>
              <a:t>RESENTATIONS</a:t>
            </a:r>
          </a:p>
        </p:txBody>
      </p:sp>
    </p:spTree>
    <p:extLst>
      <p:ext uri="{BB962C8B-B14F-4D97-AF65-F5344CB8AC3E}">
        <p14:creationId xmlns:p14="http://schemas.microsoft.com/office/powerpoint/2010/main" val="1032836064"/>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1535EAA7-64D4-B01D-96E2-B2E8C971E280}"/>
              </a:ext>
            </a:extLst>
          </p:cNvPr>
          <p:cNvGrpSpPr/>
          <p:nvPr/>
        </p:nvGrpSpPr>
        <p:grpSpPr>
          <a:xfrm>
            <a:off x="302840" y="260648"/>
            <a:ext cx="8589640" cy="5112569"/>
            <a:chOff x="44292" y="-481628"/>
            <a:chExt cx="4159887" cy="5378171"/>
          </a:xfrm>
          <a:scene3d>
            <a:camera prst="orthographicFront"/>
            <a:lightRig rig="flat" dir="t"/>
          </a:scene3d>
        </p:grpSpPr>
        <p:sp>
          <p:nvSpPr>
            <p:cNvPr id="5" name="Rectangle: Rounded Corners 4">
              <a:extLst>
                <a:ext uri="{FF2B5EF4-FFF2-40B4-BE49-F238E27FC236}">
                  <a16:creationId xmlns:a16="http://schemas.microsoft.com/office/drawing/2014/main" id="{66E8D002-7809-4259-E70C-71C8EEDBAC15}"/>
                </a:ext>
              </a:extLst>
            </p:cNvPr>
            <p:cNvSpPr/>
            <p:nvPr/>
          </p:nvSpPr>
          <p:spPr>
            <a:xfrm>
              <a:off x="44292" y="0"/>
              <a:ext cx="4159887" cy="4896543"/>
            </a:xfrm>
            <a:prstGeom prst="roundRect">
              <a:avLst/>
            </a:prstGeom>
            <a:solidFill>
              <a:srgbClr val="00B050"/>
            </a:solidFill>
            <a:sp3d prstMaterial="dkEdge">
              <a:bevelT w="8200" h="38100"/>
            </a:sp3d>
          </p:spPr>
          <p:style>
            <a:lnRef idx="0">
              <a:schemeClr val="lt1">
                <a:hueOff val="0"/>
                <a:satOff val="0"/>
                <a:lumOff val="0"/>
                <a:alphaOff val="0"/>
              </a:schemeClr>
            </a:lnRef>
            <a:fillRef idx="2">
              <a:schemeClr val="accent1">
                <a:hueOff val="0"/>
                <a:satOff val="0"/>
                <a:lumOff val="0"/>
                <a:alphaOff val="0"/>
              </a:schemeClr>
            </a:fillRef>
            <a:effectRef idx="1">
              <a:schemeClr val="accent1">
                <a:hueOff val="0"/>
                <a:satOff val="0"/>
                <a:lumOff val="0"/>
                <a:alphaOff val="0"/>
              </a:schemeClr>
            </a:effectRef>
            <a:fontRef idx="minor">
              <a:schemeClr val="dk1"/>
            </a:fontRef>
          </p:style>
          <p:txBody>
            <a:bodyPr/>
            <a:lstStyle/>
            <a:p>
              <a:endParaRPr lang="en-GB"/>
            </a:p>
          </p:txBody>
        </p:sp>
        <p:sp>
          <p:nvSpPr>
            <p:cNvPr id="6" name="Rectangle: Rounded Corners 4">
              <a:extLst>
                <a:ext uri="{FF2B5EF4-FFF2-40B4-BE49-F238E27FC236}">
                  <a16:creationId xmlns:a16="http://schemas.microsoft.com/office/drawing/2014/main" id="{2FE00586-7512-37C9-93ED-E6FB88D38A83}"/>
                </a:ext>
              </a:extLst>
            </p:cNvPr>
            <p:cNvSpPr txBox="1"/>
            <p:nvPr/>
          </p:nvSpPr>
          <p:spPr>
            <a:xfrm>
              <a:off x="234934" y="-481628"/>
              <a:ext cx="3753749" cy="5175102"/>
            </a:xfrm>
            <a:prstGeom prst="rect">
              <a:avLst/>
            </a:prstGeom>
            <a:sp3d/>
          </p:spPr>
          <p:style>
            <a:lnRef idx="0">
              <a:scrgbClr r="0" g="0" b="0"/>
            </a:lnRef>
            <a:fillRef idx="0">
              <a:scrgbClr r="0" g="0" b="0"/>
            </a:fillRef>
            <a:effectRef idx="0">
              <a:scrgbClr r="0" g="0" b="0"/>
            </a:effectRef>
            <a:fontRef idx="minor">
              <a:schemeClr val="dk1"/>
            </a:fontRef>
          </p:style>
          <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endParaRPr lang="en-GB" sz="3100" b="1" kern="1200" dirty="0"/>
            </a:p>
            <a:p>
              <a:pPr marL="0" lvl="0" indent="0" algn="ctr" defTabSz="1377950">
                <a:lnSpc>
                  <a:spcPct val="90000"/>
                </a:lnSpc>
                <a:spcBef>
                  <a:spcPct val="0"/>
                </a:spcBef>
                <a:spcAft>
                  <a:spcPct val="35000"/>
                </a:spcAft>
                <a:buNone/>
              </a:pPr>
              <a:endParaRPr lang="en-GB" sz="3200" b="1" kern="1200" dirty="0"/>
            </a:p>
            <a:p>
              <a:pPr marL="0" lvl="0" indent="0" algn="ctr" defTabSz="1377950">
                <a:lnSpc>
                  <a:spcPct val="90000"/>
                </a:lnSpc>
                <a:spcBef>
                  <a:spcPct val="0"/>
                </a:spcBef>
                <a:spcAft>
                  <a:spcPct val="35000"/>
                </a:spcAft>
                <a:buNone/>
              </a:pPr>
              <a:r>
                <a:rPr lang="en-GB" sz="3200" b="1" kern="1200" dirty="0"/>
                <a:t>Session 5</a:t>
              </a:r>
            </a:p>
            <a:p>
              <a:pPr marL="0" lvl="0" indent="0" algn="ctr" defTabSz="1377950">
                <a:lnSpc>
                  <a:spcPct val="90000"/>
                </a:lnSpc>
                <a:spcBef>
                  <a:spcPct val="0"/>
                </a:spcBef>
                <a:spcAft>
                  <a:spcPct val="35000"/>
                </a:spcAft>
                <a:buNone/>
              </a:pPr>
              <a:r>
                <a:rPr lang="en-GB" sz="3200" b="1" kern="1200" dirty="0"/>
                <a:t>Recap and Final Reflection Point </a:t>
              </a:r>
            </a:p>
            <a:p>
              <a:pPr marL="0" lvl="0" indent="0" algn="l" defTabSz="1377950">
                <a:lnSpc>
                  <a:spcPct val="90000"/>
                </a:lnSpc>
                <a:spcBef>
                  <a:spcPct val="0"/>
                </a:spcBef>
                <a:spcAft>
                  <a:spcPct val="35000"/>
                </a:spcAft>
                <a:buNone/>
              </a:pPr>
              <a:endParaRPr lang="en-GB" sz="3100" b="1" dirty="0"/>
            </a:p>
          </p:txBody>
        </p:sp>
      </p:grpSp>
      <p:pic>
        <p:nvPicPr>
          <p:cNvPr id="2" name="Content Placeholder 3">
            <a:extLst>
              <a:ext uri="{FF2B5EF4-FFF2-40B4-BE49-F238E27FC236}">
                <a16:creationId xmlns:a16="http://schemas.microsoft.com/office/drawing/2014/main" id="{BF264B0E-D177-BDD2-D232-CF627D96A094}"/>
              </a:ext>
            </a:extLst>
          </p:cNvPr>
          <p:cNvPicPr>
            <a:picLocks noChangeAspect="1"/>
          </p:cNvPicPr>
          <p:nvPr/>
        </p:nvPicPr>
        <p:blipFill rotWithShape="1">
          <a:blip r:embed="rId3" cstate="print">
            <a:extLst>
              <a:ext uri="{28A0092B-C50C-407E-A947-70E740481C1C}">
                <a14:useLocalDpi xmlns:a14="http://schemas.microsoft.com/office/drawing/2010/main" val="0"/>
              </a:ext>
            </a:extLst>
          </a:blip>
          <a:srcRect b="8468"/>
          <a:stretch/>
        </p:blipFill>
        <p:spPr>
          <a:xfrm>
            <a:off x="3491880" y="3040794"/>
            <a:ext cx="2232248" cy="2075335"/>
          </a:xfrm>
          <a:prstGeom prst="rect">
            <a:avLst/>
          </a:prstGeom>
          <a:noFill/>
        </p:spPr>
      </p:pic>
    </p:spTree>
    <p:extLst>
      <p:ext uri="{BB962C8B-B14F-4D97-AF65-F5344CB8AC3E}">
        <p14:creationId xmlns:p14="http://schemas.microsoft.com/office/powerpoint/2010/main" val="2885361939"/>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6697C9C8-6222-8C13-B220-A2D9D7CF10F6}"/>
              </a:ext>
            </a:extLst>
          </p:cNvPr>
          <p:cNvSpPr>
            <a:spLocks noGrp="1"/>
          </p:cNvSpPr>
          <p:nvPr>
            <p:ph type="title"/>
          </p:nvPr>
        </p:nvSpPr>
        <p:spPr>
          <a:xfrm>
            <a:off x="457200" y="274638"/>
            <a:ext cx="8229600" cy="634082"/>
          </a:xfrm>
        </p:spPr>
        <p:txBody>
          <a:bodyPr>
            <a:normAutofit fontScale="90000"/>
          </a:bodyPr>
          <a:lstStyle/>
          <a:p>
            <a:r>
              <a:rPr lang="en-US" b="1" dirty="0"/>
              <a:t>Questions? </a:t>
            </a:r>
          </a:p>
        </p:txBody>
      </p:sp>
      <p:pic>
        <p:nvPicPr>
          <p:cNvPr id="4" name="Picture 3">
            <a:extLst>
              <a:ext uri="{FF2B5EF4-FFF2-40B4-BE49-F238E27FC236}">
                <a16:creationId xmlns:a16="http://schemas.microsoft.com/office/drawing/2014/main" id="{EFDA2473-FD3D-78A0-1D18-DE52B24E8E1C}"/>
              </a:ext>
            </a:extLst>
          </p:cNvPr>
          <p:cNvPicPr>
            <a:picLocks noChangeAspect="1"/>
          </p:cNvPicPr>
          <p:nvPr/>
        </p:nvPicPr>
        <p:blipFill rotWithShape="1">
          <a:blip r:embed="rId2">
            <a:extLst>
              <a:ext uri="{28A0092B-C50C-407E-A947-70E740481C1C}">
                <a14:useLocalDpi xmlns:a14="http://schemas.microsoft.com/office/drawing/2010/main" val="0"/>
              </a:ext>
            </a:extLst>
          </a:blip>
          <a:srcRect b="5966"/>
          <a:stretch/>
        </p:blipFill>
        <p:spPr>
          <a:xfrm>
            <a:off x="457201" y="1124744"/>
            <a:ext cx="8229600" cy="4392489"/>
          </a:xfrm>
          <a:prstGeom prst="rect">
            <a:avLst/>
          </a:prstGeom>
          <a:noFill/>
        </p:spPr>
      </p:pic>
    </p:spTree>
    <p:extLst>
      <p:ext uri="{BB962C8B-B14F-4D97-AF65-F5344CB8AC3E}">
        <p14:creationId xmlns:p14="http://schemas.microsoft.com/office/powerpoint/2010/main" val="2986112176"/>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A screenshot of a computer&#10;&#10;Description automatically generated">
            <a:extLst>
              <a:ext uri="{FF2B5EF4-FFF2-40B4-BE49-F238E27FC236}">
                <a16:creationId xmlns:a16="http://schemas.microsoft.com/office/drawing/2014/main" id="{E3F61B02-9089-DC65-BDCC-E81172F679A3}"/>
              </a:ext>
            </a:extLst>
          </p:cNvPr>
          <p:cNvPicPr>
            <a:picLocks noGrp="1" noChangeAspect="1"/>
          </p:cNvPicPr>
          <p:nvPr>
            <p:ph idx="1"/>
          </p:nvPr>
        </p:nvPicPr>
        <p:blipFill rotWithShape="1">
          <a:blip r:embed="rId3"/>
          <a:srcRect l="20474" t="23163" r="47219" b="40910"/>
          <a:stretch/>
        </p:blipFill>
        <p:spPr bwMode="auto">
          <a:xfrm>
            <a:off x="4788024" y="908720"/>
            <a:ext cx="3960440" cy="3816424"/>
          </a:xfrm>
          <a:prstGeom prst="rect">
            <a:avLst/>
          </a:prstGeom>
          <a:ln>
            <a:noFill/>
          </a:ln>
          <a:extLst>
            <a:ext uri="{53640926-AAD7-44D8-BBD7-CCE9431645EC}">
              <a14:shadowObscured xmlns:a14="http://schemas.microsoft.com/office/drawing/2010/main"/>
            </a:ext>
          </a:extLst>
        </p:spPr>
      </p:pic>
      <p:pic>
        <p:nvPicPr>
          <p:cNvPr id="2" name="Picture 1" descr="Text&#10;&#10;Description automatically generated">
            <a:extLst>
              <a:ext uri="{FF2B5EF4-FFF2-40B4-BE49-F238E27FC236}">
                <a16:creationId xmlns:a16="http://schemas.microsoft.com/office/drawing/2014/main" id="{6FE80645-830E-E435-59A5-2F7718C98072}"/>
              </a:ext>
            </a:extLst>
          </p:cNvPr>
          <p:cNvPicPr>
            <a:picLocks noChangeAspect="1"/>
          </p:cNvPicPr>
          <p:nvPr/>
        </p:nvPicPr>
        <p:blipFill rotWithShape="1">
          <a:blip r:embed="rId4"/>
          <a:srcRect l="14631" t="22883" r="38985" b="36067"/>
          <a:stretch/>
        </p:blipFill>
        <p:spPr bwMode="auto">
          <a:xfrm>
            <a:off x="395536" y="908720"/>
            <a:ext cx="4176464" cy="4032448"/>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3800585196"/>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8B1D84-0FDB-4D5F-91F6-691914B02A0D}"/>
              </a:ext>
            </a:extLst>
          </p:cNvPr>
          <p:cNvSpPr>
            <a:spLocks noGrp="1"/>
          </p:cNvSpPr>
          <p:nvPr>
            <p:ph type="title"/>
          </p:nvPr>
        </p:nvSpPr>
        <p:spPr>
          <a:xfrm>
            <a:off x="457200" y="12540"/>
            <a:ext cx="8229600" cy="464132"/>
          </a:xfrm>
        </p:spPr>
        <p:txBody>
          <a:bodyPr>
            <a:noAutofit/>
          </a:bodyPr>
          <a:lstStyle/>
          <a:p>
            <a:r>
              <a:rPr lang="en-GB" sz="2800" b="1" dirty="0"/>
              <a:t>References </a:t>
            </a:r>
          </a:p>
        </p:txBody>
      </p:sp>
      <p:sp>
        <p:nvSpPr>
          <p:cNvPr id="3" name="Content Placeholder 2">
            <a:extLst>
              <a:ext uri="{FF2B5EF4-FFF2-40B4-BE49-F238E27FC236}">
                <a16:creationId xmlns:a16="http://schemas.microsoft.com/office/drawing/2014/main" id="{A6B6EC08-C835-4949-9E8E-1335B0D9AD6E}"/>
              </a:ext>
            </a:extLst>
          </p:cNvPr>
          <p:cNvSpPr>
            <a:spLocks noGrp="1"/>
          </p:cNvSpPr>
          <p:nvPr>
            <p:ph idx="1"/>
          </p:nvPr>
        </p:nvSpPr>
        <p:spPr>
          <a:xfrm>
            <a:off x="23782" y="476672"/>
            <a:ext cx="9022410" cy="5230650"/>
          </a:xfrm>
        </p:spPr>
        <p:txBody>
          <a:bodyPr>
            <a:normAutofit fontScale="70000" lnSpcReduction="20000"/>
          </a:bodyPr>
          <a:lstStyle/>
          <a:p>
            <a:r>
              <a:rPr lang="en-GB" sz="2300" dirty="0">
                <a:hlinkClick r:id="rId3"/>
              </a:rPr>
              <a:t>Barriers to communication  video</a:t>
            </a:r>
            <a:r>
              <a:rPr lang="en-GB" sz="2300" dirty="0"/>
              <a:t> (8</a:t>
            </a:r>
            <a:r>
              <a:rPr lang="en-GB" sz="2300" baseline="30000" dirty="0"/>
              <a:t>th</a:t>
            </a:r>
            <a:r>
              <a:rPr lang="en-GB" sz="2300" dirty="0"/>
              <a:t> September 2022).</a:t>
            </a:r>
            <a:endParaRPr lang="en-GB" sz="2300" dirty="0">
              <a:effectLst/>
              <a:latin typeface="Arial" panose="020B0604020202020204" pitchFamily="34" charset="0"/>
              <a:ea typeface="Times New Roman" panose="02020603050405020304" pitchFamily="18" charset="0"/>
              <a:cs typeface="Arial" panose="020B0604020202020204" pitchFamily="34" charset="0"/>
            </a:endParaRPr>
          </a:p>
          <a:p>
            <a:r>
              <a:rPr lang="en-GB" sz="2300" dirty="0">
                <a:effectLst/>
                <a:latin typeface="Arial" panose="020B0604020202020204" pitchFamily="34" charset="0"/>
                <a:ea typeface="Times New Roman" panose="02020603050405020304" pitchFamily="18" charset="0"/>
                <a:cs typeface="Arial" panose="020B0604020202020204" pitchFamily="34" charset="0"/>
              </a:rPr>
              <a:t>Chambers, D. , Cantrell, A. and Booth, A. (2021) </a:t>
            </a:r>
            <a:r>
              <a:rPr lang="en-GB" sz="2300" b="1" dirty="0">
                <a:effectLst/>
                <a:latin typeface="Arial" panose="020B0604020202020204" pitchFamily="34" charset="0"/>
                <a:ea typeface="Times New Roman" panose="02020603050405020304" pitchFamily="18" charset="0"/>
                <a:cs typeface="Arial" panose="020B0604020202020204" pitchFamily="34" charset="0"/>
              </a:rPr>
              <a:t>Rapid evidence review : challenges to implementing digital and data-driven technologies in health and social care. Report. </a:t>
            </a:r>
            <a:r>
              <a:rPr lang="en-GB" sz="2300" dirty="0">
                <a:effectLst/>
                <a:latin typeface="Arial" panose="020B0604020202020204" pitchFamily="34" charset="0"/>
                <a:ea typeface="Times New Roman" panose="02020603050405020304" pitchFamily="18" charset="0"/>
                <a:cs typeface="Arial" panose="020B0604020202020204" pitchFamily="34" charset="0"/>
              </a:rPr>
              <a:t>The University of Sheffield , Sheffield.</a:t>
            </a:r>
          </a:p>
          <a:p>
            <a:r>
              <a:rPr lang="en-GB" sz="22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4"/>
              </a:rPr>
              <a:t>Everything You Need to Know About Communication Theory (g2.com)</a:t>
            </a:r>
            <a:r>
              <a:rPr lang="en-GB" sz="22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rPr>
              <a:t> </a:t>
            </a:r>
            <a:r>
              <a:rPr lang="en-GB" sz="2000" dirty="0">
                <a:effectLst/>
                <a:latin typeface="Arial" panose="020B0604020202020204" pitchFamily="34" charset="0"/>
                <a:ea typeface="Calibri" panose="020F0502020204030204" pitchFamily="34" charset="0"/>
                <a:cs typeface="Times New Roman" panose="02020603050405020304" pitchFamily="18" charset="0"/>
              </a:rPr>
              <a:t>(24</a:t>
            </a:r>
            <a:r>
              <a:rPr lang="en-GB" sz="2000" baseline="30000" dirty="0">
                <a:effectLst/>
                <a:latin typeface="Arial" panose="020B0604020202020204" pitchFamily="34" charset="0"/>
                <a:ea typeface="Calibri" panose="020F0502020204030204" pitchFamily="34" charset="0"/>
                <a:cs typeface="Times New Roman" panose="02020603050405020304" pitchFamily="18" charset="0"/>
              </a:rPr>
              <a:t>th</a:t>
            </a:r>
            <a:r>
              <a:rPr lang="en-GB" sz="2000" dirty="0">
                <a:effectLst/>
                <a:latin typeface="Arial" panose="020B0604020202020204" pitchFamily="34" charset="0"/>
                <a:ea typeface="Calibri" panose="020F0502020204030204" pitchFamily="34" charset="0"/>
                <a:cs typeface="Times New Roman" panose="02020603050405020304" pitchFamily="18" charset="0"/>
              </a:rPr>
              <a:t> September 2024)</a:t>
            </a:r>
            <a:endParaRPr lang="en-GB" sz="2300" dirty="0">
              <a:effectLst/>
              <a:latin typeface="Arial" panose="020B0604020202020204" pitchFamily="34" charset="0"/>
              <a:ea typeface="Times New Roman" panose="02020603050405020304" pitchFamily="18" charset="0"/>
              <a:cs typeface="Arial" panose="020B0604020202020204" pitchFamily="34" charset="0"/>
            </a:endParaRPr>
          </a:p>
          <a:p>
            <a:r>
              <a:rPr lang="en-US" sz="2300" dirty="0">
                <a:effectLst/>
                <a:latin typeface="Arial" panose="020B0604020202020204" pitchFamily="34" charset="0"/>
                <a:ea typeface="Calibri" panose="020F0502020204030204" pitchFamily="34" charset="0"/>
                <a:cs typeface="Arial" panose="020B0604020202020204" pitchFamily="34" charset="0"/>
              </a:rPr>
              <a:t>Glasby, J. (2017) Understanding health and social care (3</a:t>
            </a:r>
            <a:r>
              <a:rPr lang="en-US" sz="2300" baseline="30000" dirty="0">
                <a:effectLst/>
                <a:latin typeface="Arial" panose="020B0604020202020204" pitchFamily="34" charset="0"/>
                <a:ea typeface="Calibri" panose="020F0502020204030204" pitchFamily="34" charset="0"/>
                <a:cs typeface="Arial" panose="020B0604020202020204" pitchFamily="34" charset="0"/>
              </a:rPr>
              <a:t>rd</a:t>
            </a:r>
            <a:r>
              <a:rPr lang="en-US" sz="2300" dirty="0">
                <a:effectLst/>
                <a:latin typeface="Arial" panose="020B0604020202020204" pitchFamily="34" charset="0"/>
                <a:ea typeface="Calibri" panose="020F0502020204030204" pitchFamily="34" charset="0"/>
                <a:cs typeface="Arial" panose="020B0604020202020204" pitchFamily="34" charset="0"/>
              </a:rPr>
              <a:t> edition) Bristol: The Policy Press.</a:t>
            </a:r>
            <a:endParaRPr lang="en-GB" sz="2300" dirty="0">
              <a:latin typeface="Arial" panose="020B0604020202020204" pitchFamily="34" charset="0"/>
              <a:ea typeface="Times New Roman" panose="02020603050405020304" pitchFamily="18" charset="0"/>
              <a:cs typeface="Arial" panose="020B0604020202020204" pitchFamily="34" charset="0"/>
            </a:endParaRPr>
          </a:p>
          <a:p>
            <a:r>
              <a:rPr lang="en-GB" sz="2300" dirty="0">
                <a:effectLst/>
                <a:latin typeface="Arial" panose="020B0604020202020204" pitchFamily="34" charset="0"/>
                <a:ea typeface="Times New Roman" panose="02020603050405020304" pitchFamily="18" charset="0"/>
                <a:cs typeface="Arial" panose="020B0604020202020204" pitchFamily="34" charset="0"/>
              </a:rPr>
              <a:t>Glasby, J. &amp; Dickinson, H. (2014) </a:t>
            </a:r>
            <a:r>
              <a:rPr lang="en-GB" sz="2300" b="1" dirty="0">
                <a:effectLst/>
                <a:latin typeface="Arial" panose="020B0604020202020204" pitchFamily="34" charset="0"/>
                <a:ea typeface="Times New Roman" panose="02020603050405020304" pitchFamily="18" charset="0"/>
                <a:cs typeface="Arial" panose="020B0604020202020204" pitchFamily="34" charset="0"/>
              </a:rPr>
              <a:t>Partnership working in health and social care: what is integrated care and how can we deliver it?</a:t>
            </a:r>
            <a:r>
              <a:rPr lang="en-GB" sz="2300" dirty="0">
                <a:effectLst/>
                <a:latin typeface="Arial" panose="020B0604020202020204" pitchFamily="34" charset="0"/>
                <a:ea typeface="Times New Roman" panose="02020603050405020304" pitchFamily="18" charset="0"/>
                <a:cs typeface="Arial" panose="020B0604020202020204" pitchFamily="34" charset="0"/>
              </a:rPr>
              <a:t> Bristol:  The Policy Press.</a:t>
            </a:r>
          </a:p>
          <a:p>
            <a:r>
              <a:rPr lang="en-GB" sz="2300" dirty="0">
                <a:latin typeface="Arial" panose="020B0604020202020204" pitchFamily="34" charset="0"/>
                <a:cs typeface="Arial" panose="020B0604020202020204" pitchFamily="34" charset="0"/>
                <a:hlinkClick r:id="rId5"/>
              </a:rPr>
              <a:t>Healthcare UK - GOV.UK (www.gov.uk)</a:t>
            </a:r>
            <a:r>
              <a:rPr lang="en-GB" sz="2300" dirty="0">
                <a:latin typeface="Arial" panose="020B0604020202020204" pitchFamily="34" charset="0"/>
                <a:cs typeface="Arial" panose="020B0604020202020204" pitchFamily="34" charset="0"/>
              </a:rPr>
              <a:t> (Access 4</a:t>
            </a:r>
            <a:r>
              <a:rPr lang="en-GB" sz="2300" baseline="30000" dirty="0">
                <a:latin typeface="Arial" panose="020B0604020202020204" pitchFamily="34" charset="0"/>
                <a:cs typeface="Arial" panose="020B0604020202020204" pitchFamily="34" charset="0"/>
              </a:rPr>
              <a:t>th</a:t>
            </a:r>
            <a:r>
              <a:rPr lang="en-GB" sz="2300" dirty="0">
                <a:latin typeface="Arial" panose="020B0604020202020204" pitchFamily="34" charset="0"/>
                <a:cs typeface="Arial" panose="020B0604020202020204" pitchFamily="34" charset="0"/>
              </a:rPr>
              <a:t> August 2022)</a:t>
            </a:r>
          </a:p>
          <a:p>
            <a:r>
              <a:rPr lang="en-GB" sz="2300" dirty="0">
                <a:effectLst/>
                <a:latin typeface="Arial" panose="020B0604020202020204" pitchFamily="34" charset="0"/>
                <a:ea typeface="Times New Roman" panose="02020603050405020304" pitchFamily="18" charset="0"/>
                <a:cs typeface="Arial" panose="020B0604020202020204" pitchFamily="34" charset="0"/>
              </a:rPr>
              <a:t>Lee, E. (2021) </a:t>
            </a:r>
            <a:r>
              <a:rPr lang="en-GB" sz="2300" b="1" dirty="0">
                <a:effectLst/>
                <a:latin typeface="Arial" panose="020B0604020202020204" pitchFamily="34" charset="0"/>
                <a:ea typeface="Times New Roman" panose="02020603050405020304" pitchFamily="18" charset="0"/>
                <a:cs typeface="Arial" panose="020B0604020202020204" pitchFamily="34" charset="0"/>
              </a:rPr>
              <a:t>Effective Communication in Health and Social Care</a:t>
            </a:r>
            <a:r>
              <a:rPr lang="en-GB" sz="2300" dirty="0">
                <a:effectLst/>
                <a:latin typeface="Arial" panose="020B0604020202020204" pitchFamily="34" charset="0"/>
                <a:ea typeface="Times New Roman" panose="02020603050405020304" pitchFamily="18" charset="0"/>
                <a:cs typeface="Arial" panose="020B0604020202020204" pitchFamily="34" charset="0"/>
              </a:rPr>
              <a:t>. </a:t>
            </a:r>
            <a:r>
              <a:rPr lang="en-GB" sz="2300" u="sng" dirty="0">
                <a:solidFill>
                  <a:srgbClr val="0000FF"/>
                </a:solidFill>
                <a:effectLst/>
                <a:latin typeface="Arial" panose="020B0604020202020204" pitchFamily="34" charset="0"/>
                <a:ea typeface="Calibri" panose="020F0502020204030204" pitchFamily="34" charset="0"/>
                <a:cs typeface="Times New Roman" panose="02020603050405020304" pitchFamily="18" charset="0"/>
                <a:hlinkClick r:id="rId6"/>
              </a:rPr>
              <a:t>Effective Communication In Health &amp; Social Care | Techniques, Tips (cpdonline.co.uk)</a:t>
            </a:r>
            <a:r>
              <a:rPr lang="en-GB" sz="2300" dirty="0">
                <a:effectLst/>
                <a:latin typeface="Arial" panose="020B0604020202020204" pitchFamily="34" charset="0"/>
                <a:ea typeface="Calibri" panose="020F0502020204030204" pitchFamily="34" charset="0"/>
                <a:cs typeface="Times New Roman" panose="02020603050405020304" pitchFamily="18" charset="0"/>
              </a:rPr>
              <a:t>  (4</a:t>
            </a:r>
            <a:r>
              <a:rPr lang="en-GB" sz="2300" baseline="30000" dirty="0">
                <a:effectLst/>
                <a:latin typeface="Arial" panose="020B0604020202020204" pitchFamily="34" charset="0"/>
                <a:ea typeface="Calibri" panose="020F0502020204030204" pitchFamily="34" charset="0"/>
                <a:cs typeface="Times New Roman" panose="02020603050405020304" pitchFamily="18" charset="0"/>
              </a:rPr>
              <a:t>th</a:t>
            </a:r>
            <a:r>
              <a:rPr lang="en-GB" sz="2300" dirty="0">
                <a:effectLst/>
                <a:latin typeface="Arial" panose="020B0604020202020204" pitchFamily="34" charset="0"/>
                <a:ea typeface="Calibri" panose="020F0502020204030204" pitchFamily="34" charset="0"/>
                <a:cs typeface="Times New Roman" panose="02020603050405020304" pitchFamily="18" charset="0"/>
              </a:rPr>
              <a:t> September 2022) </a:t>
            </a:r>
          </a:p>
          <a:p>
            <a:r>
              <a:rPr lang="en-GB" sz="2300" dirty="0" err="1"/>
              <a:t>Jijo's</a:t>
            </a:r>
            <a:r>
              <a:rPr lang="en-GB" sz="2300" dirty="0"/>
              <a:t> Skill Factory (2020</a:t>
            </a:r>
            <a:r>
              <a:rPr lang="en-GB" sz="2300" b="1" dirty="0"/>
              <a:t>) 10 Barriers to Effective Communication</a:t>
            </a:r>
            <a:r>
              <a:rPr lang="en-GB" sz="2300" i="1" dirty="0"/>
              <a:t>, </a:t>
            </a:r>
            <a:r>
              <a:rPr lang="en-GB" sz="2300" dirty="0"/>
              <a:t>[video], Available at: </a:t>
            </a:r>
            <a:r>
              <a:rPr lang="en-GB" sz="2300" dirty="0">
                <a:hlinkClick r:id="rId3"/>
              </a:rPr>
              <a:t>https://www.youtube.com/watch?v=f5Tao6KHV5w</a:t>
            </a:r>
            <a:r>
              <a:rPr lang="en-GB" sz="2300" dirty="0"/>
              <a:t> (Accessed: 14</a:t>
            </a:r>
            <a:r>
              <a:rPr lang="en-GB" sz="2300" baseline="30000" dirty="0"/>
              <a:t>th</a:t>
            </a:r>
            <a:r>
              <a:rPr lang="en-GB" sz="2300" dirty="0"/>
              <a:t> May 2020).</a:t>
            </a:r>
          </a:p>
          <a:p>
            <a:r>
              <a:rPr lang="en-GB" sz="2300" dirty="0">
                <a:hlinkClick r:id="rId7"/>
              </a:rPr>
              <a:t>NHS England (2023) Good communication with patients waiting for care: core principles</a:t>
            </a:r>
            <a:r>
              <a:rPr lang="en-GB" sz="2300" i="0" dirty="0">
                <a:solidFill>
                  <a:srgbClr val="202A30"/>
                </a:solidFill>
                <a:effectLst/>
                <a:highlight>
                  <a:srgbClr val="FFFFFF"/>
                </a:highlight>
                <a:latin typeface="-apple-system"/>
              </a:rPr>
              <a:t>   October 2023, Version 3</a:t>
            </a:r>
            <a:r>
              <a:rPr lang="en-GB" sz="2300" b="1" i="0" dirty="0">
                <a:solidFill>
                  <a:srgbClr val="202A30"/>
                </a:solidFill>
                <a:effectLst/>
                <a:highlight>
                  <a:srgbClr val="FFFFFF"/>
                </a:highlight>
                <a:latin typeface="-apple-system"/>
              </a:rPr>
              <a:t>) </a:t>
            </a:r>
            <a:r>
              <a:rPr lang="en-GB" sz="2300" dirty="0">
                <a:hlinkClick r:id="rId7"/>
              </a:rPr>
              <a:t>NHS England » Good communication with patients waiting for care: core principles</a:t>
            </a:r>
            <a:r>
              <a:rPr lang="en-GB" sz="2300" dirty="0"/>
              <a:t> (Accessed 31</a:t>
            </a:r>
            <a:r>
              <a:rPr lang="en-GB" sz="2300" baseline="30000" dirty="0"/>
              <a:t>st</a:t>
            </a:r>
            <a:r>
              <a:rPr lang="en-GB" sz="2300" dirty="0"/>
              <a:t> May 2024). </a:t>
            </a:r>
            <a:r>
              <a:rPr lang="en-GB" sz="2300" b="0" i="0" dirty="0">
                <a:solidFill>
                  <a:srgbClr val="202A30"/>
                </a:solidFill>
                <a:effectLst/>
                <a:highlight>
                  <a:srgbClr val="FFFFFF"/>
                </a:highlight>
                <a:latin typeface="-apple-system"/>
              </a:rPr>
              <a:t>Publication reference: PRN00626.</a:t>
            </a:r>
            <a:endParaRPr lang="en-GB" sz="2300" dirty="0"/>
          </a:p>
          <a:p>
            <a:r>
              <a:rPr lang="en-GB" sz="2300" dirty="0"/>
              <a:t>Rayudu, C., (2009) </a:t>
            </a:r>
            <a:r>
              <a:rPr lang="en-GB" sz="2300" b="1" dirty="0"/>
              <a:t>Communication, Global Media, Mumbai</a:t>
            </a:r>
            <a:r>
              <a:rPr lang="en-GB" sz="2300" dirty="0"/>
              <a:t>. Available at: ProQuest </a:t>
            </a:r>
            <a:r>
              <a:rPr lang="en-GB" sz="2300" dirty="0" err="1"/>
              <a:t>Ebook</a:t>
            </a:r>
            <a:r>
              <a:rPr lang="en-GB" sz="2300" dirty="0"/>
              <a:t> Central. (Accessed: 14</a:t>
            </a:r>
            <a:r>
              <a:rPr lang="en-GB" sz="2300" baseline="30000" dirty="0"/>
              <a:t>th</a:t>
            </a:r>
            <a:r>
              <a:rPr lang="en-GB" sz="2300" dirty="0"/>
              <a:t> May 2020).</a:t>
            </a:r>
            <a:endParaRPr lang="en-GB" sz="2300" dirty="0">
              <a:effectLst/>
              <a:latin typeface="Arial" panose="020B0604020202020204" pitchFamily="34" charset="0"/>
              <a:ea typeface="Calibri" panose="020F0502020204030204" pitchFamily="34" charset="0"/>
              <a:cs typeface="Times New Roman" panose="02020603050405020304" pitchFamily="18" charset="0"/>
            </a:endParaRPr>
          </a:p>
          <a:p>
            <a:r>
              <a:rPr lang="en-GB" sz="2300" dirty="0">
                <a:hlinkClick r:id="rId8"/>
              </a:rPr>
              <a:t>The 7 C's of Communication - The World of Work Project</a:t>
            </a:r>
            <a:r>
              <a:rPr lang="en-GB" sz="2300" dirty="0"/>
              <a:t> (Accessed: 21</a:t>
            </a:r>
            <a:r>
              <a:rPr lang="en-GB" sz="2300" baseline="30000" dirty="0"/>
              <a:t>st</a:t>
            </a:r>
            <a:r>
              <a:rPr lang="en-GB" sz="2300" dirty="0"/>
              <a:t> October 20230</a:t>
            </a:r>
            <a:endParaRPr lang="en-GB" sz="2300" dirty="0">
              <a:effectLst/>
              <a:latin typeface="Calibri" panose="020F0502020204030204" pitchFamily="34" charset="0"/>
              <a:ea typeface="Calibri" panose="020F0502020204030204" pitchFamily="34" charset="0"/>
              <a:cs typeface="Times New Roman" panose="02020603050405020304" pitchFamily="18" charset="0"/>
            </a:endParaRPr>
          </a:p>
          <a:p>
            <a:r>
              <a:rPr lang="en-GB" sz="2300" dirty="0"/>
              <a:t>White, D. (2021) </a:t>
            </a:r>
            <a:r>
              <a:rPr lang="en-GB" sz="2300" b="1" dirty="0"/>
              <a:t>Communication Skills – Your Guide to Improving Social Intelligence, Developing Charisma, and Learning How to Talk to Anyone.  </a:t>
            </a:r>
            <a:r>
              <a:rPr lang="en-GB" sz="2300" dirty="0"/>
              <a:t>Kindle Book: ISBN: 9781954289543</a:t>
            </a:r>
            <a:r>
              <a:rPr lang="en-GB" sz="2300" dirty="0">
                <a:latin typeface="Arial" panose="020B0604020202020204" pitchFamily="34" charset="0"/>
                <a:cs typeface="Arial" panose="020B0604020202020204" pitchFamily="34" charset="0"/>
              </a:rPr>
              <a:t> </a:t>
            </a:r>
            <a:endParaRPr lang="en-GB" sz="2300" u="sng" dirty="0">
              <a:solidFill>
                <a:srgbClr val="000000"/>
              </a:solidFill>
              <a:latin typeface="Arial" panose="020B0604020202020204" pitchFamily="34" charset="0"/>
              <a:ea typeface="Calibri" panose="020F0502020204030204" pitchFamily="34" charset="0"/>
              <a:cs typeface="Arial" panose="020B0604020202020204" pitchFamily="34" charset="0"/>
              <a:hlinkClick r:id="rId9"/>
            </a:endParaRPr>
          </a:p>
          <a:p>
            <a:endParaRPr lang="en-GB" sz="2300" dirty="0">
              <a:hlinkClick r:id="rId10"/>
            </a:endParaRPr>
          </a:p>
          <a:p>
            <a:endParaRPr lang="en-GB" sz="2300" dirty="0">
              <a:effectLst/>
              <a:latin typeface="Arial" panose="020B0604020202020204" pitchFamily="34" charset="0"/>
              <a:ea typeface="Times New Roman" panose="02020603050405020304" pitchFamily="18" charset="0"/>
            </a:endParaRPr>
          </a:p>
          <a:p>
            <a:endParaRPr lang="en-GB" sz="2300" dirty="0">
              <a:effectLst/>
              <a:latin typeface="Arial" panose="020B0604020202020204" pitchFamily="34" charset="0"/>
              <a:ea typeface="Times New Roman" panose="02020603050405020304" pitchFamily="18" charset="0"/>
            </a:endParaRPr>
          </a:p>
          <a:p>
            <a:endParaRPr lang="en-GB" dirty="0"/>
          </a:p>
        </p:txBody>
      </p:sp>
    </p:spTree>
    <p:extLst>
      <p:ext uri="{BB962C8B-B14F-4D97-AF65-F5344CB8AC3E}">
        <p14:creationId xmlns:p14="http://schemas.microsoft.com/office/powerpoint/2010/main" val="334445732"/>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xDef>
      <a:spPr>
        <a:solidFill>
          <a:schemeClr val="accent6"/>
        </a:solidFill>
        <a:scene3d>
          <a:camera prst="orthographicFront"/>
          <a:lightRig rig="flat" dir="t"/>
        </a:scene3d>
        <a:sp3d/>
      </a:spPr>
      <a:bodyPr spcFirstLastPara="0" vert="horz" wrap="square" lIns="118110" tIns="118110" rIns="118110" bIns="118110" numCol="1" spcCol="1270" anchor="t" anchorCtr="0">
        <a:noAutofit/>
      </a:bodyPr>
      <a:lstStyle>
        <a:defPPr marL="0" indent="0" algn="l" defTabSz="1377950">
          <a:lnSpc>
            <a:spcPct val="90000"/>
          </a:lnSpc>
          <a:spcBef>
            <a:spcPct val="0"/>
          </a:spcBef>
          <a:spcAft>
            <a:spcPct val="35000"/>
          </a:spcAft>
          <a:buNone/>
          <a:defRPr sz="3100" b="1" kern="1200" dirty="0"/>
        </a:defPPr>
      </a:lstStyle>
      <a:style>
        <a:lnRef idx="0">
          <a:scrgbClr r="0" g="0" b="0"/>
        </a:lnRef>
        <a:fillRef idx="0">
          <a:scrgbClr r="0" g="0" b="0"/>
        </a:fillRef>
        <a:effectRef idx="0">
          <a:scrgbClr r="0" g="0" b="0"/>
        </a:effectRef>
        <a:fontRef idx="minor">
          <a:schemeClr val="dk1"/>
        </a:fontRef>
      </a:style>
    </a:tx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a99b5ab61f45874ac4021837dd475404">
  <xsd:schema xmlns:xsd="http://www.w3.org/2001/XMLSchema" xmlns:xs="http://www.w3.org/2001/XMLSchema" xmlns:p="http://schemas.microsoft.com/office/2006/metadata/properties" xmlns:ns2="303dbf9b-b85b-46a0-94f1-894078c07ecd" targetNamespace="http://schemas.microsoft.com/office/2006/metadata/properties" ma:root="true" ma:fieldsID="c4d360f611fb76bcade101f689d84229"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F5B0EF21-CA5D-4A60-A3B8-014B6353052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68A0C572-12CD-4983-B493-0C046FD3354B}">
  <ds:schemaRefs>
    <ds:schemaRef ds:uri="http://purl.org/dc/terms/"/>
    <ds:schemaRef ds:uri="http://schemas.openxmlformats.org/package/2006/metadata/core-properties"/>
    <ds:schemaRef ds:uri="http://purl.org/dc/dcmitype/"/>
    <ds:schemaRef ds:uri="http://schemas.microsoft.com/office/infopath/2007/PartnerControls"/>
    <ds:schemaRef ds:uri="http://purl.org/dc/elements/1.1/"/>
    <ds:schemaRef ds:uri="http://schemas.microsoft.com/office/2006/metadata/properties"/>
    <ds:schemaRef ds:uri="http://schemas.microsoft.com/office/2006/documentManagement/types"/>
    <ds:schemaRef ds:uri="303dbf9b-b85b-46a0-94f1-894078c07ecd"/>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otalTime>64028</TotalTime>
  <Words>7499</Words>
  <Application>Microsoft Macintosh PowerPoint</Application>
  <PresentationFormat>On-screen Show (4:3)</PresentationFormat>
  <Paragraphs>634</Paragraphs>
  <Slides>58</Slides>
  <Notes>51</Notes>
  <HiddenSlides>0</HiddenSlides>
  <MMClips>0</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58</vt:i4>
      </vt:variant>
    </vt:vector>
  </HeadingPairs>
  <TitlesOfParts>
    <vt:vector size="69" baseType="lpstr">
      <vt:lpstr>-apple-system</vt:lpstr>
      <vt:lpstr>Amasis MT Pro Black</vt:lpstr>
      <vt:lpstr>Arial</vt:lpstr>
      <vt:lpstr>Calibri</vt:lpstr>
      <vt:lpstr>Myriad Pro</vt:lpstr>
      <vt:lpstr>Open Sans</vt:lpstr>
      <vt:lpstr>Symbol</vt:lpstr>
      <vt:lpstr>Times New Roman</vt:lpstr>
      <vt:lpstr>var(--h3_typography-font-family)</vt:lpstr>
      <vt:lpstr>Wingdings</vt:lpstr>
      <vt:lpstr>20140311PresentationUWTSDTemplate</vt:lpstr>
      <vt:lpstr> Module LCHS4003  Introduction to  Health and Social Care  WEEK 6  Module Leader Dr Helen Parsons: h.parsons@uwtsd.ac.uk Lecturer: [please insert name here] </vt:lpstr>
      <vt:lpstr>Record the Session</vt:lpstr>
      <vt:lpstr>Ice Breaker</vt:lpstr>
      <vt:lpstr>Today we will…</vt:lpstr>
      <vt:lpstr>Aims and Objectives of the Session</vt:lpstr>
      <vt:lpstr>PowerPoint Presentation</vt:lpstr>
      <vt:lpstr>What is statutory guidance? </vt:lpstr>
      <vt:lpstr>The Health and Care Act 2022</vt:lpstr>
      <vt:lpstr>Statutory guidance for  The Health and Care Act 2022</vt:lpstr>
      <vt:lpstr>Statutory Guidance for Care Support </vt:lpstr>
      <vt:lpstr>PowerPoint Presentation</vt:lpstr>
      <vt:lpstr>What are the different forms of communication? </vt:lpstr>
      <vt:lpstr>Some of the different forms of communication are … </vt:lpstr>
      <vt:lpstr>PowerPoint Presentation</vt:lpstr>
      <vt:lpstr>Communication</vt:lpstr>
      <vt:lpstr>PowerPoint Presentation</vt:lpstr>
      <vt:lpstr>Self-reflection on a  breakdown of communication</vt:lpstr>
      <vt:lpstr>Conceptional ideas of   communication </vt:lpstr>
      <vt:lpstr>PowerPoint Presentation</vt:lpstr>
      <vt:lpstr>PowerPoint Presentation</vt:lpstr>
      <vt:lpstr>PowerPoint Presentation</vt:lpstr>
      <vt:lpstr>Berlo (1960) Model of Communication </vt:lpstr>
      <vt:lpstr>PowerPoint Presentation</vt:lpstr>
      <vt:lpstr>PowerPoint Presentation</vt:lpstr>
      <vt:lpstr>PowerPoint Presentation</vt:lpstr>
      <vt:lpstr>PowerPoint Presentation</vt:lpstr>
      <vt:lpstr>PowerPoint Presentation</vt:lpstr>
      <vt:lpstr>PowerPoint Presentation</vt:lpstr>
      <vt:lpstr>Shannon and Weaver (1948) Model of Communication</vt:lpstr>
      <vt:lpstr>Shannon and Weaver Model (1948)</vt:lpstr>
      <vt:lpstr>Components of Shannon and Weaver’s model</vt:lpstr>
      <vt:lpstr>PowerPoint Presentation</vt:lpstr>
      <vt:lpstr>PowerPoint Presentation</vt:lpstr>
      <vt:lpstr>Communication is essentially about…</vt:lpstr>
      <vt:lpstr>The Process of Communication</vt:lpstr>
      <vt:lpstr>PowerPoint Presentation</vt:lpstr>
      <vt:lpstr>7 C’s of Communication for Spoken Language</vt:lpstr>
      <vt:lpstr>Barriers to Communication </vt:lpstr>
      <vt:lpstr>PowerPoint Presentation</vt:lpstr>
      <vt:lpstr>PowerPoint Presentation</vt:lpstr>
      <vt:lpstr>Communicating Effectively with Service Users and others Best Practice Principles</vt:lpstr>
      <vt:lpstr> Communication skills with those who have additional needs  </vt:lpstr>
      <vt:lpstr>PowerPoint Presentation</vt:lpstr>
      <vt:lpstr>PowerPoint Presentation</vt:lpstr>
      <vt:lpstr>Good Communication Tips</vt:lpstr>
      <vt:lpstr>Good communication with patients waiting for care: Core Principles </vt:lpstr>
      <vt:lpstr>PowerPoint Presentation</vt:lpstr>
      <vt:lpstr>InfoSkills Gym Build up your academic skill base  </vt:lpstr>
      <vt:lpstr>PowerPoint Presentation</vt:lpstr>
      <vt:lpstr>PowerPoint Presentation</vt:lpstr>
      <vt:lpstr>PowerPoint Presentation</vt:lpstr>
      <vt:lpstr>Group Work Activity</vt:lpstr>
      <vt:lpstr>Allocated Sections Per Group</vt:lpstr>
      <vt:lpstr>PowerPoint Presentation</vt:lpstr>
      <vt:lpstr>PowerPoint Presentation</vt:lpstr>
      <vt:lpstr>Questions? </vt:lpstr>
      <vt:lpstr>PowerPoint Presentation</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Certificate of Higher Education in Skills for the Workplace  Effective Team Working &amp; Communications (BMSW 4002)  Week 4  Group Decision Making  Dr Azora Hurd a.hurd@uwtsd.ac.uk</dc:title>
  <dc:creator>Azora Hurd</dc:creator>
  <cp:lastModifiedBy>Helen Parsons</cp:lastModifiedBy>
  <cp:revision>50</cp:revision>
  <dcterms:created xsi:type="dcterms:W3CDTF">2021-02-07T21:31:18Z</dcterms:created>
  <dcterms:modified xsi:type="dcterms:W3CDTF">2025-10-08T09:48:55Z</dcterms:modified>
</cp:coreProperties>
</file>