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83"/>
  </p:notesMasterIdLst>
  <p:sldIdLst>
    <p:sldId id="719" r:id="rId24"/>
    <p:sldId id="770" r:id="rId25"/>
    <p:sldId id="771" r:id="rId26"/>
    <p:sldId id="831" r:id="rId27"/>
    <p:sldId id="779" r:id="rId28"/>
    <p:sldId id="832" r:id="rId29"/>
    <p:sldId id="833" r:id="rId30"/>
    <p:sldId id="834" r:id="rId31"/>
    <p:sldId id="839" r:id="rId32"/>
    <p:sldId id="787" r:id="rId33"/>
    <p:sldId id="788" r:id="rId34"/>
    <p:sldId id="842" r:id="rId35"/>
    <p:sldId id="843" r:id="rId36"/>
    <p:sldId id="844" r:id="rId37"/>
    <p:sldId id="845" r:id="rId38"/>
    <p:sldId id="846" r:id="rId39"/>
    <p:sldId id="847" r:id="rId40"/>
    <p:sldId id="849" r:id="rId41"/>
    <p:sldId id="848" r:id="rId42"/>
    <p:sldId id="850" r:id="rId43"/>
    <p:sldId id="837" r:id="rId44"/>
    <p:sldId id="852" r:id="rId45"/>
    <p:sldId id="853" r:id="rId46"/>
    <p:sldId id="854" r:id="rId47"/>
    <p:sldId id="879" r:id="rId48"/>
    <p:sldId id="856" r:id="rId49"/>
    <p:sldId id="855" r:id="rId50"/>
    <p:sldId id="858" r:id="rId51"/>
    <p:sldId id="857" r:id="rId52"/>
    <p:sldId id="859" r:id="rId53"/>
    <p:sldId id="860" r:id="rId54"/>
    <p:sldId id="877" r:id="rId55"/>
    <p:sldId id="861" r:id="rId56"/>
    <p:sldId id="878" r:id="rId57"/>
    <p:sldId id="862" r:id="rId58"/>
    <p:sldId id="863" r:id="rId59"/>
    <p:sldId id="865" r:id="rId60"/>
    <p:sldId id="866" r:id="rId61"/>
    <p:sldId id="867" r:id="rId62"/>
    <p:sldId id="870" r:id="rId63"/>
    <p:sldId id="871" r:id="rId64"/>
    <p:sldId id="869" r:id="rId65"/>
    <p:sldId id="872" r:id="rId66"/>
    <p:sldId id="873" r:id="rId67"/>
    <p:sldId id="880" r:id="rId68"/>
    <p:sldId id="881" r:id="rId69"/>
    <p:sldId id="882" r:id="rId70"/>
    <p:sldId id="883" r:id="rId71"/>
    <p:sldId id="884" r:id="rId72"/>
    <p:sldId id="886" r:id="rId73"/>
    <p:sldId id="887" r:id="rId74"/>
    <p:sldId id="888" r:id="rId75"/>
    <p:sldId id="889" r:id="rId76"/>
    <p:sldId id="890" r:id="rId77"/>
    <p:sldId id="874" r:id="rId78"/>
    <p:sldId id="885" r:id="rId79"/>
    <p:sldId id="876" r:id="rId80"/>
    <p:sldId id="774" r:id="rId81"/>
    <p:sldId id="732" r:id="rId82"/>
  </p:sldIdLst>
  <p:sldSz cx="12192000" cy="6858000"/>
  <p:notesSz cx="6858000" cy="9144000"/>
  <p:custDataLst>
    <p:tags r:id="rId8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94" d="100"/>
          <a:sy n="94" d="100"/>
        </p:scale>
        <p:origin x="128" y="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84" Type="http://schemas.openxmlformats.org/officeDocument/2006/relationships/tags" Target="tags/tag1.xml"/><Relationship Id="rId89" Type="http://schemas.microsoft.com/office/2016/11/relationships/changesInfo" Target="changesInfos/changesInfo1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74" Type="http://schemas.openxmlformats.org/officeDocument/2006/relationships/slide" Target="slides/slide51.xml"/><Relationship Id="rId79" Type="http://schemas.openxmlformats.org/officeDocument/2006/relationships/slide" Target="slides/slide56.xml"/><Relationship Id="rId5" Type="http://schemas.openxmlformats.org/officeDocument/2006/relationships/slideMaster" Target="slideMasters/slideMaster2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77" Type="http://schemas.openxmlformats.org/officeDocument/2006/relationships/slide" Target="slides/slide54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slide" Target="slides/slide49.xml"/><Relationship Id="rId80" Type="http://schemas.openxmlformats.org/officeDocument/2006/relationships/slide" Target="slides/slide57.xml"/><Relationship Id="rId85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slide" Target="slides/slide52.xml"/><Relationship Id="rId83" Type="http://schemas.openxmlformats.org/officeDocument/2006/relationships/notesMaster" Target="notesMasters/notesMaster1.xml"/><Relationship Id="rId88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slide" Target="slides/slide50.xml"/><Relationship Id="rId78" Type="http://schemas.openxmlformats.org/officeDocument/2006/relationships/slide" Target="slides/slide55.xml"/><Relationship Id="rId81" Type="http://schemas.openxmlformats.org/officeDocument/2006/relationships/slide" Target="slides/slide58.xml"/><Relationship Id="rId86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slide" Target="slides/slide53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8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Relationship Id="rId24" Type="http://schemas.openxmlformats.org/officeDocument/2006/relationships/slide" Target="slides/slide1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66" Type="http://schemas.openxmlformats.org/officeDocument/2006/relationships/slide" Target="slides/slide43.xml"/><Relationship Id="rId87" Type="http://schemas.openxmlformats.org/officeDocument/2006/relationships/theme" Target="theme/theme1.xml"/><Relationship Id="rId61" Type="http://schemas.openxmlformats.org/officeDocument/2006/relationships/slide" Target="slides/slide38.xml"/><Relationship Id="rId82" Type="http://schemas.openxmlformats.org/officeDocument/2006/relationships/slide" Target="slides/slide59.xml"/><Relationship Id="rId19" Type="http://schemas.openxmlformats.org/officeDocument/2006/relationships/slideMaster" Target="slideMasters/slideMaster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">
      <pc:chgData name="Jenifer Prince Devaraj" userId="c3fb109c-09d1-42a6-93f4-69472d709861" providerId="ADAL" clId="{09A26AFE-3578-4143-B1B0-81DF391638B0}" dt="2026-03-11T11:56:57.108" v="1212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3-11T10:49:34.144" v="314" actId="404"/>
        <pc:sldMkLst>
          <pc:docMk/>
          <pc:sldMk cId="2304571977" sldId="770"/>
        </pc:sldMkLst>
        <pc:spChg chg="mod">
          <ac:chgData name="Jenifer Prince Devaraj" userId="c3fb109c-09d1-42a6-93f4-69472d709861" providerId="ADAL" clId="{09A26AFE-3578-4143-B1B0-81DF391638B0}" dt="2026-03-11T10:49:34.144" v="314" actId="404"/>
          <ac:spMkLst>
            <pc:docMk/>
            <pc:sldMk cId="2304571977" sldId="770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49:54.289" v="315"/>
        <pc:sldMkLst>
          <pc:docMk/>
          <pc:sldMk cId="4096796046" sldId="771"/>
        </pc:sldMkLst>
        <pc:spChg chg="mod">
          <ac:chgData name="Jenifer Prince Devaraj" userId="c3fb109c-09d1-42a6-93f4-69472d709861" providerId="ADAL" clId="{09A26AFE-3578-4143-B1B0-81DF391638B0}" dt="2026-03-11T10:49:54.289" v="315"/>
          <ac:spMkLst>
            <pc:docMk/>
            <pc:sldMk cId="4096796046" sldId="771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09A26AFE-3578-4143-B1B0-81DF391638B0}" dt="2026-03-11T09:33:36.337" v="6" actId="113"/>
        <pc:sldMkLst>
          <pc:docMk/>
          <pc:sldMk cId="2024967416" sldId="831"/>
        </pc:sldMkLst>
        <pc:spChg chg="mod">
          <ac:chgData name="Jenifer Prince Devaraj" userId="c3fb109c-09d1-42a6-93f4-69472d709861" providerId="ADAL" clId="{09A26AFE-3578-4143-B1B0-81DF391638B0}" dt="2026-03-11T09:33:36.337" v="6" actId="113"/>
          <ac:spMkLst>
            <pc:docMk/>
            <pc:sldMk cId="2024967416" sldId="831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09A26AFE-3578-4143-B1B0-81DF391638B0}" dt="2026-03-11T09:44:09.787" v="37" actId="20577"/>
        <pc:sldMkLst>
          <pc:docMk/>
          <pc:sldMk cId="850780036" sldId="844"/>
        </pc:sldMkLst>
        <pc:spChg chg="mod">
          <ac:chgData name="Jenifer Prince Devaraj" userId="c3fb109c-09d1-42a6-93f4-69472d709861" providerId="ADAL" clId="{09A26AFE-3578-4143-B1B0-81DF391638B0}" dt="2026-03-11T09:44:09.787" v="37" actId="20577"/>
          <ac:spMkLst>
            <pc:docMk/>
            <pc:sldMk cId="850780036" sldId="844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50:17.217" v="319" actId="113"/>
        <pc:sldMkLst>
          <pc:docMk/>
          <pc:sldMk cId="1745661707" sldId="845"/>
        </pc:sldMkLst>
        <pc:spChg chg="mod">
          <ac:chgData name="Jenifer Prince Devaraj" userId="c3fb109c-09d1-42a6-93f4-69472d709861" providerId="ADAL" clId="{09A26AFE-3578-4143-B1B0-81DF391638B0}" dt="2026-03-11T10:50:17.217" v="319" actId="113"/>
          <ac:spMkLst>
            <pc:docMk/>
            <pc:sldMk cId="1745661707" sldId="845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09:55:16.704" v="55" actId="20577"/>
        <pc:sldMkLst>
          <pc:docMk/>
          <pc:sldMk cId="3778800503" sldId="846"/>
        </pc:sldMkLst>
        <pc:spChg chg="mod">
          <ac:chgData name="Jenifer Prince Devaraj" userId="c3fb109c-09d1-42a6-93f4-69472d709861" providerId="ADAL" clId="{09A26AFE-3578-4143-B1B0-81DF391638B0}" dt="2026-03-11T09:55:16.704" v="55" actId="20577"/>
          <ac:spMkLst>
            <pc:docMk/>
            <pc:sldMk cId="3778800503" sldId="846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09:58:45.481" v="63" actId="13926"/>
        <pc:sldMkLst>
          <pc:docMk/>
          <pc:sldMk cId="745390897" sldId="847"/>
        </pc:sldMkLst>
        <pc:spChg chg="mod">
          <ac:chgData name="Jenifer Prince Devaraj" userId="c3fb109c-09d1-42a6-93f4-69472d709861" providerId="ADAL" clId="{09A26AFE-3578-4143-B1B0-81DF391638B0}" dt="2026-03-11T09:58:45.481" v="63" actId="13926"/>
          <ac:spMkLst>
            <pc:docMk/>
            <pc:sldMk cId="745390897" sldId="847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00:57.444" v="64" actId="113"/>
        <pc:sldMkLst>
          <pc:docMk/>
          <pc:sldMk cId="344113702" sldId="852"/>
        </pc:sldMkLst>
        <pc:spChg chg="mod">
          <ac:chgData name="Jenifer Prince Devaraj" userId="c3fb109c-09d1-42a6-93f4-69472d709861" providerId="ADAL" clId="{09A26AFE-3578-4143-B1B0-81DF391638B0}" dt="2026-03-11T10:00:57.444" v="64" actId="113"/>
          <ac:spMkLst>
            <pc:docMk/>
            <pc:sldMk cId="344113702" sldId="852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06:09.861" v="66" actId="20577"/>
        <pc:sldMkLst>
          <pc:docMk/>
          <pc:sldMk cId="1558032796" sldId="853"/>
        </pc:sldMkLst>
        <pc:spChg chg="mod">
          <ac:chgData name="Jenifer Prince Devaraj" userId="c3fb109c-09d1-42a6-93f4-69472d709861" providerId="ADAL" clId="{09A26AFE-3578-4143-B1B0-81DF391638B0}" dt="2026-03-11T10:06:09.861" v="66" actId="20577"/>
          <ac:spMkLst>
            <pc:docMk/>
            <pc:sldMk cId="1558032796" sldId="853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51:04.252" v="325" actId="20577"/>
        <pc:sldMkLst>
          <pc:docMk/>
          <pc:sldMk cId="3740962900" sldId="854"/>
        </pc:sldMkLst>
        <pc:spChg chg="mod">
          <ac:chgData name="Jenifer Prince Devaraj" userId="c3fb109c-09d1-42a6-93f4-69472d709861" providerId="ADAL" clId="{09A26AFE-3578-4143-B1B0-81DF391638B0}" dt="2026-03-11T10:51:04.252" v="325" actId="20577"/>
          <ac:spMkLst>
            <pc:docMk/>
            <pc:sldMk cId="3740962900" sldId="854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15:35.094" v="162" actId="20577"/>
        <pc:sldMkLst>
          <pc:docMk/>
          <pc:sldMk cId="36913164" sldId="855"/>
        </pc:sldMkLst>
        <pc:spChg chg="mod">
          <ac:chgData name="Jenifer Prince Devaraj" userId="c3fb109c-09d1-42a6-93f4-69472d709861" providerId="ADAL" clId="{09A26AFE-3578-4143-B1B0-81DF391638B0}" dt="2026-03-11T10:15:35.094" v="162" actId="20577"/>
          <ac:spMkLst>
            <pc:docMk/>
            <pc:sldMk cId="36913164" sldId="855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14:46.818" v="157" actId="113"/>
        <pc:sldMkLst>
          <pc:docMk/>
          <pc:sldMk cId="2552946105" sldId="856"/>
        </pc:sldMkLst>
        <pc:spChg chg="mod">
          <ac:chgData name="Jenifer Prince Devaraj" userId="c3fb109c-09d1-42a6-93f4-69472d709861" providerId="ADAL" clId="{09A26AFE-3578-4143-B1B0-81DF391638B0}" dt="2026-03-11T10:14:46.818" v="157" actId="113"/>
          <ac:spMkLst>
            <pc:docMk/>
            <pc:sldMk cId="2552946105" sldId="856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35:02.044" v="210" actId="404"/>
        <pc:sldMkLst>
          <pc:docMk/>
          <pc:sldMk cId="2493172524" sldId="857"/>
        </pc:sldMkLst>
        <pc:spChg chg="mod">
          <ac:chgData name="Jenifer Prince Devaraj" userId="c3fb109c-09d1-42a6-93f4-69472d709861" providerId="ADAL" clId="{09A26AFE-3578-4143-B1B0-81DF391638B0}" dt="2026-03-11T10:35:02.044" v="210" actId="404"/>
          <ac:spMkLst>
            <pc:docMk/>
            <pc:sldMk cId="2493172524" sldId="857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26:46.045" v="175" actId="20577"/>
        <pc:sldMkLst>
          <pc:docMk/>
          <pc:sldMk cId="1714601912" sldId="859"/>
        </pc:sldMkLst>
        <pc:spChg chg="mod">
          <ac:chgData name="Jenifer Prince Devaraj" userId="c3fb109c-09d1-42a6-93f4-69472d709861" providerId="ADAL" clId="{09A26AFE-3578-4143-B1B0-81DF391638B0}" dt="2026-03-11T10:26:46.045" v="175" actId="20577"/>
          <ac:spMkLst>
            <pc:docMk/>
            <pc:sldMk cId="1714601912" sldId="859"/>
            <ac:spMk id="6" creationId="{33DFB2B2-D45A-C762-0FF9-3D3468EB51F2}"/>
          </ac:spMkLst>
        </pc:spChg>
      </pc:sldChg>
      <pc:sldChg chg="modSp mod modNotesTx">
        <pc:chgData name="Jenifer Prince Devaraj" userId="c3fb109c-09d1-42a6-93f4-69472d709861" providerId="ADAL" clId="{09A26AFE-3578-4143-B1B0-81DF391638B0}" dt="2026-03-11T10:45:25.762" v="274" actId="15"/>
        <pc:sldMkLst>
          <pc:docMk/>
          <pc:sldMk cId="4270270823" sldId="862"/>
        </pc:sldMkLst>
        <pc:spChg chg="mod">
          <ac:chgData name="Jenifer Prince Devaraj" userId="c3fb109c-09d1-42a6-93f4-69472d709861" providerId="ADAL" clId="{09A26AFE-3578-4143-B1B0-81DF391638B0}" dt="2026-03-11T10:45:25.762" v="274" actId="15"/>
          <ac:spMkLst>
            <pc:docMk/>
            <pc:sldMk cId="4270270823" sldId="862"/>
            <ac:spMk id="6" creationId="{33DFB2B2-D45A-C762-0FF9-3D3468EB51F2}"/>
          </ac:spMkLst>
        </pc:spChg>
      </pc:sldChg>
      <pc:sldChg chg="modSp add del mod">
        <pc:chgData name="Jenifer Prince Devaraj" userId="c3fb109c-09d1-42a6-93f4-69472d709861" providerId="ADAL" clId="{09A26AFE-3578-4143-B1B0-81DF391638B0}" dt="2026-03-11T10:44:32.328" v="267" actId="255"/>
        <pc:sldMkLst>
          <pc:docMk/>
          <pc:sldMk cId="855041577" sldId="863"/>
        </pc:sldMkLst>
        <pc:spChg chg="mod">
          <ac:chgData name="Jenifer Prince Devaraj" userId="c3fb109c-09d1-42a6-93f4-69472d709861" providerId="ADAL" clId="{09A26AFE-3578-4143-B1B0-81DF391638B0}" dt="2026-03-11T10:44:32.328" v="267" actId="255"/>
          <ac:spMkLst>
            <pc:docMk/>
            <pc:sldMk cId="855041577" sldId="863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53:37.274" v="358" actId="20577"/>
        <pc:sldMkLst>
          <pc:docMk/>
          <pc:sldMk cId="430538287" sldId="866"/>
        </pc:sldMkLst>
        <pc:spChg chg="mod">
          <ac:chgData name="Jenifer Prince Devaraj" userId="c3fb109c-09d1-42a6-93f4-69472d709861" providerId="ADAL" clId="{09A26AFE-3578-4143-B1B0-81DF391638B0}" dt="2026-03-11T10:53:37.274" v="358" actId="20577"/>
          <ac:spMkLst>
            <pc:docMk/>
            <pc:sldMk cId="430538287" sldId="866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10:56:21.229" v="431" actId="113"/>
        <pc:sldMkLst>
          <pc:docMk/>
          <pc:sldMk cId="2518249433" sldId="867"/>
        </pc:sldMkLst>
        <pc:spChg chg="mod">
          <ac:chgData name="Jenifer Prince Devaraj" userId="c3fb109c-09d1-42a6-93f4-69472d709861" providerId="ADAL" clId="{09A26AFE-3578-4143-B1B0-81DF391638B0}" dt="2026-03-11T10:56:21.229" v="431" actId="113"/>
          <ac:spMkLst>
            <pc:docMk/>
            <pc:sldMk cId="2518249433" sldId="867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09A26AFE-3578-4143-B1B0-81DF391638B0}" dt="2026-03-11T09:31:13.271" v="3" actId="1076"/>
        <pc:sldMkLst>
          <pc:docMk/>
          <pc:sldMk cId="820421744" sldId="869"/>
        </pc:sldMkLst>
        <pc:picChg chg="mod">
          <ac:chgData name="Jenifer Prince Devaraj" userId="c3fb109c-09d1-42a6-93f4-69472d709861" providerId="ADAL" clId="{09A26AFE-3578-4143-B1B0-81DF391638B0}" dt="2026-03-11T09:31:13.271" v="3" actId="1076"/>
          <ac:picMkLst>
            <pc:docMk/>
            <pc:sldMk cId="820421744" sldId="869"/>
            <ac:picMk id="8" creationId="{83006031-7222-D951-9CEF-21A2901E6241}"/>
          </ac:picMkLst>
        </pc:picChg>
      </pc:sldChg>
      <pc:sldChg chg="addSp delSp modSp mod modNotesTx">
        <pc:chgData name="Jenifer Prince Devaraj" userId="c3fb109c-09d1-42a6-93f4-69472d709861" providerId="ADAL" clId="{09A26AFE-3578-4143-B1B0-81DF391638B0}" dt="2026-03-11T11:02:51.869" v="438" actId="20577"/>
        <pc:sldMkLst>
          <pc:docMk/>
          <pc:sldMk cId="2893599137" sldId="870"/>
        </pc:sldMkLst>
        <pc:spChg chg="mod">
          <ac:chgData name="Jenifer Prince Devaraj" userId="c3fb109c-09d1-42a6-93f4-69472d709861" providerId="ADAL" clId="{09A26AFE-3578-4143-B1B0-81DF391638B0}" dt="2026-03-11T10:57:20.824" v="432" actId="255"/>
          <ac:spMkLst>
            <pc:docMk/>
            <pc:sldMk cId="2893599137" sldId="870"/>
            <ac:spMk id="6" creationId="{33DFB2B2-D45A-C762-0FF9-3D3468EB51F2}"/>
          </ac:spMkLst>
        </pc:spChg>
        <pc:picChg chg="mod">
          <ac:chgData name="Jenifer Prince Devaraj" userId="c3fb109c-09d1-42a6-93f4-69472d709861" providerId="ADAL" clId="{09A26AFE-3578-4143-B1B0-81DF391638B0}" dt="2026-03-11T10:57:27.286" v="434" actId="1076"/>
          <ac:picMkLst>
            <pc:docMk/>
            <pc:sldMk cId="2893599137" sldId="870"/>
            <ac:picMk id="4" creationId="{D2AC5540-7DBD-8E54-0A8E-755C2AAC3B96}"/>
          </ac:picMkLst>
        </pc:picChg>
      </pc:sldChg>
      <pc:sldChg chg="modSp mod">
        <pc:chgData name="Jenifer Prince Devaraj" userId="c3fb109c-09d1-42a6-93f4-69472d709861" providerId="ADAL" clId="{09A26AFE-3578-4143-B1B0-81DF391638B0}" dt="2026-03-11T10:52:16.367" v="341" actId="113"/>
        <pc:sldMkLst>
          <pc:docMk/>
          <pc:sldMk cId="715741232" sldId="874"/>
        </pc:sldMkLst>
        <pc:spChg chg="mod">
          <ac:chgData name="Jenifer Prince Devaraj" userId="c3fb109c-09d1-42a6-93f4-69472d709861" providerId="ADAL" clId="{09A26AFE-3578-4143-B1B0-81DF391638B0}" dt="2026-03-11T10:52:16.367" v="341" actId="113"/>
          <ac:spMkLst>
            <pc:docMk/>
            <pc:sldMk cId="715741232" sldId="874"/>
            <ac:spMk id="6" creationId="{33DFB2B2-D45A-C762-0FF9-3D3468EB51F2}"/>
          </ac:spMkLst>
        </pc:spChg>
      </pc:sldChg>
      <pc:sldChg chg="addSp modSp mod">
        <pc:chgData name="Jenifer Prince Devaraj" userId="c3fb109c-09d1-42a6-93f4-69472d709861" providerId="ADAL" clId="{09A26AFE-3578-4143-B1B0-81DF391638B0}" dt="2026-03-11T10:41:40.978" v="246" actId="1076"/>
        <pc:sldMkLst>
          <pc:docMk/>
          <pc:sldMk cId="4122100943" sldId="878"/>
        </pc:sldMkLst>
        <pc:spChg chg="mod">
          <ac:chgData name="Jenifer Prince Devaraj" userId="c3fb109c-09d1-42a6-93f4-69472d709861" providerId="ADAL" clId="{09A26AFE-3578-4143-B1B0-81DF391638B0}" dt="2026-03-11T10:41:35.213" v="244" actId="14100"/>
          <ac:spMkLst>
            <pc:docMk/>
            <pc:sldMk cId="4122100943" sldId="878"/>
            <ac:spMk id="6" creationId="{33DFB2B2-D45A-C762-0FF9-3D3468EB51F2}"/>
          </ac:spMkLst>
        </pc:spChg>
        <pc:spChg chg="add mod">
          <ac:chgData name="Jenifer Prince Devaraj" userId="c3fb109c-09d1-42a6-93f4-69472d709861" providerId="ADAL" clId="{09A26AFE-3578-4143-B1B0-81DF391638B0}" dt="2026-03-11T10:41:40.978" v="246" actId="1076"/>
          <ac:spMkLst>
            <pc:docMk/>
            <pc:sldMk cId="4122100943" sldId="878"/>
            <ac:spMk id="8" creationId="{C9AA61E2-5E0C-857D-B17E-9CA4E8AC891F}"/>
          </ac:spMkLst>
        </pc:spChg>
        <pc:spChg chg="add mod">
          <ac:chgData name="Jenifer Prince Devaraj" userId="c3fb109c-09d1-42a6-93f4-69472d709861" providerId="ADAL" clId="{09A26AFE-3578-4143-B1B0-81DF391638B0}" dt="2026-03-11T10:41:01.953" v="239" actId="2711"/>
          <ac:spMkLst>
            <pc:docMk/>
            <pc:sldMk cId="4122100943" sldId="878"/>
            <ac:spMk id="12" creationId="{49152222-6FF3-9AB5-C064-E48C3835CCCD}"/>
          </ac:spMkLst>
        </pc:spChg>
        <pc:picChg chg="mod">
          <ac:chgData name="Jenifer Prince Devaraj" userId="c3fb109c-09d1-42a6-93f4-69472d709861" providerId="ADAL" clId="{09A26AFE-3578-4143-B1B0-81DF391638B0}" dt="2026-03-11T10:41:31.434" v="243" actId="1076"/>
          <ac:picMkLst>
            <pc:docMk/>
            <pc:sldMk cId="4122100943" sldId="878"/>
            <ac:picMk id="7" creationId="{098082C7-0F4C-44EC-9DB8-DB20EA9E035A}"/>
          </ac:picMkLst>
        </pc:picChg>
        <pc:picChg chg="add mod">
          <ac:chgData name="Jenifer Prince Devaraj" userId="c3fb109c-09d1-42a6-93f4-69472d709861" providerId="ADAL" clId="{09A26AFE-3578-4143-B1B0-81DF391638B0}" dt="2026-03-11T10:41:37.709" v="245" actId="1076"/>
          <ac:picMkLst>
            <pc:docMk/>
            <pc:sldMk cId="4122100943" sldId="878"/>
            <ac:picMk id="10" creationId="{E7CF99FC-657B-0F33-7B97-EDE2E197B443}"/>
          </ac:picMkLst>
        </pc:picChg>
      </pc:sldChg>
      <pc:sldChg chg="modSp add mod">
        <pc:chgData name="Jenifer Prince Devaraj" userId="c3fb109c-09d1-42a6-93f4-69472d709861" providerId="ADAL" clId="{09A26AFE-3578-4143-B1B0-81DF391638B0}" dt="2026-03-11T10:11:34.264" v="105" actId="255"/>
        <pc:sldMkLst>
          <pc:docMk/>
          <pc:sldMk cId="695431352" sldId="879"/>
        </pc:sldMkLst>
        <pc:spChg chg="mod">
          <ac:chgData name="Jenifer Prince Devaraj" userId="c3fb109c-09d1-42a6-93f4-69472d709861" providerId="ADAL" clId="{09A26AFE-3578-4143-B1B0-81DF391638B0}" dt="2026-03-11T10:11:34.264" v="105" actId="255"/>
          <ac:spMkLst>
            <pc:docMk/>
            <pc:sldMk cId="695431352" sldId="879"/>
            <ac:spMk id="6" creationId="{DD29C0BF-1220-67CD-6340-6A54A1C9B66D}"/>
          </ac:spMkLst>
        </pc:spChg>
      </pc:sldChg>
      <pc:sldChg chg="addSp delSp modSp add mod">
        <pc:chgData name="Jenifer Prince Devaraj" userId="c3fb109c-09d1-42a6-93f4-69472d709861" providerId="ADAL" clId="{09A26AFE-3578-4143-B1B0-81DF391638B0}" dt="2026-03-11T11:27:09.997" v="550" actId="20577"/>
        <pc:sldMkLst>
          <pc:docMk/>
          <pc:sldMk cId="3347420782" sldId="880"/>
        </pc:sldMkLst>
        <pc:spChg chg="mod">
          <ac:chgData name="Jenifer Prince Devaraj" userId="c3fb109c-09d1-42a6-93f4-69472d709861" providerId="ADAL" clId="{09A26AFE-3578-4143-B1B0-81DF391638B0}" dt="2026-03-11T11:27:09.997" v="550" actId="20577"/>
          <ac:spMkLst>
            <pc:docMk/>
            <pc:sldMk cId="3347420782" sldId="880"/>
            <ac:spMk id="6" creationId="{6775D3C9-814E-CC65-5B3E-7C236559079F}"/>
          </ac:spMkLst>
        </pc:spChg>
        <pc:graphicFrameChg chg="add mod modGraphic">
          <ac:chgData name="Jenifer Prince Devaraj" userId="c3fb109c-09d1-42a6-93f4-69472d709861" providerId="ADAL" clId="{09A26AFE-3578-4143-B1B0-81DF391638B0}" dt="2026-03-11T11:23:21.855" v="480" actId="1076"/>
          <ac:graphicFrameMkLst>
            <pc:docMk/>
            <pc:sldMk cId="3347420782" sldId="880"/>
            <ac:graphicFrameMk id="4" creationId="{21D2513A-5BAF-3F0B-489C-76F2FAE9AB4D}"/>
          </ac:graphicFrameMkLst>
        </pc:graphicFrameChg>
      </pc:sldChg>
      <pc:sldChg chg="addSp delSp modSp add mod">
        <pc:chgData name="Jenifer Prince Devaraj" userId="c3fb109c-09d1-42a6-93f4-69472d709861" providerId="ADAL" clId="{09A26AFE-3578-4143-B1B0-81DF391638B0}" dt="2026-03-11T11:27:16.216" v="551"/>
        <pc:sldMkLst>
          <pc:docMk/>
          <pc:sldMk cId="1084192020" sldId="881"/>
        </pc:sldMkLst>
        <pc:spChg chg="mod">
          <ac:chgData name="Jenifer Prince Devaraj" userId="c3fb109c-09d1-42a6-93f4-69472d709861" providerId="ADAL" clId="{09A26AFE-3578-4143-B1B0-81DF391638B0}" dt="2026-03-11T11:27:16.216" v="551"/>
          <ac:spMkLst>
            <pc:docMk/>
            <pc:sldMk cId="1084192020" sldId="881"/>
            <ac:spMk id="6" creationId="{CB6345FB-4D96-58AF-C7B9-84879B24146F}"/>
          </ac:spMkLst>
        </pc:spChg>
        <pc:picChg chg="add mod">
          <ac:chgData name="Jenifer Prince Devaraj" userId="c3fb109c-09d1-42a6-93f4-69472d709861" providerId="ADAL" clId="{09A26AFE-3578-4143-B1B0-81DF391638B0}" dt="2026-03-11T11:25:14.854" v="497" actId="1076"/>
          <ac:picMkLst>
            <pc:docMk/>
            <pc:sldMk cId="1084192020" sldId="881"/>
            <ac:picMk id="8" creationId="{09B03441-F001-4860-A350-6C212154D091}"/>
          </ac:picMkLst>
        </pc:picChg>
      </pc:sldChg>
      <pc:sldChg chg="delSp modSp add mod">
        <pc:chgData name="Jenifer Prince Devaraj" userId="c3fb109c-09d1-42a6-93f4-69472d709861" providerId="ADAL" clId="{09A26AFE-3578-4143-B1B0-81DF391638B0}" dt="2026-03-11T11:27:19.885" v="552"/>
        <pc:sldMkLst>
          <pc:docMk/>
          <pc:sldMk cId="1418822233" sldId="882"/>
        </pc:sldMkLst>
        <pc:spChg chg="mod">
          <ac:chgData name="Jenifer Prince Devaraj" userId="c3fb109c-09d1-42a6-93f4-69472d709861" providerId="ADAL" clId="{09A26AFE-3578-4143-B1B0-81DF391638B0}" dt="2026-03-11T11:27:19.885" v="552"/>
          <ac:spMkLst>
            <pc:docMk/>
            <pc:sldMk cId="1418822233" sldId="882"/>
            <ac:spMk id="6" creationId="{C9F6F0A9-A0E3-61C5-D1D3-D3EA6EDE3C86}"/>
          </ac:spMkLst>
        </pc:spChg>
      </pc:sldChg>
      <pc:sldChg chg="modSp add mod">
        <pc:chgData name="Jenifer Prince Devaraj" userId="c3fb109c-09d1-42a6-93f4-69472d709861" providerId="ADAL" clId="{09A26AFE-3578-4143-B1B0-81DF391638B0}" dt="2026-03-11T11:32:53.920" v="612" actId="20577"/>
        <pc:sldMkLst>
          <pc:docMk/>
          <pc:sldMk cId="2610698536" sldId="883"/>
        </pc:sldMkLst>
        <pc:spChg chg="mod">
          <ac:chgData name="Jenifer Prince Devaraj" userId="c3fb109c-09d1-42a6-93f4-69472d709861" providerId="ADAL" clId="{09A26AFE-3578-4143-B1B0-81DF391638B0}" dt="2026-03-11T11:32:53.920" v="612" actId="20577"/>
          <ac:spMkLst>
            <pc:docMk/>
            <pc:sldMk cId="2610698536" sldId="883"/>
            <ac:spMk id="6" creationId="{3E76496F-DB72-D37E-FA1F-F907D390FD43}"/>
          </ac:spMkLst>
        </pc:spChg>
      </pc:sldChg>
      <pc:sldChg chg="modSp add mod">
        <pc:chgData name="Jenifer Prince Devaraj" userId="c3fb109c-09d1-42a6-93f4-69472d709861" providerId="ADAL" clId="{09A26AFE-3578-4143-B1B0-81DF391638B0}" dt="2026-03-11T11:36:51.077" v="764" actId="20577"/>
        <pc:sldMkLst>
          <pc:docMk/>
          <pc:sldMk cId="4247200755" sldId="884"/>
        </pc:sldMkLst>
        <pc:spChg chg="mod">
          <ac:chgData name="Jenifer Prince Devaraj" userId="c3fb109c-09d1-42a6-93f4-69472d709861" providerId="ADAL" clId="{09A26AFE-3578-4143-B1B0-81DF391638B0}" dt="2026-03-11T11:36:51.077" v="764" actId="20577"/>
          <ac:spMkLst>
            <pc:docMk/>
            <pc:sldMk cId="4247200755" sldId="884"/>
            <ac:spMk id="6" creationId="{F1370A89-A5C2-8D19-3FB8-B4E11DD2DCE3}"/>
          </ac:spMkLst>
        </pc:spChg>
      </pc:sldChg>
      <pc:sldChg chg="add">
        <pc:chgData name="Jenifer Prince Devaraj" userId="c3fb109c-09d1-42a6-93f4-69472d709861" providerId="ADAL" clId="{09A26AFE-3578-4143-B1B0-81DF391638B0}" dt="2026-03-11T11:33:25.500" v="613" actId="2890"/>
        <pc:sldMkLst>
          <pc:docMk/>
          <pc:sldMk cId="2982681376" sldId="885"/>
        </pc:sldMkLst>
      </pc:sldChg>
      <pc:sldChg chg="modSp add mod">
        <pc:chgData name="Jenifer Prince Devaraj" userId="c3fb109c-09d1-42a6-93f4-69472d709861" providerId="ADAL" clId="{09A26AFE-3578-4143-B1B0-81DF391638B0}" dt="2026-03-11T11:37:48.989" v="782" actId="15"/>
        <pc:sldMkLst>
          <pc:docMk/>
          <pc:sldMk cId="1553300288" sldId="886"/>
        </pc:sldMkLst>
        <pc:spChg chg="mod">
          <ac:chgData name="Jenifer Prince Devaraj" userId="c3fb109c-09d1-42a6-93f4-69472d709861" providerId="ADAL" clId="{09A26AFE-3578-4143-B1B0-81DF391638B0}" dt="2026-03-11T11:37:48.989" v="782" actId="15"/>
          <ac:spMkLst>
            <pc:docMk/>
            <pc:sldMk cId="1553300288" sldId="886"/>
            <ac:spMk id="6" creationId="{5322F429-944D-EC67-053E-D7146A6B3FCC}"/>
          </ac:spMkLst>
        </pc:spChg>
      </pc:sldChg>
      <pc:sldChg chg="modSp add mod">
        <pc:chgData name="Jenifer Prince Devaraj" userId="c3fb109c-09d1-42a6-93f4-69472d709861" providerId="ADAL" clId="{09A26AFE-3578-4143-B1B0-81DF391638B0}" dt="2026-03-11T11:40:30.503" v="963" actId="1076"/>
        <pc:sldMkLst>
          <pc:docMk/>
          <pc:sldMk cId="2431943305" sldId="887"/>
        </pc:sldMkLst>
        <pc:spChg chg="mod">
          <ac:chgData name="Jenifer Prince Devaraj" userId="c3fb109c-09d1-42a6-93f4-69472d709861" providerId="ADAL" clId="{09A26AFE-3578-4143-B1B0-81DF391638B0}" dt="2026-03-11T11:40:30.503" v="963" actId="1076"/>
          <ac:spMkLst>
            <pc:docMk/>
            <pc:sldMk cId="2431943305" sldId="887"/>
            <ac:spMk id="6" creationId="{8243F8A3-0C8C-BDB3-3885-38A7784B7838}"/>
          </ac:spMkLst>
        </pc:spChg>
      </pc:sldChg>
      <pc:sldChg chg="modSp add mod">
        <pc:chgData name="Jenifer Prince Devaraj" userId="c3fb109c-09d1-42a6-93f4-69472d709861" providerId="ADAL" clId="{09A26AFE-3578-4143-B1B0-81DF391638B0}" dt="2026-03-11T11:52:54.766" v="1118" actId="255"/>
        <pc:sldMkLst>
          <pc:docMk/>
          <pc:sldMk cId="1457760739" sldId="888"/>
        </pc:sldMkLst>
        <pc:spChg chg="mod">
          <ac:chgData name="Jenifer Prince Devaraj" userId="c3fb109c-09d1-42a6-93f4-69472d709861" providerId="ADAL" clId="{09A26AFE-3578-4143-B1B0-81DF391638B0}" dt="2026-03-11T11:52:54.766" v="1118" actId="255"/>
          <ac:spMkLst>
            <pc:docMk/>
            <pc:sldMk cId="1457760739" sldId="888"/>
            <ac:spMk id="6" creationId="{6BDD4D48-8078-45CD-47B6-6767D1F5D9DA}"/>
          </ac:spMkLst>
        </pc:spChg>
      </pc:sldChg>
      <pc:sldChg chg="addSp delSp modSp add mod">
        <pc:chgData name="Jenifer Prince Devaraj" userId="c3fb109c-09d1-42a6-93f4-69472d709861" providerId="ADAL" clId="{09A26AFE-3578-4143-B1B0-81DF391638B0}" dt="2026-03-11T11:55:11.936" v="1152" actId="255"/>
        <pc:sldMkLst>
          <pc:docMk/>
          <pc:sldMk cId="3963175911" sldId="889"/>
        </pc:sldMkLst>
        <pc:spChg chg="mod">
          <ac:chgData name="Jenifer Prince Devaraj" userId="c3fb109c-09d1-42a6-93f4-69472d709861" providerId="ADAL" clId="{09A26AFE-3578-4143-B1B0-81DF391638B0}" dt="2026-03-11T11:55:11.936" v="1152" actId="255"/>
          <ac:spMkLst>
            <pc:docMk/>
            <pc:sldMk cId="3963175911" sldId="889"/>
            <ac:spMk id="6" creationId="{5B829511-8A55-E94A-C73E-1B69849BC804}"/>
          </ac:spMkLst>
        </pc:spChg>
        <pc:picChg chg="add mod">
          <ac:chgData name="Jenifer Prince Devaraj" userId="c3fb109c-09d1-42a6-93f4-69472d709861" providerId="ADAL" clId="{09A26AFE-3578-4143-B1B0-81DF391638B0}" dt="2026-03-11T11:54:32.680" v="1140" actId="1076"/>
          <ac:picMkLst>
            <pc:docMk/>
            <pc:sldMk cId="3963175911" sldId="889"/>
            <ac:picMk id="8" creationId="{D8DE54C8-42F4-7B0C-17CF-CB9C76B78949}"/>
          </ac:picMkLst>
        </pc:picChg>
      </pc:sldChg>
      <pc:sldChg chg="delSp modSp add mod">
        <pc:chgData name="Jenifer Prince Devaraj" userId="c3fb109c-09d1-42a6-93f4-69472d709861" providerId="ADAL" clId="{09A26AFE-3578-4143-B1B0-81DF391638B0}" dt="2026-03-11T11:56:57.108" v="1212" actId="20577"/>
        <pc:sldMkLst>
          <pc:docMk/>
          <pc:sldMk cId="4107802773" sldId="890"/>
        </pc:sldMkLst>
        <pc:spChg chg="mod">
          <ac:chgData name="Jenifer Prince Devaraj" userId="c3fb109c-09d1-42a6-93f4-69472d709861" providerId="ADAL" clId="{09A26AFE-3578-4143-B1B0-81DF391638B0}" dt="2026-03-11T11:56:57.108" v="1212" actId="20577"/>
          <ac:spMkLst>
            <pc:docMk/>
            <pc:sldMk cId="4107802773" sldId="890"/>
            <ac:spMk id="6" creationId="{CEDAB339-05C0-AE66-112B-C3FEFC9D9526}"/>
          </ac:spMkLst>
        </pc:spChg>
      </pc:sldChg>
    </pc:docChg>
  </pc:docChgLst>
  <pc:docChgLst>
    <pc:chgData name="Jenifer Prince Devaraj" userId="c3fb109c-09d1-42a6-93f4-69472d709861" providerId="ADAL" clId="{52F3AA4A-51E2-4DD0-9AC5-E5E29870356B}"/>
    <pc:docChg chg="modSld">
      <pc:chgData name="Jenifer Prince Devaraj" userId="c3fb109c-09d1-42a6-93f4-69472d709861" providerId="ADAL" clId="{52F3AA4A-51E2-4DD0-9AC5-E5E29870356B}" dt="2026-03-18T08:49:27.293" v="3" actId="14100"/>
      <pc:docMkLst>
        <pc:docMk/>
      </pc:docMkLst>
      <pc:sldChg chg="modSp mod">
        <pc:chgData name="Jenifer Prince Devaraj" userId="c3fb109c-09d1-42a6-93f4-69472d709861" providerId="ADAL" clId="{52F3AA4A-51E2-4DD0-9AC5-E5E29870356B}" dt="2026-03-18T08:49:27.293" v="3" actId="14100"/>
        <pc:sldMkLst>
          <pc:docMk/>
          <pc:sldMk cId="2431943305" sldId="887"/>
        </pc:sldMkLst>
        <pc:spChg chg="mod">
          <ac:chgData name="Jenifer Prince Devaraj" userId="c3fb109c-09d1-42a6-93f4-69472d709861" providerId="ADAL" clId="{52F3AA4A-51E2-4DD0-9AC5-E5E29870356B}" dt="2026-03-18T08:49:27.293" v="3" actId="14100"/>
          <ac:spMkLst>
            <pc:docMk/>
            <pc:sldMk cId="2431943305" sldId="887"/>
            <ac:spMk id="6" creationId="{8243F8A3-0C8C-BDB3-3885-38A7784B783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80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7399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452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714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015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1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hypothesis is a clear, testable statement about the expected outcome of an experiment. It predicts the relationship between variables.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helps in structuring the experiment, determining the independent and dependent variables, and defining how the experiment will be conducted.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helps in interpreting the results and drawing conclusions by allowing researchers to state whether the data supports the predicted relationship.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446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Before formulating the hypothesis,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revisit the problem statement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ensure clarity.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ependent 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be tested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Null Hypothesis (H0)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 State the default assumption.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Alternative Hypothesis (H1)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: State the hypothesis that indicates an effect which leads to reject the Null Hypothesis.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Ensure the hypothesis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testable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 Make sure hypotheses can be tested through experimentation.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6067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are the factors that you manipulate or change in an experiment to observe their effects on the dependent variable.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are the factors that you measure in the experiment. These variables are affected by changes in the independent variables.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independent variables are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and the dependent variable is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Response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Changing the independent variable should produce a measurable change in the dependent variable.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29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442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0654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null hypothesis is a statement that there is </a:t>
            </a:r>
            <a:r>
              <a:rPr lang="en-GB" sz="1200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 effect or no difference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and any observed differences are due to random chance.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serves as the default assumption that the experiment seeks to test.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The Material Type and  Temperature do not affect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</a:t>
            </a:r>
            <a:r>
              <a:rPr lang="en-GB" sz="1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</a:t>
            </a:r>
            <a:r>
              <a:rPr lang="en-GB" sz="9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is true, it suggests that any changes observed in battery life are not due to the different materials or temperatures but rather to random variability.</a:t>
            </a:r>
            <a:endParaRPr lang="en-GB" sz="1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1805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270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After collecting data in an experiment, the next crucial step is to test the data to determine whether the results support the null hypothesis (H</a:t>
            </a:r>
            <a:r>
              <a:rPr lang="en-GB" sz="1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or the alternative hypothesis (H</a:t>
            </a:r>
            <a:r>
              <a:rPr lang="en-GB" sz="1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1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process involves choosing the appropriate statistical tests based on the data's characteristics and the research questions.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Either of the following test could be performed depending upon the data collected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 – Parametric Tests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0752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5FD97D-4068-1571-1891-4C939188B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D40C00-B3D4-BF83-14E2-FEF250EA7D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BC559B-BD8A-B0A8-FA41-F59A23BBF4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After collecting data in an experiment, the next crucial step is to test the data to determine whether the results support the null hypothesis (H</a:t>
            </a:r>
            <a:r>
              <a:rPr lang="en-GB" sz="1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or the alternative hypothesis (H</a:t>
            </a:r>
            <a:r>
              <a:rPr lang="en-GB" sz="1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1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process involves choosing the appropriate statistical tests based on the data's characteristics and the research questions.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Either of the following test could be performed depending upon the data collected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 – Parametric Tests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1586CF-5336-372C-4904-30FD338A65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3156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These tests are used to test hypotheses about the parameters of the distribution, such as the mean or standard deviation.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They often involve comparing 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means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across different groups or conditions to determine if there are significant differences.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Quantitative analysis typically involves parametric tests where 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assumptions 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about the data distribution can be reasonably 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made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parametric tests include 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T-tests or 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700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328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633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5886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0618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1487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97779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63323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3742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Non-parametric tests 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do not assume 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that the data follows any specific distribution.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These tests are suitable for ordinal data, ranked data, or non-normally distributed continuous data.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Non-parametric methods are less powerful than parametric methods when the assumptions of the parametric tests are met, but they are more robust and versatile.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small sample sizes where the central limit theorem does not apply, and parametric test assumptions cannot be reliably met.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4460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05365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8570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9219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28759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</a:t>
            </a:r>
          </a:p>
          <a:p>
            <a:r>
              <a:rPr lang="en-GB" b="1" dirty="0"/>
              <a:t>k</a:t>
            </a:r>
            <a:r>
              <a:rPr lang="en-GB" dirty="0"/>
              <a:t> = number of groups</a:t>
            </a:r>
          </a:p>
          <a:p>
            <a:r>
              <a:rPr lang="en-GB" b="1" dirty="0"/>
              <a:t>N</a:t>
            </a:r>
            <a:r>
              <a:rPr lang="en-GB" dirty="0"/>
              <a:t> = total number of observations</a:t>
            </a:r>
          </a:p>
          <a:p>
            <a:endParaRPr lang="en-GB" dirty="0"/>
          </a:p>
          <a:p>
            <a:r>
              <a:rPr lang="en-GB" b="1" dirty="0"/>
              <a:t>α</a:t>
            </a:r>
            <a:r>
              <a:rPr lang="en-GB" dirty="0"/>
              <a:t> = significance level (usually 0.05)</a:t>
            </a:r>
          </a:p>
          <a:p>
            <a:r>
              <a:rPr lang="en-GB" b="1" dirty="0"/>
              <a:t>k − 1</a:t>
            </a:r>
            <a:r>
              <a:rPr lang="en-GB" dirty="0"/>
              <a:t> = numerator degrees of freedom</a:t>
            </a:r>
          </a:p>
          <a:p>
            <a:r>
              <a:rPr lang="en-GB" b="1" dirty="0"/>
              <a:t>N − k</a:t>
            </a:r>
            <a:r>
              <a:rPr lang="en-GB" dirty="0"/>
              <a:t> = denominator degrees of freedom</a:t>
            </a:r>
          </a:p>
          <a:p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8965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1068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1860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67915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549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17CD5-DDAF-5404-29CE-B0A82C3057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82DB4D-0B47-A2E7-06B8-C180E84A37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0F3964-605D-53B6-5FD0-AD7A2B6AD9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5D822-92B4-FAFF-973C-0D0A68DFA4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07064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5250EF-AB59-1741-57B2-F6FC5B98E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7D61CB-B749-44A7-5395-DB4403A774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197B48-CE85-3874-D87A-65E5F09C1B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6388D3-F6C5-011C-CDD8-905930C3E8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6836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076DC-C722-A022-EDBE-4221438749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5DE244-5304-E505-126D-2CD1E25ECB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3332C4-0F2A-D6E9-C7FC-F593AEC80E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65621D-6918-CAA0-AA26-3D534A22BC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52445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7D1242-2599-EF64-3821-53EBFE7BF9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698DD5-60BF-60F2-A4FF-3F5EEC06DC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F0A73E-4F63-C975-EFF8-DCA2B47F93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0A1E3B-EA82-86D1-1CFD-218FBFBF28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47791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035704-370C-5D1A-50DC-A82A90D68B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227352-0876-7793-094D-397F14A314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FE9BFA-7547-7D33-30B8-AD71D95FC9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8B2E2C-8271-5906-CAB7-27828831D2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19540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7C374F-85C1-BFFE-0F38-DD9296A6B9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67BDF7-561B-4FC2-49E0-08984291D3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A453E2-5AC7-35A2-6D49-C3E8E184DE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D9BC9D-71BA-7690-3175-7D7CBB5CD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76628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54F9E-5A20-CDD1-B0BC-E8503D485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C17B6D-7BA3-5E23-EDD6-8AE22DFC14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C78CF9-6C0D-7308-5C76-292658CB12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29D47-4557-CC1C-EC1C-F1053B11B8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67392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2DE1A-ECDB-FA03-42D8-76F54C093F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0EE1D4-3278-F86D-5065-AA0BED8B76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D45CE4-1629-6D12-CBFB-5BD6356D70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E7A4E0-4846-A6DE-16D8-4FB9760334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26153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254991-729D-698D-FDFB-3391446716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64B3DD-14D5-312B-D98B-FEED7B7888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0CEEC1-33BD-09D5-3BFE-3D6D3A49FB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50033-9D5B-ED10-FA71-E166344827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31241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9FA553-0498-D4F3-2F2D-B98F1BFC4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6A7321-337D-84A8-450C-D06E200AA9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1B48F4-BC2B-065F-C700-29294855E0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B48ABE-E30C-3064-0312-15F148321F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38525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5337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82DBCE-579F-95A9-7461-CDADC23E9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1FE52F-2847-76FF-F61E-DDCA1050CA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A2CE1B-5B62-0CBB-CC1A-7B773B0EBA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BA8D33-600E-10B1-B491-4049128C63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7566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011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tags" Target="../tags/tag4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10" Type="http://schemas.openxmlformats.org/officeDocument/2006/relationships/image" Target="../media/image31.png"/><Relationship Id="rId4" Type="http://schemas.openxmlformats.org/officeDocument/2006/relationships/tags" Target="../tags/tag5.xml"/><Relationship Id="rId9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tags" Target="../tags/tag10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tags" Target="../tags/tag13.xml"/><Relationship Id="rId5" Type="http://schemas.openxmlformats.org/officeDocument/2006/relationships/tags" Target="../tags/tag12.xml"/><Relationship Id="rId10" Type="http://schemas.openxmlformats.org/officeDocument/2006/relationships/image" Target="../media/image31.png"/><Relationship Id="rId4" Type="http://schemas.openxmlformats.org/officeDocument/2006/relationships/tags" Target="../tags/tag11.xml"/><Relationship Id="rId9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tags" Target="../tags/tag16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tags" Target="../tags/tag19.xml"/><Relationship Id="rId5" Type="http://schemas.openxmlformats.org/officeDocument/2006/relationships/tags" Target="../tags/tag18.xml"/><Relationship Id="rId10" Type="http://schemas.openxmlformats.org/officeDocument/2006/relationships/image" Target="../media/image29.png"/><Relationship Id="rId4" Type="http://schemas.openxmlformats.org/officeDocument/2006/relationships/tags" Target="../tags/tag17.xml"/><Relationship Id="rId9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s://archive.org/details/monkey-coin-gif-files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s://archive.org/details/monkey-coin-gif-files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5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5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5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5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5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626037" y="2327575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Steps in Design Of Experiments :</a:t>
            </a:r>
          </a:p>
          <a:p>
            <a:pPr algn="ctr"/>
            <a:r>
              <a:rPr lang="en-GB" sz="3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Structuring, Analysing, and Concluding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8355531" y="50820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0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0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0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970430" y="1352134"/>
            <a:ext cx="11067568" cy="5505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Objectives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By the end of this lecture, students will be able to: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</a:t>
            </a: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Structure an Experiment Effectively.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</a:t>
            </a:r>
            <a:r>
              <a:rPr lang="en-GB" sz="1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2 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:Formulate Hypotheses.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3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Test the collected data.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5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Run the Analysis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</a:t>
            </a:r>
            <a:r>
              <a:rPr lang="en-GB" sz="1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6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 descr="A cartoon of a person walking up a staircase&#10;&#10;Description automatically generated">
            <a:extLst>
              <a:ext uri="{FF2B5EF4-FFF2-40B4-BE49-F238E27FC236}">
                <a16:creationId xmlns:a16="http://schemas.microsoft.com/office/drawing/2014/main" id="{07B50253-81D6-2896-1FA3-94CFA24EE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64" y="4902200"/>
            <a:ext cx="1952272" cy="146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935382" y="1740167"/>
            <a:ext cx="9553003" cy="4715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O1: Structuring the Experimental Design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Structuring the Experimental designs refers to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structured plans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 conducting experiments in a systematic way to obtain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valid and reliable results.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purpose of experimental designs is to efficiently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allocate resources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control variability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and make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valid statistical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inferences about the relationships between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factors and responses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796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0591"/>
            <a:ext cx="10733405" cy="57366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Structuring the Experimental Design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Structuring the Experimental designs needs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some self-checking steps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that should be followed before starting and analysing the design.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The steps includes the following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Finding the Title for the design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Defining the Research Question / Aim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Finding the Objectives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Stating the Proble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 Statement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967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3786" y="1273772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Example: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690DA83-C98F-4FEC-E370-5DD389C53DBC}"/>
              </a:ext>
            </a:extLst>
          </p:cNvPr>
          <p:cNvSpPr/>
          <p:nvPr/>
        </p:nvSpPr>
        <p:spPr>
          <a:xfrm>
            <a:off x="1526489" y="2287837"/>
            <a:ext cx="9583758" cy="37969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An engineer is designing a battery for use in a device that will be subjected to some extreme variations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in temperature. </a:t>
            </a:r>
            <a:endParaRPr lang="en-GB" sz="2000" dirty="0">
              <a:solidFill>
                <a:srgbClr val="0070C0"/>
              </a:solidFill>
              <a:latin typeface="Comic Sans MS" panose="030F0702030302020204" pitchFamily="66" charset="0"/>
              <a:ea typeface="ADLaM Display" panose="020F0502020204030204" pitchFamily="2" charset="0"/>
              <a:cs typeface="Aharoni" panose="02010803020104030203" pitchFamily="2" charset="-79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The only design parameter that he can select at this point is the plate material for the battery, and he has three possible choices.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When the device is manufactured and is shipped to the field, the engineer has no control over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the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extremes that the device will encounter, and he knows from experience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that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will probably affect the effective battery life.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However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,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can be controlled in the product development laboratory for the purposes of a test</a:t>
            </a:r>
          </a:p>
        </p:txBody>
      </p:sp>
    </p:spTree>
    <p:extLst>
      <p:ext uri="{BB962C8B-B14F-4D97-AF65-F5344CB8AC3E}">
        <p14:creationId xmlns:p14="http://schemas.microsoft.com/office/powerpoint/2010/main" val="2074331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6411" y="1273772"/>
            <a:ext cx="9286304" cy="54386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Finding the Title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title should encapsulate the focus of the design/experiment in a concise and descriptive manner.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Include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key 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 the design/experiment to that talks about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elements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which are investigated.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Example: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	‘Analysing the impacts of Temperature variations on 		  battery across different material types.’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EEECDB-F64A-0211-9955-48B19355C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40371" y="1424802"/>
            <a:ext cx="992299" cy="125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967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045172"/>
            <a:ext cx="10962702" cy="5059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Finding the Title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Key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are Temperature, Material Type and the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investigation needs to be conducted on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independent Variable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 to Predict the life of the battery and how the life of the battery could be improved.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What Investigation?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Conducting the Experiments: 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Collecting Data.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Analysing the Results.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507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54029"/>
            <a:ext cx="10848403" cy="48022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Defining the Aim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Defining the aim is the initial step in structuring an experiment. It provides a clear and focused direction for the study.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aim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should be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relevant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the field of study, and it should also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address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 significant issue or gap in existing knowledge.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im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provides the foundation for formulating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hypotheses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and defining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investigate the impact of  temperature and material type on 				the battery performance.</a:t>
            </a: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364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09754" y="1046531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Finding the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1508398" y="1761214"/>
            <a:ext cx="10389688" cy="4710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Objectives: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 refers to the aim or purposes for conducting the experiment.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Define the specific, measurable, achievable, relevant, and time-bound (SMART) objectives needed to achieve this aim.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Examples: Objectives could include optimising a process, comparing 	treatments, assessing interactions between factors, or confirming a 	hypothesis.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light bulb with a black background&#10;&#10;Description automatically generated">
            <a:extLst>
              <a:ext uri="{FF2B5EF4-FFF2-40B4-BE49-F238E27FC236}">
                <a16:creationId xmlns:a16="http://schemas.microsoft.com/office/drawing/2014/main" id="{42D25CC6-4371-3C5E-2567-BF271A3575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63609">
            <a:off x="-17875" y="1595947"/>
            <a:ext cx="1562077" cy="1562077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C7D90F9-C4C0-FB0E-282D-75BFCC405273}"/>
              </a:ext>
            </a:extLst>
          </p:cNvPr>
          <p:cNvSpPr txBox="1">
            <a:spLocks/>
          </p:cNvSpPr>
          <p:nvPr/>
        </p:nvSpPr>
        <p:spPr>
          <a:xfrm>
            <a:off x="3647440" y="-5179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26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940699" y="2106618"/>
            <a:ext cx="10195385" cy="38535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this battery design example, the designer is allowed to investigate how different factors (Material Type and Temperature) influence the response variable (Battery Life).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By testing all possible combinations in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factorial design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researchers can effectively identify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significant factors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their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leading decisions in selecting the battery design and customizing accordingly.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479206-1334-9769-AB19-6B370B2A8A9E}"/>
              </a:ext>
            </a:extLst>
          </p:cNvPr>
          <p:cNvSpPr txBox="1"/>
          <p:nvPr/>
        </p:nvSpPr>
        <p:spPr>
          <a:xfrm>
            <a:off x="0" y="1193488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Finding the Objectives</a:t>
            </a:r>
          </a:p>
        </p:txBody>
      </p:sp>
    </p:spTree>
    <p:extLst>
      <p:ext uri="{BB962C8B-B14F-4D97-AF65-F5344CB8AC3E}">
        <p14:creationId xmlns:p14="http://schemas.microsoft.com/office/powerpoint/2010/main" val="120036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56410" y="1363716"/>
            <a:ext cx="11191304" cy="52308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Following are the objectives of designing a battery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The Objective of designing a battery is to 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Evaluate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Performance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by comparing the battery life (in hours) of different material types under varying temperature conditions.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Identify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Optimal Conditions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by determining the combination of material type and temperature results in the longest battery life.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Examine the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effect of temperature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on battery life vary depending on the material type or not.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373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36667" y="1461688"/>
            <a:ext cx="9770719" cy="41202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State the Problem Statement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Identify the Problem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Clearly define the specific problem you aim to address. This should be precise and well-defined to guide the direction of your experiment.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Example: The battery life is </a:t>
            </a:r>
            <a:r>
              <a:rPr lang="en-GB" sz="2200" b="1" u="sng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inconsistent and varies widely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    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under different conditions.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725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4" y="1155968"/>
            <a:ext cx="10647019" cy="5577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State the Problem Statement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Put the Problem into Context: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Explain the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situation or environment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where the problem exists.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Smartphone users often experience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poor battery  performance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	which 	affects their satisfaction and the device usability.</a:t>
            </a:r>
          </a:p>
          <a:p>
            <a:pPr marL="898525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524000" algn="l"/>
              </a:tabLst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 the Root Cause: Investigate and identify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underlying factors that contribute to the problem. 	</a:t>
            </a:r>
          </a:p>
          <a:p>
            <a:pPr marL="985838" algn="just">
              <a:lnSpc>
                <a:spcPct val="150000"/>
              </a:lnSpc>
              <a:spcAft>
                <a:spcPts val="1000"/>
              </a:spcAft>
              <a:tabLst>
                <a:tab pos="1524000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Battery performance is affected by factors such as the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 of  material 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  used in the battery and 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000" b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temperature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  <a:tabLst>
                <a:tab pos="1524000" algn="l"/>
              </a:tabLs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8262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9890462" cy="47563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Hypothesis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testable statement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about the expected outcome of an experiment.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helps in determining the independent and dependent variables and defining how the experiment will be conducted.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helps in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interpreting the results and drawing conclusions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by allowing researchers to state whether the data supports the predicted relationship.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780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11425346" cy="5648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</a:t>
            </a:r>
            <a:r>
              <a:rPr lang="en-GB" sz="16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2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Hypothesis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Revisit the problem statement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ensure clarity.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ependent 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be tested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Null Hypothesis (H0)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 State the default assumption.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Alternative Hypothesis (H1)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: State the hypothesis that indicates an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effect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which leads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reject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Null Hypothesis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(H0).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Ensure the hypothesis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testable.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661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11425346" cy="60285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Dependents and Independent Variables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factor you change or manipulate in an experiment.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factor you measure or observe; it changes in response to the independent variable.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independent variables are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and the dependent variable is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Response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Changing the independent variable should produce a measurable change in the dependent variable.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800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83327" y="1379125"/>
            <a:ext cx="11425346" cy="45050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Dependents and Independent Variables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From the Battery Life Example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: 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Type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of the battery (Material A, Material B, Material C)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temperature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(15°C, 25°C, 35°C).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: </a:t>
            </a:r>
            <a:r>
              <a:rPr lang="en-GB" sz="2200" dirty="0">
                <a:highlight>
                  <a:srgbClr val="00FFFF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(measured in hours of use)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Changing the </a:t>
            </a:r>
            <a:r>
              <a:rPr lang="en-GB" sz="2200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Type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</a:t>
            </a:r>
            <a:r>
              <a:rPr lang="en-GB" sz="2200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temperature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affects the </a:t>
            </a:r>
            <a:r>
              <a:rPr lang="en-GB" sz="2200" dirty="0">
                <a:highlight>
                  <a:srgbClr val="00FFFF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53908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1166479" y="2049686"/>
            <a:ext cx="9859042" cy="2283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5000" b="1" dirty="0">
                <a:solidFill>
                  <a:srgbClr val="00B0F0"/>
                </a:solidFill>
                <a:latin typeface="Cosmic sans"/>
              </a:rPr>
              <a:t>Effect of fertilizer type and watering frequency on plant growth.</a:t>
            </a:r>
            <a:endParaRPr lang="en-GB" sz="5000" b="1" dirty="0">
              <a:solidFill>
                <a:srgbClr val="00B0F0"/>
              </a:solidFill>
              <a:effectLst/>
              <a:latin typeface="Cosmic sans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067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6" presetClass="emph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6" presetClass="emph" presetSubtype="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6" grpId="2"/>
      <p:bldP spid="6" grpId="3"/>
      <p:bldP spid="6" grpId="4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A3A711-8E2F-84DE-AB07-68CC7CF3A8C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7A8482-3487-60BA-1892-020B8396ADAB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15861DE-1392-1BD6-6539-81DC6787A3C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653246" y="2447653"/>
            <a:ext cx="8331925" cy="1575707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Identify the Independent Variables.</a:t>
            </a:r>
            <a:endParaRPr lang="en-GB" sz="4000" b="1" dirty="0">
              <a:solidFill>
                <a:srgbClr val="5B5B5B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A6FA31-6862-908B-9C1A-A77C664C0255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63F645-CDC8-2518-C31E-F3CF3BD5D0A2}"/>
              </a:ext>
            </a:extLst>
          </p:cNvPr>
          <p:cNvPicPr>
            <a:picLocks/>
          </p:cNvPicPr>
          <p:nvPr>
            <p:custDataLst>
              <p:tags r:id="rId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67734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9002AC-B70E-8734-4368-0C3A0031864B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0C78D5-0010-D21E-195C-D4CA03EB0762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FCE53F-B34C-0FBF-C31A-2D951EF6D4DF}"/>
              </a:ext>
            </a:extLst>
          </p:cNvPr>
          <p:cNvPicPr>
            <a:picLocks/>
          </p:cNvPicPr>
          <p:nvPr>
            <p:custDataLst>
              <p:tags r:id="rId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DA75C85-A736-05E7-4EEC-246827695EB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2571750"/>
            <a:ext cx="7315199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Identify the Dependent Variables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BD508C-44BC-59B6-D21A-505EC40EE3E2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147451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6FCDFC-97D7-42E3-EC17-0E2ED7CDB098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718F58D-7170-DE63-ADFB-1805D351F74D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Write down the effects of the variables when combined.  </a:t>
            </a:r>
            <a:endParaRPr lang="en-GB" sz="3600" b="1" dirty="0">
              <a:solidFill>
                <a:srgbClr val="5B5B5B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D01B784-1C8D-3557-5FBE-C1F0D320113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A3DAC25-7508-0F44-A49B-8A6B978A5DB1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851F3F6-828A-9ED6-5255-670F808BAA59}"/>
              </a:ext>
            </a:extLst>
          </p:cNvPr>
          <p:cNvPicPr>
            <a:picLocks/>
          </p:cNvPicPr>
          <p:nvPr>
            <p:custDataLst>
              <p:tags r:id="rId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941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83327" y="1547854"/>
            <a:ext cx="11425346" cy="4155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Null Hypothesis (H</a:t>
            </a:r>
            <a:r>
              <a:rPr lang="en-GB" sz="15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null hypothesis is a statement that there is </a:t>
            </a:r>
            <a:r>
              <a:rPr lang="en-GB" sz="2200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 effect or no difference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and any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observed differences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are due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random chance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serves as the default assumption that the experiment seeks to test.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The Material Type and  Temperature do not affect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</a:t>
            </a:r>
            <a:r>
              <a:rPr lang="en-GB" sz="1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is true, it suggests that any changes observed in battery life are not due to the different materials or temperatures but rather to random variability.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1137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38995" y="1132458"/>
            <a:ext cx="10911391" cy="47098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Alterative Hypothesis(H</a:t>
            </a:r>
            <a:r>
              <a:rPr lang="en-GB" sz="1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statement that indicates there is an effect or a difference, suggesting that the observations are </a:t>
            </a:r>
            <a:r>
              <a:rPr lang="en-GB" sz="2200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not due to random chance but because of the effect.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represents what the researcher aims to prove and is adopted if there is enough evidence to reject the null hypothesis.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The Material Type and  temperature significantly affects the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</a:t>
            </a:r>
            <a:r>
              <a:rPr lang="en-GB" sz="15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true, it suggests that the observed changes in battery life are due to the different materials and temperatures used in the experiment.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80327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78882" y="1425756"/>
            <a:ext cx="11678972" cy="47312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</a:t>
            </a:r>
            <a:r>
              <a:rPr lang="en-GB" sz="16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3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 the collected data</a:t>
            </a:r>
          </a:p>
          <a:p>
            <a:pPr marL="7159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Collect data from the experiment.</a:t>
            </a:r>
          </a:p>
          <a:p>
            <a:pPr marL="7159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Test/analyse the data.</a:t>
            </a:r>
          </a:p>
          <a:p>
            <a:pPr marL="7159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Check if results support H₀ (null hypothesis) or H₁ (alternative hypothesis).</a:t>
            </a:r>
          </a:p>
          <a:p>
            <a:pPr marL="7159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Choose the appropriate statistical test.</a:t>
            </a:r>
          </a:p>
          <a:p>
            <a:pPr marL="7159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Consider the data characteristics.</a:t>
            </a:r>
          </a:p>
          <a:p>
            <a:pPr marL="7159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Match the test to the research question.</a:t>
            </a:r>
          </a:p>
        </p:txBody>
      </p:sp>
    </p:spTree>
    <p:extLst>
      <p:ext uri="{BB962C8B-B14F-4D97-AF65-F5344CB8AC3E}">
        <p14:creationId xmlns:p14="http://schemas.microsoft.com/office/powerpoint/2010/main" val="37409629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3B0AD1-B376-E4E3-CBAA-0EAA41744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0C01-B218-9608-665C-F78625454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70913-88F4-BD54-800B-F9D479C90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E9E22F-6A70-81BD-3322-523AFFF0EAF3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29C0BF-1220-67CD-6340-6A54A1C9B66D}"/>
              </a:ext>
            </a:extLst>
          </p:cNvPr>
          <p:cNvSpPr txBox="1"/>
          <p:nvPr/>
        </p:nvSpPr>
        <p:spPr>
          <a:xfrm>
            <a:off x="646574" y="1746266"/>
            <a:ext cx="9025327" cy="3237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Test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Either of the following test could be performed depending upon the data collected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 – Parametric Tests</a:t>
            </a:r>
          </a:p>
        </p:txBody>
      </p:sp>
    </p:spTree>
    <p:extLst>
      <p:ext uri="{BB962C8B-B14F-4D97-AF65-F5344CB8AC3E}">
        <p14:creationId xmlns:p14="http://schemas.microsoft.com/office/powerpoint/2010/main" val="6954313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97782" y="1590723"/>
            <a:ext cx="10019855" cy="4155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to test hypotheses about the parameters of the distribution, such as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 or standard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deviation.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to compare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means between groups or conditions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in Quantitative analysis where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assumptions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about the data distribution can be reasonably made.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parametric tests include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T-tests or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ANOVA.</a:t>
            </a:r>
          </a:p>
        </p:txBody>
      </p:sp>
    </p:spTree>
    <p:extLst>
      <p:ext uri="{BB962C8B-B14F-4D97-AF65-F5344CB8AC3E}">
        <p14:creationId xmlns:p14="http://schemas.microsoft.com/office/powerpoint/2010/main" val="25529461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1"/>
            <a:ext cx="6506355" cy="5042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 assume that the data follows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normal distribution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any another specified distribution with known parameters.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means the data should fit a certain curve (usually the bell curve of the normal distribution), which allows for more powerful and specific statistical tests.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F310A1-7897-6A44-D9F8-5D360F424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0831" y="1905825"/>
            <a:ext cx="4904740" cy="304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31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1"/>
            <a:ext cx="6506355" cy="5902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F310A1-7897-6A44-D9F8-5D360F424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1259" y="1650011"/>
            <a:ext cx="7618811" cy="4732067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A72F15F-28CC-F5A2-F205-F56523B43F50}"/>
              </a:ext>
            </a:extLst>
          </p:cNvPr>
          <p:cNvCxnSpPr>
            <a:cxnSpLocks/>
          </p:cNvCxnSpPr>
          <p:nvPr/>
        </p:nvCxnSpPr>
        <p:spPr>
          <a:xfrm flipH="1">
            <a:off x="6433457" y="2815625"/>
            <a:ext cx="1115786" cy="46641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2301FAD-7FD6-C0DF-9DF4-1A0EBFAB7953}"/>
              </a:ext>
            </a:extLst>
          </p:cNvPr>
          <p:cNvSpPr txBox="1"/>
          <p:nvPr/>
        </p:nvSpPr>
        <p:spPr>
          <a:xfrm>
            <a:off x="7549244" y="2540635"/>
            <a:ext cx="144433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Normal Distribution curve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B50E6D-BB79-AF90-F78C-89108C123279}"/>
              </a:ext>
            </a:extLst>
          </p:cNvPr>
          <p:cNvSpPr txBox="1"/>
          <p:nvPr/>
        </p:nvSpPr>
        <p:spPr>
          <a:xfrm>
            <a:off x="6433457" y="1821824"/>
            <a:ext cx="31037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02060"/>
                </a:solidFill>
              </a:rPr>
              <a:t>( Data points are more concentrated(mean))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61CECA8-BAFF-D620-FE44-9647F6D19015}"/>
              </a:ext>
            </a:extLst>
          </p:cNvPr>
          <p:cNvCxnSpPr>
            <a:cxnSpLocks/>
          </p:cNvCxnSpPr>
          <p:nvPr/>
        </p:nvCxnSpPr>
        <p:spPr>
          <a:xfrm flipH="1">
            <a:off x="5807528" y="2444921"/>
            <a:ext cx="745672" cy="7525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81B4D4F-6B0C-C33A-A946-D05C26E068D8}"/>
              </a:ext>
            </a:extLst>
          </p:cNvPr>
          <p:cNvSpPr txBox="1"/>
          <p:nvPr/>
        </p:nvSpPr>
        <p:spPr>
          <a:xfrm>
            <a:off x="6560375" y="2122392"/>
            <a:ext cx="10450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02060"/>
                </a:solidFill>
              </a:rPr>
              <a:t>Actual results obtained from the data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2022A6C-47B5-0EDA-6236-D41DB4BA4054}"/>
              </a:ext>
            </a:extLst>
          </p:cNvPr>
          <p:cNvSpPr/>
          <p:nvPr/>
        </p:nvSpPr>
        <p:spPr>
          <a:xfrm>
            <a:off x="4762500" y="1821824"/>
            <a:ext cx="1741714" cy="3005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58AA809-0746-2598-BF99-2F085D3E76E1}"/>
              </a:ext>
            </a:extLst>
          </p:cNvPr>
          <p:cNvSpPr/>
          <p:nvPr/>
        </p:nvSpPr>
        <p:spPr>
          <a:xfrm>
            <a:off x="7784587" y="4559907"/>
            <a:ext cx="1359413" cy="540049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095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609205" y="1175999"/>
            <a:ext cx="9677795" cy="5171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p-value provides a quantitative measure of the evidence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against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null hypothesis.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lower p-value indicates stronger evidence against the null hypothesis. (p- value is less than α (0.05)) which is H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higher p-value suggests that the data is more consistent with the null hypothesis. (p- value is greater than or equal to α( 0.05)) which is H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p-value must be compared to a significance level (α) to decide either to reject or accept the null Hypothesis.</a:t>
            </a:r>
          </a:p>
        </p:txBody>
      </p:sp>
    </p:spTree>
    <p:extLst>
      <p:ext uri="{BB962C8B-B14F-4D97-AF65-F5344CB8AC3E}">
        <p14:creationId xmlns:p14="http://schemas.microsoft.com/office/powerpoint/2010/main" val="24931725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48381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Observed data at peak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sym typeface="Wingdings" panose="05000000000000000000" pitchFamily="2" charset="2"/>
              </a:rPr>
              <a:t> (Possibility of H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sym typeface="Wingdings" panose="05000000000000000000" pitchFamily="2" charset="2"/>
              </a:rPr>
              <a:t>0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sym typeface="Wingdings" panose="05000000000000000000" pitchFamily="2" charset="2"/>
              </a:rPr>
              <a:t>):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observed data point is at the peak of the normal distribution curve, it suggests that the result is typical and expected if the null hypothesis is true. The p-value will be high (p- value </a:t>
            </a:r>
            <a:r>
              <a:rPr lang="en-GB" sz="2100" b="0" i="0" dirty="0">
                <a:solidFill>
                  <a:srgbClr val="404040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≥ 0.05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), showing weak evidence against the null hypothesis.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Observed data at tail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sym typeface="Wingdings" panose="05000000000000000000" pitchFamily="2" charset="2"/>
              </a:rPr>
              <a:t>(Possibility of H</a:t>
            </a: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sym typeface="Wingdings" panose="05000000000000000000" pitchFamily="2" charset="2"/>
              </a:rPr>
              <a:t>A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sym typeface="Wingdings" panose="05000000000000000000" pitchFamily="2" charset="2"/>
              </a:rPr>
              <a:t>)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observed data point is in the tails of the normal distribution curve, it suggests that the result is unusual if the null hypothesis is true. The p-value (p- value </a:t>
            </a:r>
            <a:r>
              <a:rPr lang="en-GB" sz="2100" dirty="0">
                <a:solidFill>
                  <a:srgbClr val="404040"/>
                </a:solidFill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&lt; </a:t>
            </a:r>
            <a:r>
              <a:rPr lang="en-GB" sz="2100" b="0" i="0" dirty="0">
                <a:solidFill>
                  <a:srgbClr val="404040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0.05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), will be low, showing strong evidence against the null hypothesis.</a:t>
            </a:r>
          </a:p>
        </p:txBody>
      </p:sp>
    </p:spTree>
    <p:extLst>
      <p:ext uri="{BB962C8B-B14F-4D97-AF65-F5344CB8AC3E}">
        <p14:creationId xmlns:p14="http://schemas.microsoft.com/office/powerpoint/2010/main" val="17146019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1165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7" name="Picture 16" descr="A yellow circle with a face carved into it&#10;&#10;Description automatically generated">
            <a:extLst>
              <a:ext uri="{FF2B5EF4-FFF2-40B4-BE49-F238E27FC236}">
                <a16:creationId xmlns:a16="http://schemas.microsoft.com/office/drawing/2014/main" id="{FBBEC369-D0AA-BE4D-2E11-F1BAFA4A5D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5775" y="2490676"/>
            <a:ext cx="2045154" cy="2045154"/>
          </a:xfrm>
          <a:prstGeom prst="rect">
            <a:avLst/>
          </a:prstGeom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3FDD45C9-0201-082C-5883-EE111167DE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4968529"/>
              </p:ext>
            </p:extLst>
          </p:nvPr>
        </p:nvGraphicFramePr>
        <p:xfrm>
          <a:off x="3059610" y="1841272"/>
          <a:ext cx="8332290" cy="4244647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1621554">
                  <a:extLst>
                    <a:ext uri="{9D8B030D-6E8A-4147-A177-3AD203B41FA5}">
                      <a16:colId xmlns:a16="http://schemas.microsoft.com/office/drawing/2014/main" val="2768394778"/>
                    </a:ext>
                  </a:extLst>
                </a:gridCol>
                <a:gridCol w="1621554">
                  <a:extLst>
                    <a:ext uri="{9D8B030D-6E8A-4147-A177-3AD203B41FA5}">
                      <a16:colId xmlns:a16="http://schemas.microsoft.com/office/drawing/2014/main" val="1570902613"/>
                    </a:ext>
                  </a:extLst>
                </a:gridCol>
                <a:gridCol w="1621554">
                  <a:extLst>
                    <a:ext uri="{9D8B030D-6E8A-4147-A177-3AD203B41FA5}">
                      <a16:colId xmlns:a16="http://schemas.microsoft.com/office/drawing/2014/main" val="785928318"/>
                    </a:ext>
                  </a:extLst>
                </a:gridCol>
                <a:gridCol w="3467628">
                  <a:extLst>
                    <a:ext uri="{9D8B030D-6E8A-4147-A177-3AD203B41FA5}">
                      <a16:colId xmlns:a16="http://schemas.microsoft.com/office/drawing/2014/main" val="2848925774"/>
                    </a:ext>
                  </a:extLst>
                </a:gridCol>
              </a:tblGrid>
              <a:tr h="58818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Heads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Tails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P-Value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Interpretation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894022298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90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3.06×10^−17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Extremely </a:t>
                      </a:r>
                      <a:r>
                        <a:rPr lang="en-GB" sz="1600" u="none" strike="noStrike" dirty="0">
                          <a:effectLst/>
                          <a:highlight>
                            <a:srgbClr val="FFFF00"/>
                          </a:highlight>
                        </a:rPr>
                        <a:t>low p-value</a:t>
                      </a:r>
                      <a:r>
                        <a:rPr lang="en-GB" sz="1600" u="none" strike="noStrike" dirty="0">
                          <a:effectLst/>
                        </a:rPr>
                        <a:t>; very strong evidence against H0. The coin is likely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421879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60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40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0.0569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Slightly above 0.05; weak evidence against H0. The coin might not be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55316424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54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46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0.4841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High p-value; strong evidence in favour of H0. The coin is likely fair.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39612842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50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50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Very high p-value; result is exactly what we expect under H0. The coin is fair.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37822924"/>
                  </a:ext>
                </a:extLst>
              </a:tr>
              <a:tr h="72021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30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70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7.85×10−5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Extremely </a:t>
                      </a:r>
                      <a:r>
                        <a:rPr lang="en-GB" sz="1600" u="none" strike="noStrike" dirty="0">
                          <a:effectLst/>
                          <a:highlight>
                            <a:srgbClr val="FFFF00"/>
                          </a:highlight>
                        </a:rPr>
                        <a:t>low p-value</a:t>
                      </a:r>
                      <a:r>
                        <a:rPr lang="en-GB" sz="1600" u="none" strike="noStrike" dirty="0">
                          <a:effectLst/>
                        </a:rPr>
                        <a:t>; very strong evidence against H0. The coin is likely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062012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22832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372216"/>
            <a:ext cx="10782694" cy="18013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7" name="Picture 16" descr="A yellow circle with a face carved into it&#10;&#10;Description automatically generated">
            <a:extLst>
              <a:ext uri="{FF2B5EF4-FFF2-40B4-BE49-F238E27FC236}">
                <a16:creationId xmlns:a16="http://schemas.microsoft.com/office/drawing/2014/main" id="{FBBEC369-D0AA-BE4D-2E11-F1BAFA4A5D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5775" y="2490676"/>
            <a:ext cx="2045154" cy="20451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EEC6EFC-DB2D-48FA-9AD6-E80A5113613F}"/>
              </a:ext>
            </a:extLst>
          </p:cNvPr>
          <p:cNvSpPr txBox="1"/>
          <p:nvPr/>
        </p:nvSpPr>
        <p:spPr>
          <a:xfrm>
            <a:off x="2796280" y="2376989"/>
            <a:ext cx="8835603" cy="3385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null hypothesis (H₀) states the coin is fair (unbiased).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alternative hypothesis (Hₐ) states the coin is not fair (biased).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decision depends on the p-value: 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if it's small, we suspect bias; 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if it's large, we assume fairness.</a:t>
            </a:r>
          </a:p>
        </p:txBody>
      </p:sp>
    </p:spTree>
    <p:extLst>
      <p:ext uri="{BB962C8B-B14F-4D97-AF65-F5344CB8AC3E}">
        <p14:creationId xmlns:p14="http://schemas.microsoft.com/office/powerpoint/2010/main" val="29257067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1165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9" name="Picture 8" descr="A graph of a number of heads&#10;&#10;Description automatically generated">
            <a:extLst>
              <a:ext uri="{FF2B5EF4-FFF2-40B4-BE49-F238E27FC236}">
                <a16:creationId xmlns:a16="http://schemas.microsoft.com/office/drawing/2014/main" id="{A69DFFF3-51E5-9F8F-94CF-F471F2065D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1738" y="2108015"/>
            <a:ext cx="6673624" cy="3998601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B783AEC-0830-5DA9-7A9A-D580E7C60315}"/>
              </a:ext>
            </a:extLst>
          </p:cNvPr>
          <p:cNvCxnSpPr/>
          <p:nvPr/>
        </p:nvCxnSpPr>
        <p:spPr>
          <a:xfrm flipH="1">
            <a:off x="7848600" y="4582886"/>
            <a:ext cx="348343" cy="60415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8F36834-59EA-7348-BE4D-0033C6BCB8D3}"/>
              </a:ext>
            </a:extLst>
          </p:cNvPr>
          <p:cNvCxnSpPr>
            <a:cxnSpLocks/>
          </p:cNvCxnSpPr>
          <p:nvPr/>
        </p:nvCxnSpPr>
        <p:spPr>
          <a:xfrm flipH="1">
            <a:off x="6199415" y="4757057"/>
            <a:ext cx="500742" cy="51162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05120A4-32D7-0506-CEEF-472CFDD130FD}"/>
              </a:ext>
            </a:extLst>
          </p:cNvPr>
          <p:cNvCxnSpPr>
            <a:cxnSpLocks/>
          </p:cNvCxnSpPr>
          <p:nvPr/>
        </p:nvCxnSpPr>
        <p:spPr>
          <a:xfrm flipH="1">
            <a:off x="5851072" y="3861997"/>
            <a:ext cx="664028" cy="142573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C130D1A-5246-71C0-25EE-4AB6D9D7321B}"/>
              </a:ext>
            </a:extLst>
          </p:cNvPr>
          <p:cNvCxnSpPr>
            <a:cxnSpLocks/>
          </p:cNvCxnSpPr>
          <p:nvPr/>
        </p:nvCxnSpPr>
        <p:spPr>
          <a:xfrm flipH="1">
            <a:off x="5630635" y="2819400"/>
            <a:ext cx="930729" cy="25911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B72BE73-3CB8-099A-BBA3-3C2462F323DF}"/>
              </a:ext>
            </a:extLst>
          </p:cNvPr>
          <p:cNvCxnSpPr>
            <a:cxnSpLocks/>
          </p:cNvCxnSpPr>
          <p:nvPr/>
        </p:nvCxnSpPr>
        <p:spPr>
          <a:xfrm>
            <a:off x="4054928" y="4582886"/>
            <a:ext cx="468087" cy="62320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5223BC53-8860-E348-4F38-20C462ED87DE}"/>
              </a:ext>
            </a:extLst>
          </p:cNvPr>
          <p:cNvSpPr txBox="1"/>
          <p:nvPr/>
        </p:nvSpPr>
        <p:spPr>
          <a:xfrm>
            <a:off x="6561364" y="2634075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41906C6-A4D0-257F-8EE5-81AABBA22B8F}"/>
              </a:ext>
            </a:extLst>
          </p:cNvPr>
          <p:cNvSpPr txBox="1"/>
          <p:nvPr/>
        </p:nvSpPr>
        <p:spPr>
          <a:xfrm>
            <a:off x="6245678" y="3474273"/>
            <a:ext cx="1717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0.4841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EFC3DC-3D1F-8760-6DE7-870E6A10731F}"/>
              </a:ext>
            </a:extLst>
          </p:cNvPr>
          <p:cNvSpPr txBox="1"/>
          <p:nvPr/>
        </p:nvSpPr>
        <p:spPr>
          <a:xfrm>
            <a:off x="6415768" y="4378529"/>
            <a:ext cx="1717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0.0569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436396B-F172-F38A-710A-8123BBF6612C}"/>
              </a:ext>
            </a:extLst>
          </p:cNvPr>
          <p:cNvSpPr txBox="1"/>
          <p:nvPr/>
        </p:nvSpPr>
        <p:spPr>
          <a:xfrm>
            <a:off x="3433765" y="4233429"/>
            <a:ext cx="14722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P=7.85×10−5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E26B220-A452-23D9-1367-4E5BDA56CAA8}"/>
              </a:ext>
            </a:extLst>
          </p:cNvPr>
          <p:cNvSpPr txBox="1"/>
          <p:nvPr/>
        </p:nvSpPr>
        <p:spPr>
          <a:xfrm>
            <a:off x="7843157" y="4184667"/>
            <a:ext cx="17172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P= 3.06×10−17</a:t>
            </a:r>
          </a:p>
        </p:txBody>
      </p:sp>
    </p:spTree>
    <p:extLst>
      <p:ext uri="{BB962C8B-B14F-4D97-AF65-F5344CB8AC3E}">
        <p14:creationId xmlns:p14="http://schemas.microsoft.com/office/powerpoint/2010/main" val="8096081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7064830" cy="12331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Standard Normal Distribution Table (To find P- Value)</a:t>
            </a:r>
            <a:endParaRPr lang="en-GB" sz="26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8082C7-0F4C-44EC-9DB8-DB20EA9E0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2519" y="1200307"/>
            <a:ext cx="4308642" cy="56774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AA61E2-5E0C-857D-B17E-9CA4E8AC891F}"/>
              </a:ext>
            </a:extLst>
          </p:cNvPr>
          <p:cNvSpPr txBox="1"/>
          <p:nvPr/>
        </p:nvSpPr>
        <p:spPr>
          <a:xfrm>
            <a:off x="448333" y="2436708"/>
            <a:ext cx="64662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z-score tells how many standard deviations a value is away from the mean in a normal distribution.</a:t>
            </a:r>
          </a:p>
        </p:txBody>
      </p:sp>
      <p:pic>
        <p:nvPicPr>
          <p:cNvPr id="10" name="Picture 9" descr="A black and white math equation&#10;&#10;AI-generated content may be incorrect.">
            <a:extLst>
              <a:ext uri="{FF2B5EF4-FFF2-40B4-BE49-F238E27FC236}">
                <a16:creationId xmlns:a16="http://schemas.microsoft.com/office/drawing/2014/main" id="{E7CF99FC-657B-0F33-7B97-EDE2E197B4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1460" y="3821127"/>
            <a:ext cx="1707653" cy="94370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9152222-6FF3-9AB5-C064-E48C3835CCCD}"/>
              </a:ext>
            </a:extLst>
          </p:cNvPr>
          <p:cNvSpPr txBox="1"/>
          <p:nvPr/>
        </p:nvSpPr>
        <p:spPr>
          <a:xfrm>
            <a:off x="1186599" y="4600444"/>
            <a:ext cx="768991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>
                <a:latin typeface="Book Antiqua" panose="02040602050305030304" pitchFamily="18" charset="0"/>
              </a:rPr>
              <a:t>Where: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</a:rPr>
              <a:t>x</a:t>
            </a:r>
            <a:r>
              <a:rPr lang="en-GB" sz="2400" dirty="0">
                <a:latin typeface="Book Antiqua" panose="02040602050305030304" pitchFamily="18" charset="0"/>
              </a:rPr>
              <a:t> = observed value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</a:rPr>
              <a:t>μ</a:t>
            </a:r>
            <a:r>
              <a:rPr lang="en-GB" sz="2400" dirty="0">
                <a:latin typeface="Book Antiqua" panose="02040602050305030304" pitchFamily="18" charset="0"/>
              </a:rPr>
              <a:t> = mean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</a:rPr>
              <a:t>σ</a:t>
            </a:r>
            <a:r>
              <a:rPr lang="en-GB" sz="2400" dirty="0">
                <a:latin typeface="Book Antiqua" panose="02040602050305030304" pitchFamily="18" charset="0"/>
              </a:rPr>
              <a:t> = standard deviation</a:t>
            </a:r>
          </a:p>
        </p:txBody>
      </p:sp>
    </p:spTree>
    <p:extLst>
      <p:ext uri="{BB962C8B-B14F-4D97-AF65-F5344CB8AC3E}">
        <p14:creationId xmlns:p14="http://schemas.microsoft.com/office/powerpoint/2010/main" val="41221009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559537" cy="4284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Do not assume a specific data distribution.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Suitable for ordinal or ranked data.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for non-normally distributed data.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More robust but less powerful than parametric tests (when parametric assumptions hold).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with small sample sizes when parametric assumptions are not met.</a:t>
            </a: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02708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8" y="1165113"/>
            <a:ext cx="11420014" cy="482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Tests that could perform Non-parametric Analysis</a:t>
            </a:r>
          </a:p>
          <a:p>
            <a:pPr marL="8953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3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Mann-Whitney U Test: </a:t>
            </a: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Non-Parametric test could be performed in analysis such as ‘Difference in Customer Satisfaction Ratings Between Two Retail Stores’ </a:t>
            </a:r>
          </a:p>
          <a:p>
            <a:pPr marL="8953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3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Kruskal-Wallis H Test: </a:t>
            </a: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Comparison of Median Vibration Levels Across Different Machine Designs </a:t>
            </a:r>
          </a:p>
          <a:p>
            <a:pPr marL="8953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3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Spearman’s Rank Correlation Coefficient: </a:t>
            </a: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Correlation Between Component Failure Rates and Operating Temperature </a:t>
            </a:r>
          </a:p>
        </p:txBody>
      </p:sp>
    </p:spTree>
    <p:extLst>
      <p:ext uri="{BB962C8B-B14F-4D97-AF65-F5344CB8AC3E}">
        <p14:creationId xmlns:p14="http://schemas.microsoft.com/office/powerpoint/2010/main" val="8550415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58835" y="1273772"/>
            <a:ext cx="10809908" cy="4678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Why Parametric Design is Predominant in Engineering?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Assumption of Normality: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Many types of engineering data, such as measurements of physical properties (e.g., tensile strength, pressure, temperature), often follow a normal distribution or can be transformed to approximate normality.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Precision and Accuracy: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Quantitative Analysis is required in Engineering which often requires precise and accurate measurements, which fit well with the assumptions of parametric tests.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Design Optimization: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design allows for systematic variation of parameters to optimize performance and meet design specifications.</a:t>
            </a:r>
          </a:p>
        </p:txBody>
      </p:sp>
    </p:spTree>
    <p:extLst>
      <p:ext uri="{BB962C8B-B14F-4D97-AF65-F5344CB8AC3E}">
        <p14:creationId xmlns:p14="http://schemas.microsoft.com/office/powerpoint/2010/main" val="78712144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57833" y="1308505"/>
            <a:ext cx="11228728" cy="47563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</a:t>
            </a:r>
            <a:r>
              <a:rPr lang="en-GB" sz="1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4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Run the Analysis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Introduction to ANOVA test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Analysis of Variance (ANOVA) is a statistical method used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compare the means of three or more samples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determine if there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statistically significant differences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between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of different groups. 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Useful when comparing more than two groups to avoid the increased error rate associated with multiple tests.</a:t>
            </a:r>
          </a:p>
        </p:txBody>
      </p:sp>
    </p:spTree>
    <p:extLst>
      <p:ext uri="{BB962C8B-B14F-4D97-AF65-F5344CB8AC3E}">
        <p14:creationId xmlns:p14="http://schemas.microsoft.com/office/powerpoint/2010/main" val="4305382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77302" y="1210085"/>
            <a:ext cx="11765439" cy="49666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ANOVA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One-Way ANOVA: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there is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one independent variable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Comparing battery life across different materials.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Two-Way ANOVA: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there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two independent variables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Comparing battery life across different materials and temperatures.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Factorial ANOVA: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for experiments with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more than one factor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Examining the interaction between material type and temperature on        		      battery life.</a:t>
            </a:r>
          </a:p>
        </p:txBody>
      </p:sp>
    </p:spTree>
    <p:extLst>
      <p:ext uri="{BB962C8B-B14F-4D97-AF65-F5344CB8AC3E}">
        <p14:creationId xmlns:p14="http://schemas.microsoft.com/office/powerpoint/2010/main" val="25182494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26374" y="1440168"/>
            <a:ext cx="11539252" cy="1361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Sources of Variations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 analyse different types of variability in the data.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AC5540-7DBD-8E54-0A8E-755C2AAC3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07" y="2891262"/>
            <a:ext cx="9680861" cy="291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59913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620091" y="1373088"/>
            <a:ext cx="10215549" cy="41202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Calculates mean 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average value of the data set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which is used to compare the tendencies of different groups.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Standard Deviation: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measure of the amount of variation in a set of values which is used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understand the variability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within each group.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Variance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square of the standard deviation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used to assess the spread of the data points.</a:t>
            </a: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3517609" y="1289822"/>
            <a:ext cx="923377" cy="92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40963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35034" y="1378531"/>
            <a:ext cx="10374481" cy="50436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4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F-Statistic: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ratio of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variance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between the group means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variance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within the groups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which is used to determine if the group means are significantly different.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4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p-Value: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probability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that the observed results occurred by chance used to test the null hypothesis that all group means are equal.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4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Degrees of Freedom (DF):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number of independent values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quantities which can be assigned to a statistical distribution which is used to understand the number of independent comparisons in the analysis.</a:t>
            </a: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10264849" y="1355121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4217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35034" y="1378531"/>
            <a:ext cx="10880666" cy="56890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7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(SS):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to decompose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variability into components.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Sum of Squares (SST):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variation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the data.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Between (SSB): Variation due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interaction between the groups.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Within (SSW): Variation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within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each group.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2841241" y="1310226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16697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256223" cy="6402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8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Significance Level (</a:t>
            </a:r>
            <a:r>
              <a:rPr lang="el-GR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α)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probability threshold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below which the null hypothesis is rejected.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8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 Effects: 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Occurs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effect of one factor depends on the level of another factor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which is used to understand if factors interact to influence the dependent variable.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8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Confidence Interval: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range of values that is likely to contain the population parameter with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certain level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of confidence used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estimate the range within which the true group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means lie.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2574541" y="1239469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16533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B41CE5-7B65-C25B-B6CB-30EA7EF07C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4BF83-E503-86C4-36B8-1D27EB5A8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2689C1-9F8E-D434-9E33-24B849740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3C2C91-CC57-8A03-36C1-0D2E5036F2B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75D3C9-814E-CC65-5B3E-7C236559079F}"/>
              </a:ext>
            </a:extLst>
          </p:cNvPr>
          <p:cNvSpPr txBox="1"/>
          <p:nvPr/>
        </p:nvSpPr>
        <p:spPr>
          <a:xfrm>
            <a:off x="222368" y="1273772"/>
            <a:ext cx="11256223" cy="57711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 (Average)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 each group (e.g., Material A at −10°C), the engineer calculates the average battery life.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 helps compare which material performs best.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: Mean life of Material A at 20°C = 18 hours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1D2513A-5BAF-3F0B-489C-76F2FAE9AB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5782503"/>
              </p:ext>
            </p:extLst>
          </p:nvPr>
        </p:nvGraphicFramePr>
        <p:xfrm>
          <a:off x="2306359" y="3202419"/>
          <a:ext cx="4674189" cy="179099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558063">
                  <a:extLst>
                    <a:ext uri="{9D8B030D-6E8A-4147-A177-3AD203B41FA5}">
                      <a16:colId xmlns:a16="http://schemas.microsoft.com/office/drawing/2014/main" val="1698590422"/>
                    </a:ext>
                  </a:extLst>
                </a:gridCol>
                <a:gridCol w="1558063">
                  <a:extLst>
                    <a:ext uri="{9D8B030D-6E8A-4147-A177-3AD203B41FA5}">
                      <a16:colId xmlns:a16="http://schemas.microsoft.com/office/drawing/2014/main" val="1317660994"/>
                    </a:ext>
                  </a:extLst>
                </a:gridCol>
                <a:gridCol w="1558063">
                  <a:extLst>
                    <a:ext uri="{9D8B030D-6E8A-4147-A177-3AD203B41FA5}">
                      <a16:colId xmlns:a16="http://schemas.microsoft.com/office/drawing/2014/main" val="2915086148"/>
                    </a:ext>
                  </a:extLst>
                </a:gridCol>
              </a:tblGrid>
              <a:tr h="383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Material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Temp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Battery life (hrs)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16009089"/>
                  </a:ext>
                </a:extLst>
              </a:tr>
              <a:tr h="383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−10°C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12, 11, 13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56243406"/>
                  </a:ext>
                </a:extLst>
              </a:tr>
              <a:tr h="383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20°C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18, 19, 17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63920067"/>
                  </a:ext>
                </a:extLst>
              </a:tr>
              <a:tr h="383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50°C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9, 8, 10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72033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74207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552B75-3302-97FB-EF1E-AAF62A4B31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ACBBC-C857-E208-E913-083023C89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E8C3CD-3568-A70D-495D-B3B58AB93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9BCCDE-722B-66C6-E269-72D08B3942F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6345FB-4D96-58AF-C7B9-84879B24146F}"/>
              </a:ext>
            </a:extLst>
          </p:cNvPr>
          <p:cNvSpPr txBox="1"/>
          <p:nvPr/>
        </p:nvSpPr>
        <p:spPr>
          <a:xfrm>
            <a:off x="222368" y="1669489"/>
            <a:ext cx="11256223" cy="39147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Standard Deviation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shows how consistent the batteries are.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Low standard deviation → batteries behave consistently.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High standard deviation → battery performance varies widely.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engineer wants low variation for reliability.</a:t>
            </a: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blue rectangular sign with black text&#10;&#10;AI-generated content may be incorrect.">
            <a:extLst>
              <a:ext uri="{FF2B5EF4-FFF2-40B4-BE49-F238E27FC236}">
                <a16:creationId xmlns:a16="http://schemas.microsoft.com/office/drawing/2014/main" id="{09B03441-F001-4860-A350-6C212154D0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6536" y="1669489"/>
            <a:ext cx="4134234" cy="1646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920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082EC6-9172-7793-64ED-7B49A3783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948E5-C13B-438D-E24B-9804FC0FD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1DC93D-9A38-A77C-4B05-2E00480C8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A8EF79-CB25-44C4-68B9-8B9F8E38A064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F6F0A9-A0E3-61C5-D1D3-D3EA6EDE3C86}"/>
              </a:ext>
            </a:extLst>
          </p:cNvPr>
          <p:cNvSpPr txBox="1"/>
          <p:nvPr/>
        </p:nvSpPr>
        <p:spPr>
          <a:xfrm>
            <a:off x="222368" y="1669489"/>
            <a:ext cx="11256223" cy="3320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Variance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Variance is simply the square of the standard deviation.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also measures spread of battery life values.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Large variance means battery performance is unstable.</a:t>
            </a: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882223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26085-125C-344B-B206-CA164F679B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2281A-B0BF-1481-171A-27BA62AB0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3D3544-5E69-02F0-6C0E-55EF6AC55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5E98D0-203C-C4B0-2704-6794E0C66E1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76496F-DB72-D37E-FA1F-F907D390FD43}"/>
              </a:ext>
            </a:extLst>
          </p:cNvPr>
          <p:cNvSpPr txBox="1"/>
          <p:nvPr/>
        </p:nvSpPr>
        <p:spPr>
          <a:xfrm>
            <a:off x="222368" y="1405538"/>
            <a:ext cx="11070943" cy="4838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(SS)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variation in battery life data is broken into components.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Sum of Squares (SST):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variability of all battery life results.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Between (SSB):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Variation caused by different materials or temperatures. If Material B consistently lasts longer, SSB increases.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Within (SSW)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Variation within each group. Battery life results for same material  and  temperature. Small variation means small SSW.</a:t>
            </a:r>
          </a:p>
        </p:txBody>
      </p:sp>
    </p:spTree>
    <p:extLst>
      <p:ext uri="{BB962C8B-B14F-4D97-AF65-F5344CB8AC3E}">
        <p14:creationId xmlns:p14="http://schemas.microsoft.com/office/powerpoint/2010/main" val="261069853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35B44-0DE9-2804-51D1-3188DFB37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F94F2-9354-52B7-0BD2-FDEF03825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55107-5219-EED7-AF05-4E9DED9F0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DD78F7-41D4-D033-3951-26AB3AA8985C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1370A89-A5C2-8D19-3FB8-B4E11DD2DCE3}"/>
                  </a:ext>
                </a:extLst>
              </p:cNvPr>
              <p:cNvSpPr txBox="1"/>
              <p:nvPr/>
            </p:nvSpPr>
            <p:spPr>
              <a:xfrm>
                <a:off x="222368" y="1348977"/>
                <a:ext cx="11070943" cy="44183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4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Battery Life Example 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4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F-Statistic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Compares Variation between groups and variation within groups.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F is large, it means, the difference between materials or temperatures is real, not random.</a:t>
                </a:r>
              </a:p>
              <a:p>
                <a:pPr lvl="5"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𝐹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= 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𝑣𝑎𝑟𝑖𝑎𝑡𝑖𝑜𝑛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𝑏𝑒𝑡𝑤𝑒𝑒𝑛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𝑔𝑟𝑜𝑢𝑝𝑠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𝑣𝑎𝑟𝑖𝑎𝑡𝑖𝑜𝑛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𝑤𝑖𝑡h𝑖𝑛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𝑔𝑟𝑜𝑢𝑝𝑠</m:t>
                          </m:r>
                        </m:den>
                      </m:f>
                    </m:oMath>
                  </m:oMathPara>
                </a14:m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1370A89-A5C2-8D19-3FB8-B4E11DD2DCE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348977"/>
                <a:ext cx="11070943" cy="4418325"/>
              </a:xfrm>
              <a:prstGeom prst="rect">
                <a:avLst/>
              </a:prstGeom>
              <a:blipFill>
                <a:blip r:embed="rId3"/>
                <a:stretch>
                  <a:fillRect l="-802" r="-68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4720075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1B0667-A49E-B310-F35E-1DF8B1125A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447AA-6738-6B00-BC96-F43B3C7F7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CEE8BB-8497-8C2F-D387-782DE102C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A0897F-BE5D-3745-BD15-B4E9AE4668C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22F429-944D-EC67-053E-D7146A6B3FCC}"/>
              </a:ext>
            </a:extLst>
          </p:cNvPr>
          <p:cNvSpPr txBox="1"/>
          <p:nvPr/>
        </p:nvSpPr>
        <p:spPr>
          <a:xfrm>
            <a:off x="222368" y="1348977"/>
            <a:ext cx="11070943" cy="3186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p-value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the probability that the observed differences happened by chance?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p = 0.003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means there is 0.3% chance the result happened randomly.</a:t>
            </a:r>
          </a:p>
        </p:txBody>
      </p:sp>
    </p:spTree>
    <p:extLst>
      <p:ext uri="{BB962C8B-B14F-4D97-AF65-F5344CB8AC3E}">
        <p14:creationId xmlns:p14="http://schemas.microsoft.com/office/powerpoint/2010/main" val="155330028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FB9309-6C27-2CA7-8313-E05CB97A3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22FB8-2CFF-F0EC-F03A-22EC06259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526AEA-FD4A-6914-1795-7D0964ABE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ED627C-EABF-A93E-623A-7E7E1384C61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43F8A3-0C8C-BDB3-3885-38A7784B7838}"/>
              </a:ext>
            </a:extLst>
          </p:cNvPr>
          <p:cNvSpPr txBox="1"/>
          <p:nvPr/>
        </p:nvSpPr>
        <p:spPr>
          <a:xfrm>
            <a:off x="222368" y="-2268946"/>
            <a:ext cx="10457177" cy="32847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Significance Level (</a:t>
            </a:r>
            <a:r>
              <a:rPr lang="el-GR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α)</a:t>
            </a: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Generally , the significance factor is assumed to be </a:t>
            </a:r>
            <a:r>
              <a:rPr lang="el-GR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α = 0.05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p&lt; </a:t>
            </a:r>
            <a:r>
              <a:rPr lang="el-GR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α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then reject null hypothesis meaning that the battery material do not affect the battery life. </a:t>
            </a:r>
          </a:p>
        </p:txBody>
      </p:sp>
    </p:spTree>
    <p:extLst>
      <p:ext uri="{BB962C8B-B14F-4D97-AF65-F5344CB8AC3E}">
        <p14:creationId xmlns:p14="http://schemas.microsoft.com/office/powerpoint/2010/main" val="243194330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5B81D-0C13-D8D9-F775-8624D5CD91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C62D5-4B67-2857-FB69-12E995274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A1B6A6-62F1-2347-1501-E524958B7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7C878C-B963-5E75-C8D6-6D6C85484DD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D4D48-8078-45CD-47B6-6767D1F5D9DA}"/>
              </a:ext>
            </a:extLst>
          </p:cNvPr>
          <p:cNvSpPr txBox="1"/>
          <p:nvPr/>
        </p:nvSpPr>
        <p:spPr>
          <a:xfrm>
            <a:off x="311924" y="1227440"/>
            <a:ext cx="10297944" cy="5459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Degrees of Freedom (DF)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DF represents the number of independent comparisons.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to calculate F-statistic.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Example, 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3 </a:t>
            </a:r>
            <a:r>
              <a:rPr lang="en-GB" sz="24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Materila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types are used, then </a:t>
            </a:r>
            <a:r>
              <a:rPr lang="en-GB" sz="24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DF</a:t>
            </a:r>
            <a:r>
              <a:rPr lang="en-GB" sz="12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will be 3-1= 2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3 Temperatures are used, then </a:t>
            </a:r>
            <a:r>
              <a:rPr lang="en-GB" sz="24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DF</a:t>
            </a:r>
            <a:r>
              <a:rPr lang="en-GB" sz="12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Temprature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will be 3-1= 2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776073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0186A4-F565-B75C-7370-CA650946B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9BF52-234B-C06B-0F69-8C829680F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A83352-B4EF-2D63-0E93-EABA9F864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C10DF3-7CDA-20C8-9824-85EA9253D23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829511-8A55-E94A-C73E-1B69849BC804}"/>
              </a:ext>
            </a:extLst>
          </p:cNvPr>
          <p:cNvSpPr txBox="1"/>
          <p:nvPr/>
        </p:nvSpPr>
        <p:spPr>
          <a:xfrm>
            <a:off x="311924" y="1227440"/>
            <a:ext cx="10297944" cy="5818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 Effects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 occurs if: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The effect of plate material changes depending on temperature.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Observation: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B performs better at high temperature.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A performs better at medium temperature.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 temperature and material interact.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blue grid with black numbers&#10;&#10;AI-generated content may be incorrect.">
            <a:extLst>
              <a:ext uri="{FF2B5EF4-FFF2-40B4-BE49-F238E27FC236}">
                <a16:creationId xmlns:a16="http://schemas.microsoft.com/office/drawing/2014/main" id="{D8DE54C8-42F4-7B0C-17CF-CB9C76B789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7562" y="1273772"/>
            <a:ext cx="3395595" cy="1930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17591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74EB6-548F-E997-EC0E-3733E2369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AAA09-0B3F-2E9B-B0D1-01B39824F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B1E82E-6E11-C6FA-A202-9651B4F17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28032A-B3A3-0AAE-97DB-742D598991A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AB339-05C0-AE66-112B-C3FEFC9D9526}"/>
              </a:ext>
            </a:extLst>
          </p:cNvPr>
          <p:cNvSpPr txBox="1"/>
          <p:nvPr/>
        </p:nvSpPr>
        <p:spPr>
          <a:xfrm>
            <a:off x="311924" y="1227440"/>
            <a:ext cx="10297944" cy="46851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Example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Confidence Interval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Instead of just saying: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Mean battery life = 18 hours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range could be estimated,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95% confidence interval = 17.2 to 18.8 hours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Therefore</a:t>
            </a:r>
            <a:r>
              <a:rPr lang="en-GB" sz="24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</a:t>
            </a:r>
            <a:r>
              <a:rPr lang="en-GB" sz="2400">
                <a:latin typeface="Book Antiqua" panose="02040602050305030304" pitchFamily="18" charset="0"/>
              </a:rPr>
              <a:t> </a:t>
            </a:r>
            <a:r>
              <a:rPr lang="en-GB" sz="2400" dirty="0">
                <a:latin typeface="Book Antiqua" panose="02040602050305030304" pitchFamily="18" charset="0"/>
              </a:rPr>
              <a:t>95% confident the true battery life lies in this range.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780277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0369432" cy="58121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</a:t>
            </a:r>
            <a:r>
              <a:rPr lang="en-GB" sz="16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5</a:t>
            </a: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Discuss Findings: </a:t>
            </a:r>
          </a:p>
          <a:p>
            <a:pPr marL="457200" indent="-4572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Evaluate whether the factors (e.g., material type and temperature) have significant p-values. </a:t>
            </a:r>
          </a:p>
          <a:p>
            <a:pPr marL="457200" indent="-4572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Discuss if both factors independently influence the outcome or if an interaction p-value suggests that the optimal choice depends on combined factors.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574123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624B18-F153-0505-F473-03296450D1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C5CE8-94CB-01D6-8944-A01CE23CB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1AACC2-6324-D49A-DF4E-54992E84F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7B44EF-E36D-4DE8-7500-5861A700357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A4DFD8-6771-6434-8E74-6EB9B64F1290}"/>
              </a:ext>
            </a:extLst>
          </p:cNvPr>
          <p:cNvSpPr txBox="1"/>
          <p:nvPr/>
        </p:nvSpPr>
        <p:spPr>
          <a:xfrm>
            <a:off x="222368" y="1273772"/>
            <a:ext cx="11747264" cy="4406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Implications for Practical Applications: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 findings to guide the selection of materials or conditions for specific purposes.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Develop more efficient and durable products based on the significant findings.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Future Research: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Conduct further studies on more variables or broader ranges to refine these findings.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Explore new combinations of factors to optimize results further.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268137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256223" cy="4832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Recommendations: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07791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Based on significant findings, recommend specific combinations that yield the best outcomes.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Limitations:</a:t>
            </a:r>
          </a:p>
          <a:p>
            <a:pPr marL="1371600" lvl="2" indent="-4572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Address potential limitations such as sample size, experimental setup, or uncontrolled external factors.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95775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2415" y="1273772"/>
            <a:ext cx="11332210" cy="24303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</a:t>
            </a:r>
            <a:r>
              <a:rPr lang="en-GB" sz="1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</a:t>
            </a: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] D. C. Montgomery, Design and Analysis of Experiments, 8th ed. Hoboken, NJ, USA: John Wiley &amp; Sons, Inc., 2012.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[2] Mate, M. (2023) Basics of P-value: Unveiling the power of statistical significance, Medium. Available at: https://monikammate.medium.com/basics-of-p-value-unveiling-the-power-of-statistical-significance-7d27c8f85397 (Accessed: 01 July 2024). 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endParaRPr lang="en-GB" sz="1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g5MDd9"/>
  <p:tag name="SLIDO_TYPE" val="SlidoPoll"/>
  <p:tag name="SLIDO_POLL_UUID" val="84c8e2c8-3872-47c7-8d92-dca2d1a7cfbb"/>
  <p:tag name="SLIDO_TIMELINE" val="W3sicG9sbFF1ZXN0aW9uVXVpZCI6IjU3YTVhNGY1LWE3MDItNGQzNy05YWY3LTM5MTY0MDdjODJjMCIsInNob3dSZXN1bHRzIjp0cnV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kyODV9"/>
  <p:tag name="SLIDO_TYPE" val="SlidoPoll"/>
  <p:tag name="SLIDO_POLL_UUID" val="8c724fc4-bf35-44ef-b730-69e3510b6ea9"/>
  <p:tag name="SLIDO_TIMELINE" val="W3sicG9sbFF1ZXN0aW9uVXVpZCI6ImE5MTg4YTBmLWVmNTItNDhhMS04Y2EzLTAzMjYzMzFlYmY1YSIsInNob3dSZXN1bHRzIjp0cnVlLCJzaG93Q29ycmVjdEFuc3dlcnMiOmZhbHNlLCJ2b3RpbmdMb2NrZWQiOmZhbHNlfV0=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Mzk0ODd9"/>
  <p:tag name="SLIDO_TYPE" val="SlidoPoll"/>
  <p:tag name="SLIDO_POLL_UUID" val="08c7d1b6-0bc9-45ad-83f6-b6936e4a44c0"/>
  <p:tag name="SLIDO_TIMELINE" val="W3sicG9sbFF1ZXN0aW9uVXVpZCI6Ijg2ZTRjYWEzLThlN2MtNDM2Yi05YWI4LWVlOWY5NjUzYzRkOSIsInNob3dSZXN1bHRzIjpmYWxzZSwic2hvd0NvcnJlY3RBbnN3ZXJzIjpmYWxzZSwidm90aW5nTG9ja2VkIjpmYWxzZX0seyJwb2xsUXVlc3Rpb25VdWlkIjoiODZlNGNhYTMtOGU3Yy00MzZiLTlhYjgtZWU5Zjk2NTNjNGQ5Iiwic2hvd1Jlc3VsdHMiOnRydWUsInNob3dDb3JyZWN0QW5zd2VycyI6ZmFsc2UsInZvdGluZ0xvY2tlZCI6ZmFsc2V9XQ==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211f9404-bca0-4bcf-9c1d-965ccb6f8d2d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807</TotalTime>
  <Words>3541</Words>
  <Application>Microsoft Office PowerPoint</Application>
  <PresentationFormat>Widescreen</PresentationFormat>
  <Paragraphs>421</Paragraphs>
  <Slides>59</Slides>
  <Notes>47</Notes>
  <HiddenSlides>0</HiddenSlides>
  <MMClips>0</MMClip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59</vt:i4>
      </vt:variant>
    </vt:vector>
  </HeadingPairs>
  <TitlesOfParts>
    <vt:vector size="79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PowerPoint Presentation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Design Of Experiments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2026-03-18T08:49:37Z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