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7" r:id="rId2"/>
    <p:sldId id="258" r:id="rId3"/>
    <p:sldId id="266" r:id="rId4"/>
    <p:sldId id="264" r:id="rId5"/>
    <p:sldId id="269" r:id="rId6"/>
    <p:sldId id="259" r:id="rId7"/>
    <p:sldId id="263" r:id="rId8"/>
    <p:sldId id="274" r:id="rId9"/>
    <p:sldId id="267" r:id="rId10"/>
    <p:sldId id="265" r:id="rId11"/>
    <p:sldId id="270" r:id="rId12"/>
    <p:sldId id="261" r:id="rId13"/>
    <p:sldId id="260" r:id="rId14"/>
    <p:sldId id="271" r:id="rId15"/>
    <p:sldId id="272" r:id="rId16"/>
    <p:sldId id="281" r:id="rId17"/>
    <p:sldId id="282" r:id="rId18"/>
    <p:sldId id="283" r:id="rId19"/>
    <p:sldId id="284" r:id="rId20"/>
    <p:sldId id="285" r:id="rId21"/>
    <p:sldId id="288" r:id="rId22"/>
    <p:sldId id="287" r:id="rId23"/>
    <p:sldId id="289" r:id="rId24"/>
    <p:sldId id="290" r:id="rId25"/>
  </p:sldIdLst>
  <p:sldSz cx="12192000" cy="6858000"/>
  <p:notesSz cx="6669088" cy="97536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Algerian" panose="04020705040A02060702" pitchFamily="82" charset="0"/>
      <p:regular r:id="rId32"/>
    </p:embeddedFont>
    <p:embeddedFont>
      <p:font typeface="Harlow Solid Italic" panose="04030604020F02020D02" pitchFamily="82" charset="0"/>
      <p:italic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46" d="100"/>
          <a:sy n="46" d="100"/>
        </p:scale>
        <p:origin x="8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5C274E-DD92-4F05-B340-12471A4B7544}" type="doc">
      <dgm:prSet loTypeId="urn:microsoft.com/office/officeart/2005/8/layout/radial2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76A02319-23A7-4650-BE73-7323A77F8427}">
      <dgm:prSet phldrT="[Text]" phldr="1"/>
      <dgm:spPr/>
      <dgm:t>
        <a:bodyPr/>
        <a:lstStyle/>
        <a:p>
          <a:endParaRPr lang="en-GB" dirty="0"/>
        </a:p>
      </dgm:t>
    </dgm:pt>
    <dgm:pt modelId="{3B78BCE5-99EC-4F56-A1AF-AE5AD807F9BC}" type="parTrans" cxnId="{84375078-2295-46BD-B8A6-4A218325FA22}">
      <dgm:prSet/>
      <dgm:spPr/>
      <dgm:t>
        <a:bodyPr/>
        <a:lstStyle/>
        <a:p>
          <a:endParaRPr lang="en-GB"/>
        </a:p>
      </dgm:t>
    </dgm:pt>
    <dgm:pt modelId="{DADD61A6-9F54-4909-9432-B2F6D90FD5BF}" type="sibTrans" cxnId="{84375078-2295-46BD-B8A6-4A218325FA22}">
      <dgm:prSet/>
      <dgm:spPr/>
      <dgm:t>
        <a:bodyPr/>
        <a:lstStyle/>
        <a:p>
          <a:endParaRPr lang="en-GB"/>
        </a:p>
      </dgm:t>
    </dgm:pt>
    <dgm:pt modelId="{F78D927F-C2C1-45E9-8E36-C6D249AB1DAA}">
      <dgm:prSet phldrT="[Text]" phldr="1"/>
      <dgm:spPr/>
      <dgm:t>
        <a:bodyPr/>
        <a:lstStyle/>
        <a:p>
          <a:endParaRPr lang="en-GB" dirty="0"/>
        </a:p>
      </dgm:t>
    </dgm:pt>
    <dgm:pt modelId="{1E39E9B8-6F8A-4073-ACB4-B7F3D87CA0B2}" type="parTrans" cxnId="{D31196F9-BADB-440D-A5EA-B00BA2B3707C}">
      <dgm:prSet/>
      <dgm:spPr/>
      <dgm:t>
        <a:bodyPr/>
        <a:lstStyle/>
        <a:p>
          <a:endParaRPr lang="en-GB"/>
        </a:p>
      </dgm:t>
    </dgm:pt>
    <dgm:pt modelId="{004CD996-0D7D-425D-956A-FEAA67A216B9}" type="sibTrans" cxnId="{D31196F9-BADB-440D-A5EA-B00BA2B3707C}">
      <dgm:prSet/>
      <dgm:spPr/>
      <dgm:t>
        <a:bodyPr/>
        <a:lstStyle/>
        <a:p>
          <a:endParaRPr lang="en-GB"/>
        </a:p>
      </dgm:t>
    </dgm:pt>
    <dgm:pt modelId="{2ECE8BA0-FD11-4DA3-A45B-B1D7777C7AA4}">
      <dgm:prSet phldrT="[Text]" phldr="1"/>
      <dgm:spPr/>
      <dgm:t>
        <a:bodyPr/>
        <a:lstStyle/>
        <a:p>
          <a:endParaRPr lang="en-GB" dirty="0"/>
        </a:p>
      </dgm:t>
    </dgm:pt>
    <dgm:pt modelId="{B73C5088-1479-477C-B108-F3BBD0ED04B8}" type="parTrans" cxnId="{D1AB0A09-B49A-49F0-B12C-3607E6A6AC47}">
      <dgm:prSet/>
      <dgm:spPr/>
      <dgm:t>
        <a:bodyPr/>
        <a:lstStyle/>
        <a:p>
          <a:endParaRPr lang="en-GB"/>
        </a:p>
      </dgm:t>
    </dgm:pt>
    <dgm:pt modelId="{683E37E3-9B04-4390-8074-9C75906C6C5A}" type="sibTrans" cxnId="{D1AB0A09-B49A-49F0-B12C-3607E6A6AC47}">
      <dgm:prSet/>
      <dgm:spPr/>
      <dgm:t>
        <a:bodyPr/>
        <a:lstStyle/>
        <a:p>
          <a:endParaRPr lang="en-GB"/>
        </a:p>
      </dgm:t>
    </dgm:pt>
    <dgm:pt modelId="{26BDFD59-AF28-47B9-B7C5-DA5E8DCF5D62}">
      <dgm:prSet phldrT="[Text]" phldr="1"/>
      <dgm:spPr/>
      <dgm:t>
        <a:bodyPr/>
        <a:lstStyle/>
        <a:p>
          <a:endParaRPr lang="en-GB" dirty="0"/>
        </a:p>
      </dgm:t>
    </dgm:pt>
    <dgm:pt modelId="{BCBAA60A-D12D-4D95-9373-A7AB1E6F7C71}" type="parTrans" cxnId="{5484FCCB-A74C-4CE2-BB8C-BCC64435D7ED}">
      <dgm:prSet/>
      <dgm:spPr/>
      <dgm:t>
        <a:bodyPr/>
        <a:lstStyle/>
        <a:p>
          <a:endParaRPr lang="en-GB"/>
        </a:p>
      </dgm:t>
    </dgm:pt>
    <dgm:pt modelId="{155DF71D-3605-4221-98DC-668E6795554F}" type="sibTrans" cxnId="{5484FCCB-A74C-4CE2-BB8C-BCC64435D7ED}">
      <dgm:prSet/>
      <dgm:spPr/>
      <dgm:t>
        <a:bodyPr/>
        <a:lstStyle/>
        <a:p>
          <a:endParaRPr lang="en-GB"/>
        </a:p>
      </dgm:t>
    </dgm:pt>
    <dgm:pt modelId="{2498787C-46DD-4E83-8470-3C2641C1B1F1}">
      <dgm:prSet phldrT="[Text]" phldr="1"/>
      <dgm:spPr/>
      <dgm:t>
        <a:bodyPr/>
        <a:lstStyle/>
        <a:p>
          <a:endParaRPr lang="en-GB" dirty="0"/>
        </a:p>
      </dgm:t>
    </dgm:pt>
    <dgm:pt modelId="{45B4FA59-FBC7-44AD-A949-1ECA082D59F1}" type="parTrans" cxnId="{50AFF4BA-9C4D-41BD-8C91-2EBF17E95FD1}">
      <dgm:prSet/>
      <dgm:spPr/>
      <dgm:t>
        <a:bodyPr/>
        <a:lstStyle/>
        <a:p>
          <a:endParaRPr lang="en-GB"/>
        </a:p>
      </dgm:t>
    </dgm:pt>
    <dgm:pt modelId="{8B21FAF0-E99E-4143-8E45-5248A7A0BFF2}" type="sibTrans" cxnId="{50AFF4BA-9C4D-41BD-8C91-2EBF17E95FD1}">
      <dgm:prSet/>
      <dgm:spPr/>
      <dgm:t>
        <a:bodyPr/>
        <a:lstStyle/>
        <a:p>
          <a:endParaRPr lang="en-GB"/>
        </a:p>
      </dgm:t>
    </dgm:pt>
    <dgm:pt modelId="{B0422BC5-2B4E-4E6F-BD50-D403CC4F720C}">
      <dgm:prSet phldrT="[Text]" phldr="1"/>
      <dgm:spPr/>
      <dgm:t>
        <a:bodyPr/>
        <a:lstStyle/>
        <a:p>
          <a:endParaRPr lang="en-GB" dirty="0"/>
        </a:p>
      </dgm:t>
    </dgm:pt>
    <dgm:pt modelId="{5848A06E-6476-482A-9542-E60E743BDBBD}" type="parTrans" cxnId="{3DF8933F-6E04-4200-95AF-CB6E9ADD3DBC}">
      <dgm:prSet/>
      <dgm:spPr/>
      <dgm:t>
        <a:bodyPr/>
        <a:lstStyle/>
        <a:p>
          <a:endParaRPr lang="en-GB"/>
        </a:p>
      </dgm:t>
    </dgm:pt>
    <dgm:pt modelId="{E0E1F1BE-5459-42AB-83D5-F620C069E16F}" type="sibTrans" cxnId="{3DF8933F-6E04-4200-95AF-CB6E9ADD3DBC}">
      <dgm:prSet/>
      <dgm:spPr/>
      <dgm:t>
        <a:bodyPr/>
        <a:lstStyle/>
        <a:p>
          <a:endParaRPr lang="en-GB"/>
        </a:p>
      </dgm:t>
    </dgm:pt>
    <dgm:pt modelId="{1EC33D53-5877-431C-A4A0-9D253EE5569D}">
      <dgm:prSet phldrT="[Text]" phldr="1"/>
      <dgm:spPr/>
      <dgm:t>
        <a:bodyPr/>
        <a:lstStyle/>
        <a:p>
          <a:endParaRPr lang="en-GB" dirty="0"/>
        </a:p>
      </dgm:t>
    </dgm:pt>
    <dgm:pt modelId="{A65D8BA6-746B-4737-B96C-C0C78820C07C}" type="parTrans" cxnId="{A9913B3C-7824-4AE5-B74E-5EFBE0CD0F58}">
      <dgm:prSet/>
      <dgm:spPr/>
      <dgm:t>
        <a:bodyPr/>
        <a:lstStyle/>
        <a:p>
          <a:endParaRPr lang="en-GB"/>
        </a:p>
      </dgm:t>
    </dgm:pt>
    <dgm:pt modelId="{64325A51-3C7F-4384-93DC-F83B00A69337}" type="sibTrans" cxnId="{A9913B3C-7824-4AE5-B74E-5EFBE0CD0F58}">
      <dgm:prSet/>
      <dgm:spPr/>
      <dgm:t>
        <a:bodyPr/>
        <a:lstStyle/>
        <a:p>
          <a:endParaRPr lang="en-GB"/>
        </a:p>
      </dgm:t>
    </dgm:pt>
    <dgm:pt modelId="{E43DCDB3-4792-44F4-8A5C-0F7CA23DD902}">
      <dgm:prSet phldrT="[Text]" phldr="1"/>
      <dgm:spPr/>
      <dgm:t>
        <a:bodyPr/>
        <a:lstStyle/>
        <a:p>
          <a:endParaRPr lang="en-GB" dirty="0"/>
        </a:p>
      </dgm:t>
    </dgm:pt>
    <dgm:pt modelId="{40C1C009-5C78-4ED1-9F42-4F08B31116A9}" type="parTrans" cxnId="{8E1F63BC-D2FD-4B1E-AD65-896F28A67936}">
      <dgm:prSet/>
      <dgm:spPr/>
      <dgm:t>
        <a:bodyPr/>
        <a:lstStyle/>
        <a:p>
          <a:endParaRPr lang="en-GB"/>
        </a:p>
      </dgm:t>
    </dgm:pt>
    <dgm:pt modelId="{3865B808-4DD2-4F79-AEA6-C122B67C72EC}" type="sibTrans" cxnId="{8E1F63BC-D2FD-4B1E-AD65-896F28A67936}">
      <dgm:prSet/>
      <dgm:spPr/>
      <dgm:t>
        <a:bodyPr/>
        <a:lstStyle/>
        <a:p>
          <a:endParaRPr lang="en-GB"/>
        </a:p>
      </dgm:t>
    </dgm:pt>
    <dgm:pt modelId="{1C1F4007-1796-4ED6-B48B-618DCF50B310}">
      <dgm:prSet phldrT="[Text]" phldr="1"/>
      <dgm:spPr/>
      <dgm:t>
        <a:bodyPr/>
        <a:lstStyle/>
        <a:p>
          <a:endParaRPr lang="en-GB" dirty="0"/>
        </a:p>
      </dgm:t>
    </dgm:pt>
    <dgm:pt modelId="{847D0029-D0DC-4B0D-9CED-9EEFF4602DCF}" type="parTrans" cxnId="{606481EE-3FB9-40A1-9BD6-1CC7AEE55E44}">
      <dgm:prSet/>
      <dgm:spPr/>
      <dgm:t>
        <a:bodyPr/>
        <a:lstStyle/>
        <a:p>
          <a:endParaRPr lang="en-GB"/>
        </a:p>
      </dgm:t>
    </dgm:pt>
    <dgm:pt modelId="{FE187D9D-5CC6-4778-AB24-F8C0BF8ED764}" type="sibTrans" cxnId="{606481EE-3FB9-40A1-9BD6-1CC7AEE55E44}">
      <dgm:prSet/>
      <dgm:spPr/>
      <dgm:t>
        <a:bodyPr/>
        <a:lstStyle/>
        <a:p>
          <a:endParaRPr lang="en-GB"/>
        </a:p>
      </dgm:t>
    </dgm:pt>
    <dgm:pt modelId="{53566B43-6DB0-4F25-9C5D-C393C103A7A0}" type="pres">
      <dgm:prSet presAssocID="{915C274E-DD92-4F05-B340-12471A4B7544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80FCD21A-6B6A-4FF6-A1EE-1B4F19C81E91}" type="pres">
      <dgm:prSet presAssocID="{915C274E-DD92-4F05-B340-12471A4B7544}" presName="cycle" presStyleCnt="0"/>
      <dgm:spPr/>
    </dgm:pt>
    <dgm:pt modelId="{79A7BF70-053C-4C7E-8CE4-3217C6DBDE97}" type="pres">
      <dgm:prSet presAssocID="{915C274E-DD92-4F05-B340-12471A4B7544}" presName="centerShape" presStyleCnt="0"/>
      <dgm:spPr/>
    </dgm:pt>
    <dgm:pt modelId="{C8842603-1CF3-4A2E-84C1-A3501A11F1FA}" type="pres">
      <dgm:prSet presAssocID="{915C274E-DD92-4F05-B340-12471A4B7544}" presName="connSite" presStyleLbl="node1" presStyleIdx="0" presStyleCnt="4"/>
      <dgm:spPr/>
    </dgm:pt>
    <dgm:pt modelId="{F8A25815-FCF4-4D57-BC51-76918415B85E}" type="pres">
      <dgm:prSet presAssocID="{915C274E-DD92-4F05-B340-12471A4B7544}" presName="visible" presStyleLbl="node1" presStyleIdx="0" presStyleCnt="4" custScaleX="208252" custScaleY="163584"/>
      <dgm:spPr/>
    </dgm:pt>
    <dgm:pt modelId="{36D46F76-DC05-40C7-83A1-E144781055D9}" type="pres">
      <dgm:prSet presAssocID="{3B78BCE5-99EC-4F56-A1AF-AE5AD807F9BC}" presName="Name25" presStyleLbl="parChTrans1D1" presStyleIdx="0" presStyleCnt="3"/>
      <dgm:spPr/>
      <dgm:t>
        <a:bodyPr/>
        <a:lstStyle/>
        <a:p>
          <a:endParaRPr lang="en-GB"/>
        </a:p>
      </dgm:t>
    </dgm:pt>
    <dgm:pt modelId="{365628C8-0EF0-4707-9C8A-05C7FBF716BD}" type="pres">
      <dgm:prSet presAssocID="{76A02319-23A7-4650-BE73-7323A77F8427}" presName="node" presStyleCnt="0"/>
      <dgm:spPr/>
    </dgm:pt>
    <dgm:pt modelId="{010988B8-64BC-4AFE-B27A-459B15BD86F5}" type="pres">
      <dgm:prSet presAssocID="{76A02319-23A7-4650-BE73-7323A77F8427}" presName="parentNode" presStyleLbl="node1" presStyleIdx="1" presStyleCnt="4" custScaleX="302285" custLinFactX="600000" custLinFactNeighborX="650282" custLinFactNeighborY="-70806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953B9FC-CA7B-4065-9296-7B890A478497}" type="pres">
      <dgm:prSet presAssocID="{76A02319-23A7-4650-BE73-7323A77F8427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E5A458-AFDE-48E0-A12D-6AE1864D8B8D}" type="pres">
      <dgm:prSet presAssocID="{BCBAA60A-D12D-4D95-9373-A7AB1E6F7C71}" presName="Name25" presStyleLbl="parChTrans1D1" presStyleIdx="1" presStyleCnt="3"/>
      <dgm:spPr/>
      <dgm:t>
        <a:bodyPr/>
        <a:lstStyle/>
        <a:p>
          <a:endParaRPr lang="en-GB"/>
        </a:p>
      </dgm:t>
    </dgm:pt>
    <dgm:pt modelId="{97B0FDB9-AC57-476F-92A2-8B38517A39BC}" type="pres">
      <dgm:prSet presAssocID="{26BDFD59-AF28-47B9-B7C5-DA5E8DCF5D62}" presName="node" presStyleCnt="0"/>
      <dgm:spPr/>
    </dgm:pt>
    <dgm:pt modelId="{944EFE35-5C3E-4ABD-AB53-2F41A0A04BC2}" type="pres">
      <dgm:prSet presAssocID="{26BDFD59-AF28-47B9-B7C5-DA5E8DCF5D62}" presName="parentNode" presStyleLbl="node1" presStyleIdx="2" presStyleCnt="4" custScaleX="185439" custLinFactX="95290" custLinFactNeighborX="100000" custLinFactNeighborY="38147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E9B1DD-5DDB-4997-B5B9-2A1C640BD2BE}" type="pres">
      <dgm:prSet presAssocID="{26BDFD59-AF28-47B9-B7C5-DA5E8DCF5D62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53D149-2D27-41D9-A667-70FC309842DF}" type="pres">
      <dgm:prSet presAssocID="{A65D8BA6-746B-4737-B96C-C0C78820C07C}" presName="Name25" presStyleLbl="parChTrans1D1" presStyleIdx="2" presStyleCnt="3"/>
      <dgm:spPr/>
      <dgm:t>
        <a:bodyPr/>
        <a:lstStyle/>
        <a:p>
          <a:endParaRPr lang="en-GB"/>
        </a:p>
      </dgm:t>
    </dgm:pt>
    <dgm:pt modelId="{7B31BC4E-75F2-42C7-8947-5421187B6B6A}" type="pres">
      <dgm:prSet presAssocID="{1EC33D53-5877-431C-A4A0-9D253EE5569D}" presName="node" presStyleCnt="0"/>
      <dgm:spPr/>
    </dgm:pt>
    <dgm:pt modelId="{E6924F6E-36A8-45C5-BF2D-F877973D49BE}" type="pres">
      <dgm:prSet presAssocID="{1EC33D53-5877-431C-A4A0-9D253EE5569D}" presName="parentNode" presStyleLbl="node1" presStyleIdx="3" presStyleCnt="4" custScaleX="216846" custLinFactX="15897" custLinFactY="63289" custLinFactNeighborX="100000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860051F-0864-4043-AE71-87849DD0574F}" type="pres">
      <dgm:prSet presAssocID="{1EC33D53-5877-431C-A4A0-9D253EE5569D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0E85023-2D65-40CD-930D-59540BA10E80}" type="presOf" srcId="{3B78BCE5-99EC-4F56-A1AF-AE5AD807F9BC}" destId="{36D46F76-DC05-40C7-83A1-E144781055D9}" srcOrd="0" destOrd="0" presId="urn:microsoft.com/office/officeart/2005/8/layout/radial2"/>
    <dgm:cxn modelId="{D31196F9-BADB-440D-A5EA-B00BA2B3707C}" srcId="{76A02319-23A7-4650-BE73-7323A77F8427}" destId="{F78D927F-C2C1-45E9-8E36-C6D249AB1DAA}" srcOrd="0" destOrd="0" parTransId="{1E39E9B8-6F8A-4073-ACB4-B7F3D87CA0B2}" sibTransId="{004CD996-0D7D-425D-956A-FEAA67A216B9}"/>
    <dgm:cxn modelId="{6DE3B8A8-2B78-40B6-8E7D-20F440D59F88}" type="presOf" srcId="{E43DCDB3-4792-44F4-8A5C-0F7CA23DD902}" destId="{9860051F-0864-4043-AE71-87849DD0574F}" srcOrd="0" destOrd="0" presId="urn:microsoft.com/office/officeart/2005/8/layout/radial2"/>
    <dgm:cxn modelId="{8E1F63BC-D2FD-4B1E-AD65-896F28A67936}" srcId="{1EC33D53-5877-431C-A4A0-9D253EE5569D}" destId="{E43DCDB3-4792-44F4-8A5C-0F7CA23DD902}" srcOrd="0" destOrd="0" parTransId="{40C1C009-5C78-4ED1-9F42-4F08B31116A9}" sibTransId="{3865B808-4DD2-4F79-AEA6-C122B67C72EC}"/>
    <dgm:cxn modelId="{B9D0EB0C-C907-4695-90D7-6D167CB40EA6}" type="presOf" srcId="{F78D927F-C2C1-45E9-8E36-C6D249AB1DAA}" destId="{D953B9FC-CA7B-4065-9296-7B890A478497}" srcOrd="0" destOrd="0" presId="urn:microsoft.com/office/officeart/2005/8/layout/radial2"/>
    <dgm:cxn modelId="{3DF8933F-6E04-4200-95AF-CB6E9ADD3DBC}" srcId="{26BDFD59-AF28-47B9-B7C5-DA5E8DCF5D62}" destId="{B0422BC5-2B4E-4E6F-BD50-D403CC4F720C}" srcOrd="1" destOrd="0" parTransId="{5848A06E-6476-482A-9542-E60E743BDBBD}" sibTransId="{E0E1F1BE-5459-42AB-83D5-F620C069E16F}"/>
    <dgm:cxn modelId="{DD3B3946-B58E-427E-A0A1-61484FADD7C4}" type="presOf" srcId="{915C274E-DD92-4F05-B340-12471A4B7544}" destId="{53566B43-6DB0-4F25-9C5D-C393C103A7A0}" srcOrd="0" destOrd="0" presId="urn:microsoft.com/office/officeart/2005/8/layout/radial2"/>
    <dgm:cxn modelId="{50AFF4BA-9C4D-41BD-8C91-2EBF17E95FD1}" srcId="{26BDFD59-AF28-47B9-B7C5-DA5E8DCF5D62}" destId="{2498787C-46DD-4E83-8470-3C2641C1B1F1}" srcOrd="0" destOrd="0" parTransId="{45B4FA59-FBC7-44AD-A949-1ECA082D59F1}" sibTransId="{8B21FAF0-E99E-4143-8E45-5248A7A0BFF2}"/>
    <dgm:cxn modelId="{C2ABF1F9-97AE-4E17-8DF8-128648BB1C3E}" type="presOf" srcId="{A65D8BA6-746B-4737-B96C-C0C78820C07C}" destId="{AD53D149-2D27-41D9-A667-70FC309842DF}" srcOrd="0" destOrd="0" presId="urn:microsoft.com/office/officeart/2005/8/layout/radial2"/>
    <dgm:cxn modelId="{8DFC83E3-29AA-4791-8D39-E99A1115CD90}" type="presOf" srcId="{1C1F4007-1796-4ED6-B48B-618DCF50B310}" destId="{9860051F-0864-4043-AE71-87849DD0574F}" srcOrd="0" destOrd="1" presId="urn:microsoft.com/office/officeart/2005/8/layout/radial2"/>
    <dgm:cxn modelId="{3AE115E2-EEC3-4546-972A-A089A28E5734}" type="presOf" srcId="{76A02319-23A7-4650-BE73-7323A77F8427}" destId="{010988B8-64BC-4AFE-B27A-459B15BD86F5}" srcOrd="0" destOrd="0" presId="urn:microsoft.com/office/officeart/2005/8/layout/radial2"/>
    <dgm:cxn modelId="{D8A105FD-F2EA-45C4-BAB3-7133DC9F6E98}" type="presOf" srcId="{2498787C-46DD-4E83-8470-3C2641C1B1F1}" destId="{5DE9B1DD-5DDB-4997-B5B9-2A1C640BD2BE}" srcOrd="0" destOrd="0" presId="urn:microsoft.com/office/officeart/2005/8/layout/radial2"/>
    <dgm:cxn modelId="{7F778918-4CAD-42BD-BC4E-EAC9C5D6C47D}" type="presOf" srcId="{1EC33D53-5877-431C-A4A0-9D253EE5569D}" destId="{E6924F6E-36A8-45C5-BF2D-F877973D49BE}" srcOrd="0" destOrd="0" presId="urn:microsoft.com/office/officeart/2005/8/layout/radial2"/>
    <dgm:cxn modelId="{84375078-2295-46BD-B8A6-4A218325FA22}" srcId="{915C274E-DD92-4F05-B340-12471A4B7544}" destId="{76A02319-23A7-4650-BE73-7323A77F8427}" srcOrd="0" destOrd="0" parTransId="{3B78BCE5-99EC-4F56-A1AF-AE5AD807F9BC}" sibTransId="{DADD61A6-9F54-4909-9432-B2F6D90FD5BF}"/>
    <dgm:cxn modelId="{5484FCCB-A74C-4CE2-BB8C-BCC64435D7ED}" srcId="{915C274E-DD92-4F05-B340-12471A4B7544}" destId="{26BDFD59-AF28-47B9-B7C5-DA5E8DCF5D62}" srcOrd="1" destOrd="0" parTransId="{BCBAA60A-D12D-4D95-9373-A7AB1E6F7C71}" sibTransId="{155DF71D-3605-4221-98DC-668E6795554F}"/>
    <dgm:cxn modelId="{A9913B3C-7824-4AE5-B74E-5EFBE0CD0F58}" srcId="{915C274E-DD92-4F05-B340-12471A4B7544}" destId="{1EC33D53-5877-431C-A4A0-9D253EE5569D}" srcOrd="2" destOrd="0" parTransId="{A65D8BA6-746B-4737-B96C-C0C78820C07C}" sibTransId="{64325A51-3C7F-4384-93DC-F83B00A69337}"/>
    <dgm:cxn modelId="{FE460F5D-EE6B-4D98-8D43-0A910CE1ED56}" type="presOf" srcId="{26BDFD59-AF28-47B9-B7C5-DA5E8DCF5D62}" destId="{944EFE35-5C3E-4ABD-AB53-2F41A0A04BC2}" srcOrd="0" destOrd="0" presId="urn:microsoft.com/office/officeart/2005/8/layout/radial2"/>
    <dgm:cxn modelId="{D1AB0A09-B49A-49F0-B12C-3607E6A6AC47}" srcId="{76A02319-23A7-4650-BE73-7323A77F8427}" destId="{2ECE8BA0-FD11-4DA3-A45B-B1D7777C7AA4}" srcOrd="1" destOrd="0" parTransId="{B73C5088-1479-477C-B108-F3BBD0ED04B8}" sibTransId="{683E37E3-9B04-4390-8074-9C75906C6C5A}"/>
    <dgm:cxn modelId="{189C7BBF-858F-4B45-8E77-72462A84FD06}" type="presOf" srcId="{2ECE8BA0-FD11-4DA3-A45B-B1D7777C7AA4}" destId="{D953B9FC-CA7B-4065-9296-7B890A478497}" srcOrd="0" destOrd="1" presId="urn:microsoft.com/office/officeart/2005/8/layout/radial2"/>
    <dgm:cxn modelId="{0FC51E75-DFB6-478B-9168-816FDC740E19}" type="presOf" srcId="{BCBAA60A-D12D-4D95-9373-A7AB1E6F7C71}" destId="{11E5A458-AFDE-48E0-A12D-6AE1864D8B8D}" srcOrd="0" destOrd="0" presId="urn:microsoft.com/office/officeart/2005/8/layout/radial2"/>
    <dgm:cxn modelId="{73FD85D3-540C-43CA-8C36-2E1A308D25C7}" type="presOf" srcId="{B0422BC5-2B4E-4E6F-BD50-D403CC4F720C}" destId="{5DE9B1DD-5DDB-4997-B5B9-2A1C640BD2BE}" srcOrd="0" destOrd="1" presId="urn:microsoft.com/office/officeart/2005/8/layout/radial2"/>
    <dgm:cxn modelId="{606481EE-3FB9-40A1-9BD6-1CC7AEE55E44}" srcId="{1EC33D53-5877-431C-A4A0-9D253EE5569D}" destId="{1C1F4007-1796-4ED6-B48B-618DCF50B310}" srcOrd="1" destOrd="0" parTransId="{847D0029-D0DC-4B0D-9CED-9EEFF4602DCF}" sibTransId="{FE187D9D-5CC6-4778-AB24-F8C0BF8ED764}"/>
    <dgm:cxn modelId="{7146E5E9-1293-4078-BBCF-1F1765D3AAC0}" type="presParOf" srcId="{53566B43-6DB0-4F25-9C5D-C393C103A7A0}" destId="{80FCD21A-6B6A-4FF6-A1EE-1B4F19C81E91}" srcOrd="0" destOrd="0" presId="urn:microsoft.com/office/officeart/2005/8/layout/radial2"/>
    <dgm:cxn modelId="{F8663E69-C773-4060-9881-19ECEFF91BE1}" type="presParOf" srcId="{80FCD21A-6B6A-4FF6-A1EE-1B4F19C81E91}" destId="{79A7BF70-053C-4C7E-8CE4-3217C6DBDE97}" srcOrd="0" destOrd="0" presId="urn:microsoft.com/office/officeart/2005/8/layout/radial2"/>
    <dgm:cxn modelId="{11201DC1-AA20-4D9D-BB86-414FC6254746}" type="presParOf" srcId="{79A7BF70-053C-4C7E-8CE4-3217C6DBDE97}" destId="{C8842603-1CF3-4A2E-84C1-A3501A11F1FA}" srcOrd="0" destOrd="0" presId="urn:microsoft.com/office/officeart/2005/8/layout/radial2"/>
    <dgm:cxn modelId="{69B22224-15A7-4CB6-AFF0-62EF894A7C69}" type="presParOf" srcId="{79A7BF70-053C-4C7E-8CE4-3217C6DBDE97}" destId="{F8A25815-FCF4-4D57-BC51-76918415B85E}" srcOrd="1" destOrd="0" presId="urn:microsoft.com/office/officeart/2005/8/layout/radial2"/>
    <dgm:cxn modelId="{EC87C0B1-625A-4E3A-9324-8EB7F844A4E2}" type="presParOf" srcId="{80FCD21A-6B6A-4FF6-A1EE-1B4F19C81E91}" destId="{36D46F76-DC05-40C7-83A1-E144781055D9}" srcOrd="1" destOrd="0" presId="urn:microsoft.com/office/officeart/2005/8/layout/radial2"/>
    <dgm:cxn modelId="{E67961E7-DD47-4563-8E01-64E78FC33AA0}" type="presParOf" srcId="{80FCD21A-6B6A-4FF6-A1EE-1B4F19C81E91}" destId="{365628C8-0EF0-4707-9C8A-05C7FBF716BD}" srcOrd="2" destOrd="0" presId="urn:microsoft.com/office/officeart/2005/8/layout/radial2"/>
    <dgm:cxn modelId="{672D4CF4-1AD4-4FD4-9293-DC1360CCECB9}" type="presParOf" srcId="{365628C8-0EF0-4707-9C8A-05C7FBF716BD}" destId="{010988B8-64BC-4AFE-B27A-459B15BD86F5}" srcOrd="0" destOrd="0" presId="urn:microsoft.com/office/officeart/2005/8/layout/radial2"/>
    <dgm:cxn modelId="{7DA5F3C6-FF5A-4AD6-9CEB-D08DA5A9403C}" type="presParOf" srcId="{365628C8-0EF0-4707-9C8A-05C7FBF716BD}" destId="{D953B9FC-CA7B-4065-9296-7B890A478497}" srcOrd="1" destOrd="0" presId="urn:microsoft.com/office/officeart/2005/8/layout/radial2"/>
    <dgm:cxn modelId="{2AAC8992-46FF-47D0-91FC-6CF99A20CCEE}" type="presParOf" srcId="{80FCD21A-6B6A-4FF6-A1EE-1B4F19C81E91}" destId="{11E5A458-AFDE-48E0-A12D-6AE1864D8B8D}" srcOrd="3" destOrd="0" presId="urn:microsoft.com/office/officeart/2005/8/layout/radial2"/>
    <dgm:cxn modelId="{852060B4-26AF-49F3-AAB8-29F40959D6B5}" type="presParOf" srcId="{80FCD21A-6B6A-4FF6-A1EE-1B4F19C81E91}" destId="{97B0FDB9-AC57-476F-92A2-8B38517A39BC}" srcOrd="4" destOrd="0" presId="urn:microsoft.com/office/officeart/2005/8/layout/radial2"/>
    <dgm:cxn modelId="{B584A074-7482-4A7B-AC5B-BD7A005EA526}" type="presParOf" srcId="{97B0FDB9-AC57-476F-92A2-8B38517A39BC}" destId="{944EFE35-5C3E-4ABD-AB53-2F41A0A04BC2}" srcOrd="0" destOrd="0" presId="urn:microsoft.com/office/officeart/2005/8/layout/radial2"/>
    <dgm:cxn modelId="{436975EC-C6DD-48F3-8564-7DB969C2AE0E}" type="presParOf" srcId="{97B0FDB9-AC57-476F-92A2-8B38517A39BC}" destId="{5DE9B1DD-5DDB-4997-B5B9-2A1C640BD2BE}" srcOrd="1" destOrd="0" presId="urn:microsoft.com/office/officeart/2005/8/layout/radial2"/>
    <dgm:cxn modelId="{39EBE568-500C-4655-A669-C6127CB579E9}" type="presParOf" srcId="{80FCD21A-6B6A-4FF6-A1EE-1B4F19C81E91}" destId="{AD53D149-2D27-41D9-A667-70FC309842DF}" srcOrd="5" destOrd="0" presId="urn:microsoft.com/office/officeart/2005/8/layout/radial2"/>
    <dgm:cxn modelId="{5B8B5F68-4867-4952-A288-27F60CD3FA83}" type="presParOf" srcId="{80FCD21A-6B6A-4FF6-A1EE-1B4F19C81E91}" destId="{7B31BC4E-75F2-42C7-8947-5421187B6B6A}" srcOrd="6" destOrd="0" presId="urn:microsoft.com/office/officeart/2005/8/layout/radial2"/>
    <dgm:cxn modelId="{5113B8E9-342A-4BF6-A380-9EFE9E762ED0}" type="presParOf" srcId="{7B31BC4E-75F2-42C7-8947-5421187B6B6A}" destId="{E6924F6E-36A8-45C5-BF2D-F877973D49BE}" srcOrd="0" destOrd="0" presId="urn:microsoft.com/office/officeart/2005/8/layout/radial2"/>
    <dgm:cxn modelId="{76BE1551-C7C4-404D-9124-4FB8C1AAFCE9}" type="presParOf" srcId="{7B31BC4E-75F2-42C7-8947-5421187B6B6A}" destId="{9860051F-0864-4043-AE71-87849DD0574F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3D149-2D27-41D9-A667-70FC309842DF}">
      <dsp:nvSpPr>
        <dsp:cNvPr id="0" name=""/>
        <dsp:cNvSpPr/>
      </dsp:nvSpPr>
      <dsp:spPr>
        <a:xfrm rot="2232972">
          <a:off x="434856" y="1288879"/>
          <a:ext cx="742611" cy="58447"/>
        </a:xfrm>
        <a:custGeom>
          <a:avLst/>
          <a:gdLst/>
          <a:ahLst/>
          <a:cxnLst/>
          <a:rect l="0" t="0" r="0" b="0"/>
          <a:pathLst>
            <a:path>
              <a:moveTo>
                <a:pt x="0" y="29223"/>
              </a:moveTo>
              <a:lnTo>
                <a:pt x="742611" y="2922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E5A458-AFDE-48E0-A12D-6AE1864D8B8D}">
      <dsp:nvSpPr>
        <dsp:cNvPr id="0" name=""/>
        <dsp:cNvSpPr/>
      </dsp:nvSpPr>
      <dsp:spPr>
        <a:xfrm rot="389509">
          <a:off x="508334" y="968106"/>
          <a:ext cx="665837" cy="58447"/>
        </a:xfrm>
        <a:custGeom>
          <a:avLst/>
          <a:gdLst/>
          <a:ahLst/>
          <a:cxnLst/>
          <a:rect l="0" t="0" r="0" b="0"/>
          <a:pathLst>
            <a:path>
              <a:moveTo>
                <a:pt x="0" y="29223"/>
              </a:moveTo>
              <a:lnTo>
                <a:pt x="665837" y="2922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D46F76-DC05-40C7-83A1-E144781055D9}">
      <dsp:nvSpPr>
        <dsp:cNvPr id="0" name=""/>
        <dsp:cNvSpPr/>
      </dsp:nvSpPr>
      <dsp:spPr>
        <a:xfrm rot="19341909">
          <a:off x="436294" y="529385"/>
          <a:ext cx="712935" cy="58447"/>
        </a:xfrm>
        <a:custGeom>
          <a:avLst/>
          <a:gdLst/>
          <a:ahLst/>
          <a:cxnLst/>
          <a:rect l="0" t="0" r="0" b="0"/>
          <a:pathLst>
            <a:path>
              <a:moveTo>
                <a:pt x="0" y="29223"/>
              </a:moveTo>
              <a:lnTo>
                <a:pt x="712935" y="2922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A25815-FCF4-4D57-BC51-76918415B85E}">
      <dsp:nvSpPr>
        <dsp:cNvPr id="0" name=""/>
        <dsp:cNvSpPr/>
      </dsp:nvSpPr>
      <dsp:spPr>
        <a:xfrm>
          <a:off x="-313464" y="451714"/>
          <a:ext cx="1233313" cy="9687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0988B8-64BC-4AFE-B27A-459B15BD86F5}">
      <dsp:nvSpPr>
        <dsp:cNvPr id="0" name=""/>
        <dsp:cNvSpPr/>
      </dsp:nvSpPr>
      <dsp:spPr>
        <a:xfrm>
          <a:off x="749746" y="0"/>
          <a:ext cx="1074117" cy="355332"/>
        </a:xfrm>
        <a:prstGeom prst="ellipse">
          <a:avLst/>
        </a:prstGeom>
        <a:solidFill>
          <a:schemeClr val="accent2">
            <a:hueOff val="-3022401"/>
            <a:satOff val="1745"/>
            <a:lumOff val="-32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/>
        </a:p>
      </dsp:txBody>
      <dsp:txXfrm>
        <a:off x="907047" y="52037"/>
        <a:ext cx="759515" cy="251258"/>
      </dsp:txXfrm>
    </dsp:sp>
    <dsp:sp modelId="{D953B9FC-CA7B-4065-9296-7B890A478497}">
      <dsp:nvSpPr>
        <dsp:cNvPr id="0" name=""/>
        <dsp:cNvSpPr/>
      </dsp:nvSpPr>
      <dsp:spPr>
        <a:xfrm>
          <a:off x="960915" y="0"/>
          <a:ext cx="1611176" cy="355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</dsp:txBody>
      <dsp:txXfrm>
        <a:off x="960915" y="0"/>
        <a:ext cx="1611176" cy="355332"/>
      </dsp:txXfrm>
    </dsp:sp>
    <dsp:sp modelId="{944EFE35-5C3E-4ABD-AB53-2F41A0A04BC2}">
      <dsp:nvSpPr>
        <dsp:cNvPr id="0" name=""/>
        <dsp:cNvSpPr/>
      </dsp:nvSpPr>
      <dsp:spPr>
        <a:xfrm>
          <a:off x="1164938" y="893986"/>
          <a:ext cx="658925" cy="355332"/>
        </a:xfrm>
        <a:prstGeom prst="ellipse">
          <a:avLst/>
        </a:prstGeom>
        <a:solidFill>
          <a:schemeClr val="accent2">
            <a:hueOff val="-6044802"/>
            <a:satOff val="3491"/>
            <a:lumOff val="-6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500" kern="1200" dirty="0"/>
        </a:p>
      </dsp:txBody>
      <dsp:txXfrm>
        <a:off x="1261435" y="946023"/>
        <a:ext cx="465931" cy="251258"/>
      </dsp:txXfrm>
    </dsp:sp>
    <dsp:sp modelId="{5DE9B1DD-5DDB-4997-B5B9-2A1C640BD2BE}">
      <dsp:nvSpPr>
        <dsp:cNvPr id="0" name=""/>
        <dsp:cNvSpPr/>
      </dsp:nvSpPr>
      <dsp:spPr>
        <a:xfrm>
          <a:off x="1479906" y="893986"/>
          <a:ext cx="988388" cy="355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</dsp:txBody>
      <dsp:txXfrm>
        <a:off x="1479906" y="893986"/>
        <a:ext cx="988388" cy="355332"/>
      </dsp:txXfrm>
    </dsp:sp>
    <dsp:sp modelId="{E6924F6E-36A8-45C5-BF2D-F877973D49BE}">
      <dsp:nvSpPr>
        <dsp:cNvPr id="0" name=""/>
        <dsp:cNvSpPr/>
      </dsp:nvSpPr>
      <dsp:spPr>
        <a:xfrm>
          <a:off x="916547" y="1516875"/>
          <a:ext cx="770525" cy="355332"/>
        </a:xfrm>
        <a:prstGeom prst="ellipse">
          <a:avLst/>
        </a:prstGeom>
        <a:solidFill>
          <a:schemeClr val="accent2">
            <a:hueOff val="-9067203"/>
            <a:satOff val="5236"/>
            <a:lumOff val="-96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/>
        </a:p>
      </dsp:txBody>
      <dsp:txXfrm>
        <a:off x="1029388" y="1568912"/>
        <a:ext cx="544843" cy="251258"/>
      </dsp:txXfrm>
    </dsp:sp>
    <dsp:sp modelId="{9860051F-0864-4043-AE71-87849DD0574F}">
      <dsp:nvSpPr>
        <dsp:cNvPr id="0" name=""/>
        <dsp:cNvSpPr/>
      </dsp:nvSpPr>
      <dsp:spPr>
        <a:xfrm>
          <a:off x="1203615" y="1516875"/>
          <a:ext cx="1155787" cy="355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</dsp:txBody>
      <dsp:txXfrm>
        <a:off x="1203615" y="1516875"/>
        <a:ext cx="1155787" cy="355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E81AA-BA3B-4607-8593-096B50093BB1}" type="datetimeFigureOut">
              <a:rPr lang="en-US" smtClean="0"/>
              <a:t>11/5/2018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F2CF37-C476-47A5-AEAE-9C8F27CEDC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7100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2CA68-9EE8-4E4E-80AC-462503DE02D1}" type="datetimeFigureOut">
              <a:rPr lang="en-US" smtClean="0"/>
              <a:t>11/5/2018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8DEFB-83C8-4911-8D6B-E6FCB45093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3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857B7-3F5C-441F-B169-E78EFFFBF0B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184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Simply reading the question and then launching into research doesn’t allow you to focus your ideas; it can cloud the waters</a:t>
            </a:r>
          </a:p>
          <a:p>
            <a:r>
              <a:rPr lang="en-GB" dirty="0" smtClean="0"/>
              <a:t>Making a plan before researching reveals your knowledge base – work from that</a:t>
            </a:r>
          </a:p>
          <a:p>
            <a:r>
              <a:rPr lang="en-GB" dirty="0" smtClean="0"/>
              <a:t>Structures and focuses your response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0A11C2-A63F-9B4D-B0EF-67B01159ACA8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8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you persuade</a:t>
            </a:r>
            <a:r>
              <a:rPr lang="en-US" baseline="0" dirty="0" smtClean="0"/>
              <a:t> the reader of </a:t>
            </a:r>
            <a:r>
              <a:rPr lang="en-US" baseline="0" smtClean="0"/>
              <a:t>your case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DEEAD-1E8C-F841-AA45-C8DAB061EC50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599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653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78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153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917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866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464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83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66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8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374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930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BEE6-D57E-490D-97A6-7125E5FEE104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A814B-5E71-4D94-9207-D6B26A6EC73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439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35560" y="2132857"/>
            <a:ext cx="7772400" cy="1470025"/>
          </a:xfrm>
        </p:spPr>
        <p:txBody>
          <a:bodyPr>
            <a:noAutofit/>
          </a:bodyPr>
          <a:lstStyle/>
          <a:p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 smtClean="0"/>
              <a:t>Study Skills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10000" dirty="0" smtClean="0"/>
              <a:t>WRITING</a:t>
            </a:r>
            <a:r>
              <a:rPr lang="en-GB" sz="6600" dirty="0"/>
              <a:t/>
            </a:r>
            <a:br>
              <a:rPr lang="en-GB" sz="6600" dirty="0"/>
            </a:br>
            <a:r>
              <a:rPr lang="en-GB" sz="3200" dirty="0"/>
              <a:t>What, Why, </a:t>
            </a:r>
            <a:r>
              <a:rPr lang="en-GB" sz="3200" dirty="0" smtClean="0"/>
              <a:t>How</a:t>
            </a:r>
            <a:br>
              <a:rPr lang="en-GB" sz="3200" dirty="0" smtClean="0"/>
            </a:br>
            <a:r>
              <a:rPr lang="en-GB" sz="3200" i="1" dirty="0">
                <a:latin typeface="Harlow Solid Italic" panose="04030604020F02020D02" pitchFamily="82" charset="0"/>
              </a:rPr>
              <a:t>or;</a:t>
            </a:r>
            <a:br>
              <a:rPr lang="en-GB" sz="3200" i="1" dirty="0">
                <a:latin typeface="Harlow Solid Italic" panose="04030604020F02020D02" pitchFamily="82" charset="0"/>
              </a:rPr>
            </a:br>
            <a:r>
              <a:rPr lang="en-GB" sz="3200" i="1" dirty="0" smtClean="0">
                <a:latin typeface="Harlow Solid Italic" panose="04030604020F02020D02" pitchFamily="82" charset="0"/>
              </a:rPr>
              <a:t>Additional Reasons Why Reading is Important</a:t>
            </a:r>
            <a:endParaRPr lang="en-GB" sz="32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06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of the themes and issues discussed in the lecture on reading can be applied to essay-writing</a:t>
            </a:r>
          </a:p>
          <a:p>
            <a:endParaRPr lang="en-GB" dirty="0" smtClean="0"/>
          </a:p>
          <a:p>
            <a:r>
              <a:rPr lang="en-GB" dirty="0" smtClean="0"/>
              <a:t>Reading and writing essays need not be considered mutually exclusive; they complement one another</a:t>
            </a:r>
          </a:p>
        </p:txBody>
      </p:sp>
    </p:spTree>
    <p:extLst>
      <p:ext uri="{BB962C8B-B14F-4D97-AF65-F5344CB8AC3E}">
        <p14:creationId xmlns:p14="http://schemas.microsoft.com/office/powerpoint/2010/main" val="377361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09745"/>
            <a:ext cx="10972800" cy="4525963"/>
          </a:xfrm>
        </p:spPr>
        <p:txBody>
          <a:bodyPr>
            <a:noAutofit/>
          </a:bodyPr>
          <a:lstStyle/>
          <a:p>
            <a:r>
              <a:rPr lang="en-GB" sz="2400" dirty="0" smtClean="0"/>
              <a:t>Deploying strategies for </a:t>
            </a:r>
            <a:r>
              <a:rPr lang="en-GB" sz="2400" i="1" dirty="0" smtClean="0"/>
              <a:t>active</a:t>
            </a:r>
            <a:r>
              <a:rPr lang="en-GB" sz="2400" dirty="0" smtClean="0"/>
              <a:t>, </a:t>
            </a:r>
            <a:r>
              <a:rPr lang="en-GB" sz="2400" i="1" dirty="0" smtClean="0"/>
              <a:t>goal-oriented </a:t>
            </a:r>
            <a:r>
              <a:rPr lang="en-GB" sz="2400" dirty="0" smtClean="0"/>
              <a:t>reading discussed last week encourages the types of analytical thinking that characterises good academic writing</a:t>
            </a:r>
          </a:p>
          <a:p>
            <a:endParaRPr lang="en-GB" sz="1000" dirty="0"/>
          </a:p>
          <a:p>
            <a:pPr marL="800100" lvl="2" indent="0">
              <a:buNone/>
            </a:pPr>
            <a:r>
              <a:rPr lang="en-GB" b="1" dirty="0" smtClean="0">
                <a:solidFill>
                  <a:srgbClr val="0000CC"/>
                </a:solidFill>
              </a:rPr>
              <a:t>Knowing </a:t>
            </a:r>
            <a:r>
              <a:rPr lang="en-GB" b="1" i="1" dirty="0" smtClean="0">
                <a:solidFill>
                  <a:srgbClr val="0000CC"/>
                </a:solidFill>
              </a:rPr>
              <a:t>what</a:t>
            </a:r>
            <a:r>
              <a:rPr lang="en-GB" b="1" dirty="0" smtClean="0">
                <a:solidFill>
                  <a:srgbClr val="0000CC"/>
                </a:solidFill>
              </a:rPr>
              <a:t> </a:t>
            </a:r>
            <a:r>
              <a:rPr lang="en-GB" b="1" u="sng" dirty="0" smtClean="0">
                <a:solidFill>
                  <a:srgbClr val="0000CC"/>
                </a:solidFill>
              </a:rPr>
              <a:t>you</a:t>
            </a:r>
            <a:r>
              <a:rPr lang="en-GB" dirty="0" smtClean="0">
                <a:solidFill>
                  <a:srgbClr val="0000CC"/>
                </a:solidFill>
              </a:rPr>
              <a:t> </a:t>
            </a:r>
            <a:r>
              <a:rPr lang="en-GB" b="1" dirty="0">
                <a:solidFill>
                  <a:srgbClr val="0000CC"/>
                </a:solidFill>
              </a:rPr>
              <a:t>think about </a:t>
            </a:r>
            <a:r>
              <a:rPr lang="en-GB" b="1" dirty="0" smtClean="0">
                <a:solidFill>
                  <a:srgbClr val="0000CC"/>
                </a:solidFill>
              </a:rPr>
              <a:t>a book and being able </a:t>
            </a:r>
            <a:r>
              <a:rPr lang="en-GB" b="1" u="sng" dirty="0" smtClean="0">
                <a:solidFill>
                  <a:srgbClr val="0000CC"/>
                </a:solidFill>
              </a:rPr>
              <a:t>articulate and substantiate</a:t>
            </a:r>
            <a:r>
              <a:rPr lang="en-GB" b="1" dirty="0" smtClean="0">
                <a:solidFill>
                  <a:srgbClr val="0000CC"/>
                </a:solidFill>
              </a:rPr>
              <a:t> </a:t>
            </a:r>
            <a:r>
              <a:rPr lang="en-GB" b="1" i="1" dirty="0" smtClean="0">
                <a:solidFill>
                  <a:srgbClr val="0000CC"/>
                </a:solidFill>
              </a:rPr>
              <a:t>why </a:t>
            </a:r>
            <a:r>
              <a:rPr lang="en-GB" b="1" dirty="0" smtClean="0">
                <a:solidFill>
                  <a:srgbClr val="0000CC"/>
                </a:solidFill>
              </a:rPr>
              <a:t>and </a:t>
            </a:r>
            <a:r>
              <a:rPr lang="en-GB" b="1" i="1" dirty="0" smtClean="0">
                <a:solidFill>
                  <a:srgbClr val="0000CC"/>
                </a:solidFill>
              </a:rPr>
              <a:t>how </a:t>
            </a:r>
            <a:r>
              <a:rPr lang="en-GB" b="1" dirty="0" smtClean="0">
                <a:solidFill>
                  <a:srgbClr val="0000CC"/>
                </a:solidFill>
              </a:rPr>
              <a:t>you reached this opinion replicates what you will be asked to do in an essay. That is:</a:t>
            </a:r>
          </a:p>
          <a:p>
            <a:pPr lvl="2"/>
            <a:r>
              <a:rPr lang="en-GB" b="1" dirty="0" smtClean="0">
                <a:solidFill>
                  <a:srgbClr val="0000CC"/>
                </a:solidFill>
              </a:rPr>
              <a:t>Make an argument and assert opinions</a:t>
            </a:r>
          </a:p>
          <a:p>
            <a:pPr lvl="2"/>
            <a:r>
              <a:rPr lang="en-GB" b="1" dirty="0" smtClean="0">
                <a:solidFill>
                  <a:srgbClr val="0000CC"/>
                </a:solidFill>
              </a:rPr>
              <a:t>Substantiate these arguments and opinions with </a:t>
            </a:r>
            <a:r>
              <a:rPr lang="en-GB" b="1" i="1" dirty="0" smtClean="0">
                <a:solidFill>
                  <a:srgbClr val="0000CC"/>
                </a:solidFill>
              </a:rPr>
              <a:t>evidence </a:t>
            </a:r>
            <a:r>
              <a:rPr lang="en-GB" b="1" dirty="0" smtClean="0">
                <a:solidFill>
                  <a:srgbClr val="0000CC"/>
                </a:solidFill>
              </a:rPr>
              <a:t>and/or a rationale</a:t>
            </a:r>
          </a:p>
          <a:p>
            <a:pPr lvl="2"/>
            <a:r>
              <a:rPr lang="en-GB" b="1" dirty="0" smtClean="0">
                <a:solidFill>
                  <a:srgbClr val="0000CC"/>
                </a:solidFill>
              </a:rPr>
              <a:t>Express these arguments and opinions in an articulate, readable manner</a:t>
            </a:r>
          </a:p>
          <a:p>
            <a:pPr marL="0" indent="0">
              <a:buNone/>
            </a:pPr>
            <a:endParaRPr lang="en-GB" sz="1000" b="1" dirty="0">
              <a:solidFill>
                <a:srgbClr val="0000CC"/>
              </a:solidFill>
            </a:endParaRPr>
          </a:p>
          <a:p>
            <a:r>
              <a:rPr lang="en-GB" sz="2400" i="1" dirty="0" smtClean="0"/>
              <a:t>Active reading </a:t>
            </a:r>
            <a:r>
              <a:rPr lang="en-GB" sz="2400" dirty="0" smtClean="0"/>
              <a:t>thus increases the chances of producing a thought-through, well-evidenced, well-argued essay.</a:t>
            </a:r>
          </a:p>
        </p:txBody>
      </p:sp>
    </p:spTree>
    <p:extLst>
      <p:ext uri="{BB962C8B-B14F-4D97-AF65-F5344CB8AC3E}">
        <p14:creationId xmlns:p14="http://schemas.microsoft.com/office/powerpoint/2010/main" val="169944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Reading is an essential component of writing:</a:t>
            </a:r>
          </a:p>
          <a:p>
            <a:pPr marL="857250" lvl="1" indent="-457200">
              <a:buFontTx/>
              <a:buChar char="-"/>
            </a:pPr>
            <a:r>
              <a:rPr lang="en-GB" dirty="0" smtClean="0"/>
              <a:t>Accrues knowledge and information that can be incorporated into an essay/book review/annotated bibliography/critical analysis</a:t>
            </a:r>
          </a:p>
          <a:p>
            <a:pPr marL="857250" lvl="1" indent="-457200">
              <a:buFontTx/>
              <a:buChar char="-"/>
            </a:pPr>
            <a:r>
              <a:rPr lang="en-GB" dirty="0" smtClean="0"/>
              <a:t>Allows you to develop and contextualise your thinking and opinions on a particular topic; </a:t>
            </a:r>
            <a:r>
              <a:rPr lang="en-GB" b="1" dirty="0" smtClean="0"/>
              <a:t>and</a:t>
            </a:r>
          </a:p>
          <a:p>
            <a:pPr marL="857250" lvl="1" indent="-457200">
              <a:buFontTx/>
              <a:buChar char="-"/>
            </a:pPr>
            <a:r>
              <a:rPr lang="en-GB" b="1" dirty="0" smtClean="0">
                <a:solidFill>
                  <a:srgbClr val="7030A0"/>
                </a:solidFill>
              </a:rPr>
              <a:t>Familiarises yourself with (academic) writing forms, styles and genres plus presentation/formatting rules</a:t>
            </a:r>
            <a:r>
              <a:rPr lang="en-GB" dirty="0" smtClean="0"/>
              <a:t>.</a:t>
            </a:r>
          </a:p>
          <a:p>
            <a:pPr marL="400050" lvl="1" indent="0">
              <a:buNone/>
            </a:pPr>
            <a:endParaRPr lang="en-GB" dirty="0"/>
          </a:p>
          <a:p>
            <a:pPr marL="400050" lvl="1" indent="0" algn="r">
              <a:buNone/>
            </a:pPr>
            <a:r>
              <a:rPr lang="en-GB" i="1" dirty="0" smtClean="0"/>
              <a:t>The above hold true for any form of writing.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16589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Reading</a:t>
            </a:r>
            <a:r>
              <a:rPr lang="en-GB" b="1" dirty="0" smtClean="0"/>
              <a:t> one’s own work </a:t>
            </a:r>
            <a:r>
              <a:rPr lang="en-GB" dirty="0" smtClean="0"/>
              <a:t>is also a key to effective writing.</a:t>
            </a:r>
          </a:p>
          <a:p>
            <a:endParaRPr lang="en-GB" dirty="0" smtClean="0"/>
          </a:p>
          <a:p>
            <a:r>
              <a:rPr lang="en-GB" dirty="0" smtClean="0"/>
              <a:t>In the first instance, it can help you stylistically: </a:t>
            </a:r>
          </a:p>
          <a:p>
            <a:pPr lvl="1">
              <a:buFontTx/>
              <a:buChar char="-"/>
            </a:pPr>
            <a:r>
              <a:rPr lang="en-GB" sz="3200" dirty="0" smtClean="0"/>
              <a:t>Does a sentence </a:t>
            </a:r>
            <a:r>
              <a:rPr lang="en-GB" sz="3200" b="1" dirty="0" smtClean="0"/>
              <a:t>look</a:t>
            </a:r>
            <a:r>
              <a:rPr lang="en-GB" sz="3200" dirty="0" smtClean="0"/>
              <a:t> ‘right’ on the page?*</a:t>
            </a:r>
          </a:p>
          <a:p>
            <a:pPr lvl="1">
              <a:buFontTx/>
              <a:buChar char="-"/>
            </a:pPr>
            <a:r>
              <a:rPr lang="en-GB" sz="3200" dirty="0" smtClean="0"/>
              <a:t>Does a sentence </a:t>
            </a:r>
            <a:r>
              <a:rPr lang="en-GB" sz="3200" b="1" dirty="0" smtClean="0"/>
              <a:t>sound </a:t>
            </a:r>
            <a:r>
              <a:rPr lang="en-GB" sz="3200" dirty="0" smtClean="0"/>
              <a:t>‘right’ or ‘good’ when </a:t>
            </a:r>
            <a:r>
              <a:rPr lang="en-GB" sz="3200" b="1" dirty="0" smtClean="0"/>
              <a:t>read aloud</a:t>
            </a:r>
            <a:r>
              <a:rPr lang="en-GB" sz="3200" dirty="0" smtClean="0"/>
              <a:t>?**</a:t>
            </a:r>
          </a:p>
          <a:p>
            <a:pPr lvl="1">
              <a:buFontTx/>
              <a:buChar char="-"/>
            </a:pPr>
            <a:r>
              <a:rPr lang="en-GB" sz="3200" dirty="0" smtClean="0"/>
              <a:t>Are my points and arguments clear? Have they been expressed in a coherent fashion? Can they be condensed? </a:t>
            </a:r>
          </a:p>
          <a:p>
            <a:pPr lvl="1">
              <a:buFontTx/>
              <a:buChar char="-"/>
            </a:pPr>
            <a:endParaRPr lang="en-GB" sz="3200" dirty="0"/>
          </a:p>
          <a:p>
            <a:pPr marL="457200" lvl="1" indent="0" algn="r">
              <a:buNone/>
            </a:pPr>
            <a:r>
              <a:rPr lang="en-GB" sz="3200" dirty="0"/>
              <a:t>** </a:t>
            </a:r>
            <a:r>
              <a:rPr lang="en-GB" sz="3200" dirty="0">
                <a:solidFill>
                  <a:srgbClr val="0070C0"/>
                </a:solidFill>
              </a:rPr>
              <a:t>if something sounds ‘right’ to the ear, it will likely ‘</a:t>
            </a:r>
            <a:r>
              <a:rPr lang="en-GB" sz="3200" i="1" dirty="0">
                <a:solidFill>
                  <a:srgbClr val="0070C0"/>
                </a:solidFill>
              </a:rPr>
              <a:t>read right’ </a:t>
            </a:r>
            <a:r>
              <a:rPr lang="en-GB" sz="3200" dirty="0">
                <a:solidFill>
                  <a:srgbClr val="0070C0"/>
                </a:solidFill>
              </a:rPr>
              <a:t>on the page</a:t>
            </a:r>
          </a:p>
          <a:p>
            <a:pPr lvl="1">
              <a:buFontTx/>
              <a:buChar char="-"/>
            </a:pPr>
            <a:endParaRPr lang="en-GB" sz="3200" dirty="0" smtClean="0"/>
          </a:p>
          <a:p>
            <a:pPr lvl="1">
              <a:buFontTx/>
              <a:buChar char="-"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197671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Another reason why reading and writing are complementary:</a:t>
            </a:r>
          </a:p>
          <a:p>
            <a:pPr marL="0" indent="0" algn="r">
              <a:buNone/>
            </a:pPr>
            <a:r>
              <a:rPr lang="en-GB" sz="4400" dirty="0" smtClean="0">
                <a:solidFill>
                  <a:srgbClr val="7030A0"/>
                </a:solidFill>
              </a:rPr>
              <a:t>An essay is supposed to be </a:t>
            </a:r>
            <a:r>
              <a:rPr lang="en-GB" sz="7800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</a:t>
            </a:r>
            <a:r>
              <a:rPr lang="en-GB" sz="4400" b="1" dirty="0" smtClean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r>
              <a:rPr lang="en-GB" dirty="0" smtClean="0"/>
              <a:t>It thus should be:</a:t>
            </a:r>
            <a:r>
              <a:rPr lang="en-GB" sz="4300" b="1" dirty="0" smtClean="0"/>
              <a:t>	LEGIBLE </a:t>
            </a:r>
            <a:endParaRPr lang="en-GB" sz="4300" dirty="0"/>
          </a:p>
          <a:p>
            <a:pPr marL="0" indent="0">
              <a:buNone/>
            </a:pPr>
            <a:r>
              <a:rPr lang="en-GB" sz="4300" b="1" dirty="0"/>
              <a:t>	</a:t>
            </a:r>
            <a:r>
              <a:rPr lang="en-GB" sz="4300" b="1" dirty="0" smtClean="0"/>
              <a:t>			GRAMMATICAL</a:t>
            </a:r>
          </a:p>
          <a:p>
            <a:pPr marL="0" indent="0">
              <a:buNone/>
            </a:pPr>
            <a:r>
              <a:rPr lang="en-GB" sz="4300" b="1" dirty="0" smtClean="0"/>
              <a:t>					WRITTEN IN PROSE</a:t>
            </a:r>
            <a:r>
              <a:rPr lang="en-GB" sz="4300" b="1" dirty="0"/>
              <a:t>	</a:t>
            </a:r>
            <a:r>
              <a:rPr lang="en-GB" sz="4300" b="1" dirty="0" smtClean="0"/>
              <a:t>									WELL-PRESENTED</a:t>
            </a:r>
          </a:p>
          <a:p>
            <a:pPr marL="0" indent="0">
              <a:buNone/>
            </a:pPr>
            <a:r>
              <a:rPr lang="en-GB" sz="4300" b="1" dirty="0" smtClean="0"/>
              <a:t>									READABLE</a:t>
            </a:r>
            <a:endParaRPr lang="en-GB" sz="4300" b="1" dirty="0"/>
          </a:p>
          <a:p>
            <a:pPr marL="0" indent="0">
              <a:buNone/>
            </a:pPr>
            <a:r>
              <a:rPr lang="en-GB" sz="4300" b="1" dirty="0"/>
              <a:t>	</a:t>
            </a:r>
            <a:r>
              <a:rPr lang="en-GB" sz="4300" b="1" dirty="0" smtClean="0"/>
              <a:t>					</a:t>
            </a:r>
            <a:endParaRPr lang="en-US" sz="4300" b="1" i="1" dirty="0"/>
          </a:p>
        </p:txBody>
      </p:sp>
    </p:spTree>
    <p:extLst>
      <p:ext uri="{BB962C8B-B14F-4D97-AF65-F5344CB8AC3E}">
        <p14:creationId xmlns:p14="http://schemas.microsoft.com/office/powerpoint/2010/main" val="196279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RE-READING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i="1" u="sng" dirty="0" smtClean="0"/>
              <a:t>Re</a:t>
            </a:r>
            <a:r>
              <a:rPr lang="en-GB" b="1" dirty="0" smtClean="0"/>
              <a:t>-reading</a:t>
            </a:r>
            <a:r>
              <a:rPr lang="en-GB" dirty="0" smtClean="0"/>
              <a:t> one’s own work is also a key to effective writing.</a:t>
            </a:r>
          </a:p>
          <a:p>
            <a:endParaRPr lang="en-GB" dirty="0"/>
          </a:p>
          <a:p>
            <a:r>
              <a:rPr lang="en-GB" dirty="0" smtClean="0"/>
              <a:t>A 2000-word essay is not </a:t>
            </a:r>
            <a:r>
              <a:rPr lang="en-GB" i="1" dirty="0" smtClean="0"/>
              <a:t>finished </a:t>
            </a:r>
            <a:r>
              <a:rPr lang="en-GB" dirty="0" smtClean="0"/>
              <a:t>once you hit the word limit</a:t>
            </a:r>
          </a:p>
          <a:p>
            <a:endParaRPr lang="en-GB" dirty="0" smtClean="0"/>
          </a:p>
          <a:p>
            <a:r>
              <a:rPr lang="en-GB" dirty="0" smtClean="0"/>
              <a:t>Redrafting and subediting are important processes that typically </a:t>
            </a:r>
            <a:r>
              <a:rPr lang="en-GB" i="1" dirty="0" smtClean="0"/>
              <a:t>optimise </a:t>
            </a:r>
            <a:r>
              <a:rPr lang="en-GB" dirty="0" smtClean="0"/>
              <a:t>the effectiveness of a piece of writing; they improve an essay – </a:t>
            </a:r>
            <a:r>
              <a:rPr lang="en-GB" i="1" dirty="0" smtClean="0"/>
              <a:t>and thus you should allocate time for going back through your essay </a:t>
            </a:r>
            <a:endParaRPr lang="en-US" sz="4300" dirty="0"/>
          </a:p>
        </p:txBody>
      </p:sp>
    </p:spTree>
    <p:extLst>
      <p:ext uri="{BB962C8B-B14F-4D97-AF65-F5344CB8AC3E}">
        <p14:creationId xmlns:p14="http://schemas.microsoft.com/office/powerpoint/2010/main" val="268317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RE-READING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A 2000-word essay is not </a:t>
            </a:r>
            <a:r>
              <a:rPr lang="en-GB" i="1" dirty="0" smtClean="0"/>
              <a:t>finished </a:t>
            </a:r>
            <a:r>
              <a:rPr lang="en-GB" dirty="0" smtClean="0"/>
              <a:t>once you hit the word limit</a:t>
            </a:r>
          </a:p>
          <a:p>
            <a:endParaRPr lang="en-GB" dirty="0" smtClean="0"/>
          </a:p>
          <a:p>
            <a:r>
              <a:rPr lang="en-GB" dirty="0" smtClean="0"/>
              <a:t>You can spot mistakes, typographical/grammatical errors, instances of poor expression, etc.**</a:t>
            </a:r>
          </a:p>
          <a:p>
            <a:endParaRPr lang="en-GB" sz="3200" dirty="0" smtClean="0"/>
          </a:p>
          <a:p>
            <a:r>
              <a:rPr lang="en-GB" dirty="0" smtClean="0"/>
              <a:t>You can spot instances where words can be cut out:</a:t>
            </a:r>
          </a:p>
          <a:p>
            <a:pPr lvl="1">
              <a:buFontTx/>
              <a:buChar char="-"/>
            </a:pPr>
            <a:r>
              <a:rPr lang="en-GB" sz="2800" dirty="0" smtClean="0"/>
              <a:t>Does a sentence or statement contribute to the overall points you want to make</a:t>
            </a:r>
            <a:r>
              <a:rPr lang="en-GB" dirty="0"/>
              <a:t>? </a:t>
            </a:r>
            <a:endParaRPr lang="en-GB" dirty="0" smtClean="0"/>
          </a:p>
          <a:p>
            <a:pPr lvl="1">
              <a:buFontTx/>
              <a:buChar char="-"/>
            </a:pPr>
            <a:r>
              <a:rPr lang="en-GB" dirty="0" smtClean="0"/>
              <a:t>Can </a:t>
            </a:r>
            <a:r>
              <a:rPr lang="en-GB" dirty="0"/>
              <a:t>I say what I want to say in less words?</a:t>
            </a:r>
          </a:p>
          <a:p>
            <a:pPr lvl="1">
              <a:buFontTx/>
              <a:buChar char="-"/>
            </a:pPr>
            <a:r>
              <a:rPr lang="en-GB" sz="2800" dirty="0" smtClean="0"/>
              <a:t>Does it need to be said? </a:t>
            </a:r>
          </a:p>
          <a:p>
            <a:pPr marL="457200" lvl="1" indent="0" algn="r">
              <a:buNone/>
            </a:pPr>
            <a:r>
              <a:rPr lang="en-GB" sz="3600" dirty="0" smtClean="0">
                <a:latin typeface="Algerian" panose="04020705040A02060702" pitchFamily="82" charset="0"/>
              </a:rPr>
              <a:t>BE PREPARED TO </a:t>
            </a:r>
            <a:r>
              <a:rPr lang="en-GB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kill your darlings</a:t>
            </a:r>
          </a:p>
          <a:p>
            <a:pPr marL="457200" lvl="1" indent="0" algn="r">
              <a:buNone/>
            </a:pPr>
            <a:endParaRPr lang="en-GB" sz="3200" b="1" i="1" dirty="0">
              <a:latin typeface="Algerian" panose="04020705040A02060702" pitchFamily="82" charset="0"/>
            </a:endParaRPr>
          </a:p>
          <a:p>
            <a:pPr>
              <a:buFontTx/>
              <a:buChar char="-"/>
            </a:pPr>
            <a:endParaRPr lang="en-GB" sz="3200" dirty="0" smtClean="0"/>
          </a:p>
          <a:p>
            <a:endParaRPr lang="en-US" sz="4300" dirty="0"/>
          </a:p>
        </p:txBody>
      </p:sp>
    </p:spTree>
    <p:extLst>
      <p:ext uri="{BB962C8B-B14F-4D97-AF65-F5344CB8AC3E}">
        <p14:creationId xmlns:p14="http://schemas.microsoft.com/office/powerpoint/2010/main" val="196892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RE-READING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**Spotting errors and/or rooms for improvement is not always easy</a:t>
            </a:r>
            <a:endParaRPr lang="en-GB" b="1" i="1" dirty="0" smtClean="0">
              <a:latin typeface="Algerian" panose="04020705040A02060702" pitchFamily="82" charset="0"/>
            </a:endParaRPr>
          </a:p>
          <a:p>
            <a:endParaRPr lang="en-GB" sz="3200" b="1" i="1" dirty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r>
              <a:rPr lang="en-GB" sz="3200" dirty="0" smtClean="0">
                <a:solidFill>
                  <a:srgbClr val="FF0000"/>
                </a:solidFill>
              </a:rPr>
              <a:t>Spotting </a:t>
            </a:r>
            <a:r>
              <a:rPr lang="en-GB" sz="3200" dirty="0">
                <a:solidFill>
                  <a:srgbClr val="FF0000"/>
                </a:solidFill>
              </a:rPr>
              <a:t>errors can often be easier when reading a </a:t>
            </a:r>
            <a:r>
              <a:rPr lang="en-GB" sz="3200" b="1" i="1" dirty="0">
                <a:solidFill>
                  <a:srgbClr val="FF0000"/>
                </a:solidFill>
              </a:rPr>
              <a:t>HARD COPY </a:t>
            </a:r>
            <a:r>
              <a:rPr lang="en-GB" sz="3200" dirty="0">
                <a:solidFill>
                  <a:srgbClr val="FF0000"/>
                </a:solidFill>
              </a:rPr>
              <a:t>of your </a:t>
            </a:r>
            <a:r>
              <a:rPr lang="en-GB" sz="3200" dirty="0" smtClean="0">
                <a:solidFill>
                  <a:srgbClr val="FF0000"/>
                </a:solidFill>
              </a:rPr>
              <a:t>essay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It might make sense to come back to re-reading your essay after a break to read ‘with a new set of eyes’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002060"/>
                </a:solidFill>
              </a:rPr>
              <a:t>Someone else’s eyes might be better suited to spotting an error (even – perhaps especially – someone who is unfamiliar with your topic)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r>
              <a:rPr lang="en-GB" dirty="0" smtClean="0">
                <a:solidFill>
                  <a:srgbClr val="00B050"/>
                </a:solidFill>
              </a:rPr>
              <a:t>PEER-EDITING GROUPS ARE ENCOURAGED </a:t>
            </a:r>
          </a:p>
          <a:p>
            <a:pPr marL="0" indent="0" algn="r">
              <a:buNone/>
            </a:pPr>
            <a:r>
              <a:rPr lang="en-GB" dirty="0" smtClean="0">
                <a:solidFill>
                  <a:srgbClr val="00B050"/>
                </a:solidFill>
              </a:rPr>
              <a:t> (INSERT UMPTEENTH PLUG PASS SCHEME HERE) </a:t>
            </a:r>
            <a:endParaRPr lang="en-GB" sz="3200" dirty="0" smtClean="0">
              <a:solidFill>
                <a:srgbClr val="00B050"/>
              </a:solidFill>
            </a:endParaRPr>
          </a:p>
          <a:p>
            <a:pPr marL="457200" lvl="1" indent="0" algn="r">
              <a:buNone/>
            </a:pPr>
            <a:endParaRPr lang="en-GB" sz="3200" dirty="0">
              <a:solidFill>
                <a:srgbClr val="FF0000"/>
              </a:solidFill>
            </a:endParaRPr>
          </a:p>
          <a:p>
            <a:pPr marL="457200" lvl="1" indent="0" algn="r">
              <a:buNone/>
            </a:pPr>
            <a:endParaRPr lang="en-GB" sz="3200" b="1" i="1" dirty="0" smtClean="0">
              <a:latin typeface="Algerian" panose="04020705040A02060702" pitchFamily="82" charset="0"/>
            </a:endParaRPr>
          </a:p>
          <a:p>
            <a:pPr>
              <a:buFontTx/>
              <a:buChar char="-"/>
            </a:pPr>
            <a:endParaRPr lang="en-GB" sz="3200" dirty="0" smtClean="0"/>
          </a:p>
          <a:p>
            <a:endParaRPr lang="en-US" sz="4300" dirty="0"/>
          </a:p>
        </p:txBody>
      </p:sp>
    </p:spTree>
    <p:extLst>
      <p:ext uri="{BB962C8B-B14F-4D97-AF65-F5344CB8AC3E}">
        <p14:creationId xmlns:p14="http://schemas.microsoft.com/office/powerpoint/2010/main" val="329448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Re-reading one’s own work is a key to effective writing.</a:t>
            </a:r>
          </a:p>
          <a:p>
            <a:endParaRPr lang="en-GB" sz="3200" dirty="0"/>
          </a:p>
          <a:p>
            <a:r>
              <a:rPr lang="en-GB" dirty="0" smtClean="0"/>
              <a:t>It can also be </a:t>
            </a:r>
            <a:r>
              <a:rPr lang="en-GB" dirty="0" smtClean="0">
                <a:solidFill>
                  <a:srgbClr val="00B050"/>
                </a:solidFill>
              </a:rPr>
              <a:t>affirmative*</a:t>
            </a:r>
            <a:r>
              <a:rPr lang="en-GB" dirty="0" smtClean="0"/>
              <a:t>: that you realise that </a:t>
            </a:r>
            <a:r>
              <a:rPr lang="en-GB" i="1" dirty="0" smtClean="0"/>
              <a:t>you have </a:t>
            </a:r>
            <a:r>
              <a:rPr lang="en-GB" dirty="0" smtClean="0"/>
              <a:t>expressed something well; that </a:t>
            </a:r>
            <a:r>
              <a:rPr lang="en-GB" i="1" dirty="0" smtClean="0"/>
              <a:t>you have </a:t>
            </a:r>
            <a:r>
              <a:rPr lang="en-GB" dirty="0" smtClean="0"/>
              <a:t>come up with a good argument; that </a:t>
            </a:r>
            <a:r>
              <a:rPr lang="en-GB" i="1" dirty="0" smtClean="0"/>
              <a:t>you have </a:t>
            </a:r>
            <a:r>
              <a:rPr lang="en-GB" dirty="0" smtClean="0"/>
              <a:t>written in a succinct and coherent manner; that </a:t>
            </a:r>
            <a:r>
              <a:rPr lang="en-GB" i="1" dirty="0" smtClean="0"/>
              <a:t>you have </a:t>
            </a:r>
            <a:r>
              <a:rPr lang="en-GB" dirty="0" smtClean="0"/>
              <a:t>written in a manner that can be emulated in the future</a:t>
            </a:r>
            <a:endParaRPr lang="en-GB" sz="3200" dirty="0" smtClean="0"/>
          </a:p>
          <a:p>
            <a:pPr marL="0" indent="0">
              <a:buNone/>
            </a:pPr>
            <a:endParaRPr lang="en-GB" sz="4300" dirty="0" smtClean="0"/>
          </a:p>
          <a:p>
            <a:pPr marL="0" indent="0" algn="r">
              <a:buNone/>
            </a:pPr>
            <a:r>
              <a:rPr lang="en-GB" sz="3900" dirty="0" smtClean="0">
                <a:solidFill>
                  <a:srgbClr val="00B050"/>
                </a:solidFill>
              </a:rPr>
              <a:t>*another reason why PEER-EDITING </a:t>
            </a:r>
            <a:r>
              <a:rPr lang="en-GB" sz="3900" dirty="0">
                <a:solidFill>
                  <a:srgbClr val="00B050"/>
                </a:solidFill>
              </a:rPr>
              <a:t>GROUPS ARE </a:t>
            </a:r>
            <a:r>
              <a:rPr lang="en-GB" sz="3900" dirty="0" smtClean="0">
                <a:solidFill>
                  <a:srgbClr val="00B050"/>
                </a:solidFill>
              </a:rPr>
              <a:t>ENCOURAGED </a:t>
            </a:r>
            <a:endParaRPr lang="en-GB" sz="39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US" sz="43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dirty="0" smtClean="0"/>
              <a:t>RE-READING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55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Re-reading one’s own work is a key to effective writing.</a:t>
            </a:r>
          </a:p>
          <a:p>
            <a:endParaRPr lang="en-GB" sz="3200" dirty="0"/>
          </a:p>
          <a:p>
            <a:r>
              <a:rPr lang="en-GB" dirty="0" smtClean="0"/>
              <a:t>Re-reading your writing and reflecting on it </a:t>
            </a:r>
            <a:r>
              <a:rPr lang="en-GB" i="1" dirty="0" smtClean="0"/>
              <a:t>in light of </a:t>
            </a:r>
            <a:r>
              <a:rPr lang="en-GB" b="1" i="1" dirty="0" smtClean="0"/>
              <a:t>feedback </a:t>
            </a:r>
            <a:r>
              <a:rPr lang="en-GB" i="1" dirty="0" smtClean="0"/>
              <a:t>from tutors </a:t>
            </a:r>
            <a:r>
              <a:rPr lang="en-GB" dirty="0" smtClean="0"/>
              <a:t>can also help improve future work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dirty="0" smtClean="0"/>
              <a:t>A PLEA FROM ALL TEACHING STAFF:</a:t>
            </a:r>
          </a:p>
          <a:p>
            <a:pPr marL="0" indent="0" algn="r">
              <a:buNone/>
            </a:pPr>
            <a:r>
              <a:rPr lang="en-GB" sz="6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 YOUR FEEDBACK</a:t>
            </a:r>
          </a:p>
          <a:p>
            <a:pPr marL="0" indent="0" algn="r">
              <a:buNone/>
            </a:pPr>
            <a:endParaRPr lang="en-GB" sz="3200" dirty="0" smtClean="0"/>
          </a:p>
          <a:p>
            <a:endParaRPr lang="en-US" sz="43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 dirty="0" smtClean="0"/>
              <a:t>RE-READING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0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with reading, it is important to be strategic about how you write; to be focused and goal-oriented; to write towards a purpose</a:t>
            </a:r>
          </a:p>
          <a:p>
            <a:r>
              <a:rPr lang="en-GB" i="1" dirty="0" smtClean="0"/>
              <a:t>That is to say: </a:t>
            </a:r>
            <a:r>
              <a:rPr lang="en-GB" sz="5400" b="1" i="1" dirty="0" smtClean="0"/>
              <a:t>Know what </a:t>
            </a:r>
            <a:r>
              <a:rPr lang="en-GB" sz="5400" b="1" i="1" dirty="0" err="1" smtClean="0"/>
              <a:t>yo</a:t>
            </a:r>
            <a:r>
              <a:rPr lang="en-GB" sz="5400" b="1" i="1" dirty="0" smtClean="0"/>
              <a:t>’ WRITING for.</a:t>
            </a:r>
          </a:p>
          <a:p>
            <a:endParaRPr lang="en-GB" i="1" dirty="0"/>
          </a:p>
          <a:p>
            <a:endParaRPr lang="en-GB" dirty="0"/>
          </a:p>
          <a:p>
            <a:endParaRPr lang="en-US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009" y="4176554"/>
            <a:ext cx="3962743" cy="237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72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READING-WRITING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endParaRPr lang="en-GB" sz="3600" dirty="0" smtClean="0"/>
          </a:p>
          <a:p>
            <a:endParaRPr lang="en-GB" i="1" dirty="0"/>
          </a:p>
          <a:p>
            <a:endParaRPr lang="en-GB" dirty="0"/>
          </a:p>
          <a:p>
            <a:endParaRPr lang="en-US" i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62000" y="17526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5200" b="1" i="1" dirty="0" smtClean="0"/>
              <a:t>Why</a:t>
            </a:r>
            <a:r>
              <a:rPr lang="en-GB" sz="5200" b="1" dirty="0" smtClean="0"/>
              <a:t>** are you writing this particular essay?</a:t>
            </a:r>
          </a:p>
          <a:p>
            <a:r>
              <a:rPr lang="en-GB" sz="5200" b="1" i="1" dirty="0" smtClean="0"/>
              <a:t>What</a:t>
            </a:r>
            <a:r>
              <a:rPr lang="en-GB" sz="5200" b="1" dirty="0" smtClean="0"/>
              <a:t> do you want to say? </a:t>
            </a:r>
            <a:r>
              <a:rPr lang="en-GB" sz="5200" b="1" i="1" dirty="0" smtClean="0"/>
              <a:t>What </a:t>
            </a:r>
            <a:r>
              <a:rPr lang="en-GB" sz="5200" b="1" dirty="0" smtClean="0"/>
              <a:t>arguments do you want to make?</a:t>
            </a:r>
          </a:p>
          <a:p>
            <a:r>
              <a:rPr lang="en-GB" sz="5200" b="1" i="1" dirty="0" smtClean="0"/>
              <a:t>How </a:t>
            </a:r>
            <a:r>
              <a:rPr lang="en-GB" sz="5200" b="1" dirty="0" smtClean="0"/>
              <a:t>are you going to do so? What structure and evidence might you use?</a:t>
            </a:r>
            <a:endParaRPr lang="en-GB" sz="5200" b="1" i="1" dirty="0"/>
          </a:p>
          <a:p>
            <a:endParaRPr lang="en-GB" sz="5400" b="1" i="1" dirty="0" smtClean="0"/>
          </a:p>
          <a:p>
            <a:endParaRPr lang="en-GB" i="1" dirty="0" smtClean="0"/>
          </a:p>
          <a:p>
            <a:pPr marL="0" indent="0" algn="r">
              <a:buNone/>
            </a:pPr>
            <a:r>
              <a:rPr lang="en-GB" dirty="0" smtClean="0"/>
              <a:t>**(other </a:t>
            </a:r>
            <a:r>
              <a:rPr lang="en-GB" dirty="0"/>
              <a:t>than having </a:t>
            </a:r>
            <a:r>
              <a:rPr lang="en-GB" dirty="0" smtClean="0"/>
              <a:t>been told to </a:t>
            </a:r>
            <a:r>
              <a:rPr lang="en-GB" dirty="0"/>
              <a:t>do so to complete your </a:t>
            </a:r>
            <a:r>
              <a:rPr lang="en-GB" dirty="0" smtClean="0"/>
              <a:t>degree)</a:t>
            </a:r>
          </a:p>
          <a:p>
            <a:pPr algn="r"/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50308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CHOOSING AN ESSAY QUESTION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smtClean="0"/>
              <a:t>To answer </a:t>
            </a:r>
            <a:r>
              <a:rPr lang="en-GB" b="1" i="1" dirty="0" smtClean="0"/>
              <a:t>why </a:t>
            </a:r>
            <a:r>
              <a:rPr lang="en-GB" b="1" dirty="0" smtClean="0"/>
              <a:t>you are writing, you should choose an essay question that allows you to </a:t>
            </a:r>
            <a:r>
              <a:rPr lang="en-GB" b="1" i="1" dirty="0" smtClean="0"/>
              <a:t>write with a purpose</a:t>
            </a:r>
            <a:endParaRPr lang="en-GB" i="1" dirty="0" smtClean="0"/>
          </a:p>
          <a:p>
            <a:pPr marL="0" indent="0">
              <a:buNone/>
            </a:pPr>
            <a:endParaRPr lang="en-GB" b="1" i="1" dirty="0"/>
          </a:p>
          <a:p>
            <a:pPr marL="914400" lvl="1" indent="-514350">
              <a:buAutoNum type="alphaUcParenR"/>
            </a:pPr>
            <a:r>
              <a:rPr lang="en-GB" dirty="0" smtClean="0"/>
              <a:t>Choose a topic that you are </a:t>
            </a:r>
            <a:r>
              <a:rPr lang="en-GB" b="1" dirty="0" smtClean="0"/>
              <a:t>interested in</a:t>
            </a:r>
            <a:r>
              <a:rPr lang="en-GB" dirty="0" smtClean="0"/>
              <a:t> – and that can sustain this interest throughout the amount of time and effort requisite to essay-writing*</a:t>
            </a:r>
          </a:p>
          <a:p>
            <a:pPr marL="914400" lvl="1" indent="-514350">
              <a:buAutoNum type="alphaUcParenR"/>
            </a:pPr>
            <a:endParaRPr lang="en-GB" dirty="0"/>
          </a:p>
          <a:p>
            <a:pPr marL="914400" lvl="1" indent="-514350">
              <a:buAutoNum type="alphaUcParenR"/>
            </a:pPr>
            <a:r>
              <a:rPr lang="en-GB" dirty="0" smtClean="0"/>
              <a:t>Choose an essay question that you </a:t>
            </a:r>
            <a:r>
              <a:rPr lang="en-GB" b="1" dirty="0" smtClean="0"/>
              <a:t>can make an argument about</a:t>
            </a:r>
            <a:r>
              <a:rPr lang="en-GB" dirty="0" smtClean="0"/>
              <a:t>*</a:t>
            </a:r>
          </a:p>
          <a:p>
            <a:pPr marL="914400" lvl="1" indent="-514350">
              <a:buAutoNum type="alphaUcParenR"/>
            </a:pPr>
            <a:endParaRPr lang="en-GB" b="1" dirty="0"/>
          </a:p>
          <a:p>
            <a:pPr marL="400050" lvl="1" indent="0" algn="r">
              <a:buNone/>
            </a:pPr>
            <a:r>
              <a:rPr lang="en-GB" b="1" dirty="0" smtClean="0"/>
              <a:t>*</a:t>
            </a:r>
            <a:r>
              <a:rPr lang="en-GB" dirty="0" smtClean="0"/>
              <a:t>merely being interested in a topic will only get you so far, you need to </a:t>
            </a:r>
            <a:r>
              <a:rPr lang="en-GB" i="1" dirty="0" smtClean="0"/>
              <a:t>say </a:t>
            </a:r>
            <a:r>
              <a:rPr lang="en-GB" dirty="0" smtClean="0"/>
              <a:t>something about it</a:t>
            </a:r>
          </a:p>
        </p:txBody>
      </p:sp>
    </p:spTree>
    <p:extLst>
      <p:ext uri="{BB962C8B-B14F-4D97-AF65-F5344CB8AC3E}">
        <p14:creationId xmlns:p14="http://schemas.microsoft.com/office/powerpoint/2010/main" val="15768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CHOOSING AN ESSAY QUESTION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Looking at a list of essay questions, think about which </a:t>
            </a:r>
            <a:r>
              <a:rPr lang="en-GB" b="1" dirty="0" smtClean="0"/>
              <a:t>interests </a:t>
            </a:r>
            <a:r>
              <a:rPr lang="en-GB" dirty="0" smtClean="0"/>
              <a:t>you and which you can make an </a:t>
            </a:r>
            <a:r>
              <a:rPr lang="en-GB" b="1" dirty="0" smtClean="0"/>
              <a:t>argument</a:t>
            </a:r>
            <a:r>
              <a:rPr lang="en-GB" dirty="0" smtClean="0"/>
              <a:t> in response to.</a:t>
            </a:r>
          </a:p>
          <a:p>
            <a:endParaRPr lang="en-GB" dirty="0"/>
          </a:p>
          <a:p>
            <a:r>
              <a:rPr lang="en-GB" dirty="0" smtClean="0"/>
              <a:t>And, moreover, choose an essay that you can frame an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</a:t>
            </a:r>
            <a:r>
              <a:rPr lang="en-GB" dirty="0" smtClean="0"/>
              <a:t>to.</a:t>
            </a:r>
          </a:p>
          <a:p>
            <a:endParaRPr lang="en-GB" dirty="0"/>
          </a:p>
          <a:p>
            <a:pPr marL="0" indent="0" algn="r">
              <a:buNone/>
            </a:pPr>
            <a:r>
              <a:rPr lang="en-GB" sz="5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Rule 1 of essay-writing: </a:t>
            </a:r>
          </a:p>
          <a:p>
            <a:pPr marL="0" indent="0" algn="r">
              <a:buNone/>
            </a:pPr>
            <a:r>
              <a:rPr lang="en-GB" sz="58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THE QUESTION</a:t>
            </a:r>
          </a:p>
          <a:p>
            <a:pPr marL="0" indent="0">
              <a:buNone/>
            </a:pP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>
              <a:buNone/>
            </a:pPr>
            <a:r>
              <a:rPr lang="en-US" i="1" dirty="0">
                <a:solidFill>
                  <a:srgbClr val="FF0000"/>
                </a:solidFill>
              </a:rPr>
              <a:t>Make sure you understand and answer all aspects of your chosen question. </a:t>
            </a:r>
            <a:endParaRPr lang="en-US" i="1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en-US" i="1" dirty="0">
                <a:solidFill>
                  <a:srgbClr val="FF0000"/>
                </a:solidFill>
              </a:rPr>
              <a:t>	</a:t>
            </a:r>
            <a:r>
              <a:rPr lang="en-US" sz="5700" i="1" dirty="0" smtClean="0">
                <a:solidFill>
                  <a:srgbClr val="FF0000"/>
                </a:solidFill>
              </a:rPr>
              <a:t>IF IN DOUBT, ASK YOUR TUTOR </a:t>
            </a:r>
            <a:r>
              <a:rPr lang="en-US" sz="5700" dirty="0" smtClean="0">
                <a:solidFill>
                  <a:srgbClr val="FF0000"/>
                </a:solidFill>
              </a:rPr>
              <a:t>(and/or a peer or support worker) </a:t>
            </a:r>
            <a:endParaRPr lang="en-GB" sz="57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54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Creating an essay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11159266" cy="4413324"/>
          </a:xfrm>
        </p:spPr>
        <p:txBody>
          <a:bodyPr/>
          <a:lstStyle/>
          <a:p>
            <a:r>
              <a:rPr lang="en-GB" dirty="0" smtClean="0"/>
              <a:t>Having chosen your question </a:t>
            </a:r>
          </a:p>
          <a:p>
            <a:r>
              <a:rPr lang="en-GB" dirty="0" smtClean="0"/>
              <a:t>Note the key words </a:t>
            </a:r>
            <a:endParaRPr lang="en-GB" dirty="0"/>
          </a:p>
          <a:p>
            <a:r>
              <a:rPr lang="en-GB" dirty="0" smtClean="0"/>
              <a:t>Decide what the question needs…then </a:t>
            </a:r>
            <a:r>
              <a:rPr lang="en-GB" b="1" dirty="0" smtClean="0"/>
              <a:t>create an essay plan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50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plan?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99" y="1600201"/>
            <a:ext cx="9836075" cy="4525963"/>
          </a:xfrm>
        </p:spPr>
        <p:txBody>
          <a:bodyPr/>
          <a:lstStyle/>
          <a:p>
            <a:r>
              <a:rPr lang="en-GB" dirty="0" smtClean="0"/>
              <a:t>Focuses your mind</a:t>
            </a:r>
          </a:p>
          <a:p>
            <a:r>
              <a:rPr lang="en-GB" dirty="0" smtClean="0"/>
              <a:t>Enables you to see what you know</a:t>
            </a:r>
          </a:p>
          <a:p>
            <a:r>
              <a:rPr lang="en-GB" dirty="0" smtClean="0"/>
              <a:t>And what you don’t know</a:t>
            </a:r>
          </a:p>
          <a:p>
            <a:r>
              <a:rPr lang="en-GB" dirty="0" smtClean="0"/>
              <a:t>It also helps you </a:t>
            </a:r>
            <a:r>
              <a:rPr lang="en-GB" b="1" dirty="0" smtClean="0"/>
              <a:t>structure </a:t>
            </a:r>
            <a:r>
              <a:rPr lang="en-GB" dirty="0" smtClean="0"/>
              <a:t>your discussion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3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Creating an essay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 the question</a:t>
            </a:r>
          </a:p>
          <a:p>
            <a:r>
              <a:rPr lang="en-GB" dirty="0" smtClean="0"/>
              <a:t>Intuit a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thesis </a:t>
            </a:r>
          </a:p>
          <a:p>
            <a:r>
              <a:rPr lang="en-GB" dirty="0" smtClean="0"/>
              <a:t>Work from that proposition</a:t>
            </a:r>
          </a:p>
          <a:p>
            <a:pPr lvl="1"/>
            <a:r>
              <a:rPr lang="en-GB" dirty="0" smtClean="0"/>
              <a:t>Think of examples to back it up</a:t>
            </a:r>
          </a:p>
          <a:p>
            <a:r>
              <a:rPr lang="en-GB" dirty="0" smtClean="0"/>
              <a:t>Work out how you might construct your argument</a:t>
            </a:r>
          </a:p>
          <a:p>
            <a:pPr lvl="1"/>
            <a:r>
              <a:rPr lang="en-GB" dirty="0" smtClean="0"/>
              <a:t>Each paragraph should cover one point fully</a:t>
            </a:r>
          </a:p>
          <a:p>
            <a:r>
              <a:rPr lang="en-GB" dirty="0" smtClean="0"/>
              <a:t>Consider concessions you might include too</a:t>
            </a:r>
            <a:endParaRPr lang="en-GB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85163130"/>
              </p:ext>
            </p:extLst>
          </p:nvPr>
        </p:nvGraphicFramePr>
        <p:xfrm>
          <a:off x="9069655" y="1600201"/>
          <a:ext cx="1823864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14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1143000"/>
          </a:xfrm>
        </p:spPr>
        <p:txBody>
          <a:bodyPr/>
          <a:lstStyle/>
          <a:p>
            <a:r>
              <a:rPr lang="en-US" dirty="0" smtClean="0"/>
              <a:t>What is an argument?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5943" y="1143000"/>
            <a:ext cx="11386457" cy="5535385"/>
          </a:xfrm>
        </p:spPr>
        <p:txBody>
          <a:bodyPr>
            <a:normAutofit fontScale="77500" lnSpcReduction="20000"/>
          </a:bodyPr>
          <a:lstStyle/>
          <a:p>
            <a:r>
              <a:rPr lang="en-US" sz="2900" dirty="0" smtClean="0">
                <a:solidFill>
                  <a:srgbClr val="FF0000"/>
                </a:solidFill>
              </a:rPr>
              <a:t>An </a:t>
            </a:r>
            <a:r>
              <a:rPr lang="en-US" sz="2900" i="1" dirty="0" smtClean="0">
                <a:solidFill>
                  <a:srgbClr val="FF0000"/>
                </a:solidFill>
              </a:rPr>
              <a:t>evidence-based </a:t>
            </a:r>
            <a:r>
              <a:rPr lang="en-US" sz="2900" dirty="0" smtClean="0">
                <a:solidFill>
                  <a:srgbClr val="FF0000"/>
                </a:solidFill>
              </a:rPr>
              <a:t>exploration of your position</a:t>
            </a:r>
            <a:r>
              <a:rPr lang="en-US" sz="2900" dirty="0" smtClean="0"/>
              <a:t>. A discussion that shows using linked ideas to argue a position</a:t>
            </a:r>
          </a:p>
          <a:p>
            <a:pPr lvl="1"/>
            <a:r>
              <a:rPr lang="en-US" sz="2900" dirty="0" smtClean="0"/>
              <a:t>It should be logical, persuasive, gap-free and make sense</a:t>
            </a:r>
          </a:p>
          <a:p>
            <a:pPr marL="457200" lvl="1" indent="0">
              <a:buNone/>
            </a:pPr>
            <a:endParaRPr lang="en-GB" sz="2900" dirty="0"/>
          </a:p>
          <a:p>
            <a:pPr marL="457200" lvl="1" indent="0">
              <a:buNone/>
            </a:pPr>
            <a:r>
              <a:rPr lang="en-GB" sz="2900" dirty="0"/>
              <a:t>	</a:t>
            </a:r>
            <a:r>
              <a:rPr lang="en-GB" sz="2900" dirty="0" smtClean="0"/>
              <a:t>An argument SHOULD BE</a:t>
            </a:r>
            <a:r>
              <a:rPr lang="en-GB" sz="2900" i="1" dirty="0" smtClean="0"/>
              <a:t> EXPRESSLY </a:t>
            </a:r>
            <a:r>
              <a:rPr lang="en-GB" sz="2900" dirty="0" smtClean="0"/>
              <a:t>STATED AND NOT </a:t>
            </a:r>
            <a:r>
              <a:rPr lang="en-GB" sz="2900" i="1" dirty="0" smtClean="0"/>
              <a:t>OVERLY-EQUIVOCAL</a:t>
            </a:r>
          </a:p>
          <a:p>
            <a:pPr marL="457200" lvl="1" indent="0" algn="r">
              <a:buNone/>
            </a:pPr>
            <a:endParaRPr lang="en-GB" sz="2900" i="1" dirty="0"/>
          </a:p>
          <a:p>
            <a:pPr lvl="1" algn="r">
              <a:buFont typeface="Arial" panose="020B0604020202020204" pitchFamily="34" charset="0"/>
              <a:buChar char="•"/>
            </a:pPr>
            <a:r>
              <a:rPr lang="en-GB" sz="2900" b="1" i="1" dirty="0" smtClean="0"/>
              <a:t>TRY TO AVOID ANSWERING “WELL IT’S PARTLY ‘A’ AND PARTLY ‘B’” – TAKE A STANCE, AND BACK UP THAT STANCE</a:t>
            </a:r>
          </a:p>
          <a:p>
            <a:pPr lvl="1" algn="r">
              <a:buFont typeface="Arial" panose="020B0604020202020204" pitchFamily="34" charset="0"/>
              <a:buChar char="•"/>
            </a:pPr>
            <a:endParaRPr lang="en-GB" sz="2900" b="1" i="1" dirty="0"/>
          </a:p>
          <a:p>
            <a:pPr lvl="1" algn="r">
              <a:buFont typeface="Arial" panose="020B0604020202020204" pitchFamily="34" charset="0"/>
              <a:buChar char="•"/>
            </a:pPr>
            <a:r>
              <a:rPr lang="en-GB" sz="2900" b="1" dirty="0" smtClean="0"/>
              <a:t>Most questions will be set precisely because there are multiple possible perspectives</a:t>
            </a:r>
          </a:p>
          <a:p>
            <a:pPr lvl="1" algn="r">
              <a:buFont typeface="Arial" panose="020B0604020202020204" pitchFamily="34" charset="0"/>
              <a:buChar char="•"/>
            </a:pPr>
            <a:endParaRPr lang="en-GB" sz="2900" b="1" dirty="0"/>
          </a:p>
          <a:p>
            <a:pPr lvl="1" algn="r">
              <a:buFont typeface="Arial" panose="020B0604020202020204" pitchFamily="34" charset="0"/>
              <a:buChar char="•"/>
            </a:pPr>
            <a:r>
              <a:rPr lang="en-GB" sz="2900" b="1" dirty="0" smtClean="0"/>
              <a:t>If your answer really is “partly ‘a’ and partly ‘b,’”  then try to articulate this in a manner that is not just fence-sitting or bet-hedging</a:t>
            </a:r>
          </a:p>
          <a:p>
            <a:pPr lvl="1" algn="r">
              <a:buFont typeface="Arial" panose="020B0604020202020204" pitchFamily="34" charset="0"/>
              <a:buChar char="•"/>
            </a:pPr>
            <a:endParaRPr lang="en-GB" sz="2900" b="1" dirty="0"/>
          </a:p>
          <a:p>
            <a:pPr lvl="1" algn="r">
              <a:buFont typeface="Arial" panose="020B0604020202020204" pitchFamily="34" charset="0"/>
              <a:buChar char="•"/>
            </a:pPr>
            <a:r>
              <a:rPr lang="en-GB" sz="2900" b="1" dirty="0" smtClean="0"/>
              <a:t>And if the question doesn’t elicit a clear stance from you, maybe it’s not the right question to write on </a:t>
            </a:r>
            <a:r>
              <a:rPr lang="en-GB" b="1" i="1" dirty="0" smtClean="0"/>
              <a:t>(and/or a bad question)   </a:t>
            </a:r>
            <a:r>
              <a:rPr lang="en-GB" i="1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31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THESIS STATEMENTS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Try to condense your thoughts into one or two key points that you want to get across</a:t>
            </a:r>
          </a:p>
          <a:p>
            <a:r>
              <a:rPr lang="en-GB" b="1" dirty="0" smtClean="0"/>
              <a:t>Try to summarise these key points into one or two sentences</a:t>
            </a:r>
          </a:p>
          <a:p>
            <a:r>
              <a:rPr lang="en-GB" b="1" dirty="0" smtClean="0"/>
              <a:t>Formulate a thesis statement articulating these key points: ‘this essay will argue …’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8988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761" y="1417638"/>
            <a:ext cx="10972800" cy="4525963"/>
          </a:xfrm>
        </p:spPr>
        <p:txBody>
          <a:bodyPr>
            <a:noAutofit/>
          </a:bodyPr>
          <a:lstStyle/>
          <a:p>
            <a:r>
              <a:rPr lang="en-GB" sz="2400" b="1" dirty="0" smtClean="0"/>
              <a:t>Academic essays are </a:t>
            </a:r>
            <a:r>
              <a:rPr lang="en-GB" sz="2400" b="1" dirty="0" smtClean="0"/>
              <a:t>NOT </a:t>
            </a:r>
            <a:r>
              <a:rPr lang="en-GB" sz="2400" b="1" dirty="0" smtClean="0"/>
              <a:t>detective </a:t>
            </a:r>
            <a:r>
              <a:rPr lang="en-GB" sz="2400" b="1" dirty="0" smtClean="0"/>
              <a:t>stories. Here’s the general rules (formula) for essay-writing:</a:t>
            </a:r>
          </a:p>
          <a:p>
            <a:pPr marL="0" indent="0">
              <a:buNone/>
            </a:pPr>
            <a:endParaRPr lang="en-GB" sz="2400" b="1" dirty="0"/>
          </a:p>
          <a:p>
            <a:pPr marL="514350" indent="0"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 smtClean="0">
                <a:solidFill>
                  <a:srgbClr val="FF0000"/>
                </a:solidFill>
              </a:rPr>
              <a:t>TELL THE READER WHAT YOU’RE GOING TO TELL THEM 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en-GB" b="1" dirty="0" smtClean="0"/>
              <a:t>	(Introduction)</a:t>
            </a:r>
          </a:p>
          <a:p>
            <a:pPr marL="800100" lvl="2" indent="0">
              <a:spcBef>
                <a:spcPts val="0"/>
              </a:spcBef>
              <a:buNone/>
            </a:pPr>
            <a:endParaRPr lang="en-GB" sz="2800" b="1" dirty="0" smtClean="0"/>
          </a:p>
          <a:p>
            <a:pPr marL="1257300" lvl="3" indent="0">
              <a:spcBef>
                <a:spcPts val="0"/>
              </a:spcBef>
              <a:buNone/>
            </a:pPr>
            <a:r>
              <a:rPr lang="en-GB" sz="2800" b="1" dirty="0" smtClean="0">
                <a:solidFill>
                  <a:srgbClr val="0070C0"/>
                </a:solidFill>
              </a:rPr>
              <a:t>2. TELL THE READER WHAT </a:t>
            </a:r>
            <a:r>
              <a:rPr lang="en-GB" sz="2800" b="1" dirty="0" smtClean="0">
                <a:solidFill>
                  <a:srgbClr val="0070C0"/>
                </a:solidFill>
              </a:rPr>
              <a:t>YOU </a:t>
            </a:r>
            <a:r>
              <a:rPr lang="en-GB" sz="2800" b="1" dirty="0" smtClean="0">
                <a:solidFill>
                  <a:srgbClr val="0070C0"/>
                </a:solidFill>
              </a:rPr>
              <a:t>SAID YOU WERE GOING TO TELL THEM</a:t>
            </a:r>
          </a:p>
          <a:p>
            <a:pPr marL="1257300" lvl="3" indent="0">
              <a:spcBef>
                <a:spcPts val="0"/>
              </a:spcBef>
              <a:buNone/>
            </a:pPr>
            <a:r>
              <a:rPr lang="en-GB" sz="2800" b="1" dirty="0" smtClean="0"/>
              <a:t>	(Main body of text)</a:t>
            </a:r>
          </a:p>
          <a:p>
            <a:pPr marL="800100" lvl="2" indent="0">
              <a:spcBef>
                <a:spcPts val="0"/>
              </a:spcBef>
              <a:buNone/>
            </a:pPr>
            <a:endParaRPr lang="en-GB" sz="2800" b="1" dirty="0" smtClean="0"/>
          </a:p>
          <a:p>
            <a:pPr marL="3086100" lvl="7" indent="0">
              <a:spcBef>
                <a:spcPts val="0"/>
              </a:spcBef>
              <a:buNone/>
            </a:pPr>
            <a:r>
              <a:rPr lang="en-GB" sz="2800" b="1" dirty="0" smtClean="0">
                <a:solidFill>
                  <a:srgbClr val="7030A0"/>
                </a:solidFill>
              </a:rPr>
              <a:t>3. TELL THE READER WHAT YOU’VE TOLD THEM</a:t>
            </a:r>
          </a:p>
          <a:p>
            <a:pPr marL="3543300" lvl="8" indent="0">
              <a:spcBef>
                <a:spcPts val="0"/>
              </a:spcBef>
              <a:buNone/>
            </a:pPr>
            <a:r>
              <a:rPr lang="en-GB" sz="2800" b="1" dirty="0" smtClean="0"/>
              <a:t>(Conclusion)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32723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525963"/>
          </a:xfrm>
        </p:spPr>
        <p:txBody>
          <a:bodyPr>
            <a:noAutofit/>
          </a:bodyPr>
          <a:lstStyle/>
          <a:p>
            <a:r>
              <a:rPr lang="en-GB" sz="2400" b="1" dirty="0" smtClean="0"/>
              <a:t>These general rules can be applied to any paragraph in an essay:</a:t>
            </a:r>
          </a:p>
          <a:p>
            <a:pPr marL="0" indent="0">
              <a:buNone/>
            </a:pPr>
            <a:endParaRPr lang="en-GB" sz="2400" b="1" dirty="0"/>
          </a:p>
          <a:p>
            <a:pPr marL="514350" indent="0">
              <a:spcBef>
                <a:spcPts val="0"/>
              </a:spcBef>
              <a:buFont typeface="+mj-lt"/>
              <a:buAutoNum type="arabicPeriod"/>
            </a:pPr>
            <a:r>
              <a:rPr lang="en-GB" sz="2800" b="1" dirty="0" smtClean="0">
                <a:solidFill>
                  <a:srgbClr val="FF0000"/>
                </a:solidFill>
              </a:rPr>
              <a:t>TELL THE READER WHAT YOU’RE GOING TO TELL THEM </a:t>
            </a:r>
          </a:p>
          <a:p>
            <a:pPr marL="400050" lvl="1" indent="0">
              <a:spcBef>
                <a:spcPts val="0"/>
              </a:spcBef>
              <a:buNone/>
            </a:pPr>
            <a:r>
              <a:rPr lang="en-GB" b="1" dirty="0" smtClean="0">
                <a:solidFill>
                  <a:srgbClr val="FF0000"/>
                </a:solidFill>
              </a:rPr>
              <a:t>		Make a </a:t>
            </a:r>
            <a:r>
              <a:rPr lang="en-GB" b="1" u="sng" dirty="0" smtClean="0">
                <a:solidFill>
                  <a:srgbClr val="FF0000"/>
                </a:solidFill>
              </a:rPr>
              <a:t>point</a:t>
            </a:r>
          </a:p>
          <a:p>
            <a:pPr marL="800100" lvl="2" indent="0">
              <a:spcBef>
                <a:spcPts val="0"/>
              </a:spcBef>
              <a:buNone/>
            </a:pPr>
            <a:endParaRPr lang="en-GB" sz="2800" b="1" dirty="0" smtClean="0"/>
          </a:p>
          <a:p>
            <a:pPr marL="1257300" lvl="3" indent="0">
              <a:spcBef>
                <a:spcPts val="0"/>
              </a:spcBef>
              <a:buNone/>
            </a:pPr>
            <a:r>
              <a:rPr lang="en-GB" sz="2800" b="1" dirty="0" smtClean="0">
                <a:solidFill>
                  <a:srgbClr val="0070C0"/>
                </a:solidFill>
              </a:rPr>
              <a:t>2. TELL THE READER WHAT </a:t>
            </a:r>
            <a:r>
              <a:rPr lang="en-GB" sz="2800" b="1" dirty="0" smtClean="0">
                <a:solidFill>
                  <a:srgbClr val="0070C0"/>
                </a:solidFill>
              </a:rPr>
              <a:t>YOU </a:t>
            </a:r>
            <a:r>
              <a:rPr lang="en-GB" sz="2800" b="1" dirty="0" smtClean="0">
                <a:solidFill>
                  <a:srgbClr val="0070C0"/>
                </a:solidFill>
              </a:rPr>
              <a:t>SAID YOU WERE GOING TO TELL THEM</a:t>
            </a:r>
          </a:p>
          <a:p>
            <a:pPr marL="1257300" lvl="3" indent="0">
              <a:spcBef>
                <a:spcPts val="0"/>
              </a:spcBef>
              <a:buNone/>
            </a:pPr>
            <a:r>
              <a:rPr lang="en-GB" sz="2800" b="1" dirty="0" smtClean="0">
                <a:solidFill>
                  <a:srgbClr val="0070C0"/>
                </a:solidFill>
              </a:rPr>
              <a:t>		Provide </a:t>
            </a:r>
            <a:r>
              <a:rPr lang="en-GB" sz="2800" b="1" u="sng" dirty="0" smtClean="0">
                <a:solidFill>
                  <a:srgbClr val="0070C0"/>
                </a:solidFill>
              </a:rPr>
              <a:t>evidence </a:t>
            </a:r>
            <a:r>
              <a:rPr lang="en-GB" sz="2800" b="1" dirty="0" smtClean="0">
                <a:solidFill>
                  <a:srgbClr val="0070C0"/>
                </a:solidFill>
              </a:rPr>
              <a:t>for that point</a:t>
            </a:r>
          </a:p>
          <a:p>
            <a:pPr marL="800100" lvl="2" indent="0">
              <a:spcBef>
                <a:spcPts val="0"/>
              </a:spcBef>
              <a:buNone/>
            </a:pPr>
            <a:endParaRPr lang="en-GB" sz="2800" b="1" dirty="0" smtClean="0"/>
          </a:p>
          <a:p>
            <a:pPr marL="3086100" lvl="7" indent="0">
              <a:spcBef>
                <a:spcPts val="0"/>
              </a:spcBef>
              <a:buNone/>
            </a:pPr>
            <a:r>
              <a:rPr lang="en-GB" sz="2800" b="1" dirty="0" smtClean="0">
                <a:solidFill>
                  <a:srgbClr val="7030A0"/>
                </a:solidFill>
              </a:rPr>
              <a:t>3. TELL THE READER WHAT YOU’VE TOLD THEM</a:t>
            </a:r>
          </a:p>
          <a:p>
            <a:pPr marL="3086100" lvl="7" indent="0">
              <a:spcBef>
                <a:spcPts val="0"/>
              </a:spcBef>
              <a:buNone/>
            </a:pPr>
            <a:r>
              <a:rPr lang="en-GB" sz="2800" b="1" dirty="0">
                <a:solidFill>
                  <a:srgbClr val="FF0000"/>
                </a:solidFill>
              </a:rPr>
              <a:t>	</a:t>
            </a:r>
            <a:r>
              <a:rPr lang="en-GB" sz="2800" b="1" u="sng" dirty="0" smtClean="0">
                <a:solidFill>
                  <a:srgbClr val="7030A0"/>
                </a:solidFill>
              </a:rPr>
              <a:t>Explain</a:t>
            </a:r>
            <a:r>
              <a:rPr lang="en-GB" sz="2800" b="1" dirty="0" smtClean="0">
                <a:solidFill>
                  <a:srgbClr val="7030A0"/>
                </a:solidFill>
              </a:rPr>
              <a:t> (elaborate upon or reaffirm) the point</a:t>
            </a:r>
            <a:endParaRPr lang="en-GB" sz="28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20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Remember PEE</a:t>
            </a:r>
            <a:br>
              <a:rPr lang="en-GB" sz="2800" b="1" dirty="0" smtClean="0">
                <a:solidFill>
                  <a:srgbClr val="FF0000"/>
                </a:solidFill>
              </a:rPr>
            </a:br>
            <a:endParaRPr lang="en-GB" sz="2800" b="1" dirty="0" smtClean="0">
              <a:solidFill>
                <a:srgbClr val="FF0000"/>
              </a:solidFill>
            </a:endParaRPr>
          </a:p>
          <a:p>
            <a:pPr marL="800100" lvl="2" indent="0">
              <a:buNone/>
            </a:pPr>
            <a:r>
              <a:rPr lang="en-GB" sz="5400" b="1" dirty="0">
                <a:solidFill>
                  <a:srgbClr val="FF0000"/>
                </a:solidFill>
              </a:rPr>
              <a:t>	</a:t>
            </a:r>
            <a:r>
              <a:rPr lang="en-GB" sz="5400" b="1" dirty="0" smtClean="0">
                <a:solidFill>
                  <a:srgbClr val="FF0000"/>
                </a:solidFill>
              </a:rPr>
              <a:t>	POINT</a:t>
            </a:r>
            <a:r>
              <a:rPr lang="en-GB" sz="5400" b="1" dirty="0" smtClean="0">
                <a:solidFill>
                  <a:srgbClr val="00B050"/>
                </a:solidFill>
              </a:rPr>
              <a:t> </a:t>
            </a:r>
          </a:p>
          <a:p>
            <a:pPr marL="800100" lvl="2" indent="0">
              <a:buNone/>
            </a:pPr>
            <a:r>
              <a:rPr lang="en-GB" sz="5400" b="1" dirty="0" smtClean="0">
                <a:solidFill>
                  <a:srgbClr val="FF0000"/>
                </a:solidFill>
              </a:rPr>
              <a:t>				</a:t>
            </a:r>
            <a:r>
              <a:rPr lang="en-GB" sz="5400" b="1" dirty="0" smtClean="0">
                <a:solidFill>
                  <a:srgbClr val="0070C0"/>
                </a:solidFill>
              </a:rPr>
              <a:t>EVIDENCE</a:t>
            </a:r>
            <a:r>
              <a:rPr lang="en-GB" sz="5400" b="1" dirty="0" smtClean="0">
                <a:solidFill>
                  <a:srgbClr val="FF0000"/>
                </a:solidFill>
              </a:rPr>
              <a:t> </a:t>
            </a:r>
          </a:p>
          <a:p>
            <a:pPr marL="800100" lvl="2" indent="0">
              <a:buNone/>
            </a:pPr>
            <a:r>
              <a:rPr lang="en-GB" sz="5400" b="1" dirty="0" smtClean="0">
                <a:solidFill>
                  <a:srgbClr val="FF0000"/>
                </a:solidFill>
              </a:rPr>
              <a:t>							</a:t>
            </a:r>
            <a:r>
              <a:rPr lang="en-GB" sz="5400" b="1" dirty="0" smtClean="0">
                <a:solidFill>
                  <a:srgbClr val="7030A0"/>
                </a:solidFill>
              </a:rPr>
              <a:t>EXPLAIN</a:t>
            </a:r>
          </a:p>
        </p:txBody>
      </p:sp>
    </p:spTree>
    <p:extLst>
      <p:ext uri="{BB962C8B-B14F-4D97-AF65-F5344CB8AC3E}">
        <p14:creationId xmlns:p14="http://schemas.microsoft.com/office/powerpoint/2010/main" val="14958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Construction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Introduction</a:t>
            </a:r>
            <a:r>
              <a:rPr lang="en-GB" dirty="0" smtClean="0"/>
              <a:t> – indicates direction your document will take (your thesis)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Mid section </a:t>
            </a:r>
            <a:r>
              <a:rPr lang="en-GB" dirty="0" smtClean="0"/>
              <a:t>– paragraphs detailing argument in sequence, with evidence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Conclusion</a:t>
            </a:r>
            <a:r>
              <a:rPr lang="en-GB" dirty="0" smtClean="0"/>
              <a:t> – final section that winds up and reasserts your argument (TRY TO AVOID INTRODUCING </a:t>
            </a:r>
            <a:r>
              <a:rPr lang="en-GB" i="1" dirty="0" smtClean="0"/>
              <a:t>NEW INFORMATION HERE</a:t>
            </a:r>
            <a:r>
              <a:rPr lang="en-GB" dirty="0" smtClean="0"/>
              <a:t>)</a:t>
            </a:r>
          </a:p>
          <a:p>
            <a:pPr algn="r"/>
            <a:r>
              <a:rPr lang="en-GB" dirty="0" smtClean="0">
                <a:solidFill>
                  <a:srgbClr val="00B050"/>
                </a:solidFill>
              </a:rPr>
              <a:t>Reference list and bibliography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75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1212</Words>
  <Application>Microsoft Office PowerPoint</Application>
  <PresentationFormat>Widescreen</PresentationFormat>
  <Paragraphs>186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Calibri</vt:lpstr>
      <vt:lpstr>Algerian</vt:lpstr>
      <vt:lpstr>Arial</vt:lpstr>
      <vt:lpstr>Harlow Solid Italic</vt:lpstr>
      <vt:lpstr>1_Office Theme</vt:lpstr>
      <vt:lpstr> Study Skills WRITING What, Why, How or; Additional Reasons Why Reading is Important</vt:lpstr>
      <vt:lpstr>READING-WRITING</vt:lpstr>
      <vt:lpstr>READING-WRITING</vt:lpstr>
      <vt:lpstr>READING-WRITING</vt:lpstr>
      <vt:lpstr>READING-WRITING</vt:lpstr>
      <vt:lpstr>READING-WRITING</vt:lpstr>
      <vt:lpstr>RE-READING</vt:lpstr>
      <vt:lpstr>RE-READING</vt:lpstr>
      <vt:lpstr>RE-READING</vt:lpstr>
      <vt:lpstr>RE-READING</vt:lpstr>
      <vt:lpstr>RE-READING</vt:lpstr>
      <vt:lpstr>READING-WRITING</vt:lpstr>
      <vt:lpstr>READING-WRITING</vt:lpstr>
      <vt:lpstr>CHOOSING AN ESSAY QUESTION</vt:lpstr>
      <vt:lpstr>CHOOSING AN ESSAY QUESTION</vt:lpstr>
      <vt:lpstr>Creating an essay plan</vt:lpstr>
      <vt:lpstr>Why plan?</vt:lpstr>
      <vt:lpstr>Creating an essay plan</vt:lpstr>
      <vt:lpstr>What is an argument?</vt:lpstr>
      <vt:lpstr>THESIS STATEMENTS</vt:lpstr>
      <vt:lpstr>STRUCTURE</vt:lpstr>
      <vt:lpstr>STRUCTURE</vt:lpstr>
      <vt:lpstr>STRUCTURE</vt:lpstr>
      <vt:lpstr>Construction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AHSK4002  Week 3 Lecture WRITING What, Why, How</dc:title>
  <dc:creator>Alexander Scott</dc:creator>
  <cp:lastModifiedBy>Alexander Scott</cp:lastModifiedBy>
  <cp:revision>40</cp:revision>
  <cp:lastPrinted>2017-10-19T12:43:30Z</cp:lastPrinted>
  <dcterms:created xsi:type="dcterms:W3CDTF">2016-10-25T12:02:12Z</dcterms:created>
  <dcterms:modified xsi:type="dcterms:W3CDTF">2018-11-05T15:08:22Z</dcterms:modified>
</cp:coreProperties>
</file>