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78"/>
    <p:restoredTop sz="94681"/>
  </p:normalViewPr>
  <p:slideViewPr>
    <p:cSldViewPr snapToGrid="0" snapToObjects="1">
      <p:cViewPr varScale="1">
        <p:scale>
          <a:sx n="80" d="100"/>
          <a:sy n="80" d="100"/>
        </p:scale>
        <p:origin x="184" y="16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1388900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948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5BCAD085-E8A6-8845-BD4E-CB4CCA059FC4}"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2656496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BCAD085-E8A6-8845-BD4E-CB4CCA059FC4}" type="datetimeFigureOut">
              <a:rPr lang="en-US" smtClean="0"/>
              <a:t>11/9/25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78961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5BCAD085-E8A6-8845-BD4E-CB4CCA059FC4}"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723237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3217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56271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5BCAD085-E8A6-8845-BD4E-CB4CCA059FC4}" type="datetimeFigureOut">
              <a:rPr lang="en-US" smtClean="0"/>
              <a:t>11/9/25</a:t>
            </a:fld>
            <a:endParaRPr lang="en-US"/>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2344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BCAD085-E8A6-8845-BD4E-CB4CCA059FC4}" type="datetimeFigureOut">
              <a:rPr lang="en-US" smtClean="0"/>
              <a:t>11/9/25</a:t>
            </a:fld>
            <a:endParaRPr lang="en-US"/>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4615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96279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09668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5BCAD085-E8A6-8845-BD4E-CB4CCA059FC4}" type="datetimeFigureOut">
              <a:rPr lang="en-US" smtClean="0"/>
              <a:t>11/9/25</a:t>
            </a:fld>
            <a:endParaRPr lang="en-US"/>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9980153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6138" y="0"/>
            <a:ext cx="7772400" cy="1470025"/>
          </a:xfrm>
        </p:spPr>
        <p:txBody>
          <a:bodyPr>
            <a:normAutofit fontScale="90000"/>
          </a:bodyPr>
          <a:lstStyle/>
          <a:p>
            <a:r>
              <a:rPr dirty="0">
                <a:latin typeface="Arial" panose="020B0604020202020204" pitchFamily="34" charset="0"/>
                <a:cs typeface="Arial" panose="020B0604020202020204" pitchFamily="34" charset="0"/>
              </a:rPr>
              <a:t>Recruitment and Selection Process at Amazon UK</a:t>
            </a:r>
          </a:p>
        </p:txBody>
      </p:sp>
      <p:sp>
        <p:nvSpPr>
          <p:cNvPr id="3" name="Subtitle 2"/>
          <p:cNvSpPr>
            <a:spLocks noGrp="1"/>
          </p:cNvSpPr>
          <p:nvPr>
            <p:ph type="subTitle" idx="1"/>
          </p:nvPr>
        </p:nvSpPr>
        <p:spPr>
          <a:xfrm>
            <a:off x="1603364" y="1829477"/>
            <a:ext cx="5937272" cy="1692656"/>
          </a:xfrm>
        </p:spPr>
        <p:txBody>
          <a:bodyPr>
            <a:normAutofit/>
          </a:bodyPr>
          <a:lstStyle/>
          <a:p>
            <a:r>
              <a:rPr sz="1100" dirty="0">
                <a:latin typeface="Arial" panose="020B0604020202020204" pitchFamily="34" charset="0"/>
                <a:cs typeface="Arial" panose="020B0604020202020204" pitchFamily="34" charset="0"/>
              </a:rPr>
              <a:t>Module: LCLM5002 – Developing and Managing Individuals and Teams</a:t>
            </a:r>
          </a:p>
          <a:p>
            <a:r>
              <a:rPr sz="1100" dirty="0">
                <a:latin typeface="Arial" panose="020B0604020202020204" pitchFamily="34" charset="0"/>
                <a:cs typeface="Arial" panose="020B0604020202020204" pitchFamily="34" charset="0"/>
              </a:rPr>
              <a:t>Student: </a:t>
            </a:r>
            <a:r>
              <a:rPr lang="en-GB" sz="1100" dirty="0">
                <a:latin typeface="Arial" panose="020B0604020202020204" pitchFamily="34" charset="0"/>
                <a:cs typeface="Arial" panose="020B0604020202020204" pitchFamily="34" charset="0"/>
              </a:rPr>
              <a:t>Vadim Furtuna</a:t>
            </a:r>
          </a:p>
          <a:p>
            <a:r>
              <a:rPr lang="en-GB" sz="1100" dirty="0">
                <a:latin typeface="Arial" panose="020B0604020202020204" pitchFamily="34" charset="0"/>
                <a:cs typeface="Arial" panose="020B0604020202020204" pitchFamily="34" charset="0"/>
              </a:rPr>
              <a:t>Student Number: 2417467</a:t>
            </a:r>
            <a:endParaRPr sz="1100" dirty="0">
              <a:latin typeface="Arial" panose="020B0604020202020204" pitchFamily="34" charset="0"/>
              <a:cs typeface="Arial" panose="020B0604020202020204" pitchFamily="34" charset="0"/>
            </a:endParaRPr>
          </a:p>
          <a:p>
            <a:r>
              <a:rPr sz="1100" dirty="0">
                <a:latin typeface="Arial" panose="020B0604020202020204" pitchFamily="34" charset="0"/>
                <a:cs typeface="Arial" panose="020B0604020202020204" pitchFamily="34" charset="0"/>
              </a:rPr>
              <a:t>Date: November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Table of Contents</a:t>
            </a:r>
          </a:p>
        </p:txBody>
      </p:sp>
      <p:sp>
        <p:nvSpPr>
          <p:cNvPr id="3" name="Content Placeholder 2"/>
          <p:cNvSpPr>
            <a:spLocks noGrp="1"/>
          </p:cNvSpPr>
          <p:nvPr>
            <p:ph idx="1"/>
          </p:nvPr>
        </p:nvSpPr>
        <p:spPr/>
        <p:txBody>
          <a:bodyPr>
            <a:normAutofit lnSpcReduction="10000"/>
          </a:bodyPr>
          <a:lstStyle/>
          <a:p>
            <a:r>
              <a:rPr sz="1100" dirty="0">
                <a:latin typeface="Arial" panose="020B0604020202020204" pitchFamily="34" charset="0"/>
                <a:cs typeface="Arial" panose="020B0604020202020204" pitchFamily="34" charset="0"/>
              </a:rPr>
              <a:t>1. Introduction to Amazon UK</a:t>
            </a:r>
            <a:r>
              <a:rPr lang="en-GB" sz="1100" dirty="0">
                <a:latin typeface="Arial" panose="020B0604020202020204" pitchFamily="34" charset="0"/>
                <a:cs typeface="Arial" panose="020B0604020202020204" pitchFamily="34" charset="0"/>
              </a:rPr>
              <a:t>............ 3</a:t>
            </a:r>
            <a:endParaRPr sz="1100" dirty="0">
              <a:latin typeface="Arial" panose="020B0604020202020204" pitchFamily="34" charset="0"/>
              <a:cs typeface="Arial" panose="020B0604020202020204" pitchFamily="34" charset="0"/>
            </a:endParaRPr>
          </a:p>
          <a:p>
            <a:r>
              <a:rPr sz="1100" dirty="0">
                <a:latin typeface="Arial" panose="020B0604020202020204" pitchFamily="34" charset="0"/>
                <a:cs typeface="Arial" panose="020B0604020202020204" pitchFamily="34" charset="0"/>
              </a:rPr>
              <a:t>2. Recruitment Process</a:t>
            </a:r>
            <a:r>
              <a:rPr lang="en-GB" sz="1100" dirty="0">
                <a:latin typeface="Arial" panose="020B0604020202020204" pitchFamily="34" charset="0"/>
                <a:cs typeface="Arial" panose="020B0604020202020204" pitchFamily="34" charset="0"/>
              </a:rPr>
              <a:t>…………….. 4</a:t>
            </a:r>
            <a:endParaRPr sz="1100" dirty="0">
              <a:latin typeface="Arial" panose="020B0604020202020204" pitchFamily="34" charset="0"/>
              <a:cs typeface="Arial" panose="020B0604020202020204" pitchFamily="34" charset="0"/>
            </a:endParaRPr>
          </a:p>
          <a:p>
            <a:r>
              <a:rPr sz="1100" dirty="0">
                <a:latin typeface="Arial" panose="020B0604020202020204" pitchFamily="34" charset="0"/>
                <a:cs typeface="Arial" panose="020B0604020202020204" pitchFamily="34" charset="0"/>
              </a:rPr>
              <a:t>3. Job Analysis</a:t>
            </a:r>
            <a:r>
              <a:rPr lang="en-GB" sz="1100" dirty="0">
                <a:latin typeface="Arial" panose="020B0604020202020204" pitchFamily="34" charset="0"/>
                <a:cs typeface="Arial" panose="020B0604020202020204" pitchFamily="34" charset="0"/>
              </a:rPr>
              <a:t>………………. 5</a:t>
            </a:r>
            <a:endParaRPr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4. Description &amp; Person Specification…………… 6</a:t>
            </a:r>
          </a:p>
          <a:p>
            <a:r>
              <a:rPr lang="en-GB" sz="1100" dirty="0">
                <a:latin typeface="Arial" panose="020B0604020202020204" pitchFamily="34" charset="0"/>
                <a:cs typeface="Arial" panose="020B0604020202020204" pitchFamily="34" charset="0"/>
              </a:rPr>
              <a:t>5</a:t>
            </a:r>
            <a:r>
              <a:rPr sz="1100" dirty="0">
                <a:latin typeface="Arial" panose="020B0604020202020204" pitchFamily="34" charset="0"/>
                <a:cs typeface="Arial" panose="020B0604020202020204" pitchFamily="34" charset="0"/>
              </a:rPr>
              <a:t>. Interview</a:t>
            </a:r>
            <a:r>
              <a:rPr lang="en-GB" sz="1100" dirty="0">
                <a:latin typeface="Arial" panose="020B0604020202020204" pitchFamily="34" charset="0"/>
                <a:cs typeface="Arial" panose="020B0604020202020204" pitchFamily="34" charset="0"/>
              </a:rPr>
              <a:t> type I………………. 7</a:t>
            </a:r>
            <a:endParaRPr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6. Interview type II……………… 8</a:t>
            </a:r>
          </a:p>
          <a:p>
            <a:r>
              <a:rPr lang="en-GB" sz="1100" dirty="0">
                <a:latin typeface="Arial" panose="020B0604020202020204" pitchFamily="34" charset="0"/>
                <a:cs typeface="Arial" panose="020B0604020202020204" pitchFamily="34" charset="0"/>
              </a:rPr>
              <a:t>7. Interview type III……………… 9</a:t>
            </a:r>
          </a:p>
          <a:p>
            <a:r>
              <a:rPr lang="en-GB" sz="1100" dirty="0">
                <a:latin typeface="Arial" panose="020B0604020202020204" pitchFamily="34" charset="0"/>
                <a:cs typeface="Arial" panose="020B0604020202020204" pitchFamily="34" charset="0"/>
              </a:rPr>
              <a:t>8</a:t>
            </a:r>
            <a:r>
              <a:rPr sz="1100" dirty="0">
                <a:latin typeface="Arial" panose="020B0604020202020204" pitchFamily="34" charset="0"/>
                <a:cs typeface="Arial" panose="020B0604020202020204" pitchFamily="34" charset="0"/>
              </a:rPr>
              <a:t>. Questioning Techniques</a:t>
            </a:r>
            <a:r>
              <a:rPr lang="en-GB" sz="1100" dirty="0">
                <a:latin typeface="Arial" panose="020B0604020202020204" pitchFamily="34" charset="0"/>
                <a:cs typeface="Arial" panose="020B0604020202020204" pitchFamily="34" charset="0"/>
              </a:rPr>
              <a:t>……………… 10</a:t>
            </a:r>
            <a:endParaRPr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9</a:t>
            </a:r>
            <a:r>
              <a:rPr sz="1100" dirty="0">
                <a:latin typeface="Arial" panose="020B0604020202020204" pitchFamily="34" charset="0"/>
                <a:cs typeface="Arial" panose="020B0604020202020204" pitchFamily="34" charset="0"/>
              </a:rPr>
              <a:t>. Face-to-Face vs Online Interviews</a:t>
            </a:r>
            <a:r>
              <a:rPr lang="en-GB" sz="1100" dirty="0">
                <a:latin typeface="Arial" panose="020B0604020202020204" pitchFamily="34" charset="0"/>
                <a:cs typeface="Arial" panose="020B0604020202020204" pitchFamily="34" charset="0"/>
              </a:rPr>
              <a:t>……………… 11</a:t>
            </a:r>
            <a:endParaRPr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10</a:t>
            </a:r>
            <a:r>
              <a:rPr sz="1100" dirty="0">
                <a:latin typeface="Arial" panose="020B0604020202020204" pitchFamily="34" charset="0"/>
                <a:cs typeface="Arial" panose="020B0604020202020204" pitchFamily="34" charset="0"/>
              </a:rPr>
              <a:t>. Conclusion</a:t>
            </a:r>
            <a:r>
              <a:rPr lang="en-GB" sz="1100" dirty="0">
                <a:latin typeface="Arial" panose="020B0604020202020204" pitchFamily="34" charset="0"/>
                <a:cs typeface="Arial" panose="020B0604020202020204" pitchFamily="34" charset="0"/>
              </a:rPr>
              <a:t>……………………. 12</a:t>
            </a:r>
            <a:endParaRPr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11</a:t>
            </a:r>
            <a:r>
              <a:rPr sz="1100" dirty="0">
                <a:latin typeface="Arial" panose="020B0604020202020204" pitchFamily="34" charset="0"/>
                <a:cs typeface="Arial" panose="020B0604020202020204" pitchFamily="34" charset="0"/>
              </a:rPr>
              <a:t>. References</a:t>
            </a:r>
            <a:r>
              <a:rPr lang="en-GB" sz="1100" dirty="0">
                <a:latin typeface="Arial" panose="020B0604020202020204" pitchFamily="34" charset="0"/>
                <a:cs typeface="Arial" panose="020B0604020202020204" pitchFamily="34" charset="0"/>
              </a:rPr>
              <a:t>…………………………… 13</a:t>
            </a:r>
            <a:endParaRPr sz="11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Introduction to Amazon UK</a:t>
            </a:r>
          </a:p>
        </p:txBody>
      </p:sp>
      <p:sp>
        <p:nvSpPr>
          <p:cNvPr id="3" name="Content Placeholder 2"/>
          <p:cNvSpPr>
            <a:spLocks noGrp="1"/>
          </p:cNvSpPr>
          <p:nvPr>
            <p:ph idx="1"/>
          </p:nvPr>
        </p:nvSpPr>
        <p:spPr/>
        <p:txBody>
          <a:bodyPr>
            <a:normAutofit/>
          </a:bodyPr>
          <a:lstStyle/>
          <a:p>
            <a:r>
              <a:rPr sz="1100" dirty="0">
                <a:latin typeface="Arial" panose="020B0604020202020204" pitchFamily="34" charset="0"/>
                <a:cs typeface="Arial" panose="020B0604020202020204" pitchFamily="34" charset="0"/>
              </a:rPr>
              <a:t>• Amazon UK – one of the largest e-commerce and technology companies.</a:t>
            </a:r>
          </a:p>
          <a:p>
            <a:r>
              <a:rPr sz="1100" dirty="0">
                <a:latin typeface="Arial" panose="020B0604020202020204" pitchFamily="34" charset="0"/>
                <a:cs typeface="Arial" panose="020B0604020202020204" pitchFamily="34" charset="0"/>
              </a:rPr>
              <a:t>• Headquarters: London.</a:t>
            </a:r>
          </a:p>
          <a:p>
            <a:r>
              <a:rPr sz="1100" dirty="0">
                <a:latin typeface="Arial" panose="020B0604020202020204" pitchFamily="34" charset="0"/>
                <a:cs typeface="Arial" panose="020B0604020202020204" pitchFamily="34" charset="0"/>
              </a:rPr>
              <a:t>• Over 75,000 employees across logistics, tech, and customer service.</a:t>
            </a:r>
          </a:p>
          <a:p>
            <a:r>
              <a:rPr sz="1100" dirty="0">
                <a:latin typeface="Arial" panose="020B0604020202020204" pitchFamily="34" charset="0"/>
                <a:cs typeface="Arial" panose="020B0604020202020204" pitchFamily="34" charset="0"/>
              </a:rPr>
              <a:t>• Focus: innovation, efficiency, customer obsession.</a:t>
            </a:r>
          </a:p>
          <a:p>
            <a:r>
              <a:rPr sz="1100" dirty="0">
                <a:latin typeface="Arial" panose="020B0604020202020204" pitchFamily="34" charset="0"/>
                <a:cs typeface="Arial" panose="020B0604020202020204" pitchFamily="34" charset="0"/>
              </a:rPr>
              <a:t>• Current initiative: Business Transformation Project –</a:t>
            </a:r>
            <a:r>
              <a:rPr lang="en-GB" sz="1100" dirty="0">
                <a:latin typeface="Arial" panose="020B0604020202020204" pitchFamily="34" charset="0"/>
                <a:cs typeface="Arial" panose="020B0604020202020204" pitchFamily="34" charset="0"/>
              </a:rPr>
              <a:t> </a:t>
            </a:r>
            <a:r>
              <a:rPr sz="1100" dirty="0">
                <a:latin typeface="Arial" panose="020B0604020202020204" pitchFamily="34" charset="0"/>
                <a:cs typeface="Arial" panose="020B0604020202020204" pitchFamily="34" charset="0"/>
              </a:rPr>
              <a:t>digital logistics.</a:t>
            </a:r>
          </a:p>
        </p:txBody>
      </p:sp>
      <p:sp>
        <p:nvSpPr>
          <p:cNvPr id="4" name="TextBox 3">
            <a:extLst>
              <a:ext uri="{FF2B5EF4-FFF2-40B4-BE49-F238E27FC236}">
                <a16:creationId xmlns:a16="http://schemas.microsoft.com/office/drawing/2014/main" id="{8266FCBF-A86C-FDE2-304E-B9CC5C9DED99}"/>
              </a:ext>
            </a:extLst>
          </p:cNvPr>
          <p:cNvSpPr txBox="1"/>
          <p:nvPr/>
        </p:nvSpPr>
        <p:spPr>
          <a:xfrm>
            <a:off x="1371601" y="5740028"/>
            <a:ext cx="6832600"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Amazon UK has thousands of employees, and is constantly transforming its automated operations. The Business Transformation Project aims to make logistics smarter and more digital. Recruiting the right people for such projects is essential.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Recruitment Process Overview</a:t>
            </a:r>
          </a:p>
        </p:txBody>
      </p:sp>
      <p:sp>
        <p:nvSpPr>
          <p:cNvPr id="3" name="Content Placeholder 2"/>
          <p:cNvSpPr>
            <a:spLocks noGrp="1"/>
          </p:cNvSpPr>
          <p:nvPr>
            <p:ph idx="1"/>
          </p:nvPr>
        </p:nvSpPr>
        <p:spPr/>
        <p:txBody>
          <a:bodyPr>
            <a:normAutofit/>
          </a:bodyPr>
          <a:lstStyle/>
          <a:p>
            <a:r>
              <a:rPr sz="1100" dirty="0">
                <a:latin typeface="Arial" panose="020B0604020202020204" pitchFamily="34" charset="0"/>
                <a:cs typeface="Arial" panose="020B0604020202020204" pitchFamily="34" charset="0"/>
              </a:rPr>
              <a:t>1. Identify vacancy</a:t>
            </a:r>
          </a:p>
          <a:p>
            <a:r>
              <a:rPr sz="1100" dirty="0">
                <a:latin typeface="Arial" panose="020B0604020202020204" pitchFamily="34" charset="0"/>
                <a:cs typeface="Arial" panose="020B0604020202020204" pitchFamily="34" charset="0"/>
              </a:rPr>
              <a:t>2. Conduct job analysis</a:t>
            </a:r>
          </a:p>
          <a:p>
            <a:r>
              <a:rPr sz="1100" dirty="0">
                <a:latin typeface="Arial" panose="020B0604020202020204" pitchFamily="34" charset="0"/>
                <a:cs typeface="Arial" panose="020B0604020202020204" pitchFamily="34" charset="0"/>
              </a:rPr>
              <a:t>3. Create job description and person specification</a:t>
            </a:r>
          </a:p>
          <a:p>
            <a:r>
              <a:rPr sz="1100" dirty="0">
                <a:latin typeface="Arial" panose="020B0604020202020204" pitchFamily="34" charset="0"/>
                <a:cs typeface="Arial" panose="020B0604020202020204" pitchFamily="34" charset="0"/>
              </a:rPr>
              <a:t>4. Advertise role (internal &amp; external)</a:t>
            </a:r>
          </a:p>
          <a:p>
            <a:r>
              <a:rPr sz="1100" dirty="0">
                <a:latin typeface="Arial" panose="020B0604020202020204" pitchFamily="34" charset="0"/>
                <a:cs typeface="Arial" panose="020B0604020202020204" pitchFamily="34" charset="0"/>
              </a:rPr>
              <a:t>5. Shortlist candidates</a:t>
            </a:r>
          </a:p>
          <a:p>
            <a:r>
              <a:rPr sz="1100" dirty="0">
                <a:latin typeface="Arial" panose="020B0604020202020204" pitchFamily="34" charset="0"/>
                <a:cs typeface="Arial" panose="020B0604020202020204" pitchFamily="34" charset="0"/>
              </a:rPr>
              <a:t>6. Interview and assess</a:t>
            </a:r>
          </a:p>
          <a:p>
            <a:r>
              <a:rPr sz="1100" dirty="0">
                <a:latin typeface="Arial" panose="020B0604020202020204" pitchFamily="34" charset="0"/>
                <a:cs typeface="Arial" panose="020B0604020202020204" pitchFamily="34" charset="0"/>
              </a:rPr>
              <a:t>7. Make offer &amp; onboarding</a:t>
            </a:r>
          </a:p>
          <a:p>
            <a:endParaRPr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A407FA-8F02-5355-4C62-C57725E1B3B0}"/>
              </a:ext>
            </a:extLst>
          </p:cNvPr>
          <p:cNvSpPr txBox="1"/>
          <p:nvPr/>
        </p:nvSpPr>
        <p:spPr>
          <a:xfrm>
            <a:off x="1819794" y="5893308"/>
            <a:ext cx="5504411"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Amazon follows a structured hiring process. The key idea is to hire the right person at the right time. Each step ensures fairness, transparency, and alignment with the company's goals.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Job Analysis</a:t>
            </a:r>
          </a:p>
        </p:txBody>
      </p:sp>
      <p:sp>
        <p:nvSpPr>
          <p:cNvPr id="3" name="Content Placeholder 2"/>
          <p:cNvSpPr>
            <a:spLocks noGrp="1"/>
          </p:cNvSpPr>
          <p:nvPr>
            <p:ph idx="1"/>
          </p:nvPr>
        </p:nvSpPr>
        <p:spPr/>
        <p:txBody>
          <a:bodyPr/>
          <a:lstStyle/>
          <a:p>
            <a:r>
              <a:rPr sz="1100" dirty="0">
                <a:latin typeface="Arial" panose="020B0604020202020204" pitchFamily="34" charset="0"/>
                <a:cs typeface="Arial" panose="020B0604020202020204" pitchFamily="34" charset="0"/>
              </a:rPr>
              <a:t>Example Position: Change Manager</a:t>
            </a:r>
          </a:p>
          <a:p>
            <a:r>
              <a:rPr sz="1100" dirty="0">
                <a:latin typeface="Arial" panose="020B0604020202020204" pitchFamily="34" charset="0"/>
                <a:cs typeface="Arial" panose="020B0604020202020204" pitchFamily="34" charset="0"/>
              </a:rPr>
              <a:t>• Leads transformation projects.</a:t>
            </a:r>
          </a:p>
          <a:p>
            <a:r>
              <a:rPr sz="1100" dirty="0">
                <a:latin typeface="Arial" panose="020B0604020202020204" pitchFamily="34" charset="0"/>
                <a:cs typeface="Arial" panose="020B0604020202020204" pitchFamily="34" charset="0"/>
              </a:rPr>
              <a:t>• Coordinates cross-functional teams.</a:t>
            </a:r>
          </a:p>
          <a:p>
            <a:r>
              <a:rPr sz="1100" dirty="0">
                <a:latin typeface="Arial" panose="020B0604020202020204" pitchFamily="34" charset="0"/>
                <a:cs typeface="Arial" panose="020B0604020202020204" pitchFamily="34" charset="0"/>
              </a:rPr>
              <a:t>• Improves communication and efficiency.</a:t>
            </a:r>
          </a:p>
          <a:p>
            <a:r>
              <a:rPr sz="1100" dirty="0">
                <a:latin typeface="Arial" panose="020B0604020202020204" pitchFamily="34" charset="0"/>
                <a:cs typeface="Arial" panose="020B0604020202020204" pitchFamily="34" charset="0"/>
              </a:rPr>
              <a:t>• Key skills: analytical thinking, adaptability, leadership</a:t>
            </a:r>
            <a:r>
              <a:rPr lang="en-GB" sz="1100" dirty="0">
                <a:latin typeface="Arial" panose="020B0604020202020204" pitchFamily="34" charset="0"/>
                <a:cs typeface="Arial" panose="020B0604020202020204" pitchFamily="34" charset="0"/>
              </a:rPr>
              <a:t>, problem solving</a:t>
            </a:r>
            <a:r>
              <a:rPr sz="1100" dirty="0">
                <a:latin typeface="Arial" panose="020B0604020202020204" pitchFamily="34" charset="0"/>
                <a:cs typeface="Arial" panose="020B0604020202020204" pitchFamily="34" charset="0"/>
              </a:rPr>
              <a:t>.</a:t>
            </a:r>
          </a:p>
          <a:p>
            <a:endParaRPr dirty="0"/>
          </a:p>
        </p:txBody>
      </p:sp>
      <p:sp>
        <p:nvSpPr>
          <p:cNvPr id="4" name="TextBox 3">
            <a:extLst>
              <a:ext uri="{FF2B5EF4-FFF2-40B4-BE49-F238E27FC236}">
                <a16:creationId xmlns:a16="http://schemas.microsoft.com/office/drawing/2014/main" id="{88F68F5E-62DF-4919-F05C-D375114A4C04}"/>
              </a:ext>
            </a:extLst>
          </p:cNvPr>
          <p:cNvSpPr txBox="1"/>
          <p:nvPr/>
        </p:nvSpPr>
        <p:spPr>
          <a:xfrm>
            <a:off x="2408767" y="5740028"/>
            <a:ext cx="4326466"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The role of Change Manager is important for the transformation project. A thorough analysis of the candidates, the specific skills and responsibilities required for this position is done.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Job Description &amp; Person Specification</a:t>
            </a:r>
          </a:p>
        </p:txBody>
      </p:sp>
      <p:graphicFrame>
        <p:nvGraphicFramePr>
          <p:cNvPr id="9" name="Content Placeholder 8">
            <a:extLst>
              <a:ext uri="{FF2B5EF4-FFF2-40B4-BE49-F238E27FC236}">
                <a16:creationId xmlns:a16="http://schemas.microsoft.com/office/drawing/2014/main" id="{2D168F1E-054A-5A8C-54EA-4790D71E423F}"/>
              </a:ext>
            </a:extLst>
          </p:cNvPr>
          <p:cNvGraphicFramePr>
            <a:graphicFrameLocks noGrp="1"/>
          </p:cNvGraphicFramePr>
          <p:nvPr>
            <p:ph idx="1"/>
            <p:extLst>
              <p:ext uri="{D42A27DB-BD31-4B8C-83A1-F6EECF244321}">
                <p14:modId xmlns:p14="http://schemas.microsoft.com/office/powerpoint/2010/main" val="1098010965"/>
              </p:ext>
            </p:extLst>
          </p:nvPr>
        </p:nvGraphicFramePr>
        <p:xfrm>
          <a:off x="1606550" y="2638425"/>
          <a:ext cx="5937250" cy="1854200"/>
        </p:xfrm>
        <a:graphic>
          <a:graphicData uri="http://schemas.openxmlformats.org/drawingml/2006/table">
            <a:tbl>
              <a:tblPr firstRow="1" bandRow="1">
                <a:tableStyleId>{5C22544A-7EE6-4342-B048-85BDC9FD1C3A}</a:tableStyleId>
              </a:tblPr>
              <a:tblGrid>
                <a:gridCol w="2968625">
                  <a:extLst>
                    <a:ext uri="{9D8B030D-6E8A-4147-A177-3AD203B41FA5}">
                      <a16:colId xmlns:a16="http://schemas.microsoft.com/office/drawing/2014/main" val="4185795835"/>
                    </a:ext>
                  </a:extLst>
                </a:gridCol>
                <a:gridCol w="2968625">
                  <a:extLst>
                    <a:ext uri="{9D8B030D-6E8A-4147-A177-3AD203B41FA5}">
                      <a16:colId xmlns:a16="http://schemas.microsoft.com/office/drawing/2014/main" val="2662249016"/>
                    </a:ext>
                  </a:extLst>
                </a:gridCol>
              </a:tblGrid>
              <a:tr h="370840">
                <a:tc>
                  <a:txBody>
                    <a:bodyPr/>
                    <a:lstStyle/>
                    <a:p>
                      <a:r>
                        <a:rPr lang="en-GB" dirty="0">
                          <a:latin typeface="Arial" panose="020B0604020202020204" pitchFamily="34" charset="0"/>
                          <a:cs typeface="Arial" panose="020B0604020202020204" pitchFamily="34" charset="0"/>
                        </a:rPr>
                        <a:t>Category</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Details</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12845258"/>
                  </a:ext>
                </a:extLst>
              </a:tr>
              <a:tr h="370840">
                <a:tc>
                  <a:txBody>
                    <a:bodyPr/>
                    <a:lstStyle/>
                    <a:p>
                      <a:r>
                        <a:rPr lang="en-GB" sz="1100" dirty="0">
                          <a:latin typeface="Arial" panose="020B0604020202020204" pitchFamily="34" charset="0"/>
                          <a:cs typeface="Arial" panose="020B0604020202020204" pitchFamily="34" charset="0"/>
                        </a:rPr>
                        <a:t>Qualification</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Bachelor’s degree in Business or HR</a:t>
                      </a:r>
                    </a:p>
                  </a:txBody>
                  <a:tcPr anchor="ctr"/>
                </a:tc>
                <a:extLst>
                  <a:ext uri="{0D108BD9-81ED-4DB2-BD59-A6C34878D82A}">
                    <a16:rowId xmlns:a16="http://schemas.microsoft.com/office/drawing/2014/main" val="3870775467"/>
                  </a:ext>
                </a:extLst>
              </a:tr>
              <a:tr h="370840">
                <a:tc>
                  <a:txBody>
                    <a:bodyPr/>
                    <a:lstStyle/>
                    <a:p>
                      <a:r>
                        <a:rPr lang="en-GB" sz="1100" dirty="0">
                          <a:latin typeface="Arial" panose="020B0604020202020204" pitchFamily="34" charset="0"/>
                          <a:cs typeface="Arial" panose="020B0604020202020204" pitchFamily="34" charset="0"/>
                        </a:rPr>
                        <a:t>Experience</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3–5 years in project or change management</a:t>
                      </a:r>
                    </a:p>
                  </a:txBody>
                  <a:tcPr anchor="ctr"/>
                </a:tc>
                <a:extLst>
                  <a:ext uri="{0D108BD9-81ED-4DB2-BD59-A6C34878D82A}">
                    <a16:rowId xmlns:a16="http://schemas.microsoft.com/office/drawing/2014/main" val="3595624873"/>
                  </a:ext>
                </a:extLst>
              </a:tr>
              <a:tr h="370840">
                <a:tc>
                  <a:txBody>
                    <a:bodyPr/>
                    <a:lstStyle/>
                    <a:p>
                      <a:r>
                        <a:rPr lang="en-GB" sz="1100" dirty="0">
                          <a:latin typeface="Arial" panose="020B0604020202020204" pitchFamily="34" charset="0"/>
                          <a:cs typeface="Arial" panose="020B0604020202020204" pitchFamily="34" charset="0"/>
                        </a:rPr>
                        <a:t>Skills</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Communication, leadership, problem-solving</a:t>
                      </a:r>
                    </a:p>
                  </a:txBody>
                  <a:tcPr anchor="ctr"/>
                </a:tc>
                <a:extLst>
                  <a:ext uri="{0D108BD9-81ED-4DB2-BD59-A6C34878D82A}">
                    <a16:rowId xmlns:a16="http://schemas.microsoft.com/office/drawing/2014/main" val="1837140492"/>
                  </a:ext>
                </a:extLst>
              </a:tr>
              <a:tr h="370840">
                <a:tc>
                  <a:txBody>
                    <a:bodyPr/>
                    <a:lstStyle/>
                    <a:p>
                      <a:r>
                        <a:rPr lang="en-GB" sz="1100" dirty="0">
                          <a:latin typeface="Arial" panose="020B0604020202020204" pitchFamily="34" charset="0"/>
                          <a:cs typeface="Arial" panose="020B0604020202020204" pitchFamily="34" charset="0"/>
                        </a:rPr>
                        <a:t>Traits</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Proactive, adaptable, team-oriented</a:t>
                      </a:r>
                    </a:p>
                  </a:txBody>
                  <a:tcPr anchor="ctr"/>
                </a:tc>
                <a:extLst>
                  <a:ext uri="{0D108BD9-81ED-4DB2-BD59-A6C34878D82A}">
                    <a16:rowId xmlns:a16="http://schemas.microsoft.com/office/drawing/2014/main" val="1043649051"/>
                  </a:ext>
                </a:extLst>
              </a:tr>
            </a:tbl>
          </a:graphicData>
        </a:graphic>
      </p:graphicFrame>
      <p:sp>
        <p:nvSpPr>
          <p:cNvPr id="10" name="TextBox 9">
            <a:extLst>
              <a:ext uri="{FF2B5EF4-FFF2-40B4-BE49-F238E27FC236}">
                <a16:creationId xmlns:a16="http://schemas.microsoft.com/office/drawing/2014/main" id="{1903BC0A-2065-9865-75D3-63B12E3CE963}"/>
              </a:ext>
            </a:extLst>
          </p:cNvPr>
          <p:cNvSpPr txBox="1"/>
          <p:nvPr/>
        </p:nvSpPr>
        <p:spPr>
          <a:xfrm>
            <a:off x="2077256" y="5893308"/>
            <a:ext cx="4989488"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The job description defines what the company expects from the employee, while the person specification defines who is suitable for the job. This balance ensures fair and effective recruitment.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Interview Type 1: Structured Interview</a:t>
            </a:r>
          </a:p>
        </p:txBody>
      </p:sp>
      <p:sp>
        <p:nvSpPr>
          <p:cNvPr id="3" name="Content Placeholder 2"/>
          <p:cNvSpPr>
            <a:spLocks noGrp="1"/>
          </p:cNvSpPr>
          <p:nvPr>
            <p:ph idx="1"/>
          </p:nvPr>
        </p:nvSpPr>
        <p:spPr/>
        <p:txBody>
          <a:bodyPr/>
          <a:lstStyle/>
          <a:p>
            <a:r>
              <a:rPr sz="1100" dirty="0">
                <a:latin typeface="Arial" panose="020B0604020202020204" pitchFamily="34" charset="0"/>
                <a:cs typeface="Arial" panose="020B0604020202020204" pitchFamily="34" charset="0"/>
              </a:rPr>
              <a:t>• Standard set of questions for all candidates.</a:t>
            </a:r>
          </a:p>
          <a:p>
            <a:r>
              <a:rPr sz="1100" dirty="0">
                <a:latin typeface="Arial" panose="020B0604020202020204" pitchFamily="34" charset="0"/>
                <a:cs typeface="Arial" panose="020B0604020202020204" pitchFamily="34" charset="0"/>
              </a:rPr>
              <a:t>• Ensures objectivity and fairness.</a:t>
            </a:r>
          </a:p>
          <a:p>
            <a:r>
              <a:rPr sz="1100" dirty="0">
                <a:latin typeface="Arial" panose="020B0604020202020204" pitchFamily="34" charset="0"/>
                <a:cs typeface="Arial" panose="020B0604020202020204" pitchFamily="34" charset="0"/>
              </a:rPr>
              <a:t>• Common at Amazon for leadership roles.</a:t>
            </a:r>
          </a:p>
          <a:p>
            <a:r>
              <a:rPr sz="1100" dirty="0">
                <a:latin typeface="Arial" panose="020B0604020202020204" pitchFamily="34" charset="0"/>
                <a:cs typeface="Arial" panose="020B0604020202020204" pitchFamily="34" charset="0"/>
              </a:rPr>
              <a:t>Example: “Describe a time when you led a team through change.”</a:t>
            </a:r>
          </a:p>
          <a:p>
            <a:endParaRPr dirty="0"/>
          </a:p>
        </p:txBody>
      </p:sp>
      <p:sp>
        <p:nvSpPr>
          <p:cNvPr id="4" name="TextBox 3">
            <a:extLst>
              <a:ext uri="{FF2B5EF4-FFF2-40B4-BE49-F238E27FC236}">
                <a16:creationId xmlns:a16="http://schemas.microsoft.com/office/drawing/2014/main" id="{4FAC1BE4-0694-2733-455C-AD89A537F507}"/>
              </a:ext>
            </a:extLst>
          </p:cNvPr>
          <p:cNvSpPr txBox="1"/>
          <p:nvPr/>
        </p:nvSpPr>
        <p:spPr>
          <a:xfrm>
            <a:off x="1884947" y="5740028"/>
            <a:ext cx="5653007" cy="76944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Structured interviews ensure fairness by asking all candidates the same questions, making it easier to compare their answers. This method helps identify who has the right skills and attitude, especially for management roles where leadership and decision-making are essential.</a:t>
            </a:r>
            <a:endParaRPr lang="en-US" sz="11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Interview Type 2: Panel Interview</a:t>
            </a:r>
          </a:p>
        </p:txBody>
      </p:sp>
      <p:sp>
        <p:nvSpPr>
          <p:cNvPr id="3" name="Content Placeholder 2"/>
          <p:cNvSpPr>
            <a:spLocks noGrp="1"/>
          </p:cNvSpPr>
          <p:nvPr>
            <p:ph idx="1"/>
          </p:nvPr>
        </p:nvSpPr>
        <p:spPr/>
        <p:txBody>
          <a:bodyPr/>
          <a:lstStyle/>
          <a:p>
            <a:r>
              <a:rPr sz="1100" dirty="0">
                <a:latin typeface="Arial" panose="020B0604020202020204" pitchFamily="34" charset="0"/>
                <a:cs typeface="Arial" panose="020B0604020202020204" pitchFamily="34" charset="0"/>
              </a:rPr>
              <a:t>• Conducted by multiple interviewers.</a:t>
            </a:r>
          </a:p>
          <a:p>
            <a:r>
              <a:rPr sz="1100" dirty="0">
                <a:latin typeface="Arial" panose="020B0604020202020204" pitchFamily="34" charset="0"/>
                <a:cs typeface="Arial" panose="020B0604020202020204" pitchFamily="34" charset="0"/>
              </a:rPr>
              <a:t>• Combines perspectives from HR, operations, and management.</a:t>
            </a:r>
          </a:p>
          <a:p>
            <a:r>
              <a:rPr sz="1100" dirty="0">
                <a:latin typeface="Arial" panose="020B0604020202020204" pitchFamily="34" charset="0"/>
                <a:cs typeface="Arial" panose="020B0604020202020204" pitchFamily="34" charset="0"/>
              </a:rPr>
              <a:t>• Ideal for cross-functional roles.</a:t>
            </a:r>
          </a:p>
          <a:p>
            <a:r>
              <a:rPr lang="en-GB" sz="1100" dirty="0">
                <a:latin typeface="Arial" panose="020B0604020202020204" pitchFamily="34" charset="0"/>
                <a:cs typeface="Arial" panose="020B0604020202020204" pitchFamily="34" charset="0"/>
              </a:rPr>
              <a:t>• Reduces individual bias in the selection process.</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Allows a more complete assessment of the candidate’s skills and personality.</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Encourages open discussion among interviewers before making a final decision.</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Helps the candidate understand different aspects of the company and the role.</a:t>
            </a:r>
            <a:endParaRPr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5CAEFFA-CB34-3883-6CE0-AE6070DD78E1}"/>
              </a:ext>
            </a:extLst>
          </p:cNvPr>
          <p:cNvSpPr txBox="1"/>
          <p:nvPr/>
        </p:nvSpPr>
        <p:spPr>
          <a:xfrm>
            <a:off x="2115552" y="5614736"/>
            <a:ext cx="4912895" cy="938719"/>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Panel interviews are used at Amazon to make hiring decisions more fair and balanced. They involve multiple interviewers who focus on a different area—for example, technical knowledge, leadership ability, or how well the person would fit into the company culture. This way, the final decision is based on different perspectives, not just one opinion.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dirty="0">
                <a:latin typeface="Arial" panose="020B0604020202020204" pitchFamily="34" charset="0"/>
                <a:cs typeface="Arial" panose="020B0604020202020204" pitchFamily="34" charset="0"/>
              </a:rPr>
              <a:t>Interview Type 3: Competency-Based Interview</a:t>
            </a:r>
          </a:p>
        </p:txBody>
      </p:sp>
      <p:sp>
        <p:nvSpPr>
          <p:cNvPr id="3" name="Content Placeholder 2"/>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 Focuses on real examples from the candidate’s past experience.</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Uses Amazon’s Leadership Principles as the main framework for evaluation.</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Helps understand how candidates think, act, and solve problems in real situations.</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Example: “Describe a time when you disagreed with your manager and how you resolved the situation.”</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Aims to predict future performance based on past behaviour and decision-making.</a:t>
            </a:r>
            <a:endParaRPr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02E38F3-96F1-E0C5-E483-D596CD1EB5C5}"/>
              </a:ext>
            </a:extLst>
          </p:cNvPr>
          <p:cNvSpPr txBox="1"/>
          <p:nvPr/>
        </p:nvSpPr>
        <p:spPr>
          <a:xfrm>
            <a:off x="1600200" y="5423948"/>
            <a:ext cx="5394158" cy="938719"/>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Amazon believes that a person’s past reflects how they are likely to act in the future. For this reason, their interviews focus on real-life examples of behavior and problem-solving. Each question is designed around Amazon’s Leadership Principles, such as accountability, customer obsession, and results-driven, to identify candidates who naturally embody these values ​​in their work.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Questioning Techniques</a:t>
            </a:r>
          </a:p>
        </p:txBody>
      </p:sp>
      <p:graphicFrame>
        <p:nvGraphicFramePr>
          <p:cNvPr id="4" name="Content Placeholder 3">
            <a:extLst>
              <a:ext uri="{FF2B5EF4-FFF2-40B4-BE49-F238E27FC236}">
                <a16:creationId xmlns:a16="http://schemas.microsoft.com/office/drawing/2014/main" id="{F33CAEC6-596E-50DD-ECDA-9113FF0E5289}"/>
              </a:ext>
            </a:extLst>
          </p:cNvPr>
          <p:cNvGraphicFramePr>
            <a:graphicFrameLocks noGrp="1"/>
          </p:cNvGraphicFramePr>
          <p:nvPr>
            <p:ph idx="1"/>
            <p:extLst>
              <p:ext uri="{D42A27DB-BD31-4B8C-83A1-F6EECF244321}">
                <p14:modId xmlns:p14="http://schemas.microsoft.com/office/powerpoint/2010/main" val="3755347466"/>
              </p:ext>
            </p:extLst>
          </p:nvPr>
        </p:nvGraphicFramePr>
        <p:xfrm>
          <a:off x="1606550" y="2638425"/>
          <a:ext cx="5937249" cy="1965960"/>
        </p:xfrm>
        <a:graphic>
          <a:graphicData uri="http://schemas.openxmlformats.org/drawingml/2006/table">
            <a:tbl>
              <a:tblPr firstRow="1" bandRow="1">
                <a:tableStyleId>{5C22544A-7EE6-4342-B048-85BDC9FD1C3A}</a:tableStyleId>
              </a:tblPr>
              <a:tblGrid>
                <a:gridCol w="1979083">
                  <a:extLst>
                    <a:ext uri="{9D8B030D-6E8A-4147-A177-3AD203B41FA5}">
                      <a16:colId xmlns:a16="http://schemas.microsoft.com/office/drawing/2014/main" val="1444942033"/>
                    </a:ext>
                  </a:extLst>
                </a:gridCol>
                <a:gridCol w="1979083">
                  <a:extLst>
                    <a:ext uri="{9D8B030D-6E8A-4147-A177-3AD203B41FA5}">
                      <a16:colId xmlns:a16="http://schemas.microsoft.com/office/drawing/2014/main" val="4113024304"/>
                    </a:ext>
                  </a:extLst>
                </a:gridCol>
                <a:gridCol w="1979083">
                  <a:extLst>
                    <a:ext uri="{9D8B030D-6E8A-4147-A177-3AD203B41FA5}">
                      <a16:colId xmlns:a16="http://schemas.microsoft.com/office/drawing/2014/main" val="2286091423"/>
                    </a:ext>
                  </a:extLst>
                </a:gridCol>
              </a:tblGrid>
              <a:tr h="370840">
                <a:tc>
                  <a:txBody>
                    <a:bodyPr/>
                    <a:lstStyle/>
                    <a:p>
                      <a:pPr algn="ctr"/>
                      <a:r>
                        <a:rPr lang="en-US" sz="1100" dirty="0">
                          <a:latin typeface="Arial" panose="020B0604020202020204" pitchFamily="34" charset="0"/>
                          <a:cs typeface="Arial" panose="020B0604020202020204" pitchFamily="34" charset="0"/>
                        </a:rPr>
                        <a:t>Technique</a:t>
                      </a:r>
                    </a:p>
                  </a:txBody>
                  <a:tcPr/>
                </a:tc>
                <a:tc>
                  <a:txBody>
                    <a:bodyPr/>
                    <a:lstStyle/>
                    <a:p>
                      <a:pPr algn="ctr"/>
                      <a:r>
                        <a:rPr lang="en-US" sz="1100" dirty="0">
                          <a:latin typeface="Arial" panose="020B0604020202020204" pitchFamily="34" charset="0"/>
                          <a:cs typeface="Arial" panose="020B0604020202020204" pitchFamily="34" charset="0"/>
                        </a:rPr>
                        <a:t>Description</a:t>
                      </a:r>
                    </a:p>
                  </a:txBody>
                  <a:tcPr/>
                </a:tc>
                <a:tc>
                  <a:txBody>
                    <a:bodyPr/>
                    <a:lstStyle/>
                    <a:p>
                      <a:pPr algn="ctr"/>
                      <a:r>
                        <a:rPr lang="en-US" sz="1100" dirty="0">
                          <a:latin typeface="Arial" panose="020B0604020202020204" pitchFamily="34" charset="0"/>
                          <a:cs typeface="Arial" panose="020B0604020202020204" pitchFamily="34" charset="0"/>
                        </a:rPr>
                        <a:t>Usefulness</a:t>
                      </a:r>
                    </a:p>
                  </a:txBody>
                  <a:tcPr/>
                </a:tc>
                <a:extLst>
                  <a:ext uri="{0D108BD9-81ED-4DB2-BD59-A6C34878D82A}">
                    <a16:rowId xmlns:a16="http://schemas.microsoft.com/office/drawing/2014/main" val="2561422453"/>
                  </a:ext>
                </a:extLst>
              </a:tr>
              <a:tr h="370840">
                <a:tc>
                  <a:txBody>
                    <a:bodyPr/>
                    <a:lstStyle/>
                    <a:p>
                      <a:r>
                        <a:rPr lang="en-GB" sz="1100" dirty="0">
                          <a:latin typeface="Arial" panose="020B0604020202020204" pitchFamily="34" charset="0"/>
                          <a:cs typeface="Arial" panose="020B0604020202020204" pitchFamily="34" charset="0"/>
                        </a:rPr>
                        <a:t>Probing</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Follow-up questions for depth</a:t>
                      </a:r>
                    </a:p>
                  </a:txBody>
                  <a:tcPr anchor="ctr"/>
                </a:tc>
                <a:tc>
                  <a:txBody>
                    <a:bodyPr/>
                    <a:lstStyle/>
                    <a:p>
                      <a:r>
                        <a:rPr lang="en-GB" sz="1100" dirty="0">
                          <a:latin typeface="Arial" panose="020B0604020202020204" pitchFamily="34" charset="0"/>
                          <a:cs typeface="Arial" panose="020B0604020202020204" pitchFamily="34" charset="0"/>
                        </a:rPr>
                        <a:t>Clarifies motivation</a:t>
                      </a:r>
                    </a:p>
                  </a:txBody>
                  <a:tcPr anchor="ctr"/>
                </a:tc>
                <a:extLst>
                  <a:ext uri="{0D108BD9-81ED-4DB2-BD59-A6C34878D82A}">
                    <a16:rowId xmlns:a16="http://schemas.microsoft.com/office/drawing/2014/main" val="2747444440"/>
                  </a:ext>
                </a:extLst>
              </a:tr>
              <a:tr h="370840">
                <a:tc>
                  <a:txBody>
                    <a:bodyPr/>
                    <a:lstStyle/>
                    <a:p>
                      <a:r>
                        <a:rPr lang="en-GB" sz="1100" dirty="0">
                          <a:latin typeface="Arial" panose="020B0604020202020204" pitchFamily="34" charset="0"/>
                          <a:cs typeface="Arial" panose="020B0604020202020204" pitchFamily="34" charset="0"/>
                        </a:rPr>
                        <a:t>Leading</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Suggests answer direction</a:t>
                      </a:r>
                    </a:p>
                  </a:txBody>
                  <a:tcPr anchor="ctr"/>
                </a:tc>
                <a:tc>
                  <a:txBody>
                    <a:bodyPr/>
                    <a:lstStyle/>
                    <a:p>
                      <a:r>
                        <a:rPr lang="en-GB" sz="1100" dirty="0">
                          <a:latin typeface="Arial" panose="020B0604020202020204" pitchFamily="34" charset="0"/>
                          <a:cs typeface="Arial" panose="020B0604020202020204" pitchFamily="34" charset="0"/>
                        </a:rPr>
                        <a:t>Risk subjectivity</a:t>
                      </a:r>
                      <a:endParaRPr lang="en-US"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88991775"/>
                  </a:ext>
                </a:extLst>
              </a:tr>
              <a:tr h="370840">
                <a:tc>
                  <a:txBody>
                    <a:bodyPr/>
                    <a:lstStyle/>
                    <a:p>
                      <a:r>
                        <a:rPr lang="en-GB" sz="1100" dirty="0">
                          <a:latin typeface="Arial" panose="020B0604020202020204" pitchFamily="34" charset="0"/>
                          <a:cs typeface="Arial" panose="020B0604020202020204" pitchFamily="34" charset="0"/>
                        </a:rPr>
                        <a:t>Socratic</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Encourages reasoning</a:t>
                      </a:r>
                    </a:p>
                  </a:txBody>
                  <a:tcPr anchor="ctr"/>
                </a:tc>
                <a:tc>
                  <a:txBody>
                    <a:bodyPr/>
                    <a:lstStyle/>
                    <a:p>
                      <a:r>
                        <a:rPr lang="en-GB" sz="1100" dirty="0">
                          <a:latin typeface="Arial" panose="020B0604020202020204" pitchFamily="34" charset="0"/>
                          <a:cs typeface="Arial" panose="020B0604020202020204" pitchFamily="34" charset="0"/>
                        </a:rPr>
                        <a:t>Critical thinking</a:t>
                      </a:r>
                    </a:p>
                  </a:txBody>
                  <a:tcPr anchor="ctr"/>
                </a:tc>
                <a:extLst>
                  <a:ext uri="{0D108BD9-81ED-4DB2-BD59-A6C34878D82A}">
                    <a16:rowId xmlns:a16="http://schemas.microsoft.com/office/drawing/2014/main" val="3508839608"/>
                  </a:ext>
                </a:extLst>
              </a:tr>
              <a:tr h="370840">
                <a:tc>
                  <a:txBody>
                    <a:bodyPr/>
                    <a:lstStyle/>
                    <a:p>
                      <a:r>
                        <a:rPr lang="en-GB" sz="1100" dirty="0">
                          <a:latin typeface="Arial" panose="020B0604020202020204" pitchFamily="34" charset="0"/>
                          <a:cs typeface="Arial" panose="020B0604020202020204" pitchFamily="34" charset="0"/>
                        </a:rPr>
                        <a:t>Reflective</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Summarises candidate’s words</a:t>
                      </a:r>
                    </a:p>
                  </a:txBody>
                  <a:tcPr anchor="ctr"/>
                </a:tc>
                <a:tc>
                  <a:txBody>
                    <a:bodyPr/>
                    <a:lstStyle/>
                    <a:p>
                      <a:r>
                        <a:rPr lang="en-GB" sz="1100" dirty="0">
                          <a:latin typeface="Arial" panose="020B0604020202020204" pitchFamily="34" charset="0"/>
                          <a:cs typeface="Arial" panose="020B0604020202020204" pitchFamily="34" charset="0"/>
                        </a:rPr>
                        <a:t>Builds rapport</a:t>
                      </a:r>
                    </a:p>
                  </a:txBody>
                  <a:tcPr anchor="ctr"/>
                </a:tc>
                <a:extLst>
                  <a:ext uri="{0D108BD9-81ED-4DB2-BD59-A6C34878D82A}">
                    <a16:rowId xmlns:a16="http://schemas.microsoft.com/office/drawing/2014/main" val="3175828145"/>
                  </a:ext>
                </a:extLst>
              </a:tr>
            </a:tbl>
          </a:graphicData>
        </a:graphic>
      </p:graphicFrame>
      <p:sp>
        <p:nvSpPr>
          <p:cNvPr id="5" name="TextBox 4">
            <a:extLst>
              <a:ext uri="{FF2B5EF4-FFF2-40B4-BE49-F238E27FC236}">
                <a16:creationId xmlns:a16="http://schemas.microsoft.com/office/drawing/2014/main" id="{F58E8763-29D6-0132-D278-93A0699A6099}"/>
              </a:ext>
            </a:extLst>
          </p:cNvPr>
          <p:cNvSpPr txBox="1"/>
          <p:nvPr/>
        </p:nvSpPr>
        <p:spPr>
          <a:xfrm>
            <a:off x="2414337" y="5893308"/>
            <a:ext cx="4315326"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During the interview, the HR team mostly uses investigative and Socratic techniques to explore candidates' reasoning and approach to problem solving.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Face-to-Face vs Online Interview</a:t>
            </a:r>
          </a:p>
        </p:txBody>
      </p:sp>
      <p:graphicFrame>
        <p:nvGraphicFramePr>
          <p:cNvPr id="4" name="Content Placeholder 3">
            <a:extLst>
              <a:ext uri="{FF2B5EF4-FFF2-40B4-BE49-F238E27FC236}">
                <a16:creationId xmlns:a16="http://schemas.microsoft.com/office/drawing/2014/main" id="{E6979592-1031-ED6B-1A60-8718FBBD0EC5}"/>
              </a:ext>
            </a:extLst>
          </p:cNvPr>
          <p:cNvGraphicFramePr>
            <a:graphicFrameLocks noGrp="1"/>
          </p:cNvGraphicFramePr>
          <p:nvPr>
            <p:ph idx="1"/>
            <p:extLst>
              <p:ext uri="{D42A27DB-BD31-4B8C-83A1-F6EECF244321}">
                <p14:modId xmlns:p14="http://schemas.microsoft.com/office/powerpoint/2010/main" val="2663826065"/>
              </p:ext>
            </p:extLst>
          </p:nvPr>
        </p:nvGraphicFramePr>
        <p:xfrm>
          <a:off x="1606551" y="2501900"/>
          <a:ext cx="5937249" cy="1854200"/>
        </p:xfrm>
        <a:graphic>
          <a:graphicData uri="http://schemas.openxmlformats.org/drawingml/2006/table">
            <a:tbl>
              <a:tblPr firstRow="1" bandRow="1">
                <a:tableStyleId>{5C22544A-7EE6-4342-B048-85BDC9FD1C3A}</a:tableStyleId>
              </a:tblPr>
              <a:tblGrid>
                <a:gridCol w="1979083">
                  <a:extLst>
                    <a:ext uri="{9D8B030D-6E8A-4147-A177-3AD203B41FA5}">
                      <a16:colId xmlns:a16="http://schemas.microsoft.com/office/drawing/2014/main" val="3909935093"/>
                    </a:ext>
                  </a:extLst>
                </a:gridCol>
                <a:gridCol w="1979083">
                  <a:extLst>
                    <a:ext uri="{9D8B030D-6E8A-4147-A177-3AD203B41FA5}">
                      <a16:colId xmlns:a16="http://schemas.microsoft.com/office/drawing/2014/main" val="3678784864"/>
                    </a:ext>
                  </a:extLst>
                </a:gridCol>
                <a:gridCol w="1979083">
                  <a:extLst>
                    <a:ext uri="{9D8B030D-6E8A-4147-A177-3AD203B41FA5}">
                      <a16:colId xmlns:a16="http://schemas.microsoft.com/office/drawing/2014/main" val="4228119938"/>
                    </a:ext>
                  </a:extLst>
                </a:gridCol>
              </a:tblGrid>
              <a:tr h="370840">
                <a:tc>
                  <a:txBody>
                    <a:bodyPr/>
                    <a:lstStyle/>
                    <a:p>
                      <a:r>
                        <a:rPr lang="en-GB" sz="1100" dirty="0">
                          <a:latin typeface="Arial" panose="020B0604020202020204" pitchFamily="34" charset="0"/>
                          <a:cs typeface="Arial" panose="020B0604020202020204" pitchFamily="34" charset="0"/>
                        </a:rPr>
                        <a:t>Criteria</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Face-to-Face</a:t>
                      </a:r>
                    </a:p>
                  </a:txBody>
                  <a:tcPr anchor="ctr"/>
                </a:tc>
                <a:tc>
                  <a:txBody>
                    <a:bodyPr/>
                    <a:lstStyle/>
                    <a:p>
                      <a:r>
                        <a:rPr lang="en-GB" sz="1100" dirty="0">
                          <a:latin typeface="Arial" panose="020B0604020202020204" pitchFamily="34" charset="0"/>
                          <a:cs typeface="Arial" panose="020B0604020202020204" pitchFamily="34" charset="0"/>
                        </a:rPr>
                        <a:t>Online</a:t>
                      </a:r>
                      <a:endParaRPr lang="en-US"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5746129"/>
                  </a:ext>
                </a:extLst>
              </a:tr>
              <a:tr h="370840">
                <a:tc>
                  <a:txBody>
                    <a:bodyPr/>
                    <a:lstStyle/>
                    <a:p>
                      <a:r>
                        <a:rPr lang="en-GB" sz="1100" dirty="0">
                          <a:latin typeface="Arial" panose="020B0604020202020204" pitchFamily="34" charset="0"/>
                          <a:cs typeface="Arial" panose="020B0604020202020204" pitchFamily="34" charset="0"/>
                        </a:rPr>
                        <a:t>Interaction</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Strong personal connection</a:t>
                      </a:r>
                    </a:p>
                  </a:txBody>
                  <a:tcPr anchor="ctr"/>
                </a:tc>
                <a:tc>
                  <a:txBody>
                    <a:bodyPr/>
                    <a:lstStyle/>
                    <a:p>
                      <a:r>
                        <a:rPr lang="en-GB" sz="1100" dirty="0">
                          <a:latin typeface="Arial" panose="020B0604020202020204" pitchFamily="34" charset="0"/>
                          <a:cs typeface="Arial" panose="020B0604020202020204" pitchFamily="34" charset="0"/>
                        </a:rPr>
                        <a:t>Convenient &amp; flexible</a:t>
                      </a:r>
                    </a:p>
                  </a:txBody>
                  <a:tcPr anchor="ctr"/>
                </a:tc>
                <a:extLst>
                  <a:ext uri="{0D108BD9-81ED-4DB2-BD59-A6C34878D82A}">
                    <a16:rowId xmlns:a16="http://schemas.microsoft.com/office/drawing/2014/main" val="3405959753"/>
                  </a:ext>
                </a:extLst>
              </a:tr>
              <a:tr h="370840">
                <a:tc>
                  <a:txBody>
                    <a:bodyPr/>
                    <a:lstStyle/>
                    <a:p>
                      <a:r>
                        <a:rPr lang="en-GB" sz="1100" dirty="0">
                          <a:latin typeface="Arial" panose="020B0604020202020204" pitchFamily="34" charset="0"/>
                          <a:cs typeface="Arial" panose="020B0604020202020204" pitchFamily="34" charset="0"/>
                        </a:rPr>
                        <a:t>Cost</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Higher</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Lower</a:t>
                      </a:r>
                    </a:p>
                  </a:txBody>
                  <a:tcPr anchor="ctr"/>
                </a:tc>
                <a:extLst>
                  <a:ext uri="{0D108BD9-81ED-4DB2-BD59-A6C34878D82A}">
                    <a16:rowId xmlns:a16="http://schemas.microsoft.com/office/drawing/2014/main" val="1801618612"/>
                  </a:ext>
                </a:extLst>
              </a:tr>
              <a:tr h="370840">
                <a:tc>
                  <a:txBody>
                    <a:bodyPr/>
                    <a:lstStyle/>
                    <a:p>
                      <a:r>
                        <a:rPr lang="en-GB" sz="1100" dirty="0">
                          <a:latin typeface="Arial" panose="020B0604020202020204" pitchFamily="34" charset="0"/>
                          <a:cs typeface="Arial" panose="020B0604020202020204" pitchFamily="34" charset="0"/>
                        </a:rPr>
                        <a:t>Time</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Longer</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Faster</a:t>
                      </a:r>
                      <a:endParaRPr lang="en-US"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45001232"/>
                  </a:ext>
                </a:extLst>
              </a:tr>
              <a:tr h="370840">
                <a:tc>
                  <a:txBody>
                    <a:bodyPr/>
                    <a:lstStyle/>
                    <a:p>
                      <a:r>
                        <a:rPr lang="en-GB" sz="1100" dirty="0">
                          <a:latin typeface="Arial" panose="020B0604020202020204" pitchFamily="34" charset="0"/>
                          <a:cs typeface="Arial" panose="020B0604020202020204" pitchFamily="34" charset="0"/>
                        </a:rPr>
                        <a:t>Technical issues</a:t>
                      </a:r>
                    </a:p>
                  </a:txBody>
                  <a:tcPr anchor="ctr"/>
                </a:tc>
                <a:tc>
                  <a:txBody>
                    <a:bodyPr/>
                    <a:lstStyle/>
                    <a:p>
                      <a:r>
                        <a:rPr lang="en-GB" sz="1100" dirty="0">
                          <a:latin typeface="Arial" panose="020B0604020202020204" pitchFamily="34" charset="0"/>
                          <a:cs typeface="Arial" panose="020B0604020202020204" pitchFamily="34" charset="0"/>
                        </a:rPr>
                        <a:t>Minimal</a:t>
                      </a:r>
                      <a:endParaRPr lang="en-US"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Possible interruptions</a:t>
                      </a:r>
                    </a:p>
                  </a:txBody>
                  <a:tcPr anchor="ctr"/>
                </a:tc>
                <a:extLst>
                  <a:ext uri="{0D108BD9-81ED-4DB2-BD59-A6C34878D82A}">
                    <a16:rowId xmlns:a16="http://schemas.microsoft.com/office/drawing/2014/main" val="2829043052"/>
                  </a:ext>
                </a:extLst>
              </a:tr>
            </a:tbl>
          </a:graphicData>
        </a:graphic>
      </p:graphicFrame>
      <p:sp>
        <p:nvSpPr>
          <p:cNvPr id="7" name="TextBox 6">
            <a:extLst>
              <a:ext uri="{FF2B5EF4-FFF2-40B4-BE49-F238E27FC236}">
                <a16:creationId xmlns:a16="http://schemas.microsoft.com/office/drawing/2014/main" id="{8044D1C6-9A33-6EB1-1E81-35D048A2B3AA}"/>
              </a:ext>
            </a:extLst>
          </p:cNvPr>
          <p:cNvSpPr txBox="1"/>
          <p:nvPr/>
        </p:nvSpPr>
        <p:spPr>
          <a:xfrm>
            <a:off x="2406315" y="5743073"/>
            <a:ext cx="4331369" cy="60016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Online interviews save time and cost, especially for early stages. However, Amazon still prefers face-to-face discussions for final decisions, as body language and personal connection matter.</a:t>
            </a:r>
            <a:endParaRPr lang="en-US" sz="11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p:txBody>
          <a:bodyPr/>
          <a:lstStyle/>
          <a:p>
            <a:r>
              <a:rPr sz="1100" dirty="0">
                <a:latin typeface="Arial" panose="020B0604020202020204" pitchFamily="34" charset="0"/>
                <a:cs typeface="Arial" panose="020B0604020202020204" pitchFamily="34" charset="0"/>
              </a:rPr>
              <a:t>• Effective recruitment ensures cultural and strategic fit.</a:t>
            </a:r>
          </a:p>
          <a:p>
            <a:r>
              <a:rPr sz="1100" dirty="0">
                <a:latin typeface="Arial" panose="020B0604020202020204" pitchFamily="34" charset="0"/>
                <a:cs typeface="Arial" panose="020B0604020202020204" pitchFamily="34" charset="0"/>
              </a:rPr>
              <a:t>• Amazon’s process is structured, fair, and evidence-based.</a:t>
            </a:r>
          </a:p>
          <a:p>
            <a:r>
              <a:rPr sz="1100" dirty="0">
                <a:latin typeface="Arial" panose="020B0604020202020204" pitchFamily="34" charset="0"/>
                <a:cs typeface="Arial" panose="020B0604020202020204" pitchFamily="34" charset="0"/>
              </a:rPr>
              <a:t>• Using the right questioning and interview methods leads to stronger teams.</a:t>
            </a:r>
          </a:p>
          <a:p>
            <a:endParaRPr dirty="0"/>
          </a:p>
        </p:txBody>
      </p:sp>
      <p:sp>
        <p:nvSpPr>
          <p:cNvPr id="4" name="TextBox 3">
            <a:extLst>
              <a:ext uri="{FF2B5EF4-FFF2-40B4-BE49-F238E27FC236}">
                <a16:creationId xmlns:a16="http://schemas.microsoft.com/office/drawing/2014/main" id="{8D3146DF-1244-B334-AE75-CDBE5ECC135C}"/>
              </a:ext>
            </a:extLst>
          </p:cNvPr>
          <p:cNvSpPr txBox="1"/>
          <p:nvPr/>
        </p:nvSpPr>
        <p:spPr>
          <a:xfrm>
            <a:off x="1600200" y="4704589"/>
            <a:ext cx="5614736" cy="1277273"/>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In conclusion, Amazon’s hiring process clearly demonstrates that structure, transparency, and fairness are essential to achieving successful outcomes. By following a consistent approach—from job analysis to final interviews—Amazon ensures that each candidate is evaluated based on their skills, experience, and alignment with the company’s values. This not only helps select the best fit for the job, but also builds trust in the organization’s hiring practices. A solid and fair hiring process ultimately leads to stronger teams, greater motivation, and better long-term business performance.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p:txBody>
          <a:bodyPr>
            <a:normAutofit/>
          </a:bodyPr>
          <a:lstStyle/>
          <a:p>
            <a:r>
              <a:rPr sz="1100" dirty="0">
                <a:latin typeface="Arial" panose="020B0604020202020204" pitchFamily="34" charset="0"/>
                <a:cs typeface="Arial" panose="020B0604020202020204" pitchFamily="34" charset="0"/>
              </a:rPr>
              <a:t>Armstrong, M. &amp; Taylor, S. (2020) Armstrong’s Handbook of Human Resource Management Practice. Kogan Page.</a:t>
            </a:r>
          </a:p>
          <a:p>
            <a:r>
              <a:rPr sz="1100" dirty="0">
                <a:latin typeface="Arial" panose="020B0604020202020204" pitchFamily="34" charset="0"/>
                <a:cs typeface="Arial" panose="020B0604020202020204" pitchFamily="34" charset="0"/>
              </a:rPr>
              <a:t>CIPD (2023) Recruitment and Selection Factsheet.</a:t>
            </a:r>
          </a:p>
          <a:p>
            <a:r>
              <a:rPr sz="1100" dirty="0">
                <a:latin typeface="Arial" panose="020B0604020202020204" pitchFamily="34" charset="0"/>
                <a:cs typeface="Arial" panose="020B0604020202020204" pitchFamily="34" charset="0"/>
              </a:rPr>
              <a:t>Foot, M. &amp; Hook, C. (2020) Introducing Human Resource Management. Pearson.</a:t>
            </a:r>
          </a:p>
          <a:p>
            <a:r>
              <a:rPr sz="1100" dirty="0">
                <a:latin typeface="Arial" panose="020B0604020202020204" pitchFamily="34" charset="0"/>
                <a:cs typeface="Arial" panose="020B0604020202020204" pitchFamily="34" charset="0"/>
              </a:rPr>
              <a:t>Torrington, D. et al. (2020) Human Resource Management. Pearson.</a:t>
            </a:r>
          </a:p>
          <a:p>
            <a:r>
              <a:rPr sz="1100" dirty="0">
                <a:latin typeface="Arial" panose="020B0604020202020204" pitchFamily="34" charset="0"/>
                <a:cs typeface="Arial" panose="020B0604020202020204" pitchFamily="34" charset="0"/>
              </a:rPr>
              <a:t>Taylor, S. (2019) Resourcing and Talent Management. CIPD.</a:t>
            </a:r>
          </a:p>
          <a:p>
            <a:r>
              <a:rPr sz="1100" dirty="0">
                <a:latin typeface="Arial" panose="020B0604020202020204" pitchFamily="34" charset="0"/>
                <a:cs typeface="Arial" panose="020B0604020202020204" pitchFamily="34" charset="0"/>
              </a:rPr>
              <a:t>Saunders, M. et al. (2019) Research Methods for Business Students. Pearson.</a:t>
            </a:r>
          </a:p>
          <a:p>
            <a:r>
              <a:rPr sz="1100" dirty="0">
                <a:latin typeface="Arial" panose="020B0604020202020204" pitchFamily="34" charset="0"/>
                <a:cs typeface="Arial" panose="020B0604020202020204" pitchFamily="34" charset="0"/>
              </a:rPr>
              <a:t>McClelland, D. (1998) Human Motivation. Cambridge University Press.</a:t>
            </a:r>
          </a:p>
          <a:p>
            <a:r>
              <a:rPr sz="1100" dirty="0">
                <a:latin typeface="Arial" panose="020B0604020202020204" pitchFamily="34" charset="0"/>
                <a:cs typeface="Arial" panose="020B0604020202020204" pitchFamily="34" charset="0"/>
              </a:rPr>
              <a:t>CIPD (2022) Virtual Interviewing Practices.</a:t>
            </a:r>
          </a:p>
        </p:txBody>
      </p:sp>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116</TotalTime>
  <Words>1151</Words>
  <Application>Microsoft Macintosh PowerPoint</Application>
  <PresentationFormat>On-screen Show (4:3)</PresentationFormat>
  <Paragraphs>122</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Gill Sans MT</vt:lpstr>
      <vt:lpstr>Parcel</vt:lpstr>
      <vt:lpstr>Recruitment and Selection Process at Amazon UK</vt:lpstr>
      <vt:lpstr>Table of Contents</vt:lpstr>
      <vt:lpstr>Introduction to Amazon UK</vt:lpstr>
      <vt:lpstr>Recruitment Process Overview</vt:lpstr>
      <vt:lpstr>Job Analysis</vt:lpstr>
      <vt:lpstr>Job Description &amp; Person Specification</vt:lpstr>
      <vt:lpstr>Interview Type 1: Structured Interview</vt:lpstr>
      <vt:lpstr>Interview Type 2: Panel Interview</vt:lpstr>
      <vt:lpstr>Interview Type 3: Competency-Based Interview</vt:lpstr>
      <vt:lpstr>Questioning Techniques</vt:lpstr>
      <vt:lpstr>Face-to-Face vs Online Interview</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Vadim Furtuna (2417467)</cp:lastModifiedBy>
  <cp:revision>3</cp:revision>
  <dcterms:created xsi:type="dcterms:W3CDTF">2013-01-27T09:14:16Z</dcterms:created>
  <dcterms:modified xsi:type="dcterms:W3CDTF">2025-11-09T12:14:21Z</dcterms:modified>
  <cp:category/>
</cp:coreProperties>
</file>