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349" r:id="rId4"/>
    <p:sldId id="350" r:id="rId5"/>
    <p:sldId id="347" r:id="rId6"/>
    <p:sldId id="262" r:id="rId7"/>
    <p:sldId id="263" r:id="rId8"/>
    <p:sldId id="264" r:id="rId9"/>
    <p:sldId id="265" r:id="rId10"/>
    <p:sldId id="266" r:id="rId11"/>
    <p:sldId id="261" r:id="rId12"/>
    <p:sldId id="35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A0BCAB-784B-46D3-A4F9-72EADC0F8581}" v="15" dt="2020-04-20T16:54:35.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3792" autoAdjust="0"/>
  </p:normalViewPr>
  <p:slideViewPr>
    <p:cSldViewPr snapToGrid="0">
      <p:cViewPr varScale="1">
        <p:scale>
          <a:sx n="55" d="100"/>
          <a:sy n="55" d="100"/>
        </p:scale>
        <p:origin x="7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5CB1AD-E8E3-4CB9-8E52-25118DFA320B}" type="datetimeFigureOut">
              <a:rPr lang="en-GB" smtClean="0"/>
              <a:t>21/04/2020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0638A3-422E-4CD4-BBE9-CAD3D33B5FAA}" type="slidenum">
              <a:rPr lang="en-GB" smtClean="0"/>
              <a:t>‹#›</a:t>
            </a:fld>
            <a:endParaRPr lang="en-GB"/>
          </a:p>
        </p:txBody>
      </p:sp>
    </p:spTree>
    <p:extLst>
      <p:ext uri="{BB962C8B-B14F-4D97-AF65-F5344CB8AC3E}">
        <p14:creationId xmlns:p14="http://schemas.microsoft.com/office/powerpoint/2010/main" val="2798267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638A3-422E-4CD4-BBE9-CAD3D33B5FAA}" type="slidenum">
              <a:rPr lang="en-GB" smtClean="0"/>
              <a:t>2</a:t>
            </a:fld>
            <a:endParaRPr lang="en-GB"/>
          </a:p>
        </p:txBody>
      </p:sp>
    </p:spTree>
    <p:extLst>
      <p:ext uri="{BB962C8B-B14F-4D97-AF65-F5344CB8AC3E}">
        <p14:creationId xmlns:p14="http://schemas.microsoft.com/office/powerpoint/2010/main" val="499545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72DD-9355-4ABC-B4FF-C1F10DC421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877FD9-D40F-4F4B-A408-0602329D93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3174F3-CD5F-4CC2-873E-75964E554ACF}"/>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05CC099E-CA6D-40CD-8AD7-8561FD99E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2350AD-7AEB-4D23-AD5B-3AEF70EE75E1}"/>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320281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A5A5-7E8E-478A-A304-7C0AACF979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0D65E8-6788-469F-A32D-85D008B0D6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54F6E2-4B98-4122-BA48-AFA52DE9A11C}"/>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5D9BE7E5-9509-4388-96C3-E0967C0E1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C26EB-9BD3-443D-A66B-9A5BD0D46278}"/>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2607526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84CE-3DEF-437F-838B-BF725F4EFE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9280B0-F030-44B2-9AD7-13C14A264F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88496D-9509-47A1-B52E-8E724B1804E4}"/>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4815FDC0-8304-4B0A-B584-D818E76F2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CBCB81-218C-4993-9434-FDD029443491}"/>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55527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9E5E-9564-464A-82ED-88F8ED9E9D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2B5B25-7524-4E5B-8276-F37731AAA2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63C548-0D52-4C06-B205-9525159335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58B5F9-58FA-4644-9B15-5D3F7E1EA107}"/>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6" name="Footer Placeholder 5">
            <a:extLst>
              <a:ext uri="{FF2B5EF4-FFF2-40B4-BE49-F238E27FC236}">
                <a16:creationId xmlns:a16="http://schemas.microsoft.com/office/drawing/2014/main" id="{B3A9B419-DF5D-46C1-ACD3-020A792A32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1D73AE-674E-4773-A8FA-B0451FCF91A2}"/>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2595887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CD886-432A-4A0A-8690-FF0CD00651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29302-C1C3-4AE5-B195-4137BDA942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A212AA-39DE-40BF-8172-0FF7B51966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C3401-9BD1-4AF7-BFBF-45AB7636F6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7922E8-9BD6-4485-92CE-FF40BDAF04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D0CD66-BD37-4D14-94DE-EE5497085036}"/>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8" name="Footer Placeholder 7">
            <a:extLst>
              <a:ext uri="{FF2B5EF4-FFF2-40B4-BE49-F238E27FC236}">
                <a16:creationId xmlns:a16="http://schemas.microsoft.com/office/drawing/2014/main" id="{E7F0F6B8-249E-460B-8FE9-D5959503C2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D605DE-077D-44D7-A123-8295FA64F27C}"/>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3927157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9A76-5AF8-4361-9C36-8388506B69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06EFB7-4C3D-40A9-9AB4-B1F7BEFE31B7}"/>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4" name="Footer Placeholder 3">
            <a:extLst>
              <a:ext uri="{FF2B5EF4-FFF2-40B4-BE49-F238E27FC236}">
                <a16:creationId xmlns:a16="http://schemas.microsoft.com/office/drawing/2014/main" id="{1A839548-DC12-45BA-8AB4-C7742EBD75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BA5C8D-1932-482B-91EF-09EBF0E7C177}"/>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59788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D2BD97-FA57-40BB-83FC-9CFFBDB91554}"/>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3" name="Footer Placeholder 2">
            <a:extLst>
              <a:ext uri="{FF2B5EF4-FFF2-40B4-BE49-F238E27FC236}">
                <a16:creationId xmlns:a16="http://schemas.microsoft.com/office/drawing/2014/main" id="{63D8475E-5CCB-471E-B5D8-54CFD08A7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EA830D-F37F-451D-9B2B-38F9395AFC76}"/>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3081959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7FCD-81F4-4D4E-8C54-7CBDF7AA6A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5EC2B1-BA33-485B-BB90-3A7A131CB4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406F0A-FF43-44E2-BC51-9219A24A15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5559B3-33CD-4B33-B439-12D86136A392}"/>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6" name="Footer Placeholder 5">
            <a:extLst>
              <a:ext uri="{FF2B5EF4-FFF2-40B4-BE49-F238E27FC236}">
                <a16:creationId xmlns:a16="http://schemas.microsoft.com/office/drawing/2014/main" id="{DD66BBE4-7F05-4BC6-AA9F-9F7835ED64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25DB6-B604-457E-B09B-E9F9061ED516}"/>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2633492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3852A-8A42-4EC5-8529-DB4BDDD912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8CC26A-6BF6-4EAB-9B90-57472F69D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7CA085-861C-46DB-A416-625FD1794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74529D-9F6D-4733-BBBC-00336E29D571}"/>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6" name="Footer Placeholder 5">
            <a:extLst>
              <a:ext uri="{FF2B5EF4-FFF2-40B4-BE49-F238E27FC236}">
                <a16:creationId xmlns:a16="http://schemas.microsoft.com/office/drawing/2014/main" id="{ABE82ED8-95AD-42D6-BADE-5A65E21511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48048-6B21-40A7-A9A7-9E1A282590EC}"/>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1315939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B104-2061-4A26-8CAD-055239C65F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64E1EF-0633-447F-AE26-D32019471C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3582E-F36D-461C-9D69-D056E64500BF}"/>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9806C4AE-2816-49BA-BB58-15A0FCA62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E20211-C540-4638-9A43-E493423AC886}"/>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134260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F69DA2-797A-4245-A6CC-C4F302181E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AD679A-22E1-4B8C-8EEE-44B22EB4E9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4F320-284B-4627-B93C-1D5C49C0E994}"/>
              </a:ext>
            </a:extLst>
          </p:cNvPr>
          <p:cNvSpPr>
            <a:spLocks noGrp="1"/>
          </p:cNvSpPr>
          <p:nvPr>
            <p:ph type="dt" sz="half" idx="10"/>
          </p:nvPr>
        </p:nvSpPr>
        <p:spPr/>
        <p:txBody>
          <a:body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8CCD99BF-5EFD-4330-91C2-20A801EA9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ADAB3-67DE-4A3F-B985-3C552D55337C}"/>
              </a:ext>
            </a:extLst>
          </p:cNvPr>
          <p:cNvSpPr>
            <a:spLocks noGrp="1"/>
          </p:cNvSpPr>
          <p:nvPr>
            <p:ph type="sldNum" sz="quarter" idx="12"/>
          </p:nvPr>
        </p:nvSpPr>
        <p:spPr/>
        <p:txBody>
          <a:bodyPr/>
          <a:lstStyle/>
          <a:p>
            <a:fld id="{E054FAB7-9529-41A6-B5D3-692CD4E4456D}" type="slidenum">
              <a:rPr lang="en-GB" smtClean="0"/>
              <a:t>‹#›</a:t>
            </a:fld>
            <a:endParaRPr lang="en-GB"/>
          </a:p>
        </p:txBody>
      </p:sp>
    </p:spTree>
    <p:extLst>
      <p:ext uri="{BB962C8B-B14F-4D97-AF65-F5344CB8AC3E}">
        <p14:creationId xmlns:p14="http://schemas.microsoft.com/office/powerpoint/2010/main" val="1287005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wo Content">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4/21/2020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2E148DD3-DD87-154B-80B4-2421965D3C83}"/>
              </a:ext>
            </a:extLst>
          </p:cNvPr>
          <p:cNvSpPr/>
          <p:nvPr userDrawn="1"/>
        </p:nvSpPr>
        <p:spPr>
          <a:xfrm>
            <a:off x="1" y="17145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42E4732-0E8F-7B46-BD08-0F2EE0DA8786}"/>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7" name="Title Placeholder 1">
            <a:extLst>
              <a:ext uri="{FF2B5EF4-FFF2-40B4-BE49-F238E27FC236}">
                <a16:creationId xmlns:a16="http://schemas.microsoft.com/office/drawing/2014/main" id="{6E73F81A-7260-5C4F-A7FF-CA2CC731BC33}"/>
              </a:ext>
            </a:extLst>
          </p:cNvPr>
          <p:cNvSpPr>
            <a:spLocks noGrp="1"/>
          </p:cNvSpPr>
          <p:nvPr>
            <p:ph type="title" hasCustomPrompt="1"/>
          </p:nvPr>
        </p:nvSpPr>
        <p:spPr>
          <a:xfrm>
            <a:off x="5443870" y="942871"/>
            <a:ext cx="5711810" cy="587584"/>
          </a:xfrm>
          <a:prstGeom prst="rect">
            <a:avLst/>
          </a:prstGeom>
        </p:spPr>
        <p:txBody>
          <a:bodyPr vert="horz" lIns="91440" tIns="45720" rIns="91440" bIns="45720" rtlCol="0" anchor="ctr">
            <a:normAutofit/>
          </a:bodyPr>
          <a:lstStyle/>
          <a:p>
            <a:r>
              <a:rPr lang="en-US" noProof="0"/>
              <a:t>CLICK TO EDIT MASTER TITLE STYLE</a:t>
            </a:r>
          </a:p>
        </p:txBody>
      </p:sp>
      <p:sp>
        <p:nvSpPr>
          <p:cNvPr id="9" name="Content Placeholder 3">
            <a:extLst>
              <a:ext uri="{FF2B5EF4-FFF2-40B4-BE49-F238E27FC236}">
                <a16:creationId xmlns:a16="http://schemas.microsoft.com/office/drawing/2014/main" id="{4CD13CD4-3E4F-2E41-ACF4-2446257D236F}"/>
              </a:ext>
            </a:extLst>
          </p:cNvPr>
          <p:cNvSpPr>
            <a:spLocks noGrp="1"/>
          </p:cNvSpPr>
          <p:nvPr>
            <p:ph sz="half" idx="2"/>
          </p:nvPr>
        </p:nvSpPr>
        <p:spPr>
          <a:xfrm>
            <a:off x="5443870" y="1973589"/>
            <a:ext cx="5711810" cy="3941540"/>
          </a:xfrm>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3">
            <a:extLst>
              <a:ext uri="{FF2B5EF4-FFF2-40B4-BE49-F238E27FC236}">
                <a16:creationId xmlns:a16="http://schemas.microsoft.com/office/drawing/2014/main" id="{D8E69886-8907-DB47-87C2-0621AF156D9F}"/>
              </a:ext>
            </a:extLst>
          </p:cNvPr>
          <p:cNvSpPr>
            <a:spLocks noGrp="1"/>
          </p:cNvSpPr>
          <p:nvPr>
            <p:ph sz="half" idx="14"/>
          </p:nvPr>
        </p:nvSpPr>
        <p:spPr>
          <a:xfrm>
            <a:off x="605170" y="621039"/>
            <a:ext cx="4589130" cy="5603086"/>
          </a:xfrm>
          <a:solidFill>
            <a:srgbClr val="EDEFF7"/>
          </a:solidFill>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55530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9D164C-37BC-43C4-AE99-999A22EF91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F67945-23DE-43D9-B60B-2CC109670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949E15-94A9-4C1B-8EF6-EE76B45305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9DCAB0-9550-49A5-AA61-7C9301ACC420}" type="datetimeFigureOut">
              <a:rPr lang="en-GB" smtClean="0"/>
              <a:t>21/04/2020</a:t>
            </a:fld>
            <a:endParaRPr lang="en-GB"/>
          </a:p>
        </p:txBody>
      </p:sp>
      <p:sp>
        <p:nvSpPr>
          <p:cNvPr id="5" name="Footer Placeholder 4">
            <a:extLst>
              <a:ext uri="{FF2B5EF4-FFF2-40B4-BE49-F238E27FC236}">
                <a16:creationId xmlns:a16="http://schemas.microsoft.com/office/drawing/2014/main" id="{7C917A8A-D795-4095-9C0D-6634F639B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5017A0-B157-4FB4-8FA5-9C240E72DA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54FAB7-9529-41A6-B5D3-692CD4E4456D}" type="slidenum">
              <a:rPr lang="en-GB" smtClean="0"/>
              <a:t>‹#›</a:t>
            </a:fld>
            <a:endParaRPr lang="en-GB"/>
          </a:p>
        </p:txBody>
      </p:sp>
    </p:spTree>
    <p:extLst>
      <p:ext uri="{BB962C8B-B14F-4D97-AF65-F5344CB8AC3E}">
        <p14:creationId xmlns:p14="http://schemas.microsoft.com/office/powerpoint/2010/main" val="526992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5B1A59B1-88FC-487D-B0A2-CF6DE83D1487}"/>
              </a:ext>
            </a:extLst>
          </p:cNvPr>
          <p:cNvSpPr>
            <a:spLocks noGrp="1"/>
          </p:cNvSpPr>
          <p:nvPr>
            <p:ph type="ctrTitle"/>
          </p:nvPr>
        </p:nvSpPr>
        <p:spPr>
          <a:xfrm>
            <a:off x="753925" y="2076450"/>
            <a:ext cx="10684151" cy="1345134"/>
          </a:xfrm>
        </p:spPr>
        <p:txBody>
          <a:bodyPr anchor="ctr">
            <a:normAutofit/>
          </a:bodyPr>
          <a:lstStyle/>
          <a:p>
            <a:r>
              <a:rPr lang="en-GB" sz="5600">
                <a:solidFill>
                  <a:srgbClr val="FFFFFF"/>
                </a:solidFill>
              </a:rPr>
              <a:t>The Contract </a:t>
            </a:r>
          </a:p>
        </p:txBody>
      </p:sp>
      <p:sp>
        <p:nvSpPr>
          <p:cNvPr id="3" name="Subtitle 2">
            <a:extLst>
              <a:ext uri="{FF2B5EF4-FFF2-40B4-BE49-F238E27FC236}">
                <a16:creationId xmlns:a16="http://schemas.microsoft.com/office/drawing/2014/main" id="{11B32B2B-3AD3-45E7-B55E-7B0248A4C3C5}"/>
              </a:ext>
            </a:extLst>
          </p:cNvPr>
          <p:cNvSpPr>
            <a:spLocks noGrp="1"/>
          </p:cNvSpPr>
          <p:nvPr>
            <p:ph type="subTitle" idx="1"/>
          </p:nvPr>
        </p:nvSpPr>
        <p:spPr>
          <a:xfrm>
            <a:off x="1171575" y="4473360"/>
            <a:ext cx="9469211" cy="865639"/>
          </a:xfrm>
        </p:spPr>
        <p:txBody>
          <a:bodyPr anchor="ctr">
            <a:normAutofit/>
          </a:bodyPr>
          <a:lstStyle/>
          <a:p>
            <a:r>
              <a:rPr lang="en-GB" sz="2200">
                <a:solidFill>
                  <a:srgbClr val="000000"/>
                </a:solidFill>
              </a:rPr>
              <a:t>A Reality Show loosely based on John Rawls ‘Veil of Ignorance’</a:t>
            </a:r>
          </a:p>
          <a:p>
            <a:r>
              <a:rPr lang="en-GB" sz="2200">
                <a:solidFill>
                  <a:srgbClr val="000000"/>
                </a:solidFill>
              </a:rPr>
              <a:t>Conceptualised by Jess Plunkett, Adam Price and Ewan Davis  </a:t>
            </a:r>
          </a:p>
        </p:txBody>
      </p:sp>
    </p:spTree>
    <p:extLst>
      <p:ext uri="{BB962C8B-B14F-4D97-AF65-F5344CB8AC3E}">
        <p14:creationId xmlns:p14="http://schemas.microsoft.com/office/powerpoint/2010/main" val="1382842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BA425CB-47D7-46A8-8990-F34B85FA7AB2}"/>
              </a:ext>
            </a:extLst>
          </p:cNvPr>
          <p:cNvSpPr>
            <a:spLocks noGrp="1"/>
          </p:cNvSpPr>
          <p:nvPr>
            <p:ph type="title"/>
          </p:nvPr>
        </p:nvSpPr>
        <p:spPr>
          <a:xfrm>
            <a:off x="640079" y="2053641"/>
            <a:ext cx="3669161" cy="2760098"/>
          </a:xfrm>
        </p:spPr>
        <p:txBody>
          <a:bodyPr>
            <a:normAutofit/>
          </a:bodyPr>
          <a:lstStyle/>
          <a:p>
            <a:r>
              <a:rPr lang="en-GB">
                <a:solidFill>
                  <a:srgbClr val="FFFFFF"/>
                </a:solidFill>
              </a:rPr>
              <a:t>The Basics </a:t>
            </a:r>
          </a:p>
        </p:txBody>
      </p:sp>
      <p:sp>
        <p:nvSpPr>
          <p:cNvPr id="3" name="Content Placeholder 2">
            <a:extLst>
              <a:ext uri="{FF2B5EF4-FFF2-40B4-BE49-F238E27FC236}">
                <a16:creationId xmlns:a16="http://schemas.microsoft.com/office/drawing/2014/main" id="{08388C17-4AD1-4839-BBA8-D0B051DD5A04}"/>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10-15 people living together in a big brother style house with only one rule, they must obey the contract. </a:t>
            </a:r>
          </a:p>
          <a:p>
            <a:r>
              <a:rPr lang="en-GB" sz="2400" dirty="0">
                <a:solidFill>
                  <a:srgbClr val="000000"/>
                </a:solidFill>
              </a:rPr>
              <a:t>The contract is a set of rules written by one of the contestants anonymously and changes weekly.</a:t>
            </a:r>
          </a:p>
          <a:p>
            <a:r>
              <a:rPr lang="en-GB" sz="2400" dirty="0">
                <a:solidFill>
                  <a:srgbClr val="000000"/>
                </a:solidFill>
              </a:rPr>
              <a:t>The winner is the person who survives the longest in the house without getting voted out.</a:t>
            </a:r>
          </a:p>
        </p:txBody>
      </p:sp>
    </p:spTree>
    <p:extLst>
      <p:ext uri="{BB962C8B-B14F-4D97-AF65-F5344CB8AC3E}">
        <p14:creationId xmlns:p14="http://schemas.microsoft.com/office/powerpoint/2010/main" val="3638800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9A786839-8F25-48CA-A7F2-A1B3F0E11196}"/>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The Details </a:t>
            </a:r>
          </a:p>
        </p:txBody>
      </p:sp>
      <p:sp>
        <p:nvSpPr>
          <p:cNvPr id="2" name="Content Placeholder 1">
            <a:extLst>
              <a:ext uri="{FF2B5EF4-FFF2-40B4-BE49-F238E27FC236}">
                <a16:creationId xmlns:a16="http://schemas.microsoft.com/office/drawing/2014/main" id="{4672B9C1-CB0C-4168-965D-0EE966F213FD}"/>
              </a:ext>
            </a:extLst>
          </p:cNvPr>
          <p:cNvSpPr>
            <a:spLocks noGrp="1"/>
          </p:cNvSpPr>
          <p:nvPr>
            <p:ph idx="1"/>
          </p:nvPr>
        </p:nvSpPr>
        <p:spPr>
          <a:xfrm>
            <a:off x="6090574" y="801866"/>
            <a:ext cx="5306084" cy="5230634"/>
          </a:xfrm>
        </p:spPr>
        <p:txBody>
          <a:bodyPr anchor="ctr">
            <a:normAutofit/>
          </a:bodyPr>
          <a:lstStyle/>
          <a:p>
            <a:pPr marL="457200" indent="-457200">
              <a:buClr>
                <a:schemeClr val="tx2"/>
              </a:buClr>
              <a:buFont typeface="+mj-lt"/>
              <a:buAutoNum type="arabicPeriod"/>
            </a:pPr>
            <a:r>
              <a:rPr lang="en-GB" sz="1700">
                <a:solidFill>
                  <a:srgbClr val="000000"/>
                </a:solidFill>
              </a:rPr>
              <a:t>10-15 people invited onto show. Mixed gender for chemistry/controversy.</a:t>
            </a:r>
          </a:p>
          <a:p>
            <a:pPr marL="457200" indent="-457200">
              <a:buClr>
                <a:schemeClr val="tx2"/>
              </a:buClr>
              <a:buFont typeface="+mj-lt"/>
              <a:buAutoNum type="arabicPeriod"/>
            </a:pPr>
            <a:r>
              <a:rPr lang="en-GB" sz="1700">
                <a:solidFill>
                  <a:srgbClr val="000000"/>
                </a:solidFill>
              </a:rPr>
              <a:t>7 weeks of production, 1 person eliminated per week until ‘final week’.</a:t>
            </a:r>
          </a:p>
          <a:p>
            <a:pPr marL="457200" indent="-457200">
              <a:buClr>
                <a:schemeClr val="tx2"/>
              </a:buClr>
              <a:buFont typeface="+mj-lt"/>
              <a:buAutoNum type="arabicPeriod"/>
            </a:pPr>
            <a:r>
              <a:rPr lang="en-GB" sz="1700">
                <a:solidFill>
                  <a:srgbClr val="000000"/>
                </a:solidFill>
              </a:rPr>
              <a:t>Each week 1 person will be eliminated by an in house vote</a:t>
            </a:r>
          </a:p>
          <a:p>
            <a:pPr marL="457200" indent="-457200">
              <a:buClr>
                <a:schemeClr val="tx2"/>
              </a:buClr>
              <a:buFont typeface="+mj-lt"/>
              <a:buAutoNum type="arabicPeriod"/>
            </a:pPr>
            <a:r>
              <a:rPr lang="en-GB" sz="1700">
                <a:solidFill>
                  <a:srgbClr val="000000"/>
                </a:solidFill>
              </a:rPr>
              <a:t>Each week prize fund increases £1000 per person (example: exit week 2 = £1000, exit week 6 = £5000), but they lose £100 for each rule broken/ignored.</a:t>
            </a:r>
          </a:p>
          <a:p>
            <a:pPr marL="457200" indent="-457200">
              <a:buClr>
                <a:schemeClr val="tx2"/>
              </a:buClr>
              <a:buFont typeface="+mj-lt"/>
              <a:buAutoNum type="arabicPeriod"/>
            </a:pPr>
            <a:r>
              <a:rPr lang="en-GB" sz="1700">
                <a:solidFill>
                  <a:srgbClr val="000000"/>
                </a:solidFill>
              </a:rPr>
              <a:t>Each week public votes will decide which housemate will be that weeks ‘rulemaker’. If drawing, votes will be narrowed until decided.</a:t>
            </a:r>
          </a:p>
          <a:p>
            <a:pPr marL="457200" indent="-457200">
              <a:buClr>
                <a:schemeClr val="tx2"/>
              </a:buClr>
              <a:buFont typeface="+mj-lt"/>
              <a:buAutoNum type="arabicPeriod"/>
            </a:pPr>
            <a:r>
              <a:rPr lang="en-GB" sz="1700">
                <a:solidFill>
                  <a:srgbClr val="000000"/>
                </a:solidFill>
              </a:rPr>
              <a:t>Each week 1 participant will decide the ‘rules’ for the following week. These will be hard rules (timetable &amp; general rules not including bathroom)</a:t>
            </a:r>
          </a:p>
          <a:p>
            <a:pPr marL="457200" indent="-457200">
              <a:buClr>
                <a:schemeClr val="tx2"/>
              </a:buClr>
              <a:buFont typeface="+mj-lt"/>
              <a:buAutoNum type="arabicPeriod"/>
            </a:pPr>
            <a:r>
              <a:rPr lang="en-GB" sz="1700">
                <a:solidFill>
                  <a:srgbClr val="000000"/>
                </a:solidFill>
              </a:rPr>
              <a:t>Housemates are intentionally kept unaware of who makes the rules for this social experiment, no incentives for finding out who?</a:t>
            </a:r>
          </a:p>
          <a:p>
            <a:pPr marL="457200" indent="-457200">
              <a:buClr>
                <a:schemeClr val="tx2"/>
              </a:buClr>
              <a:buFont typeface="+mj-lt"/>
              <a:buAutoNum type="arabicPeriod"/>
            </a:pPr>
            <a:endParaRPr lang="en-GB" sz="1700">
              <a:solidFill>
                <a:srgbClr val="000000"/>
              </a:solidFill>
            </a:endParaRPr>
          </a:p>
          <a:p>
            <a:pPr marL="457200" indent="-457200">
              <a:buClr>
                <a:schemeClr val="tx2"/>
              </a:buClr>
              <a:buFont typeface="+mj-lt"/>
              <a:buAutoNum type="arabicPeriod"/>
            </a:pPr>
            <a:endParaRPr lang="en-GB" sz="1700">
              <a:solidFill>
                <a:srgbClr val="000000"/>
              </a:solidFill>
            </a:endParaRPr>
          </a:p>
        </p:txBody>
      </p:sp>
    </p:spTree>
    <p:extLst>
      <p:ext uri="{BB962C8B-B14F-4D97-AF65-F5344CB8AC3E}">
        <p14:creationId xmlns:p14="http://schemas.microsoft.com/office/powerpoint/2010/main" val="4207724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A24164A5-509C-40C5-B03A-5CCA0A4AB8D8}"/>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Rules for participants </a:t>
            </a:r>
          </a:p>
        </p:txBody>
      </p:sp>
      <p:sp>
        <p:nvSpPr>
          <p:cNvPr id="18" name="Content Placeholder 1">
            <a:extLst>
              <a:ext uri="{FF2B5EF4-FFF2-40B4-BE49-F238E27FC236}">
                <a16:creationId xmlns:a16="http://schemas.microsoft.com/office/drawing/2014/main" id="{6EBCD59B-2EB4-4082-8A15-5CB8F4D303E2}"/>
              </a:ext>
            </a:extLst>
          </p:cNvPr>
          <p:cNvSpPr>
            <a:spLocks noGrp="1"/>
          </p:cNvSpPr>
          <p:nvPr>
            <p:ph idx="1"/>
          </p:nvPr>
        </p:nvSpPr>
        <p:spPr>
          <a:xfrm>
            <a:off x="1179226" y="3092970"/>
            <a:ext cx="9833548" cy="2693976"/>
          </a:xfrm>
        </p:spPr>
        <p:txBody>
          <a:bodyPr>
            <a:normAutofit/>
          </a:bodyPr>
          <a:lstStyle/>
          <a:p>
            <a:pPr marL="457200" indent="-457200">
              <a:buClr>
                <a:schemeClr val="tx1"/>
              </a:buClr>
              <a:buFont typeface="+mj-lt"/>
              <a:buAutoNum type="arabicPeriod"/>
            </a:pPr>
            <a:r>
              <a:rPr lang="en-GB" sz="1900">
                <a:solidFill>
                  <a:srgbClr val="000000"/>
                </a:solidFill>
              </a:rPr>
              <a:t>No contact with outside world.</a:t>
            </a:r>
          </a:p>
          <a:p>
            <a:pPr marL="457200" indent="-457200">
              <a:buClr>
                <a:schemeClr val="tx1"/>
              </a:buClr>
              <a:buFont typeface="+mj-lt"/>
              <a:buAutoNum type="arabicPeriod"/>
            </a:pPr>
            <a:r>
              <a:rPr lang="en-GB" sz="1900">
                <a:solidFill>
                  <a:srgbClr val="000000"/>
                </a:solidFill>
              </a:rPr>
              <a:t>All participants wearing microphones at all times (not including swimming or sleeping)</a:t>
            </a:r>
          </a:p>
          <a:p>
            <a:pPr marL="457200" indent="-457200">
              <a:buClr>
                <a:schemeClr val="tx1"/>
              </a:buClr>
              <a:buFont typeface="+mj-lt"/>
              <a:buAutoNum type="arabicPeriod"/>
            </a:pPr>
            <a:r>
              <a:rPr lang="en-GB" sz="1900">
                <a:solidFill>
                  <a:srgbClr val="000000"/>
                </a:solidFill>
              </a:rPr>
              <a:t>Diary room is confidential, no other participants can see unless explicitly told so.</a:t>
            </a:r>
          </a:p>
          <a:p>
            <a:pPr marL="457200" indent="-457200">
              <a:buClr>
                <a:schemeClr val="tx1"/>
              </a:buClr>
              <a:buFont typeface="+mj-lt"/>
              <a:buAutoNum type="arabicPeriod"/>
            </a:pPr>
            <a:r>
              <a:rPr lang="en-GB" sz="1900">
                <a:solidFill>
                  <a:srgbClr val="000000"/>
                </a:solidFill>
              </a:rPr>
              <a:t>No violence, intimidation or threats between housemates.</a:t>
            </a:r>
          </a:p>
          <a:p>
            <a:pPr marL="457200" indent="-457200">
              <a:buClr>
                <a:schemeClr val="tx1"/>
              </a:buClr>
              <a:buFont typeface="+mj-lt"/>
              <a:buAutoNum type="arabicPeriod"/>
            </a:pPr>
            <a:r>
              <a:rPr lang="en-GB" sz="1900">
                <a:solidFill>
                  <a:srgbClr val="000000"/>
                </a:solidFill>
              </a:rPr>
              <a:t>Rules are compulsory, may be allowed to refrain if it affects health or other reasons.</a:t>
            </a:r>
          </a:p>
          <a:p>
            <a:pPr marL="457200" indent="-457200">
              <a:buClr>
                <a:schemeClr val="tx1"/>
              </a:buClr>
              <a:buFont typeface="+mj-lt"/>
              <a:buAutoNum type="arabicPeriod"/>
            </a:pPr>
            <a:r>
              <a:rPr lang="en-GB" sz="1900">
                <a:solidFill>
                  <a:srgbClr val="000000"/>
                </a:solidFill>
              </a:rPr>
              <a:t>Only language allowed is the official language of the show (English)</a:t>
            </a:r>
          </a:p>
          <a:p>
            <a:pPr marL="457200" indent="-457200">
              <a:buClr>
                <a:schemeClr val="tx1"/>
              </a:buClr>
              <a:buFont typeface="+mj-lt"/>
              <a:buAutoNum type="arabicPeriod"/>
            </a:pPr>
            <a:r>
              <a:rPr lang="en-GB" sz="1900">
                <a:solidFill>
                  <a:srgbClr val="000000"/>
                </a:solidFill>
              </a:rPr>
              <a:t>Once eliminated the participant must leave the show immediately.</a:t>
            </a:r>
          </a:p>
        </p:txBody>
      </p:sp>
    </p:spTree>
    <p:extLst>
      <p:ext uri="{BB962C8B-B14F-4D97-AF65-F5344CB8AC3E}">
        <p14:creationId xmlns:p14="http://schemas.microsoft.com/office/powerpoint/2010/main" val="1822416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02D5A7DB-6231-41E6-A4FF-90C30128EAC9}"/>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kern="1200" dirty="0">
                <a:solidFill>
                  <a:srgbClr val="FFFFFF"/>
                </a:solidFill>
                <a:latin typeface="+mj-lt"/>
                <a:ea typeface="+mj-ea"/>
                <a:cs typeface="+mj-cs"/>
              </a:rPr>
              <a:t>Theory/ Inspirations </a:t>
            </a:r>
            <a:br>
              <a:rPr lang="en-US" sz="2200" kern="1200" dirty="0">
                <a:solidFill>
                  <a:srgbClr val="FFFFFF"/>
                </a:solidFill>
                <a:latin typeface="+mj-lt"/>
                <a:ea typeface="+mj-ea"/>
                <a:cs typeface="+mj-cs"/>
              </a:rPr>
            </a:br>
            <a:endParaRPr lang="en-US" sz="2200" kern="1200" dirty="0">
              <a:solidFill>
                <a:srgbClr val="FFFFFF"/>
              </a:solidFill>
              <a:latin typeface="+mj-lt"/>
              <a:ea typeface="+mj-ea"/>
              <a:cs typeface="+mj-cs"/>
            </a:endParaRPr>
          </a:p>
        </p:txBody>
      </p:sp>
      <p:pic>
        <p:nvPicPr>
          <p:cNvPr id="6" name="Picture Placeholder 5" descr="A person sitting on a table&#10;&#10;Description automatically generated">
            <a:extLst>
              <a:ext uri="{FF2B5EF4-FFF2-40B4-BE49-F238E27FC236}">
                <a16:creationId xmlns:a16="http://schemas.microsoft.com/office/drawing/2014/main" id="{014588D7-8BC1-4B06-98B6-7B279D3CA152}"/>
              </a:ext>
            </a:extLst>
          </p:cNvPr>
          <p:cNvPicPr>
            <a:picLocks noGrp="1" noChangeAspect="1"/>
          </p:cNvPicPr>
          <p:nvPr>
            <p:ph sz="half" idx="2"/>
          </p:nvPr>
        </p:nvPicPr>
        <p:blipFill rotWithShape="1">
          <a:blip r:embed="rId3"/>
          <a:srcRect l="3633" r="1" b="1"/>
          <a:stretch/>
        </p:blipFill>
        <p:spPr>
          <a:xfrm>
            <a:off x="950855" y="2837712"/>
            <a:ext cx="4662325" cy="3217333"/>
          </a:xfrm>
          <a:prstGeom prst="rect">
            <a:avLst/>
          </a:prstGeom>
          <a:noFill/>
        </p:spPr>
      </p:pic>
      <p:sp>
        <p:nvSpPr>
          <p:cNvPr id="11" name="Content Placeholder 3">
            <a:extLst>
              <a:ext uri="{FF2B5EF4-FFF2-40B4-BE49-F238E27FC236}">
                <a16:creationId xmlns:a16="http://schemas.microsoft.com/office/drawing/2014/main" id="{9F250A21-08DD-455B-A52F-15AD67899EAF}"/>
              </a:ext>
            </a:extLst>
          </p:cNvPr>
          <p:cNvSpPr>
            <a:spLocks noGrp="1"/>
          </p:cNvSpPr>
          <p:nvPr>
            <p:ph sz="half" idx="14"/>
          </p:nvPr>
        </p:nvSpPr>
        <p:spPr>
          <a:xfrm>
            <a:off x="6354871" y="2827419"/>
            <a:ext cx="5029200" cy="3227626"/>
          </a:xfrm>
        </p:spPr>
        <p:txBody>
          <a:bodyPr vert="horz" lIns="91440" tIns="45720" rIns="91440" bIns="45720" rtlCol="0" anchor="ctr">
            <a:normAutofit/>
          </a:bodyPr>
          <a:lstStyle/>
          <a:p>
            <a:pPr marL="0"/>
            <a:r>
              <a:rPr lang="en-US" sz="1200" u="sng">
                <a:solidFill>
                  <a:srgbClr val="000000"/>
                </a:solidFill>
              </a:rPr>
              <a:t>Active Audience Theory</a:t>
            </a:r>
          </a:p>
          <a:p>
            <a:r>
              <a:rPr lang="en-US" sz="1200">
                <a:solidFill>
                  <a:srgbClr val="000000"/>
                </a:solidFill>
              </a:rPr>
              <a:t>Questioning all media – will engage and interpret media to respond in a ways that challenge the ideas that are presented</a:t>
            </a:r>
          </a:p>
          <a:p>
            <a:pPr marL="0"/>
            <a:r>
              <a:rPr lang="en-US" sz="1200" u="sng">
                <a:solidFill>
                  <a:srgbClr val="000000"/>
                </a:solidFill>
              </a:rPr>
              <a:t>Passive Audience Theory</a:t>
            </a:r>
          </a:p>
          <a:p>
            <a:r>
              <a:rPr lang="en-US" sz="1200">
                <a:solidFill>
                  <a:srgbClr val="000000"/>
                </a:solidFill>
              </a:rPr>
              <a:t>Accepts all media – are increasingly likely to listen and accept messages as fact without challenging (more likely to be affected)</a:t>
            </a:r>
          </a:p>
          <a:p>
            <a:pPr marL="0"/>
            <a:r>
              <a:rPr lang="en-US" sz="1200" u="sng">
                <a:solidFill>
                  <a:srgbClr val="000000"/>
                </a:solidFill>
              </a:rPr>
              <a:t>Uses and Gratification Theory (tries to explains active and passive)</a:t>
            </a:r>
          </a:p>
          <a:p>
            <a:r>
              <a:rPr lang="en-US" sz="1200">
                <a:solidFill>
                  <a:srgbClr val="000000"/>
                </a:solidFill>
              </a:rPr>
              <a:t>Audiences want an escape from reality</a:t>
            </a:r>
          </a:p>
          <a:p>
            <a:r>
              <a:rPr lang="en-US" sz="1200">
                <a:solidFill>
                  <a:srgbClr val="000000"/>
                </a:solidFill>
              </a:rPr>
              <a:t>Some Audience want information about real world events</a:t>
            </a:r>
          </a:p>
          <a:p>
            <a:r>
              <a:rPr lang="en-US" sz="1200">
                <a:solidFill>
                  <a:srgbClr val="000000"/>
                </a:solidFill>
              </a:rPr>
              <a:t>Some Audience want reactions, added ability to gossip with friends/coworkers</a:t>
            </a:r>
          </a:p>
          <a:p>
            <a:r>
              <a:rPr lang="en-US" sz="1200">
                <a:solidFill>
                  <a:srgbClr val="000000"/>
                </a:solidFill>
              </a:rPr>
              <a:t>Some audiences compare themselves with the media</a:t>
            </a:r>
          </a:p>
        </p:txBody>
      </p:sp>
      <p:sp>
        <p:nvSpPr>
          <p:cNvPr id="7" name="Rectangle 6">
            <a:extLst>
              <a:ext uri="{FF2B5EF4-FFF2-40B4-BE49-F238E27FC236}">
                <a16:creationId xmlns:a16="http://schemas.microsoft.com/office/drawing/2014/main" id="{C0086708-2EB7-4C43-9553-F0878F054BDA}"/>
              </a:ext>
            </a:extLst>
          </p:cNvPr>
          <p:cNvSpPr/>
          <p:nvPr/>
        </p:nvSpPr>
        <p:spPr>
          <a:xfrm>
            <a:off x="950855" y="5733312"/>
            <a:ext cx="4662325" cy="321733"/>
          </a:xfrm>
          <a:prstGeom prst="rect">
            <a:avLst/>
          </a:prstGeom>
          <a:solidFill>
            <a:srgbClr val="000000">
              <a:alpha val="50000"/>
            </a:srgbClr>
          </a:solidFill>
          <a:ln>
            <a:noFill/>
          </a:ln>
        </p:spPr>
        <p:txBody>
          <a:bodyPr wrap="square">
            <a:normAutofit/>
          </a:bodyPr>
          <a:lstStyle/>
          <a:p>
            <a:pPr algn="ctr">
              <a:spcAft>
                <a:spcPts val="600"/>
              </a:spcAft>
            </a:pPr>
            <a:r>
              <a:rPr lang="en-GB" sz="1400">
                <a:solidFill>
                  <a:srgbClr val="FFFFFF"/>
                </a:solidFill>
              </a:rPr>
              <a:t>(Channel 4, 2020)</a:t>
            </a:r>
          </a:p>
        </p:txBody>
      </p:sp>
    </p:spTree>
    <p:extLst>
      <p:ext uri="{BB962C8B-B14F-4D97-AF65-F5344CB8AC3E}">
        <p14:creationId xmlns:p14="http://schemas.microsoft.com/office/powerpoint/2010/main" val="798736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ABE441-3C37-4EFD-89F1-A9F7757F1B85}"/>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a:solidFill>
                  <a:srgbClr val="FFFFFF"/>
                </a:solidFill>
                <a:latin typeface="+mj-lt"/>
                <a:ea typeface="+mj-ea"/>
                <a:cs typeface="+mj-cs"/>
              </a:rPr>
              <a:t>Staging</a:t>
            </a:r>
          </a:p>
        </p:txBody>
      </p:sp>
      <p:sp>
        <p:nvSpPr>
          <p:cNvPr id="3" name="Content Placeholder 2">
            <a:extLst>
              <a:ext uri="{FF2B5EF4-FFF2-40B4-BE49-F238E27FC236}">
                <a16:creationId xmlns:a16="http://schemas.microsoft.com/office/drawing/2014/main" id="{89A735F5-33B2-4293-9FF0-DCB74C0D421F}"/>
              </a:ext>
            </a:extLst>
          </p:cNvPr>
          <p:cNvSpPr>
            <a:spLocks noGrp="1"/>
          </p:cNvSpPr>
          <p:nvPr>
            <p:ph idx="1"/>
          </p:nvPr>
        </p:nvSpPr>
        <p:spPr>
          <a:xfrm>
            <a:off x="1077913" y="2943225"/>
            <a:ext cx="3463925" cy="3049588"/>
          </a:xfrm>
        </p:spPr>
        <p:txBody>
          <a:bodyPr vert="horz" wrap="square" lIns="91440" tIns="45720" rIns="91440" bIns="45720" rtlCol="0" anchor="t">
            <a:normAutofit/>
          </a:bodyPr>
          <a:lstStyle/>
          <a:p>
            <a:pPr marL="0" indent="0">
              <a:buNone/>
            </a:pPr>
            <a:r>
              <a:rPr lang="en-US" sz="2200"/>
              <a:t>The Contract will require a single large staging to act as the house for the contestants to live in for the course of the 7 weeks. Looking at similar show it seems that there are two methods of staging a show like this. </a:t>
            </a:r>
          </a:p>
        </p:txBody>
      </p:sp>
      <p:sp>
        <p:nvSpPr>
          <p:cNvPr id="4" name="TextBox 3">
            <a:extLst>
              <a:ext uri="{FF2B5EF4-FFF2-40B4-BE49-F238E27FC236}">
                <a16:creationId xmlns:a16="http://schemas.microsoft.com/office/drawing/2014/main" id="{AB96648E-8C84-48BB-A824-83E530FBE32A}"/>
              </a:ext>
            </a:extLst>
          </p:cNvPr>
          <p:cNvSpPr txBox="1"/>
          <p:nvPr/>
        </p:nvSpPr>
        <p:spPr>
          <a:xfrm>
            <a:off x="4624388" y="2943225"/>
            <a:ext cx="2962275" cy="30495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300" b="1" i="1"/>
              <a:t>Renting a House</a:t>
            </a:r>
          </a:p>
          <a:p>
            <a:pPr>
              <a:lnSpc>
                <a:spcPct val="90000"/>
              </a:lnSpc>
              <a:spcAft>
                <a:spcPts val="600"/>
              </a:spcAft>
            </a:pPr>
            <a:r>
              <a:rPr lang="en-US" sz="1300" i="1"/>
              <a:t>Pros:</a:t>
            </a:r>
          </a:p>
          <a:p>
            <a:pPr>
              <a:lnSpc>
                <a:spcPct val="90000"/>
              </a:lnSpc>
              <a:spcAft>
                <a:spcPts val="600"/>
              </a:spcAft>
            </a:pPr>
            <a:r>
              <a:rPr lang="en-US" sz="1300"/>
              <a:t>   - Low production costs</a:t>
            </a:r>
            <a:endParaRPr lang="en-US" sz="1300" i="1"/>
          </a:p>
          <a:p>
            <a:pPr>
              <a:lnSpc>
                <a:spcPct val="90000"/>
              </a:lnSpc>
              <a:spcAft>
                <a:spcPts val="600"/>
              </a:spcAft>
            </a:pPr>
            <a:r>
              <a:rPr lang="en-US" sz="1300"/>
              <a:t>   - Already fit for long term</a:t>
            </a:r>
          </a:p>
          <a:p>
            <a:pPr>
              <a:lnSpc>
                <a:spcPct val="90000"/>
              </a:lnSpc>
              <a:spcAft>
                <a:spcPts val="600"/>
              </a:spcAft>
            </a:pPr>
            <a:r>
              <a:rPr lang="en-US" sz="1300"/>
              <a:t>      Habitation</a:t>
            </a:r>
          </a:p>
          <a:p>
            <a:pPr>
              <a:lnSpc>
                <a:spcPct val="90000"/>
              </a:lnSpc>
              <a:spcAft>
                <a:spcPts val="600"/>
              </a:spcAft>
            </a:pPr>
            <a:r>
              <a:rPr lang="en-US" sz="1300" i="1"/>
              <a:t>Cons:</a:t>
            </a:r>
          </a:p>
          <a:p>
            <a:pPr>
              <a:lnSpc>
                <a:spcPct val="90000"/>
              </a:lnSpc>
              <a:spcAft>
                <a:spcPts val="600"/>
              </a:spcAft>
            </a:pPr>
            <a:r>
              <a:rPr lang="en-US" sz="1300" i="1"/>
              <a:t>    -</a:t>
            </a:r>
            <a:r>
              <a:rPr lang="en-US" sz="1300"/>
              <a:t>May limit what set design can </a:t>
            </a:r>
          </a:p>
          <a:p>
            <a:pPr>
              <a:lnSpc>
                <a:spcPct val="90000"/>
              </a:lnSpc>
              <a:spcAft>
                <a:spcPts val="600"/>
              </a:spcAft>
            </a:pPr>
            <a:r>
              <a:rPr lang="en-US" sz="1300"/>
              <a:t>      achieve.</a:t>
            </a:r>
          </a:p>
          <a:p>
            <a:pPr>
              <a:lnSpc>
                <a:spcPct val="90000"/>
              </a:lnSpc>
              <a:spcAft>
                <a:spcPts val="600"/>
              </a:spcAft>
            </a:pPr>
            <a:r>
              <a:rPr lang="en-US" sz="1300"/>
              <a:t>     -Difficulty with camera set up</a:t>
            </a:r>
          </a:p>
          <a:p>
            <a:pPr>
              <a:lnSpc>
                <a:spcPct val="90000"/>
              </a:lnSpc>
              <a:spcAft>
                <a:spcPts val="600"/>
              </a:spcAft>
            </a:pPr>
            <a:r>
              <a:rPr lang="en-US" sz="1300" i="1"/>
              <a:t>Shows produced like this:</a:t>
            </a:r>
            <a:endParaRPr lang="en-US" sz="1300"/>
          </a:p>
          <a:p>
            <a:pPr>
              <a:lnSpc>
                <a:spcPct val="90000"/>
              </a:lnSpc>
              <a:spcAft>
                <a:spcPts val="600"/>
              </a:spcAft>
            </a:pPr>
            <a:r>
              <a:rPr lang="en-US" sz="1300"/>
              <a:t>Love Island</a:t>
            </a:r>
            <a:endParaRPr lang="en-US" sz="1300" i="1"/>
          </a:p>
        </p:txBody>
      </p:sp>
      <p:sp>
        <p:nvSpPr>
          <p:cNvPr id="13" name="TextBox 12">
            <a:extLst>
              <a:ext uri="{FF2B5EF4-FFF2-40B4-BE49-F238E27FC236}">
                <a16:creationId xmlns:a16="http://schemas.microsoft.com/office/drawing/2014/main" id="{DF56373E-C535-49E5-A9C5-1A56988F0517}"/>
              </a:ext>
            </a:extLst>
          </p:cNvPr>
          <p:cNvSpPr txBox="1"/>
          <p:nvPr/>
        </p:nvSpPr>
        <p:spPr>
          <a:xfrm>
            <a:off x="7667625" y="2943225"/>
            <a:ext cx="3448050" cy="30495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300" b="1" i="1"/>
              <a:t>Custom set</a:t>
            </a:r>
          </a:p>
          <a:p>
            <a:pPr>
              <a:lnSpc>
                <a:spcPct val="90000"/>
              </a:lnSpc>
              <a:spcAft>
                <a:spcPts val="600"/>
              </a:spcAft>
            </a:pPr>
            <a:r>
              <a:rPr lang="en-US" sz="1300" i="1">
                <a:ea typeface="+mn-lt"/>
                <a:cs typeface="+mn-lt"/>
              </a:rPr>
              <a:t>Pros:</a:t>
            </a:r>
            <a:endParaRPr lang="en-US" sz="1300">
              <a:ea typeface="+mn-lt"/>
              <a:cs typeface="+mn-lt"/>
            </a:endParaRPr>
          </a:p>
          <a:p>
            <a:pPr>
              <a:lnSpc>
                <a:spcPct val="90000"/>
              </a:lnSpc>
              <a:spcAft>
                <a:spcPts val="600"/>
              </a:spcAft>
            </a:pPr>
            <a:r>
              <a:rPr lang="en-US" sz="1300">
                <a:ea typeface="+mn-lt"/>
                <a:cs typeface="+mn-lt"/>
              </a:rPr>
              <a:t>   - High degree of set flexibility and </a:t>
            </a:r>
          </a:p>
          <a:p>
            <a:pPr>
              <a:lnSpc>
                <a:spcPct val="90000"/>
              </a:lnSpc>
              <a:spcAft>
                <a:spcPts val="600"/>
              </a:spcAft>
            </a:pPr>
            <a:r>
              <a:rPr lang="en-US" sz="1300">
                <a:ea typeface="+mn-lt"/>
                <a:cs typeface="+mn-lt"/>
              </a:rPr>
              <a:t>      design freedom</a:t>
            </a:r>
          </a:p>
          <a:p>
            <a:pPr>
              <a:lnSpc>
                <a:spcPct val="90000"/>
              </a:lnSpc>
              <a:spcAft>
                <a:spcPts val="600"/>
              </a:spcAft>
            </a:pPr>
            <a:r>
              <a:rPr lang="en-US" sz="1300">
                <a:ea typeface="+mn-lt"/>
                <a:cs typeface="+mn-lt"/>
              </a:rPr>
              <a:t>   - Can be built around cameras/lighting</a:t>
            </a:r>
          </a:p>
          <a:p>
            <a:pPr>
              <a:lnSpc>
                <a:spcPct val="90000"/>
              </a:lnSpc>
              <a:spcAft>
                <a:spcPts val="600"/>
              </a:spcAft>
            </a:pPr>
            <a:r>
              <a:rPr lang="en-US" sz="1300" i="1">
                <a:ea typeface="+mn-lt"/>
                <a:cs typeface="+mn-lt"/>
              </a:rPr>
              <a:t>Cons:</a:t>
            </a:r>
            <a:endParaRPr lang="en-US" sz="1300">
              <a:ea typeface="+mn-lt"/>
              <a:cs typeface="+mn-lt"/>
            </a:endParaRPr>
          </a:p>
          <a:p>
            <a:pPr>
              <a:lnSpc>
                <a:spcPct val="90000"/>
              </a:lnSpc>
              <a:spcAft>
                <a:spcPts val="600"/>
              </a:spcAft>
            </a:pPr>
            <a:r>
              <a:rPr lang="en-US" sz="1300" i="1">
                <a:ea typeface="+mn-lt"/>
                <a:cs typeface="+mn-lt"/>
              </a:rPr>
              <a:t>    -</a:t>
            </a:r>
            <a:r>
              <a:rPr lang="en-US" sz="1300">
                <a:ea typeface="+mn-lt"/>
                <a:cs typeface="+mn-lt"/>
              </a:rPr>
              <a:t>More expensive</a:t>
            </a:r>
          </a:p>
          <a:p>
            <a:pPr>
              <a:lnSpc>
                <a:spcPct val="90000"/>
              </a:lnSpc>
              <a:spcAft>
                <a:spcPts val="600"/>
              </a:spcAft>
            </a:pPr>
            <a:r>
              <a:rPr lang="en-US" sz="1300">
                <a:ea typeface="+mn-lt"/>
                <a:cs typeface="+mn-lt"/>
              </a:rPr>
              <a:t>     - Issues with making a soundstage fit</a:t>
            </a:r>
          </a:p>
          <a:p>
            <a:pPr>
              <a:lnSpc>
                <a:spcPct val="90000"/>
              </a:lnSpc>
              <a:spcAft>
                <a:spcPts val="600"/>
              </a:spcAft>
            </a:pPr>
            <a:r>
              <a:rPr lang="en-US" sz="1300">
                <a:ea typeface="+mn-lt"/>
                <a:cs typeface="+mn-lt"/>
              </a:rPr>
              <a:t>        for people to live on.</a:t>
            </a:r>
          </a:p>
          <a:p>
            <a:pPr>
              <a:lnSpc>
                <a:spcPct val="90000"/>
              </a:lnSpc>
              <a:spcAft>
                <a:spcPts val="600"/>
              </a:spcAft>
            </a:pPr>
            <a:r>
              <a:rPr lang="en-US" sz="1300" i="1">
                <a:ea typeface="+mn-lt"/>
                <a:cs typeface="+mn-lt"/>
              </a:rPr>
              <a:t>Shows produced like this:</a:t>
            </a:r>
            <a:endParaRPr lang="en-US" sz="1300">
              <a:ea typeface="+mn-lt"/>
              <a:cs typeface="+mn-lt"/>
            </a:endParaRPr>
          </a:p>
          <a:p>
            <a:pPr>
              <a:lnSpc>
                <a:spcPct val="90000"/>
              </a:lnSpc>
              <a:spcAft>
                <a:spcPts val="600"/>
              </a:spcAft>
            </a:pPr>
            <a:r>
              <a:rPr lang="en-US" sz="1300">
                <a:ea typeface="+mn-lt"/>
                <a:cs typeface="+mn-lt"/>
              </a:rPr>
              <a:t>Big Brother</a:t>
            </a:r>
          </a:p>
          <a:p>
            <a:pPr>
              <a:lnSpc>
                <a:spcPct val="90000"/>
              </a:lnSpc>
              <a:spcAft>
                <a:spcPts val="600"/>
              </a:spcAft>
            </a:pPr>
            <a:endParaRPr lang="en-US" sz="1300" b="1" i="1"/>
          </a:p>
        </p:txBody>
      </p:sp>
    </p:spTree>
    <p:extLst>
      <p:ext uri="{BB962C8B-B14F-4D97-AF65-F5344CB8AC3E}">
        <p14:creationId xmlns:p14="http://schemas.microsoft.com/office/powerpoint/2010/main" val="3190217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8" name="Picture 37">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288D9F6-192C-45C1-8570-97D15D8A34DF}"/>
              </a:ext>
            </a:extLst>
          </p:cNvPr>
          <p:cNvSpPr>
            <a:spLocks noGrp="1"/>
          </p:cNvSpPr>
          <p:nvPr>
            <p:ph type="title"/>
          </p:nvPr>
        </p:nvSpPr>
        <p:spPr>
          <a:xfrm>
            <a:off x="1179576" y="822960"/>
            <a:ext cx="9829800" cy="1325880"/>
          </a:xfrm>
        </p:spPr>
        <p:txBody>
          <a:bodyPr>
            <a:normAutofit/>
          </a:bodyPr>
          <a:lstStyle/>
          <a:p>
            <a:pPr algn="ctr"/>
            <a:r>
              <a:rPr lang="en-US" sz="4000">
                <a:solidFill>
                  <a:srgbClr val="FFFFFF"/>
                </a:solidFill>
                <a:cs typeface="Calibri Light"/>
              </a:rPr>
              <a:t>Production Design</a:t>
            </a:r>
            <a:endParaRPr lang="en-US" sz="4000">
              <a:solidFill>
                <a:srgbClr val="FFFFFF"/>
              </a:solidFill>
            </a:endParaRPr>
          </a:p>
        </p:txBody>
      </p:sp>
      <p:pic>
        <p:nvPicPr>
          <p:cNvPr id="4" name="Picture 4" descr="A close up of a logo&#10;&#10;Description generated with high confidence">
            <a:extLst>
              <a:ext uri="{FF2B5EF4-FFF2-40B4-BE49-F238E27FC236}">
                <a16:creationId xmlns:a16="http://schemas.microsoft.com/office/drawing/2014/main" id="{D752E84B-3E95-4912-A808-8739DA5BE7DF}"/>
              </a:ext>
            </a:extLst>
          </p:cNvPr>
          <p:cNvPicPr>
            <a:picLocks noChangeAspect="1"/>
          </p:cNvPicPr>
          <p:nvPr/>
        </p:nvPicPr>
        <p:blipFill rotWithShape="1">
          <a:blip r:embed="rId3"/>
          <a:srcRect l="15536" r="8288"/>
          <a:stretch/>
        </p:blipFill>
        <p:spPr>
          <a:xfrm>
            <a:off x="1113971" y="2837712"/>
            <a:ext cx="4336092" cy="3217333"/>
          </a:xfrm>
          <a:prstGeom prst="rect">
            <a:avLst/>
          </a:prstGeom>
        </p:spPr>
      </p:pic>
      <p:sp>
        <p:nvSpPr>
          <p:cNvPr id="3" name="Content Placeholder 2">
            <a:extLst>
              <a:ext uri="{FF2B5EF4-FFF2-40B4-BE49-F238E27FC236}">
                <a16:creationId xmlns:a16="http://schemas.microsoft.com/office/drawing/2014/main" id="{A382D450-5B4E-4406-9909-18AE3488918A}"/>
              </a:ext>
            </a:extLst>
          </p:cNvPr>
          <p:cNvSpPr>
            <a:spLocks noGrp="1"/>
          </p:cNvSpPr>
          <p:nvPr>
            <p:ph idx="1"/>
          </p:nvPr>
        </p:nvSpPr>
        <p:spPr>
          <a:xfrm>
            <a:off x="6306431" y="3192155"/>
            <a:ext cx="5029200" cy="3227626"/>
          </a:xfrm>
        </p:spPr>
        <p:txBody>
          <a:bodyPr anchor="ctr">
            <a:normAutofit/>
          </a:bodyPr>
          <a:lstStyle/>
          <a:p>
            <a:pPr marL="0" indent="0">
              <a:buNone/>
            </a:pPr>
            <a:r>
              <a:rPr lang="en-US" sz="1800">
                <a:solidFill>
                  <a:srgbClr val="000000"/>
                </a:solidFill>
              </a:rPr>
              <a:t>The main role of the production design on The Contract will be decoration of the house space and creating an overall aesthetic for the show. As we a selling the show as a social experiment, we could use production design to give the show a scientific feel. Employing a hyper-modern aesthetic, while still making the house an appealing and comfortable place for our contestants to live is our main consideration here. </a:t>
            </a:r>
          </a:p>
          <a:p>
            <a:pPr marL="0" indent="0">
              <a:buNone/>
            </a:pPr>
            <a:r>
              <a:rPr lang="en-US" sz="1800">
                <a:solidFill>
                  <a:srgbClr val="000000"/>
                </a:solidFill>
              </a:rPr>
              <a:t>As an example of this, the Netflix reality show Love is blind used a similar aesthetic. </a:t>
            </a:r>
          </a:p>
          <a:p>
            <a:pPr marL="0" indent="0">
              <a:buNone/>
            </a:pPr>
            <a:endParaRPr lang="en-US" sz="1800">
              <a:solidFill>
                <a:srgbClr val="000000"/>
              </a:solidFill>
            </a:endParaRPr>
          </a:p>
          <a:p>
            <a:pPr marL="0" indent="0">
              <a:buNone/>
            </a:pPr>
            <a:endParaRPr lang="en-US" sz="1800">
              <a:solidFill>
                <a:srgbClr val="000000"/>
              </a:solidFill>
            </a:endParaRPr>
          </a:p>
          <a:p>
            <a:pPr marL="0" indent="0">
              <a:buNone/>
            </a:pPr>
            <a:endParaRPr lang="en-US" sz="1800">
              <a:solidFill>
                <a:srgbClr val="000000"/>
              </a:solidFill>
            </a:endParaRPr>
          </a:p>
        </p:txBody>
      </p:sp>
    </p:spTree>
    <p:extLst>
      <p:ext uri="{BB962C8B-B14F-4D97-AF65-F5344CB8AC3E}">
        <p14:creationId xmlns:p14="http://schemas.microsoft.com/office/powerpoint/2010/main" val="2334559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F0563FE-F918-463E-AAF1-6A2445A5682C}"/>
              </a:ext>
            </a:extLst>
          </p:cNvPr>
          <p:cNvSpPr>
            <a:spLocks noGrp="1"/>
          </p:cNvSpPr>
          <p:nvPr>
            <p:ph type="title"/>
          </p:nvPr>
        </p:nvSpPr>
        <p:spPr>
          <a:xfrm>
            <a:off x="640080" y="1243013"/>
            <a:ext cx="3855720" cy="4371974"/>
          </a:xfrm>
        </p:spPr>
        <p:txBody>
          <a:bodyPr>
            <a:normAutofit/>
          </a:bodyPr>
          <a:lstStyle/>
          <a:p>
            <a:r>
              <a:rPr lang="en-US">
                <a:solidFill>
                  <a:srgbClr val="FFFFFF"/>
                </a:solidFill>
              </a:rPr>
              <a:t>Production Details</a:t>
            </a:r>
          </a:p>
        </p:txBody>
      </p:sp>
      <p:sp>
        <p:nvSpPr>
          <p:cNvPr id="16"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B0A541-DB69-4732-ACD2-D857FCA67733}"/>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US" sz="2400">
                <a:solidFill>
                  <a:srgbClr val="000000"/>
                </a:solidFill>
              </a:rPr>
              <a:t>Rooms of the house would include:</a:t>
            </a:r>
          </a:p>
          <a:p>
            <a:pPr marL="0" indent="0">
              <a:buNone/>
            </a:pPr>
            <a:r>
              <a:rPr lang="en-US" sz="2400">
                <a:solidFill>
                  <a:srgbClr val="000000"/>
                </a:solidFill>
              </a:rPr>
              <a:t>-Dormitory</a:t>
            </a:r>
          </a:p>
          <a:p>
            <a:pPr marL="0" indent="0">
              <a:buNone/>
            </a:pPr>
            <a:r>
              <a:rPr lang="en-US" sz="2400">
                <a:solidFill>
                  <a:srgbClr val="000000"/>
                </a:solidFill>
              </a:rPr>
              <a:t>-Shared living space</a:t>
            </a:r>
          </a:p>
          <a:p>
            <a:pPr marL="0" indent="0">
              <a:buNone/>
            </a:pPr>
            <a:r>
              <a:rPr lang="en-US" sz="2400">
                <a:solidFill>
                  <a:srgbClr val="000000"/>
                </a:solidFill>
              </a:rPr>
              <a:t>-Kitchen</a:t>
            </a:r>
          </a:p>
          <a:p>
            <a:pPr marL="0" indent="0">
              <a:buNone/>
            </a:pPr>
            <a:r>
              <a:rPr lang="en-US" sz="2400">
                <a:solidFill>
                  <a:srgbClr val="000000"/>
                </a:solidFill>
              </a:rPr>
              <a:t>-Diary room</a:t>
            </a:r>
          </a:p>
          <a:p>
            <a:pPr marL="0" indent="0">
              <a:buNone/>
            </a:pPr>
            <a:r>
              <a:rPr lang="en-US" sz="2400">
                <a:solidFill>
                  <a:srgbClr val="000000"/>
                </a:solidFill>
              </a:rPr>
              <a:t>-"The Contract"  - A large black monolith with an embedded screen that displays that week's rules. Placed within the center of the living space, designed to be eye-catching and ever present. </a:t>
            </a:r>
          </a:p>
        </p:txBody>
      </p:sp>
    </p:spTree>
    <p:extLst>
      <p:ext uri="{BB962C8B-B14F-4D97-AF65-F5344CB8AC3E}">
        <p14:creationId xmlns:p14="http://schemas.microsoft.com/office/powerpoint/2010/main" val="5753531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70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196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95E59CC-7059-4455-9789-EDFBBE8F5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 t="7983" r="60644" b="14447"/>
          <a:stretch/>
        </p:blipFill>
        <p:spPr>
          <a:xfrm>
            <a:off x="2777490" y="2"/>
            <a:ext cx="6185757" cy="6857999"/>
          </a:xfrm>
          <a:custGeom>
            <a:avLst/>
            <a:gdLst>
              <a:gd name="connsiteX0" fmla="*/ 0 w 9414510"/>
              <a:gd name="connsiteY0" fmla="*/ 0 h 6857999"/>
              <a:gd name="connsiteX1" fmla="*/ 9414510 w 9414510"/>
              <a:gd name="connsiteY1" fmla="*/ 0 h 6857999"/>
              <a:gd name="connsiteX2" fmla="*/ 9414510 w 9414510"/>
              <a:gd name="connsiteY2" fmla="*/ 6857999 h 6857999"/>
              <a:gd name="connsiteX3" fmla="*/ 0 w 9414510"/>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9414510" h="6857999">
                <a:moveTo>
                  <a:pt x="0" y="0"/>
                </a:moveTo>
                <a:lnTo>
                  <a:pt x="9414510" y="0"/>
                </a:lnTo>
                <a:lnTo>
                  <a:pt x="9414510" y="6857999"/>
                </a:lnTo>
                <a:lnTo>
                  <a:pt x="0" y="6857999"/>
                </a:lnTo>
                <a:close/>
              </a:path>
            </a:pathLst>
          </a:custGeom>
        </p:spPr>
      </p:pic>
      <p:sp>
        <p:nvSpPr>
          <p:cNvPr id="2" name="Title 1">
            <a:extLst>
              <a:ext uri="{FF2B5EF4-FFF2-40B4-BE49-F238E27FC236}">
                <a16:creationId xmlns:a16="http://schemas.microsoft.com/office/drawing/2014/main" id="{CAB7BCA9-3D04-4142-A2E7-898FC00F3F9F}"/>
              </a:ext>
            </a:extLst>
          </p:cNvPr>
          <p:cNvSpPr>
            <a:spLocks noGrp="1"/>
          </p:cNvSpPr>
          <p:nvPr>
            <p:ph type="title"/>
          </p:nvPr>
        </p:nvSpPr>
        <p:spPr>
          <a:xfrm>
            <a:off x="640080" y="1243013"/>
            <a:ext cx="3855720" cy="4371974"/>
          </a:xfrm>
        </p:spPr>
        <p:txBody>
          <a:bodyPr>
            <a:normAutofit/>
          </a:bodyPr>
          <a:lstStyle/>
          <a:p>
            <a:r>
              <a:rPr lang="en-US">
                <a:solidFill>
                  <a:srgbClr val="3F3F3F"/>
                </a:solidFill>
                <a:cs typeface="Calibri Light"/>
              </a:rPr>
              <a:t>Costs and Expenses</a:t>
            </a:r>
            <a:endParaRPr lang="en-US">
              <a:solidFill>
                <a:srgbClr val="3F3F3F"/>
              </a:solidFill>
            </a:endParaRPr>
          </a:p>
        </p:txBody>
      </p:sp>
      <p:sp>
        <p:nvSpPr>
          <p:cNvPr id="3" name="Content Placeholder 2">
            <a:extLst>
              <a:ext uri="{FF2B5EF4-FFF2-40B4-BE49-F238E27FC236}">
                <a16:creationId xmlns:a16="http://schemas.microsoft.com/office/drawing/2014/main" id="{BD083B14-5DFF-438F-A57F-6B122BD0CE47}"/>
              </a:ext>
            </a:extLst>
          </p:cNvPr>
          <p:cNvSpPr>
            <a:spLocks noGrp="1"/>
          </p:cNvSpPr>
          <p:nvPr>
            <p:ph idx="1"/>
          </p:nvPr>
        </p:nvSpPr>
        <p:spPr>
          <a:xfrm>
            <a:off x="6305550" y="1032987"/>
            <a:ext cx="5246370" cy="4792027"/>
          </a:xfrm>
        </p:spPr>
        <p:txBody>
          <a:bodyPr vert="horz" lIns="91440" tIns="45720" rIns="91440" bIns="45720" rtlCol="0" anchor="ctr">
            <a:normAutofit/>
          </a:bodyPr>
          <a:lstStyle/>
          <a:p>
            <a:pPr marL="0" indent="0">
              <a:buNone/>
            </a:pPr>
            <a:r>
              <a:rPr lang="en-US" sz="1500">
                <a:solidFill>
                  <a:srgbClr val="FFFFFF"/>
                </a:solidFill>
              </a:rPr>
              <a:t>The Contract will not be a cheap show to produce. The major expenses for the production are hiring a house/set and the prize money. The cost to hire a house of the size we need will not be insignificant. A rough estimate based on the cost of hiring a sound stage is around £25,000 per month, and the production most likely need will need around 3/4 months to set up then shoot. </a:t>
            </a:r>
          </a:p>
          <a:p>
            <a:pPr marL="0" indent="0">
              <a:buNone/>
            </a:pPr>
            <a:r>
              <a:rPr lang="en-US" sz="1500">
                <a:solidFill>
                  <a:srgbClr val="FFFFFF"/>
                </a:solidFill>
              </a:rPr>
              <a:t>The Prize money for the contestants is based on how many weeks they last within the confines of the Contract. This money increases week by week. Starting at £1000 a week and increasing to a grand total of £35,000 by week 7. Assuming 12 contestants, with a final 3 at week 7, we will need to budget a total of £650,000 for prize money. However the contestants will be losing money from their totals every time they break a rule, and as the weeks continue and the prize money grows, the punishments get stricter to compensate. </a:t>
            </a:r>
          </a:p>
          <a:p>
            <a:pPr marL="0" indent="0">
              <a:buNone/>
            </a:pPr>
            <a:r>
              <a:rPr lang="en-US" sz="1500">
                <a:solidFill>
                  <a:srgbClr val="FFFFFF"/>
                </a:solidFill>
              </a:rPr>
              <a:t>Taking these into numbers into account, and factoring in crew pay and marketing, The Contract will cost around £2.1 million per season.</a:t>
            </a:r>
          </a:p>
        </p:txBody>
      </p:sp>
    </p:spTree>
    <p:extLst>
      <p:ext uri="{BB962C8B-B14F-4D97-AF65-F5344CB8AC3E}">
        <p14:creationId xmlns:p14="http://schemas.microsoft.com/office/powerpoint/2010/main" val="4057616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C8A105-94E9-4CD3-98C9-02CC36C3DDF2}"/>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cs typeface="Calibri Light"/>
              </a:rPr>
              <a:t>Ethical Considerations</a:t>
            </a:r>
            <a:endParaRPr lang="en-US" sz="4000">
              <a:solidFill>
                <a:srgbClr val="FFFFFF"/>
              </a:solidFill>
            </a:endParaRPr>
          </a:p>
        </p:txBody>
      </p:sp>
      <p:sp>
        <p:nvSpPr>
          <p:cNvPr id="16" name="Content Placeholder 2">
            <a:extLst>
              <a:ext uri="{FF2B5EF4-FFF2-40B4-BE49-F238E27FC236}">
                <a16:creationId xmlns:a16="http://schemas.microsoft.com/office/drawing/2014/main" id="{93DCA09A-98FE-4DD5-9805-F908688DE3FA}"/>
              </a:ext>
            </a:extLst>
          </p:cNvPr>
          <p:cNvSpPr>
            <a:spLocks noGrp="1"/>
          </p:cNvSpPr>
          <p:nvPr>
            <p:ph idx="1"/>
          </p:nvPr>
        </p:nvSpPr>
        <p:spPr>
          <a:xfrm>
            <a:off x="1179226" y="3092970"/>
            <a:ext cx="9833548" cy="2693976"/>
          </a:xfrm>
        </p:spPr>
        <p:txBody>
          <a:bodyPr vert="horz" lIns="91440" tIns="45720" rIns="91440" bIns="45720" rtlCol="0">
            <a:normAutofit/>
          </a:bodyPr>
          <a:lstStyle/>
          <a:p>
            <a:pPr marL="0" indent="0">
              <a:buNone/>
            </a:pPr>
            <a:r>
              <a:rPr lang="en-US" sz="1700">
                <a:solidFill>
                  <a:srgbClr val="000000"/>
                </a:solidFill>
              </a:rPr>
              <a:t>It is important that while making The Contract to not cause any undue harm or metal stresses to our contestants. One main strength that the set-up of the show gives is that we have built in times where the contestants can leave the house. They stay during the week by leave on weekends for the new rules to be written with one contestant, and for the production team to make any changes to the set. This can give the contestants time to talk to friends and family or spend time away from causes of stress.</a:t>
            </a:r>
          </a:p>
          <a:p>
            <a:pPr marL="0" indent="0">
              <a:buNone/>
            </a:pPr>
            <a:r>
              <a:rPr lang="en-US" sz="1700">
                <a:solidFill>
                  <a:srgbClr val="000000"/>
                </a:solidFill>
              </a:rPr>
              <a:t>Even with this consideration, we should still take steps to help the contestants while they are in the house. Housemates can request time away from others, either with cameras with them or entirely alone. In addition, many of these shows will have an on-set therapist for the contestants to talk to if they need it. This was started by the Australian run of Big Brother, and now most shows including a long stay in a place will have a therapist as a professional standard. </a:t>
            </a:r>
          </a:p>
        </p:txBody>
      </p:sp>
    </p:spTree>
    <p:extLst>
      <p:ext uri="{BB962C8B-B14F-4D97-AF65-F5344CB8AC3E}">
        <p14:creationId xmlns:p14="http://schemas.microsoft.com/office/powerpoint/2010/main" val="3612419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61E96B28-DE64-4192-838A-9F77EE81D6CF}"/>
              </a:ext>
            </a:extLst>
          </p:cNvPr>
          <p:cNvSpPr>
            <a:spLocks noGrp="1"/>
          </p:cNvSpPr>
          <p:nvPr>
            <p:ph type="title"/>
          </p:nvPr>
        </p:nvSpPr>
        <p:spPr>
          <a:xfrm>
            <a:off x="805661" y="1401859"/>
            <a:ext cx="3510845" cy="4054282"/>
          </a:xfrm>
        </p:spPr>
        <p:txBody>
          <a:bodyPr>
            <a:normAutofit/>
          </a:bodyPr>
          <a:lstStyle/>
          <a:p>
            <a:r>
              <a:rPr lang="en-US" sz="4000">
                <a:solidFill>
                  <a:srgbClr val="FFFFFF"/>
                </a:solidFill>
                <a:cs typeface="Calibri Light"/>
              </a:rPr>
              <a:t>Guidelines</a:t>
            </a:r>
            <a:endParaRPr lang="en-US" sz="4000">
              <a:solidFill>
                <a:srgbClr val="FFFFFF"/>
              </a:solidFill>
            </a:endParaRPr>
          </a:p>
        </p:txBody>
      </p:sp>
      <p:sp>
        <p:nvSpPr>
          <p:cNvPr id="3" name="Content Placeholder 2">
            <a:extLst>
              <a:ext uri="{FF2B5EF4-FFF2-40B4-BE49-F238E27FC236}">
                <a16:creationId xmlns:a16="http://schemas.microsoft.com/office/drawing/2014/main" id="{F7263321-933A-4F8F-B508-D51BC430FB28}"/>
              </a:ext>
            </a:extLst>
          </p:cNvPr>
          <p:cNvSpPr>
            <a:spLocks noGrp="1"/>
          </p:cNvSpPr>
          <p:nvPr>
            <p:ph idx="1"/>
          </p:nvPr>
        </p:nvSpPr>
        <p:spPr>
          <a:xfrm>
            <a:off x="5257800" y="1553134"/>
            <a:ext cx="6128539" cy="3751732"/>
          </a:xfrm>
        </p:spPr>
        <p:txBody>
          <a:bodyPr vert="horz" lIns="91440" tIns="45720" rIns="91440" bIns="45720" rtlCol="0" anchor="ctr">
            <a:normAutofit/>
          </a:bodyPr>
          <a:lstStyle/>
          <a:p>
            <a:pPr marL="0" indent="0">
              <a:buNone/>
            </a:pPr>
            <a:r>
              <a:rPr lang="en-US" sz="2200">
                <a:solidFill>
                  <a:srgbClr val="FFFFFF"/>
                </a:solidFill>
              </a:rPr>
              <a:t>Looking at the Ofcom Broadcast Code (2019 standards), our main issues that we may run into are in regulations 2.13 -2.16, </a:t>
            </a:r>
            <a:r>
              <a:rPr lang="en-US" sz="2200">
                <a:solidFill>
                  <a:srgbClr val="FFFFFF"/>
                </a:solidFill>
                <a:ea typeface="+mn-lt"/>
                <a:cs typeface="+mn-lt"/>
              </a:rPr>
              <a:t>Broadcast competitions and voting. Section 2.16 states that "Broadcast competition prizes must be described accurately". To fit this our scaling prize money must be entirely understood by contestants. All due considerations must be made to make sure that we are not misleading people as to the amount of money they could win, how much they could lose on an infringement, and how much they have at any given time. </a:t>
            </a:r>
          </a:p>
          <a:p>
            <a:pPr marL="0" indent="0">
              <a:buNone/>
            </a:pPr>
            <a:endParaRPr lang="en-US" sz="2200">
              <a:solidFill>
                <a:srgbClr val="FFFFFF"/>
              </a:solidFill>
            </a:endParaRPr>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4062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0967"/>
            <a:ext cx="12192000" cy="549703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3049325"/>
            <a:chOff x="0" y="3808676"/>
            <a:chExt cx="12192000" cy="3049325"/>
          </a:xfrm>
        </p:grpSpPr>
        <p:pic>
          <p:nvPicPr>
            <p:cNvPr id="11" name="Picture 10">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2" name="Oval 11">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0F00F06-1B9B-44E2-9065-D00D0490FBB9}"/>
              </a:ext>
            </a:extLst>
          </p:cNvPr>
          <p:cNvSpPr>
            <a:spLocks noGrp="1"/>
          </p:cNvSpPr>
          <p:nvPr>
            <p:ph type="title"/>
          </p:nvPr>
        </p:nvSpPr>
        <p:spPr>
          <a:xfrm>
            <a:off x="1179226" y="448056"/>
            <a:ext cx="9833548" cy="1066802"/>
          </a:xfrm>
        </p:spPr>
        <p:txBody>
          <a:bodyPr>
            <a:normAutofit/>
          </a:bodyPr>
          <a:lstStyle/>
          <a:p>
            <a:r>
              <a:rPr lang="en-GB" sz="4000">
                <a:solidFill>
                  <a:srgbClr val="3F3F3F"/>
                </a:solidFill>
              </a:rPr>
              <a:t>Conclusion </a:t>
            </a:r>
          </a:p>
        </p:txBody>
      </p:sp>
      <p:sp>
        <p:nvSpPr>
          <p:cNvPr id="3" name="Content Placeholder 2">
            <a:extLst>
              <a:ext uri="{FF2B5EF4-FFF2-40B4-BE49-F238E27FC236}">
                <a16:creationId xmlns:a16="http://schemas.microsoft.com/office/drawing/2014/main" id="{ABDD808B-4B65-4481-A972-191FDA65B336}"/>
              </a:ext>
            </a:extLst>
          </p:cNvPr>
          <p:cNvSpPr>
            <a:spLocks noGrp="1"/>
          </p:cNvSpPr>
          <p:nvPr>
            <p:ph idx="1"/>
          </p:nvPr>
        </p:nvSpPr>
        <p:spPr>
          <a:xfrm>
            <a:off x="1179226" y="3049325"/>
            <a:ext cx="9833548" cy="2945574"/>
          </a:xfrm>
        </p:spPr>
        <p:txBody>
          <a:bodyPr anchor="ctr">
            <a:normAutofit/>
          </a:bodyPr>
          <a:lstStyle/>
          <a:p>
            <a:r>
              <a:rPr lang="en-GB" sz="2400">
                <a:solidFill>
                  <a:srgbClr val="FFFFFF"/>
                </a:solidFill>
              </a:rPr>
              <a:t>Uses real people so highly relatable </a:t>
            </a:r>
          </a:p>
          <a:p>
            <a:r>
              <a:rPr lang="en-GB" sz="2400">
                <a:solidFill>
                  <a:srgbClr val="FFFFFF"/>
                </a:solidFill>
              </a:rPr>
              <a:t>The increase in prizemoney is a powerful motivator </a:t>
            </a:r>
          </a:p>
          <a:p>
            <a:r>
              <a:rPr lang="en-GB" sz="2400">
                <a:solidFill>
                  <a:srgbClr val="FFFFFF"/>
                </a:solidFill>
              </a:rPr>
              <a:t>Possibility for drama, romance and mystery to keep audiences captivated </a:t>
            </a:r>
          </a:p>
        </p:txBody>
      </p:sp>
    </p:spTree>
    <p:extLst>
      <p:ext uri="{BB962C8B-B14F-4D97-AF65-F5344CB8AC3E}">
        <p14:creationId xmlns:p14="http://schemas.microsoft.com/office/powerpoint/2010/main" val="6774689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1000</Words>
  <Application>Microsoft Office PowerPoint</Application>
  <PresentationFormat>Widescreen</PresentationFormat>
  <Paragraphs>83</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Contract </vt:lpstr>
      <vt:lpstr>The Basics </vt:lpstr>
      <vt:lpstr>The Details </vt:lpstr>
      <vt:lpstr>Rules for participants </vt:lpstr>
      <vt:lpstr>Theory/ Inspirations  </vt:lpstr>
      <vt:lpstr>Staging</vt:lpstr>
      <vt:lpstr>Production Design</vt:lpstr>
      <vt:lpstr>Production Details</vt:lpstr>
      <vt:lpstr>Costs and Expenses</vt:lpstr>
      <vt:lpstr>Ethical Considerations</vt:lpstr>
      <vt:lpstr>Guidelines</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Contract</dc:title>
  <dc:creator>Jess Plunkett</dc:creator>
  <cp:lastModifiedBy>Ann Bevan</cp:lastModifiedBy>
  <cp:revision>2</cp:revision>
  <dcterms:created xsi:type="dcterms:W3CDTF">2020-04-20T19:14:45Z</dcterms:created>
  <dcterms:modified xsi:type="dcterms:W3CDTF">2020-04-21T11:32:46Z</dcterms:modified>
</cp:coreProperties>
</file>