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8" r:id="rId3"/>
    <p:sldId id="259" r:id="rId4"/>
    <p:sldId id="353" r:id="rId5"/>
    <p:sldId id="355" r:id="rId6"/>
    <p:sldId id="352" r:id="rId7"/>
    <p:sldId id="350" r:id="rId8"/>
    <p:sldId id="260" r:id="rId9"/>
    <p:sldId id="351" r:id="rId10"/>
    <p:sldId id="365" r:id="rId11"/>
    <p:sldId id="366" r:id="rId12"/>
    <p:sldId id="367" r:id="rId13"/>
    <p:sldId id="368" r:id="rId14"/>
    <p:sldId id="369" r:id="rId15"/>
    <p:sldId id="370" r:id="rId16"/>
    <p:sldId id="354" r:id="rId17"/>
    <p:sldId id="372" r:id="rId18"/>
    <p:sldId id="373" r:id="rId19"/>
    <p:sldId id="375" r:id="rId20"/>
    <p:sldId id="376" r:id="rId21"/>
    <p:sldId id="377" r:id="rId22"/>
    <p:sldId id="374" r:id="rId23"/>
    <p:sldId id="37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5067" autoAdjust="0"/>
  </p:normalViewPr>
  <p:slideViewPr>
    <p:cSldViewPr snapToGrid="0">
      <p:cViewPr varScale="1">
        <p:scale>
          <a:sx n="86" d="100"/>
          <a:sy n="86" d="100"/>
        </p:scale>
        <p:origin x="6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8D5FE213-2627-46A8-B7F5-8229AF6DB0FD}"/>
    <pc:docChg chg="delSld">
      <pc:chgData name="Rhian Keyse" userId="e640c12b-a8e6-4355-9f2c-a517ac7d1786" providerId="ADAL" clId="{8D5FE213-2627-46A8-B7F5-8229AF6DB0FD}" dt="2026-01-15T07:47:40.211" v="0" actId="47"/>
      <pc:docMkLst>
        <pc:docMk/>
      </pc:docMkLst>
      <pc:sldChg chg="del">
        <pc:chgData name="Rhian Keyse" userId="e640c12b-a8e6-4355-9f2c-a517ac7d1786" providerId="ADAL" clId="{8D5FE213-2627-46A8-B7F5-8229AF6DB0FD}" dt="2026-01-15T07:47:40.211" v="0" actId="47"/>
        <pc:sldMkLst>
          <pc:docMk/>
          <pc:sldMk cId="4211003798" sldId="37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2A61F6-0A4E-482A-9775-E85F16243A3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9F8A8AA-7180-4101-804C-63CF98CA7F02}">
      <dgm:prSet/>
      <dgm:spPr/>
      <dgm:t>
        <a:bodyPr/>
        <a:lstStyle/>
        <a:p>
          <a:r>
            <a:rPr lang="en-GB" dirty="0"/>
            <a:t>You can’t include everything words – focus on your strongest/most important evidence</a:t>
          </a:r>
          <a:endParaRPr lang="en-US" dirty="0"/>
        </a:p>
      </dgm:t>
    </dgm:pt>
    <dgm:pt modelId="{FD22E699-D655-4E2B-8E96-1569D46A6569}" type="parTrans" cxnId="{733054BB-701A-45FA-BDD2-5342DD8C7144}">
      <dgm:prSet/>
      <dgm:spPr/>
      <dgm:t>
        <a:bodyPr/>
        <a:lstStyle/>
        <a:p>
          <a:endParaRPr lang="en-US"/>
        </a:p>
      </dgm:t>
    </dgm:pt>
    <dgm:pt modelId="{B12B2834-57B8-4774-BF73-DE1124A1FD5A}" type="sibTrans" cxnId="{733054BB-701A-45FA-BDD2-5342DD8C7144}">
      <dgm:prSet/>
      <dgm:spPr/>
      <dgm:t>
        <a:bodyPr/>
        <a:lstStyle/>
        <a:p>
          <a:endParaRPr lang="en-US"/>
        </a:p>
      </dgm:t>
    </dgm:pt>
    <dgm:pt modelId="{7395D8A1-3DB7-4FE6-81F9-4E433EA09082}">
      <dgm:prSet/>
      <dgm:spPr/>
      <dgm:t>
        <a:bodyPr/>
        <a:lstStyle/>
        <a:p>
          <a:r>
            <a:rPr lang="en-GB" dirty="0"/>
            <a:t>Always consider relevance – does this paragraph relate directly to the question? Does it advance my argument? Or is it just interesting (to me)?</a:t>
          </a:r>
          <a:endParaRPr lang="en-US" dirty="0"/>
        </a:p>
      </dgm:t>
    </dgm:pt>
    <dgm:pt modelId="{A63EA48E-BCAA-45F9-AE4E-26ABD00B3A3F}" type="parTrans" cxnId="{3321C503-A292-4905-9AF8-7C08B149663F}">
      <dgm:prSet/>
      <dgm:spPr/>
      <dgm:t>
        <a:bodyPr/>
        <a:lstStyle/>
        <a:p>
          <a:endParaRPr lang="en-US"/>
        </a:p>
      </dgm:t>
    </dgm:pt>
    <dgm:pt modelId="{684C97F8-3413-48EC-96F7-584F3C4A9876}" type="sibTrans" cxnId="{3321C503-A292-4905-9AF8-7C08B149663F}">
      <dgm:prSet/>
      <dgm:spPr/>
      <dgm:t>
        <a:bodyPr/>
        <a:lstStyle/>
        <a:p>
          <a:endParaRPr lang="en-US"/>
        </a:p>
      </dgm:t>
    </dgm:pt>
    <dgm:pt modelId="{C74756C3-E8D4-4165-A11D-8D2AB0843177}" type="pres">
      <dgm:prSet presAssocID="{8A2A61F6-0A4E-482A-9775-E85F16243A3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655EA03-AC22-4A7A-B54E-666A8B610AED}" type="pres">
      <dgm:prSet presAssocID="{79F8A8AA-7180-4101-804C-63CF98CA7F02}" presName="hierRoot1" presStyleCnt="0"/>
      <dgm:spPr/>
    </dgm:pt>
    <dgm:pt modelId="{9D179A91-AC65-407D-B902-9FDC4DD8ADBF}" type="pres">
      <dgm:prSet presAssocID="{79F8A8AA-7180-4101-804C-63CF98CA7F02}" presName="composite" presStyleCnt="0"/>
      <dgm:spPr/>
    </dgm:pt>
    <dgm:pt modelId="{25D7CCB3-C01B-4C73-90CA-45D514364525}" type="pres">
      <dgm:prSet presAssocID="{79F8A8AA-7180-4101-804C-63CF98CA7F02}" presName="background" presStyleLbl="node0" presStyleIdx="0" presStyleCnt="2"/>
      <dgm:spPr/>
    </dgm:pt>
    <dgm:pt modelId="{E705AAD8-7EB3-4104-9B90-98B56584002B}" type="pres">
      <dgm:prSet presAssocID="{79F8A8AA-7180-4101-804C-63CF98CA7F02}" presName="text" presStyleLbl="fgAcc0" presStyleIdx="0" presStyleCnt="2">
        <dgm:presLayoutVars>
          <dgm:chPref val="3"/>
        </dgm:presLayoutVars>
      </dgm:prSet>
      <dgm:spPr/>
    </dgm:pt>
    <dgm:pt modelId="{4C21F8F0-7DC9-4A42-9B1B-66376DF6E14F}" type="pres">
      <dgm:prSet presAssocID="{79F8A8AA-7180-4101-804C-63CF98CA7F02}" presName="hierChild2" presStyleCnt="0"/>
      <dgm:spPr/>
    </dgm:pt>
    <dgm:pt modelId="{C8A1C00C-7E7A-4DE6-84BC-A70AD1F819CB}" type="pres">
      <dgm:prSet presAssocID="{7395D8A1-3DB7-4FE6-81F9-4E433EA09082}" presName="hierRoot1" presStyleCnt="0"/>
      <dgm:spPr/>
    </dgm:pt>
    <dgm:pt modelId="{CA5EE40D-FB22-478F-8945-35006E24694E}" type="pres">
      <dgm:prSet presAssocID="{7395D8A1-3DB7-4FE6-81F9-4E433EA09082}" presName="composite" presStyleCnt="0"/>
      <dgm:spPr/>
    </dgm:pt>
    <dgm:pt modelId="{939291F6-CA65-4CF8-BFD0-93DB157ED574}" type="pres">
      <dgm:prSet presAssocID="{7395D8A1-3DB7-4FE6-81F9-4E433EA09082}" presName="background" presStyleLbl="node0" presStyleIdx="1" presStyleCnt="2"/>
      <dgm:spPr/>
    </dgm:pt>
    <dgm:pt modelId="{4E742DD8-C271-4A78-BB75-F0615B318F3E}" type="pres">
      <dgm:prSet presAssocID="{7395D8A1-3DB7-4FE6-81F9-4E433EA09082}" presName="text" presStyleLbl="fgAcc0" presStyleIdx="1" presStyleCnt="2">
        <dgm:presLayoutVars>
          <dgm:chPref val="3"/>
        </dgm:presLayoutVars>
      </dgm:prSet>
      <dgm:spPr/>
    </dgm:pt>
    <dgm:pt modelId="{AFE9AB18-7E20-4069-B550-B65D4F95E4E5}" type="pres">
      <dgm:prSet presAssocID="{7395D8A1-3DB7-4FE6-81F9-4E433EA09082}" presName="hierChild2" presStyleCnt="0"/>
      <dgm:spPr/>
    </dgm:pt>
  </dgm:ptLst>
  <dgm:cxnLst>
    <dgm:cxn modelId="{3321C503-A292-4905-9AF8-7C08B149663F}" srcId="{8A2A61F6-0A4E-482A-9775-E85F16243A31}" destId="{7395D8A1-3DB7-4FE6-81F9-4E433EA09082}" srcOrd="1" destOrd="0" parTransId="{A63EA48E-BCAA-45F9-AE4E-26ABD00B3A3F}" sibTransId="{684C97F8-3413-48EC-96F7-584F3C4A9876}"/>
    <dgm:cxn modelId="{7FCBB411-F4BD-4F7A-8B7E-3DE7F990B8AB}" type="presOf" srcId="{8A2A61F6-0A4E-482A-9775-E85F16243A31}" destId="{C74756C3-E8D4-4165-A11D-8D2AB0843177}" srcOrd="0" destOrd="0" presId="urn:microsoft.com/office/officeart/2005/8/layout/hierarchy1"/>
    <dgm:cxn modelId="{FBD9F41F-805D-4DE5-AA21-B8236CA1C9BE}" type="presOf" srcId="{7395D8A1-3DB7-4FE6-81F9-4E433EA09082}" destId="{4E742DD8-C271-4A78-BB75-F0615B318F3E}" srcOrd="0" destOrd="0" presId="urn:microsoft.com/office/officeart/2005/8/layout/hierarchy1"/>
    <dgm:cxn modelId="{733054BB-701A-45FA-BDD2-5342DD8C7144}" srcId="{8A2A61F6-0A4E-482A-9775-E85F16243A31}" destId="{79F8A8AA-7180-4101-804C-63CF98CA7F02}" srcOrd="0" destOrd="0" parTransId="{FD22E699-D655-4E2B-8E96-1569D46A6569}" sibTransId="{B12B2834-57B8-4774-BF73-DE1124A1FD5A}"/>
    <dgm:cxn modelId="{89BFD3E7-3242-48E7-BA3C-5B929E1AC3F7}" type="presOf" srcId="{79F8A8AA-7180-4101-804C-63CF98CA7F02}" destId="{E705AAD8-7EB3-4104-9B90-98B56584002B}" srcOrd="0" destOrd="0" presId="urn:microsoft.com/office/officeart/2005/8/layout/hierarchy1"/>
    <dgm:cxn modelId="{14CB5E7F-175D-41B6-9F62-49EDAB29C276}" type="presParOf" srcId="{C74756C3-E8D4-4165-A11D-8D2AB0843177}" destId="{8655EA03-AC22-4A7A-B54E-666A8B610AED}" srcOrd="0" destOrd="0" presId="urn:microsoft.com/office/officeart/2005/8/layout/hierarchy1"/>
    <dgm:cxn modelId="{E0574F10-9D1C-46AF-901D-AFEA8CB70F8A}" type="presParOf" srcId="{8655EA03-AC22-4A7A-B54E-666A8B610AED}" destId="{9D179A91-AC65-407D-B902-9FDC4DD8ADBF}" srcOrd="0" destOrd="0" presId="urn:microsoft.com/office/officeart/2005/8/layout/hierarchy1"/>
    <dgm:cxn modelId="{B39D9D80-A52B-4790-96E0-A4C048CFEB67}" type="presParOf" srcId="{9D179A91-AC65-407D-B902-9FDC4DD8ADBF}" destId="{25D7CCB3-C01B-4C73-90CA-45D514364525}" srcOrd="0" destOrd="0" presId="urn:microsoft.com/office/officeart/2005/8/layout/hierarchy1"/>
    <dgm:cxn modelId="{30A9FE0E-1C27-46C6-A327-ED382608743D}" type="presParOf" srcId="{9D179A91-AC65-407D-B902-9FDC4DD8ADBF}" destId="{E705AAD8-7EB3-4104-9B90-98B56584002B}" srcOrd="1" destOrd="0" presId="urn:microsoft.com/office/officeart/2005/8/layout/hierarchy1"/>
    <dgm:cxn modelId="{3C8EFEAC-2BB1-48A5-8A9A-309B1D292EBB}" type="presParOf" srcId="{8655EA03-AC22-4A7A-B54E-666A8B610AED}" destId="{4C21F8F0-7DC9-4A42-9B1B-66376DF6E14F}" srcOrd="1" destOrd="0" presId="urn:microsoft.com/office/officeart/2005/8/layout/hierarchy1"/>
    <dgm:cxn modelId="{DFF73E53-C9CE-4181-89DC-79E4AEC2DD06}" type="presParOf" srcId="{C74756C3-E8D4-4165-A11D-8D2AB0843177}" destId="{C8A1C00C-7E7A-4DE6-84BC-A70AD1F819CB}" srcOrd="1" destOrd="0" presId="urn:microsoft.com/office/officeart/2005/8/layout/hierarchy1"/>
    <dgm:cxn modelId="{EE07DACA-000D-422A-B081-84EA08DA363D}" type="presParOf" srcId="{C8A1C00C-7E7A-4DE6-84BC-A70AD1F819CB}" destId="{CA5EE40D-FB22-478F-8945-35006E24694E}" srcOrd="0" destOrd="0" presId="urn:microsoft.com/office/officeart/2005/8/layout/hierarchy1"/>
    <dgm:cxn modelId="{F9A8BC3A-6D43-46A2-BEC2-9AA19E205EB5}" type="presParOf" srcId="{CA5EE40D-FB22-478F-8945-35006E24694E}" destId="{939291F6-CA65-4CF8-BFD0-93DB157ED574}" srcOrd="0" destOrd="0" presId="urn:microsoft.com/office/officeart/2005/8/layout/hierarchy1"/>
    <dgm:cxn modelId="{4E69DDF4-BA23-4899-B325-FF63FB2AAB08}" type="presParOf" srcId="{CA5EE40D-FB22-478F-8945-35006E24694E}" destId="{4E742DD8-C271-4A78-BB75-F0615B318F3E}" srcOrd="1" destOrd="0" presId="urn:microsoft.com/office/officeart/2005/8/layout/hierarchy1"/>
    <dgm:cxn modelId="{474DA89A-42EC-485A-9157-71234E308366}" type="presParOf" srcId="{C8A1C00C-7E7A-4DE6-84BC-A70AD1F819CB}" destId="{AFE9AB18-7E20-4069-B550-B65D4F95E4E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7CCB3-C01B-4C73-90CA-45D514364525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5AAD8-7EB3-4104-9B90-98B56584002B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You can’t include everything words – focus on your strongest/most important evidence</a:t>
          </a:r>
          <a:endParaRPr lang="en-US" sz="2900" kern="1200" dirty="0"/>
        </a:p>
      </dsp:txBody>
      <dsp:txXfrm>
        <a:off x="608661" y="692298"/>
        <a:ext cx="4508047" cy="2799040"/>
      </dsp:txXfrm>
    </dsp:sp>
    <dsp:sp modelId="{939291F6-CA65-4CF8-BFD0-93DB157ED574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42DD8-C271-4A78-BB75-F0615B318F3E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Always consider relevance – does this paragraph relate directly to the question? Does it advance my argument? Or is it just interesting (to me)?</a:t>
          </a:r>
          <a:endParaRPr lang="en-US" sz="2900" kern="1200" dirty="0"/>
        </a:p>
      </dsp:txBody>
      <dsp:txXfrm>
        <a:off x="6331365" y="692298"/>
        <a:ext cx="4508047" cy="2799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C5BA2-1719-4C81-991E-F892A9060319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F7C550-FED7-4F45-8F89-F79D7C0D1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06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CEB1CB09-154A-135C-168F-6C68893E29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E0F1048A-51AC-B462-4D8A-CB01F2D360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E7399C-B0DF-36FE-5BB2-1BF777F66F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F66B81D-35EE-423C-8D64-C36937318D42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1E8B1-1018-11E4-F122-0F7EA1CD21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352246-300B-5B69-2CC3-3E6E0092E0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4E460-6E6D-14EA-1CF5-8AC22FF3D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0C373-799E-C564-49B6-761B05955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9E1AA-D133-351B-DC3C-15AD9555C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909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0CFA-E9EF-5375-A8E6-FD1ADF236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C4FC1-3407-3676-3580-859A722F5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67D49-A45E-B604-C3C3-7D39BD484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97A6E1-CD24-4F4D-6225-2E68DAB5E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9FCB92-41FD-483B-B412-2C99947A5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356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5B38F-D821-902F-5874-4CB799538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083F30-7656-59F4-D25F-5B453ECA19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B5391-9396-E7BA-DD37-4FCB946D6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8DC5C-A278-0531-5A83-C2EE2541F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94FF2-89D6-2676-BD03-05C4AF597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715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1BE83-0447-DD26-F9AC-BCA693F92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F0D24-CC51-D5F3-F29C-1B2F0CCB5C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17737-5AF0-CA8E-C95A-656C7C77D2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403482-0CD9-E37A-4286-A146756C0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9F3046-97AF-9B7C-95D9-B65318C1B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F9570-41BE-FECD-831F-AEC75F3B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624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47B01-8EFD-C2ED-95E1-C6FBC1948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97879-AE83-621A-012C-8315CC20F3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BA756C-2C9F-F45F-FA2F-AF7EAB9EBA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F339B4-97E3-7346-9C82-434BF33432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2FF942-4AE3-423E-F256-71C79267C7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677D84-AD7A-57E6-AE2A-12B6198FF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0A9C89-F8A0-2561-0A6F-E3D248E10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039329-51F3-B59D-6552-B4A23CB40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288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96BB8-779A-279B-C50B-DEA62D537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83A6A1-FA1A-7EB1-3C08-8A495F390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4AFC84-46B6-E8D3-40B9-A71BAE7F7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2695B4-E286-DBCE-C5AB-DDA375595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645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9127F2-86A7-5522-249A-5427B8E20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5F4D64-1B43-194F-2DBE-02ABFBBCC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CB2309-8719-6F56-7347-DC0FDEF61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093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25EDA-B804-185E-93C2-15FDAD4E2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19B24-A4F2-FBC4-296C-0326FA6C3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7D87D-0EE6-4028-5728-9203E4AF51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0E0042-9676-BCC4-CF01-DAED40266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66A09F-8B42-1DF6-1193-40590E2B8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D9A5DA-D8CE-15C2-6320-645F81B21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062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973A4-BB3D-7C52-975F-30DA12242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2845C9-5285-770B-A0BA-D5178A7219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B30776-7EC6-FF37-1DCC-CC05B04644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E36050-8DB3-1831-205B-89EE8EBB0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AA168B-1E74-10B0-81F7-00B416359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7EF3EE-986F-CCF0-14F7-3DA036AC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837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293E-52F3-90C7-8D2E-0399356E1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60946E-FD8C-B624-1832-0981D76E5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7645B-2BAD-6933-CB1B-4E75E3E6D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D098C-CC3E-6B5A-0C7F-49094F705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A47C-EDCF-A643-853B-E5ECAA8CA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769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45BD8E-7378-A396-B5A3-6250F67F53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4B7367-9020-BD6E-2886-28C8F19663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C865F-5FBF-1998-D4CB-C02AA1CE6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51339-3240-07BF-3CB2-9E0F0CDBF3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DD2AC-309A-58FC-26EA-8072024D6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099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D695F6-6C19-30DE-D99A-B28160F32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A7B00A-F359-43EC-3FB8-3409716BB7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EB4F1-F2E2-49D2-E11B-770BF8175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4825C4-9B69-4546-9F29-C63EBE6A72CA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A864E-592B-4C88-1A07-ED287A4EBF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FDBDF2-487C-84C9-98E9-F0837897B0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FD1AA2-7F6A-4281-AC62-82267EAD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369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B36F9-E5B5-379C-5F15-4F81925C35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HPFY3001 – Academic Survival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446CD-546B-FC80-A6AE-3408CFDB77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Essay Writing and Structure</a:t>
            </a:r>
          </a:p>
        </p:txBody>
      </p:sp>
    </p:spTree>
    <p:extLst>
      <p:ext uri="{BB962C8B-B14F-4D97-AF65-F5344CB8AC3E}">
        <p14:creationId xmlns:p14="http://schemas.microsoft.com/office/powerpoint/2010/main" val="1873361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33F96-B16D-4DD2-E3D2-46E6E2105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 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37DF0-33EA-F577-A793-DCE78F0D7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4800" dirty="0"/>
              <a:t>Looking at essays</a:t>
            </a:r>
          </a:p>
          <a:p>
            <a:r>
              <a:rPr lang="en-GB" sz="4800" dirty="0"/>
              <a:t>What’s expected?</a:t>
            </a:r>
          </a:p>
          <a:p>
            <a:r>
              <a:rPr lang="en-GB" sz="4800" dirty="0"/>
              <a:t>How might you approach them?</a:t>
            </a:r>
          </a:p>
          <a:p>
            <a:r>
              <a:rPr lang="en-GB" sz="4800" dirty="0"/>
              <a:t>How do you structure an essay?</a:t>
            </a:r>
          </a:p>
        </p:txBody>
      </p:sp>
    </p:spTree>
    <p:extLst>
      <p:ext uri="{BB962C8B-B14F-4D97-AF65-F5344CB8AC3E}">
        <p14:creationId xmlns:p14="http://schemas.microsoft.com/office/powerpoint/2010/main" val="4172747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106E9-06C2-15A2-41AC-009F1C28F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makes a good essay?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4E9CB-2E1A-D502-D5D2-A6EEFCF0C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dirty="0"/>
              <a:t>Think of one idea each and feed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4027535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578B66-3589-D7EC-4AB4-DDCA7C1ED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56F18-936F-0F47-61C9-7EFA70B7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Golden rule of essay writing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0FDDD-36DB-6C5A-67BC-E2602399F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altLang="en-US" sz="3600" dirty="0"/>
              <a:t>Answer the question/task that’s been set (not the one you want to answer!)</a:t>
            </a:r>
          </a:p>
          <a:p>
            <a:r>
              <a:rPr lang="en-GB" altLang="en-US" sz="3600" dirty="0"/>
              <a:t>Make sure you understand the question – if you have any doubt, ask!</a:t>
            </a:r>
          </a:p>
          <a:p>
            <a:r>
              <a:rPr lang="en-GB" altLang="en-US" sz="3600" dirty="0"/>
              <a:t>Specifically address the question – don’t write a general piece on the topic.</a:t>
            </a:r>
          </a:p>
        </p:txBody>
      </p:sp>
    </p:spTree>
    <p:extLst>
      <p:ext uri="{BB962C8B-B14F-4D97-AF65-F5344CB8AC3E}">
        <p14:creationId xmlns:p14="http://schemas.microsoft.com/office/powerpoint/2010/main" val="2943987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C9154C-A55E-69D9-C4A0-52D209125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D7ADE-BAE9-CA9A-C938-AF949920C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Designing your own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A4478-0A54-7EA4-BEDA-2986F3548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altLang="en-US" sz="3600" dirty="0"/>
              <a:t>Be specific</a:t>
            </a:r>
          </a:p>
          <a:p>
            <a:r>
              <a:rPr lang="en-GB" altLang="en-US" sz="3600" dirty="0"/>
              <a:t>Frame it in a way that you can actually answer</a:t>
            </a:r>
          </a:p>
          <a:p>
            <a:r>
              <a:rPr lang="en-GB" altLang="en-US" sz="3600" dirty="0"/>
              <a:t>Check the marking criteria – you’ll need a question that meets the criteria</a:t>
            </a:r>
          </a:p>
          <a:p>
            <a:r>
              <a:rPr lang="en-GB" altLang="en-US" sz="3600" dirty="0"/>
              <a:t>Be concise and stick to just one question</a:t>
            </a:r>
          </a:p>
          <a:p>
            <a:r>
              <a:rPr lang="en-GB" altLang="en-US" sz="3600" dirty="0"/>
              <a:t>If in doubt, ask your tutor!</a:t>
            </a:r>
          </a:p>
          <a:p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010543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6" name="Rectangle 615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8" name="Rectangle 615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0" name="Rectangle 615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62" name="Freeform: Shape 616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CB4C762E-5F97-A485-6766-F2D88BDBDB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4000">
                <a:solidFill>
                  <a:srgbClr val="FFFFFF"/>
                </a:solidFill>
              </a:rPr>
              <a:t>Ingredients of a good essay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04BEE61B-289C-45AE-96D2-357194D954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4000" dirty="0"/>
              <a:t>Relevance to the question/task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4000" dirty="0"/>
              <a:t>Use of evidence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4000" dirty="0"/>
              <a:t>Argument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4000" dirty="0"/>
              <a:t>Structure and content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4000" dirty="0"/>
              <a:t>Readability and style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4000" dirty="0"/>
              <a:t>Referencing and presentation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202" name="Rectangle 820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4" name="Rectangle 820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6" name="Rectangle 820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10" name="Freeform: Shape 820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212" name="Rectangle 821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324A0476-DC93-677F-EA8B-0FB5EDEBC9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4000">
                <a:solidFill>
                  <a:srgbClr val="FFFFFF"/>
                </a:solidFill>
              </a:rPr>
              <a:t>Essay planning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1ACB9DFA-3B91-1D5E-F0A6-98DB0D5717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3200" dirty="0"/>
              <a:t>Do your research/reading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3200" dirty="0"/>
              <a:t>Read the question or task again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3200" dirty="0"/>
              <a:t>Think about how you might answer it – what will be your argument?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3200" dirty="0"/>
              <a:t>Think of examples to back it up – this will form your evidence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3200" dirty="0"/>
              <a:t>Think about how you might construct your argument – each paragraph should cover one point fully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A574C-301C-D602-DF32-4ED940E42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the difference between a narrative and an argument?</a:t>
            </a:r>
          </a:p>
        </p:txBody>
      </p:sp>
    </p:spTree>
    <p:extLst>
      <p:ext uri="{BB962C8B-B14F-4D97-AF65-F5344CB8AC3E}">
        <p14:creationId xmlns:p14="http://schemas.microsoft.com/office/powerpoint/2010/main" val="3168103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4" name="Rectangle 922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226" name="Rectangle 922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0" name="Rectangle 922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2" name="Rectangle 923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34" name="Freeform: Shape 923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36" name="Rectangle 923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D08D203C-8470-B699-3897-E4BB4D9C85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4000">
                <a:solidFill>
                  <a:srgbClr val="FFFFFF"/>
                </a:solidFill>
              </a:rPr>
              <a:t>What is an argument?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A854D83E-A607-035C-E73D-88A72CD5B1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3600" dirty="0"/>
              <a:t>An </a:t>
            </a:r>
            <a:r>
              <a:rPr lang="en-US" altLang="en-US" sz="3600" i="1" dirty="0"/>
              <a:t>evidence-based </a:t>
            </a:r>
            <a:r>
              <a:rPr lang="en-US" altLang="en-US" sz="3600" dirty="0"/>
              <a:t>exploration of your position.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3600" dirty="0"/>
              <a:t>Not just stating events/facts/story, but taking a position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3600" dirty="0"/>
              <a:t>A discussion that shows using linked ideas to argue a position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3600" dirty="0"/>
              <a:t>It should be logical, persuasive and gap-free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3600" dirty="0"/>
              <a:t>An argument should be explicitly and clearly stated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3600" dirty="0"/>
              <a:t>Avoid sitting on the fence!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8" name="Rectangle 1024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250" name="Rectangle 1024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2" name="Rectangle 1025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4" name="Rectangle 1025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6" name="Rectangle 1025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58" name="Freeform: Shape 1025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260" name="Rectangle 1025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6741EB52-AD8C-4360-8F53-77CB7ACA20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What is an argument?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2CC29CC4-A2B7-10F9-2F4A-CFFBCD46B8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3200" dirty="0"/>
              <a:t>Most questions/tasks will be set precisely because there are multiple possible perspectives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3200" dirty="0"/>
              <a:t>And if the question doesn’t elicit a clear stance from you, maybe it’s not the right question to write on</a:t>
            </a:r>
          </a:p>
          <a:p>
            <a:endParaRPr lang="en-GB" alt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274" name="Rectangle 1127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6" name="Rectangle 1127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0" name="Rectangle 1127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82" name="Freeform: Shape 1128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284" name="Rectangle 1128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7B5BB2A3-7827-F4A1-590F-BC3D56C08F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Thesis statement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8226E746-C764-CCDE-BC63-52459C04E2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altLang="en-US" sz="3600" dirty="0"/>
              <a:t>Try to condense your thoughts into one or two key points that you want to get across</a:t>
            </a:r>
          </a:p>
          <a:p>
            <a:r>
              <a:rPr lang="en-GB" altLang="en-US" sz="3600" dirty="0"/>
              <a:t>Try to summarise these key points into one or two sentences</a:t>
            </a:r>
          </a:p>
          <a:p>
            <a:r>
              <a:rPr lang="en-GB" altLang="en-US" sz="3600" dirty="0"/>
              <a:t>Formulate a thesis statement articulating these key points: ‘this essay will argue …’</a:t>
            </a:r>
          </a:p>
          <a:p>
            <a:r>
              <a:rPr lang="en-GB" altLang="en-US" sz="3600" dirty="0"/>
              <a:t>Avoid vague statements e.g. ‘this essay will discuss the factors leading to the French revolution’ – this is evident from the essay title.</a:t>
            </a:r>
          </a:p>
          <a:p>
            <a:endParaRPr lang="en-GB" alt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297" name="Rectangle 1229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3" name="Rectangle 1230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05" name="Freeform: Shape 1230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307" name="Rectangle 1230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BDC4A0B6-03B1-0994-BC9A-0247D3D6D6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Overall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060CA-4B63-8E6C-42FB-F092ADA93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600" dirty="0"/>
              <a:t>Don’t keep your reader guessing!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3600" dirty="0"/>
              <a:t>Tell the reader what you’re going to tell them (introduction)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3600" dirty="0"/>
              <a:t>Tell the reader what you said you were going to tell them (main body)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3600" dirty="0"/>
              <a:t>Tell the reader what you just told them (conclusion)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9" name="Rectangle 1331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321" name="Rectangle 1332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5" name="Rectangle 1332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7" name="Rectangle 1332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29" name="Freeform: Shape 1332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331" name="Rectangle 1333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23A0B002-D4AB-DB25-4670-47818590E5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Structuring your paragraphs – the PEE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8066B-D371-79FA-E7E3-C9193BA07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971550" indent="-45720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4400" dirty="0"/>
              <a:t>Introduce your Point (P)</a:t>
            </a:r>
          </a:p>
          <a:p>
            <a:pPr marL="971550" indent="-45720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4400" dirty="0"/>
              <a:t>Provide evidence for the point (E)</a:t>
            </a:r>
          </a:p>
          <a:p>
            <a:pPr marL="971550" indent="-45720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4400" dirty="0"/>
              <a:t>Explain the point (E)</a:t>
            </a:r>
          </a:p>
          <a:p>
            <a:pPr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4" name="Rectangle 1434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346" name="Rectangle 1434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8" name="Rectangle 1434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50" name="Rectangle 1434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52" name="Rectangle 1435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54" name="Freeform: Shape 1435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356" name="Rectangle 1435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>
            <a:extLst>
              <a:ext uri="{FF2B5EF4-FFF2-40B4-BE49-F238E27FC236}">
                <a16:creationId xmlns:a16="http://schemas.microsoft.com/office/drawing/2014/main" id="{9625D7F0-1F27-F477-13D0-A09E7F4218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Structure revisited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9C661E4E-CD99-7A0C-FBF6-9FC901BC2A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altLang="en-US" sz="3600" dirty="0"/>
              <a:t>Introduction – indicates direction your document will take (your thesis)</a:t>
            </a:r>
          </a:p>
          <a:p>
            <a:r>
              <a:rPr lang="en-GB" altLang="en-US" sz="3600" dirty="0"/>
              <a:t>Mid section – paragraphs detailing argument in sequence, with evidence</a:t>
            </a:r>
          </a:p>
          <a:p>
            <a:r>
              <a:rPr lang="en-GB" altLang="en-US" sz="3600" dirty="0"/>
              <a:t>Conclusion – final section that winds up, reasserts or rearticulates your argument (avoid introducing new information here)</a:t>
            </a:r>
          </a:p>
          <a:p>
            <a:r>
              <a:rPr lang="en-GB" altLang="en-US" sz="3600" dirty="0"/>
              <a:t>Bibliography</a:t>
            </a:r>
          </a:p>
          <a:p>
            <a:endParaRPr lang="en-GB" alt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8" name="Rectangle 1536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370" name="Rectangle 1536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2" name="Rectangle 1537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4" name="Rectangle 1537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6" name="Rectangle 1537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78" name="Freeform: Shape 1537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380" name="Rectangle 1537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DD178393-DA0D-4351-3CF7-24E3E6CD09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4000">
                <a:solidFill>
                  <a:srgbClr val="FFFFFF"/>
                </a:solidFill>
              </a:rPr>
              <a:t>Evidence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BA81956-C915-7F6B-FBD2-50EBF7A999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/>
          </a:bodyPr>
          <a:lstStyle/>
          <a:p>
            <a:pPr eaLnBrk="1" hangingPunct="1"/>
            <a:r>
              <a:rPr lang="en-GB" altLang="en-US" sz="4000" dirty="0"/>
              <a:t>Might be a mixture of primary and secondary works</a:t>
            </a:r>
          </a:p>
          <a:p>
            <a:pPr eaLnBrk="1" hangingPunct="1"/>
            <a:r>
              <a:rPr lang="en-GB" altLang="en-US" sz="4000" dirty="0"/>
              <a:t>Emphasis on scholarly texts not online/popular sources</a:t>
            </a:r>
          </a:p>
          <a:p>
            <a:pPr eaLnBrk="1" hangingPunct="1"/>
            <a:r>
              <a:rPr lang="en-GB" altLang="en-US" sz="4000" dirty="0"/>
              <a:t>Always explain evidence – not just ‘Source A says…’ but ‘Source A suggests…which supports the argument that…because’.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394" name="Rectangle 1639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02" name="Freeform: Shape 1640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404" name="Rectangle 1640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122A5B83-BE2F-6A2D-D8AB-853009C504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4000">
                <a:solidFill>
                  <a:srgbClr val="FFFFFF"/>
                </a:solidFill>
              </a:rPr>
              <a:t>Presentation and referencing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07E02AED-4EE2-3D10-E4CF-AE6C5567C7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4000" dirty="0"/>
              <a:t>Reference throughout your essay (MHRA or Harvard).</a:t>
            </a:r>
          </a:p>
          <a:p>
            <a:pPr eaLnBrk="1" hangingPunct="1"/>
            <a:r>
              <a:rPr lang="en-GB" altLang="en-US" sz="4000" dirty="0"/>
              <a:t>Proofread your work, then proofread it again</a:t>
            </a:r>
          </a:p>
          <a:p>
            <a:pPr eaLnBrk="1" hangingPunct="1"/>
            <a:r>
              <a:rPr lang="en-GB" altLang="en-US" sz="4000" dirty="0"/>
              <a:t>Make sure you include your bibliography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056D2EA6-605D-0C8C-C76B-8598BB9639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An excellent essay will be strong in: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E77AF51E-4061-ADF0-7067-8847F28167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b="1" dirty="0"/>
              <a:t>Context, knowledge and coverage of the material: </a:t>
            </a:r>
          </a:p>
          <a:p>
            <a:r>
              <a:rPr lang="en-GB" sz="3200" dirty="0"/>
              <a:t>Contains arguments based on specific examples from your reading.</a:t>
            </a:r>
          </a:p>
          <a:p>
            <a:r>
              <a:rPr lang="en-GB" sz="3200" dirty="0"/>
              <a:t>Demonstrates good understanding.</a:t>
            </a:r>
          </a:p>
          <a:p>
            <a:r>
              <a:rPr lang="en-GB" sz="3200" dirty="0"/>
              <a:t>Demonstrates depth of research.</a:t>
            </a:r>
          </a:p>
          <a:p>
            <a:r>
              <a:rPr lang="en-GB" sz="3200" dirty="0"/>
              <a:t>Draws on appropriate academic sources.</a:t>
            </a:r>
          </a:p>
          <a:p>
            <a:pPr marL="0" indent="0">
              <a:buNone/>
            </a:pPr>
            <a:endParaRPr lang="en-GB" alt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0626E3-8422-F982-78B6-A059B60E7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26557488-6891-4BA7-027A-64953BEEF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A5297C58-4566-CE43-85D5-598F79DB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19FFE513-BBFF-AA6E-4732-5040ADACD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8C031A52-ACCF-93A5-410B-6CF7941C7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848F41DD-427A-96B0-5796-149C394F6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5F427A03-90AE-0459-EED1-475D608C0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FD5AF48D-10BA-9E57-A041-239CC827C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9D955DF1-21FC-3F02-9E4D-9B13E17BA0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An excellent essay will be strong in: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2920F57F-D812-F6C1-D70A-5CA448BA7F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Structure and argument: </a:t>
            </a:r>
          </a:p>
          <a:p>
            <a:r>
              <a:rPr lang="en-GB" dirty="0"/>
              <a:t>Clearly structured and argued.</a:t>
            </a:r>
          </a:p>
          <a:p>
            <a:r>
              <a:rPr lang="en-GB" dirty="0"/>
              <a:t>Clearly-stated thesis statement in the introduction, referred to throughout.</a:t>
            </a:r>
          </a:p>
          <a:p>
            <a:r>
              <a:rPr lang="en-GB" dirty="0"/>
              <a:t>Argument developed systematically throughout the essay.</a:t>
            </a:r>
          </a:p>
          <a:p>
            <a:r>
              <a:rPr lang="en-GB" dirty="0"/>
              <a:t>Evidence used to support analysis</a:t>
            </a:r>
          </a:p>
          <a:p>
            <a:r>
              <a:rPr lang="en-GB" dirty="0"/>
              <a:t>Argument summarised in concluding paragraph.</a:t>
            </a:r>
          </a:p>
          <a:p>
            <a:pPr marL="0" indent="0">
              <a:buNone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0343900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B94FC4-CC76-9655-02E6-A172B4885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12F0EA9D-88A2-6A4E-24F3-13C968468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7F887545-FE85-C2EC-A8DD-974552B58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42AC0C5D-C262-6B5F-1480-2F8FB47CA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CADA1C76-85C3-0605-5AF2-E9A4EE2DCD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688F2F2A-4807-EEE9-8C60-B5D485EB5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384643E3-B2D8-6D71-75A0-953686630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1F729FE1-6D54-042C-8F22-F98A05ED8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CCD70190-CBDB-1B84-CB60-0941640D89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An excellent essay will be strong in: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F8929058-F056-FA22-AAB0-0615C00576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Critical technique: </a:t>
            </a:r>
          </a:p>
          <a:p>
            <a:r>
              <a:rPr lang="en-GB" dirty="0"/>
              <a:t>Demonstrates awareness of historiography and scholarly debates on the topic</a:t>
            </a:r>
          </a:p>
          <a:p>
            <a:r>
              <a:rPr lang="en-GB" dirty="0"/>
              <a:t>Demonstrates awareness of strengths/weaknesses of particular source materials.</a:t>
            </a:r>
          </a:p>
          <a:p>
            <a:pPr marL="0" indent="0">
              <a:buNone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9567632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4F0065-58E0-D23B-1792-3B1DA9CD4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5A7FDF2C-3A16-810E-312E-56E492E7B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529EAA13-D018-1A01-C9F0-12B5107D6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C33D42C7-D1EC-1EDE-5D9F-62DA7D4E1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A6FDC189-DABD-67EC-CDE3-6A28A8E02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443A37D4-5A3E-2B07-E269-91F740688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476EFAA6-E809-944F-AC66-42BD67AB5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A45FB13E-AE73-24DE-27C6-3587BE7B1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38E0CEAD-F98C-D084-1FE2-D88E42924C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An excellent essay will be strong in: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C8798CDD-0E57-9093-D729-B635C98FFB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Analysis:</a:t>
            </a:r>
          </a:p>
          <a:p>
            <a:r>
              <a:rPr lang="en-GB" dirty="0"/>
              <a:t>Doesn’t simply explain events or restate evidence and argument from other sources</a:t>
            </a:r>
          </a:p>
          <a:p>
            <a:r>
              <a:rPr lang="en-GB" dirty="0"/>
              <a:t>Appraises validity of evidence and closely analyses topic/question.</a:t>
            </a:r>
          </a:p>
          <a:p>
            <a:r>
              <a:rPr lang="en-GB" dirty="0"/>
              <a:t>Thought-provoking</a:t>
            </a:r>
          </a:p>
          <a:p>
            <a:r>
              <a:rPr lang="en-GB" dirty="0"/>
              <a:t>Expresses your own position on a debate, supported with evidence.</a:t>
            </a:r>
          </a:p>
          <a:p>
            <a:pPr marL="0" indent="0">
              <a:buNone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5824270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2805B5-86A1-096F-A993-700347053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C26D3CCC-6DC4-778E-A162-FBA8CE0A6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90A403D4-87F4-E854-4EFD-695E19091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61C12695-FC74-B5EE-1FB8-DA39157BF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4CCAE695-42D6-BABC-FD0B-F78F53F9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6DF58C26-9583-4DA8-AE02-521061683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59EB01F7-BEC8-5898-EE8E-6DE128250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0F4DD949-9927-DD39-4372-DAC8F5E3D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4E7CC73E-EAAC-985C-15D3-A34E4BF757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>
                <a:solidFill>
                  <a:srgbClr val="FFFFFF"/>
                </a:solidFill>
              </a:rPr>
              <a:t>An excellent essay will be strong in: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A77B6C03-7314-75E7-C5B2-FF7CC90CCCD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Style and presentation: </a:t>
            </a:r>
          </a:p>
          <a:p>
            <a:r>
              <a:rPr lang="en-GB" dirty="0"/>
              <a:t>Good standard of grammar and syntax.</a:t>
            </a:r>
          </a:p>
          <a:p>
            <a:r>
              <a:rPr lang="en-GB" dirty="0"/>
              <a:t>Preferably uses the active voice</a:t>
            </a:r>
          </a:p>
          <a:p>
            <a:r>
              <a:rPr lang="en-GB" dirty="0"/>
              <a:t>Avoids contractions and informal language</a:t>
            </a:r>
          </a:p>
          <a:p>
            <a:r>
              <a:rPr lang="en-GB" dirty="0"/>
              <a:t>Correct referencing according to MHRA or Harvard style, with a bibliography.</a:t>
            </a:r>
          </a:p>
          <a:p>
            <a:pPr marL="0" indent="0">
              <a:buNone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5747284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22054-18FD-B9A1-0DB7-E98D4866E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Other tips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C8CE03-7AF9-CA31-B047-77366D915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059269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83733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42A280-6144-F067-78F1-00BD8AAE8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A2AEAC98-55A3-C759-4F6B-545F19196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1DE0EE24-5CDD-F8F7-28F6-F85E200D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16FA6211-2D92-0C15-3861-42A42CB2B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856A9577-2B54-725D-1D22-6744E5ED9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376B7D0A-4F66-97FB-B577-CFDD61FC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57C6D328-B92F-2AD8-80AF-2B627F7EF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AF511022-C5F4-C430-1DC6-937345C9F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C952B811-1A67-F70F-4736-D275D34E00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dirty="0">
                <a:solidFill>
                  <a:srgbClr val="FFFFFF"/>
                </a:solidFill>
              </a:rPr>
              <a:t>And finally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5D0BBC90-AEB4-451A-DC33-42ED0954FC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Word limits are important</a:t>
            </a:r>
          </a:p>
          <a:p>
            <a:r>
              <a:rPr lang="en-GB" dirty="0"/>
              <a:t>10% leeway</a:t>
            </a:r>
          </a:p>
          <a:p>
            <a:r>
              <a:rPr lang="en-GB" dirty="0"/>
              <a:t>Penalties for going more than 10% over word limit</a:t>
            </a:r>
          </a:p>
          <a:p>
            <a:r>
              <a:rPr lang="en-GB" dirty="0"/>
              <a:t>Under-length work will not incur specific penalties but is unlikely to adequately cover the assignment criteria, so is likely to be marked down in other ways.</a:t>
            </a:r>
          </a:p>
          <a:p>
            <a:pPr marL="0" indent="0">
              <a:buNone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655322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897</Words>
  <Application>Microsoft Office PowerPoint</Application>
  <PresentationFormat>Widescreen</PresentationFormat>
  <Paragraphs>108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Aptos</vt:lpstr>
      <vt:lpstr>Aptos Display</vt:lpstr>
      <vt:lpstr>Arial</vt:lpstr>
      <vt:lpstr>Office Theme</vt:lpstr>
      <vt:lpstr>HPFY3001 – Academic Survival Skills</vt:lpstr>
      <vt:lpstr>In today’s session</vt:lpstr>
      <vt:lpstr>What makes a good essay?</vt:lpstr>
      <vt:lpstr>Golden rule of essay writing </vt:lpstr>
      <vt:lpstr>Designing your own question</vt:lpstr>
      <vt:lpstr>Ingredients of a good essay</vt:lpstr>
      <vt:lpstr>Essay planning</vt:lpstr>
      <vt:lpstr>What is the difference between a narrative and an argument?</vt:lpstr>
      <vt:lpstr>What is an argument?</vt:lpstr>
      <vt:lpstr>What is an argument?</vt:lpstr>
      <vt:lpstr>Thesis statement</vt:lpstr>
      <vt:lpstr>Overall structure</vt:lpstr>
      <vt:lpstr>Structuring your paragraphs – the PEE model</vt:lpstr>
      <vt:lpstr>Structure revisited</vt:lpstr>
      <vt:lpstr>Evidence</vt:lpstr>
      <vt:lpstr>Presentation and referencing</vt:lpstr>
      <vt:lpstr>An excellent essay will be strong in:</vt:lpstr>
      <vt:lpstr>An excellent essay will be strong in:</vt:lpstr>
      <vt:lpstr>An excellent essay will be strong in:</vt:lpstr>
      <vt:lpstr>An excellent essay will be strong in:</vt:lpstr>
      <vt:lpstr>An excellent essay will be strong in:</vt:lpstr>
      <vt:lpstr>Other tips</vt:lpstr>
      <vt:lpstr>And finally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4</cp:revision>
  <dcterms:created xsi:type="dcterms:W3CDTF">2025-12-11T17:55:16Z</dcterms:created>
  <dcterms:modified xsi:type="dcterms:W3CDTF">2026-01-15T07:47:44Z</dcterms:modified>
</cp:coreProperties>
</file>