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 id="2147483857" r:id="rId2"/>
    <p:sldMasterId id="2147483859" r:id="rId3"/>
    <p:sldMasterId id="2147483861" r:id="rId4"/>
    <p:sldMasterId id="2147483863" r:id="rId5"/>
    <p:sldMasterId id="2147483865" r:id="rId6"/>
    <p:sldMasterId id="2147483868" r:id="rId7"/>
    <p:sldMasterId id="2147483870" r:id="rId8"/>
    <p:sldMasterId id="2147483872" r:id="rId9"/>
    <p:sldMasterId id="2147483874" r:id="rId10"/>
    <p:sldMasterId id="2147483886" r:id="rId11"/>
    <p:sldMasterId id="2147483891" r:id="rId12"/>
    <p:sldMasterId id="2147483895" r:id="rId13"/>
    <p:sldMasterId id="2147483899" r:id="rId14"/>
    <p:sldMasterId id="2147483911" r:id="rId15"/>
    <p:sldMasterId id="2147483923" r:id="rId16"/>
  </p:sldMasterIdLst>
  <p:sldIdLst>
    <p:sldId id="256" r:id="rId17"/>
    <p:sldId id="257" r:id="rId18"/>
    <p:sldId id="259" r:id="rId19"/>
    <p:sldId id="260" r:id="rId20"/>
    <p:sldId id="261" r:id="rId21"/>
    <p:sldId id="262" r:id="rId22"/>
    <p:sldId id="263" r:id="rId23"/>
    <p:sldId id="264" r:id="rId24"/>
    <p:sldId id="265" r:id="rId25"/>
    <p:sldId id="266" r:id="rId26"/>
    <p:sldId id="267" r:id="rId27"/>
    <p:sldId id="268" r:id="rId28"/>
    <p:sldId id="269" r:id="rId29"/>
    <p:sldId id="258" r:id="rId30"/>
    <p:sldId id="270" r:id="rId31"/>
    <p:sldId id="273"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7" d="100"/>
          <a:sy n="97" d="100"/>
        </p:scale>
        <p:origin x="8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2.xml"/><Relationship Id="rId26" Type="http://schemas.openxmlformats.org/officeDocument/2006/relationships/slide" Target="slides/slide10.xml"/><Relationship Id="rId3" Type="http://schemas.openxmlformats.org/officeDocument/2006/relationships/slideMaster" Target="slideMasters/slideMaster3.xml"/><Relationship Id="rId21" Type="http://schemas.openxmlformats.org/officeDocument/2006/relationships/slide" Target="slides/slide5.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1.xml"/><Relationship Id="rId25" Type="http://schemas.openxmlformats.org/officeDocument/2006/relationships/slide" Target="slides/slide9.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4.xml"/><Relationship Id="rId29" Type="http://schemas.openxmlformats.org/officeDocument/2006/relationships/slide" Target="slides/slide1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8.xml"/><Relationship Id="rId32" Type="http://schemas.openxmlformats.org/officeDocument/2006/relationships/slide" Target="slides/slide16.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7.xml"/><Relationship Id="rId28" Type="http://schemas.openxmlformats.org/officeDocument/2006/relationships/slide" Target="slides/slide12.xml"/><Relationship Id="rId36"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 Target="slides/slide3.xml"/><Relationship Id="rId31"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6.xml"/><Relationship Id="rId27" Type="http://schemas.openxmlformats.org/officeDocument/2006/relationships/slide" Target="slides/slide11.xml"/><Relationship Id="rId30" Type="http://schemas.openxmlformats.org/officeDocument/2006/relationships/slide" Target="slides/slide14.xml"/><Relationship Id="rId35" Type="http://schemas.openxmlformats.org/officeDocument/2006/relationships/theme" Target="theme/theme1.xml"/><Relationship Id="rId8" Type="http://schemas.openxmlformats.org/officeDocument/2006/relationships/slideMaster" Target="slideMasters/slideMaster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739783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2"/>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4/8/2024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93362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4/8/2024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67748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4/8/2024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36252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07729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951835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911886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514636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494560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58276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35191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46306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322341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75910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7060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7433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5548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57624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36400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96129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7265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51630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409549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403086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9242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72984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36908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747339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55577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7139117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68808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55278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221187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34683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184644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282509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314291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7440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87582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464123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906674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577635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38640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008139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20868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2408550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981683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0160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329177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3971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268697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99993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953779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023036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1909587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816891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87738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3791881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792740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2775903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619096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243622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3937449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5694724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9984666"/>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62519762"/>
      </p:ext>
    </p:extLst>
  </p:cSld>
  <p:clrMap bg1="lt1" tx1="dk1" bg2="lt2" tx2="dk2" accent1="accent1" accent2="accent2" accent3="accent3" accent4="accent4" accent5="accent5" accent6="accent6" hlink="hlink" folHlink="folHlink"/>
  <p:sldLayoutIdLst>
    <p:sldLayoutId id="214748385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9916525"/>
      </p:ext>
    </p:extLst>
  </p:cSld>
  <p:clrMap bg1="lt1" tx1="dk1" bg2="lt2" tx2="dk2" accent1="accent1" accent2="accent2" accent3="accent3" accent4="accent4" accent5="accent5" accent6="accent6" hlink="hlink" folHlink="folHlink"/>
  <p:sldLayoutIdLst>
    <p:sldLayoutId id="214748386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14904640"/>
      </p:ext>
    </p:extLst>
  </p:cSld>
  <p:clrMap bg1="lt1" tx1="dk1" bg2="lt2" tx2="dk2" accent1="accent1" accent2="accent2" accent3="accent3" accent4="accent4" accent5="accent5" accent6="accent6" hlink="hlink" folHlink="folHlink"/>
  <p:sldLayoutIdLst>
    <p:sldLayoutId id="21474838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72758225"/>
      </p:ext>
    </p:extLst>
  </p:cSld>
  <p:clrMap bg1="lt1" tx1="dk1" bg2="lt2" tx2="dk2" accent1="accent1" accent2="accent2" accent3="accent3" accent4="accent4" accent5="accent5" accent6="accent6" hlink="hlink" folHlink="folHlink"/>
  <p:sldLayoutIdLst>
    <p:sldLayoutId id="21474838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16258415"/>
      </p:ext>
    </p:extLst>
  </p:cSld>
  <p:clrMap bg1="lt1" tx1="dk1" bg2="lt2" tx2="dk2" accent1="accent1" accent2="accent2" accent3="accent3" accent4="accent4" accent5="accent5" accent6="accent6" hlink="hlink" folHlink="folHlink"/>
  <p:sldLayoutIdLst>
    <p:sldLayoutId id="2147483866" r:id="rId1"/>
    <p:sldLayoutId id="21474838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82007756"/>
      </p:ext>
    </p:extLst>
  </p:cSld>
  <p:clrMap bg1="lt1" tx1="dk1" bg2="lt2" tx2="dk2" accent1="accent1" accent2="accent2" accent3="accent3" accent4="accent4" accent5="accent5" accent6="accent6" hlink="hlink" folHlink="folHlink"/>
  <p:sldLayoutIdLst>
    <p:sldLayoutId id="21474838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87917787"/>
      </p:ext>
    </p:extLst>
  </p:cSld>
  <p:clrMap bg1="lt1" tx1="dk1" bg2="lt2" tx2="dk2" accent1="accent1" accent2="accent2" accent3="accent3" accent4="accent4" accent5="accent5" accent6="accent6" hlink="hlink" folHlink="folHlink"/>
  <p:sldLayoutIdLst>
    <p:sldLayoutId id="21474838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17844243"/>
      </p:ext>
    </p:extLst>
  </p:cSld>
  <p:clrMap bg1="lt1" tx1="dk1" bg2="lt2" tx2="dk2" accent1="accent1" accent2="accent2" accent3="accent3" accent4="accent4" accent5="accent5" accent6="accent6" hlink="hlink" folHlink="folHlink"/>
  <p:sldLayoutIdLst>
    <p:sldLayoutId id="21474838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07698264"/>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521737319"/>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243343111"/>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494600384"/>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510441429"/>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54193742"/>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9708683"/>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A0509-993F-4A8E-974B-862ABE06DE9A}"/>
              </a:ext>
            </a:extLst>
          </p:cNvPr>
          <p:cNvSpPr>
            <a:spLocks noGrp="1"/>
          </p:cNvSpPr>
          <p:nvPr>
            <p:ph type="ctrTitle"/>
          </p:nvPr>
        </p:nvSpPr>
        <p:spPr>
          <a:xfrm>
            <a:off x="7464614" y="1783959"/>
            <a:ext cx="4087306" cy="2889114"/>
          </a:xfrm>
        </p:spPr>
        <p:txBody>
          <a:bodyPr anchor="b">
            <a:normAutofit/>
          </a:bodyPr>
          <a:lstStyle/>
          <a:p>
            <a:pPr algn="l"/>
            <a:r>
              <a:rPr lang="en-GB" sz="5400"/>
              <a:t>Leadership Ethics</a:t>
            </a:r>
          </a:p>
        </p:txBody>
      </p:sp>
      <p:sp>
        <p:nvSpPr>
          <p:cNvPr id="3" name="Subtitle 2">
            <a:extLst>
              <a:ext uri="{FF2B5EF4-FFF2-40B4-BE49-F238E27FC236}">
                <a16:creationId xmlns:a16="http://schemas.microsoft.com/office/drawing/2014/main" id="{13AD2F0E-E9EE-48FA-8F4D-76B9E4922A47}"/>
              </a:ext>
            </a:extLst>
          </p:cNvPr>
          <p:cNvSpPr>
            <a:spLocks noGrp="1"/>
          </p:cNvSpPr>
          <p:nvPr>
            <p:ph type="subTitle" idx="1"/>
          </p:nvPr>
        </p:nvSpPr>
        <p:spPr>
          <a:xfrm>
            <a:off x="7464612" y="4750893"/>
            <a:ext cx="4087305" cy="1147863"/>
          </a:xfrm>
        </p:spPr>
        <p:txBody>
          <a:bodyPr anchor="t">
            <a:normAutofit/>
          </a:bodyPr>
          <a:lstStyle/>
          <a:p>
            <a:pPr algn="l"/>
            <a:endParaRPr lang="en-GB" sz="200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One in a crowd">
            <a:extLst>
              <a:ext uri="{FF2B5EF4-FFF2-40B4-BE49-F238E27FC236}">
                <a16:creationId xmlns:a16="http://schemas.microsoft.com/office/drawing/2014/main" id="{D8B41C62-DDB1-E088-DC73-0D07A9653800}"/>
              </a:ext>
            </a:extLst>
          </p:cNvPr>
          <p:cNvPicPr>
            <a:picLocks noChangeAspect="1"/>
          </p:cNvPicPr>
          <p:nvPr/>
        </p:nvPicPr>
        <p:blipFill rotWithShape="1">
          <a:blip r:embed="rId2"/>
          <a:srcRect l="15663" r="747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63323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2A68-4EF4-42E1-9BBE-1346DC6EF266}"/>
              </a:ext>
            </a:extLst>
          </p:cNvPr>
          <p:cNvSpPr>
            <a:spLocks noGrp="1"/>
          </p:cNvSpPr>
          <p:nvPr>
            <p:ph type="title"/>
          </p:nvPr>
        </p:nvSpPr>
        <p:spPr>
          <a:xfrm>
            <a:off x="804673" y="1445494"/>
            <a:ext cx="3616856" cy="4376572"/>
          </a:xfrm>
        </p:spPr>
        <p:txBody>
          <a:bodyPr anchor="ctr">
            <a:normAutofit/>
          </a:bodyPr>
          <a:lstStyle/>
          <a:p>
            <a:r>
              <a:rPr lang="en-GB" sz="4800"/>
              <a:t>You are a leader</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DD11AB-D587-4B41-A665-4677C0E0FDED}"/>
              </a:ext>
            </a:extLst>
          </p:cNvPr>
          <p:cNvSpPr>
            <a:spLocks noGrp="1"/>
          </p:cNvSpPr>
          <p:nvPr>
            <p:ph idx="1"/>
          </p:nvPr>
        </p:nvSpPr>
        <p:spPr>
          <a:xfrm>
            <a:off x="6096000" y="1399032"/>
            <a:ext cx="5501834" cy="4471416"/>
          </a:xfrm>
        </p:spPr>
        <p:txBody>
          <a:bodyPr anchor="ctr">
            <a:normAutofit/>
          </a:bodyPr>
          <a:lstStyle/>
          <a:p>
            <a:pPr marL="0" indent="0">
              <a:buNone/>
            </a:pPr>
            <a:r>
              <a:rPr lang="en-GB" sz="2200">
                <a:solidFill>
                  <a:schemeClr val="bg1"/>
                </a:solidFill>
              </a:rPr>
              <a:t>10 hypothetical situations in which a leader is confronted with an ethical dilemma, Place yourself in the role of the leader or manager in the situation. </a:t>
            </a:r>
          </a:p>
          <a:p>
            <a:pPr marL="0" indent="0">
              <a:buNone/>
            </a:pPr>
            <a:endParaRPr lang="en-GB" sz="2200">
              <a:solidFill>
                <a:schemeClr val="bg1"/>
              </a:solidFill>
            </a:endParaRPr>
          </a:p>
          <a:p>
            <a:pPr marL="0" indent="0">
              <a:buNone/>
            </a:pPr>
            <a:r>
              <a:rPr lang="en-GB" sz="2200">
                <a:solidFill>
                  <a:schemeClr val="bg1"/>
                </a:solidFill>
              </a:rPr>
              <a:t>For each situation, Take note of your most preferred response. </a:t>
            </a:r>
          </a:p>
          <a:p>
            <a:pPr marL="0" indent="0">
              <a:buNone/>
            </a:pPr>
            <a:r>
              <a:rPr lang="en-GB" sz="2200">
                <a:solidFill>
                  <a:schemeClr val="bg1"/>
                </a:solidFill>
              </a:rPr>
              <a:t>(Your most preferred response is the response that best describes why you would do what you would do in that particular situation.) </a:t>
            </a:r>
          </a:p>
          <a:p>
            <a:pPr marL="0" indent="0">
              <a:buNone/>
            </a:pPr>
            <a:r>
              <a:rPr lang="en-GB" sz="2200">
                <a:solidFill>
                  <a:schemeClr val="bg1"/>
                </a:solidFill>
              </a:rPr>
              <a:t>Choose only one response. </a:t>
            </a:r>
          </a:p>
          <a:p>
            <a:pPr marL="0" indent="0">
              <a:buNone/>
            </a:pPr>
            <a:r>
              <a:rPr lang="en-GB" sz="2200">
                <a:solidFill>
                  <a:schemeClr val="bg1"/>
                </a:solidFill>
              </a:rPr>
              <a:t>There are no right or wrong answers.</a:t>
            </a:r>
          </a:p>
        </p:txBody>
      </p:sp>
    </p:spTree>
    <p:extLst>
      <p:ext uri="{BB962C8B-B14F-4D97-AF65-F5344CB8AC3E}">
        <p14:creationId xmlns:p14="http://schemas.microsoft.com/office/powerpoint/2010/main" val="25982671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40D3B8-D661-4243-9897-F8C305514ED0}"/>
              </a:ext>
            </a:extLst>
          </p:cNvPr>
          <p:cNvSpPr>
            <a:spLocks noGrp="1"/>
          </p:cNvSpPr>
          <p:nvPr>
            <p:ph type="title"/>
          </p:nvPr>
        </p:nvSpPr>
        <p:spPr>
          <a:xfrm>
            <a:off x="2311147" y="365760"/>
            <a:ext cx="7569706" cy="1288238"/>
          </a:xfrm>
        </p:spPr>
        <p:txBody>
          <a:bodyPr anchor="ctr">
            <a:normAutofit/>
          </a:bodyPr>
          <a:lstStyle/>
          <a:p>
            <a:pPr algn="ctr"/>
            <a:r>
              <a:rPr lang="en-GB"/>
              <a:t>Q1</a:t>
            </a:r>
          </a:p>
        </p:txBody>
      </p:sp>
      <p:sp>
        <p:nvSpPr>
          <p:cNvPr id="3" name="Content Placeholder 2">
            <a:extLst>
              <a:ext uri="{FF2B5EF4-FFF2-40B4-BE49-F238E27FC236}">
                <a16:creationId xmlns:a16="http://schemas.microsoft.com/office/drawing/2014/main" id="{1E95E415-5656-46B2-BC85-8E6FEFA508BA}"/>
              </a:ext>
            </a:extLst>
          </p:cNvPr>
          <p:cNvSpPr>
            <a:spLocks noGrp="1"/>
          </p:cNvSpPr>
          <p:nvPr>
            <p:ph idx="1"/>
          </p:nvPr>
        </p:nvSpPr>
        <p:spPr>
          <a:xfrm>
            <a:off x="2165569" y="1956816"/>
            <a:ext cx="7860863" cy="4024884"/>
          </a:xfrm>
        </p:spPr>
        <p:txBody>
          <a:bodyPr anchor="t">
            <a:normAutofit/>
          </a:bodyPr>
          <a:lstStyle/>
          <a:p>
            <a:pPr marL="0" indent="0">
              <a:buNone/>
            </a:pPr>
            <a:r>
              <a:rPr lang="en-GB" sz="1900"/>
              <a:t> You are the leader of a manufacturing team and learn that your employees are falsifying product quality results to sell more products. </a:t>
            </a:r>
          </a:p>
          <a:p>
            <a:pPr marL="0" indent="0">
              <a:buNone/>
            </a:pPr>
            <a:r>
              <a:rPr lang="en-GB" sz="1900"/>
              <a:t>If you report the matter, most of them will lose their jobs, you may lose yours, and your company will take a significant hit to its reputation. </a:t>
            </a:r>
          </a:p>
          <a:p>
            <a:pPr marL="0" indent="0">
              <a:buNone/>
            </a:pPr>
            <a:r>
              <a:rPr lang="en-GB" sz="1900"/>
              <a:t>What would you do in this situation?</a:t>
            </a:r>
          </a:p>
          <a:p>
            <a:pPr marL="0" indent="0">
              <a:buNone/>
            </a:pPr>
            <a:r>
              <a:rPr lang="en-GB" sz="1900"/>
              <a:t> A. I would do what is right.</a:t>
            </a:r>
          </a:p>
          <a:p>
            <a:pPr marL="0" indent="0">
              <a:buNone/>
            </a:pPr>
            <a:r>
              <a:rPr lang="en-GB" sz="1900"/>
              <a:t> B. I would do what benefits the most people.</a:t>
            </a:r>
          </a:p>
          <a:p>
            <a:pPr marL="0" indent="0">
              <a:buNone/>
            </a:pPr>
            <a:r>
              <a:rPr lang="en-GB" sz="1900"/>
              <a:t> C. I would do what a good person would do.</a:t>
            </a:r>
          </a:p>
          <a:p>
            <a:pPr marL="0" indent="0">
              <a:buNone/>
            </a:pPr>
            <a:r>
              <a:rPr lang="en-GB" sz="1900"/>
              <a:t> D. I would do what shows that I care about my relationships.</a:t>
            </a:r>
          </a:p>
          <a:p>
            <a:pPr marL="0" indent="0">
              <a:buNone/>
            </a:pPr>
            <a:r>
              <a:rPr lang="en-GB" sz="1900"/>
              <a:t> E. I would do what benefits me the most.</a:t>
            </a:r>
          </a:p>
          <a:p>
            <a:pPr marL="0" indent="0">
              <a:buNone/>
            </a:pPr>
            <a:r>
              <a:rPr lang="en-GB" sz="1900"/>
              <a:t> F. I would do what is fair.</a:t>
            </a:r>
          </a:p>
        </p:txBody>
      </p:sp>
    </p:spTree>
    <p:extLst>
      <p:ext uri="{BB962C8B-B14F-4D97-AF65-F5344CB8AC3E}">
        <p14:creationId xmlns:p14="http://schemas.microsoft.com/office/powerpoint/2010/main" val="307390759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13BE32-E596-42C4-BB9B-A02ACDD439AE}"/>
              </a:ext>
            </a:extLst>
          </p:cNvPr>
          <p:cNvSpPr>
            <a:spLocks noGrp="1"/>
          </p:cNvSpPr>
          <p:nvPr>
            <p:ph type="title"/>
          </p:nvPr>
        </p:nvSpPr>
        <p:spPr>
          <a:xfrm>
            <a:off x="2311147" y="365760"/>
            <a:ext cx="7569706" cy="1288238"/>
          </a:xfrm>
        </p:spPr>
        <p:txBody>
          <a:bodyPr anchor="ctr">
            <a:normAutofit/>
          </a:bodyPr>
          <a:lstStyle/>
          <a:p>
            <a:pPr algn="ctr"/>
            <a:r>
              <a:rPr lang="en-GB"/>
              <a:t>Q2</a:t>
            </a:r>
          </a:p>
        </p:txBody>
      </p:sp>
      <p:sp>
        <p:nvSpPr>
          <p:cNvPr id="3" name="Content Placeholder 2">
            <a:extLst>
              <a:ext uri="{FF2B5EF4-FFF2-40B4-BE49-F238E27FC236}">
                <a16:creationId xmlns:a16="http://schemas.microsoft.com/office/drawing/2014/main" id="{96B5A991-D20C-4CC0-A2A6-3F2BD3D11945}"/>
              </a:ext>
            </a:extLst>
          </p:cNvPr>
          <p:cNvSpPr>
            <a:spLocks noGrp="1"/>
          </p:cNvSpPr>
          <p:nvPr>
            <p:ph idx="1"/>
          </p:nvPr>
        </p:nvSpPr>
        <p:spPr>
          <a:xfrm>
            <a:off x="2165569" y="1956816"/>
            <a:ext cx="7860863" cy="4024884"/>
          </a:xfrm>
        </p:spPr>
        <p:txBody>
          <a:bodyPr anchor="t">
            <a:normAutofit/>
          </a:bodyPr>
          <a:lstStyle/>
          <a:p>
            <a:pPr marL="0" indent="0">
              <a:buNone/>
            </a:pPr>
            <a:r>
              <a:rPr lang="en-GB" sz="1500"/>
              <a:t>You have an employee who has been having performance problems, which is making it hard for your group to meet its work quota. This person was recommended to you as a solid performer. You now believe the person’s former manager had problems with the employee and just wanted to get rid of the person. </a:t>
            </a:r>
          </a:p>
          <a:p>
            <a:pPr marL="0" indent="0">
              <a:buNone/>
            </a:pPr>
            <a:r>
              <a:rPr lang="en-GB" sz="1500"/>
              <a:t>If you give the underperforming employee a good recommendation, leaving out the performance problems, you will have an opportunity to pass the employee off to another group. </a:t>
            </a:r>
          </a:p>
          <a:p>
            <a:pPr marL="0" indent="0">
              <a:buNone/>
            </a:pPr>
            <a:r>
              <a:rPr lang="en-GB" sz="1500"/>
              <a:t>What would you do in this situation?</a:t>
            </a:r>
          </a:p>
          <a:p>
            <a:pPr marL="0" indent="0">
              <a:buNone/>
            </a:pPr>
            <a:r>
              <a:rPr lang="en-GB" sz="1500"/>
              <a:t> A. I would do what is right.</a:t>
            </a:r>
          </a:p>
          <a:p>
            <a:pPr marL="0" indent="0">
              <a:buNone/>
            </a:pPr>
            <a:r>
              <a:rPr lang="en-GB" sz="1500"/>
              <a:t> B. I would do what benefits the most people.</a:t>
            </a:r>
          </a:p>
          <a:p>
            <a:pPr marL="0" indent="0">
              <a:buNone/>
            </a:pPr>
            <a:r>
              <a:rPr lang="en-GB" sz="1500"/>
              <a:t> C. I would do what a good person would do.</a:t>
            </a:r>
          </a:p>
          <a:p>
            <a:pPr marL="0" indent="0">
              <a:buNone/>
            </a:pPr>
            <a:r>
              <a:rPr lang="en-GB" sz="1500"/>
              <a:t> D. I would do what shows that I care about my relationships.</a:t>
            </a:r>
          </a:p>
          <a:p>
            <a:pPr marL="0" indent="0">
              <a:buNone/>
            </a:pPr>
            <a:r>
              <a:rPr lang="en-GB" sz="1500"/>
              <a:t> E. I would do what benefits me the most.</a:t>
            </a:r>
          </a:p>
          <a:p>
            <a:pPr marL="0" indent="0">
              <a:buNone/>
            </a:pPr>
            <a:r>
              <a:rPr lang="en-GB" sz="1500"/>
              <a:t> F. I would do what is fair.</a:t>
            </a:r>
          </a:p>
        </p:txBody>
      </p:sp>
    </p:spTree>
    <p:extLst>
      <p:ext uri="{BB962C8B-B14F-4D97-AF65-F5344CB8AC3E}">
        <p14:creationId xmlns:p14="http://schemas.microsoft.com/office/powerpoint/2010/main" val="128910328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5F413E-99D9-4954-9B32-63023BDBD16B}"/>
              </a:ext>
            </a:extLst>
          </p:cNvPr>
          <p:cNvSpPr>
            <a:spLocks noGrp="1"/>
          </p:cNvSpPr>
          <p:nvPr>
            <p:ph type="title"/>
          </p:nvPr>
        </p:nvSpPr>
        <p:spPr>
          <a:xfrm>
            <a:off x="2311147" y="365760"/>
            <a:ext cx="7569706" cy="1288238"/>
          </a:xfrm>
        </p:spPr>
        <p:txBody>
          <a:bodyPr anchor="ctr">
            <a:normAutofit/>
          </a:bodyPr>
          <a:lstStyle/>
          <a:p>
            <a:pPr algn="ctr"/>
            <a:r>
              <a:rPr lang="en-GB"/>
              <a:t>Q3</a:t>
            </a:r>
          </a:p>
        </p:txBody>
      </p:sp>
      <p:sp>
        <p:nvSpPr>
          <p:cNvPr id="3" name="Content Placeholder 2">
            <a:extLst>
              <a:ext uri="{FF2B5EF4-FFF2-40B4-BE49-F238E27FC236}">
                <a16:creationId xmlns:a16="http://schemas.microsoft.com/office/drawing/2014/main" id="{8F9081A7-C0A4-4AD6-89AA-AF6B1C6A9E32}"/>
              </a:ext>
            </a:extLst>
          </p:cNvPr>
          <p:cNvSpPr>
            <a:spLocks noGrp="1"/>
          </p:cNvSpPr>
          <p:nvPr>
            <p:ph idx="1"/>
          </p:nvPr>
        </p:nvSpPr>
        <p:spPr>
          <a:xfrm>
            <a:off x="2165569" y="1956816"/>
            <a:ext cx="7860863" cy="4024884"/>
          </a:xfrm>
        </p:spPr>
        <p:txBody>
          <a:bodyPr anchor="t">
            <a:normAutofit/>
          </a:bodyPr>
          <a:lstStyle/>
          <a:p>
            <a:r>
              <a:rPr lang="en-GB" sz="2000"/>
              <a:t>. Your team is hard-pressed to complete a critical project. You hear about a job opening that would be much better for one of your key employees’ career. If this individual leaves the team, it would put the project in danger.</a:t>
            </a:r>
          </a:p>
          <a:p>
            <a:pPr marL="0" indent="0">
              <a:buNone/>
            </a:pPr>
            <a:r>
              <a:rPr lang="en-GB" sz="2000"/>
              <a:t>What would you do in this situation?</a:t>
            </a:r>
          </a:p>
          <a:p>
            <a:pPr marL="0" indent="0">
              <a:buNone/>
            </a:pPr>
            <a:r>
              <a:rPr lang="en-GB" sz="2000"/>
              <a:t> A. I would do what is right.</a:t>
            </a:r>
          </a:p>
          <a:p>
            <a:pPr marL="0" indent="0">
              <a:buNone/>
            </a:pPr>
            <a:r>
              <a:rPr lang="en-GB" sz="2000"/>
              <a:t> B. I would do what benefits the most people.</a:t>
            </a:r>
          </a:p>
          <a:p>
            <a:pPr marL="0" indent="0">
              <a:buNone/>
            </a:pPr>
            <a:r>
              <a:rPr lang="en-GB" sz="2000"/>
              <a:t> C. I would do what a good person would do.</a:t>
            </a:r>
          </a:p>
          <a:p>
            <a:pPr marL="0" indent="0">
              <a:buNone/>
            </a:pPr>
            <a:r>
              <a:rPr lang="en-GB" sz="2000"/>
              <a:t> D. I would do what shows that I care about my relationships.</a:t>
            </a:r>
          </a:p>
          <a:p>
            <a:pPr marL="0" indent="0">
              <a:buNone/>
            </a:pPr>
            <a:r>
              <a:rPr lang="en-GB" sz="2000"/>
              <a:t> E. I would do what benefits me the most.</a:t>
            </a:r>
          </a:p>
          <a:p>
            <a:pPr marL="0" indent="0">
              <a:buNone/>
            </a:pPr>
            <a:r>
              <a:rPr lang="en-GB" sz="2000"/>
              <a:t> F. I would do what is fair.</a:t>
            </a:r>
          </a:p>
        </p:txBody>
      </p:sp>
    </p:spTree>
    <p:extLst>
      <p:ext uri="{BB962C8B-B14F-4D97-AF65-F5344CB8AC3E}">
        <p14:creationId xmlns:p14="http://schemas.microsoft.com/office/powerpoint/2010/main" val="377285645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94446C-05E9-43C1-A6E9-747FB4974D01}"/>
              </a:ext>
            </a:extLst>
          </p:cNvPr>
          <p:cNvSpPr>
            <a:spLocks noGrp="1"/>
          </p:cNvSpPr>
          <p:nvPr>
            <p:ph type="title"/>
          </p:nvPr>
        </p:nvSpPr>
        <p:spPr>
          <a:xfrm>
            <a:off x="2311147" y="365760"/>
            <a:ext cx="7569706" cy="1288238"/>
          </a:xfrm>
        </p:spPr>
        <p:txBody>
          <a:bodyPr anchor="ctr">
            <a:normAutofit/>
          </a:bodyPr>
          <a:lstStyle/>
          <a:p>
            <a:pPr algn="ctr"/>
            <a:r>
              <a:rPr lang="en-GB"/>
              <a:t>Q4</a:t>
            </a:r>
          </a:p>
        </p:txBody>
      </p:sp>
      <p:sp>
        <p:nvSpPr>
          <p:cNvPr id="3" name="Content Placeholder 2">
            <a:extLst>
              <a:ext uri="{FF2B5EF4-FFF2-40B4-BE49-F238E27FC236}">
                <a16:creationId xmlns:a16="http://schemas.microsoft.com/office/drawing/2014/main" id="{9F26DDAA-5726-4D52-9A8A-4CDF5B29D06F}"/>
              </a:ext>
            </a:extLst>
          </p:cNvPr>
          <p:cNvSpPr>
            <a:spLocks noGrp="1"/>
          </p:cNvSpPr>
          <p:nvPr>
            <p:ph idx="1"/>
          </p:nvPr>
        </p:nvSpPr>
        <p:spPr>
          <a:xfrm>
            <a:off x="2165569" y="1956816"/>
            <a:ext cx="7860863" cy="4024884"/>
          </a:xfrm>
        </p:spPr>
        <p:txBody>
          <a:bodyPr anchor="t">
            <a:normAutofit/>
          </a:bodyPr>
          <a:lstStyle/>
          <a:p>
            <a:pPr marL="0" indent="0">
              <a:buNone/>
            </a:pPr>
            <a:r>
              <a:rPr lang="en-GB" sz="2000"/>
              <a:t>An employee of yours has a child with a serious illness and is having trouble fulfilling obligations at work. You learn from your administrative assistant that this employee claimed 40 hours on a timesheet for a week when the employee actually only worked 30 hours. </a:t>
            </a:r>
          </a:p>
          <a:p>
            <a:pPr marL="0" indent="0">
              <a:buNone/>
            </a:pPr>
            <a:r>
              <a:rPr lang="en-GB" sz="2000"/>
              <a:t>What would you do in this situation?</a:t>
            </a:r>
          </a:p>
          <a:p>
            <a:pPr marL="0" indent="0">
              <a:buNone/>
            </a:pPr>
            <a:r>
              <a:rPr lang="en-GB" sz="2000"/>
              <a:t> A. I would do what is right.</a:t>
            </a:r>
          </a:p>
          <a:p>
            <a:pPr marL="0" indent="0">
              <a:buNone/>
            </a:pPr>
            <a:r>
              <a:rPr lang="en-GB" sz="2000"/>
              <a:t> B. I would do what benefits the most people.</a:t>
            </a:r>
          </a:p>
          <a:p>
            <a:pPr marL="0" indent="0">
              <a:buNone/>
            </a:pPr>
            <a:r>
              <a:rPr lang="en-GB" sz="2000"/>
              <a:t> C. I would do what a good person would do.</a:t>
            </a:r>
          </a:p>
          <a:p>
            <a:pPr marL="0" indent="0">
              <a:buNone/>
            </a:pPr>
            <a:r>
              <a:rPr lang="en-GB" sz="2000"/>
              <a:t> D. I would do what shows that I care about my relationships.</a:t>
            </a:r>
          </a:p>
          <a:p>
            <a:pPr marL="0" indent="0">
              <a:buNone/>
            </a:pPr>
            <a:r>
              <a:rPr lang="en-GB" sz="2000"/>
              <a:t> E. I would do what benefits me the most.</a:t>
            </a:r>
          </a:p>
          <a:p>
            <a:pPr marL="0" indent="0">
              <a:buNone/>
            </a:pPr>
            <a:r>
              <a:rPr lang="en-GB" sz="2000"/>
              <a:t> F. I would do what is fair.</a:t>
            </a:r>
          </a:p>
        </p:txBody>
      </p:sp>
    </p:spTree>
    <p:extLst>
      <p:ext uri="{BB962C8B-B14F-4D97-AF65-F5344CB8AC3E}">
        <p14:creationId xmlns:p14="http://schemas.microsoft.com/office/powerpoint/2010/main" val="94111002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AC1323-A013-4DF2-8597-7D8A772244E9}"/>
              </a:ext>
            </a:extLst>
          </p:cNvPr>
          <p:cNvSpPr>
            <a:spLocks noGrp="1"/>
          </p:cNvSpPr>
          <p:nvPr>
            <p:ph type="title"/>
          </p:nvPr>
        </p:nvSpPr>
        <p:spPr>
          <a:xfrm>
            <a:off x="2311147" y="365760"/>
            <a:ext cx="7569706" cy="1288238"/>
          </a:xfrm>
        </p:spPr>
        <p:txBody>
          <a:bodyPr anchor="ctr">
            <a:normAutofit/>
          </a:bodyPr>
          <a:lstStyle/>
          <a:p>
            <a:pPr algn="ctr"/>
            <a:r>
              <a:rPr lang="en-GB"/>
              <a:t>Q5</a:t>
            </a:r>
          </a:p>
        </p:txBody>
      </p:sp>
      <p:sp>
        <p:nvSpPr>
          <p:cNvPr id="3" name="Content Placeholder 2">
            <a:extLst>
              <a:ext uri="{FF2B5EF4-FFF2-40B4-BE49-F238E27FC236}">
                <a16:creationId xmlns:a16="http://schemas.microsoft.com/office/drawing/2014/main" id="{00DC1A1D-55F9-4B49-86B7-31E3A5996C0B}"/>
              </a:ext>
            </a:extLst>
          </p:cNvPr>
          <p:cNvSpPr>
            <a:spLocks noGrp="1"/>
          </p:cNvSpPr>
          <p:nvPr>
            <p:ph idx="1"/>
          </p:nvPr>
        </p:nvSpPr>
        <p:spPr>
          <a:xfrm>
            <a:off x="2165569" y="1956816"/>
            <a:ext cx="7860863" cy="4024884"/>
          </a:xfrm>
        </p:spPr>
        <p:txBody>
          <a:bodyPr anchor="t">
            <a:normAutofit/>
          </a:bodyPr>
          <a:lstStyle/>
          <a:p>
            <a:pPr marL="0" indent="0">
              <a:buNone/>
            </a:pPr>
            <a:r>
              <a:rPr lang="en-GB" sz="2000"/>
              <a:t>You are a manager, and some of your employees can finish their quotas in much less than the allotted time to do so. If upper management becomes aware of this, they will want you to increase the quotas. Some of your employees are unable to meet their current quotas. </a:t>
            </a:r>
          </a:p>
          <a:p>
            <a:pPr marL="0" indent="0">
              <a:buNone/>
            </a:pPr>
            <a:r>
              <a:rPr lang="en-GB" sz="2000"/>
              <a:t>What would you do in this situation?</a:t>
            </a:r>
          </a:p>
          <a:p>
            <a:pPr marL="0" indent="0">
              <a:buNone/>
            </a:pPr>
            <a:r>
              <a:rPr lang="en-GB" sz="2000"/>
              <a:t> A. I would do what is right.</a:t>
            </a:r>
          </a:p>
          <a:p>
            <a:pPr marL="0" indent="0">
              <a:buNone/>
            </a:pPr>
            <a:r>
              <a:rPr lang="en-GB" sz="2000"/>
              <a:t> B. I would do what benefits the most people.</a:t>
            </a:r>
          </a:p>
          <a:p>
            <a:pPr marL="0" indent="0">
              <a:buNone/>
            </a:pPr>
            <a:r>
              <a:rPr lang="en-GB" sz="2000"/>
              <a:t> C. I would do what a good person would do.</a:t>
            </a:r>
          </a:p>
          <a:p>
            <a:pPr marL="0" indent="0">
              <a:buNone/>
            </a:pPr>
            <a:r>
              <a:rPr lang="en-GB" sz="2000"/>
              <a:t> D. I would do what shows that I care about my relationships.</a:t>
            </a:r>
          </a:p>
          <a:p>
            <a:pPr marL="0" indent="0">
              <a:buNone/>
            </a:pPr>
            <a:r>
              <a:rPr lang="en-GB" sz="2000"/>
              <a:t> E. I would do what benefits me the most.</a:t>
            </a:r>
          </a:p>
          <a:p>
            <a:pPr marL="0" indent="0">
              <a:buNone/>
            </a:pPr>
            <a:r>
              <a:rPr lang="en-GB" sz="2000"/>
              <a:t> F. I would do what is fair.</a:t>
            </a:r>
          </a:p>
        </p:txBody>
      </p:sp>
    </p:spTree>
    <p:extLst>
      <p:ext uri="{BB962C8B-B14F-4D97-AF65-F5344CB8AC3E}">
        <p14:creationId xmlns:p14="http://schemas.microsoft.com/office/powerpoint/2010/main" val="23950850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68F08E-3207-4090-9399-05685A719896}"/>
              </a:ext>
            </a:extLst>
          </p:cNvPr>
          <p:cNvSpPr>
            <a:spLocks noGrp="1"/>
          </p:cNvSpPr>
          <p:nvPr>
            <p:ph type="title"/>
          </p:nvPr>
        </p:nvSpPr>
        <p:spPr>
          <a:xfrm>
            <a:off x="2311147" y="365760"/>
            <a:ext cx="7569706" cy="1288238"/>
          </a:xfrm>
        </p:spPr>
        <p:txBody>
          <a:bodyPr anchor="ctr">
            <a:normAutofit/>
          </a:bodyPr>
          <a:lstStyle/>
          <a:p>
            <a:pPr algn="ctr"/>
            <a:r>
              <a:rPr lang="en-GB"/>
              <a:t>Q6</a:t>
            </a:r>
          </a:p>
        </p:txBody>
      </p:sp>
      <p:sp>
        <p:nvSpPr>
          <p:cNvPr id="3" name="Content Placeholder 2">
            <a:extLst>
              <a:ext uri="{FF2B5EF4-FFF2-40B4-BE49-F238E27FC236}">
                <a16:creationId xmlns:a16="http://schemas.microsoft.com/office/drawing/2014/main" id="{DDDF15A9-DF54-4597-864E-8F08D68D2B63}"/>
              </a:ext>
            </a:extLst>
          </p:cNvPr>
          <p:cNvSpPr>
            <a:spLocks noGrp="1"/>
          </p:cNvSpPr>
          <p:nvPr>
            <p:ph idx="1"/>
          </p:nvPr>
        </p:nvSpPr>
        <p:spPr>
          <a:xfrm>
            <a:off x="2165569" y="1956816"/>
            <a:ext cx="7860863" cy="4024884"/>
          </a:xfrm>
        </p:spPr>
        <p:txBody>
          <a:bodyPr anchor="t">
            <a:normAutofit/>
          </a:bodyPr>
          <a:lstStyle/>
          <a:p>
            <a:pPr marL="0" indent="0">
              <a:buNone/>
            </a:pPr>
            <a:r>
              <a:rPr lang="en-GB" sz="1700"/>
              <a:t>You are an organization’s chief financial officer, and you are aware that the chief executive officer and other members of the senior leadership team want to provide exaggerated financial information to keep the company’s stock price high. The entire senior management team holds significant stock positions. </a:t>
            </a:r>
          </a:p>
          <a:p>
            <a:pPr marL="0" indent="0">
              <a:buNone/>
            </a:pPr>
            <a:r>
              <a:rPr lang="en-GB" sz="1700"/>
              <a:t>What would you do in this situation?</a:t>
            </a:r>
          </a:p>
          <a:p>
            <a:pPr marL="0" indent="0">
              <a:buNone/>
            </a:pPr>
            <a:r>
              <a:rPr lang="en-GB" sz="1700"/>
              <a:t> A. I would do what is right.</a:t>
            </a:r>
          </a:p>
          <a:p>
            <a:pPr marL="0" indent="0">
              <a:buNone/>
            </a:pPr>
            <a:r>
              <a:rPr lang="en-GB" sz="1700"/>
              <a:t> B. I would do what benefits the most people.</a:t>
            </a:r>
          </a:p>
          <a:p>
            <a:pPr marL="0" indent="0">
              <a:buNone/>
            </a:pPr>
            <a:r>
              <a:rPr lang="en-GB" sz="1700"/>
              <a:t> C. I would do what a good person would do.</a:t>
            </a:r>
          </a:p>
          <a:p>
            <a:pPr marL="0" indent="0">
              <a:buNone/>
            </a:pPr>
            <a:r>
              <a:rPr lang="en-GB" sz="1700"/>
              <a:t> D. I would do what shows that I care about my relationships.</a:t>
            </a:r>
          </a:p>
          <a:p>
            <a:pPr marL="0" indent="0">
              <a:buNone/>
            </a:pPr>
            <a:r>
              <a:rPr lang="en-GB" sz="1700"/>
              <a:t> E. I would do what benefits me the most.</a:t>
            </a:r>
          </a:p>
          <a:p>
            <a:pPr marL="0" indent="0">
              <a:buNone/>
            </a:pPr>
            <a:r>
              <a:rPr lang="en-GB" sz="1700"/>
              <a:t> F. I would do what is fair.</a:t>
            </a:r>
          </a:p>
        </p:txBody>
      </p:sp>
    </p:spTree>
    <p:extLst>
      <p:ext uri="{BB962C8B-B14F-4D97-AF65-F5344CB8AC3E}">
        <p14:creationId xmlns:p14="http://schemas.microsoft.com/office/powerpoint/2010/main" val="148833451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A068F3-8605-4C7C-9ACE-FAED98CEE4D5}"/>
              </a:ext>
            </a:extLst>
          </p:cNvPr>
          <p:cNvSpPr>
            <a:spLocks noGrp="1"/>
          </p:cNvSpPr>
          <p:nvPr>
            <p:ph type="title"/>
          </p:nvPr>
        </p:nvSpPr>
        <p:spPr>
          <a:xfrm>
            <a:off x="2311147" y="365760"/>
            <a:ext cx="7569706" cy="1288238"/>
          </a:xfrm>
        </p:spPr>
        <p:txBody>
          <a:bodyPr anchor="ctr">
            <a:normAutofit/>
          </a:bodyPr>
          <a:lstStyle/>
          <a:p>
            <a:pPr algn="ctr"/>
            <a:r>
              <a:rPr lang="en-GB"/>
              <a:t>Q7</a:t>
            </a:r>
          </a:p>
        </p:txBody>
      </p:sp>
      <p:sp>
        <p:nvSpPr>
          <p:cNvPr id="3" name="Content Placeholder 2">
            <a:extLst>
              <a:ext uri="{FF2B5EF4-FFF2-40B4-BE49-F238E27FC236}">
                <a16:creationId xmlns:a16="http://schemas.microsoft.com/office/drawing/2014/main" id="{90ADA122-E2CF-4CC9-97F1-A16079338240}"/>
              </a:ext>
            </a:extLst>
          </p:cNvPr>
          <p:cNvSpPr>
            <a:spLocks noGrp="1"/>
          </p:cNvSpPr>
          <p:nvPr>
            <p:ph idx="1"/>
          </p:nvPr>
        </p:nvSpPr>
        <p:spPr>
          <a:xfrm>
            <a:off x="2165569" y="1956816"/>
            <a:ext cx="7860863" cy="4024884"/>
          </a:xfrm>
        </p:spPr>
        <p:txBody>
          <a:bodyPr anchor="t">
            <a:normAutofit/>
          </a:bodyPr>
          <a:lstStyle/>
          <a:p>
            <a:pPr marL="0" indent="0">
              <a:buNone/>
            </a:pPr>
            <a:r>
              <a:rPr lang="en-GB" sz="1500"/>
              <a:t>Two new employees have joined your accounting team right out of school. They are regularly found surfing the Internet or texting on their phones. Your accounting work regularly requires overtime at the end of the month to get the financial reports completed. </a:t>
            </a:r>
          </a:p>
          <a:p>
            <a:pPr marL="0" indent="0">
              <a:buNone/>
            </a:pPr>
            <a:r>
              <a:rPr lang="en-GB" sz="1500"/>
              <a:t>These employees refuse to do any overtime, which shifts work to other team members. The other team members are getting resentful and upset. </a:t>
            </a:r>
          </a:p>
          <a:p>
            <a:pPr marL="0" indent="0">
              <a:buNone/>
            </a:pPr>
            <a:r>
              <a:rPr lang="en-GB" sz="1500"/>
              <a:t>What would you do in this situation?</a:t>
            </a:r>
          </a:p>
          <a:p>
            <a:pPr marL="0" indent="0">
              <a:buNone/>
            </a:pPr>
            <a:r>
              <a:rPr lang="en-GB" sz="1500"/>
              <a:t> A. I would do what is right.</a:t>
            </a:r>
          </a:p>
          <a:p>
            <a:pPr marL="0" indent="0">
              <a:buNone/>
            </a:pPr>
            <a:r>
              <a:rPr lang="en-GB" sz="1500"/>
              <a:t> B. I would do what benefits the most people.</a:t>
            </a:r>
          </a:p>
          <a:p>
            <a:pPr marL="0" indent="0">
              <a:buNone/>
            </a:pPr>
            <a:r>
              <a:rPr lang="en-GB" sz="1500"/>
              <a:t> C. I would do what a good person would do.</a:t>
            </a:r>
          </a:p>
          <a:p>
            <a:pPr marL="0" indent="0">
              <a:buNone/>
            </a:pPr>
            <a:r>
              <a:rPr lang="en-GB" sz="1500"/>
              <a:t> D. I would do what shows that I care about my relationships.</a:t>
            </a:r>
          </a:p>
          <a:p>
            <a:pPr marL="0" indent="0">
              <a:buNone/>
            </a:pPr>
            <a:r>
              <a:rPr lang="en-GB" sz="1500"/>
              <a:t> E. I would do what benefits me the most.</a:t>
            </a:r>
          </a:p>
          <a:p>
            <a:pPr marL="0" indent="0">
              <a:buNone/>
            </a:pPr>
            <a:r>
              <a:rPr lang="en-GB" sz="1500"/>
              <a:t> F. I would do what is fair</a:t>
            </a:r>
          </a:p>
        </p:txBody>
      </p:sp>
    </p:spTree>
    <p:extLst>
      <p:ext uri="{BB962C8B-B14F-4D97-AF65-F5344CB8AC3E}">
        <p14:creationId xmlns:p14="http://schemas.microsoft.com/office/powerpoint/2010/main" val="225701554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86840D-C593-4A11-8726-2ABCB611361E}"/>
              </a:ext>
            </a:extLst>
          </p:cNvPr>
          <p:cNvSpPr>
            <a:spLocks noGrp="1"/>
          </p:cNvSpPr>
          <p:nvPr>
            <p:ph type="title"/>
          </p:nvPr>
        </p:nvSpPr>
        <p:spPr>
          <a:xfrm>
            <a:off x="2311147" y="365760"/>
            <a:ext cx="7569706" cy="1288238"/>
          </a:xfrm>
        </p:spPr>
        <p:txBody>
          <a:bodyPr anchor="ctr">
            <a:normAutofit/>
          </a:bodyPr>
          <a:lstStyle/>
          <a:p>
            <a:pPr algn="ctr"/>
            <a:r>
              <a:rPr lang="en-GB"/>
              <a:t>Q8</a:t>
            </a:r>
          </a:p>
        </p:txBody>
      </p:sp>
      <p:sp>
        <p:nvSpPr>
          <p:cNvPr id="3" name="Content Placeholder 2">
            <a:extLst>
              <a:ext uri="{FF2B5EF4-FFF2-40B4-BE49-F238E27FC236}">
                <a16:creationId xmlns:a16="http://schemas.microsoft.com/office/drawing/2014/main" id="{9C5A1789-59B6-4CA9-9220-7A5EEB9849EA}"/>
              </a:ext>
            </a:extLst>
          </p:cNvPr>
          <p:cNvSpPr>
            <a:spLocks noGrp="1"/>
          </p:cNvSpPr>
          <p:nvPr>
            <p:ph idx="1"/>
          </p:nvPr>
        </p:nvSpPr>
        <p:spPr>
          <a:xfrm>
            <a:off x="2165569" y="1956816"/>
            <a:ext cx="7860863" cy="4024884"/>
          </a:xfrm>
        </p:spPr>
        <p:txBody>
          <a:bodyPr anchor="t">
            <a:normAutofit/>
          </a:bodyPr>
          <a:lstStyle/>
          <a:p>
            <a:pPr marL="0" indent="0">
              <a:buNone/>
            </a:pPr>
            <a:r>
              <a:rPr lang="en-GB" sz="2000"/>
              <a:t>You are the director of a neighborhood food cooperative. A member—a single parent with four children—is caught shoplifting $30 in groceries from the co-op. You suspect this person has been stealing for years. You consider pressing charges. </a:t>
            </a:r>
          </a:p>
          <a:p>
            <a:pPr marL="0" indent="0">
              <a:buNone/>
            </a:pPr>
            <a:r>
              <a:rPr lang="en-GB" sz="2000"/>
              <a:t>What would you do in this situation?</a:t>
            </a:r>
          </a:p>
          <a:p>
            <a:pPr marL="0" indent="0">
              <a:buNone/>
            </a:pPr>
            <a:r>
              <a:rPr lang="en-GB" sz="2000"/>
              <a:t> A. I would do what is right.</a:t>
            </a:r>
          </a:p>
          <a:p>
            <a:pPr marL="0" indent="0">
              <a:buNone/>
            </a:pPr>
            <a:r>
              <a:rPr lang="en-GB" sz="2000"/>
              <a:t> B. I would do what benefits the most people.</a:t>
            </a:r>
          </a:p>
          <a:p>
            <a:pPr marL="0" indent="0">
              <a:buNone/>
            </a:pPr>
            <a:r>
              <a:rPr lang="en-GB" sz="2000"/>
              <a:t> C. I would do what a good person would do.</a:t>
            </a:r>
          </a:p>
          <a:p>
            <a:pPr marL="0" indent="0">
              <a:buNone/>
            </a:pPr>
            <a:r>
              <a:rPr lang="en-GB" sz="2000"/>
              <a:t> D. I would do what shows that I care about my relationships.</a:t>
            </a:r>
          </a:p>
          <a:p>
            <a:pPr marL="0" indent="0">
              <a:buNone/>
            </a:pPr>
            <a:r>
              <a:rPr lang="en-GB" sz="2000"/>
              <a:t> E. I would do what benefits me the most.</a:t>
            </a:r>
          </a:p>
          <a:p>
            <a:pPr marL="0" indent="0">
              <a:buNone/>
            </a:pPr>
            <a:r>
              <a:rPr lang="en-GB" sz="2000"/>
              <a:t> F. I would do what is fair.</a:t>
            </a:r>
          </a:p>
        </p:txBody>
      </p:sp>
    </p:spTree>
    <p:extLst>
      <p:ext uri="{BB962C8B-B14F-4D97-AF65-F5344CB8AC3E}">
        <p14:creationId xmlns:p14="http://schemas.microsoft.com/office/powerpoint/2010/main" val="275066375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CA3566-7A7B-4429-A23B-D141263F8347}"/>
              </a:ext>
            </a:extLst>
          </p:cNvPr>
          <p:cNvSpPr>
            <a:spLocks noGrp="1"/>
          </p:cNvSpPr>
          <p:nvPr>
            <p:ph type="title"/>
          </p:nvPr>
        </p:nvSpPr>
        <p:spPr>
          <a:xfrm>
            <a:off x="2311147" y="365760"/>
            <a:ext cx="7569706" cy="1288238"/>
          </a:xfrm>
        </p:spPr>
        <p:txBody>
          <a:bodyPr anchor="ctr">
            <a:normAutofit/>
          </a:bodyPr>
          <a:lstStyle/>
          <a:p>
            <a:pPr algn="ctr"/>
            <a:r>
              <a:rPr lang="en-GB"/>
              <a:t>Q9</a:t>
            </a:r>
          </a:p>
        </p:txBody>
      </p:sp>
      <p:sp>
        <p:nvSpPr>
          <p:cNvPr id="3" name="Content Placeholder 2">
            <a:extLst>
              <a:ext uri="{FF2B5EF4-FFF2-40B4-BE49-F238E27FC236}">
                <a16:creationId xmlns:a16="http://schemas.microsoft.com/office/drawing/2014/main" id="{BDCAF7DC-CD3B-4018-9468-B45E7F52ACFA}"/>
              </a:ext>
            </a:extLst>
          </p:cNvPr>
          <p:cNvSpPr>
            <a:spLocks noGrp="1"/>
          </p:cNvSpPr>
          <p:nvPr>
            <p:ph idx="1"/>
          </p:nvPr>
        </p:nvSpPr>
        <p:spPr>
          <a:xfrm>
            <a:off x="2165569" y="1956816"/>
            <a:ext cx="7860863" cy="4024884"/>
          </a:xfrm>
        </p:spPr>
        <p:txBody>
          <a:bodyPr anchor="t">
            <a:normAutofit/>
          </a:bodyPr>
          <a:lstStyle/>
          <a:p>
            <a:r>
              <a:rPr lang="en-GB" sz="1700"/>
              <a:t>You have been accused of discriminating against a particular gender in your hiring practices. A new position opens up, and you could hire a candidate of the gender you’ve been accused of discriminating against over a candidate of another gender, even though the latter candidate has slightly better qualifications. Hiring the former candidate would let you address this accusation and improve your reputation in the company. </a:t>
            </a:r>
          </a:p>
          <a:p>
            <a:pPr marL="0" indent="0">
              <a:buNone/>
            </a:pPr>
            <a:r>
              <a:rPr lang="en-GB" sz="1700"/>
              <a:t>What would you do in this situation?</a:t>
            </a:r>
          </a:p>
          <a:p>
            <a:pPr marL="0" indent="0">
              <a:buNone/>
            </a:pPr>
            <a:r>
              <a:rPr lang="en-GB" sz="1700"/>
              <a:t> A. I would do what is right.</a:t>
            </a:r>
          </a:p>
          <a:p>
            <a:pPr marL="0" indent="0">
              <a:buNone/>
            </a:pPr>
            <a:r>
              <a:rPr lang="en-GB" sz="1700"/>
              <a:t> B. I would do what benefits the most people.</a:t>
            </a:r>
          </a:p>
          <a:p>
            <a:pPr marL="0" indent="0">
              <a:buNone/>
            </a:pPr>
            <a:r>
              <a:rPr lang="en-GB" sz="1700"/>
              <a:t> C. I would do what a good person would do.</a:t>
            </a:r>
          </a:p>
          <a:p>
            <a:pPr marL="0" indent="0">
              <a:buNone/>
            </a:pPr>
            <a:r>
              <a:rPr lang="en-GB" sz="1700"/>
              <a:t> D. I would do what shows that I care about my relationships.</a:t>
            </a:r>
          </a:p>
          <a:p>
            <a:pPr marL="0" indent="0">
              <a:buNone/>
            </a:pPr>
            <a:r>
              <a:rPr lang="en-GB" sz="1700"/>
              <a:t> E. I would do what benefits me the most.</a:t>
            </a:r>
          </a:p>
          <a:p>
            <a:pPr marL="0" indent="0">
              <a:buNone/>
            </a:pPr>
            <a:r>
              <a:rPr lang="en-GB" sz="1700"/>
              <a:t> F. I would do what is fair.</a:t>
            </a:r>
          </a:p>
        </p:txBody>
      </p:sp>
    </p:spTree>
    <p:extLst>
      <p:ext uri="{BB962C8B-B14F-4D97-AF65-F5344CB8AC3E}">
        <p14:creationId xmlns:p14="http://schemas.microsoft.com/office/powerpoint/2010/main" val="426751396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B27070-A385-4E7C-B714-51F10C72CC1D}"/>
              </a:ext>
            </a:extLst>
          </p:cNvPr>
          <p:cNvSpPr>
            <a:spLocks noGrp="1"/>
          </p:cNvSpPr>
          <p:nvPr>
            <p:ph type="title"/>
          </p:nvPr>
        </p:nvSpPr>
        <p:spPr>
          <a:xfrm>
            <a:off x="2311147" y="365760"/>
            <a:ext cx="7569706" cy="1288238"/>
          </a:xfrm>
        </p:spPr>
        <p:txBody>
          <a:bodyPr anchor="ctr">
            <a:normAutofit/>
          </a:bodyPr>
          <a:lstStyle/>
          <a:p>
            <a:pPr algn="ctr"/>
            <a:r>
              <a:rPr lang="en-GB"/>
              <a:t>Q10</a:t>
            </a:r>
          </a:p>
        </p:txBody>
      </p:sp>
      <p:sp>
        <p:nvSpPr>
          <p:cNvPr id="3" name="Content Placeholder 2">
            <a:extLst>
              <a:ext uri="{FF2B5EF4-FFF2-40B4-BE49-F238E27FC236}">
                <a16:creationId xmlns:a16="http://schemas.microsoft.com/office/drawing/2014/main" id="{C8BB18AF-3726-4748-9847-5EE2FA5DB73F}"/>
              </a:ext>
            </a:extLst>
          </p:cNvPr>
          <p:cNvSpPr>
            <a:spLocks noGrp="1"/>
          </p:cNvSpPr>
          <p:nvPr>
            <p:ph idx="1"/>
          </p:nvPr>
        </p:nvSpPr>
        <p:spPr>
          <a:xfrm>
            <a:off x="2165569" y="1956816"/>
            <a:ext cx="7860863" cy="4024884"/>
          </a:xfrm>
        </p:spPr>
        <p:txBody>
          <a:bodyPr anchor="t">
            <a:normAutofit/>
          </a:bodyPr>
          <a:lstStyle/>
          <a:p>
            <a:pPr marL="0" indent="0">
              <a:buNone/>
            </a:pPr>
            <a:r>
              <a:rPr lang="en-GB" sz="1700"/>
              <a:t>You are a professor. One of your best students buys an essay online and turns it in for a grade. Later in the term, the student begins to feel guilty and confesses to you that the paper was purchased. It is the norm at the university to fail a student guilty of plagiarism. You must decide if you will flunk the student. </a:t>
            </a:r>
          </a:p>
          <a:p>
            <a:pPr marL="0" indent="0">
              <a:buNone/>
            </a:pPr>
            <a:r>
              <a:rPr lang="en-GB" sz="1700"/>
              <a:t>What would you do in this situation?</a:t>
            </a:r>
          </a:p>
          <a:p>
            <a:pPr marL="0" indent="0">
              <a:buNone/>
            </a:pPr>
            <a:r>
              <a:rPr lang="en-GB" sz="1700"/>
              <a:t> A. I would do what is right.</a:t>
            </a:r>
          </a:p>
          <a:p>
            <a:pPr marL="0" indent="0">
              <a:buNone/>
            </a:pPr>
            <a:r>
              <a:rPr lang="en-GB" sz="1700"/>
              <a:t> B. I would do what benefits the most people.</a:t>
            </a:r>
          </a:p>
          <a:p>
            <a:pPr marL="0" indent="0">
              <a:buNone/>
            </a:pPr>
            <a:r>
              <a:rPr lang="en-GB" sz="1700"/>
              <a:t> C. I would do what a good person would do.</a:t>
            </a:r>
          </a:p>
          <a:p>
            <a:pPr marL="0" indent="0">
              <a:buNone/>
            </a:pPr>
            <a:r>
              <a:rPr lang="en-GB" sz="1700"/>
              <a:t> D. I would do what shows that I care about my relationships.</a:t>
            </a:r>
          </a:p>
          <a:p>
            <a:pPr marL="0" indent="0">
              <a:buNone/>
            </a:pPr>
            <a:r>
              <a:rPr lang="en-GB" sz="1700"/>
              <a:t> E. I would do what benefits me the most.</a:t>
            </a:r>
          </a:p>
          <a:p>
            <a:pPr marL="0" indent="0">
              <a:buNone/>
            </a:pPr>
            <a:r>
              <a:rPr lang="en-GB" sz="1700"/>
              <a:t> F. I would do what is fair</a:t>
            </a:r>
          </a:p>
        </p:txBody>
      </p:sp>
    </p:spTree>
    <p:extLst>
      <p:ext uri="{BB962C8B-B14F-4D97-AF65-F5344CB8AC3E}">
        <p14:creationId xmlns:p14="http://schemas.microsoft.com/office/powerpoint/2010/main" val="250274331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3D1BE-B769-4A77-AE0D-31E95024A111}"/>
              </a:ext>
            </a:extLst>
          </p:cNvPr>
          <p:cNvSpPr>
            <a:spLocks noGrp="1"/>
          </p:cNvSpPr>
          <p:nvPr>
            <p:ph type="title"/>
          </p:nvPr>
        </p:nvSpPr>
        <p:spPr>
          <a:xfrm>
            <a:off x="2311147" y="365760"/>
            <a:ext cx="7569706" cy="1288238"/>
          </a:xfrm>
        </p:spPr>
        <p:txBody>
          <a:bodyPr anchor="ctr">
            <a:normAutofit/>
          </a:bodyPr>
          <a:lstStyle/>
          <a:p>
            <a:pPr algn="ctr"/>
            <a:r>
              <a:rPr lang="en-GB"/>
              <a:t>Scoring</a:t>
            </a:r>
          </a:p>
        </p:txBody>
      </p:sp>
      <p:sp>
        <p:nvSpPr>
          <p:cNvPr id="3" name="Content Placeholder 2">
            <a:extLst>
              <a:ext uri="{FF2B5EF4-FFF2-40B4-BE49-F238E27FC236}">
                <a16:creationId xmlns:a16="http://schemas.microsoft.com/office/drawing/2014/main" id="{C1DE3894-D1C3-49E2-8204-19770BD0CA68}"/>
              </a:ext>
            </a:extLst>
          </p:cNvPr>
          <p:cNvSpPr>
            <a:spLocks noGrp="1"/>
          </p:cNvSpPr>
          <p:nvPr>
            <p:ph idx="1"/>
          </p:nvPr>
        </p:nvSpPr>
        <p:spPr>
          <a:xfrm>
            <a:off x="2165569" y="1956816"/>
            <a:ext cx="7860863" cy="4024884"/>
          </a:xfrm>
        </p:spPr>
        <p:txBody>
          <a:bodyPr anchor="t">
            <a:normAutofit/>
          </a:bodyPr>
          <a:lstStyle/>
          <a:p>
            <a:pPr marL="0" indent="0">
              <a:buNone/>
            </a:pPr>
            <a:r>
              <a:rPr lang="en-GB" sz="2400"/>
              <a:t>Total Scores</a:t>
            </a:r>
          </a:p>
          <a:p>
            <a:pPr marL="0" indent="0">
              <a:buNone/>
            </a:pPr>
            <a:r>
              <a:rPr lang="en-GB" sz="2400"/>
              <a:t>A. __________</a:t>
            </a:r>
          </a:p>
          <a:p>
            <a:pPr marL="0" indent="0">
              <a:buNone/>
            </a:pPr>
            <a:r>
              <a:rPr lang="en-GB" sz="2400"/>
              <a:t>B.  __________</a:t>
            </a:r>
          </a:p>
          <a:p>
            <a:pPr marL="0" indent="0">
              <a:buNone/>
            </a:pPr>
            <a:r>
              <a:rPr lang="en-GB" sz="2400"/>
              <a:t>C. __________</a:t>
            </a:r>
          </a:p>
          <a:p>
            <a:pPr marL="0" indent="0">
              <a:buNone/>
            </a:pPr>
            <a:r>
              <a:rPr lang="en-GB" sz="2400"/>
              <a:t>D. __________</a:t>
            </a:r>
          </a:p>
          <a:p>
            <a:pPr marL="0" indent="0">
              <a:buNone/>
            </a:pPr>
            <a:r>
              <a:rPr lang="en-GB" sz="2400"/>
              <a:t>E. __________</a:t>
            </a:r>
          </a:p>
          <a:p>
            <a:pPr marL="0" indent="0">
              <a:buNone/>
            </a:pPr>
            <a:r>
              <a:rPr lang="en-GB" sz="2400"/>
              <a:t>F. __________</a:t>
            </a:r>
          </a:p>
        </p:txBody>
      </p:sp>
    </p:spTree>
    <p:extLst>
      <p:ext uri="{BB962C8B-B14F-4D97-AF65-F5344CB8AC3E}">
        <p14:creationId xmlns:p14="http://schemas.microsoft.com/office/powerpoint/2010/main" val="48727498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EA8FE7-7F7B-4700-A93F-B3D1875813FA}"/>
              </a:ext>
            </a:extLst>
          </p:cNvPr>
          <p:cNvSpPr>
            <a:spLocks noGrp="1"/>
          </p:cNvSpPr>
          <p:nvPr>
            <p:ph type="title"/>
          </p:nvPr>
        </p:nvSpPr>
        <p:spPr>
          <a:xfrm>
            <a:off x="2311147" y="365760"/>
            <a:ext cx="7569706" cy="1288238"/>
          </a:xfrm>
        </p:spPr>
        <p:txBody>
          <a:bodyPr anchor="ctr">
            <a:normAutofit/>
          </a:bodyPr>
          <a:lstStyle/>
          <a:p>
            <a:pPr algn="ctr"/>
            <a:r>
              <a:rPr lang="en-GB" dirty="0"/>
              <a:t>answers</a:t>
            </a:r>
            <a:endParaRPr lang="en-GB"/>
          </a:p>
        </p:txBody>
      </p:sp>
      <p:sp>
        <p:nvSpPr>
          <p:cNvPr id="3" name="Content Placeholder 2">
            <a:extLst>
              <a:ext uri="{FF2B5EF4-FFF2-40B4-BE49-F238E27FC236}">
                <a16:creationId xmlns:a16="http://schemas.microsoft.com/office/drawing/2014/main" id="{EABEB0C8-D644-4893-907D-29D30108EB71}"/>
              </a:ext>
            </a:extLst>
          </p:cNvPr>
          <p:cNvSpPr>
            <a:spLocks noGrp="1"/>
          </p:cNvSpPr>
          <p:nvPr>
            <p:ph idx="1"/>
          </p:nvPr>
        </p:nvSpPr>
        <p:spPr>
          <a:xfrm>
            <a:off x="2165569" y="1956816"/>
            <a:ext cx="7860863" cy="4024884"/>
          </a:xfrm>
        </p:spPr>
        <p:txBody>
          <a:bodyPr anchor="t">
            <a:normAutofit/>
          </a:bodyPr>
          <a:lstStyle/>
          <a:p>
            <a:r>
              <a:rPr lang="en-GB" sz="1300" b="1" dirty="0"/>
              <a:t>A-</a:t>
            </a:r>
            <a:r>
              <a:rPr lang="en-GB" sz="1300" dirty="0"/>
              <a:t> </a:t>
            </a:r>
            <a:r>
              <a:rPr lang="en-GB" sz="1300" b="1" u="sng" dirty="0"/>
              <a:t>I would do what is right</a:t>
            </a:r>
            <a:r>
              <a:rPr lang="en-GB" sz="1300" u="sng" dirty="0"/>
              <a:t>: </a:t>
            </a:r>
            <a:r>
              <a:rPr lang="en-GB" sz="1300" dirty="0"/>
              <a:t>It means you follow the rules and do what you think you are supposed to do when facing ethical dilemmas. You focus on fulfilling your responsibilities and doing what you think is the right thing to do. </a:t>
            </a:r>
          </a:p>
          <a:p>
            <a:r>
              <a:rPr lang="en-GB" sz="1300" b="1" dirty="0"/>
              <a:t>B-</a:t>
            </a:r>
            <a:r>
              <a:rPr lang="en-GB" sz="1300" dirty="0"/>
              <a:t> </a:t>
            </a:r>
            <a:r>
              <a:rPr lang="en-GB" sz="1300" b="1" u="sng" dirty="0"/>
              <a:t>I would do what benefits the most people: </a:t>
            </a:r>
            <a:r>
              <a:rPr lang="en-GB" sz="1300" dirty="0"/>
              <a:t>This option includes exhibiting excellence of character, acting with integrity, and being faithful to one’s principles. This option includes employing virtues such as courage, honesty, and loyalty. </a:t>
            </a:r>
          </a:p>
          <a:p>
            <a:r>
              <a:rPr lang="en-GB" sz="1300" b="1" dirty="0"/>
              <a:t>C-</a:t>
            </a:r>
            <a:r>
              <a:rPr lang="en-GB" sz="1300" dirty="0"/>
              <a:t> </a:t>
            </a:r>
            <a:r>
              <a:rPr lang="en-GB" sz="1300" b="1" u="sng" dirty="0"/>
              <a:t>I would do what a good person would do: </a:t>
            </a:r>
            <a:r>
              <a:rPr lang="en-GB" sz="1300" dirty="0"/>
              <a:t>it means that you do what is best for yourself when facing ethical dilemmas. You are not afraid to assert your own interests and goals when resolving problems. </a:t>
            </a:r>
          </a:p>
          <a:p>
            <a:r>
              <a:rPr lang="en-GB" sz="1300" b="1" dirty="0"/>
              <a:t>D- </a:t>
            </a:r>
            <a:r>
              <a:rPr lang="en-GB" sz="1300" b="1" u="sng" dirty="0"/>
              <a:t>I would do what shows that I care about my close relationships: </a:t>
            </a:r>
            <a:r>
              <a:rPr lang="en-GB" sz="1300" dirty="0"/>
              <a:t>it means that you give attention to your relationships when facing ethical dilemmas. You may give special consideration to those with whom you share a personal bond or commitment. </a:t>
            </a:r>
          </a:p>
          <a:p>
            <a:r>
              <a:rPr lang="en-GB" sz="1300" b="1" dirty="0"/>
              <a:t>E- </a:t>
            </a:r>
            <a:r>
              <a:rPr lang="en-GB" sz="1300" b="1" u="sng" dirty="0"/>
              <a:t>I would do what benefits me the most: </a:t>
            </a:r>
            <a:r>
              <a:rPr lang="en-GB" sz="1300" dirty="0"/>
              <a:t>it means that you pull from who you are (your character) when facing ethical dilemmas. You act out of integrity, and you are faithful to your own principles of goodness goals, being successful in my assigned task, and advancing my career. It also includes doing things that are in my self-interest. </a:t>
            </a:r>
          </a:p>
          <a:p>
            <a:r>
              <a:rPr lang="en-GB" sz="1300" b="1" dirty="0"/>
              <a:t>F- </a:t>
            </a:r>
            <a:r>
              <a:rPr lang="en-GB" sz="1300" b="1" u="sng" dirty="0"/>
              <a:t>I would do what is fair: </a:t>
            </a:r>
            <a:r>
              <a:rPr lang="en-GB" sz="1300" dirty="0"/>
              <a:t>This it means that you focus on treating others fairly when facing ethical dilemmas. You try to make the benefits and burdens of decisions are shared equitably between everyone concerned</a:t>
            </a:r>
          </a:p>
        </p:txBody>
      </p:sp>
    </p:spTree>
    <p:extLst>
      <p:ext uri="{BB962C8B-B14F-4D97-AF65-F5344CB8AC3E}">
        <p14:creationId xmlns:p14="http://schemas.microsoft.com/office/powerpoint/2010/main" val="18274028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52250D-8663-45D9-89FC-F9352AD41324}"/>
              </a:ext>
            </a:extLst>
          </p:cNvPr>
          <p:cNvSpPr>
            <a:spLocks noGrp="1"/>
          </p:cNvSpPr>
          <p:nvPr>
            <p:ph idx="1"/>
          </p:nvPr>
        </p:nvSpPr>
        <p:spPr>
          <a:xfrm>
            <a:off x="2165568" y="354259"/>
            <a:ext cx="7860863" cy="4024884"/>
          </a:xfrm>
        </p:spPr>
        <p:txBody>
          <a:bodyPr anchor="t">
            <a:noAutofit/>
          </a:bodyPr>
          <a:lstStyle/>
          <a:p>
            <a:pPr marL="0" indent="0">
              <a:buNone/>
            </a:pPr>
            <a:r>
              <a:rPr lang="en-GB" sz="1400" dirty="0"/>
              <a:t>A- </a:t>
            </a:r>
            <a:r>
              <a:rPr lang="en-GB" sz="1400" b="1" dirty="0"/>
              <a:t>Duty Ethics</a:t>
            </a:r>
            <a:r>
              <a:rPr lang="en-GB" sz="1400" dirty="0"/>
              <a:t>, it means you follow the rules and do what you think you are supposed</a:t>
            </a:r>
          </a:p>
          <a:p>
            <a:pPr marL="0" indent="0">
              <a:buNone/>
            </a:pPr>
            <a:r>
              <a:rPr lang="en-GB" sz="1400" dirty="0"/>
              <a:t>to do when facing ethical dilemmas. You focus on fulfilling your responsibilities and doing what you think is the right thing to do.</a:t>
            </a:r>
          </a:p>
          <a:p>
            <a:pPr marL="0" indent="0">
              <a:buNone/>
            </a:pPr>
            <a:endParaRPr lang="en-GB" sz="1400" dirty="0"/>
          </a:p>
          <a:p>
            <a:pPr marL="0" indent="0">
              <a:buNone/>
            </a:pPr>
            <a:r>
              <a:rPr lang="en-GB" sz="1400" dirty="0"/>
              <a:t>B- </a:t>
            </a:r>
            <a:r>
              <a:rPr lang="en-GB" sz="1400" b="1" dirty="0"/>
              <a:t>Utilitarian Ethics</a:t>
            </a:r>
            <a:r>
              <a:rPr lang="en-GB" sz="1400" dirty="0"/>
              <a:t>, it means you try to do what is best for the most people overall</a:t>
            </a:r>
          </a:p>
          <a:p>
            <a:pPr marL="0" indent="0">
              <a:buNone/>
            </a:pPr>
            <a:r>
              <a:rPr lang="en-GB" sz="1400" dirty="0"/>
              <a:t>when facing ethical dilemmas. You focus on what will create happiness for the largest number of individuals.</a:t>
            </a:r>
          </a:p>
          <a:p>
            <a:pPr marL="0" indent="0">
              <a:buNone/>
            </a:pPr>
            <a:endParaRPr lang="en-GB" sz="1400" dirty="0"/>
          </a:p>
          <a:p>
            <a:pPr marL="0" indent="0">
              <a:buNone/>
            </a:pPr>
            <a:r>
              <a:rPr lang="en-GB" sz="1400" dirty="0"/>
              <a:t>C- </a:t>
            </a:r>
            <a:r>
              <a:rPr lang="en-GB" sz="1400" b="1" dirty="0"/>
              <a:t>Virtue Ethics</a:t>
            </a:r>
            <a:r>
              <a:rPr lang="en-GB" sz="1400" dirty="0"/>
              <a:t>, it means that you pull from who you are (your character) when facing</a:t>
            </a:r>
          </a:p>
          <a:p>
            <a:pPr marL="0" indent="0">
              <a:buNone/>
            </a:pPr>
            <a:r>
              <a:rPr lang="en-GB" sz="1400" dirty="0"/>
              <a:t>ethical dilemmas. You act out of integrity, and you are faithful to your own principles of goodness.</a:t>
            </a:r>
          </a:p>
          <a:p>
            <a:pPr marL="0" indent="0">
              <a:buNone/>
            </a:pPr>
            <a:endParaRPr lang="en-GB" sz="1400" dirty="0"/>
          </a:p>
          <a:p>
            <a:pPr marL="0" indent="0">
              <a:buNone/>
            </a:pPr>
            <a:r>
              <a:rPr lang="en-GB" sz="1400" dirty="0"/>
              <a:t>D- </a:t>
            </a:r>
            <a:r>
              <a:rPr lang="en-GB" sz="1400" b="1" dirty="0"/>
              <a:t>Caring Ethics</a:t>
            </a:r>
            <a:r>
              <a:rPr lang="en-GB" sz="1400" dirty="0"/>
              <a:t>, it means that you give attention to your relationships when facing ethical</a:t>
            </a:r>
          </a:p>
          <a:p>
            <a:pPr marL="0" indent="0">
              <a:buNone/>
            </a:pPr>
            <a:r>
              <a:rPr lang="en-GB" sz="1400" dirty="0"/>
              <a:t>dilemmas. You may give special consideration to those with whom you share a personal bond or commitment.</a:t>
            </a:r>
          </a:p>
          <a:p>
            <a:pPr marL="0" indent="0">
              <a:buNone/>
            </a:pPr>
            <a:endParaRPr lang="en-GB" sz="1400" dirty="0"/>
          </a:p>
          <a:p>
            <a:pPr marL="0" indent="0">
              <a:buNone/>
            </a:pPr>
            <a:r>
              <a:rPr lang="en-GB" sz="1400" dirty="0"/>
              <a:t>E- </a:t>
            </a:r>
            <a:r>
              <a:rPr lang="en-GB" sz="1400" b="1" dirty="0"/>
              <a:t>Egoism Ethics, </a:t>
            </a:r>
            <a:r>
              <a:rPr lang="en-GB" sz="1400" dirty="0"/>
              <a:t>it means that you do what is best for yourself when facing ethical</a:t>
            </a:r>
          </a:p>
          <a:p>
            <a:pPr marL="0" indent="0">
              <a:buNone/>
            </a:pPr>
            <a:r>
              <a:rPr lang="en-GB" sz="1400" dirty="0"/>
              <a:t>dilemmas. You are not afraid to assert your own interests and goals when resolving problems.</a:t>
            </a:r>
          </a:p>
          <a:p>
            <a:pPr marL="0" indent="0">
              <a:buNone/>
            </a:pPr>
            <a:endParaRPr lang="en-GB" sz="1400" dirty="0"/>
          </a:p>
          <a:p>
            <a:pPr marL="0" indent="0">
              <a:buNone/>
            </a:pPr>
            <a:r>
              <a:rPr lang="en-GB" sz="1400" dirty="0"/>
              <a:t>F- </a:t>
            </a:r>
            <a:r>
              <a:rPr lang="en-GB" sz="1400" b="1" dirty="0"/>
              <a:t>Justice Ethics, </a:t>
            </a:r>
            <a:r>
              <a:rPr lang="en-GB" sz="1400" dirty="0"/>
              <a:t>it means that you focus on treating others fairly when facing ethical</a:t>
            </a:r>
          </a:p>
          <a:p>
            <a:pPr marL="0" indent="0">
              <a:buNone/>
            </a:pPr>
            <a:r>
              <a:rPr lang="en-GB" sz="1400" dirty="0"/>
              <a:t>dilemmas. You try to make sure the benefits and burdens of decisions are shared equitably between everyone concerned.</a:t>
            </a:r>
          </a:p>
        </p:txBody>
      </p:sp>
    </p:spTree>
    <p:extLst>
      <p:ext uri="{BB962C8B-B14F-4D97-AF65-F5344CB8AC3E}">
        <p14:creationId xmlns:p14="http://schemas.microsoft.com/office/powerpoint/2010/main" val="189992544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D6CBDF-D9AA-4724-9325-38C6F1589C77}"/>
              </a:ext>
            </a:extLst>
          </p:cNvPr>
          <p:cNvSpPr>
            <a:spLocks noGrp="1"/>
          </p:cNvSpPr>
          <p:nvPr>
            <p:ph type="title"/>
          </p:nvPr>
        </p:nvSpPr>
        <p:spPr>
          <a:xfrm>
            <a:off x="2311147" y="365760"/>
            <a:ext cx="7569706" cy="1288238"/>
          </a:xfrm>
        </p:spPr>
        <p:txBody>
          <a:bodyPr anchor="ctr">
            <a:normAutofit/>
          </a:bodyPr>
          <a:lstStyle/>
          <a:p>
            <a:pPr algn="ctr"/>
            <a:r>
              <a:rPr lang="en-GB" dirty="0"/>
              <a:t>Moral Agency</a:t>
            </a:r>
            <a:endParaRPr lang="en-GB"/>
          </a:p>
        </p:txBody>
      </p:sp>
      <p:sp>
        <p:nvSpPr>
          <p:cNvPr id="3" name="Content Placeholder 2">
            <a:extLst>
              <a:ext uri="{FF2B5EF4-FFF2-40B4-BE49-F238E27FC236}">
                <a16:creationId xmlns:a16="http://schemas.microsoft.com/office/drawing/2014/main" id="{3C669F9D-869F-4E04-AD67-CE72EA8DD519}"/>
              </a:ext>
            </a:extLst>
          </p:cNvPr>
          <p:cNvSpPr>
            <a:spLocks noGrp="1"/>
          </p:cNvSpPr>
          <p:nvPr>
            <p:ph idx="1"/>
          </p:nvPr>
        </p:nvSpPr>
        <p:spPr>
          <a:xfrm>
            <a:off x="2165569" y="1956816"/>
            <a:ext cx="7860863" cy="4024884"/>
          </a:xfrm>
        </p:spPr>
        <p:txBody>
          <a:bodyPr anchor="t">
            <a:normAutofit/>
          </a:bodyPr>
          <a:lstStyle/>
          <a:p>
            <a:pPr marL="0" indent="0">
              <a:buNone/>
            </a:pPr>
            <a:r>
              <a:rPr lang="en-GB" sz="2400"/>
              <a:t>A moral agent an actor who has the capacity and understanding of right and wrong and be held accountable for their actions, A moral agent has the responsibility to not cause unjustified harm. </a:t>
            </a:r>
          </a:p>
          <a:p>
            <a:endParaRPr lang="en-GB" sz="2400"/>
          </a:p>
          <a:p>
            <a:r>
              <a:rPr lang="en-GB" sz="2400"/>
              <a:t>Do Businesses have/ are capable of moral agency?</a:t>
            </a:r>
          </a:p>
          <a:p>
            <a:r>
              <a:rPr lang="en-GB" sz="2400"/>
              <a:t>Will AI have moral agency?</a:t>
            </a:r>
          </a:p>
          <a:p>
            <a:r>
              <a:rPr lang="en-GB" sz="2400"/>
              <a:t>Socially intelligent animals? </a:t>
            </a:r>
          </a:p>
          <a:p>
            <a:r>
              <a:rPr lang="en-GB" sz="2400"/>
              <a:t>Examples of subordinates relinquishing moral agency?</a:t>
            </a:r>
          </a:p>
          <a:p>
            <a:endParaRPr lang="en-GB" sz="2400"/>
          </a:p>
          <a:p>
            <a:endParaRPr lang="en-GB" sz="2400"/>
          </a:p>
        </p:txBody>
      </p:sp>
    </p:spTree>
    <p:extLst>
      <p:ext uri="{BB962C8B-B14F-4D97-AF65-F5344CB8AC3E}">
        <p14:creationId xmlns:p14="http://schemas.microsoft.com/office/powerpoint/2010/main" val="60647376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2080</Words>
  <Application>Microsoft Office PowerPoint</Application>
  <PresentationFormat>Widescreen</PresentationFormat>
  <Paragraphs>140</Paragraphs>
  <Slides>16</Slides>
  <Notes>0</Notes>
  <HiddenSlides>0</HiddenSlides>
  <MMClips>0</MMClips>
  <ScaleCrop>false</ScaleCrop>
  <HeadingPairs>
    <vt:vector size="6" baseType="variant">
      <vt:variant>
        <vt:lpstr>Fonts Used</vt:lpstr>
      </vt:variant>
      <vt:variant>
        <vt:i4>1</vt:i4>
      </vt:variant>
      <vt:variant>
        <vt:lpstr>Theme</vt:lpstr>
      </vt:variant>
      <vt:variant>
        <vt:i4>16</vt:i4>
      </vt:variant>
      <vt:variant>
        <vt:lpstr>Slide Titles</vt:lpstr>
      </vt:variant>
      <vt:variant>
        <vt:i4>16</vt:i4>
      </vt:variant>
    </vt:vector>
  </HeadingPairs>
  <TitlesOfParts>
    <vt:vector size="33" baseType="lpstr">
      <vt:lpstr>Arial</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Leadership Ethics</vt:lpstr>
      <vt:lpstr>You are a leader</vt:lpstr>
      <vt:lpstr>Q1</vt:lpstr>
      <vt:lpstr>Q2</vt:lpstr>
      <vt:lpstr>Q3</vt:lpstr>
      <vt:lpstr>Q4</vt:lpstr>
      <vt:lpstr>Q5</vt:lpstr>
      <vt:lpstr>Q6</vt:lpstr>
      <vt:lpstr>Q7</vt:lpstr>
      <vt:lpstr>Q8</vt:lpstr>
      <vt:lpstr>Q9</vt:lpstr>
      <vt:lpstr>Q10</vt:lpstr>
      <vt:lpstr>Scoring</vt:lpstr>
      <vt:lpstr>answers</vt:lpstr>
      <vt:lpstr>PowerPoint Presentation</vt:lpstr>
      <vt:lpstr>Moral Agency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Ethics</dc:title>
  <dc:creator>christopher wilkin</dc:creator>
  <cp:lastModifiedBy>Scott James</cp:lastModifiedBy>
  <cp:revision>7</cp:revision>
  <dcterms:created xsi:type="dcterms:W3CDTF">2021-11-07T18:51:44Z</dcterms:created>
  <dcterms:modified xsi:type="dcterms:W3CDTF">2024-04-08T10:51:47Z</dcterms:modified>
</cp:coreProperties>
</file>