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1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4"/>
  </p:sldMasterIdLst>
  <p:notesMasterIdLst>
    <p:notesMasterId r:id="rId5"/>
  </p:notesMasterIdLst>
  <p:sldIdLst>
    <p:sldId id="256" r:id="rId6"/>
  </p:sldIdLst>
  <p:sldSz cy="21374100" cx="15113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GoogleSlidesCustomDataVersion2">
      <go:slidesCustomData xmlns:go="http://customooxmlschemas.google.com/" r:id="rId7" roundtripDataSignature="AMtx7mgaksRrh9wIWEEmS5DmWWuodbgSK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customschemas.google.com/relationships/presentationmetadata" Target="meta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4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4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8" name="Google Shape;18;p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5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6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6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7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6" name="Google Shape;36;p7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7" name="Google Shape;37;p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8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8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4" name="Google Shape;44;p8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8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6" name="Google Shape;46;p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9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0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0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10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1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1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1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1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1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1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2"/>
          <p:cNvSpPr txBox="1"/>
          <p:nvPr>
            <p:ph idx="1" type="body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3"/>
          <p:cNvSpPr txBox="1"/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3"/>
          <p:cNvSpPr txBox="1"/>
          <p:nvPr>
            <p:ph idx="1" type="body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2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Relationship Id="rId4" Type="http://schemas.openxmlformats.org/officeDocument/2006/relationships/image" Target="../media/image3.png"/><Relationship Id="rId5" Type="http://schemas.openxmlformats.org/officeDocument/2006/relationships/image" Target="../media/image2.png"/><Relationship Id="rId6" Type="http://schemas.openxmlformats.org/officeDocument/2006/relationships/hyperlink" Target="https://www.enterpriseappstoday.com/stats/starbucks-statistics.html" TargetMode="External"/><Relationship Id="rId7" Type="http://schemas.openxmlformats.org/officeDocument/2006/relationships/hyperlink" Target="https://about.starbucks.com/about-us/" TargetMode="External"/><Relationship Id="rId8" Type="http://schemas.openxmlformats.org/officeDocument/2006/relationships/hyperlink" Target="https://environment.ec.europa.eu/topics/plastics/single-use-plastics_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EAF1DD"/>
        </a:solid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/>
          <p:nvPr/>
        </p:nvSpPr>
        <p:spPr>
          <a:xfrm>
            <a:off x="1149198" y="520539"/>
            <a:ext cx="13855700" cy="92333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6000" u="none" cap="none" strike="noStrike">
                <a:solidFill>
                  <a:srgbClr val="00206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Sustainable Brand Extension</a:t>
            </a:r>
            <a:endParaRPr b="1" i="0" sz="6000" u="none" cap="none" strike="noStrike">
              <a:solidFill>
                <a:srgbClr val="00206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5" name="Google Shape;85;p1"/>
          <p:cNvSpPr txBox="1"/>
          <p:nvPr/>
        </p:nvSpPr>
        <p:spPr>
          <a:xfrm>
            <a:off x="700916" y="2660294"/>
            <a:ext cx="7266000" cy="2955300"/>
          </a:xfrm>
          <a:prstGeom prst="rect">
            <a:avLst/>
          </a:prstGeom>
          <a:solidFill>
            <a:schemeClr val="lt1"/>
          </a:solidFill>
          <a:ln cap="flat" cmpd="sng" w="254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4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Starbucks is a popular and well-known world-leading coffeehouse company which run their business in more than 80 countries (Starbucks, 2026). Therefore, the figure below emphasises that in 2022, with the company's popularity, 39.4% of customers voted for Starbucks, which illustrates their sustainability commitments with the help of waste reduction programs, ethical sourcing, and reusable cup initiatives (Elad, 2024). </a:t>
            </a:r>
            <a:endParaRPr/>
          </a:p>
        </p:txBody>
      </p:sp>
      <p:sp>
        <p:nvSpPr>
          <p:cNvPr descr="data:image/png;base64,iVBORw0KGgoAAAANSUhEUgAACAAAAASACAYAAABrt62cAAAQAElEQVR4AezdCZgdVZkw4O8kJIRACIQAAgmyKMjqNgi4AQq4gIKgMgiOOA6IgIrgNg6OOujvAowjimwDOoPixr4JjDDsso0IBmQPBMIWCBAIhJDE36q2k3S6O+nlLlXnvjy5S1WdOuf73nN97Fv1Vd0REfEXDwY+Az4DPgM+Az4DPgM+Az4DPgM+Az4DPgM+A1l/Bnz3d/zDZ8BnwGfAZ8BnwGfAZ8BnwGfAZ8BnwGfAZyD/z8BfigKAvx7j8Y8AAQIECBAgQIAAAQIECBDIV0BmBAgQIECAAAECBAgQIECAQP4CEQoAOmGW5UiAAAECBAgQIECAAAECnS0gewIECBAgQIAAAQIECBAgQCB/gb9mqADgrwj+ESBAgAABAgQIECBAgACBnAXkRoAAAQIECBAgQIAAAQIECOQvUGSoAKBQ8CBAgAABAgQIECBAgAABAvkKyIwAAQIECBAgQIAAAQIECBDIX6DMUAFAyeCJAAECBAgQIECAAAECBAjkKiAvAgQIECBAgAABAgQIECBAIH+BrgwVAHQ5eCZAgAABAgQIECBAgAABAnkKyIoAAQIECBAgQIAAAQIECBDIX+BvGSoA+BuEFwIECBAgQIAAAQIECBAgkKOAnAgQIECAAAECBAgQIECAAIH8BbozVADQLeGVAAECBAgQIECAAAECBAjkJyAjAgQIECBAgAABAgQIECBAIH+BhRkqAFhI4Q0BAgQIECBAgAABAgQIEMhNQD4ECBAgQIAAAQIECBAgQIBA/gKLMlQAsMjCOwIECBAgQIAAAQIECBAgkJeAbAgQIECAAAECBAgQIECAAIH8BRbLUAHAYhjeEiBAgAABAgQIECBAgACBnATkQoAAAQIECBAgQIAAAQIECOQvsHiGCgAW1/CeAAECBAgQIECAAAECBAjkIyATAgQIECBAgAABAgQIECBAIH+BHhkqAOjBYYEAAQIECBAgQIAAAQIECOQiIA8CBAgQIECAAAECBAgQIEAgf4GeGSoA6OlhiQABAgQIECBAgAABAgQI5CEgCwIECBAgQIAAAQIECBAgQCB/gSUyVACwBIhFAgQIECBAgAABAgQIECCQg4AcCBAgQIAAAQIECBAgQIAAgfwFlsxQAcCSIpYJECBAgAABAgQIECBAgED9BWRAgAABAgQIECBAgAABAgQI5C/QK0MFAL1IrCBAgAABAgQIECBAgAABAnUXED8BAgQIECBAgAABAgQIECCQv0DvDBUA9DaxhgABAgQIECBAgAABAgQI1FtA9AQIECBAgAABAgQIECBAgED+An1kqACgDxSrCBAgQIAAAQIECBAgQIBAnQXEToAAAQIECBAgQIAAAQIECOQv0FeGCgD6UrGOAAECBAgQIECAAAECBAjUV0DkBAgQIECAAAECBAgQIECAQP4CfWaoAKBPFisJECBAgAABAgQIECBAgEBdBcRNgAABAgQIECBAgAABAgQI5C/Qd4YKAPp2sZYAAQIECBAgQIAAAQIECNRTQNQECBAgQIAAAQIECBAgQIBA/gL9ZKgAoB8YqwkQIECAAAECBAgQIECAQB0FxEyAAAECBAgQIECAAAECBAjkL9BfhgoA+pOxngABAgQIECBAgAABAgQI1E9AxAQIECBAgAABAgQIECBAgED+Av1mqACgXxobCBAgQIAAAQIECBAgQIBA3QTES4AAAQIECBAgQIAAAQIECOQv0H+GCgD6t7GFAAECBAgQIECAAAECBAjUS0C0BAgQIECAAAECBAgQIECAQP4CS8lQAcBScGwiQIAAAQIECBAgQIAAAQJ1EhArAQIECBAgQIAAAQIECBAgkL/A0jJUALA0HdsIECBAgAABAgQIECBAgEB9BERKgAABAgQIECBAgAABAgQI5C+w1AwVACyVx0YCBAgQIECAAAECBAgQIFAXAXESIECAAAECBAgQIECAAAEC+QssPUMFAEv3sZUAAQIECBAgQIAAAQIECNRDQJQECBAgQIAAAQIECBAgQIBA/gLLyFABwDKAbCZAgAABAgQIECBAgAABAnUQECMBAgQIECBAgAABAgQIECCQv8CyMlQAsCwh2wkQIECAAAECBAgQIECAQPUFREiAAAECBAgQIECAAAECBAjkL7DMDBUALJNIAwIECBAgQIAAAQIECBAgUHUB8REgQIAAAQIECBAgQIAAAQL5Cyw7QwUAyzbSggABAgQIECBAgAABAgQIVFtAdAQIECBAgAABAgQIECBAgED+AgPIUAHAAJA0IUCAAAECBAgQIECAAAECVRYQGwECBAgQIECAAAECBAgQIJC/wEAyVAAwECVtCBAgQIAAAQIECBAgQIBAdQVERoAAAQIECBAgQIAAAQIECOQvMKAMFQAMiEkjAgQIECBAgAABAgQIECBQVQFxESBAgAABAgQIECBAgAABAvkLDCxDBQADc9KKAAECBAgQIECAAAECBAhUU0BUBAgQIECAAAECBAgQIECAQP4CA8xQAcAAoTQjQIAAAQIECBAgQIAAAQJVFBATAQIECBAgQIAAAQIECBAgkL/AQDNUADBQKe0IECBAgAABAgQIECBAgED1BEREgAABAgQIECBAgAABAgQI5C8w4AwVAAyYSkMCBAgQIECAAAECBAgQIFA1AfEQIECAAAECBAgQIECAAAEC+QsMPEMFAAO30pIAAQIECBAgQIAAAQIECFRLQDQECBAgQIAAAQIECBAgQIBA/gKDyFABwCCwNCVAgAABAgQIECBAgAABAlUSEAsBAgQIECBAgAABAgQIECCQv8BgMlQAMBgtbQkQIECAAAECBAgQIECAQHUEREKAAAECBAgQIECAAAECBAjkLzCoDBUADIpLYwIECBAgQIAAAQIECBAgUBUBcRAgQIAAAQIECBAgQIAAAQL5CwwuQwUAg/PSmgABAgQIECBAgAABAgQIVENAFAQIECBAgAABAgQIECBAgED+AoPMUAHAIME0J0CAAAECBAgQIECAAAECVRAQAwECBAgQIECAAAECBAgQIJC/wGAzVAAwWDHtCRAgQIAAAQIECBAgQIBA+wVEQIAAAQIECBAgQIAAAQIECOQvMOgMFQAMmswOBAgQIECAAAECBAgQIECg3QLGJ0CAAAECBAgQIECAAAECBPIXGHyGCgAGb2YPAgQIECBAgAABAgQIECDQXgGjEyBAgAABAgQIECBAgAABAvkLDCFDBQBDQLMLAQIECBAgQIAAAQIECBBop4CxCRAgQIAAAQIECBAgQIAAgfwFhpKhAoChqNmHAAECBAgQIECAAAECBAi0T8DIBAgQIECAAAECBAgQIECAQP4CQ8pQAcCQ2OxEgAABAgQIECBAgAABAgTaJWBcAgQIECBAgAABAgQIECBAIH+BoWWoAGBobvYiQIAAAQIECBAgQIAAAQLtETAqAQIECBAgQIAAAQIECBAgkL/AEDNUADBEOLsRIECAAAECBAgQIECAAIF2CBiTAAECBAgQIECAAAECBAgQyF9gqBkqABiqnP0IECBAgAABAgQIECBAgEDrBYxIgAABAgQIECBAgAABAgQI5C8w5AwVAAyZzo4ECBAgQIAAAQIECBAgQKDVAsYjQIAAAQIECBAgQIAAAQIE8hcYeoYKAIZuZ08CBAgQIECAAAECBAgQINBaAaMRIECAAAECBAgQIECAAAEC+QsMI0MFAMPAsysBAgQIECBAgAABAgQIEGilgLEIECBAgAABAgQIECBAgACB/AWGk6ECgOHo2ZcAAQIECBAgQIAAAQIECLROwEgECBAgQIAAAQIECBAgQIBA/gLDylABwLD47EyAAAECBAgQIECAAAECBFolYBwCBAgQIECAAAECBAgQIEAgf4HhZagAYHh+9iZAgAABAgQIECBAgAABAq0RMAoBAgQIECBAgAABAgQIECCQv8AwM1QAMExAuxMgQIAAAQIECBAgQIAAgVYIGIMAAQIECBAgQIAAAQIECBDIX2C4GSoAGK6g/QkQIECAAAECBAgQIECAQPMFjECAAAECBAgQIECAAAECBAjkLzDsDBUADJtQBwQIECBAgAABAgQIECBAoNkC+idAgAABAgQIECBAgAABAgTyFxh+hgoAhm+oBwIECBAgQIAAAQIECBAg0FwBvRMgQIAAAQIECBAgQIAAAQL5CzQgQwUADUDUBQECBAgQIECAAAECBAgQaKaAvgkQIECAAAECBAgQIECAAIH8BRqRoQKARijqgwABAgQIECBAgAABAgQINE9AzwQIECBAgAABAgQIECBAgED+Ag3JUAFAQxh1QoAAAQIECBAgQIAAAQIEmiWgXwIECBAgQIAAAQIECBAgQCB/gcZkqACgMY56IUCAAAECBAgQIECAAAECzRHQKwECBAgQIECAAAECBAgQIJC/QIMyVADQIEjdECBAgAABAgQIECBAgACBZgjokwABAgQIECBAgAABAgQIEMhfoFEZKgBolKR+CBAgQIAAAQIECBAgQIBA4wX0SIAAAQIECBAgQIAAAQIECOQv0LAMFQA0jFJHBAgQIECAAAECBAgQIECg0QL6I0CAAAECBAgQIECAAAECBPIXaFyGCgAaZ6knAgQIECBAgAABAgQIECDQWAG9ESBAgAABAgQIECBAgAABAvkLNDBDBQANxNQVAQIECBAgQIAAAQIECBBopIC+CBAgQIAAAQIECBAgQIAAgfwFGpmhAoBGauqLAAECBAgQIECAAAECBAg0TkBPBAgQIECAAAECBAgQIECAQP4CDc1QAUBDOXVGgAABAgQIECBAgAABAgQaJaAfAgQIECBAgAABAgQIECBAIH+BxmaoAKCxnnojQIAAAQIECBAgQIAAAQKNEdALAQIECBAgQIAAAQIECBAgkL9AgzNUANBgUN0RIECAAAECBAgQIECAAIFGCOiDAAECBAgQIECAAAECBAgQyF+g0RkqAGi0qP4IECBAgAABAgQIECBAgMDwBfRAgAABAgQIECBAgAABAgQI5C/Q8AwVADScVIcECBAgQIAAAQIECBAgQGC4AvYnQIAAAQIECBAgQIAAAQIE8hdofIYKABpvqkcCBAgQIECAAAECBAgQIDA8AXsTIECAAAECBAgQIECAAAEC+Qs0IUMFAE1A1SUBAgQIECBAgAABAgQIEBiOgH0JECBAgAABAgQIECBAgACB/AWakaECgGao6pMAAQIECBAgQIAAAQIECAxdwJ4ECBAgQIAAAQIECBAgQIBA/gJNyVABQFNYdUqAAAECBAgQIECAAAECBIYqYD8CBAgQIECAAAECBAgQIEAgf4HmZKgAoDmueiVAgAABAgQIECBAgAABAkMTsBcBAgQIECBAgAABAgQIECCQv0CTMlQA0CRY3RIgQIAAAQIECBAgQIAAgaEI2IcAAQIECBAgQIAAAQIECBDIX6BZGSoAaJasfgkQIECAAAECBAgQIECAwOAF7EGAAAECBAgQ0waH3gAAEABJREFUIECAAAECBAjkL9C0DBUANI1WxwQIECBAgAABAgQIECBAYLAC2hMgQIAAAQIECBAgQIAAAQL5CzQvQwUAzbPVMwECBAgQIECAAAECBAgQGJyA1gQIECBAgAABAgQIECBAgED+Ak3MUAFAE3F1TYAAAQIECBAgQIAAAQIEBiOgLQECBAgQIECAAAECBAgQIJC/QDMzVADQTF19EyBAgAABAgQIECBAgACBgQtoSYAAAQIECBAgQIAAAQIECOQv0NQMFQA0lVfnBAgQIECAAAECBAgQIEBgoALaESBAgAABAgQIECBAgAABAvkLNDdDBQDN9dU7AQIECBAgQIAAAQIECBAYmIBWBAgQIECAAAECBAgQIECAQP4CTc5QAUCTgXVPgAABAgQIECBAgAABAgQGIqANAQIECBAgQIAAAQIECBAgkL9AszNUANBsYf0TIECAAAECBAgQIECAAIFlC2hBgAABAgQIECBAgAABAgQI5C/Q9AwVADSd2AAECBAgQIAAAQIECBAgQGBZArYTIECAAAECBAgQIECAAAEC+Qs0P0MFAM03NgIBAgQIECBAgAABAgQIEFi6gK0ECBAgQIAAAQIECBAgQIBA/gItyFABQAuQDUGAAAECBAgQIECAAAECBJYmYBsBAgQIECBAgAABAgQIECCQv0ArMlQA0AplYxAgQIAAAQIECBAgQIAAgf4FbCFAgAABAgQIECBAgAABAgTyF2hJhgoAWsJsEAIECBAgQIAAAQIECBAg0J+A9QQIECBAgAABAgQIECBAgED+Aq3JUAFAa5yNQoAAAQIECBAgQIAAAQIE+hawlgABAgQIECBAgAABAgQIEMhfoEUZKgBoEbRhCBAgQIAAAQIECBAgQIBAXwLWESBAgAABAgQIECBAgAABAvkLtCpDBQCtkjYOAQIECBAgQIAAAQIECBDoLWANAQIECBAgQIAAAQIECBAgkL9AyzJUANAyagMRIECAAAECBAgQIECAAIElBSwTIECAAAECBAgQIECAAAEC+Qu0LkMFAK2zNhIBAgQIECBAgAABAgQIEOgpYIkAAQIECBAgQIAAAQIECBDIX6CFGSoAaCG2oQgQIECAAAECBAgQIECAwOIC3hMgQIAAAQIECBAgQIAAAQL5C7QyQwUArdQ2FgECBAgQIECAAAECBAgQWCTgHQECBAgQIECAAAECBAgQIJC/QEszVADQUm6DESBAgAABAgQIECBAgACBbgGvBAgQIECAAAECBAgQIECAQP4Crc1QAUBrvY1GgAABAgQIECBAgAABAgS6BDwTIECAAAECBAgQIECAAAEC+Qu0OEMFAC0GNxwBAgQIECBAgAABAgQIECgEPAgQIECAAAECBAgQIECAAIH8BVqdoQKAVosbjwABAgQIECBAgAABAgQIRDAgQIAAAQIECBAgQIAAAQIE8hdoeYYKAFpObkACBAgQIECAAAECBAgQIECAAAECBAgQIECAAAECBAgQyF+g9RkqAGi9uREJECBAgAABAgQIECBAoNMF5E+AAAECBAgQIECAAAECBAjkL9CGDBUAtAHdkAQIECBAgAABAgQIECDQ2QKyJ0CAAAECBAgQIECAAAECBPIXaEeGCgDaoW5MAgQIECBAgAABAgQIEOhkAbkTIECAAAECBAgQIECAAAEC+Qu0JUMFAG1hNygBAgQIECBAgAABAgQIdK6AzAkQIECAAAECBAgQIECAAIH8BdqToQKA9rgblQABAgQIECBAgAABAgQ6VUDeBAgQIECAAAECBAgQIECAQP4CbcpQAUCb4A1LgAABAgQIECBAgAABAp0pIGsCBAgQIECAAAECBAgQIEAgf4F2ZagAoF3yxiVAgAABAgQIECBAgACBThSQMwECBAgQIECAAAECBAgQIJC/QNsyVADQNnoDEyBAgAABAgQIECBAgEDnCciYAAECBAgQIECAAAECBAgQyF+gfRkqAGifvZEJECBAgAABAgQIECBAoNME5EuAAAECBAgQIECAAAECBAjkL9DGDBUAtBHf0AQIECBAgAABAgQIECDQWQKyJUCAAAECBAgQIECAAAECBPIXaGeGCgDaqW9sAgQIECBAgAABAgQIEOgkAbkSIECAAAECBAgQIECAAAEC+Qu0NUMFAG3lNzgBAgQIECBAgAABAgQIdI6ATAkQIECAAAECBAgQIECAAIH8BdqboQKA9vobnQABAgQIECBAgAABAgQ6RUCeBAgQIECAAAECBAgQIECAQP4Cbc5QAUCbJ8DwBAgQIECAAAECBAgQINAZArIkQIAAAQIECBAgQIAAAQIE8hdod4YKANo9A8YnQIAAAQIECBAgQIAAgU4QkCMBAgQIECBAgAABAgQIECCQv0DbM1QA0PYpEAABAgQIECBAgAABAgQI5C8gQwIECBAgQIAAAQIECBAgQCB/gfZnqACg/XMgAgIECBAgQIAAAQIECBDIXUB+BAgQIECAAAECBAgQIECAQP4CFchQAUAFJkEIBAgQIECAAAECBAgQIJC3gOwIECBAgAABAgQIECBAgACB/AWqkKECgCrMghgIECBAgAABAgQIECBAIGcBuREgQIAAAQIECBAgQIAAAQL5C1QiQwUAlZgGQRAgQIAAAQIECBAgQIBAvgIyI0CAAAECBAgQIECAAAECBPIXqEaGCgCqMQ+iIECAAAECBAgQIECAAIFcBeRFgAABAgQIECBAgAABAgQI5C9QkQwVAFRkIoRBgAABAgQIECBAgAABAnkKyIoAAQIECBAgQIAAAQIECBDIX6AqGSoAqMpMiIMAAQIECBAgQIAAAQIEchSQEwECBAgQIECAAAECBAgQIJC/QGUyVABQmakQCAECBAgQIECAAAECBAjkJyAjAgQIECBAgAABAgQIECBAIH+B6mSoAKA6cyESAgQIECBAgAABAgQIEMhNQD4ECBAgQIAAAQIECBAgQIBA/gIVylABQIUmQygECBAgQIAAAQIECBAgkJeAbAgQIECAAAECBAgQIECAAIH8BaqUoQKAKs2GWAgQIECAAAECBAgQIEAgJwG5ECBAgAABAgQIECBAgAABAvkLVCpDBQCVmg7BECBAgAABAgQIECBAgEA+AjIhQIAAAQIECBAgQIAAAQIE8heoVoYKAKo1H6IhQIAAAQIECBAgQIAAgVwE5EGAAAECBAgQIECAAAECBAjkL1CxDBUAVGxChEOAAAECBAgQIECAAAECeQjIggABAgQIECBAgAABAgQIEMhfoGoZKgCo2oyIhwABAgQIECBAgAABAgRyEJADAQIECBAgQIAAAQIECBAgkL9A5TJUAFC5KREQAQIECBAgQIAAAQIECNRfQAYECBAgQIAAAQIECBAgQIBA/gLVy1ABQPXmREQECBAgQIAAAQIECBAgUHcB8RMgQIAAAQIECBAgQIAAAQL5C1QwQwUAFZwUIREgQIAAAQIECBAgQIBAvQVET4AAAQIECBAgQIAAAQIECOQvUMUMFQBUcVbERIAAAQIECBAgQIAAAQJ1FhA7AQIECBAgQIAAAQIECBAgkL9AJTNUAFDJaREUAQIECBAgQIAAAQIECNRXQOQECBAgQIAAAQIECBAgQIBA/gLVzFABQDXnRVQECBAgQIAAAQIECBAgUFcBcRMgQIAAAQIECBAgQIAAAQL5C1Q0QwUAFZ0YYREgQIAAAQIECBAgQIBAPQVETYAAAQIECBAgQIAAAQIECOQvUNUMFQBUdWbERYAAAQIECBAgQIAAAQJ1FBAzAQIECBAgQIAAAQIECBAgkL9AZTNUAFDZqREYAQIECBAgQIAAAQIECNRPQMQECBAgQIAAAQIECBAgQIBA/gLVzVABQHXnRmQECBAgQIAAAQIECBAgUDcB8RIgQIAAAQIECBAgQIAAAQL5C1Q4QwUAFZ4coREgQIAAAQIECBAgQIBAvQRES4AAAQIECBAgQIAAAQIECOQvUOUMFQBUeXbERoAAAQIECBAgQIAAAQJ1EhArAQIECBAgQIAAAQIECBAgkL9ApTNUAFDp6REcAQIECBAgQIAAAQIECNRHQKQECBAgQIAAAQIECBAgQIBA/gLVzlABQLXnR3QECBAgQIAAAQIECBAgUBcBcRIgQIAAAQIECBAgQIAAAQL5C1Q8QwUAFZ8g4REgQIAAAQIECBAgQIBAPQRESYAAAQIECBAgQIAAAQIECOQvUPUMFQBUfYbER4AAAQIECBAgQIAAAQJ1EBAjAQIECBAgQIAAAQIECBAgkL9A5TNUAFD5KRIgAQIECBAgQIAAAQIECFRfQIQECBAgQIAAAQIECBAgQIBA/gLVz1ABQPXnSIQECBAgQIAAAQIECBAgUHUB8REgQIAAAQIECBAgQIAAAQL5C9QgQwUANZgkIRIgQIAAAQIECBAgQIBAtQVER4AAAQIECBAgQIAAAQIECOQvUIcMFQDUYZbESIAAAQIECBAgQIAAAQJVFhAbAQIECBAgQIAAAQIECBAgkL9ALTJUAFCLaRIkAQIECBAgQIAAAQIECFRXQGQECBAgQIAAAQIECBAgQIBA/gL1yFABQD3mSZQECBAgQIAAAQIECBAgUFUBcREgQIAAAQIECBAgQIAAAQL5C9QkQwUANZkoYRIgQIAAAQIECBAgQIBANQVERYAAAQIECBAgQIAAAQIECOQvUJcMFQDUZabESYAAAQIECBAgQIAAAQJVFBATAQIECBAgQIAAAQIECBAgkL9AbTJUAFCbqRIoAQIECBAgQIAAAQIECFRPQEQECBAgQIAAAQIECBAgQIBA/gL1yVABQH3mSqQECBAgQIAAAQIECBAgUDUB8RAgQIAAAQIECBAgQIAAAQL5C9QoQwUANZosoRIgQIAAAQIECBAgQIBAtQREQ4AAAQIECBAgQIAAAQIECOQvUKcMFQDUabbESoAAAQIECBAgQIAAAQJVEhALAQIECBAgQIAAAQIECBAgkL9ArTJUAFCr6RIsAQIECBAgQIAAAQIECFRHQCQECBAgQIAAAQIECBAgQIBA/gL1ylABQL3mS7QECBAgQIAAAQIECBAgUBUBcRAgQIAAAQIECBAgQIAAAQL5C9QsQwUANZsw4RIgQIAAAQIECBAgQIBANQREQYAAAQIECBAgQIAAAQIECOQvULcMFQDUbcbES4AAAQIECBAgQIAAAQJVEBADAQIECBAgQIAAAQIECBAgkL9A7TJUAFC7KRMwAQIECBAgQIAAAQIECLRfQAQECBAgQIAAAQIECBAgQIBA/gL1y1ABQP3mTMQECBAgQIAAAQIECBAg0G4B4xMgQIAAAQIECBAgQIAAAQL5C9QwQwUANZw0IRMgQIAAAQIECBAgQIBAewWMToAAAQIECBAgQIAAAQIECOQvUMcMFQDUcdbETIAAAQIECBAgQIAAAQLtFDA2AQIECBAgQIAAAQIECBAgkL9ALTNUAFDLaRM0AQIECBAgQE6+hGcAABAASURBVIAAAQIECLRPwMgECBAgQIAAAQIECBAgQIBA/gL1zFABQD3nTdQECBAgQIAAAQIECBAg0C4B4xIgQIAAAQIECBAgQIAAAQL5C9Q0QwUANZ04YRMgQIAAAQIECBAgQIBAewSMSoAAAQIECBAgQIAAAQIECOQvUNcMFQDUdebETYAAAQIECBAgQIAAAQLtEDAmAQIECBAgQIAAAQIECBAgkL9AbTNUAFDbqRM4AQIECBAgQIAAAQIECLRewIgECBAgQIAAAQIECBAgQIBA/gL1zVABQH3nTuQECBAgQIAAAQIECBAg0GoB4xEgQIAAAQIECBAgQIAAAQL5C9Q4QwUANZ48oRMgQIAAAQIECBAgQIBAawWMRoAAAQIECBAgQIAAAQIECOQvUOcMFQDUefbEToAAAQIECBAgQIAAAQKtFDAWAQIECBAgQIAAAQIECBAgkL9ArTNUAFDr6RM8AQIECBAgQIAAAQIECLROwEgECBAgQIAAAQIECBAgQIBA/gL1zlABQL3nT/QECBAgQIAAAQIECBAg0CoB4xAgQIAAAQIECBAgQIAAAQL5C9Q8QwUANZ9A4RMgQIAAAQIECBAgQIBAawSMQoAAAQIECBAgQIAAAQIECOQvUPcMFQDUfQbFT4AAAQIECBAgQIAAAQKtEDAGAQIECBAgQIAAAQIECBAgkL9A7TNUAFD7KZQAAQIECBAgQIAAAQIECDRfwAgECBAgQIAAAQIECBAgQIBA/gL1z1ABQP3nUAYECBAgQIAAAQIECBAg0GwB/RMgQIAAAQIECBAgQIAAAQL5C2SQoQKADCZRCgQIECBAgAABAgQIECDQXAG9EyBAgAABAgQIECBAgAABAvkL5JChAoAcZlEOBAgQIECAAAECBAgQINBMAX0TIECAAAECBAgQIECAAAEC+QtkkaECgCymURIECBAgQIAAAQIECBAg0DwBPRMgQIAAAQIECBAgQIAAAQL5C+SRoQKAPOZRFgQIECBAgAABAgQIECDQLAH9EiBAgAABAgQIECBAgAABAvkLZJKhAoBMJlIaBAgQIECAAAECBAgQINAcAb0SIECAAAECBAgQIECAAAEC+QvkkqECgFxmUh4ECBAgQIAAAQIECBAg0AwBfRIgQIAAAQIECBAgQIAAAQL5C2SToQKAbKZSIgQIECBAgAABAgQIECDQeAE9EiBAgAABAgQIECBAgAABAvkL5JOhAoB85lImBAgQIECAAAECBAgQINBoAf0RIECAAAECBAgQIECAAAEC+QtklKECgIwmUyoECBAgQIAAAQIECBAg0FgBvREgQIAAAQIECBAgQIAAAQL5C+SUoQKAnGZTLgQIECBAgAABAgQIECDQSAF9ESBAgAABAgQIECBAgAABAvkLZJWhAoCsplMyBAgQIECAAAECBAgQINA4AT0RIECAAAECBAgQIECAAAEC+QvklaECgLzmUzYECBAgQIAAAQIECBAg0CgB/RAgQIAAAQIECBAgQIAAAQL5C2SWoQKAzCZUOgQIECBAgAABAgQIECDQGAG9ECBAgAABAgQIECBAgAABAvkL5JahAoDcZlQ+BAgQIECAAAECBAgQINAIAX0QIECAAAECBAgQIECAAAEC+Qtkl6ECgOymVEIECBAgQIAAAQIECBAgMHwBPRAgQIAAAQIECBAgQIAAAQL5C+SXoQKA/OZURgQIECBAgAABAgQIECAwXAH7EyBAgAABAgQIECBAgAABAvkLZJihAoAMJ1VKBAgQIECAAAECBAgQIDA8AXsTIECAAAECBAgQIECAAAEC+QvkmKECgBxnVU4ECBAgQIAAAQIECBAgMBwB+xIgQIAAAQIECBAgQIAAAQL5C2SZoQKALKdVUgQIECBAgAABAgQIECAwdAF7EiBAgAABAgQIECBAgAABAvkL5JmhAoA851VWBAgQIECAAAECBAgQIDBUAfsRIECAAAECBAgQIECAAAEC+QtkmqECgEwnVloECBAgQIAAAQIECBAgMDQBexEgQIAAAQIECBAgQIAAAQL5C+SaoQKAXGdWXgQIECBAgAABAgQIECAwFAH7ECBAgAABAgQIECBAgAABAvkLZJuhAoBsp1ZiBAgQIECAAAECBAgQIDB4AXsQIECAAAECBAgQIECAAAEC+Qvkm6ECgHznVmYECBAgQIAAAQIECBAgMFgB7QkQIECAAAECBAgQIECAAIH8BTLOUAFAxpMrNQIECBAgQIAAAQIECBAYnIDWBAgQIECAAAECBAgQIECAQP4COWeoACDn2ZUbAQIECBAgQIAAAQIECAxGQFsCBAgQIECAAAECBAgQIEAgf4GsM1QAkPX0So4AAQIECBAgQIAAAQIEBi6gJQECBAgQIECAAAECBAgQIJC/QN4ZKgDIe35lR4AAAQIECBAgQIAAAQIDFdCOAAECBAgQIECAAAECBAgQyF8g8wwVAGQ+wdIjQIAAAQIECBAgQIAAgYEJaEWAAAECBAgQIECAAAECBAjkL5B7hgoAcp9h+REgQIAAAQIECBAgQIDAQAS0IUCAAAECBAgQIECAAAECBPIXyD5DBQDZT7EECRAgQIAAAQIECBAgQGDZAloQIECAAAECBAgQIECAAAEC+Qvkn6ECgPznWIYECBAgQIAAAQIECBAgsCwB2wkQIECAAAECBAgQIECAAIH8BTogQwUAHTDJUiRAgAABAgQIECBAgACBpQvYSoAAAQIECBAgQIAAAQIECOQv0AkZKgDohFmWIwECBAgQIECAAAECBAgsTcA2AgQIECBAgAABAgQIECBAIH+BjshQAUBHTLMkCRAgQIAAAQIECBAgQKB/AVsIECBAgAABAgQIECBAgACB/AU6I0MFAJ0xz7IkQIAAAQIECBAgQIAAgf4ErCdAgAABAgQIECBAgAABAgTyF+iQDBUAdMhES5MAAQIECBAgQIAAAQIE+hawlgABAgQIECBAgAABAgQIEMhfoFMyVADQKTMtTwIECBAgQIAAAQIECBDoS8A6AgQIECBAgAABAgQIECBAIH+BjslQAUDHTLVECRAgQIAAAQIECBAgQKC3gDUECBAgQIAAAQIECBAgQIBA/gKdk6ECgM6Za5kSIECAAAECBAgQIECAwJIClgkQIECAAAECBAgQIECAAIH8BTooQwUAHTTZUiVAgAABAgQIECBAgACBngKWCBAgQIAAAQIECBAgQIAAgfwFOilDBQCdNNtyJUCAAAECBAgQIECAAIHFBbwnQIAAAQIECBAgQIAAAQIE8hfoqAwVAHTUdEuWAAECBAgQIECAAAECBBYJeEeAAAECBAgQIECAAAECBAjkL9BZGSoA6Kz5li0BAgQIECBAgAABAgQIdAt4JUCAAAECBAgQIECAAAECBPIX6LAMFQB02IRLlwABAgQIECBAgAABAgS6BDwTIECAAAECBAgQIECAAAEC+Qt0WoYKADptxuVLgAABAgQIECBAgAABAoWABwECBAgQIECAAAECBAgQIJC/QMdlqACg46ZcwgQIECBAgAABAgQIECAQwYAAAQIECBAgQIAAAQIECBDIX6DzMlQA0HlzLmMCBAgQIECAAAECBAgQIECAAAECBAgQIECAAAECBAjkL9CBGSoA6MBJlzIBAgQIECBAgAABAgQ6XUD+BAgQIECAAAECBAgQIECAQP4CnZihAoBOnHU5EyBAgAABAgQIECBAoLMFZE+AAAECBAgQIECAAAECBAjkL9CRGSoA6MhplzQBAgQIECBAgAABAgQ6WUDuBAgQIECAAAECBAgQIECAQP4CnZmhAoDOnHdZEyBAgAABAgQIECBAoHMFZE6AAAECBAgQIECAAAECBAjkL9ChGSoA6NCJlzYBAgQIECBAgAABAgQ6VUDeBAgQIECAAAECBAgQIECAQP4CnZqhAoBOnXl5EyBAgAABAgQIECBAoDMFZE2AAAECBAgQIECAAAECBAjkL9CxGSoA6NiplzgBAgQIECBAgAABAgQ6UUDOBAgQIECAAAECBAgQIECAQP4CnZuhAoDOnXuZEyBAgAABAgQIECBAoPMEZEyAAAECBAgQIECAAAECBAjkL9DBGSoA6ODJlzoBAgQIECBAgAABAgQ6TUC+BAgQIECAAAECBAgQIECAQP4CnZyhAoBOnn25EyBAgAABAgQIECBAoLMEZEuAAAECBAgQIECAAAECBAjkL9DRGSoA6OjplzwBAgQIECBAgAABAgQ6SUCuBAgQIECAAAECBAgQIECAQP4CnZ2hAoDOnn/ZEyBAgAABAgQIECBAoHMEZEqAAAECBAgQIECAAAECBAjkL9DhGSoA6PAPgPQJECBAgAABAgQIECDQKQLyJECAAAECBAgQIECAAAECBPIX6PQMFQB0+idA/gQIECBAgAABAgQIEOgMAVkSIECAAAECBAgQIECAAAEC+Qt0fIYKADr+IwCAAAECBAgQIECAAAECnSAgRwIECBAgQIAAAQIECBAgQCB/ARkqAPAZIECAAAECBAgQIECAAIH8BWRIgAABAgQIECBAgAABAgQI5C8gw1AA4ENAgAABAgQIECBAgAABAtkLSJAAAQIECBAgQIAAAQIECBDIX0CGoQDAh4AAAQIECBAgQIAAAQIEsheQIAECBAgQIECAAAECBAgQIJC/gAz/KuAOAH9F8I8AAQIECBAgQIAAAQIEchaQGwECBAgQIECAAAECBAgQIJC/gAwLAQUAhYIHAQIECBAgQIAAAQIECOQrIDMCBAgQIECAAAECBAgQIEAgfwEZlgIKAEoGTwQIECBAgAABAgQIECCQq4C8CBAgQIAAAQIECBAgQIAAgfwFZNgloACgy8EzAQIECBAgQIAAAQIECOQpICsCBAgQIECAAAECBAgQIEAgfwEZ/k1AAcDfILwQIECAAAECBAgQIECAQI4CciJAgAABAgQIECBAgAABAgTyF5Bht4ACgG4JrwQIECBAgAABAgQIECCQn4CMCBAgQIAAAQIECBAgQIAAgfwFZLhQQAHAQgpvCBAgQIAAAQIECBAgQCA3AfkQIECAAAECBAgQIECAAAEC+QvIcJGAAoBFFt4RIECAAAECBAgQIECAQF4CsiFAgAABAgQIECBAgAABAgTyF5DhYgIKABbD8JYAAQIECBAgQIAAAQIEchKQCwECBAgQIECAAAECBAgQIJC/gAwXF1AAsLiG9wQIECBAgAABAgQIECCQj4BMCBAgQIAAAQIECBAgQIAAgfwFZNhDQAFADw4LBAgQIECAAAECBAgQIJCLgDwIECBAgAABAgQIECBAgACB/AVk2FNAAUBPD0sECBAgQIAAAQIECBAgkIeALAgQIECAAAECBAgQIECAAIH8BWS4hIACgCVALBIgQIAAAQIECBAgQIBADgJyIECAAAECBAgQIECAAAECBPIXkOGSAgoAlhSxTIAAAQIECBAgQIAAAQL1F5ABAQIECBAgQICiHu13AAAQAElEQVQAAQIECBAgkL+ADHsJKADoRWIFAQIECBAgQIAAAQIECNRdQPwECBAgQIAAAQIECBAgQIBA/gIy7C2gAKC3iTUECBAgQIAAAQIECBAgUG8B0RMgQIAAAQIECBAgQIAAAQL5C8iwDwEFAH2gWEWAAAECBAgQIECAAAECdRYQOwECBAgQIECAAAECBAgQIJC/gAz7ElAA0JeKdQQIECBAgAABAgQIECBQXwGREyBAgAABAgQIECBAgAABAvkLyLBPAQUAfbJYSYAAAQIECBAgQIAAAQJ1FRA3AQIECBAgQIAAAQIECBAgkL+ADPsWUADQt4u1BAgQIECAAAECBAgQIFBPAVETIECAAAECBAgQIECAAAEC+QvIsB8BBQD9wFhNgAABAgQIECBAgAABAnUUEDMBAgQIECBAgAABAgQIECCQv4AM+xNQANCfjPUECBAgQIAAAQIECBAgUD8BERMgQIAAAQIECBAgQIAAAQL5C8iwXwEFAP3S2ECAAAECBAgQIECAAAECdRMQLwECBAgQIECAAAECBAgQIJC/gAz7F1AA0L+NLQQIECBAgAABAgQIECBQLwHREiBAgAABAgQIECBAgAABAvkLyHApAgoAloJjEwECBAgQIECAAAECBAjUSUCsBAgQIECAAAECBAgQIECAQP4CMlyagAKApenYRoAAAQIECBAgQIAAAQL1ERApAQIECBAgQIAAAQIECBAgkL+ADJcqoABgqTw2EiBAgAABAgQIECBAgEBdBMRJgAABAgQIECBAgAABAgQI5C8gw6ULKABYuo+tBAgQIECAAAECBAgQIFAPAVESIECAAAECBAgQIECAAAEC+QvIcBkCCgCWAWQzAQIECBAgQIAAAQIECNRBQIwECBAgQIAAAQIECBAgQIBA/gIyXJaAAoBlCdlOgAABAgQIECBAgAABAtUXECEBAgQIECBAgAABAgQIECCQv4AMlymgAGCZRBoQIECAAAECBAgQIECAQNUFxEeAAAECBAgQIECAAAECBAjkLyDDZQsoAFi2kRYECBAgQIAAAQIECBAgUG0B0REgQIAAAQIECBAgQIAAAQL5C8hwAAIKAAaApAkBAgQIECBAgAABAgQIVFlAbAQIECBAgAABAgQIECBAgED+AjIciIACgIEoaUOAAAECBAgQIECAAAEC1RUQGQECBAgQIECAAAECBAgQIJC/gAwHJKAAYEBMGhEgQIAAAQIECBAgQIBAVQXERYAAAQIECBAgQIAAAQIECOQvIMOBCSgAGJiTVgQIECBAgAABAgQIECBQTQFRESBAgAABAgQIECBAgAABAvkLyHCAAgoABgilGQECBAgQIECAAAECBAhUUUBMBAgQIECAAAECBAgQIECAQP4CMhyogAKAgUppR4AAAQIECBAgQIAAAQLVExARAQIECBAgQIAAAQIECBAgkL+ADAcsoABgwFQaEiBAgAABAgQIECBAgEDVBMRDgAABAgQIECBAgAABAgQI5C8gw4ELKAAYuJWWBAgQIECAAAECBAgQIFAtAdEQIECAAAECBAgQIECAAAEC+QvIcBACCgAGgaUpAQIECBAgQIAAAQIECFRJQCwECBAgQIAAAQIECBAgQIBA/gIyHIyAAoDBaGlLgAABAgQIECBAgAABAtUREAkBAgQIECBAgAABAgQIECCQv4AMByWgAGBQXBoTIECAAAECBAgQIECAQFUExEGAAAECBAgQIECAAAECBAjkLyDDwQkoABicl9YECBAgQIAAAQIECBAgUA0BURAgQIAAAQIECBAgQIAAAQL5C8hwkAIKAAYJpjkBAgQIECBAgAABAgQIVEFADAQIECBAgAABAgQIECBAgED+AjIcrIACgMGKaU+AAAECBAgQIECAAAEC7RcQAQECBAgQIECAAAECBAgQIJC/gAwHLaAAYNBkdiBAgAABAgQIECBAgACBdgsYnwABAgQIECBAgAABAgQIEMhfQIaDF1AAMHgzexAgQIAAAQIECBAgQIBAewWMToAAAQIECBAgQIAAAQIECOQvIMMhCCgAGAKaXQgQIECAAAECBAgQIECgnQLGJkCAAAECBAgQIECAAAECBPIXkOFQBBQADEXNPgQIECBAgAABAgQIECDQPgEjEyBAgAABAgQIECBAgAABAvkLyHBIAgoAhsRmJwIECBAgQIAAAQIECBBol4BxCRAgQIAAAQIECBAgQIAAgfwFZDg0AQUAQ3OzFwECBAgQIECAAAECBAi0R8CoBAgQIECAAAECBAgQIECAQP4CMhyigAKAIcLZjQABAgQIECBAgAABAgTaIWBMAgQIECBAgAABAgQIECBAIH8BGQ5VQAHAUOXsR4AAAQIECBAgQIAAAQKtFzAiAQIECBAgQIAAAQIECBAgkL+ADIcsoABgyHR2JECAAAECBAgQIECAAIFWCxiPAAECBAgQIECAAAECBAgQyF9AhkMXUAAwdDt7EiBAgAABAgQIECBAgEBrBYxGgAABAgQIECBAgAABAgQI5C8gw2EIKAAYBp5dCRAgQIAAAQIECBAgQKCVAsYiQIAAAQIECBAgQIAAAQIE8heQ4XAEFAAMR8++BAgQIECAAAECBAgQINA6ASMRIECAAAECBAgQIECAAAEC+QvIcFgCCgCGxWdnAgQIECBAgAABAgQIEGiVgHEIECBAgAABAgQIECBAgACB/AVkODwBBQDD87M3AQIECBAgQIAAAQIECLRGwCgECBAgQIAAAQIECBAgQIBA/gIyHKaAAoBhAtqdAAECBAgQIECAAAECBFohYAwCBAgQIECAAAECBAgQIEAgfwEZDldAAcBwBe1PgAABAgQIECBAgAABAs0XMAIBAgQIECBAgAABAgQIECCQv4AMhy2gAGDYhDogQIAAAQIECBAgQIAAgWYL6J8AAQIECBAgQIAAAQIECBDIX0CGwxdQADB8Qz0QIECAAAECBAgQIECAQHMF9E6AAAECBAgQIECAAAECBAjkLyDDBggoAGgAoi4IECBAgAABAgQIECBAoJkC+iZAgAABAgQIECBAgAABAgTyF5BhIwQUADRCUR8ECBAgQIAAAQIECBAg0DwBPRMgQIAAAQIECBAgQIAAAQL5C8iwIQIKABrCqBMCBAgQIECAAAECBAgQaJaAfgkQIECAAAECBAgQIECAAIH8BWTYGAEFAI1x1AsBAgQIECBAgAABAgQINEdArwQIECBAgAABAgQIECBAgED+AjJskIACgAZB6oYAAQIECBAgQIAAAQIEmiGgTwIECBAgQIAAAQIECBAgQCB/ARk2SkABQKMk9UOAAAECBAgQIECAAAECjRfQIwECBAgQIECAAAECBAgQIJC/gAwbJqAAoGGUOiJAgAABAgQIECBAgACBRgvojwABAgQIECBAgAABAgQIEMhfQIaNE1AA0DhLPREgQIAAAQIECBAgQIBAYwX0RoAAAQIECBAgQIAAAQIECOQvIMMGCigAaCCmrggQIECAAAECBAgQIECgkQL6IkCAAAECBAgQIECAAAECBPIXkGEjBRQANFJTXwQIECBAgAABAgQIECDQOAE9ESBAgAABAgQIECBAgAABAvkLyLChAgoAGsqpMwIECBAgQIAAAQIECBBolIB+CBAgQIAAAQIECBAgQIAAgfwFZNhYAQUAjfXUGwECBAgQIECAAAECBAg0RkAvBAgQIECAAAECBAgQIECAQP4CMmywgAKABoPqjgABAgQIECBAgAABAgQaIaAPAgQIECBAgAABAgQIECBAIH8BGTZaQAFAo0X1R4AAAQIECBAgQIAAAQLDF9ADAQIECBAgQIAAAQIECBAgkL+ADBsuoACg4aQ6JECAAAECBAgQIECAAIHhCtifAAECBAgQIECAAAECBAgQyF9Aho0XUADQeFM9EiBAgAABAgQIECBAgMDwBOxNgAABAgQIECBAgAABAgQI5C8gwyYIKABoAqouCRAgQIAAAQIECBAgQGA4AvYlQIAAAQIECBAgQIAAAQIE8heQYTMEFAA0Q1WfBAgQIECAAAECBAgQIDB0AXsSIECAAAECBAgQIECAAAEC+QvIsCkCCgCawqpTAgQIECBAgAABAgQIEBiqgP0IECBAgAABAgQIECBAgACB/AVk2BwBBQDNcdUrAQIECBAgQIAAAQIECAxNwF4ECBAgQIAAAQIECBAgQIBA/gIybJKAAoAmweqWAAECBAgQIECAAAECBIYiYB8CBAgQIECAAAECBAgQIEAgfwEZNktAAUCzZPVLgAABAgQIECBAgAABAoMXsAcBAgQIECBAgAABAgQIECCQv4AMmyagAKBptDomQIAAAQIECBAgQIAAgcEKaE+AAAECBAgQIECAAAECBAjkLyDD5gkoAGierZ4JECBAgAABAgQIECBAYHACWhMgQIAAAQIECBAgQIAAAQL5C8iwiQIKAJqIq2sCBAgQIECAAAECBAgQGIyAtgQIECBAgAABAgQIECBAgED+AjJspoACgGbq6psAAQIECBAgQIAAAQIEBi6gJQECBAgQIECAAAECBAgQIJC/gAybKqAAoKm8OidAgAABAgQIECBAgACBgQpoR4AAAQIECBAgQIAAAQIECOQvIMPmCigAaK6v3gkQIECAAAECBAgQIEBgYAJaESBAgAABAgQIECBAgAABAvkLyLDJAgoAmgysewIECBAgQIAAAQIECBAYiIA2BAgQIECAAAECBAgQIECAQP4CMmy2gAKAZgvrnwABAgQIECBAgAABAgSWLaAFAQIECBAgQIAAAQIECBAgkL+ADJsuoACg6cQGIECAAAECBAgQIECAAIFlCdhOgAABAgQIECBAgAABAgQI5C8gw+YLKABovrERCBAgQIAAAQIECBAgQGDpArYSIECAAAECBAgQIECAAAEC+QvIsAUCCgBagGwIAgQIECBAgAABAgQIEFiagG0ECBAgQIAAAQIECBAgQIBA/gIybIWAAoBWKBuDAAECBAgQIECAAAECBPoXsIUAAQIECBAgQIAAAQIECBDIX0CGLRFQANASZoMQIECAAAECBAgQIECAQH8C1hMgQIAAAQIECBAgQIAAAQL5C8iwNQIKAFrjbBQCBAgQIECAAAECBAgQ6FvAWgIECBAgQIAAAQIECBAgQCB/ARm2SEABQIugDUOAAAECBAgQIECAAAECfQlYR4AAAQIECBAgQIAAAQIECOQvIMNWCSgAaJW0cQgQIECAAAECBAgQIECgt4A1BAgQIECAAAECBAgQIECAQP4CMmyZgAKAllEbiAABAgQIECBAgAABAgSWFLBMgAABAgQIECBAgAABAgQI5C8gw9YJKABonbWRCBAgQIAAgQwEUkplFqNHjy5fPREgQIDAsATsTIAAAQIECBAgQIAAAQIECOQvIMMWCigAaCG2oQgQIECAAIH6C/zlL3+JMWPGxMSJE+ufjAwIECDQdgEBECBAgAABSe7HSwAAEABJREFUAgQIECBAgAABAvkLyLCVAiNaOZixCBAgQIAAAQJ1F1hjjTXihBNOiEceeSRS6robQN1zEj8BAgTaJmBgAgQIECBAgAABAgQIECBAIH8BGbZUQAFAS7kNRoAAAQIECNRNIKVUnuhPKcUKK6wQN910U+y3335lGsXdAMo3nggQIEBgSAJ2IkCAAAECBAgQIFA3gZRS3UIWLwECBNouIIDWCigAaK230QgQIECAAIEaChQn+keMGBHTp0+Pj370ozXMQMgECBCopICgCBAgQIAAAQIECNROoDhG0B10SilWWmmlKI4ZdK/zSoAAAQK9BKxosYACgBaDG44AAQIECBCol0DxxT6lFNdee21MmzYtrrrqqnolIFoCBAhUVkBgBAgQIECAAAECBOop8PrXvz6+/e1vxxe/+MVYddVVozh2UM9MRE2AAIFWCBij1QIKAFotbjwCBAgQIECgdgLnnXdebL311vG6172udrELmAABApUVEBgBAgQIECBAgACBigik1P9t/VNKMWbMmNh///1jxowZ8eKLL8aWW24Z//zP/xzf/e5346GHHlIAUJF5FAYBAhUVEFbLBRQAtJzcgAQIECBAgECdBE4++eTYdddd4+tf/3qk1P8BgTrlJFYCBAhUQUAMBAgQIECAAAECBKoqMGHChPjIRz4SZ511Vjz33HPlSf8PfvCD5fGBFVZYIf7rv/6rqqGLiwABApUTEFDrBRQAtN7ciAQIECBAgEBNBIpb+X3iE58ov+wfeeSRKvprMm/CJECgFgKCJECAAAECBAgQIFAZgeIW/sVV/cUdAJ9//vl48skn4+c//3l84AMfiGOOOSbGjh0b73rXu+KGG27oEXNKLhToAWKBAAECvQWsaYOAAoA2oBuSAAECBAgQqL7Ahz70ofJWfiml2G+//WLBggULg07JF/yFGN4QIEBgSAJ2IkCAAAECBAgQINA+geIq/je+8Y3xrW99K+6///7yO/+tt94a73vf+2LFFVeMO++8Mz784Q+XdwL82te+Vt4BYMloU0pRFA4sud4yAQIECCwu4H07BBQAtEPdmAQIECBAgEClBXbeeef41a9+VcZY/L5fccu/lBad9PcFv6TxRIAAgaEL2JMAAQIECBAgQIBAEwRSWvTdfcnu11xzzfj2t78dU6dOjWeeeSZuuumm+MpXvhLrr79+eaK/aH/BBRfEBhtsEJtuumn85je/KVb1+3BsoF8aGwgQILBIwLu2CCgAaAu7QQkQIECAAIEqCaS06ABB8cX/kksuWfjl//Wvf32VQhULAQIEshCQBAECBAgQIECAAIFmCHSflE8pxdprrx177bVXXHvtteUV/o8++mh8+ctfjvXWWy9Gjx698Ht/cbv/b3zjGzFq1KjyDgAPPPBAM0LTJwECBDpSQNLtEVAA0B53oxIgQIAAAQIVEug+QDBp0qTy1n/doV144YUxffr0crG7TbngiQABAgSGI2BfAgQIECBAgAABAg0XKE7g77777nHRRRfF448/Xn6f/+UvfxlvfvOby5P9KS0q/i8GnzJlSrztbW+LNdZYI77+9a/HvHnzitVu618qeCJAgEBDBHTSJgEFAG2CNywBAgQIECBQLYGVVlqp/I2/xaP64Ac/uPii9wQIECDQEAGdECBAgAABAgQIEBi+wNixY8tb9R9//PHx0ksvxdy5c+Pss8+O97znPbH66quXA3QX83e/Fu2Kn/krjgFsscUWcc011zjhX0p5IkCAQDME9NkuAQUA7ZI3LgECBAgQIFApgfvvvz9WXHHFhTEdddRRMWfOnIXL3hAgQIBAgwR0Q4AAAQIECBAgQGAIAiml+Lu/+7v4/ve/H3fccUfMnj07br/99jjwwAPLW/r31WVKXVf9P/bYY/GJT3wiVl555dhzzz3Lfftqbx0BAgQINFBAV20TUADQNnoDEyBAgAABAlUQSCnF1KlTF14dUMRUXBnwla98pXjrQYAAAQINFtAdAQIECBAgQIAAgYEIpJRi5MiR5Qn+Z599NhYsWBA33XRTHHroobHJJptE93/Fd/ju90u+PvTQQ7HuuuvG2muvHaeeemp5l4CUuooClmxrmQABAgQaK6C39gkoAGifvZEJECBAgACBCghceeWVsd566/W45d8hhxyy8Lf/KhCiEAgQIJCTgFwIECBAgAABAgQIlAIp9T4R/4pXvCL23XffOPPMM8vb+s+bNy+KW/wXV+6XO/XxlFLPfl588cU44YQTYrXVVitP/hdFAIvvtrSCgcXbeU+AAAECwxKwcxsFFAC0Ed/QBAgQIECAQHsFrrjiinjb297WI4jitv/FgYIeKy0QIECAQIMEdEOAAAECBAgQIECgS6A4EZ9Siu233z4uvfTSmDVrVkyfPj3++7//O/bYY48YNWpUV8Mlnov9iscSq8uCgfe85z3lbf4/9alPxcyZM5dsYpkAAQIEWiZgoHYKKABop76xCRAgQIAAgbYJfPOb34ztttuu1/g77LBDj7sB9GpgBQECBAgMXcCeBAgQIECAAAECHSuQUooxY8bEW97ylviP//iPePLJJ8vb+v/v//5v7LTTTjFu3LgYMWJEpLToiv6+TvSnlBa2Ke4QcNlll5U/CVD0fckll/S6o19KqWPNJU6AAIG2CRi4rQIj2jq6wQkQIECAAAECbRD43Oc+F//yL//SY+SUUjzwwANx/fXXKwDoIWOBAAECjRPQEwECBAgQIECAQP0FUhrcCfW11lorjjnmmLjnnnvKq/yvueaa+OxnP1veon+oGsWJ/6KP1VdfPXbccce48847y676Khjoa13Z2BMBAgQINE1Ax+0VUADQXn+jEyBAgAABAi0WeP/73x///u//3mvU4oDA3nvv3Wu9FQQIECDQMAEdESBAgAABAgQIZCBQfH/uL42UUqyzzjrxkY98JG688cbyCv9HHnkkDjvssNhwww37va3/0vrr3laMe++998bOO+9c9nPsscfGM888073ZKwECBAhUR0AkbRZQANDmCTA8AQIECBAg0DqBzTffPM4555xeAxYHEe67777y6v9eG60gQIAAgQYJ6IYAAQIECBAgQCAHgZR63gGguHX/PvvsE8Xt94vb+j/88MPx85//PLbaaquF6RbfuxcuDPJNse8pp5wSr3rVq+LVr351/O53vxtkD5oTIECAQGsFjNZuAQUA7Z4B4xMgQIAAAQItEVhttdXitttuW/g7gUsO+uY3v3nJVZYJECBAoJEC+iJAgAABAgQIEMhCYMyYMbHFFlvEGWecUV7hP2vWrPjZz35WXpk/YcKEHjmm1FUskFLXa4+Ny1h47rnn4qCDDooRI0bE/vvvH1OnTi33KAoCyjeeCBAgQKCaAqJqu4ACgLZPgQAIECBAgACBZgusssoqcf/99/d78v/666+PGTNmNDsM/RMgQKCjBSRPgAABAgQIECBQPYGUln1ivjgB/6Y3van8Ob277747Zs+eXRbY77nnnv1+zx5Optdcc0289a1vjZVXXjmOP/74cozipH/xGE6/9iVAgACB1ggYpf0CCgDaPwciIECAAAECBJosMHPmzPLAQfcw3QcNitfisddee5UHFLq3eyVAgACBhgvokAABAgQIECBAoIICxXfilHoWAaSUyqvuDz744Hj66adj3rx5ccMNN8TnPve58hb8KfVsHw3677TTTouRI0fG2972trj22msb1KtuCBAgQKDFAoargIACgApMghAIECBAgACB5ggsv/zyMW3atF6dp9R1sCKlFJdffnk89NBDURz06NXQCgIECBBokIBuCBAgQIAAAQIEqipQfB9ed9114+Mf/3hccsklMWfOnJg/f3786Ec/iuKOeil1fYcu2jU6h/vuuy/+6Z/+qSzK/4d/+IfyJwWWHKMZ4y45hmUCBAgQaJSAfqogoACgCrMgBgIECBAgQKBhAil1HZgoOrz66qtj8uTJ5YGEYrmvxx577NHXausIECBAoJEC+iJAgAABAgQIEGiLQEqLviOn1PU+pa7X9773vXHdddfFrFmz4sEHH4xTTz01dt555xg9enSfsabUtV+fG/tZ2d/J++IK/0mTJsVGG20Up5xySj97W02AAAECtRMQcCUEFABUYhoEQYAAAQIECDRKoPvgwrnnnhtbbbVV2W33unJhsaeLL764PNCx2CpvCRAgQKAJArokQIAAAQIECBBoj0D39+GxY8fGNttsE9///vfL78HF+gsvvDC23XbbGDduXNODK8YrCg2OPfbYskj/rW99a0yfPr3PK/6bHowBCBAgQKBpAjquhoACgGrMgygIECBAgACBBgocffTR8f73v3+ZPe69997LbKMBAQIECAxbQAcECBAgQIAAAQItFkgplVfXH3XUUXHnnXeWJ/2Lq+4PPfTQWGmllRZGU5yYX7jQpDfFz+7tuOOOMWHChPjsZz/bpFF0S4AAAQIVEBBCRQQUAFRkIoRBgAABAgQINEbggx/8YBx++OE9Okup920KzzrrrHjmmWd6tLNAgAABAs0Q0CcBAgQIECBAgECzBZZbbrkobqm///77x5/+9Kfyyvq77rorPv/5z8fGG28cI0eOLK+8XzKOlHp/X16yzVCWX3755bjkkkvKuwusu+66cfnll8f8+fOH0pV9CBAgQKA2AgKtioACgKrMhDgIECBAgACBYQvsvvvu8Zvf/KbsZ1lXMXzyk5/s8+BHubMnAgQIEGicgJ4IECBAgAABAgSGJZBSKr+/ppR69LPiiivGpz71qbjsssti5syZMW3atDjppJNi880379GulQsvvPBCGdP48ePj3e9+d8yePbuVwxuLAAECBNopYOzKCCgAqMxUCIQAAQIECBAYqkBKKSZPnhxnn3122UVx8j+lngdGig3F+uL1nnvuiaeeeqp4Wx5EKd94IkCAAIGmCOiUAAECBAgQIEBgeALFd9niMXr06Nhyyy3jggsuiGL5ueeeix//+Mfxjne8o7zSPqXe34OHN/LA9i5ieeSRR2KLLbaIoijhhBNOiBdffHFgO2tFgAABAtkISKQ6AgoAqjMXIiFAgAABAgSGKPDKV76yvNKhe/eU+j7okVLX+uKgRHGAovvRvZ9XAgQIEGi4gA4JECBAgAABAgSGKFDc1v9tb3tbHH300XHvvffGnDlz4tZbb41ddtml7DGlru+45UIbnhYsWBDHH398FLf4X2eddWLKlCltiMKQBAgQIFARAWFUSEABQIUmQygECBAgQIDAwARSSguv3C+uLiiu6B/YnlH+BuFLL7000ObaESBAgMCwBOxMgAABAgQIECCwuEBKafHFXu9XXnnl+PrXvx7PPvtsFN9dr7rqqjj88MNjww037NW2nSs++MEPRnFHgoMOOigefvjhdoZibAIECBCohIAgqiSgAKBKsyEWAgQIECBAYNACU6dOjeKqiIHsWFzx/5nPfGYgTbUhQIAAgUYI6IMAAQIECKYeNxcAABAASURBVBAgQKCHQPG9dPEV66+/fuy///7x+9//Pl5++eXyxP+//uu/RlEIkFIqb/W/ePt2vO+O+corr4w3velNMWLEiDjzzDNj/vz57QjHmAQIECBQRQExVUpAAUClpkMwBAgQIECAwEAEioMPxeOOO+6I1VdffSC7lG2eeOKJuPvuu8v3nggQIECg+QJGIECAAAECBAgQ6CkwcuTI2HXXXeOGG24oT/bff//9cdJJJ8U222zTq7g9pbTw7nc9e2nt0ve+971YZZVVYvvtt4+bbrppYVFCSqm1gRiNAAECBCorILBqCSgAqNZ8iIYAAQIECBAYoMCFF14Ym2yyyQBbdzXbcsstu954JkCAAIFWCBiDAAECBAgQINCRAiktOjFenDjfeuut44c//GHMmjUr5s2bF+eff355JX1xlX9fQCkt2r+v7a1YVxTP77PPPmUBwpe//OWyWCGW+K8ozF9ilUUCBAgQ6EwBWVdMQAFAxSZEOAQIECBAgMCyBX72s5/Fe9/73mU3/GuL7gMS99xzTxR3APjrKv8IECBAoCUCBiFAgAABAgQIdKZAUXx+3HHHxb333htPPvlkXH/99XHIIYfEuHHjKg9y9tlnx8Ybb1w+Tj/99MrHK0ACBAgQqIKAGKomoACgajMiHgIECBAgQGCpAp/5zGeiuAphqY0W25hS15UTn/jEJ8orFxbb5C0BAgQINFNA3wQIECBAgACBDhAYMWJETJo0KYrvqtOmTStvj//HP/4xDjrooNhggw2iuOV/N0N3gXr3clVen3766fjWt74VRS577rln+dN5KXV9l65KjOIgQIAAgQoLCK1yAgoAKjclAiJAgAABAgT6E3jPe94TP/jBD/rb3O/6xx57LK6++uryQEy/jWwgQIAAgYYK6IwAAQIECBAgUCeBlNIyw02pq01xW/+DDz44Lrvssnj++efjoYceKr+rTp48uUcfKXW1716ZUs/l7vXter355ptjxx13jIkTJ8YRRxxRfmfuLlLofm1XbMYlQIAAgfoIiLR6AgoAqjcnIiJAgAABAgT6ENh8883jwgsvLA9I9LF5qasOP/zwpW63kQABAgQaLqBDAgQIECBAgECtBBY/4Z3SohP1KaUYPXp0bLPNNuV30gULFkRxxfyPfvSjeMc73hFjxoypTZ5FjvPnz4/zzjuvvEPeVlttVRYxFDnVJgmBEiBAgEDVBMRTQYERFYxJSAQIECBAgACBHgLF1Qg33XRTeYAipUUHYno06mehOJDhdwv7wbGaAAECTRPQMQECBAgQIECgvgKjRo2KnXbaKU488cR44IEH4qWXXorf//73UdyVLqWe30lT6rlc1awfeeSR+NSnPhVjx46N3XbbraphiosAAQIEaicg4CoKKACo4qyIiQABAgQIEOgh8Oijjw75qopDDjmkR18WCBAgQKAFAoYgQIAAAQIECNRMYKWVVoriqv7i6v4XXnghLr300jjggANi3XXXrUUmxdX9fQV61113xStf+cqYNGlSWdAwd+7cvppZR4AAAQIEhiZgr0oKKACo5LQIigABAgQIECgEll9++Zg+fXost9xyxeKgHy+//HKcdtppg97PDgQIECAwPAF7EyBAgAABAgSqLrD++uvHgQceGDfeeGP5U3OzZs2Kgw46KFZZZZUYOXJk1cPvFV9Ki+5EMHv27DjuuONiwoQJ8ZrXvCamTZtW5thrJysIECBAgMAwBexeTQEFANWcF1ERIECAAIGOFRgxYtGfJ//3f/8Xa6+99pAtzjnnnCgOfAy5AzsSIECAwFAE7EOAAAECBAgQqJzAmDFjYu+9947rrrsunnnmmbj//vvj+OOPj6222qqMNaVFJ9DLFTV66r76f+bMmeXPFKy22mrx6U9/Ooq7GdQoDaESIECAQP0ERFxRgUVH2CsaoLAIECBAgACBzhJYsGBBmfD5558fm222Wfl+KE/FAZD999/fVQ5DwbMPAQIEhiVgZwIECBAgQIBA+wVWXXXVeMtb3lLeFa647f2LL74Yp59+emy77bYxfvz4bL4rzp8/P6688soo7mhQnPi/+OKL46WXXsomv/Z/kkRAgAABAv0L2FJVAQUAVZ0ZcREgQIAAgQ4WOPLII2PXXXcdlsDdd98dzz777LD6sDMBAgQIDEHALgQIECBAgACBJgmktPSr9N/0pjfFT3/603jwwQdjxowZcc0118S+++4bo0aN6hVRSr37Sqn3ul47tmFFUeC+5LBz5syJL37xizFx4sTYYYcd4oEHHliyiWUCBAgQINBcAb1XVkABQGWnRmAECBAgQKAzBXbfffc44ogjhpV8cXBkxx13HFYfdiZAgACBoQnYiwABAgQIECDQCoHlllsuXvGKV8QhhxwSjz32WHnF+/XXXx8f+9jHYt11142RI0e2IoyWj1Gc6H/rW98aY8eOjaOOOiqKnzNoeRAGJECAAAECEQGhugIKAKo7NyIjQIAAAQIdJ/D2t789zjzzzGHn/cgjj8T06dOH3Y8OCBAgQGDQAnYgQIAAAQIECDRNYNKkSXHQQQfF5ZdfHrNmzYpHH300jj322FhzzTXLMVOq5hX8ZXDDeCqK3P/rv/4rNtxww/JW/9dee21Z8DCMLu1KgAABAgSGK2D/CgsoAKjw5AiNAAECBAh0gkBKXQdoiqsXrrzyyhgxYvh/nnz3u991MKQTPjxyJECgggJCIkCAAAECBAgMXSClru+H3T0UV/kXheI33HBD+R2vuLX/cccdV97yfoUVViibpdRzn3JlDZ+Kk/xLhj1v3rz47Gc/W97NYL/99ov7779/ySaWCRAgQIBAmwQMW2WB4R9hr3J2YiNAgAABAgQqL1Ac5FhttdVi9uzZDYu1OCDUsM50RIAAAQIDF9CSAAECBAgQIDAMgVGjRsW73/3uOPXUU2PGjBnx8ssvR1Eo/qY3vansNaU8TvaXySzxlFJXbsV35KuvvjqKn7UrPIo7HCzR1CIBAgQIEGi/gAgqLaAAoNLTIzgCBAgQIJC/QPG7jH/+858bluiFF14YCxYsaFh/OiJAgACBgQtoSYAAAQIECBAYrMAaa6wRxx9/fDz99NPxwgsvxG9/+9sornafOHFiedX/YPurc/sf//jHMX78+CjuenDZZZf1SCWlFCmlHussECBAgACBdgkYt9oCCgCqPT+iI0CAAAEC2QsUt3JcffXVG5bnrrvu2rC+dESAAAECgxLQmAABAgQIECCwVIGiAHyTTTaJQw45JIrvgsXV7o8//ngceOCBscoqq5S3ui86SKnrRHdKXa/FulwfU6dOjQMOOKA8uX/wwQfHc88912eqhVXx6HOjlQQIECBAoLUCRqu4gAKAik+Q8AgQIECAQK4CKaU499xz4w1veEPDUrztttsa1peOCBAgQGCwAtoTIECAAAECBLoEUuo6cZ9SiuWXXz4+9alPxc033xwzZ86M22+/PX74wx9G9239u/bI+3nxE/fF++Jx1VVXxWabbRYbbLBBnHzyyQsBUuqyW7jCGwIECBAgUDkBAVVdYETVAxQfAQIECBAgkKfAl770pXj/+99fXuXQqAyPOOKIhvbXqLj0Q4AAgY4QkCQBAgQIECDQsQIppYXfxSZMmBDbbLNNnHXWWTFv3ryYM2dOFLe2f+Mb3xgrr7zywnadiDVr1qw49thjY8yYMbHddttF98/hpZQWchTFAQsXvCFAgAABAlUUEFPlBRQAVH6KBEiAAAECBPIT+NCHPhTf/va3G5rYiy++GBdddFHH/UZkQxF1RoAAgWEI2JUAAQIECBDoXIHihP9PfvKTKG5n/9RTT8V1110XH/jAB2LECIefi0/FtGnTovi5ulVXXTUOPfTQmDt3brF64fdXJ/1LDk8ECBAgUBMBYVZfwF9g1Z8jERIgQIAAgWwEUkrx2te+Nn796183PKczzjgj5s+f3/B+dUiAAAECAxLQiAABAgQIEOgQgVGjRsXkyZPjn//5n2PGjBmxYMGC8oT/xz72sVhvvfU6RGHZab788stx5ZVXRnFHhMLlwgsvLK2WvacWBAgQIECg0gKCq4GAAoAaTJIQCRAgQIBADgIppSgOFN14441NSeeAAw5oSr86JUCAAIGBCGhDgAABAgQI5CiQUtet6TfYYIPyyvXiyv7Zs2fHgw8+GP/v//2/mDhxYkff0r+vOZ85c2YcdthhMX78+Nh+++3j6aef7quZdQQIECBAoKYCwq6DgAKAOsySGAkQIECAQCYCxYGi0aNHNzyb++67r/xdyYZ3rEMCBAgQGJiAVgQIECBAgEBWAiml2HnnnePee+8tb1NffOf6/ve/H9tuu21Z2J1SV2FAVkkPM5nipw823njjWG211aKwKn6mbphd2p0AAQIECFRPQES1EFAAUItpEiQBAgQIEKi3QPG7j1OmTInllluuKYl87nOfa0q/OiVAgACBgQloRYAAAQIECNRbYMUVV4x3vetd8Z//+Z9RnMgubut/ySWXRHHlf70za270xW3+TzvttJg0aVJ5N4S77767uQPqnQABAgQItFnA8PUQUABQj3kSJQECBAgQqLXA9ddfH5tuumlTcpgzZ0789re/bUrfOiVAgACBAQloRIAAAQIECNRAIKWeV+0X39FOOumkePLJJ+PZZ5+Niy++OD7xiU/EhAkTapBNe0L8y1/+snDgffbZJ8aNGxcf+9jHYvr06QvXe0OAAAECBDIWkFpNBBQA1GSihEmAAAECBOoq8L3vfS+22mqrpoRfHHy54oorYt68eU3pX6cECBAgMBABbQgQIECAAIGqC4wcOTI233zzOOyww+KOO+4ob+t/++23x/7771/esr7YvngOxXetxZe9j9LshhtuKL/fppTi9NNPj5deeqlcz4cAAQIECHSGgCzrIqAAoC4zJU4CBAgQIFAzgZRS7LnnnvGFL3yhqZEXV6g0dQCdEyBAgMDSBWwlQIAAAQIEKikwduzY8oT/bbfdFrNmzYri9ZhjjolNNtlkmfGm1PNuAcvcIfMGX/va12LNNdeMbbfdNm6++ebMs5UeAQIECBDoR8Dq2ggoAKjNVAmUAAECBAhUXyClRQeJNtpoozjjjDOaGvTcuXPjkUceaeoYOidAgACBpQvYSoAAAQIECLRfIKVU3rr/LW95S1xwwQWxYMGCeP7556M44b/FFltEUQzgqv6BzVPhVDweeuihsqg9pRT/9m//FjNmzBhYB1oRIECAAIFMBaRVHwEFAPWZK5ESIECAAIHKCxQHSYog11prrbjllluKt1GsKx7lQoOfDj/88Ab3qDsCBAgQGKSA5gQIECBAgECbBEaNGhXvec97ylvR33///fHUU0/FNddcE7vsskuklMrH4t/FUkptirRewxaF7FtuuWWsu+66cdZZZ9UreNESIECAAIHmCei5RgIKAGo0WUIlQIAAAQJ1EBgxYkRMmzYtVlhhhTLclFJ54KlcaPDTr3/96wb3uFB9AAAQAElEQVT3qDsCBAgQGJyA1gQIECBAgECrBIoT/sVt6Iur+otb+hd3RLvoooti7733jvXWW6/PMFJKfa63sqfACy+8EF/96lfL764f/vCHY8qUKT0bWCJAgAABAh0vAKBOAgoA6jRbYiVAgAABAhUXSCnFHXfcEcstt1zTI7311lvdgrHpygYgQIDAMgRsJkCAAAECBJoqsOGGG8YXv/jFuPHGG6M44f/oo4/GYYcdFuPGjWvquLl2vvgdEYoc//CHP8Q73/nOWHHFFeOb3/xmscqDAAECBAgQ6EvAuloJKACo1XQJlgABAgQIVFvgv//7v2PjjTduSZDHHntsS8YxCAECBAj0L2ALAQIECBAg0HiB3XbbLe66666YN29e3HvvvfGd73wnttpqq/Ln1VLquqK/OJFdPBo/et49ptTld+6558bo0aPjjW98Y1x++eV5Jy07AgQIECDQAAFd1EtAAUC95ku0BAgQIECgsgKf+cxnYt99921ZfD/5yU9aNpaBCBAgQKBPASsJECBAgACBYQpMmDAh3ve+98Vpp50Wzz77bHmS/5xzzomNNtooRo4cWfaeUtdJ63Lhb08ppfJ29X9b9DIAgUceeaS8e0Jxx7rdd989Xn755QHspQkBAgQIECAQERBqJqAAoGYTJlwCBAgQIFBFgZ122il+8IMfNDW0xa9uueeee8oDYymlpo6pcwIECBBYmoBtBAgQIECAQH8CKXV9V0mp52vRfsstt4zTTz+9/EmzJ554Ioqr0ffZZ59YeeWVi839PlLq6qvfBh28YfHvi4u/L0huu+22KH5KYfLkyfH9738/5s+fX6z2IECAAAECBAYsoGHdBBQA1G3GxEuAAAECBComsPbaa8ell17a9KhSWnSw68Mf/nA53pIHdsqVnggQIECgNQJGIUCAAAECBPoV6P6uUlzFv9lmm8WXvvSleOyxx8pC5ltvvTX23nvvmDhxYowYMcKV/P0qDnxDSl3fFwv3lFK88MIL8dOf/jRWWGGFeO1rXxtTp06NBQsWDLxDLQkQIECAAIFFAt7VTmBE7SIWMAECBAgQIFAZgeJg1n333dfyeO64445yzJS6DvKUC54IECBAoKUCBiNAgAABAgT6Fhg/fnx5q/k//vGP5W39p0yZEt/+9rdjzTXX7LVDSl3faVLqeu3VwIpBCTz99NPx/ve/P4qfVvj4xz8ec+bMGdT+GhMgQIAAAQK9Baypn4ACgPrNmYgJECBAgEAlBIqT/3feeWeMGTOmZfEUV3NcdNFFMXfu3HLMYrl844kAAQIEWi1gPAIECBAg0HECKfV9kr64kv+9731vXHLJJeUV/s8880wcc8wx5ZXnY8eO7TinVidcXNl/3XXXxVprrVXeVeH888+Pl156qUcYvjv24LBAgAABAgQGI6BtDQUUANRw0oRMgAABAgSqIHDeeefFq171qpaGklKKk08+uaVjGowAAQIE+hKwjgABAgQIdJ5A90nklFLsvvvu8atf/SoeeeSRmDFjRlx44YWx8847dx5KGzOeP39++dMKxdX+b3nLWxb+xEIbQzI0AQIECBDIUEBKdRRQAFDHWRMzAQIECBBos8CRRx4ZxRUurQyjONhWHOA555xzWjmssQgQIECgLwHrCBAgQIBABwkst9xysfrqq8ePfvSj8gr/4orzs88+Oz784Q+XV513EEUlUn3qqadi2223jVGjRsX3vve98mcWKhGYIAgQIECAQI4CcqqlgAKAWk6boAkQIECAQPsE3v3ud8cRRxzR8gBSSnH//fe3fFwDEiBAgEBvAWsIECBAgEDOAiNGjIjNNtssvvCFL8RNN90UL7/8cjzxxBNx8MEH55x25XM77bTTYuONNy5v83/99deXxRiVD1qABAgQIECg5gLCr6eAAoB6zpuoCRAgQIBA2wQuuuiito293377tW1sAxMgQIDAQgFvCBAgQIBAlgL/9E//FPfee2+8+OKLMWXKlPjud78bf/d3f7cw1+KuZAsXvGmZwCc/+clYfvnl4x/+4R/i7rvvjpRSy8Y2EAECBAgQ6HAB6ddUQAFATSdO2AQIECBAoJUCKaUYN25cvPDCC2092HLddde1Mm1jESBAgECfAlYSIECAAIH6C6yxxhrxvve9L4pb+c+ePbu8mvzkk0+ODTfcMEaPHl0mmFIq15cLf31KyYnnvzK05N/NN98c22+/ffn986STToq5c+e2ZFyDECBAgAABAosLeF9XAQUAdZ05cRMgQIAAgRYL/P73v48VVlihpaMufoXNtdde29KxDUaAAAEC/QhYTYAAAQIEKiiQUipPFneHllIq36bU9VosvOENb4jzzjuvvJ3/448/Xr7ffffdY+zYscXmPh8pLdq/zwZWNlTgxBNPjKI4Y6uttoorr7yyz74X/57YZwMrCRAgQIAAgcYI6KW2AgoAajt1AidAgAABAq0T+MUvflH+BmbrRuwaKaVFB9uKqz5SWrTc1cIzAQIECLRawHgECBAgQKCKAsVJ4eLRHVtxFf+mm24aX/3qV+Ohhx4qr+T/v//7v/Kq/9VXX727mdc2CnTP18MPPxzFbf5HjBgRBx54YMyYMaONURmaAAECBAgQ6BbwWl8BBQD1nTuREyBAgACBlggccsghsddee7VkrP4GKQ4MXXDBBeVBu/7aWE+AAAECLREwCAECBAgQqKRASikmT55cnvC/5ZZb4plnnokpU6bEN77xjVhnnXUqGXOnBlV8vytyv+KKK2KLLbaIddddN4qC7+71xTYPAgQIECBAoO0CAqixgAKAGk+e0AkQIECAQLMFNt544/jhD3/Y7GGW2f8TTzwRM2fOXGY7DQgQIECg2QL6J0CAAAEC1RBIKcXEiRNj9913j+uvvz4WLFgQDz74YPzbv/1bvO51r4sxY8Ys/EmAlNxJrAqzVpzgf+655+Lkk0+OUaNGxTve8Y6ySKNYX8SXknkqHDwIECBAgEA1BERRZwEFAHWePbETIECAAIEmCowfPz7+/Oc/N3GEgXd9xhlnDLyxlgQIECDQPAE9EyBAgACBFgik1PeJ4OKk8Qc+8IEovh8Ut4kvHmeffXZsvfXWZVQp9b1fudFTywS6T+h3D1gs33nnnbHbbrvFhAkTytv9z5s3r3vzwtei3cIFbwgQIECAAIH2Chi91gIKAGo9fYInQIAAAQLNEUgplSf/U2r/AbTiINDhhx/enET1SoAAAQKDEtCYAAECBAi0QqD4DlCMM3LkyJg0aVIcf/zx5RX+L730Upx11lmx5557lieSizbdbYv3HtUSKO7KcPXVV5d3Y9hkk03i/PPPj75O/FcratEQIECAAAEChYBHvQUUANR7/kRPgAABAgSaInDxxRfHWmut1ZS+B9tpcdBo7ty5g91NewIECBBovIAeCRAgQIBAUwVSSvGmN72pvI3/H/7wh/Jk8UMPPRQHHnhgeTv/lBYVKKe06H1Tg9L5oAWefvrp+OIXvxjjxo2Lt7/97bH497mUzNugQe1AgAABAgRaL2DEmgsoAKj5BAqfAAECBAgMVyClRQdgUkpx9NFHx8477zzcbhuyf3E1z4UXXhjFa0M61AkBAgQIDEPArgQIECBAYGgCKfX8zpHSouWix8MOOyymT58ec+bMiRtuuCG++tWvxutf//oYyH8p9exrIPto01iB7u9rDz/8cGy++eaxxhprxFFHHRUvvPBCr4G62/baYAUBAgQIECBQIQGh1F1AAUDdZ1D8BAgQIEBgmAKLH4B55zvfGVW63X5KKX74wx+WV/sMM027EyBAgMBwBexPgAABAgQGKJBSz5Pyi3/nmDhxYrzvfe8rbwf/8ssvl8W+xxxzTKy99toxevToAY6gWVUEip9l+NWvflXO3+TJk+OOO+6I+fPn+w5XlQkSBwECBAgQGIqAfWovoACg9lMoAQIECBAg0DiB3/72t43rrEE9Fbf+XPyAYYO61Q0BAgQIDFJAcwIECBAgMFCB7r/fU0rlieAddtghzjvvvHjsscfi8ccfj3PPPTd23XXXWG655coCgIH2q111BJ577rn46Ec/GhMmTIi99947Hn300TK47rnvfi1XeiJAgAABAgRqJSDY+gsoAKj/HMqAAAECBAgMW6C40qa4PWNxAG7YnTWwgwcffDBmzpzZwB51RYAAAQJDFLAbAQIECBDoIZBS6rHcvTB27NjYdNNNy58WmzFjRixYsCAuv/zy8qr/NddcsywI6G5bvKbUdz/FNo9qCRRzecstt5S3+V955ZXjZz/7WZ+3+a9W1KIhQIAAAQIEBimgeQYCCgAymEQpECBAgACB4QoUV/6PGTNmuN00fP8rr7yy7DMlBwVLCE8ECBBom4CBCRAgQIBAT4HuK7xTSrHBBhvEN7/5zfjTn/4UzzzzTNx+++3lT4utttpqPXeyVEuBuXPnxre//e3yNv9veMMbyvmtZSKCJkCAAAECBAYgoEkOAgoAcphFORAgQIAAgWEIfOlLX4p3vOMdva7EGUaXDdv1hz/8YdlX98HFcsETAQIECLRewIgECBAgQOCvAiml8nvDqquuGu9///tjypQpMX/+/LjvvvviX/7lX8orw0eNGvXXlv7lIFD8XMMuu+wSyy+/fHzlK18pf74hh7zkQIAAAQIECCxFwKYsBBQAZDGNkiBAgAABAkMT2GmnneI73/nO0HZuwV4333xzC0YxBAECBAgsS8B2AgQIEOhsgeJ27x/60Ifi7LPPjieffDKeeuqpOPfcc2OzzTYrCwI6Wye/7M8666xybl/xilfERRddlF+CMiJAgAABAgT6FbAhD4EReaQhCwIECBAgQGCwAuPHj49LL710sLu1rP3MmTNbNpaBCBAgQGCpAjYSIECAQKYCKaV+T+BvuOGGUZwILu7G9eyzz8avf/3r2G233WLChAn97pMpU8ek9fWvf72c2z333DPuuOOOjslbogQIECBAgMBCAW8yEVAAkMlESoMAAQIECAxWoLhN5+L7FAf2Fl9u9/vu2/+3Ow7jEyBAgAABAgQIEMhVoPgOUDxGjBgRW2+9dXz3u9+Nu+++O4p19957b+y+++69Ui+29VppRW0F/vCHP5Q/55BSim984xu1zUPgBAgQIECAQCME9JGLgAKAXGZSHgQIECBAYBACV155Zay22mo99kgp9Vhu98Jpp51WhpBSteIqg/JEgACBThKQKwECBAhkK3DYYYfFww8/HC+++GJcf/318YUvfCFe/epXR/d/KfX+Wzyl3uu623utj8Avf/nLmDhxYrzxjW+M888/vww8JXNbQngiQIAAAQKdKiDvbAQUAGQzlRIhQIAAAQIDEzjggAPi7W9/+8Aat6nVggUL4rHHHitHd4VRyeCJAAECbRMwMAECBAjUTyCl3idy11lnndhrr73iggsuKK/wL/7OPuaYY6JYP3r06DLJlHrvV27wlIVA8R2rKPIo7viw9957x5I/u1Z8JrJIcerQnQAAEABJREFUVBIECBAgQIDAkATslI+AAoB85lImBAgQIECgX4GUug7kFVfznHjiif22q8qGqVOnxuzZs6sSjjgIECDQyQJyJ0CAAIGKC6TU9bd+Sl2vRbjFidyUUuyxxx5xySWXxOOPP15e6V9c9b3LLrsUTTw6RKD4LNxyyy2x1VZbxdprrx1HH310WQBSpF9sS2nR56ZY50GAAAECBAh0rIDEMxJQAJDRZEqFAAECBAj0J1Ac2FlxxRXj1ltv7a9JpdbfcMMNlYpHMAQIEOhcAZkTIECAQB0EUkqxwgorxGabbRbHHntszJ8/P4q7ap155pmx8847xxprrFGHNMTYQIHiZx1+/vOfx0orrRRveMMb4uabby5P/KfkhH8DmXVFgAABAgQyEpBKTgIKAHKaTbkQIECAAIGlCNx0003lQcGlNKnMpl/84heViUUgBAgQ6GgByRMgQIBAWwRS6v8kbUqLthV3+PrmN79ZFvrOmjUrpkyZEp/+9KejuMV7WwI3aNsFZsyYEfvss0+MGzcu9t1333jhhRd6xFQUhy++Ysnlxbd5T4AAAQIECHSQgFSzElAAkNV0SoYAAQIECPQtUFz5sckmm5RXfPTdojpriwNQV1xxRXUCEgkBAgQ6WEDqBAgQINAegeJv4iVHHjlyZKy88srxsY99LO66667yb/vi9Stf+UpsscUWUWzva78l+7Gch8Dic13c8eH222+PNddcs3ycfvrp5R0g8shUFgQIECBAgEArBIyRl4ACgLzmUzYECBAgQKCXwK677hof+chHyvUpLbpaqFxRwaeUUjz//PMVjExIBAgQ6DgBCRMgQIBAmwVWX3318iruCy64IGbOnBnPPvts/OQnP4mNNtqojCylnn/fp9RzuWzkKTuB4uR/Sl3fm4488shYddVVY/PNN48nnniiLAwpEi7aFK8eBAgQIECAAIEBCGiSmYACgMwmVDoECBAgQGBxgeJ3QM8777zFV1X+/WOPPVb5GAVIgACBzhCQJQECBAi0WiClFFtuuWVceumlMW/evPKE7mmnnRa77LJLefV/q+MxXvUEihP7RcH01ltvXX4m/vVf/zWee+656gUqIgIECBAgQKBGAkLNTUABQG4zKh8CBAgQIPA3gZRSPPXUU5FSva4C+ta3vvW3DLwQIECAQFsFDE6AAAECTRFIadHf56NGjYqtttoqvvvd78bUqVPL27bfeuutsdNOO5W39G9KADqtpUBx4v+cc86JV73qVTF+/Pi48cYbF17tX8uEBE2AAAECBAhUR0Ak2QkoAMhuSiVEgAABAgS6BM4+++wo7gDQtVSf57POOqt2RQv10RUpAQIEBi6gJQECBAg0ViClrhP/xcnbI444IqZNm1ZeuV2cyP3iF78Y6623nhO6jSXPpreDDz44xo0bF3vssUfcf//9PifZzKxECBAgQIBANQREkZ+AAoD85lRGBAgQIECgPDC022671VKiuGtBcXVLSl0HSGuZhKAJECBQfwEZECBAgECDBNZff/3Yd9994/LLL4/58+fH008/HUceeWRMnjw5ll9++R6jpORv4B4gHbzwxz/+MXbccceyOPrHP/5xzJ4924n/Dv48SJ0AAQIECDRRQNcZCigAyHBSpUSAAAECnS2wxhprxBlnnFFLhOKg1ty5c8vYiyKA8o0nAgQIEGiDgCEJECBAoD+BlJZ+kn7EiBGx1157lSf8i+LW++67L0477bTYfvvto9jWX7/WEygEjjvuuJg0aVK8/vWvj8suu6xY5UGAAAECBAgQaKKArnMUUACQ46zKiQABAgQ6VmD06NFx++23l1eJ1BGhuP2pE/91nDkxEyCQnYCECBAgQKBfgSX/Xl1ppZXiNa95TfzoRz8qr/AvrvL/5S9/GTvssENMmDChtn+b9wtgQ0MFis/TY489FgceeGD5Wfn0pz8d06dPL983dCCdESBAgAABAgT6ErAuSwEFAFlOq6QIECBAoFMFzj333Jg4cWJt07/55ptrG7vACRAgkJOAXAgQIEBg6QJvfOMb4/vf/37cdtttMWvWrPjzn/8cBx98cJ8nbYsTvEvvzdZOFfjtb38b22yzTay11lpx4oknlgzdn5fu13KlJwIECBAgQIBAkwR0m6eAAoA851VWBAgQINAhAiktuv3oP/7jP8a73/3uWmd+zTXX1Dp+wRMgQCATAWkQIECgYwVSWvT3dTdCcdv+4ir/Qw89NB5++OFYsGBBFIWrn/3sZ2OLLbbocdI/pd77p9R7XXffXvMX6D6R3/360ksvxTHHHFN+bt773vdGcRe0/BVkSIAAAQIECFRUQFiZCozINC9pESBAgACBjhDoPoi00UYbxUknnVT7nP/0pz/VPgcJECBAoP4CMiBAgEDnCnT/fb366qtHUWBbXKE9Z86ceO6558or/tdZZ53yxG0hlJIT+4WDx9IFUur6nNx5553xgQ98IMaMGROf//znl76TrQQIECBAgACBlggYJFcBBQC5zqy8CBAgQKCjBIpbj44cOTK6D1jWKfki5uJR/Fbq1KlT6xS6WAkQIJCngKwIECDQoQLFbf0vv/zyKE74P/HEE3HKKaeUd9gaNWpUh4pIuxEC//u//xtjx46NTTfdNM4555yFXabUVRiwcIU3BAgQIECAAIFWCxgvWwEFANlOrcQIECBAoFMErrjiilh++eXLdFOq30GklFJ5FdXLL79c5uCJAAECBNorYHQCBAjkIpBS6jeV4u/nN7/5zfGDH/wgHnroobKQtrit/w477LDwb+t+d7aBwDIEnnrqqfja174Wo0ePjne84x3x4osv9tqjKILutdIKAgQIECBAgEALBQyVr4ACgHznVmYECBAgkKlASosOZBa3Jd1uu+2yyPTRRx/NIg9JECBAoOYCwidAgEA2AkueYJ08eXIcddRR8eCDD8asWbPi2muvjc985jMxadKkWLJtNggSaalAcUez173udbHmmmvGkUceGfPmzWvp+AYjQIAAAQIECAxCQNOMBRQAZDy5UiNAgACBPAW6D05OnDixvC1pDlkWOV188cU5pCIHAgQI1FxA+AQIEKi3QEqLimXXXXfd+PjHPx5/+MMfyhP806ZNi89//vNRrF/ytv4pLdqv3gKib7VAcSez3/zmNzFhwoTYYIMN4tZbb43i581aHYfxCBAgQIAAAQKDE9A6ZwEFADnPrtwIECBAIGuBe+65J5v8Ukpx7rnnZpOPRAgQIFBbAYETIECgBgIp9X2yfoUVVogPfehDcfXVV8fMmTPLK/1PPfXUeP3rX98rq5T67qNXQysI9CPw/PPPx0c/+tFYZZVV4sMf/nA8/fTTPVoWRc7Fo8dKCwQIECBAgACBqgiII2sBBQBZT6/kCBAgQCBXgV/84hcxfvz4LNIrDooVjyuvvDKLfCRBgACBOguInQABAnUSGDduXGy55Zbx05/+NBYsWBAvvPBC/OpXv4q3vvWtseqqq9YpFbHWSKC4wn/jjTeOlVdeOX72s5+Vn7sahS9UAgQIECBAgEAp4ClvAQUAec+v7AgQIEAgQ4Edd9wx/v7v/z5SyuOqpZRSmcucOXMynC0pESBAoFYCgiVAgEDlBYqT+yeccELcdddd8cwzz5S3W//Yxz5W/j1Z+eAFWFuBosDkm9/8Zqyxxhrxute9Lu6+++7yZyVqm5DACRAgQIAAgU4XkH/mAgoAMp9g6REgQIBAXgIjR46M//mf/3GwKa9plQ0BAgQqIiAMAgQIVEtgxIgRsfzyy8dhhx1W3l69uGtUcXv/Aw44IDbaaCMn/as1XVlGU9zmf9ddd43lllsuvvrVr8aMGTMW5plSWvjeGwIECBAgQIBAvQREm7uAAoDcZ1h+BAgQIJCVwB133FHmk1JeB5tmzZpV5uWJAAECBNooYGgCBAhUQGDSpEnxiU98Ii6++OKYP39+FHeJOuaYY2KVVVbpFV1Kef1N3CtBK9oiUBSanHXWWVFc6V/8zMSFF17YZwF20a4tARqUAAECBAgQIDBcAftnL6AAIPspliABAgQI5CLwpS99KV796lfnkk6PPLoLG3qstECAAAECLRUwGAECBNol8K53vSuuueaamD17dkybNi3+8z//M4p17YrHuJ0lsPiJ/C9/+csxduzY2HPPPeO2227rLAjZEiBAgAABAh0jINH8BRQA5D/HMiRAgACBDATWW2+9+M53vpPtbU4VAGTwIZUCAQJ1FxA/AQIEWiKw0korxXbbbRc//vGP46mnniqvrC6u9n/LW95SnnhtSRAGIbCYwJQpU2K33XYrv2t973vfK+86UWxevDCgWPYgQIAAAQIECGQiII0OEFAA0AGTLEUCBAgQqLdASimKg1L1zmLp0T/00ENLb2ArAQIECDRZQPcECBBojEBKvW/LX9zW/7jjjosHHnggnn766bjiiiviU5/6VEyYMKHXoCn13r9XIysIDFOgOLl/+umnR/HZfO1rXxvnnXde2WOxvnzjiQABAgQIECCQrYDEOkFAAUAnzLIcCRAgQKDWAr/5zW+yvxqquL1mSg721vqDKngCBOotIHoCBAg0QCClFCNGjIjJkyfHP/7jP5a3UC9OqBbFngcddFC88pWvjJEjR4b/CDRboPjcFWN0vxbvi8eMGTPiC1/4Qiy33HKxzz77xPTp04vVHgQIECBAgACBzhGQaUcIKADoiGmWJAECBAjUVaC4PWrx+5N1jX+gcRdXgi15cG6g+2pHgAABAsMX0AMBAgSGKpBSinHjxsX+++8fxZX9xW39p02bFqecckpsscUWvbpNSdFnLxQrGi6QUs/P2fXXXx/bbrttrLnmmnH00UfHggULFo7pe8hCCm8IECBAgACBDhCQYmcIKADojHmWJQECBAjUQCClVP7uZHeoK6ywQnkQtVhOKRUv2T6efPLJbHOTGAECBGogIEQCBAgsFEhp2X93Fif8i5OpZ555ZsyfPz9mzZoVJ510Urz97W+P8ePHL+zLGwLtFJgzZ04Ud1NbaaWVypP/RRGAk/3tnBFjEyBAgAABAhUQEEKHCCgA6JCJliYBAgQIVF+gOBhVPIpIU0px3XXXFW874lHcirMjEpUkAQIEKikgKAIECCwS6P57tFiTUlcxQEop3vrWt8YJJ5wQU6dOLU/4F3+r7rHHHj0KWIt9PAi0Q2Dxz+2DDz5Y3t6/KEb5+7//+5g9e3Y7QjImAQIECBAgQKCCAkLqFAEFAJ0y0/IkQIAAgVoIpJTKg6j77bdfvO51r6tFzMMNsrj9pjsADFfR/gQIEBiGgF0JECCwhEBKqbyS/7DDDouXXnqpvF361VdfHZ/85CdjvfXWK1svfsJ18fflRk8EWiyQUoopU6bEqquuWn5GTz/99Jg7d274bLZ4IgxHgAABAgQIVFtAdB0joACgY6ZaogQIECBQB4HiANUrX/nKOPXUU+sQbkNiLA4qF7eObUhnOiFAgACBQQvYgQABAnjMN4AAABAASURBVIXAhhtuGAceeGBcfvnl8fLLL8czzzwTRx99dIwePbrY3OuRUlq4LqVF7xeu9IZACwSeffbZ+Na3vhUrr7xybLHFFuXntgXDGoIAAQIECBAgUEsBQXeOgAKAzplrmRIgQIBATQSuueaamkTamDCLAoCi8KExvemFAAECBAYpoDkBAhkKpNTzhHxKPZe7Uy5u4X/LLbfE888/H/fcc08cf/zxscMOO8TIkSO7m3glUBmBxb8zFD8hts0228TEiRPjq1/9ajz33HOViVMgBAgQIECAAIGKCgirgwQUAHTQZEuVAAECBKov8J3vfCfWWWed6gfawAiLAoCU+j4o3cBhdEWAAAECfQpYSYBAjgKLnygt8iuWx40bF29/+9vjxBNPLE/4F+vOPPPMKH52asUVVyx/hqpo60GgqgLz5s2Liy66KF71qlfFGmusETfccEMU64rPclVjFhcBAgQIECBAoDoCIukkAQUAnTTbciVAgACBSgu8+tWvji996UuVjrEZwRW3mHXQrhmy+iRAgMAABDQhQCBLgZS6iitf85rXlCf8p06dWt4a/corr4wDDjggihP+WSYuqSwFioLhQw45JFZbbbXYZZdd4r777isLVlLq+pxnmbSkCBAgQIAAAQKNFtBfRwkoAOio6ZYsAQIECFRVoPht1eIKlqrG18y45s+f38zu9U2AAAECSxGwiQCB6gukNLCTnKNGjYr11lsvPvvZz8add94ZRYHln//85/KEf7F+xAiHgKo/2yLsFig+v3fffXdst912MWbMmDjuuON63Oa/2F48utt7JUCAAAECBAgQWLqArZ0l4NtfZ823bAkQIECgogKnnHJKrLrqquWB2oqG2LSwijsANK1zHRMgQIDA0gRsI0CgBgL9neRMKcWECRPisMMOi2uvvTZmzpwZxZX+//Ef/xEbbbRRDTITYqcL9PXZLm7p/6Mf/SjWX3/92HjjjeOqq67qdCb5EyBAgAABAgQaIaCPDhNQANBhEy5dAgQIEKiewKRJk2KfffYpA0spdVwRQHFLzyL5lAZ2dVvR1oMAAQIEGiGgDwIE6iZQ3Lp/q622iv/5n/+JBQsWxFNPPRXHHHNMvPnNb46VVlqpVzp9nWDt1cgKAm0SSGnR3//PPPNM+Z2ouJPFpz/96XjwwQd7RJXSorY9NlggQIAAAQIECBAYgIAmnSagAKDTZly+BAgQIFApgeLW//fee2/5G5bdgaXUWQe3Hn300TJ1B6hLBk8ECBBonYCRCBCovMDIkSNj++23j5NOOimmTZsWzz//fNx4442x4447Dij2lDrr78oBoWhUKYHf/e53sc0225R3Qzv99NP7jc13hX5pbCBAgAABAgQILFtAi44TUADQcVMuYQIECBCokkBx6//ll1++SiG1PJaUHJhuOboBCRAgEBEQCBCopkDxs1BHHXVUzJo1K4qfSrr88stj//33j8mTJ1czYFERGKDA4ifxf/CDH0RR4LLTTjvFDTfcMMAeNCNAgAABAgQIEBiKgH06T0ABQOfNuYwJECBAoCICW2yxRey7774ViaZ9Ybzwwgvl4CkpBCghPBEgQKA1AkYhQKAiAhtttFF87nOfi9///vflT0HNnDkzDj/88Bg3blwZYUr+RiohPNVe4M477yxv859SikMPPbT8GYvaJyUBAgQIECBAgED1BUTYgQIKADpw0qVMgAABAtUQ+OMf/1iNQNocxZNPPllGsPgVQeUKTwQIECDQRAFdEyDQDIGUBnayfq+99oriZGhxS/+77ror/v3f/728DXp3TCl19ZNS12v3eq8EqizQ39/zl156aay99tqx6aabxtJu81/l3MRGgAABAgQIEKivgMg7UUABQCfOupwJECBAoO0CZ555ZowY4f+G2z4RAiBAgECnCsibAIGGCqTU/4n68ePHxzvf+c448cQT46WXXiqvev7lL38ZG2+8cay44ooNjUNnBNopkNKi/x08/fTT8a1vfav8zvOud70rHn300XaGZmwCBAgQIECAQOcKyLwjBZx56MhplzQBAgQItFOguPX/Hnvs0c4QjE2AAAECHS4gfQIEGivQfeVz9+vWW28dP/nJT+KBBx6Ip556Kn73u9/FAQccEKNHj27swHojUCGB4vN/zz33xHbbbRcTJ06MI444ovxZiwqFKBQCBAgQIECAQMcJSLgzBRQAdOa8y5oAAQIE2iRQXPV/2223tWn0ag6b0qIrhaoZoagIECCQnYCECBBooMCoUaNi/fXXj8MPPzymT59envC8/vrrY7/99otXvvKVMXLkyB6jpZR6LFsgUHeBuXPnxkUXXRSrrLJKbLTRRnHVVVeV/ztYMq+UfPaXNLFMgAABAgQIEGiygO47VEABQIdOvLQJECBAoD0Cxe1e2zNydUedPHlydYMTGQECBLIUkBQBAsMRSCnFGmusEYceemhce+218dxzz8V9990XRx99dKy11lrD6dq+BCotUFzhXzy6gyw++5/85CfLn7LYZZddYtasWd2b+iwAWHzfhQ29IUCAAAECBAj8f/buA86uqloY+NrpIQkJgYSQBEILLYCCoBRRROCJiAgiYqGpYEOxAD4LCAgKUn0UG1KUohThowkPkSogvffeQk+AkJ74vXPGmbRJmCRz75zy5+e999xT9l7rv6fE2evsS4AAgU4XUADQ6aQaJECAAAEC7Qusu+668ZnPfKbdP4a1f4W9BAgQqK+AzAkQINBVAinNe5dy3759Y+ONN47rrrsuZs6cGS+//HIce+yxsckmm0Tv3r3bQk1p3mvbDtogUHKBlFL+/2XGjh2br3oxcODA+N3vfhfTp08veWbCJ0CAAAECBLpSQN8ECHS+gAKAzjfVIgECBAgQaFfgxhtvzPen5A/DOcR/nuZeFvc/u70QIFBvAdkTIECgywSyu5SXWGKJ+PjHPx5nnHFGvqz/xIkT46abbooPfehDbXGlNOvfdCnN2m47wQaBCglMmTIljj/++Hz1i+HDh8fTTz+dFwNUKEWpECBAgAABAl0joFcCBBogoACgAaiaJECAAAECmUBKs/4QfNZZZ8WAAQOy3R5zCYwcOXKuPd4SIECAAAECBBonkFKKlNI8HSy77LJx6qmnxoQJE/Jl/S+77LLYbbfdIpvsnOdkOwhUTCArfGkvpWnTpsVWW20VWVHMd7/73Xj99dfbO80+AgQIECBAgMAiCriMAIFGCCgAaISqNgkQIECAwP8JtP4RbfTo0fG5z33u//b4X3sC3bp1a/eP8O2dax8BAjURkCYBAgQaIJBSy6R/9m+0lFKsvvrq8e1vfzvuvPPO/E7ml156Kfbcc8/o169fZP8+aUAImiRQWIGUWr4/sgCz75Err7wyso8wyz7i4u9//3v+0RfZMQ8CBAgQIECAQKcKaIwAgYYIdGtIqxolQIAAAQIE2gSuv/76fII7+0Na204bbQLZRwCwaeOwQYBAREAgQIBAIwSyf29kd/Tfc8898dZbb8XDDz+cL2m+3nrrtdtddn67B+wkUGGBH/7whzFo0KD42Mc+Fvfdd19eHFPhdKVGgAABAgQIdLGA7gkQaIyAAoDGuGqVAAECBAjkAtkymcOGDcu3U5p1V02+w1Mu0KdPn/zVEwECBP4j4IUAAQIdEkhpzn9bpTTn+2WWWSb+67/+K84777yYNGlSPpF5xhln5Hc1Z3f5Z52kNOc12b7WR0rzP9Z6jlcCVRB49NFHY8cdd8yLlo844oi8QKYKecmBAAECBAgQKLyAAAkQaJCAAoAGwWqWAAECBAgsvfTScfTRR4N4F4FevXq9yxkOEyBQLwHZEiBAoGMCc9+hn73fbLPN4pxzzonnn38+Xn311bjiiitip512CgWHHTN1Vr0Ezj333Fh55ZXzj8O48MIL8wKAegnIlgABAgQIEOhaAb0TINAoAQUAjZLVLgECBAjUWiClFJdccok/onXgqyD7XNHstJTcZZc5eBCovQAAAgQIdEAgpRRZEeGKK64YP/jBD/I7lrMCgOyjl3bZZZcYMWJEWyvZ/rY3NgjUXOCNN96IH/3oR/n/T8m+V5566qk2Ed8rbRQ2CBAgQIAAgWYI6IMAgYYJdGtYyxomQIAAAQI1FvjoRz8aG2+8cf6HtRozdCj1rAAg+wO+Pzh2iMtJBCovIEECBOopkFLHCgGXX3752G+//eKGG26It99+O7LJy2zJ8gEDBswXLqWOtT3fBhwgUGKB1n9j33jjjfHhD384so/G+MUvfpFn1Hosf+OJAAECBAgQINBkAd0RINA4AQUAjbPVMgECBAjUVKBbt25x1VVX1TT7hU+7e/fukX1cwsJf6QoCBCooICUCBGoq0N5EZEopskLBT3ziE3HHHXdEds6zzz4bRx11VGy66ab5CgA15ZI2gXkEsu+P2Xdm76dPnx5nnXVWXpScfTxGtkJGtn/282wTIECAAAECBLpIQLcECDRQoFsD29Y0AQIECBCopcAf//jHWua9OEkvu+yyi3O5awkQqIyARAgQqLtA3759Y8cdd4wzzjgjXnnllZg8eXL+sUrrr79+3WnkT2CBAim1rHSRTfA//fTT8aUvfSkvktl1110XeJ2DBAgQIECAAIGuEdArAQKNFOjWyMa1TYAAAQIE6iSQUooVVlghPv/5z9cp7U7JdejQoZ3SjkYIECi5gPAJEKilwKhRo+L000/Pl/SfMGFCnH/++bHbbrvlS5XXEkTSBBZR4Pbbb49BgwbFyiuvnH9PZcUAWVMppezFgwABAgQIECBQHAGRECDQUAEFAA3l1TgBAgQI1Ekg+wPbnXfemS+xWae8OyPXFVdcsTOa0QYBAiUXED4BAtUX6NGjR4wZMya+973vxb333psv6//UU0/F7rvvHv3794/so5RSMllZ/a8EGXaWwFtvvRXHHnts9OnTJzbccMPI3mf/v2T29ud+P/sx2wQIECBAgACBrhDQJwECjRVQANBYX60TIECAQI0Evv/978fgwYNrlHHnpbrmmmt2XmNaIkCgrALiJkCgAgIpzTt5369fv/jOd74TDz30UIwbNy7uv//+OOaYY2KdddbJM05p3mvyA54IEJivQPYRGZtvvnm+Ukb2/0OmTJky33MdIECAAAECBAgUTEA4BAg0WEABQIOBNU+AAAEC9RAYMGBAHH744e7+X8Thzu4EXMRLXUaAQGUEJEKAQBUEsjuNhwwZEttss01ceeWVMW3atMiW9T/uuONi9dVXj6wYIDtn7lzb2zf3Od4TqLvAzJkz44orroiRI0fGsssuG9ddd11Mnz697izyJ0CAAAECBEonIGACBBotoACg0cLaJ0CAAIFaCJx66qnRu3fvWuTa2Ulmf/Bfb731OrtZ7REgUDYB8RIgUFqB7t27xxZbbBF//vOf4/nnn4/szuTLL788tt5668iW/G9NLKWUF0umlFp3tb2mNO++toM2CNRcYNKkSbHPPvvEUkuVapDQAAAQAElEQVQtlRfXvPDCC20i2b+l297YIECAAAECBAiUQUCMBAg0XEABQMOJdUCAAAECVRfIlv3faaedqp5mQ/NbeumlG9q+xgkQKL6ACAkQKI9Anz59Yvnll49DDjkkxo8fn9+BfPXVV8dnP/vZGDFiRJiQLM9YirQYAvP7nnn88cdj/fXXjyWWWCJOOumkeOutt4oRsCgIECBAgAABAosh4FICBBovoACg8cZ6IECAAIGKCqTUcqda9nm2FU2xKWmllPK7AZvSmU4IECiqgLgIECi4wGqrrRYHHnhg3Hbbbfkk5LPPPhsHHXRQDBw40IR/wcdOeMUXSCnN8X30u9/9LlZYYYUYPXp03HXXXW0JpJTatm0QIECAAAECBEoqIGwCBJogoACgCci6IECAAIFqCmR36uy6664xdOjQaibY5KyyOwab3KXuCBAojIBACBBopEBKsyYNU5q1nfWZ0pzvs33ZI1vW/1Of+lQ88cQT+cTkI488EoceemhssMEG0bNnz+yUtkdKc7aR0pzv2060QYDAfAWmTZsWX/ziF/PC2K9+9avx3HPPzXNu9v8/5tlpBwECBAgQIECgVAKCJUCgGQIKAJqhrA8CBAgQqKzAH/7wh8rm1uzEdthhh2Z3qT8CBIoiIA4CBBoqkE0aptQyKZ9tZ52lNOf7QYMGRTbhf+aZZ8aECRPyZf0vvPDCWHnllbPTPQgQaJDAVVddFRtvvHH07t07zj777Ab1olkCBAgQIECAQEEEhEGAQFMEFAA0hVknBAgQIFBFgUsvvTR69OhRxdS6JKdsNYUu6VinBAh0uYAACBBovEDrxH/WU0oty42vscYakU34jx8/Pl5//fXIJvy/8IUvRL9+/bLTPAgQ6ESB2b8Hs2aPPvro6N+/f2y99dZxyy23ZLvy1TbyDU8ECBAgQIAAgYoKSIsAgeYIKABojrNeCBAgQKBiAiNHjoxtt902X6KzYql1WTrrrLNOl/WtYwIEulRA5wQINFggpZQXLa633nrx05/+NLLl/LPJyIceeiiyCf+BAwdGt26z/jyQHWtwSJonUDuBlFI89thjsfvuu+f/H2L//fePd955p3YOEiZAgAABAgRqLSB5AgSaJDDr/+E3qUPdECBAgACBKghcdNFFVUijUDn06tWrUPEIhgCBZgnohwCBRgn07ds3fvKTn8T9998fb731Vtx5551x8MEHx+jRoxfYZUotHw+wwJMcJECgwwKXX355/nEaq622Wvzxj3/s8HVOJECAAAECBAhUS0A2BAg0S0ABQLOk9UOAAAEClRFYe+21433ve19l8ilKIt27d4/szsSixCMOAgSaJKAbAgQWSyClWZP1Q4cOjW222SauvPLKyO7inzhxYvzsZz+LtdZaK/r06ZPvW6zOXEyAQIcFso/WOOyww6Jnz575ymFPPfVUh691IgECBAgQIECgkgKSIkCgaQIKAJpGrSMCBAgQqIrA7bffXpVUCpfHZpttVriYBESAQGMFtE6AwKIL9O7dO/7rv/4r/vKXv8QLL7wQL730UmR3Gm+11VbzNJpSypcdn+eAHQQIdKpA9hEb2ffl0ksvHQceeGBMnz69U9vXGAECBAgQIECgrALiJkCgeQIKAJpnrScCBAgQqIDAAQccENkf2yuQSiFTyP5YmlIqZGyCIkCgIQIaJUBgIQSyf4OsuOKKceKJJ8bMmTNj8uTJ+YT/zjvvHMOHD2+b4E/J79KFYHUqgUUWyFbayC6eNm1aXHXVVTF48OBYY4014n//93/z79HsmAcBAgQIECBAgEAu4IkAgSYKKABoIrauCBAgQKDcAksssUT+ubnlzqLY0X/4wx9um7wodqSiI0CgcwS0QoDAuwmMGTMmDj300LjnnnvinXfeiWwZ8W9+85ttl6Vksr8NwwaBJgi0TvpnXb3yyiuxzz77xMCBA2PrrbeOcePGZbv9ezZX8ESAAAECBAgQmF3ANgECzRRQANBMbX0RIECAQKkFfv7zn0ffvn1LnUPRg+/Xr1/+GcVFj1N8BAh0koBmCBCYRyClFDvuuGM899xz+R3E999/f76M+Lrrrhvdu3ef4/zZJyLnOOANAQINE0gpxbPPPpuvujFs2LA46aSTYtKkSXNM+vvebBi/hgkQIECAAIGyCoibAIGmCigAaCq3zggQIECgrAIDBgyIfffdt6zhlyruzTffvFTxCpYAgUUXcCWBOguk1HLn/pAhQ2KHHXaI8847L95666180v+CCy6IkSNHzjGhOLdVSmmBx+c+33sCBBZNoHUyf+LEiflkf/Y9O2rUqBg7duwcDbaeN8dObwgQIECAAAECBHIBTwQINFdAAUBzvfVGgAABAiUVyD7Hs6Shly7s448/vnQxC5gAgUUScBGBygqklBaY2wYbbBAXX3xxvlz4yy+/HH/9619jp512iv79++fXmUjMGTwR6HKB7Hsx++iNj33sY7HUUkvly/2/9tprXR6XAAgQIECAAAECJRMQLgECTRZQANBkcN0RIECAQPkE1lxzzdhoo40i+wNg+aIvX8SjR48uX9AiJkBgEQRcQqC6Aq3/ZkgpRY8ePWL99dePQw89NF82PDt22223xSc+8YkYNGjQHHfxp9RSOJBSy2t1hWRGoLgC2ffozJkz47rrrovsozeylcCuvPLKmDp1anGDFhkBAgQIECBAoNACgiNAoNkCCgCaLa4/AgQIECidQHZXXhZ0Sv4Ynzk045EVXTSjH30QINCFAromUGGBoUOHxoEHHhj33ntvZHcP33HHHfn75ZdfvsJZS41ANQR++tOfRrbMf/axVPfff381kpIFAQIECBAgQKArBfRNgEDTBRQANJ1chwQIECBQJoG111471lhjjTKFXIlYv/a1r1UiD0kQIDB/AUcIlE0gpfYLAbt16xbLLrtsfPKTn4yrr746sjuHs2X9szv+s39H9OrVq2ypipdArQSyO/6ffvrp2H777fMVOX72s5/FG2+8USsDyRIgQIAAAQIEGimgbQIEmi+gAKD55nokQIAAgRIIpNTyR/5rr722BNFWL8QddtiheknJiACB2QVsEyidQDZJ2Bp0z5494wtf+EJccskl8eKLL8ZLL70U/+///b/4yEc+kk8gtp43+zWt+7wSIFAMgez788wzz4xs5amVVlopLr744mIEJgoCBAgQIECAQLUEZEOAQBcIdOuCPnVJgAABAgQKL5D9QXCnnXaKpZdeuvCxVjHAbInkbPnkKuYmJwIEMgEPAuUSyO7iHz58eJx++un5Hf5Tp06NbOLwE5/4RH73f/bvhiyjlFoKCLPt7JHSnO+zfR4ECHStwMSJE+Pb3/52ZKt37LrrrvHII490bUB6J0CAAAECBAhUWkByBAh0hYACgK5Q1ycBAgQIlELgt7/9bSnirGqQu+yyS1VTkxcBAgQIFEggpfYn6ddbb7045JBD4p577okpU6bECy+8ELvvvvscd/i3ppFS+220HvdKgEDXC9x0002x5ZZbRr9+/eKEE07o+oBEQIAAAQIECBCog4AcCRDoEgEFAF3CrlMCBAgQKLpA9jm+gwcPLnqYlYyv9S7KX/ziF5XMT1IECEQwIFBEgb59+8Zee+0Vzz33XEyfPj3uvPPOOOigg2LdddctYrhiIkCgAwLZvyvPOOOM6N27d2y66abxj3/8owNXOYUAAQIECBAgQKCzBLRDgEDXCCgA6Bp3vRIgQIBAgQVSSvnn+BY4xEqHllLLXZRLLLFEKMKo9FBLrr4CMifQ5QIppVhuueXis5/9bFx66aWRLemfLQuerf4zcuTI6N69e5fHKAACBBZd4Omnn46vfe1r+TL/e+yxR/49nrWWFQRkrx4ECBAgQIAAAQJNEdAJAQJdJKAAoIvgdUuAAAECxRXYb7/9ihtczSI76qijapaxdAnUQUCOBBonkFJLEVlKqd2l+jfbbLO4+uqr4/XXX8+X9P/zn/8cH//4x6Nnz555UCml/NUTAQLlEZh9Uv+WW26JlVdeOX9kBT3lyUKkBAgQIECAAIEqCsiJAIGuElAA0FXy+iVAgACBQgr06tUrfvazn8Xsf0gsZKA1CepTn/pUfudWTdKVJoF6CMiSQAMEUppz4j77PZ4t+f2e97wn/70+duzY/Hf79ddfH1tssUUstdRS7RYINCA0TRIg0GCBCRMmxIknnpgX8my88cbx1FNP5d/vDe5W8wQIECBAgAABAu8m4DgBAl0moACgy+h1TIAAAQJFFNhnn33yzwgtYmx1jCmboHnf+95Xx9TlTKCyAhIj0AiBbMI/a3f55ZePQw45JB544IEYP3583H333fHjH/84hg0blh32IECgIgLZ9/zLL7+cr+CRfWTUt771rZg+fXpbdinNWRTUdsAGAQIECBAgQIBA0wR0RIBA1wkoAOg6ez0TIECAQMEEunXrFsccc0weVUr+aJhDdPFTSilOOOGELo5C9wQIdKKApgh0ikBKKb+DP5vY/9znPhf33HNPfsfvM888EwcddFCstdZabQV9KaVO6VMjBAh0vUA2yX/jjTfGkCFD8sKev/3tb3NM/LdGmBUItG57JUCAAAECBAgQ6BIBnRIg0IUCCgC6EF/XBAgQIFAsgcMPP7xYAYkmF/jABz6Qv3oiQKAKAnIgsPACKc2awO/Tp0/suuuucdlll8Xrr78e2dL+Z599dqy77rp5wyb9cgZPBConMG3atNh///1j0KBBsdlmm+Xf/5VLUkIECBAgQIAAgUoJSIYAga4UUADQlfr6JkCAAIHCCPTs2TO+//3vFyYegcwpcMYZZ8y5wzsCBMopIGoCHRRIqWXSP/v9vMIKK8Qf//jH/A7/iRMn5tvbbLNNPhE4d3MptVw3937vCRAoj0BrIU/2Om7cuHjPe94TvXr1ylfqyn4GlCcTkRIgQIAAAQIEaiwgdQIEulRAAUCX8uucAAECBIoikH1uaDbJUJR4xDGnwGc+85no0aPHnDu9I0CgdAICJvBuAtnH8bz//e+PX/ziF3HffffF1KlT4+mnn87v+s+uTWnWBH9Ks7azYx4ECFRDYObMmXHKKafEqFGjYvDgwXHvvffmiWUFAdkjf+OJAAECBAgQIECg0AKCI0CgawUUAHStv94JECBAoCACRx99dEEiEUZ7An379o3dd9+9vUP2ESBQHgGREmhXICvwOvTQQ+Oll16KyZMnx7/+9a844IADYsyYMe2ebycBAtUV2HnnnSP7d99ee+0Vzz33XHUTlRkBAgQIECBAoNoCsiNAoIsFFAB08QDongABAgS6XuDII4+MlNxF2PUjseAIjjvuOOO0YCJHCRRcQHh1F0ip5XftcsstF5/73Ofiqquuypf1nzZtWhx44IExdOjQaF2NJ6XkZ37dv2DkXwuB7I7+G264IT7wgQ/k3/Pnn39+ZD8TapG8JAkQIECAAAEClRWQGAECXS2gAKCrR0D/BAgQINClAt27d49vfvObuWwZDwAAEABJREFUXRqDzjsmMGDAgPjwhz/csZOdRYBA8QREVGuBrbfeOq644op47bXX4sUXX4yzzz47ttxyy1qbSJ5A3QUOO+ywGDJkSHzoQx+KW2+9NefICgJSSvm2JwIECBAgQIAAgZIKCJsAgS4XUADQ5UMgAAIECBDoSoGvfOUr0a9fv64MQd8LIZDdLZqSPwovBJlTCRRGQCDVEUhpwT+H+/fvH+uvv34ce+yx8cYbb+R3+V955ZWRFQEsvfTS84VIacHtzvdCBwgQKI3AM888E1/84hfzu/2zlT9ef/31eWLPigDm2WkHAQIECBAgQIBAaQQESoBA1wsoAOj6MRABAQIECHShwPHHH9+Fvet6YQWyFRs++9nPLuxlzidAoOsFRFAhgfYm59ZYY418wv+RRx6JcePGxR133BHf/e53Y6mllqpQ5lIhQGBRBf72t79F9nNixRVXjLPOOmtRm3EdAQIECBAgQIBA8QVESIBAAQQUABRgEIRAgAABAl0jsMsuu0SfPn26pnO9LpJASilOPPHE/K6xRWrARQQIdJGAbqsgkFLKf/5269YtX7Z7t912i8ceeyy/w//BBx+M73znOzF69Ojo0aNHnm5roUDra77TEwECtRF4++234+ijj46sgPPjH/94ZAVCsyefUpr9rW0CBAgQIECAAIFKCEiCAIEiCCgAKMIoiIEAAQIEmi6QUopTTjml6f3qcPEEskmkbPnoT33qU4vXkKsJEGiugN5KK5BSywTdwIED4/Of/3xccsklkS3Z/corr8QZZ5wRq666ap5bSikvDkgp5e+zp5RatlNqec32eRAgUB2B7N9lWTatr9l29rjvvvtim222yVcAOeCAA2LmzJnZ7nkec183zwl2ECBAgAABAgQIlE9AxAQIFEJAAUAhhkEQBAgQINBsge233z769evX7G71t5gCKbVMIv31r3+dZ6JpMZt2OQECDRTQdPkEsjt211xzzTj//PPzO/zHjx8fZ555ZmR38WbFAOXLSMQECHS2QEot/y7L2s0m+a+88sr832frrrtuXHHFFTFjxoz850d23IMAAQIECBAgQKAeArIkQKAYAgoAijEOoiBAgACBJgscc8wx/iDZZPPF7W7uu8ROPvlkY7i4qK4n0BwBvZREYLPNNovjjjsunnrqqZg+fXpky/rvuOOOc0SfUson+ObY6Q0BArUUyP5t9tJLL8W+++6bf6zWxz72sVo6SJoAAQIECBAgQKBNwAYBAgURUABQkIEQBgECBAg0TyBbQn7llVc2gdE88k7pKaU0Rztf/epXY+jQofm+lOY8lu/0RIBAQQSEUVSBbCWcww47LF599dWYNm1aXH/99fGd73wnVlxxxaKGLC4CBJokkE3ut3Y1+3brvkceeSSGDx8eI0aMiBNOOCH/GdJ6zCsBAgQIECBAgEBdBeRNgEBRBBQAFGUkxEGAAAECTRPIPpe0aZ3pqGECKaW47LLL8vbb+8N0fsATAQJdLyCCpgukNG9RVEopVlpppdhll13ypbmzn5sTJkyIH/3oR7HMMstEjx49mh6nDgkQKK5ASi0/R7KfFSmlfNWlSZMmxSmnnBLZx4CsscYa8fLLL0e29H9xsxAZAQIECBAgQIBAUwV0RoBAYQQUABRmKARCgAABAs0QWGGFFWK55ZZrRlf6aILABhtsENtss00TetIFAQKLKuC65gtkE3atve60005xzTXX5Hf5P/nkk3HOOefE1ltv3XrYajhtEjYIEGhPIKUUb775Zmy//fYxePDg2GuvveKtt97KT539Z02+wxMBAgQIECBAgECtBSRPgEBxBBQAFGcsREKAAAECTRA4/vjjm9CLLpolkP3h+S9/+Uv07t27WV3qhwCBhRNwdhMFBgwYEO95z3vitNNOi3feeSe/Y/e8886LzTffPLKPv2kNJaWWu3lb33slQIDA3ALZnf033nhjrLbaajFo0KC45JJLYvLkyflpKbWsDpC/8USAAAECBAgQIECgRcAzAQIFElAAUKDBEAoBAgQINFYgmxj51Kc+1dhOtN5UgZRSZON66qmnNrVfnREg0FEB53WGQEppvnfqZ8twn3jiifHII4/kd+nefffdsfvuu8cSSyyxwK5TSgs87iABAvUUmDZtWhx44IExbNiw2GyzzeLxxx+fByIrwJxnpx0ECBAgQIAAAQI1F5A+AQJFElAAUKTREAsBAgQINEQgpZZJjn333Xe+EygN6VijTRP4/Oc/H6usskrT+tMRAQIdFHBapwi0TrZ17949lllmmfjqV78ajz76aH6H/0MPPRTf+MY38rt0U2r5fZdSy2undK4RAgRqITB27Nj46Ec/Gr169YrDDjss/9iQLPHWnz/ZtgcBAgQIECBAgACB+Qo4QIBAoQQUABRqOARDgAABAo0QaP3D5c9+9rNGNK/Nggjcd9990adPn4JEIwwCBDIBj8UXGDJkSHz5y1+OK6+8Mr/D/9VXX43f/OY3MXr06LbGU7KkfxuGDQIEFkrgnHPOidVXXz2GDx8e//jHPxbqWicTIECAAAECBAgQaBXwSoBAsQQUABRrPERDgAABAg0S2GOPPfI7JRvUvGa7WCAr8sgm///61792cSS6J0BgNgGb7Qik1P7d+SnN2r/hhhvGjTfemP/eeuWVV+KUU06JrbbaKvr169dOiy27Upp1fcsezwQI1F0g+/dRewYzZ86MffbZJ18ZK1tFKVtRpL3z7CNAgAABAgQIECDQQQGnESBQMAEFAAUbEOEQIECAQGMEDj744PyPnI1pXatdLZBSysd3m222iZ133rmrw9E/AQK5gKf2BOaekMuW9d9ss83iuOOOi+eeey6f9P/Xv/4Vm266aXuX20eAAIEOCWQ/a1JKc5x7yy23xJZbbhnZz52TTjppjmPeECBAgAABAgQIEFh0AVcSIFA0AQUARRsR8RAgQIBApwustdZaMWrUqE5vV4PFFPjLX/4Syy67bDGDExWBOgnIdQ6BlGZNxGU/ow477LB4+eWXY9KkSXH99dfHvvvuGyNHjsyvSanl3GwCL9/hiQABAoshcNppp8VSSy0VG2+8cVx99dV50eTczaXU8nNn7v3eEyBAgAABAgQIEHhXAScQIFA4AQUAhRsSAREgQIBAZwikNOuPmO5w6gzRcrVx5513Ro8ePcoVtGgJVExAOi0CKaUYPXp0fOlLX2pb1v+ll16KH//4xzF06NDo2bNnzO+/lGb9LpvfOfYTIECgPYFnnnkmX+a/W7du+c+f8ePHt53WXnFRe/vaLrBBgAABAgQIECBAYAECDhEgUDwBBQDFGxMRESBAgEAnCLT+ETOlFJtvvnm+pHInNKuJEghkYz98+PDIltAuQbhCJFBVgdrnteeee8Ztt90W48aNi0cffTROOeWUfFn/7GdU7XEAECDQMIHrrrsuxowZEyuttFJkRbB+5jSMWsMECBAgQIAAAQItAp4JECiggAKAAg6KkAgQIECg8wROPPHEvLGU3EWZQ9TgKaWWsV5vvfXi4IMPrkHGUiRQRIF6xbTkkkvGe9/73jjjjDNi6tSpedHZqaeeGhtssEFkx0zA1evrQbYEmi0wYcKEOPnkk6NPnz554euDDz7Y7BD0R4AAAQIECBAgUFsBiRMgUEQBBQBFHBUxESBAgECnCKSUYrfdduuUtjRSPoGUUvz0pz+Nj370o+ULXsQEyi5Q8fhTSrHRRhvlE27ZRNubb74Zd911V/47Z+4l/VNKkVJqE0lp1nbbThsECBDogMDcxUQvvvhifOYzn4mllloqvvnNb8aUKVM60IpTCBAgQIAAAQIECHSigKYIECikgAKAQg6LoAgQIECgMwS22mqr6N+/f2c0pY0SC1x11VUxaNCgEmcgdALlE6hCxCnNmqjv0aNHDB48OA444IB45ZVXYubMmXHzzTfH17/+9VhzzTWrkK4cCBAouEA2+Z9SihkzZsTtt98eyy67bIwYMSLOP//8mD59esGjFx4BAgQIECBAgEBVBeRFgEAxBRQAFHNcREWAAAECnSBw9NFHd0Irmii7QEopnn/++Rg6dGjZUxE/gbIIlD7OlFIMHz48vvGNb8S1114b77zzTrz++utx5JFHxpAhQ0qfnwQIECifQLbSyI9//OP8bv/3v//9eTFSSrMKlcqXkYgJECBAgAABAgQqICAFAgQKKqAAoKADIywCBAgQWHyBddZZZ/Eb0UIlBPr16xfZMrmVSEYSBAovUN4AN9xww7jtttti2rRpeeHQSSedFB/+8IejV69e5U1K5AQIlFrgtddeizFjxuSrkPz85z+Pt99+O7LVALKkWl+zbQ8CBAgQIECAAAECzRfQIwECRRVQAFDUkREXAQIECCyWwJ/+9Ke2P44uVkMuroxA9+7d4+WXX45sKe8sqZTcNZc5eBDodIESNJhSiqwwaPPNN48TTzwxXnjhhfx3xq233hobbLBBZD8vSpCGEAkQqKBANqk/ZcqUOPvss2PkyJH5qiMPPvhg/jOqgulKiQABAgQIECBAoMwCYidAoLACCgAKOzQCI0CAAIHFEdh5550jJRO8i2NYxWuzjwG4995789SyP7DnG54IEOhUgSI2llLL74NRo0bF//zP/8TYsWNj/Pjxcc0118Q3v/nNfLn/LO7Wnwutr9k+DwIECDRLYPLkybHLLrvEoEGD4gtf+EJenNSsvvVDgAABAgQIECBAYGEFnE+AQHEFFAAUd2xERoAAAQKLKPCJT3wievbsuYhXu6zqAmuuuWbceeed0a2bfwZVfazl1yUChek0+x5fddVV41vf+lZkhT/ZpP7TTz+dv1922WXbVgOZPeCUWgoFUmp5nf2YbQIECDRCIPvZlK0+kn0ESd++fePcc8+NrBCgEX1pkwABAgQIECBAgEAnCmiKAIECC/jLd4EHR2gECBAgsGgC//3f/+3u/0Wjq81V6623Xlx//fX510lKKX+tTfISJdBQgeY0ntL8v2/32GOPuPnmm2PcuHHx2GOPxa9+9atYe+21mxOYXggQILAQAsccc0wst9xy8YEPfCBuv/32hbjSqQQIECBAgAABAgS6WkD/BAgUWaBbkYMTGwECBAgQ6KhASik/tXfv3rHJJpv4nNRcw9OCBDbddNO444478s/6zu6+S6nla2hB1zhGgMC7CDTpcPY9mz2yZbI/+MEPxumnnx4zZ87Mf/afdtppsdFGG8WSSy6ZR5OS7+0cwhMBAl0ikP2syh6tnb/44ouxxx575MWH++23X7zyyiv5dutxrwQIECBAgAABAgRKISBIAgQKLaAAoNDDIzgCBAgQWFiBbKnnlJI/pC4sXE3Pz1YCyD4OoFevXvnEYU0ZpE2g0wSa0dAWW2wRv/3tb+OJJ57I7/LPVvPYbbfd/NxvBr4+CBBYaIGUWv5detFFF8X6668fI0aMiDPOOKOtnaw4IHu07bBBgAABAgQIECBAoAQCQiRAoNgCCm35kmEAABAASURBVACKPT6iI0CAAIEOCrT+4fSoo47q4BVOI9AisM4668Srr74aPXv2bNnhmQCBRRXo9Ou6d+8eAwcOjIMPPjgv0sl+1l999dWx9957x8orr5z3l1LL5Fr+xhMBAgQKJDBlypQ49NBD8wKlHXbYIe6+++4CRScUAgQIECBAgAABAoss4EICBAouoACg4AMkPAIECBDouMBaa63V8ZOdSWA2gWyp8Ndeey2GDRs2216bBAgsnMDin51SihVWWCG++tWvxjXXXBOTJ0+O8ePHx09/+tPFb1wLBAgQaJJANtGfTfj36dNnjp9fWRFTk0LQDQECBAgQIECAAIEGCmiaAIGiCygAKPoIiY8AAQIEOiyQTRD5w2qHuZw4l0BWBPDcc8/FgAED5jriLQECHRJYiJNSSvnZKbW8fuITn4jbbrstJk6cGM8880z85je/ic033zx69OiRn+eJAAECZRDIlvnv169fvtR/tl2GmMVIgAABAgQIECBAYKEFXECAQOEFFAAUfogESIAAAQIdEcgmibbbbrt8idWOnO8cAu0JZF9Hb775Zuyyyy7tHbaPAIEFCHT0ULak/0c/+tE49dRT4/XXX4+scOuSSy6JDTbYILK7ZeduJzs+9z7vCRAgUBSBsWPHxv7775//GzS76z8rZPJzqyijIw4CBAgQIECAAIFGCGiTAIHiCygAKP4YiZAAAQIEOiCw9tprtztx1IFLnUJgDoGUUpxzzjlx1FFHzbHfGwIEFiiwwIOjR4+OM844I1588cUYN25cXHXVVbHnnnvGUksttcDrsoMptawSkG17ECBAoCgC999/f2T//hwxYkQcffTRRQlLHAQIECBAgAABAgQaLaB9AgRKIKAAoASDJEQCBAgQeHeBk046Kb/z6t3PdAaBjgnst99+cfPNN0evXr06doGzCNRYIKWWSfqUUnTv3j1WWWWV+MY3vhEPPvhgfof/o48+Grvttlsst9xyflaH/wgQKKvA5MmT409/+lNky/yvs8468cADD+Q/48qaj7gJECBAgAABAgQILLyAKwgQKIOAAoAyjJIYCRAgQOBdBTbZZJN3PccJBBZWYKONNooXXnghn7Rc2GudT6BOAgMGDMgn/LOimTfeeCMef/zxyAqz1lxzzXkYLI09D4kdBAgUWCD7mTV+/PjYeeedY9CgQXkxU7bMf4FDFhoBAgQIECBAgACBxglomQCBUggoACjFMAmSAAECBOYnkFKKXXbZZX6H7Sew2ALLLLNMXgSw3Xbb5W2llPJXTwTqJJDSnF/32STY5ptvHpdddllMnz49ssmxbML/Ax/4QCy55JILpElpzrYWeLKDBAgQaLJANuGfdZm93n333bHyyivnH1dy3nnnxZQpU7JDHgQIECBAgAABAgRqKyBxAgTKIaAAoBzjJEoCBAgQmI9A9sfZH/3oR/M5ajeBzhFIKcXFF18cl19+efTs2bNzGtUKgRIJpJRiiy22yJe+fv755/PP8f/HP/4R22yzTbbkv2X9SzSWQiVAYMECKaU49NBDIysAXG+99eLpp59e8AWOEiBAgAABAgQIEKiPgEwJECiJgAKAkgyUMAkQIECgfYEBAwbEmDFj2j9oL4FOFsgmO7O7/5ZaaqlObllzBIolkH2Of//+/ePggw/OP996xowZcfXVV8cXv/jFGDFiRB5sSuk/E//5W08ECBAotcA777yTFzqllOKnP/1pZB9nUuqEBE+AAAECBAgQIECg0wU0SIBAWQQUAJRlpMRJgAABAu0KbLnlltGtm19n7eLY2TCBbFLgd7/7XX7nc8M60TCBJgtkn9d/wAEHxLXXXhtTp06Nt99+Ow466KB3j8IZBAgQKLHAn//858h+/mVFT9dcc02JMxE6AQIECBAgQIAAgQYLaJ4AgdIImDEpzVAJlAABAgTaEzjssMPa220fgYYL7LXXXpHdLfjhD3847yullL96IlAmgd133z0eeOCBmDRpUjz44INx5JFHRvY13VpYldK7f12XKV+xEiBAoFXgm9/8ZvTp0yc+97nPxcMPP9y628ombRI2CBAgQIAAAQIECMwp4B0BAuURUABQnrESKQECBAjMJZBSirXWWmuuvd4SaJ5A796987ulb7311lhhhRWa17GeCCyCwMCBA2PrrbeOM844I7KPsvj3v/8dp59+ev5zNJsEW4Qms0s8CBAgUBqBf/3rX/nPwZRS/PrXv85/FmbBpzSr2Cn72Zjt8yBAgAABAgQIECBAYA4BbwgQKJGAAoASDZZQCRAgQGBOgR133HHOHd4R6CKBDTfcMJ544ok4++yzuygC3RKYUyCllsmsddZZJ0477bR4/vnnY9y4cXHllVfGbrvtFr169ZrzgkV+50ICBAgUU2D2ifyTTjophg8fHhtttFFcddVVecCzH599Oz/oiQABAgQIECBAgACBuQS8JUCgTAIKAMo0WmIlQIAAgTkEjjrqqDnee0OgKwW6d+8eu+yyS8ycOTMOOOCAyFYHSKllErYr49J3dQVSmvX1lVLKJ/VHjx4dP/zhD+PJJ5/Mvxbvvffe2GOPPWLEiBGNWda6urwyI0CgxALZhP7YsWPj61//ev6z71vf+lZk70ucktAJECBAgAABAgQIdK2A3gkQKJVAt1JFK1gCBAgQIPAfgWy56uWXX/4/77wQKIZASi0TskceeWS8+eabcfDBB0dWGFCM6ERRFYGUWr7OsgmuYcOGxfe+973IPoYiu8P/0UcfjcMPPzxWXHHFedLNzp9n52LucDkBAgSKJnDjjTfG+uuvnxc+/eY3v8nD8/MvZ/BEgAABAgQIECBAYJEFXEiAQLkEFACUa7xES4AAAQL/EfjIRz4SPXr0+M87LwS6XqB1ciGllsnZbAWAgw46KKZPnx6HHXZYLLHEEuE/Aosj0K1btxg0aFBstdVWcdddd0X2NZfd0XrMMcfEBhtsMM/XWEotX4vZeVm/KbW8z7Y76aEZAgQIFEJg0qRJ8ac//Sl69uwZm222Wdx9992FiEsQBAgQIECAAAECBCoiIA0CBEomoACgZAMmXAIECBCIfCnXr371q+E/AkUSSKn9ydVs8vVHP/pRvPPOO3HWWWfFqFGj8q/h8B+BuQRSmvdraOTIkbHXXnvFpZdeGq+88kpkd/lfeeWV8d73vneuq2e9TWnOdlKa8/2sMxd3y/UECBDoWoHs40523HHHGDhwYOy222550V3XRqR3AgQIECBAgAABAlUUkBMBAmUTUABQthETLwECBAjkd71ut912+SsOAkUXSCm1Tfh//vOfj6effjrGjx+f37GdUip6+OJroEBK845/3759Y9ddd42nnnoq/xn33HPPxW9/+9vYdtttY/Dgwfm+Boa0cE07mwABAl0kcPvtt0f//v1jlVVWiQsvvNDEfxeNg24JECBAgAABAgRqIiBNAgRKJ6AAoHRDJmACBAgQyO7yypbCTmneyTM6BMogMGDAgLjttttiypQpceKJJ8Yaa6xRhrDF2IkCKaXo169fbL755vHLX/4y7r333nwCa+LEifHHP/4xVlxxxbbeUmr5WZdSaismaTvYhRu6JkCAQDMF3njjjfjJT36ST/xvuOGG+co6rf1nq+20bnslQIAAAQIECBAgQKBzBbRGgED5BBQAlG/MREyAAIHaC5x00km1NwBQboGUUp5A9lnF3/zmN+Ohhx7Kl3bff//9Y0H/pdRy3YLOcaw5Aim1jEVKLa/v1mtKLRP+e+65Z9x66635eGcrQVxzzTWRjfs666wTWWHTu7VToONCIUCAQFMEnn322Vh77bVj6NChcfjhh88x8d+UAHRCgAABAgQIECBAoN4CsidAoIQCCgBKOGhCJkCAQF0FUkr53a8777xzXQnkXWGBQYMG5XeCZ3cxPv/883HAAQfESiutVOGMy51aNk7zy6B79+6x+uqrR/a51L/+9a8jG8+ZM2fGhAkT4tRTT43sztVsJZPsvPm1Ufz9IiRAgEBjBLKfr1OnTo0///nPMWTIkBg1alQ88MADMWPGjMZ0qFUCBAgQIECAAAECBBYg4BABAmUUUABQxlETMwECBGoqkP1BeJlllokePXrUVEDadREYMWJEHHnkkfHkk0/G2LFj47zzzov3ve99kX0P1MWgLHlmYzJ8+PDYd99943//93/jqaeeimwZ/4cffjjOP//8+NrXvhbZeM4vn+z6+R0r9H7BESBAoAECb7/9duy6666x1FJLxec+97l47bXX8l5SSvmrJwIECBAgQIAAAQIEmiygOwIESimgAKCUwyZoAgQI1Fdgp512qm/yMq+lwLBhwyL7ur/99tvzAoCsKCBbMn7VVVeN3r175yYpmRjJIRr4lFkvt9xy8d73vjd+/OMfx3XXXZePRzaB/8ILL8Txxx8fW221Vay44orRq1evPJKUUv66oKeU3v2cBV3fVcf0S4AAgc4SyH6O3nvvvXmh25JLLhlnnXVWXkg1e/vZObO/t02AAAECBAgQIECAQHME9EKAQDkFFACUc9xETYAAgVoKpJTyu8FSMmFWyy8ASecC2QTzL3/5y3jsscdi0qRJcffdd7dNPmeT1PlJntoEUlq4nxcppXzJ6Wz5/uyzprOJ/ieeeCL/zOkXX3wx7rrrrjjssMPiQx/6UFsfNdyQMgECBBZbIFvS/9hjj80Lp97znvfEnXfeudhtaoAAAQIECBAgQIAAgU4V0BgBAiUVUABQ0oETNgECBOoo0L1799hkk03y1N0JljN4qqFASim/8zxLPaUU2aTJt771rbjyyitj8uTJ+bGHHnoo/wiBMWPGxMCBA9vuSG+9JnutyyP7WZFSipRSnnL2c6RPnz4xaNCgGD16dL5E/yWXXBIvv/xybjdz5sx45ZVX8uX7f/SjH+UT/SuvvHJk12Vthf8iAgIBAgQWXWDcuHH5yjbZRzrtt99+8eyzz7Y1llLLz+q2HTYIECBAgAABAgQIEOhCAV0TIFBWgW5lDVzcBAgQIFA/gezzYLNJuCzzlPyBOHPwqKdASnN+/aeU2ia4M5E11lgjDjjggLj//vtj/Pjx+VLK2UcHXH311fGLX/wiX0lj3XXXzSfBs/M78kgpdeS0Lj+nW7dusfTSS8daa60Vn/zkJ+P73/9+/O53v4t//OMf+aoJ2edLZysnZBNQjz76aPz617+OT3ziEzF06NA5Yk9p3nxTmnffHBfV5Y08CRAgsAgCl112WWQfozJ48OC44IIL8hbmLqya+31+kicCBAgQIECAAAECBLpGQK8ECJRWQAFAaYdO4AQIEKiHQEqzJtyyCc16ZC1LAp0rkBXOrLTSSrHFFlvED37wgzj77LPjnnvuiWwSPFuCefr06fHmm29G9hnMp512Wuy1116x3nrr5ZPi2YR6/N9/s0/KpDTr+/L/Ds3xv5Tmf6z1xJTmPCelWe9TmrXden7r66BBg2KVVVaJrbfeOi9wOPPMM/Ml+V8CTC3GAAAQAElEQVR77bWYNm1aZHlkj+z9Aw88EBdddFEcddRR8ZWvfCU233zzWHXVVaNv377hv8UTcDUBAgTmFpj9d8Tsx7L92cemZHf7Z8VW2e+e2Y/bJkCAAAECBAgQIECguAIiI0CgvAIKAMo7diInQIBALQSyPxy3Jrr33nu3bnolQKCTBLIJ/qxAYMkll4x11lkn9thjj/yO+eyzmLNl8bMCgez7sPWR3T2f7X/++ecju4P+n//8Z9xwww3x17/+Nf7yl7/EueeeGyeffHKccMIJ7T6OP/74OO+88/LzsvOza6+77rrIPrbgkUceiZdeeilftWDKlCn5kvyt/WavWcHC448/nn/cwZFHHhlf+MIXIrubNLvjP5tcyvJIKbXJpJTmWBmh7YCNxRFwLQECBOYRSGnWx9NkB++7777YfvvtI/sdc9BBB0X2uyT8R4AAAQIECBAgQIBAmQTESoBAiQUUAJR48IROgACBOgmklCKboMxyziYCs1cPAgQWXWD276PZt9+txT59+sSQIUNixIgRMXr06Nh4443jgx/8YOywww6x884755/r/LWvfS322Wefdh/77rtvfPrTn47PfOYz+fnZtZtttllkH1uw2mqr5asODBw4MHr16rXAULKYs8cCT3KwAQKaJECAQPsCKaV85ZVhw4ZF9jEzF198cX6in9U5gycCBAgQIECAAAECJRMQLgECZRboVubgxU6AAAEC9RHIJhlbs00ptW56JUBgEQVSmvV9lNKs7YVtLqV5r01p3n0L2+67nZ9Scnf/uyE14rg2CRCorcD8JvKzlVt++MMfRrYKS1YMlq0SU1skiRMgQIAAAQIECBCoioA8CBAotYACgFIPn+AJECBQD4GUUr7Udz2ylSUBAgSKKyAyAgTqK5BSyj+apVXgnnvuiQ033DCWW265OOKII2LmzJmth7wSIECAAAECBAgQIFByAeETIFBuAQUA5R4/0RMgQKAWAtkdZ1tssUUtcpUkAQIECiwgNAIEai4wefLkOO+886J///7x3ve+N26//faai0ifAAECBAgQIECAQCUFJEWAQMkFFACUfACFT4AAgaoLpJSiX79+sdpqq1U9VfkRIECg4ALCI0CgrgKvv/567L777jFo0KDYeeed45133qkrhbwJECBAgAABAgQI1EBAigQIlF1AAUDZR1D8BAgQqLhAdvf/yJEjo1s3v7IqPtTSI0Cg6ALiI0CgVgIzZsyI5557LkaNGhXLLLNM/OlPf4qpU6fWykCyBAgQIECAAAECBGopIGkCBEovYDal9EMoAQIECFRf4NOf/nT1k5QhAQIECi4gPAIE6iEwadKkOProo2Po0KGxwgorxLPPPpsnnhVl5hueCBAgQIAAAQIECBCotIDkCBAov4ACgPKPoQwIECBQeYE99tij8jlKkAABAgUXEB4BAhUXmDx5cmy88cbRv3//2H///eONN96oeMbSI0CAAAECBAgQIECgHQG7CBCogEC3CuQgBQIECBCouMDo0aMrnqH0CBAgUHQB8REgUDWB7I7+bEn/Sy+9NFZdddXo27dv3HLLLZHtr1qu8iFAgAABAgQIECBAoKMCziNAoAoCCgCqMIpyIECAQIUFevbs6Q/RFR5fqREgUBIBYRIgUCmB6dOnxze+8Y1YeumlY7vttosnnniiLb+sACCl1PbeBgECBAgQIECAAAECNRKQKgEClRBQAFCJYZQEAQIEqiuw2267RUr+CF3dEZYZAQJlEBAjAQLlF8gm9h988MHYYostIiuw/M1vfhMTJkxoN7Hs3HYP2EmAAAECBAgQIECAQKUFJEeAQDUEFABUYxxlQYAAgcoK7LDDDpXNTWIECBAoiYAwCRAoucDvf//7WGGFFWLMmDFxzTXXlDwb4RMgQIAAAQIECBAg0CABzRIgUBEBBQAVGUhpECBAoKoCa621VlVTkxcBAgRKIiBMAgTKKPDaa6/FPvvsE926dYu99947nn/++TKmIWYCBAgQIECAAAECBJomoCMCBKoioACgKiMpDwIECFRMIKUUvXr1ipEjR1YsM+kQIECgZALCJUCgVAJXX311fPCDH4whQ4bESSedFJbzL9XwCZYAAQIECBAgQIBA1wnomQCBygh0q0wmEiFAgACBSglkf6xeaaWV8s+orVRikiFAgEDJBIRLgEDxBaZPnx5/+MMfIqUUW221Vfzzn/8sftAiJECAAAECBAgQIECgUAKCIUCgOgIKAKozljIhQIBA5QTWXHPNyuUkIQIECJRMQLgECBRY4NFHH43ddtstL5j8yle+khcAZEWUBQ5ZaAQIECBAgAABAgQIFFNAVAQIVEhAAUCFBlMqBAgQqJpAdgdb1XKSDwECBMolIFoCBIoocM0118SgQYNijTXWiD/96U9tIWaT/ymltvc2CBAgQIAAAQIECBAg0DEBZxEgUCUBBQBVGk25ECBAoGICCgAqNqDSIUCgfAIiJkCgSwSyify5Ox43blz87Gc/y+/y32KLLeLNN9+M9s5rb9/cbXlPgAABAgQIECBAgACBOQS8IUCgUgIKACo1nJIhQIBAtQRGjx5drYRkQ4AAgZIJCJcAga4XeOaZZ2LDDTeMZZZZJg466KCuD0gEBAgQIECAAAECBAhUTkBCBAhUS0ABQLXGUzYECBAgQIAAAQIEOktAOwQIdJHAtGnT4tJLL82X+V9xxRXjjjvuiJkzZ3ZRNLolQIAAAQIECBAgQKDiAtIjQKBiAgoAKjag0iFAgEBVBNz9X5WRlAcBAuUVEDkBAs0WeOedd+IrX/lKPvG/3Xbb5cv8ZzFY1j9T8CBAgAABAgQIECBAoDECWiVAoGoCCgCqNqLyIUCAQEUEtt1224pkIg0CBAiUVEDYBAg0XKB1Yv/xxx+PddZZJ/r37x9/+MMfYtKkSQ3vWwcECBAgQIAAAQIECBDIBTwRIFA5AQUAlRtSCREgQKAaAh//+MerkYgsCBAgUFIBYRMg0BiB1kn/rPUTTjghhg8fHtnKR/fff3+2y4MAAQIECBAgQIAAAQJNFdAZAQLVE1AAUL0xlREBAgQqIZDdBVeJRCRBgACBcgqImgCBBgnMmDEjPvOZz0S3bt1i3333jbFjx7b1lFJq27ZBgAABAgQIECBAgACBJgjoggCBCgooAKjgoEqJAAECVRAYMGBAFdKQAwECBEoqIGwCBDpb4NJLL4311lsvevbsGeeff37MvhJAa1/t7Ws95pUAAQIECBAgQIAAAQKdL6BFAgSqKKAAoIqjKicCBAiUXKBPnz6RPUqehvAJECBQXgGREyDQKQLZhP4hhxwS/fr1i+222y7uvvvuSMld/p2CqxECBAgQIECAAAECBBZfQAsECFRSQAFAJYdVUgQIECi3wMorr5wvi1vuLERPgACB8gqInACBRRPIJvyzK++77762Zf4PPvjgmDhxYrY7f7Sek7/xRIAAAQIECBAgQIAAgS4U0DUBAtUUUABQzXGVFQECBEotsMIKK7g7rtQjKHgCBEouIHwCBBYgsKAJ/LPOOitWXHHFWHfddfNl/hfQjEMECBAgQIAAAQIECBDoagH9EyBQUQEFABUdWGkRIECgzAJrr712mcMXOwECBEouIHwCBBYkkNKcS/i/9tpr8cMf/jBfvWjXXXeNZ555ZkGXO0aAAAECBAgQIECAAIGCCAiDAIGqCigAqOrIyosAAQIlFlhllVVKHL3QCRAgUHIB4RMg0CGB2267LTbddNMYOnRoHHHEEbGglQE61KCTCBAgQIAAAQIECBAg0EwBfREgUFkBBQCVHVqJESBAoLwCq6++enmDFzkBAgRKLiB8AgRivpP5U6dOjb/+9a/Rt2/feP/73x833XTTfM/lSIAAAQIECBAgQIAAgSILiI0AgeoKKACo7tjKjAABAqUVWGONNUobu8AJECBQcgHhEyDwfwIpzbnM/4svvhh77rlnDBw4MD796U/H5MmT/+8s/yNAgAABAgQIECBAgEBpBQROgECFBRQAVHhwpUaAAIGyCiy99NLupivr4ImbAIGSCwifAIHZBR577LFYbrnlYuTIkXH66aeb+J8dxzYBAgQIECBAgAABAiUWEDoBAlUWUABQ5dGVGwECBEoq0KtXr0hpzjvvSpqKsAkQIFAuAdESIBATJkyIY489NgYPHhyrrbZavPTSS/MUJqaUSBEgQIAAAQIECBAgQKC8AiInQKDSAgoAKj28kiNAgAABAgQIECDQcQFnEqiLwL///e95Un3llVdis802yyf+v//978f48ePnOad1R3vXtx7zSoAAAQIECBAgQIAAgaILiI8AgWoLKACo9vjKjgABAqUT6NbNr6bSDZqACRCoioA8CNRGIKWWO/inT58el112WYwaNSqWXXbZuPHGG2PatGm5g0n+nMETAQIECBAgQIAAAQLVE5ARAQIVFzDLUvEBlh4BAgTKJpD9Ab5sMYuXAAEC1RCQBYH6CEyePDm+/e1vx9JLLx2f+MQn4tlnn61P8jIlQIAAAQIECBAgQKDmAtInQKDqAgoAqj7C8iNAgEDJBFZeeeWSRSxcAgQIVERAGgRqIPD444/Hhz/84ejbt2+ccMIJ8dZbb9UgaykSIECAAAECBAgQIEBgNgGbBAhUXkABQOWHWIIECBAol8CYMWPKFbBoCRAgUBEBaRComkDrEv4zZ86M3//+97HqqqvG6NGj4/rrr69aqvIhQIAAAQIECBAgQIBAhwWcSIBA9QUUAFR/jGVIgACBUgkoACjVcAmWAIHqCMiEQOUEJk6cGF/5yleie/fusffee8eTTz5ZuRwlRIAAAQIECBAgQIAAgYUUcDoBAjUQUABQg0GWIgECBMoikFKKUaNGlSVccRIgQKBCAlIhUE6B1rv8Z4/+2muvjQ996EPRv3//+MMf/tB2qL1z2w7aIECAAAECBAgQIECAQC0EJEmAQB0EFADUYZTlSIAAgRIIpJTyKIcNG5a/eiJAgACBJgroikAFBE4++eTo3bt3fOQjH4kbbrihAhlJgQABAgQIECBAgAABAp0soDkCBGohoACgFsMsSQIECBRfILsrL3tkn89b/GhFSIAAgWoJyIZAWQWyZf133XXXSCnFN7/5zZg2bVpZUxE3AQIECBAgQIAAAQIEGi6gAwIE6iGgAKAe4yxLAgQIlEZgiSWWKE2sAiVAgEBFBKRBoHQC11xzTay00kqRFQ6eeeaZbfFnxYRtb2wQIECAAAECBAgQIECAwOwCtgkQqImAAoCaDLQ0CRAgQIAAAQIECLQvYC+Bcgi8/vrr8ctf/jJ69uwZW2yxRTzzzDPlCFyUBAgQIECAAAECBAgQKISAIAgQqIuAAoC6jLQ8CRAgUAKBlFIJohQiAQIEKiYgHQIFF3j00UfzCf8hQ4bED37wg5g+fXoesbv9cwZPBAgQIECAAAECBAgQ6JiAswgQqI2AAoDaDLVECRAgUHwBf8gv/hiJkACBg9705wAAEABJREFU6gnIiEARBaZOnRr/+7//G0sttVSsvvrqkS35P/u/E1JSNFjEcRMTAQIECBAgQIAAAQLFFRAZAQL1EehWn1RlSoAAAQJlEEjJH/TLME5iJECgMgISIdClArNP6meBTJgwIfbZZ5984v+//uu/Yvz48dnueR5zXzfPCXYQIECAAAECBAgQIECAwOwCtgkQqJGAAoAaDbZUCRAgQIAAAQIECMwp4B2BrhPIJvFTSpG9vv3227HmmmvGgAED4uSTT46JEyd2XWB6JkCAAAECBAgQIECAQOUEJESAQJ0EFADUabTlSoAAAQIECBAgQGB2AdsEulBgxowZ8Zvf/CZGjBgRSy65ZDz88MORUktBQBeGpWsCBAgQIECAAAECBAhUT0BGBAjUSkABQK2GW7IECBAgQIAAAQIEZgnYItBMgexO/9b+tt122+jbt298/etfj7Fjx7buzlcDaHtjgwABAgQIECBAgAABAgQ6RUAjBAjUS0ABQL3GW7YECBAgQIAAAQIEWgW8EmiaQHa3/zXXXBPvfe9787v8L7/88pg+fXq+3bQgdESAAAECBAgQIECAAIF6CsiaAIGaCSgAqNmAS5cAAQIECBAgQIBAi4BnAo0XyO76/+///u8YMmRIfPSjH4177rlnjk6z43Ps8IYAAQIECBAgQIAAAQIEOllAcwQI1E1AAUDdRly+BAgQIECAAAECBDIBDwINEsgm9Z944onYbrvtolu3bnHkkUfGuHHjGtSbZgkQIECAAAECBAgQIEBggQIOEiBQOwEFALUbcgkTIECAAAECBAgQiGBAoBEC55xzTqy22mqx6qqrxqWXXtqILrRJgAABAgQIECBAgAABAgsh4FQCBOonoACgfmMuYwIECBAgQIAAAQIECHSawJtvvhk/+clPIqUUX/jCF+Lxxx/vtLY1RIAAAQIECBAgQIAAAQKLJeBiAgRqKKAAoIaDLmUCBAgQIECAAIG6C8ifwOIJZMv833777bHVVlvFoEGD4vDDD88bzPbnG54IECBAgAABAgQIECBAoAACQiBAoI4CCgDqOOpyJkCAQAEFUkp5VCYOcgZPBAgQaKyA1gksosDMmTPjoosuim7dusWGG24Yf//73xexJZcRIECAAAECBAgQIECAQMMFdECAQC0FFADUctglTYAAgeIJmPgv3piIiACB6grIjMDCCGS/o5977rn4xje+Eb17944ddthhYS53LgECBAgQIECAAAECBAh0kYBuCRCop4ACgHqOu6wJECBQWIEJEyYUNjaBESBAoCIC0iDQYYF77703hg0bFqNGjYpf//rXMX369A5f60QCBAgQIECAAAECBAgQ6FIBnRMgUFMBBQA1HXhpEyBAoKgCL7/8clFDExcBAgQqIiANAgsWmDhxYvzqV7+KXr16xXve85545ZVXIlsFYMFXOUqAAAECBAgQIECAAAECxRIQDQECdRVQAFDXkZc3AQIECiaQUsojevLJJ/NXTwQIECDQIAHNEpiPwGuvvRYf+chHYuDAgfGd73wnpk2bNp8z7SZAgAABAgQIECBAgACBwgsIkACB2gooAKjt0EucAAECxRFIKbXdWfjII48UJzCRECBAoIICUiIwu0C2pP/f//73GD58eAwZMiSuu+46y/zPDmSbAAECBAgQIECAAAECJRUQNgEC9RVQAFDfsZc5AQIECiOQLSucUssKAHfffXdh4hIIAQIEKiggJQK5QHZ3//e+971YeumlY6uttoqxY8fm+7PfyfmGJwIECBAgQIAAAQIECBAos4DYCRCosYACgBoPvtQJECBQRIGHH364iGGJiQABAhURkEbdBZ5//vnYZJNNolevXnHcccfFW2+9VXcS+RMgQIAAAQIECBAgQKCCAlIiQKDOAgoA6jz6cidAgECBBFrvOHz88ccLFJVQCBAgUDEB6dRW4A9/+EOsssoqsfzyy8fNN99cWweJEyBAgAABAgQIECBAoBYCkiRAoNYCCgBqPfySJ0CAQPEEXnnlleIFJSICBAhUREAa1RRoLaLLspt7+0tf+lKklOIrX/lKPPnkk9kpHgQIECBAgAABAgQIECBQcQHpESBQbwEFAPUef9kTIECAAAECBAjUR0CmFRVIKbVlllKKG2+8MT70oQ9Ft27d4rTTTssLANpOsEGAAAECBAgQIECAAAECVReQHwECNRdQAFDzLwDpEyBAoIgCs9+9WMT4xESAAIFyCoi66gInnnhiDBo0KDbbbLO44YYb2tL1e7WNwgYBAgQIECBAgAABAgRqICBFAgTqLqAAoO5fAfInQIBAAQXGjRtXwKiERIAAgZILCL+SAo8//nh8+ctfzu/2/9a3vhVvvvlmW54pzVoZoG2nDQIECBAgQIAAAQIECBCotoDsCBCovYACgNp/CQAgQIBA8QTuv//+4gUlIgIECJRcQPjVErj00ktjtdVWi9GjR8epp54a7d3l396+ainIhgABAgQIECBAgAABAgTmFvCeAAECCgB8DRAgQIBA4QQUABRuSAREgED5BWRQAYHx48fH0UcfHT179oztttsuHnvssbasUnK3fxuGDQIECBAgQIAAAQIECNRXQOYECBAIBQC+CAgQIECgcAJ33XVX4WISEAECBMotIPoyCzzwwAOx1VZbxTLLLBP7779/TJ8+fZ503O0/D4kdBAgQIECAAAECBAgQqKGAlAkQIBAKAHwRECBAgEDxBB599NHiBSUiAgQIlFlA7KUTmDZtWvzjH/+Ifv36xdprrx1///vfY8aMGaXLQ8AECBAgQIAAAQIECBAg0EQBXREgQOD/BKwA8H8I/keAAAECxRLICgBmzpxZrKBEQ4AAgRILCL08Aq+//np85zvfiUGDBsVHP/rRmDhxYnmCFykBAgQIECBAgAABAgQIdKmAzgkQIJAJKADIFDwIECBAoFACL730UkydOjUsZ1yoYREMAQLlFRB5CQTGjh0ba6yxRgwZMiR+9atfmfgvwZgJkQABAgQIECBAgAABAgUTEA4BAgRyAQUAOYMnAgQIECiawNtvvx0ppaKFJR4CBAiUUEDIRRKYvbht8uTJceqpp8bw4cPzxyOPPKL4rUiDJRYCBAgQIECAAAECBAiUSkCwBAgQaBFQANDi4JkAAQIECiZw++23Fywi4RAgQKCkAsIujEA2+Z9SinHjxsUnP/nJfJn/L3/5y5Hd/Z+SorfCDJRACBAgQIAAAQIECBAgUEYBMRMgQOA/AgoA/gPhhQABAgSKJXD22WcXKyDRECBAoKQCwi6GwMyZM+P666+PMWPGxODBg+OSSy6JKVOmtAWXFQe0vbFBgAABAgQIECBAgAABAgQWUsDpBAgQaBVQANAq4ZUAAQIECiVw7rnnFioewRAgQKCkAsJusMD8Ju5b90+fPj0OPvjgGDp0aGy++ebx4IMPNjgizRMgQIAAAQIECBAgQIBADQWkTIAAgTYBBQBtFDYIECBAoEgCU6dO9TnIRRoQsRAgUFIBYTdaIKX2l+5/4YUX8mX+e/bsGYcccki8/vrrjQ5F+wQIECBAgAABAgQIECBQWwGJEyBAYJaAAoBZFrYIECBAoGACTz31VMEiEg4BAgRKJiDcpgucc845sdZaa8Xyyy+fL/OfUvsFAk0PTIcECBAgQIAAAQIECBAgUF0BmREgQGA2AQUAs2HYJECAAIFiCfz1r38tVkCiIUCAQMkEhNscgSlTpsRPfvKTSCnF5z//+XjooYea07FeCBAgQIAAAQIECBAgQIBAREAgQIDA7AIKAGbXsE2AAAEChRK48MILCxWPYAgQIFAyAeE2WODWW2+NbbfdNvr06ROHH354u739+9//bne/nQQIECBAgAABAgQIECBAoJMENEOAAIE5BBQAzMHhDQECBAgUSeCBBx4oUjhiIUCAQMkEhNvZAq2T+WeffXYMGDAgPvCBD8Tll1/e2d1ojwABAgQIECBAgAABAgQILISAUwkQIDCngAKAOT28I0CAAIECCbz55pvxzDPPFCgioRAgQKBEAkLtVIEXXnghvvOd7+TL/H/hC1+ICRMmdGr7GiNAgAABAgQIECBAgAABAosk4CICBAjMJaAAYC4QbwkQIECgWALXXntttN5xWazIREOAAIFiC4hu4QVaf9/M/nrbbbfFWmutFSNHjoz/+Z//WfhGXUGAAAECBAgQIECAAAECBBoooGkCBAjMLaAAYG4R7wkQIECgUALHHntsfrdloYISDAECBIovIMKFEGid8E8p5Ve9/fbb8dvf/jb69u0b73//++Phhx/O93siQIAAAQIECBAgQIAAAQIFExAOAQIE5hFQADAPiR0ECBAgUCSBe++9N18BoHVypkixiYUAAQLFFRBZRwWy3y8ptUz8v/jii/HJT34yBg0aFF/72tdi6tSpeRFadk5H23MeAQIECBAgQIAAAQIECBBonoCeCBAgMK+AAoB5TewhQIAAgYIJZEUAKbVMzhQsNOEQIECgmAKimkdgfpP4M2bMiJtvvjmGDRsWI0aMiEsuuSQvPMsayK7JHtm2BwECBAgQIECAAAECBAgQKJyAgAgQINCOgAKAdlDsIkCAAIFiCfzoRz8qVkCiIUCAQMEFhDevQEpzFpJNnjw5DjzwwFhmmWVik002iZdffnnei+whQIAAAQIECBAgQIAAAQIFFhAaAQIE2hNQANCein0ECBAgUCiBf/7zn213YxYqMMEQIECgmAKimo9Adjd/tqz/+973vujbt28cdthh8eabb87nbLsJECBAgAABAgQIECBAgEChBQRHgACBdgUUALTLYicBAgQIFEkgm5y5//77ixSSWAgQIFBgAaG1J3DWWWfFqquuGr17944777xznlNSmnOFgHlOsIMAAQIECBAgQIAAAQIECBRKQDAECBBoX0ABQPsu9hIgQIBAwQTOOOOMgkUkHAIECBRUQFhzCHz5y1/OJ/2/+MUvxpNPPjnHsdnfZKsDzP7eNgECBAgQIECAAAECBAgQKLSA4AgQIDAfAQUA84GxmwABAgSKJXDiiSe2BWSSpo3CBgECBOYRqPuO7HfETTfdFB/5yEcipRSnnnpqZMv+191F/gQIECBAgAABAgQIECBQLQHZECBAYH4CCgDmJ2M/AQIECBRKYMqUKfHSSy/lMaVkmeYcwhMBAgTmFaj1niOOOCKGDRsWm266aVx77bW1tpA8AQIECBAgQIAAAQIECFRaQHIECBCYr4ACgPnSOECAAAECRRPYYYcd8pCyuzvzDU8ECBAgMJdAtd9mP/+zx+xZPvfcc7Hrrrvmd/v/8Ic/jFdeeWX2w7YJECBAgAABAgQIECBAgEAFBaREgACB+QsoAJi/jSMECBAgUDCBO+64I6ZPn55P8hQsNOEQIECgGAIVjyKl1PY74PLLL4+11147VlhhhTjzzDMrnrn0CBAgQIAAAQIECBAgQIDAbAI2CRAgsAABBQALwHGIAAECBNA4lCYAABAASURBVIolMG3atDjnnHOKFZRoCBAgUCCBqofyzjvvRLbMf0optt1223jggQeqnrL8CBAgQIAAAQIECBAgQIDAPAJ2ECBAYEECCgAWpOMYAQIECBRO4OCDDy5cTAIiQIBAQQQqG8aDDz4Y2223XfTv3z+yZf4rm6jECBAgQIAAAQIECBAgQIDAuws4gwABAgsUUACwQB4HCRAgQKBoAk8++WRMmTKlaGGJhwABAgUQqF4I1113XfTq1SvGjBkTl156afUSlBEBAgQIECBAgAABAgQIEFhoARcQIEBgwQIKABbs4ygBAgQIFFBgq622KmBUQiJAgEAXC5S8+3//+995Bq+99lp+l3/fvn1j8803j+zjX7IDKaXsxYMAAQIECBAgQIAAAQIECNRbQPYECBB4FwEFAO8C5DABAgQIFE/ghhtuiBkzZhQvMBERIECgCwXK1HXrZH/raxb7008/HSuttFIMGzYsjjjiiJg8eXK2u+0x+7ltO20QIECAAAECBAgQIECAAIGaCUiXAAEC7yagAODdhBwnQIAAgUIKHHDAAWEyqJBDIygCBLpGoFS9ptRyN//06dPjtNNOi/79+8fKK68cWRGAAq9SDaVgCRAgQIAAAQIECBAgQKC5AnojQIDAuwooAHhXIicQIECAQFEEUmqZMMriOfnkkyObOFIEkGl4ECBAoFwCb731Vuywww6x5JJLxpe+9KV45513ypWAaAkQIECAAAECBAgQIECAQJcI6JQAAQLvLqAA4N2NnEGAAAECBRGYfbI/Wxr6jDPOiJRmFQUUJExhECBAoPkCJehx5syZ8a9//SvWXHPNGDhwYFx00UXzLPNfgjSESIAAAQIECBAgQIAAAQIEuk5AzwQIEOiAgAKADiA5hQABAgSKKfD1r3+9mIGJigABAk0WKHJ32cT/IYccEkOHDo2NNtooHn744SKHKzYCBAgQIECAAAECBAgQIFBYAYERIECgIwIKADqi5BwCBAgQKKRA9hEAv/zlLwsZm6AIECDQRIFCddW6Wstrr70W22yzTXTv3j0OPvjgeP311/M4U7JySw7hiQABAgQIECBAgAABAgQILJyAswkQINAhAQUAHWJyEgECBAgUVeBnP/tZTJkypajhiYsAAQJNEChWFxdccEGss846MWTIkLjiiivmCa61QGCeA3YQIECAAAECBAgQIECAAAECCxBwiAABAh0TUADQMSdnESBAgEBBBSZMmBC//vWvw4RSQQdIWAQINF6giT20/qxtfZ296+9973vRo0eP+MxnPhP333//7IdsEyBAgAABAgQIECBAgAABAosr4HoCBAh0UEABQAehnEaAAAECxRX47ne/2xZce5NSbQdtECBAoIICzUwppZQXXKXUsoz/XXfdlS/zn1KK4447LmbOnNnMcPRFgAABAgQIECBAgAABAgRqIyBRAgQIdFRAAUBHpZxHgAABAoUUSKllEuqTn/xkHl9KLe/zN54IECBQfYGmZ5hSijPPPDOGDh0a66+//hzL/CvCavpw6JAAAQIECBAgQIAAAQIE6iEgSwIECHRYQAFAh6mcSIAAAQJFFGidbLr00kvj6aefLmKIYiJAgEADBZrX9IsvvhjZiivZMv+77rprvPrqq83rXE8ECBAgQIAAAQIECBAgQKDWApInQIBAxwUUAHTcypkECBAgUHCBT33qU/nS1AUPU3gECBDoPIEGtdRaXJU1f+utt8Y666wTI0eOjOOPPz5mzJgRKVltJbPxIECAAAECBAgQIECAAAECTRHQCQECBBZCQAHAQmA5lQABAgSKLXDPPffEDTfcUOwgRUeAAIFOFGhUU++8806ccsop0bdv3/jABz4Q999//xwFVrMXCDQqBu0SIECAAAECBAgQIECAAAECLQKeCRAgsDACCgAWRsu5BAgQIFB4gS233DKmTp1a+DgFSIAAgU4Q6PQmnnzyydhhhx1iqaWWir322ismT57c6X1okAABAgQIECBAgAABAgQIEFgoAScTIEBgoQQUACwUl5MJECBAoOgC06dPjz322GOOO1WLHrP4CBAgsGgCi39Vdid/tqT/nXfeGYMHD45VVlklLrroosh+li5+61ogQIAAAQIECBAgQIAAAQIEFl9ACwQIEFg4AQUAC+flbAIECBAouEA2mXXOOefE448/XvBIhUeAAIHFFFjMy99+++044ogjYumll473ve99MW7cuMVs0eUECBAgQIAAAQIECBAgQIBApwtokAABAgspoABgIcGcToAAAQLlEFhjjTXKEagoCRAgsIgCi3rZW2+9FR/4wAdi0KBB8aMf/Siy9ymlSCktapOuI0CAAAECBAgQIECAAAECBBokoFkCBAgsrIACgIUVcz4BAgQIlEJg5syZ+UcBlCJYQRIgQGDhBRbqiqlTp8aFF14YK620UgwcODBuvfXWyH5OZo1kK6e0PrL3HgQIECBAgAABAgQIECBAgEBhBARCgACBhRZQALDQZC4gQIAAgbIInHHGGfHYY4+VJVxxEiBAYCEEOnbqpEmTYtddd42llloqPv3pT8fTTz/dsQudRYAAAQIECBAgQIAAAQIECBRAQAgECBBYeAEFAAtv5goCBAgQKIFASi1LWa+22moxffr0EkQsRAIECCyEwAJOze7sv/POO/Nl/pdYYok488wzY+LEiZHd5b+AyxwiQIAAAQIECBAgQIAAAQIEiiYgHgIECCyCgAKARUBzCQECBAgUX2D2ia6tttqq+AGLkAABAgsh0N6pM2bMiOOOOy5GjhwZ73vf+/Jl/ts7zz4CBAgQIECAAAECBAgQIECgHAKiJECAwKIIKABYFDXXECBAgECpBK699tq44IILShWzYAkQILAAgfxu/tZCp1dffTU+//nPR48ePeJ73/tejB07Nr80pZS/eiJAgAABAgQIECBAgAABAgRKKSBoAgQILJKAAoBFYnMRAQIECJRNYKeddopskqxscYuXAAEC8wpEpJTib3/7W7z3ve+NoUOHxp///OeY+7/WAoG593tPgAABAgQIECBAgAABAgQIlEFAjAQIEFg0AQUAi+bmKgIECBAoocDo0aMj+2zsEoYuZAIEaiww+0T+9OnT49hjj80LALbddtu45557cpnZz8l3eCJAgAABAgQIECBAgAABAgTKLSB6AgQILKKAAoBFhHMZAQIECJRP4M0334ztt9++fIGLmACBWguklOK+++6Lz372s9GzZ8/4/ve/X2sPyRMgQIAAAQIECBAgQIAAgToIyJEAAQKLKqAAYFHlXEeAAAECpRS47LLL4thjjy1l7IImQKB+AldccUUMHjw43vOe98S5556bAXgQIECAAAECBAgQIECAAAEC1ReQIQECBBZZQAHAItO5kAABAgTKKJAtk53dPXvjjTeWMXwxEyBQA4HXXnstDj744HyZ/2222SbGjRsX2c+ultQ9EyBAgAABAgQIECBAgAABAtUXkCEBAgQWXUABwKLbuZIAAQIESiyw1VZbxcSJE02qlXgMhU6gCgKzT+w//PDDseGGG8aQIUPikEMOyQsA5snRDgIECBAgQIAAAQIECBAgQKD6AjIkQIDAYggoAFgMPJcSIECAQHkFJk+eHP369YupU6eWNwmREyBQeoFJkybFOeecE/37948111wzbr/99gXm5CABAgQIECBAgAABAgQIECBQfQEZEiBAYHEEFAAsjp5rCRAgQKB0AimlOWJ+//vfbxWAOUS8IUCgGQKvvPJK7LTTTrHkkkvG5z//+XjnnXfm6Xb21QH+c9ALAQIECBAgQIAAAQIECBAgUH0BGRIgQGCxBBQALBafiwkQIECgbAJzT6jde++9sd1225UtDfESIFBwgdl/1mTb2SNbceSmm26KoUOHxrBhw+KCCy6IGTNmLEQmTiVAgAABAgQIECBAgAABAgSqLyBDAgQILJ6AAoDF83M1AQIECFRA4LLLLou99967AplIgQCBogikNGu1kZdeeim+/e1vx6BBg2LTTTeNV199ddFWHilKcuIgQIAAAQIECBAgQIAAAQIEGiegZQIECCymgAKAxQR0OQECBAhUQ+D3v/99HHXUUdVIRhYECHS5QHbH/4MPPpjf6T98+PA46aSTYtKkSYsVl4sJECBAgAABAgQIECBAgACB6gvIkAABAosroABgcQVdT4AAAQKVETjggAPixBNPzPPJJu/yDU8ECBBYCIHsbv/9998/llxyyRgzZky8/PLL+dWd8DMlb8cTAQIECBAgQIAAAQIECBAgUGkByREgQGCxBRQALDahBggQIECgSgLZMt0XXHBBpDRr+e4q5ScXAgQaI3D77bfHiBEj8sfRRx8dEyZM6OSONEeAAAECBAgQIECAAAECBAhUX0CGBAgQWHwBBQCLb6gFAgQIEKiQQHaX7k477RSXXHJJhbKSCgECjRB47rnn4sc//nH07NkzNtxwwxg7dmzMnDmzEV1FaJUAAQIECBAgQIAAAQIECBCovoAMCRAg0AkCCgA6AVETBAgQIFA9gU9+8pPxxz/+sXqJyYgAgXcVyAqBFnTS+eefH6uvvnqMGjUqfv7zn8f06dPz09/tuvykRXxyGQECBAgQIECAAAECBAgQIFB9ARkSIECgMwQUAHSGojYIECBAoHICKaXYfffd48wzz6xcbhIiQGDBAinN+xEgzzzzTOy99975x4N85jOficceeyyaOOG/4IAdJUCAAAECBAgQIECAAAECBKogIAcCBAh0ioACgE5h1AgBAgQIVE2gdWJv1113jUMPPbRq6cmHAIEOCGQ/B4455pgYPXp0rLjiivH73/++7arsWNubhm/ogAABAgQIECBAgAABAgQIEKi+gAwJECDQOQIKADrHUSsECBAgUFGBlFL89Kc/jf3337+iGUqLAIHZBWbMmBHPP/98bLDBBtGtW7fYb7/94vHHH5/9lOZv65EAAQIECBAgQIAAAQIECBCovoAMCRAg0EkCCgA6CVIzBAgQIFBNgda7fI8++ujYcccdq5mkrAgQiOeeey6+853vxODBg2P55ZePO+64ozAqAiFAgAABAgQIECBAgAABAgSqLyBDAgQIdJaAAoDOktQOAQIECFRWIKWU53bhhRfmS4G3FgXkOz0RIFAqgdm/f7Pt008/PXr37h0rrLBC/OpXv4q33norzyellu/7/E3XPumdAAECBAgQIECAAAECBAgQqL6ADAkQINBpAgoAOo1SQwQIECBQVYFskrA1t2wp8H79+sXYsWNbd3klQKBkAldddVV86EMfypf433PPPWPq1KnzZDD79/08B5u6Q2cECBAgQIAAAQIECBAgQIBA9QVkSIAAgc4TUADQeZZaIkCAAIGaCEyaNClWWmmlePHFF2uSsTQJlFcgm8jPHi+88EJ87GMfi/79+8fWW28dN9xwQzmSEiUBAgQIECBAgAABAgQIECBQfQEZEiBAoBMFFAB0IqamCBC8tFqzAAAQAElEQVQgQKA+AlOmTIkRI0bE8ccfH9nkYn0ylymB8gg8/fTTceihh0a2asfyyy8fV155ZUycOLE8CUSEYAkQIECAAAECBAgQIECAAIHqC8iQAAECnSmgAKAzNbVFgAABArUT+O53v5svJV67xCVMoIACWTHOtGnT4phjjolRo0bFyiuvHIccckhkq3ZkxwoY8ruF5DgBAgQIECBAgAABAgQIECBQfQEZEiBAoFMFFAB0KqfGCBAgQKCOAjfeeGMss8wy8fzzz9cxfTkTaIpAexP4rfveeuutuOiii2L48OHRq1ev2G+//eLZZ5/NV+doPacpQXZ6JxokQIAAAQIECBAgQIAAAQIEqi8gQwIECHSugAKAzvXUGgECBAjUVOD111+PbInxE088sU3AxGMbhQ0Ciy2QUpqnjT/+8Y+x8cYbx1JLLRU77LBDvPTSS/OcU+odgidAgAABAgQIECBAgAABAgSqLyBDAgQIdLKAAoBOBtUcAQIECNRb4Fvf+lZssMEGkS1DntK8E5b11pE9gcUTmDp1avzrX/+KtdZaK1JKsccee8Qtt9wSM2fOXLyGC3q1sAgQIECAAAECBAgQIECAAIHqC8iQAAECnS2gAKCzRbVHgAABArUXuOOOO2KJJZaIv/3tb7W3AEBgcQWmT58e5557bmy55ZbRu3fv2GijjeKhhx5a3GbLcL0YCRAgQIAAAQIECBAgQIAAgeoLyJAAAQKdLqAAoNNJNUiAAAECBCK/I/njH/94bLjhhpF9FED24EKAQMcFbrzxxvxjNfr06ROf/exn4+qrr+74xZU4UxIECBAgQIAAAQIECBAgQIBA9QVkSIAAgc4XUADQ+aZaJECAAAEC+aR/xnD77bdHv3794tJLL23bl+33IEBgToHx48fHeeedF5tsskm+vP9mm20Wzz//fMyYMWPOE+vyTp4ECBAgQIAAAQIECBAgQIBA9QVkSIAAgQYIKABoAKomCRAgQIDA7Hf8T5o0Kbbffvt4z3veExMmTIBDgMB/BKZOnRrHHntsjBw5MpZZZpnYeeed4+abb/7P0Xq/yJ4AAQIECBAgQIAAAQIECBCovoAMCRAg0AgBBQCNUNUmAQIECBCYSyArCLjvvvtiwIABcfDBB0c28Zmdku3PXj0I1EEg+3p/6qmn4ogjjoihQ4dG79694/vf/3688MIL7vSf8wvAOwIECBAgQIAAAQIECBAgQKD6AjIkQIBAQwQUADSEVaMECBAgQGD+Aoccckgst9xycfHFF+dLnWeTovM/2xEC5Re4++67Y8cdd4xll102Vl555fjhD38Yr732WvkTa1gGGiZAgAABAgQIECBAgAABAgSqLyBDAgQINEZAAUBjXLVKgAABAgQWKPDGG2/kHwuQLX3+9NNPL/BcBwmUSSAraBk/fnxcccUV8f73vz+6desW6623Xlx44YXx6quvtqWSndf2xsacAt4RIECAAAECBAgQIECAAAEC1ReQIQECBBokoACgQbCaJUCAAAECHRHIlj5fZZVV4oMf/GA8++yzHbnEOQS6RODdJuwffvjh+N73vhdrrrlmDB48OLbZZpu47bbb4t2u65JkCt6p8AgQIECAAAECBAgQIECAAIHqC8iQAAECjRJQANAoWe0SIECAAIEOCmQTpP/85z9j1KhRMWbMmBg3blwHr3QageYKZF+rrT1OnTo1brrpprx4JaWUT/wff/zx8cgjj5j0b0VatFdXESBAgAABAgQIECBAgAABAtUXkCEBAgQaJqAAoGG0GiZAgAABAgsv8OCDD7bdPX3//fcvfAOuINAggZRS3HrrrbHffvvF6NGjo3fv3rHppptGVrzS2uXsBQKt+7wurIDzCRAgQIAAAQIECBAgQIAAgeoLyJAAAQKNE1AA0DhbLRMgQIAAgUUWuOKKK2KdddaJQYMGxeOPP95uO9lka/Zo96CdBBZBoL2vp5NPPjlWXHHF6NWrV2y00UZxzDHHzPdrchG6dMncAt4TIECAAAECBAgQIECAAAEC1ReQIQECBBoooACggbiaJkCAAAECiyvw5ptv5ndbDx8+PM4777yYPn16W5MppUgptb23QWBxBV599dX4f//v/8Uuu+wSPXr0yL++9tlnn3jmmWdi2rRpi9u86zsg4BQCBAgQIECAAAECBAgQIECg+gIyJECAQCMFFAA0UlfbBAgQIEBgMQVSapngHzt2bOy88875igB77rlnTJo0aTFbdnndBbK7/bNHNuH/8Y9/PJZddtn88alPfSrOPffcmDFjRk6UnZNveGqGgD4IECBAgAABAgQIECBAgACB6gvIkAABAg0VUADQUF6NEyBAgACBxROYe/L1nXfeidNPPz2WWGKJGDNmTPz973+PKVOmLF4nrq6NwMsvvxz/+Mc/Ipvkz76GunXrlm//7W9/i1deeSW/4z/DmPvrLtvn0QwBfRAgQIAAAQIECBAgQIAAAQLVF5AhAQIEGiugAKCxvlonQIAAAQINE3jwwQdjq622ioEDB8b2228fjz76aN5X6+Rt62u+01MtBV588cU47rjjYosttsjv7h82bFhsueWW+TL/kydPnsfE18w8JM3doTcCBAgQIECAAAECBAgQIECg+gIyJECAQIMFFAA0GFjzBAgQIECg0QLZCgAXX3xxrL766tGzZ8/41re+ld/NbTK30fLFaL91nN966614+OGH4yc/+UmsuOKK+d38I0aMiO9///txzTXX5F8TKbV8pEQWeUqztrP3Hl0vIAICBAgQIECAAAECBAgQIECg+gIyJECAQKMFFAA0Wlj7BAgQIECgiQLTp0+Pk046Kb/be9lll42999477rrrrmidJG5iKLpqoEA2ntkKEP/zP/8T2223XWQT/dlKEGuuuWYcfvjh8cwzz7T1np3b+ibbzh7Z+9bXbNujEAKCIECAAAECBAgQIECAAAECBKovIEMCBAg0XEABQMOJdUCAAAECBLpG4LXXXovf//73sf7660e3bt1inXXWiRtvvDFmzJjRbkAmhNtlacjO9qxb92Wv2aO142y8Jk6cGFdccUV8+MMfzld5yMZzzJgxse+++8Zll10W2VL/red7LauAuAkQIECAAAECBAgQIECAAIHqC8iQAAECjRdQANB4Yz0QIECAAIFCCNx///2x2WabRY8ePWKFFVaIb3/723HDDTdEtmpAFmBKKXuxWkCu0NinlFqsZ+8lpRRvvvlm3HLLLXHcccfFjjvuGMstt1w+4d+vX7/YZptt4vrrr28br9mvtV0BASkQIECAAAECBAgQIECAAAEC1ReQIQECBJogoACgCci6IECAAAECRRN47rnn4oQTTogPfehD0bdv31hqqaVi5513jn/+85+RUipauJWMZ/z48XH22WfHZz/72RgyZEgsscQSMXjw4Nhkk01iv/32i4suuiheeuklBRlRj/9kSYAAAQIECBAgQIAAAQIECFRfQIYECBBohoACgGYo64MAAQIECBRYIFsBIJuMPu+88+KDH/xgXgCQrRKQLTf/85//PG666aZ4+eWX55mInn2Z+gKn12mhLWy+2fnPPvts3HzzzfGHP/whvva1r8Xaa68d3bt3z42zoosvfOELce6550b2cQ2TJk2KmTNn5vFm12aP/I2nOgjIkQABAgQIECBAgAABAgQIEKi+gAwJECDQFAEFAE1h1gkBAgQIECiXwIwZM/Ll5n/yk5/EpptuGsOGDYtBgwbF6quvHjvttFP85je/iSeeeGKhksomtLPHQl3UhJM7GlNK7a+M8Pbbb8c111wTRxxxRGy//fax1lpr5V59+vSJUaNG5Xf0f+UrX4nf/va38eCDD7ZN8jchNV2URkCgBAgQIECAAAECBAgQIECAQPUFZEiAAIHmCHRrTjd6IUCAAAECBMomkFKa467/t956Kx599NG44IIL4utf/3qMHj06v5M9pRT9+/ePLbfcMn7wgx/EX/7yl7jvvvsiu/t9/PjxMXXq1Dz1lGZNoHd00j2/sMFPKbXE1RpTtiJCdjf+q6++Gk899VSey6WXXhqHH354fPGLX4x11103unXr1pb7kksuGVtssUX88Ic/jIsvvjgeeuihfMWEadOmtUWe0px9tB2wQSAT8CBAgAABAgQIECBAgAABAgSqLyBDAgQINEmgW5P60Q0BAgQIECBQMoHWCfGOhP3OO+/E1VdfHb/85S9jl112ySfJs7vfs2XuBwwYEMstt1yMGTMmvxt+2223jX333TcOO+ywOOWUU/JJ83/+85/53fHZ3fQTJ06MbBJ+YfqfO8ZsKf2sjcmTJ0fW5uOPP55P5Gcxnn766XHkkUdGtrrB3nvvHVk8m2yySR7z8ssvH1nMSyyxRAwdOjRWXnnlfP92222Xn3/WWWfl7XQkttnPmX177li9J0CAAAECBAgQIECAAAECBAgQqL6ADAkQINAsAQUAzZLWDwECBAgQqKlAtgLASy+9lE/w33LLLXH55ZfHCSecEAceeGDstdde+bL5H/zgB/MCgexu+n79+kXPnj3b7rKf/W77lFLbnfcpzX+7e/fueRt9+/aNrM1stYLszv1slYI999wz/vu//zu/oz8rQMjiufnmm+P++++P559/PiZMmFDTkZJ2FwnolgABAgQIECBAgAABAgQIEKi+gAwJECDQNAEFAE2j1hEBAgQIECCwIIGUUruHG3n3fCPbbjcZOwnMI2AHAQIECBAgQIAAAQIECBAgUH0BGRIgQKB5AgoAmmetJwIECBAgQGABAguajE+p/eKA+TWX0rufn9K7nzO/9u0n0GkCGiJAgAABAgQIECBAgAABAgSqLyBDAgQINFFAAUATsXVFgAABAgQILJrAgooD2muxI+d35Jz22raPQGcKaIsAAQIECBAgQIAAAQIECBCovoAMCRAg0EwBBQDN1NYXAQIECBAgQIAAgVkCtggQIECAAAECBAgQIECAAIHqC8iQAAECTRVQANBUbp0RIECAAAECBAgQaBXwSoAAAQIECBAgQIAAAQIECFRfQIYECBBoroACgOZ6640AAQIECBAgQIBAi4BnAgQIECBAgAABAgQIECBAoPoCMiRAgECTBRQANBlcdwQIECBAgAABAgQyAQ8CBAgQIECAAAECBAgQIECg+gIyJECAQLMFFAA0W1x/BAgQIECAAAECBCIYECBAgAABAgQIECBAgAABAtUXkCEBAgSaLqAAoOnkOiRAgAABAgQIECBAgAABAgQIECBAgAABAgQIEKi+gAwJECDQfAEFAM031yMBAgQIECBAgEDdBeRPgAABAgQIECBAgAABAgQIVF9AhgQIEOgCAQUAXYCuSwIECBAgQIAAgXoLyJ4AAQIECBAgQIAAAQIECBCovoAMCRAg0BUCCgC6Ql2fBAgQIECAAAECdRaQOwECBAgQIECAAAECBAgQIFB9ARkSIECgSwQUAHQJu04JECBAgAABAgTqKyBzETCQ/gAAEABJREFUAgQIECBAgAABAgQIECBAoPoCMiRAgEDXCCgA6Bp3vRIgQIAAAQIECNRVQN4ECBAgQIAAAQIECBAgQIBA9QVkSIAAgS4SUADQRfC6JUCAAAECBAgQqKeArAkQIECAAAECBAgQIECAAIHqC8iQAAECXSWgAKCr5PVLgAABAgQIECBQRwE5EyBAgAABAgQIECBAgAABAtUXkCEBAgS6TEABQJfR65gAAQIECBAgQKB+AjImQIAAAQIECBAgQIAAAQIEqi8gQwIECHSdgAKArrPXMwECBAgQIECAQN0E5EuAAAECBAgQIECAAAECBAhUX0CGBAgQ6EIBBQBdiK9rAgQIECBAgACBegnIlgABAgQIECBAgAABAgQIEKi+gAwJECDQlQIKALpSX98ECBAgQIAAAQJ1EpArAQIECBAgQIAAAQIECBAgUH0BGRIgQKBLBRQAdCm/zgkQIECAAAECBOojIFMCBAgQIECAAAECBAgQIECg+gIyJECAQNcKKADoWn+9EyBAgAABAgQI1EVAngQIECBAgAABAgQIECBAgED1BWRIgACBLhZQANDFA6B7AgQIECBAgACBegjIkgABAgQIECBAgAABAgQIEKi+gAwJECDQ1QIKALp6BPRPgAABAgQIECBQBwE5EiBAgAABAgQIECBAgAABAtUXkCEBAgS6XEABQJcPgQAIECBAgAABAgSqLyBDAgQIECBAgAABAgQIECBAoPoCMiRAgEDXCygA6PoxEAEBAgQIECBAgEDVBeRHgAABAgQIECBAgAABAgQIVF9AhgQIECiAgAKAAgyCEAgQIECAAAECBKotIDsCBAgQIECAAAECBAgQIECg+gIyJECAQBEEFAAUYRTEQIAAAQIECBAgUGUBuREgQIAAAQIECBAgQIAAAQLVF5AhAQIECiGgAKAQwyAIAgQIECBAgACB6grIjAABAgQIECBAgAABAgQIEKi+gAwJECBQDAEFAMUYB1EQIECAAAECBAhUVUBeBAgQIECAAAECBAgQIECAQPUFZEiAAIGCCCgAKMhACIMAAQIECBAgQKCaArIiQIAAAQIECBAgQIAAAQIEqi8gQwIECBRFQAFAUUZCHAQIECBAgAABAlUUkBMBAgQIECBAgAABAgQIECBQfQEZEiBAoDACCgAKMxQCIUCAAAECBAgQqJ6AjAgQIECAAAECBAgQIECAAIHqC8iQAAECxRFQAFCcsRAJAQIECBAgQIBA1QTkQ4AAAQIECBAgQIAAAQIECFRfQIYECBAokIACgAINhlAIECBAgAABAgSqJSAbAgQIECBAgAABAgQIECBAoPoCMiRAgECRBBQAFGk0xEKAAAECBAgQIFAlAbkQIECAAAECBAgQIECAAAEC1ReQIQECBAoloACgUMMhGAIECBAgQIAAgeoIyIQAAQIECBAgQIAAAQIECBCovoAMCRAgUCwBBQDFGg/RECBAgAABAgQIVEVAHgQIECBAgAABAgQIECBAgED1BWRIgACBggkoACjYgAiHAAECBAgQIECgGgKyIECAAAECBAgQIECAAAECBKovIEMCBAgUTUABQNFGRDwECBAgQIAAAQJVEJADAQIECBAgQIAAAQIECBAgUH0BGRIgQKBwAgoACjckAiJAgAABAgQIECi/gAwIECBAgAABAgQIECBAgACB6gvIkAABAsUTUABQvDEREQECBAgQIECAQNkFxE+AAAECBAgQIECAAAECBAhUX0CGBAgQKKCAAoACDoqQCBAgQIAAAQIEyi0gegIECBAgQIAAAQIECBAgQKD6AjIkQIBAEQUUABRxVMREgAABAgQIECBQZgGxEyBAgAABAgQIECBAgAABAtUXkCEBAgQKKaAAoJDDIigCBAgQIECAAIHyCoicAAECBAgQIECAAAECBAgQqL6ADAkQIFBMAQUAxRwXUREgQIAAAQIECJRVQNwECBAgQIAAAQIECBAgQIBA9QVkSIAAgYIKKAAo6MAIiwABAgQIECBAoJwCoiZAgAABAgQIECBAgAABAgSqLyBDAgQIFFVAAUBRR0ZcBAgQIECAAAECZRQQMwECBAgQIECAAAECBAgQIFB9ARkSIECgsAIKAAo7NAIjQIAAAQIECBAon4CICRAgQIAAAQIECBAgQIAAgeoLyJAAAQLFFVAAUNyxERkBAgQIECBAgEDZBMRLgAABAgQIECBAgAABAgQIVF9AhgQIECiwgAKAAg+O0AgQIECAAAECBMolIFoCBAgQIECAAAECBAgQIECg+gIyJECAQJEFFAAUeXTERoAAAQIECBAgUCYBsRIgQIAAAQIECBAgQIAAAQLVF5AhAQIECi2gAKDQwyM4AgQIECBAgACB8giIlAABAgQIECBAgAABAgQIEKi+gAwJECBQbAEFAMUeH9ERIECAAAECBAiURUCcBAgQIECAAAECBAgQIECAQPUFZEiAAIGCCygAKPgACY8AAQIECBAgQKAcAqIkQIAAAQIECBAgQIAAAQIEqi8gQwIECBRdQAFA0UdIfAQIECBAgAABAmUQECMBAgQIECBAgAABAgQIECBQfQEZEiBAoPACCgAKP0QCJECAAAECBAgQKL6ACAkQIECAAAECBAgQIECAAIHqC8iQAAECxRdQAFD8MRIhAQIECBAgQIBA0QXER4AAAQIECBAgQIAAAQIECFRfQIYECBAogYACgBIMkhAJECBAgAABAgSKLSA6AgQIECBAgAABAgQIECBAoPoCMiRAgEAZBBQAlGGUxEiAAAECBAgQIFBkAbERIECAAAECBAgQIECAAAEC1ReQIQECBEohoACgFMMkSAIECBAgQIAAgeIKiIwAAQIECBAgQIAAAQIECBCovoAMCRAgUA4BBQDlGCdREiBAgAABAgQIFFVAXAQIECBAgAABAgQIECBAgED1BWRIgACBkggoACjJQAmTAAECBAgQIECgmAKiIkCAAAECBAgQIECAAAECBKovIEMCBAiURUABQFlGSpwECBAgQIAAAQJFFBATAQIECBAgQIAAAQIECBAgUH0BGRIgQKA0AgoASjNUAiVAgAABAgQIECiegIgIECBAgAABAgQIECBAgACB6gvIkAABAuURUABQnrESKQECBAgQIECAQNEExEOAAAECBAgQIECAAAECBAhUX0CGBAgQKJGAAoASDZZQCRAgQIAAAQIEiiUgGgIECBAgQIAAAQIECBAgQKD6AjIkQIBAmQQUAJRptMRKgAABAgQIECBQJAGxECBAgAABAgQIECBAgAABAtUXkCEBAgRKJaAAoFTDJVgCBAgQIECAAIHiCIiEAAECBAgQIECAAAECBAgQqL6ADAkQIFAuAQUA5Rov0RIgQIAAAQIECBRFQBwECBAgQIAAAQIECBAgQIBA9QVkSIAAgZIJKAAo2YAJlwABAgQIECBAoBgCoiBAgAABAgQIECBAgAABAgSqLyBDAgQIlE1AAUDZRky8BAgQIECAAAECRRAQAwECBAgQIECAAAECBAgQIFB9ARkSIECgdAIKAEo3ZAImQIAAAQIECBDoegERECBAgAABAgQIECBAgAABAtUXkCEBAgTKJ6AAoHxjJmICBAgQIECAAIGuFtA/AQIECBAgQIAAAQIECBAgUH0BGRIgQKCEAgoASjhoQiZAgAABAgQIEOhaAb0TIECAAAECBAgQIECAAAEC1ReQIQECBMoooACgjKMmZgIECBAgQIAAga4U0DcBAgQIECBAgAABAgQIECBQfQEZEiBAoJQCCgBKOWyCJkCAAAECBAgQ6DoBPRMgQIAAAQIECBAgQIAAAQLVF5AhAQIEyimgAKCc4yZqAgQIECBAgACBrhLQLwECBAgQIECAAAECBAgQIFB9ARkSIECgpAIKAEo6cMImQIAAAQIECBDoGgG9EiBAgAABAgQIECBAgAABAtUXkCEBAgTKKqAAoKwjJ24CBAgQIECAAIGuENAnAQIECBAgQIAAAQIECBAgUH0BGRIgQKC0AgoASjt0AidAgAABAgQIEGi+gB4JECBAgAABAgQIECBAgACB6gvIkAABAuUVUABQ3rETOQECBAgQIECAQLMF9EeAAAECBAgQIECAAAECBAhUX0CGBAgQKLGAAoASD57QCRAgQIAAAQIEmiugNwIECBAgQIAAAQIECBAgQKD6AjIkQIBAmQUUAJR59MROgAABAgQIECDQTAF9ESBAgAABAgQIECBAgAABAtUXkCEBAgRKLaAAoNTDJ3gCBAgQIECAAIHmCeiJAAECBAgQIECAAAECBAgQqL6ADAkQIFBuAQUA5R4/0RMgQIAAAQIECDRLQD8ECBAgQIAAAQIECBAgQIBA9QVkSIAAgZILKAAo+QAKnwABAgQIECBAoDkCeiFAgAABAgQIECBAgAABAgSqLyBDAgQIlF1AAUDZR1D8BAgQIECAAAECzRDQBwECBAgQIECAAAECBAgQIFB9ARkSIECg9AIKAEo/hBIgQIAAAQIECBBovIAeCBAgQIAAAQIECBAgQIAAgeoLyJAAAQLlF1AAUP4xlAEBAgQIECBAgECjBbRPgAABAgQIECBAgAABAgQIVF9AhgQIEKiAgAKACgyiFAgQIECAAAECBBoroHUCBAgQIECAAAECBAgQIECg+gIyJECAQBUEFABUYRTlQIAAAQIECBAg0EgBbRMgQIAAAQIECBAgQIAAAQLVF5AhAQIEKiGgAKASwygJAgQIECBAgACBxglomQABAgQIECBAgAABAgQIEKi+gAwJECBQDQEFANUYR1kQIECAAAECBAg0SkC7BAgQIECAAAECBAgQIECAQPUFZEiAAIGKCCgAqMhASoMAAQIECBAgQKAxAlolQIAAAQIECBAgQIAAAQIEqi8gQwIECFRFQAFAVUZSHgQIECBAgAABAo0Q0CYBAgQIECBAgAABAgQIECBQfQEZEiBAoDICCgAqM5QSIUCAAAECBAgQ6HwBLRIgQIAAAQIECBAgQIAAAQLVF5AhAQIEqiOgAKA6YykTAgQIECBAgACBzhbQHgECBAgQIECAAAECBAgQIFB9ARkSIECgQgIKACo0mFIhQIAAAQIECBDoXAGtESBAgAABAgQIECBAgAABAtUXkCEBAgSqJKAAoEqjKRcCBAgQIECAAIHOFNAWAQIECBAgQIAAAQIECBAgUH0BGRIgQKBSAgoAKjWckiFAgAABAgQIEOg8AS0RIECAAAECBAgQIECAAAEC1ReQIQECBKoloACgWuMpGwIECBAgQIAAgc4S0A4BAgQIECBAgAABAgQIECBQfQEZEiBAoGICCgAqNqDSIUCAAAECBAgQ6BwBrRAgQIAAAQIECBAgQIAAAQLVF5AhAQIEqiagAKBqIyofAgQIECBAgACBzhDQBgECBAgQIECAAAECBAgQIFB9ARkSIECgcgIKACo3pBIiQIAAAQIECBBYfAEtECBAgAABAgQIECBAgIWOIncAABAASURBVAABAtUXkCEBAgSqJ6AAoHpjKiMCBAgQIECAAIHFFXA9AQIECBAgQIAAAQIECBAgUH0BGRIgQKCCAgoAKjioUiJAgAABAgQIEFg8AVcTIECAAAECBAgQIECAAAEC1ReQIQECBKoooACgiqMqJwIECBAgQIAAgcURcC0BAgQIECBAgAABAgQIECBQfQEZEiBAoJICCgAqOaySIkCAAAECBAgQWHQBVxIgQIAAAQIECBAgQIAAAQLVF5AhAQIEqimgAKCa4yorAgQIECBAgACBRRVwHQECBAgQIECAAAECBAgQIFB9ARkSIECgogIKACo6sNIiQIAAAQIECBBYNAFXESBAgAABAgQIECBAgAABAtUXkCEBAgSqKqAAoKojKy8CBAgQIECAAIFFEXANAQIECBAgQIAAAQIECBAgUH0BGRIgQKCyAgoAKju0EiNAgAABAgQIEFh4AVcQIECAAAECBAgQIECAAAEC1ReQIQECBKoroACgumMrMwIECBAgQIAAgYUVcD4BAgQIECBAgAABAgQIECBQfQEZEiBAoMICCgAqPLhSI0CAAAECBAgQWDgBZxMgQIAAAQIECBAgQIAAAQLVF5AhAQIEqiygAKDKoys3AgQIECBAgACBhRFwLgECBAgQIECAAAECBAgQIFB9ARkSIECg0gIKACo9vJIjQIAAAQIECBDouIAzCRAgQIAAAQIECBAgQIAAgeoLyJAAAQLVFlAAUO3xlR0BAgQIECBAgEBHBZxHgAABAgQIECBAgAABAgQIVF9AhgQIEKi4gAKAig+w9AgQIECAAAECBDom4CwCBAgQIECAAAECBAgQIECg+gIyJECAQNUFFABUfYTlR4AAAQIECBAg0BEB5xAgQIAAAQIECBAgQIAAAQLVF5AhAQIEKi+gAKDyQyxBAgQIECBAgACBdxdwBgECBAgQIECAAAECBAgQIFB9ARkSIECg+gIKAKo/xjIkQIAAAQIECBB4NwHHCRAgQIAAAQIECBAgQIAAgeoLyJAAAQI1EFAAUINBliIBAgQIECBAgMCCBRwlQIAAAQIECBAgQIAAAQIEqi8gQwIECNRBQAFAHUZZjgQIECBAgAABAgsScIwAAQIECBAgQIAAAQIECBCovoAMCRAgUAsBBQC1GGZJEiBAgAABAgQIzF/AEQIECBAgQIAAAQIECBAgQKD6AjIkQIBAPQQUANRjnGVJgAABAgQIECAwPwH7CRAgQIAAAQIECBAgQIAAgeoLyJAAAQI1EVAAUJOBliYBAgQIECBAgED7AvYSIECAAAECBAgQIECAAAEC1ReQIQECBOoioACgLiMtTwIECBAgQIAAgfYE7CNAgAABAgQIECBAgAABAgSqLyBDAgQI1EZAAUBthlqiBAgQIECAAAEC8wrYQ4AAAQIECBAgQIAAAQIECFRfQIYECBCoj4ACgPqMtUwJECBAgAABAgTmFvCeAAECBAgQIECAAAECBAgQqL6ADAkQIFAjAQUANRpsqRIgQIAAAQIECMwp4B0BAgQIECBAgAABAgQIECBQfQEZEiBAoE4CCgDqNNpyJUCAAAECBAgQmF3ANgECBAgQIECAAAECBAgQIFB9ARkSIECgVgIKAGo13JIlQIAAAQIECBCYJWCLAAECBAgQIECAAAECBAgQqL6ADAkQIFAvAQUA9Rpv2RIgQIAAAQIECLQKeCVAgAABAgQIECBAgAABAgSqLyBDAgQI1ExAAUDNBly6BAgQIECAAAECLQKeCRAgQIAAAQIECBAgQIAAgeoLyJAAAQJ1E1AAULcRly8BAgQIECBAgEAm4EGAAAECBAgQIECAAAECBAhUX0CGBAgQqJ2AAoDaDbmECRAgQIAAAQIEIhgQIECAAAECBAgQIECAAAEC1ReQIQECBOonoACgfmMuYwIECBAgQIAAAQIECBAgQIAAAQIECBAgQIBA9QVkSIAAgRoKKACo4aBLmQABAgQIECBQdwH5EyBAgAABAgQIECBAgAABAtUXkCEBAgTqKKAAoI6jLmcCBAgQIECAQL0FZE+AAAECBAgQIECAAAECBAhUX0CGBAgQqKWAAoBaDrukCRAgQIAAAQJ1FpA7AQIECBAgQIAAAQIECBAgUH0BGRIgQKCeAgoA6jnusiZAgAABAgQI1FdA5gQIECBAgAABAgQIECBAgED1BWRIgACBmgooAKjpwEubAAECBAgQIFBXAXkTIECAAAECBAgQIECAAAEC1ReQIQECBOoqoACgriMvbwIECBAgQIBAPQVkTYAAAQIECBAgQIAAAQIECFRfQIYECBCorYACgNoOvcQJECBAgAABAnUUkDMBAgQIECBAgAABAgQIECBQfQEZEiBAoL4CCgDqO/YyJ0CAAAECBAjUT0DGBAgQIECAAAECBAgQIECAQPUFZEiAAIEaCygAqPHgS50AAQIECBAgUDcB+RIgQIAAAQIECBAgQIAAAQLVF5AhAQIE6iygAKDOoy93AgQIECBAgEC9BGRLgAABAgQIECBAgAABAgQIVF9AhgQIEKi1gAKAWg+/5AkQIECAAAECdRKQKwECBAgQIECAAAECBAgQIFB9ARkSIECg3gIKAOo9/rInQIAAAQIECNRHQKYECBAgQIAAAQIECBAgQIBA9QVkSIAAgZoLKACo+ReA9AkQIECAAAECdRGQJwECBAgQIECAAAECBAgQIFB9ARkSIECg7gIKAOr+FSB/AgQIECBAgEA9BGRJgAABAgQIECBAgAABAgQIVF9AhgQIEKi9gAKA2n8JACBAgAABAgQI1EFAjgQIECBAgAABAgQIECBAgED1BWRIgAABAgoAfA0QIECAAAECBAhUX0CGBAgQIECAAAECBAgQIECAQPUFZEiAAAECoQDAFwEBAgQIECBAgEDlBSRIgAABAgQIECBAgAABAgQIVF9AhgQIECAQCgB8ERAgQIAAAQIECFReQIIECBAgQIAAAQIECBAgQIBA9QVkSIAAAQL/J2AFgP9D8D8CBAgQIECAAIEqC8iNAAECBAgQIECAAAECBAgQqL6ADAkQIEAgE1AAkCl4ECBAgAABAgQIVFdAZgQIECBAgAABAgQIECBAgED1BWRIgAABArmAAoCcwRMBAgQIECBAgEBVBeRFgAABAgQIECBAgAABAgQIVF9AhgQIECDQIqAAoMXBMwECBAgQIECAQDUFZEWAAAECBAgQIECAAAECBAhUX0CGBAgQIPAfAQUA/4HwQoAAAQIECBAgUEUBOREgQIAAAQIECBAgQIAAAQLVF5AhAQIECLQKKABolfBKgAABAgQIECBQPQEZESBAgAABAgQIECBAgAABAtUXkCEBAgQItAkoAGijsEGAAAECBAgQIFA1AfkQIECAAAECBAgQIECAAAEC1ReQIQECBAjMElAAMMvCFgECBAgQIECAQLUEZEOAAAECBAgQIECAAAECBAhUX0CGBAgQIDCbgAKA2TBsEiBAgAABAgQIVElALgQIECBAgAABAgQIECBAgED1BWRIgAABArMLKACYXcM2AQIECBAgQIBAdQRkQoAAAQIECBAgQIAAAQIECFRfQIYECBAgMIeAAoA5OLwhQIAAAQIECBCoioA8CBAgQIAAAQIECBAgQIAAgeoLyJAAAQIE5hRQADCnh3cECBAgQIAAAQLVEJAFAQIECBAgQIAAAQIECBAgUH0BGRIgQIDAXAIKAOYC8ZYAAQIECBAgQKAKAnIgQIAAAQIECBAgQIAAAQIEqi8gQwIECBCYW0ABwNwi3hMgQIAAAQIECJRfQAYECBAgQIAAAQIECBAgQIBA9QVkSIAAAQLzCCgAmIfEDgIECBAgQIAAgbILiJ8AAQIECBAgQIAAAQIECBCovoAMCRAgQGBeAQUA85rY8//Zua/kyI0gCKC8/6klLpdLMw6mqwFkvQgtOQO0y9f8zBABAgQIECBAgAABAgQIECBAIF9AQgIECBAgQIAAAQIECBCIE1AAiLvS/YGsQIAAAQIECBAgQIAAAQIECOQLSEiAAAECBAgQIECAAAECeQIKAHl3ujeR+QQIECBAgAABAgQIECBAgEC+gIQECBAgQIAAAQIECBAgECigABB4qfsimU2AAAECBAgQIECAAAECBAjkC0hIgAABAgQIECBAgAABAokCCgCJt7onk7kECBAgQIAAAQIECBAgQIBAvoCEBAgQIECAAAECBAgQIBApoAAQea3bQ5lJgAABAgQIECBAgAABAgQI5AtISIAAAQIECBAgQIAAAQKZAgoAmfe6NZV5BAgQIECAAAECBAgQIECAQL6AhAQIECBAgAABAgQIECAQKqAAEHqx22KZRYAAAQIECBAgQIAAAQIECOQLSEiAAAECBAgQIECAAAECqQIKAKk3uyWXOQQIECBAgAABAgQIECBAgEC+gIQECBAgQIAAAQIECBAgECugABB7teuDmUGAAAECBAgQIECAAAECBAjkC0hIgAABAgQIECBAgAABArkCCgC5d7s2mfEECBAgQIAAAQIECBAgQIBAvoCEBAgQIECAAAECBAgQIBAsoAAQfLnrohlNgAABAgQIECBAgAABAgQI5AtISIAAAQIECBAgQIAAAQLJAgoAybe7JpuxBAgQIECAAAECBAgQIECAQL6AhAQIECBAgAABAgQIECAQLaAAEH29y8MZSYAAAQIECBAgQIAAAQIECOQLSEiAAAECBAgQIECAAAEC2QIKANn3uzSdcQQIECBAgAABAgQIECBAgEC+gIQECBAgQIAAAQIECBAgEC6gABB+wcviGUWAAAECBAgQIECAAAECBAjkC0hIgAABAgQIECBAgAABAukCCgDpN7wknzEECBAgQIAAAQIECBAgQIBAvoCEBAgQIECAAAECBAgQIBAvoAAQf8WvAxpBgAABAgQIECBAgAABAgQI5AtISIAAAQIECBAgQIAAAQL5AgoA+Xf8KqH3BAgQIECAAAECBAgQIECAQL6AhAQIECBAgAABAgQIECDQQEABoMElP4/oLQECBAgQIECAAAECBAgQIJAvICEBAgQIECBAgAABAgQIdBBQAOhwy88yekeAAAECBAgQIECAAAECBAjkC0hIgAABAgQIECBAgAABAi0EFABaXPPjkN4QIECAAAECBAgQIECAAAEC+QISEiBAgAABAgQIECBAgEAPAQWAHvf8KKXnBAgQIECAAAECBAgQIECAQL6AhAQIECBAgAABAgQIECDQREABoMlF34/pKQECBAgQIECAAAECBAgQIJAvICEBAgQIECBAgAABAgQIdBFQAOhy0/dyekaAAAECBAgQIECAAAECBAjkC0hIgAABAgQIECBAgAABAm0EFADaXPVtUE8IECBAgAABAgQIECBAgACBfAEJCRAgQIAAAQIECBAgQKCPgAJAn7v+ndR3AgQIECBAgAABAgQIECBAIF9AQgIECBAgQIAAAQIECBBoJKAA0OgPI6UKAAAQAElEQVSyf0b1jQABAgQIECBAgAABAgQIEMgXkJAAAQIECBAgQIAAAQIEOgkoAHS67e9ZfSZAgAABAgQIECBAgAABAgTyBSQkQIAAAQIECBAgQIAAgVYCCgCtrvsrrE8ECBAgQIAAAQIECBAgQIBAvoCEBAgQIECAAAECBAgQINBLQAGg131/pvWbAAECBAgQIECAAAECBAgQyBeQkAABAgQIECBAgAABAgSaCSgANLvwj7h+EiBAgAABAgQIECBAgAABAvkCEhIgQIAAAQIECBAgQIBANwEFgG43/p7XPwIECBAgQIAAAQIECBAgQCBfQEICBAgQIECAAAECBAgQaCegANDuyt/eRCZAgAABAgQIECBAgAABAgTyBSQkQIAAAQIECBAgQIAAgX4CCgD97lxiAgQIECBAgAABAgQIECBAIF9AQgIECBAgQIAAAQIECBBoKKAA0O7SBSZAgAABAgQIECBAgAABAgTyBSQkQIAAAQIECBAgQIAAgY4CCgDdbl1eAgQIECBAgAABAgQIECBAIF9AQgIECBAgQIAAAQIECBBoKaAA0OzaxSVAgAABAgQIECBAgAABAgTyBSQkQIAAAQIECBAgQIAAgZ4CCgC97l1aAgQIECBAgAABAgQIECBAIF9AQgIECBAgQIAAAQIECBBoKqAA0OrihSVAgAABAgQIECBAgAABAgTyBSQkQIAAAQIECBAgQIAAga4CCgCdbl5WAgQIECBAgAABAgQIECBAIF9AQgIECBAgQIAAAQIECBBoK6AA0OjqRSVAgAABAgQIECBAgAABAgTyBSQkQIAAAQIECBAgQIAAgb4CCgB97l5SAgQIECBAgAABAgQIECBAIF9AQgIECBAgQIAAAQIECBBoLKAA0ObyBSVAgAABAgQIECBAgAABAgTyBSQkQIAAAQIECBAgQIAAgc4CCgBdbl9OAgQIECBAgAABAgQIECBAIF9AQgIECBAgQIAAAQIECBBoLaAA0OT6xSRAgAABAgQIECBAgAABAgTyBSQkQIAAAQIECBAgQIAAgd4CCgA97l9KAgQIECBAgAABAgQIECBAIF9AQgIECBAgQIAAAQIECBBoLqAA0OIPQEgCBAgQIECAAAECBAgQIEAgX0BCAgQIECBAgAABAgQIEOguoADQ4S9ARgIECBAgQIAAAQIECBAgQCBfQEICBAgQIECAAAECBAgQaC+gANDgT0BEAgQIECBAgAABAgQIECBAIF9AQgIECBAgQIAAAQIECBAgoACQ/zcgIQECBAgQIECAAAECBAgQIJAvICEBAgQIECBAgAABAgQIEHhTAIj/IxCQAAECBAgQIE" id="86" name="Google Shape;86;p1"/>
          <p:cNvSpPr/>
          <p:nvPr/>
        </p:nvSpPr>
        <p:spPr>
          <a:xfrm>
            <a:off x="130175" y="-1317625"/>
            <a:ext cx="5734050" cy="32289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7" name="Google Shape;87;p1"/>
          <p:cNvSpPr/>
          <p:nvPr/>
        </p:nvSpPr>
        <p:spPr>
          <a:xfrm>
            <a:off x="700916" y="1911350"/>
            <a:ext cx="7265852" cy="523220"/>
          </a:xfrm>
          <a:prstGeom prst="rect">
            <a:avLst/>
          </a:prstGeom>
          <a:solidFill>
            <a:srgbClr val="FFCCFF"/>
          </a:solidFill>
          <a:ln cap="flat" cmpd="sng" w="9525">
            <a:solidFill>
              <a:srgbClr val="97B853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0000">
              <a:srgbClr val="000000">
                <a:alpha val="38039"/>
              </a:srgbClr>
            </a:outerShdw>
          </a:effectLst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About Starbucks</a:t>
            </a:r>
            <a:endParaRPr/>
          </a:p>
        </p:txBody>
      </p:sp>
      <p:sp>
        <p:nvSpPr>
          <p:cNvPr id="88" name="Google Shape;88;p1"/>
          <p:cNvSpPr txBox="1"/>
          <p:nvPr/>
        </p:nvSpPr>
        <p:spPr>
          <a:xfrm>
            <a:off x="8296492" y="6643617"/>
            <a:ext cx="6311531" cy="3590727"/>
          </a:xfrm>
          <a:prstGeom prst="rect">
            <a:avLst/>
          </a:prstGeom>
          <a:solidFill>
            <a:srgbClr val="99FFCC"/>
          </a:solidFill>
          <a:ln cap="flat" cmpd="sng" w="9525">
            <a:solidFill>
              <a:srgbClr val="4A7DBA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0000">
              <a:srgbClr val="000000">
                <a:alpha val="38039"/>
              </a:srgbClr>
            </a:outerShdw>
          </a:effectLst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1712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has been found that annually billions of disposable coffee caps are eliminated, which helps to decrease landfill waste and commit to environmental pollution. In a similar path, users want environmentally friendly products along with stricter regulations such as the Plastic Packaging Tax (2022) and the Single-Use Plastics Directive (EU 2019/904) from the government to emerge as a sustainability problem and decrease waste (Environment.ec.europa.eu, 2026).</a:t>
            </a:r>
            <a:endParaRPr sz="2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9" name="Google Shape;89;p1"/>
          <p:cNvSpPr/>
          <p:nvPr/>
        </p:nvSpPr>
        <p:spPr>
          <a:xfrm>
            <a:off x="8296492" y="5751483"/>
            <a:ext cx="6311531" cy="523220"/>
          </a:xfrm>
          <a:prstGeom prst="rect">
            <a:avLst/>
          </a:prstGeom>
          <a:solidFill>
            <a:srgbClr val="FFCCFF"/>
          </a:solidFill>
          <a:ln cap="flat" cmpd="sng" w="9525">
            <a:solidFill>
              <a:srgbClr val="97B853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0000">
              <a:srgbClr val="000000">
                <a:alpha val="38039"/>
              </a:srgbClr>
            </a:outerShdw>
          </a:effectLst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Sustainability Problem</a:t>
            </a:r>
            <a:endParaRPr/>
          </a:p>
        </p:txBody>
      </p:sp>
      <p:pic>
        <p:nvPicPr>
          <p:cNvPr id="90" name="Google Shape;90;p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580967" y="14071055"/>
            <a:ext cx="2964258" cy="3080219"/>
          </a:xfrm>
          <a:prstGeom prst="rect">
            <a:avLst/>
          </a:prstGeom>
          <a:noFill/>
          <a:ln>
            <a:noFill/>
          </a:ln>
        </p:spPr>
      </p:pic>
      <p:pic>
        <p:nvPicPr>
          <p:cNvPr id="91" name="Google Shape;91;p1"/>
          <p:cNvPicPr preferRelativeResize="0"/>
          <p:nvPr/>
        </p:nvPicPr>
        <p:blipFill rotWithShape="1">
          <a:blip r:embed="rId4">
            <a:alphaModFix/>
          </a:blip>
          <a:srcRect b="755" l="21210" r="16673" t="14070"/>
          <a:stretch/>
        </p:blipFill>
        <p:spPr>
          <a:xfrm>
            <a:off x="7583198" y="14097745"/>
            <a:ext cx="3428355" cy="3037176"/>
          </a:xfrm>
          <a:prstGeom prst="rect">
            <a:avLst/>
          </a:prstGeom>
          <a:noFill/>
          <a:ln>
            <a:noFill/>
          </a:ln>
        </p:spPr>
      </p:pic>
      <p:pic>
        <p:nvPicPr>
          <p:cNvPr id="92" name="Google Shape;92;p1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1112121" y="5951687"/>
            <a:ext cx="6439327" cy="3411736"/>
          </a:xfrm>
          <a:prstGeom prst="rect">
            <a:avLst/>
          </a:prstGeom>
          <a:noFill/>
          <a:ln>
            <a:noFill/>
          </a:ln>
        </p:spPr>
      </p:pic>
      <p:sp>
        <p:nvSpPr>
          <p:cNvPr id="93" name="Google Shape;93;p1"/>
          <p:cNvSpPr txBox="1"/>
          <p:nvPr/>
        </p:nvSpPr>
        <p:spPr>
          <a:xfrm>
            <a:off x="8296492" y="2826808"/>
            <a:ext cx="6311531" cy="2513509"/>
          </a:xfrm>
          <a:prstGeom prst="rect">
            <a:avLst/>
          </a:prstGeom>
          <a:solidFill>
            <a:srgbClr val="CCFFFF"/>
          </a:solidFill>
          <a:ln cap="flat" cmpd="sng" w="9525">
            <a:solidFill>
              <a:srgbClr val="45A9C3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0000">
              <a:srgbClr val="000000">
                <a:alpha val="38039"/>
              </a:srgbClr>
            </a:outerShdw>
          </a:effectLst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1712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mitigate these issues, the company Starbucks launches the EcoSip Smart Tumbler. It has been built from a bamboo outer layer and recycled stainless steel. Therefore, a QR reward scanner for 100% recycled packaging, leak-proof insulation, and Starbucks Rewards points, and through the Starbucks app, these tumbler features.</a:t>
            </a:r>
            <a:endParaRPr/>
          </a:p>
        </p:txBody>
      </p:sp>
      <p:sp>
        <p:nvSpPr>
          <p:cNvPr id="94" name="Google Shape;94;p1"/>
          <p:cNvSpPr/>
          <p:nvPr/>
        </p:nvSpPr>
        <p:spPr>
          <a:xfrm>
            <a:off x="8296493" y="1892422"/>
            <a:ext cx="6311530" cy="523220"/>
          </a:xfrm>
          <a:prstGeom prst="rect">
            <a:avLst/>
          </a:prstGeom>
          <a:solidFill>
            <a:srgbClr val="FFCCFF"/>
          </a:solidFill>
          <a:ln cap="flat" cmpd="sng" w="9525">
            <a:solidFill>
              <a:srgbClr val="97B853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0000">
              <a:srgbClr val="000000">
                <a:alpha val="38039"/>
              </a:srgbClr>
            </a:outerShdw>
          </a:effectLst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Brand Extension</a:t>
            </a:r>
            <a:endParaRPr/>
          </a:p>
        </p:txBody>
      </p:sp>
      <p:sp>
        <p:nvSpPr>
          <p:cNvPr id="95" name="Google Shape;95;p1"/>
          <p:cNvSpPr/>
          <p:nvPr/>
        </p:nvSpPr>
        <p:spPr>
          <a:xfrm>
            <a:off x="8268502" y="10562707"/>
            <a:ext cx="6367509" cy="523220"/>
          </a:xfrm>
          <a:prstGeom prst="rect">
            <a:avLst/>
          </a:prstGeom>
          <a:solidFill>
            <a:srgbClr val="FFCCFF"/>
          </a:solidFill>
          <a:ln cap="flat" cmpd="sng" w="9525">
            <a:solidFill>
              <a:srgbClr val="97B853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0000">
              <a:srgbClr val="000000">
                <a:alpha val="38039"/>
              </a:srgbClr>
            </a:outerShdw>
          </a:effectLst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Why Customers Will Buy</a:t>
            </a:r>
            <a:endParaRPr/>
          </a:p>
        </p:txBody>
      </p:sp>
      <p:sp>
        <p:nvSpPr>
          <p:cNvPr id="96" name="Google Shape;96;p1"/>
          <p:cNvSpPr txBox="1"/>
          <p:nvPr/>
        </p:nvSpPr>
        <p:spPr>
          <a:xfrm>
            <a:off x="8240514" y="11362824"/>
            <a:ext cx="6311061" cy="2154436"/>
          </a:xfrm>
          <a:prstGeom prst="rect">
            <a:avLst/>
          </a:prstGeom>
          <a:gradFill>
            <a:gsLst>
              <a:gs pos="0">
                <a:srgbClr val="FFBB83"/>
              </a:gs>
              <a:gs pos="35000">
                <a:srgbClr val="FFCFA8"/>
              </a:gs>
              <a:gs pos="100000">
                <a:srgbClr val="FFEBD9"/>
              </a:gs>
            </a:gsLst>
            <a:lin ang="16200000" scaled="0"/>
          </a:gradFill>
          <a:ln cap="flat" cmpd="sng" w="9525">
            <a:solidFill>
              <a:srgbClr val="F5913F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0000">
              <a:srgbClr val="000000">
                <a:alpha val="38039"/>
              </a:srgbClr>
            </a:outerShdw>
          </a:effectLst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1712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EcoSip Smart Tumbler links with loyalty rewards, premium reusable products, and healthy lifestyles, smart technology, sustainability and key market trends. As a result, these offer value for customers, environmental benefits, and convenience.</a:t>
            </a:r>
            <a:endParaRPr/>
          </a:p>
        </p:txBody>
      </p:sp>
      <p:sp>
        <p:nvSpPr>
          <p:cNvPr id="97" name="Google Shape;97;p1"/>
          <p:cNvSpPr/>
          <p:nvPr/>
        </p:nvSpPr>
        <p:spPr>
          <a:xfrm>
            <a:off x="700916" y="9927664"/>
            <a:ext cx="7265852" cy="523220"/>
          </a:xfrm>
          <a:prstGeom prst="rect">
            <a:avLst/>
          </a:prstGeom>
          <a:solidFill>
            <a:srgbClr val="FFCCFF"/>
          </a:solidFill>
          <a:ln cap="flat" cmpd="sng" w="9525">
            <a:solidFill>
              <a:srgbClr val="97B853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0000">
              <a:srgbClr val="000000">
                <a:alpha val="38039"/>
              </a:srgbClr>
            </a:outerShdw>
          </a:effectLst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Sustainability Contribution</a:t>
            </a:r>
            <a:endParaRPr/>
          </a:p>
        </p:txBody>
      </p:sp>
      <p:sp>
        <p:nvSpPr>
          <p:cNvPr id="98" name="Google Shape;98;p1"/>
          <p:cNvSpPr txBox="1"/>
          <p:nvPr/>
        </p:nvSpPr>
        <p:spPr>
          <a:xfrm>
            <a:off x="494873" y="18742256"/>
            <a:ext cx="14113150" cy="2513509"/>
          </a:xfrm>
          <a:prstGeom prst="rect">
            <a:avLst/>
          </a:prstGeom>
          <a:solidFill>
            <a:srgbClr val="FFFFCC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039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8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  <a:endParaRPr/>
          </a:p>
          <a:p>
            <a:pPr indent="0" lvl="0" marL="0" marR="0" rtl="0" algn="just">
              <a:lnSpc>
                <a:spcPct val="11712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Elad., B (2024). </a:t>
            </a:r>
            <a:r>
              <a:rPr i="1" lang="en-US" sz="2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Starbucks Statistics 2024 – By Revenue, Locations, Payment Options, Customer Behavior, Customer Profile, Mobile App and Country</a:t>
            </a:r>
            <a:r>
              <a:rPr lang="en-US" sz="2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Available from: </a:t>
            </a:r>
            <a:r>
              <a:rPr lang="en-US" sz="24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https://www.enterpriseappstoday.com/stats/starbucks-statistics.html</a:t>
            </a:r>
            <a:endParaRPr sz="2400" u="sng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just">
              <a:lnSpc>
                <a:spcPct val="11712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Starbucks (2026). </a:t>
            </a:r>
            <a:r>
              <a:rPr i="1" lang="en-US" sz="2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Inspired by Italy, reimagined in Seattle</a:t>
            </a:r>
            <a:r>
              <a:rPr lang="en-US" sz="2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Available from: </a:t>
            </a:r>
            <a:r>
              <a:rPr lang="en-US" sz="24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https://about.starbucks.com/about-us/</a:t>
            </a:r>
            <a:r>
              <a:rPr lang="en-US" sz="2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/>
          </a:p>
          <a:p>
            <a:pPr indent="0" lvl="0" marL="0" marR="0" rtl="0" algn="just">
              <a:lnSpc>
                <a:spcPct val="11712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Environment.ec.europa.eu (2026). </a:t>
            </a:r>
            <a:r>
              <a:rPr i="1" lang="en-US" sz="2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Single-use plastics</a:t>
            </a:r>
            <a:r>
              <a:rPr lang="en-US" sz="2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Available from: </a:t>
            </a:r>
            <a:r>
              <a:rPr lang="en-US" sz="2400" u="sng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https://environment.ec.europa.eu/topics/plastics/single-use-plastics_en</a:t>
            </a:r>
            <a:r>
              <a:rPr lang="en-US" sz="24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24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pSp>
        <p:nvGrpSpPr>
          <p:cNvPr id="99" name="Google Shape;99;p1"/>
          <p:cNvGrpSpPr/>
          <p:nvPr/>
        </p:nvGrpSpPr>
        <p:grpSpPr>
          <a:xfrm>
            <a:off x="2503312" y="10785901"/>
            <a:ext cx="3661058" cy="7288986"/>
            <a:chOff x="1802396" y="3562"/>
            <a:chExt cx="3661058" cy="7288986"/>
          </a:xfrm>
        </p:grpSpPr>
        <p:sp>
          <p:nvSpPr>
            <p:cNvPr id="100" name="Google Shape;100;p1"/>
            <p:cNvSpPr/>
            <p:nvPr/>
          </p:nvSpPr>
          <p:spPr>
            <a:xfrm>
              <a:off x="1802396" y="3562"/>
              <a:ext cx="3661058" cy="1325270"/>
            </a:xfrm>
            <a:prstGeom prst="roundRect">
              <a:avLst>
                <a:gd fmla="val 10000" name="adj"/>
              </a:avLst>
            </a:prstGeom>
            <a:gradFill>
              <a:gsLst>
                <a:gs pos="0">
                  <a:srgbClr val="0A3265"/>
                </a:gs>
                <a:gs pos="80000">
                  <a:srgbClr val="0E4284"/>
                </a:gs>
                <a:gs pos="100000">
                  <a:srgbClr val="0B4388"/>
                </a:gs>
              </a:gsLst>
              <a:lin ang="16200000" scaled="0"/>
            </a:gradFill>
            <a:ln>
              <a:noFill/>
            </a:ln>
            <a:effectLst>
              <a:outerShdw blurRad="40000" rotWithShape="0" dir="5400000" dist="23000">
                <a:srgbClr val="000000">
                  <a:alpha val="34902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" name="Google Shape;101;p1"/>
            <p:cNvSpPr txBox="1"/>
            <p:nvPr/>
          </p:nvSpPr>
          <p:spPr>
            <a:xfrm>
              <a:off x="1841212" y="42378"/>
              <a:ext cx="3583426" cy="12476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6200" lIns="76200" spcFirstLastPara="1" rIns="76200" wrap="square" tIns="762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chemeClr val="lt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The EcoSip Smart Tumbler aided SDG 13 (Climate Action) and SDG 12 (Responsible Consumption and Production)</a:t>
              </a:r>
              <a:endParaRPr b="1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2" name="Google Shape;102;p1"/>
            <p:cNvSpPr/>
            <p:nvPr/>
          </p:nvSpPr>
          <p:spPr>
            <a:xfrm rot="5400000">
              <a:off x="3384437" y="1361964"/>
              <a:ext cx="496976" cy="596371"/>
            </a:xfrm>
            <a:prstGeom prst="rightArrow">
              <a:avLst>
                <a:gd fmla="val 60000" name="adj1"/>
                <a:gd fmla="val 50000" name="adj2"/>
              </a:avLst>
            </a:prstGeom>
            <a:gradFill>
              <a:gsLst>
                <a:gs pos="0">
                  <a:srgbClr val="787F8C"/>
                </a:gs>
                <a:gs pos="80000">
                  <a:srgbClr val="9FA6B7"/>
                </a:gs>
                <a:gs pos="100000">
                  <a:srgbClr val="9FA7B9"/>
                </a:gs>
              </a:gsLst>
              <a:lin ang="16200000" scaled="0"/>
            </a:gradFill>
            <a:ln>
              <a:noFill/>
            </a:ln>
            <a:effectLst>
              <a:outerShdw blurRad="40000" rotWithShape="0" dir="5400000" dist="23000">
                <a:srgbClr val="000000">
                  <a:alpha val="34902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" name="Google Shape;103;p1"/>
            <p:cNvSpPr txBox="1"/>
            <p:nvPr/>
          </p:nvSpPr>
          <p:spPr>
            <a:xfrm>
              <a:off x="3454014" y="1411662"/>
              <a:ext cx="357823" cy="34788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" name="Google Shape;104;p1"/>
            <p:cNvSpPr/>
            <p:nvPr/>
          </p:nvSpPr>
          <p:spPr>
            <a:xfrm>
              <a:off x="1802396" y="1991467"/>
              <a:ext cx="3661058" cy="1325270"/>
            </a:xfrm>
            <a:prstGeom prst="roundRect">
              <a:avLst>
                <a:gd fmla="val 10000" name="adj"/>
              </a:avLst>
            </a:prstGeom>
            <a:gradFill>
              <a:gsLst>
                <a:gs pos="0">
                  <a:srgbClr val="0A3265"/>
                </a:gs>
                <a:gs pos="80000">
                  <a:srgbClr val="0E4284"/>
                </a:gs>
                <a:gs pos="100000">
                  <a:srgbClr val="0B4388"/>
                </a:gs>
              </a:gsLst>
              <a:lin ang="16200000" scaled="0"/>
            </a:gradFill>
            <a:ln>
              <a:noFill/>
            </a:ln>
            <a:effectLst>
              <a:outerShdw blurRad="40000" rotWithShape="0" dir="5400000" dist="23000">
                <a:srgbClr val="000000">
                  <a:alpha val="34902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" name="Google Shape;105;p1"/>
            <p:cNvSpPr txBox="1"/>
            <p:nvPr/>
          </p:nvSpPr>
          <p:spPr>
            <a:xfrm>
              <a:off x="1841212" y="2030283"/>
              <a:ext cx="3583426" cy="12476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6200" lIns="76200" spcFirstLastPara="1" rIns="76200" wrap="square" tIns="762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chemeClr val="lt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Lowering carbon emissions</a:t>
              </a:r>
              <a:endParaRPr b="1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6" name="Google Shape;106;p1"/>
            <p:cNvSpPr/>
            <p:nvPr/>
          </p:nvSpPr>
          <p:spPr>
            <a:xfrm rot="5400000">
              <a:off x="3384437" y="3349869"/>
              <a:ext cx="496976" cy="596371"/>
            </a:xfrm>
            <a:prstGeom prst="rightArrow">
              <a:avLst>
                <a:gd fmla="val 60000" name="adj1"/>
                <a:gd fmla="val 50000" name="adj2"/>
              </a:avLst>
            </a:prstGeom>
            <a:gradFill>
              <a:gsLst>
                <a:gs pos="0">
                  <a:srgbClr val="787F8C"/>
                </a:gs>
                <a:gs pos="80000">
                  <a:srgbClr val="9FA6B7"/>
                </a:gs>
                <a:gs pos="100000">
                  <a:srgbClr val="9FA7B9"/>
                </a:gs>
              </a:gsLst>
              <a:lin ang="16200000" scaled="0"/>
            </a:gradFill>
            <a:ln>
              <a:noFill/>
            </a:ln>
            <a:effectLst>
              <a:outerShdw blurRad="40000" rotWithShape="0" dir="5400000" dist="23000">
                <a:srgbClr val="000000">
                  <a:alpha val="34902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" name="Google Shape;107;p1"/>
            <p:cNvSpPr txBox="1"/>
            <p:nvPr/>
          </p:nvSpPr>
          <p:spPr>
            <a:xfrm>
              <a:off x="3454014" y="3399567"/>
              <a:ext cx="357823" cy="34788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8" name="Google Shape;108;p1"/>
            <p:cNvSpPr/>
            <p:nvPr/>
          </p:nvSpPr>
          <p:spPr>
            <a:xfrm>
              <a:off x="1802396" y="3979373"/>
              <a:ext cx="3661058" cy="1325270"/>
            </a:xfrm>
            <a:prstGeom prst="roundRect">
              <a:avLst>
                <a:gd fmla="val 10000" name="adj"/>
              </a:avLst>
            </a:prstGeom>
            <a:gradFill>
              <a:gsLst>
                <a:gs pos="0">
                  <a:srgbClr val="0A3265"/>
                </a:gs>
                <a:gs pos="80000">
                  <a:srgbClr val="0E4284"/>
                </a:gs>
                <a:gs pos="100000">
                  <a:srgbClr val="0B4388"/>
                </a:gs>
              </a:gsLst>
              <a:lin ang="16200000" scaled="0"/>
            </a:gradFill>
            <a:ln>
              <a:noFill/>
            </a:ln>
            <a:effectLst>
              <a:outerShdw blurRad="40000" rotWithShape="0" dir="5400000" dist="23000">
                <a:srgbClr val="000000">
                  <a:alpha val="34902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1"/>
            <p:cNvSpPr txBox="1"/>
            <p:nvPr/>
          </p:nvSpPr>
          <p:spPr>
            <a:xfrm>
              <a:off x="1841212" y="4018189"/>
              <a:ext cx="3583426" cy="12476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6200" lIns="76200" spcFirstLastPara="1" rIns="76200" wrap="square" tIns="762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chemeClr val="lt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Reducing single-use cup waste</a:t>
              </a:r>
              <a:endParaRPr b="1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0" name="Google Shape;110;p1"/>
            <p:cNvSpPr/>
            <p:nvPr/>
          </p:nvSpPr>
          <p:spPr>
            <a:xfrm rot="5400000">
              <a:off x="3384437" y="5337774"/>
              <a:ext cx="496976" cy="596371"/>
            </a:xfrm>
            <a:prstGeom prst="rightArrow">
              <a:avLst>
                <a:gd fmla="val 60000" name="adj1"/>
                <a:gd fmla="val 50000" name="adj2"/>
              </a:avLst>
            </a:prstGeom>
            <a:gradFill>
              <a:gsLst>
                <a:gs pos="0">
                  <a:srgbClr val="787F8C"/>
                </a:gs>
                <a:gs pos="80000">
                  <a:srgbClr val="9FA6B7"/>
                </a:gs>
                <a:gs pos="100000">
                  <a:srgbClr val="9FA7B9"/>
                </a:gs>
              </a:gsLst>
              <a:lin ang="16200000" scaled="0"/>
            </a:gradFill>
            <a:ln>
              <a:noFill/>
            </a:ln>
            <a:effectLst>
              <a:outerShdw blurRad="40000" rotWithShape="0" dir="5400000" dist="23000">
                <a:srgbClr val="000000">
                  <a:alpha val="34902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1"/>
            <p:cNvSpPr txBox="1"/>
            <p:nvPr/>
          </p:nvSpPr>
          <p:spPr>
            <a:xfrm>
              <a:off x="3454014" y="5387472"/>
              <a:ext cx="357823" cy="34788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24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2" name="Google Shape;112;p1"/>
            <p:cNvSpPr/>
            <p:nvPr/>
          </p:nvSpPr>
          <p:spPr>
            <a:xfrm>
              <a:off x="1802396" y="5967278"/>
              <a:ext cx="3661058" cy="1325270"/>
            </a:xfrm>
            <a:prstGeom prst="roundRect">
              <a:avLst>
                <a:gd fmla="val 10000" name="adj"/>
              </a:avLst>
            </a:prstGeom>
            <a:gradFill>
              <a:gsLst>
                <a:gs pos="0">
                  <a:srgbClr val="0A3265"/>
                </a:gs>
                <a:gs pos="80000">
                  <a:srgbClr val="0E4284"/>
                </a:gs>
                <a:gs pos="100000">
                  <a:srgbClr val="0B4388"/>
                </a:gs>
              </a:gsLst>
              <a:lin ang="16200000" scaled="0"/>
            </a:gradFill>
            <a:ln>
              <a:noFill/>
            </a:ln>
            <a:effectLst>
              <a:outerShdw blurRad="40000" rotWithShape="0" dir="5400000" dist="23000">
                <a:srgbClr val="000000">
                  <a:alpha val="34902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1"/>
            <p:cNvSpPr txBox="1"/>
            <p:nvPr/>
          </p:nvSpPr>
          <p:spPr>
            <a:xfrm>
              <a:off x="1841212" y="6006094"/>
              <a:ext cx="3583426" cy="124763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6200" lIns="76200" spcFirstLastPara="1" rIns="76200" wrap="square" tIns="762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US" sz="2000">
                  <a:solidFill>
                    <a:schemeClr val="lt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Promoting reusable consumption. </a:t>
              </a:r>
              <a:endParaRPr b="1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2006-08-16T00:00:00Z</dcterms:created>
  <dc:creator>USER</dc:creator>
</cp:coreProperties>
</file>