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E04489-932C-40C3-A7BB-EE6D481BA7CA}" v="235" dt="2023-10-18T10:43:55.917"/>
    <p1510:client id="{BBD9A896-7315-4CFB-B707-8727105B1993}" v="916" dt="2023-10-22T17:14:57.918"/>
    <p1510:client id="{BBE2427E-5662-4EAD-9953-5788B849DA1E}" v="3" dt="2023-10-18T07:50:24.397"/>
    <p1510:client id="{E2564DA8-4233-43DF-998E-25110906EEA7}" v="1214" dt="2023-10-17T10:28:52.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presProps" Target="presProps.xml" Id="rId8" /><Relationship Type="http://schemas.microsoft.com/office/2015/10/relationships/revisionInfo" Target="revisionInfo.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ableStyles" Target="tableStyles.xml" Id="rId11" /><Relationship Type="http://schemas.openxmlformats.org/officeDocument/2006/relationships/slide" Target="slides/slide4.xml" Id="rId5" /><Relationship Type="http://schemas.openxmlformats.org/officeDocument/2006/relationships/theme" Target="theme/theme1.xml" Id="rId10" /><Relationship Type="http://schemas.openxmlformats.org/officeDocument/2006/relationships/slide" Target="slides/slide3.xml" Id="rId4" /><Relationship Type="http://schemas.openxmlformats.org/officeDocument/2006/relationships/viewProps" Target="viewProps.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search?q=wales+strata+florida+trust+logo&amp;sca_esv=575619542&amp;rlz=1CAXCFT_enGB1071GB1071&amp;tbm=isch&amp;source=lnms&amp;sa=X&amp;ved=2ahUKEwjapumFjIqCAxVTUUEAHSHdCp0Q_AUoAXoECAIQAw&amp;biw=1200&amp;bih=551&amp;dpr=1.6#imgrc=FB_WMpCjyWOa7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www.google.com/search?q=wales+strata+florida+st+mary%27s+church&amp;sca_esv=575619542&amp;rlz=1CAXCFT_enGB1071GB1071&amp;tbm=isch&amp;source=lnms&amp;sa=X&amp;ved=2ahUKEwiRt-XSh4qCAxXfVUEAHTh-CcAQ_AUoAnoECAIQBA&amp;biw=1200&amp;bih=551&amp;dpr=1.6#imgrc=WmxN6HQIdS8XoM"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search?q=Wales+strata+florida+graveyard&amp;sca_esv=575619542&amp;rlz=1CAXCFT_enGB1071GB1071&amp;tbm=isch&amp;source=lnms&amp;sa=X&amp;ved=2ahUKEwjwgc7ni4qCAxVPQMAKHVeZC68Q_AUoAXoECAMQAw&amp;biw=1200&amp;bih=551&amp;dpr=1.6#imgrc=Veb48uV8yyCCSM"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ons.gov.uk/peoplepopulationandcommunity/culturalidentity/religion/bulletins/religionenglandandwales/census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587635"/>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4AF7DE4-9508-914A-6CFD-8955F0FCCEE1}"/>
              </a:ext>
            </a:extLst>
          </p:cNvPr>
          <p:cNvSpPr txBox="1"/>
          <p:nvPr/>
        </p:nvSpPr>
        <p:spPr>
          <a:xfrm>
            <a:off x="538347" y="2386939"/>
            <a:ext cx="299258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u="sng" dirty="0">
                <a:cs typeface="Calibri"/>
              </a:rPr>
              <a:t>My Reflections on Strata Florida</a:t>
            </a:r>
          </a:p>
        </p:txBody>
      </p:sp>
      <p:pic>
        <p:nvPicPr>
          <p:cNvPr id="2" name="Picture 1" descr="Home">
            <a:extLst>
              <a:ext uri="{FF2B5EF4-FFF2-40B4-BE49-F238E27FC236}">
                <a16:creationId xmlns:a16="http://schemas.microsoft.com/office/drawing/2014/main" id="{936FE0F8-5CF2-BFE0-93E7-90C6A00A81CD}"/>
              </a:ext>
            </a:extLst>
          </p:cNvPr>
          <p:cNvPicPr>
            <a:picLocks noChangeAspect="1"/>
          </p:cNvPicPr>
          <p:nvPr/>
        </p:nvPicPr>
        <p:blipFill>
          <a:blip r:embed="rId2"/>
          <a:stretch>
            <a:fillRect/>
          </a:stretch>
        </p:blipFill>
        <p:spPr>
          <a:xfrm>
            <a:off x="4623955" y="1192171"/>
            <a:ext cx="5546765" cy="3691864"/>
          </a:xfrm>
          <a:prstGeom prst="rect">
            <a:avLst/>
          </a:prstGeom>
        </p:spPr>
      </p:pic>
      <p:sp>
        <p:nvSpPr>
          <p:cNvPr id="3" name="TextBox 2">
            <a:extLst>
              <a:ext uri="{FF2B5EF4-FFF2-40B4-BE49-F238E27FC236}">
                <a16:creationId xmlns:a16="http://schemas.microsoft.com/office/drawing/2014/main" id="{B004826D-C18C-B12D-F42A-C0142B7D9294}"/>
              </a:ext>
            </a:extLst>
          </p:cNvPr>
          <p:cNvSpPr txBox="1"/>
          <p:nvPr/>
        </p:nvSpPr>
        <p:spPr>
          <a:xfrm>
            <a:off x="4249387" y="5278581"/>
            <a:ext cx="730530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hlinkClick r:id="rId3"/>
              </a:rPr>
              <a:t>(https://www.google.com/search?q=wales+strata+florida+trust+logo&amp;sca_esv=575619542&amp;rlz=1CAXCFT_enGB1071GB1071&amp;tbm=isch&amp;source=lnms&amp;sa=X&amp;ved=2ahUKEwjapumFjIqCAxVTUUEAHSHdCp0Q_AUoAXoECAIQAw&amp;biw=1200&amp;bih=551&amp;dpr=1.6#imgrc=FB_WMpCjyWOa7M)</a:t>
            </a:r>
            <a:endParaRPr lang="en-US" i="1"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4" name="TextBox 3">
            <a:extLst>
              <a:ext uri="{FF2B5EF4-FFF2-40B4-BE49-F238E27FC236}">
                <a16:creationId xmlns:a16="http://schemas.microsoft.com/office/drawing/2014/main" id="{DBDDC43A-34B6-4DA1-126F-3B9655CBC7E2}"/>
              </a:ext>
            </a:extLst>
          </p:cNvPr>
          <p:cNvSpPr txBox="1"/>
          <p:nvPr/>
        </p:nvSpPr>
        <p:spPr>
          <a:xfrm>
            <a:off x="838200" y="365125"/>
            <a:ext cx="10515600" cy="9302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kern="1200" dirty="0">
                <a:solidFill>
                  <a:schemeClr val="tx1"/>
                </a:solidFill>
                <a:latin typeface="+mj-lt"/>
                <a:ea typeface="+mj-ea"/>
                <a:cs typeface="+mj-cs"/>
              </a:rPr>
              <a:t>Firstly, I will be writing about my philosophical reflections on Strata Florida.</a:t>
            </a:r>
          </a:p>
        </p:txBody>
      </p:sp>
      <p:sp>
        <p:nvSpPr>
          <p:cNvPr id="5" name="TextBox 4">
            <a:extLst>
              <a:ext uri="{FF2B5EF4-FFF2-40B4-BE49-F238E27FC236}">
                <a16:creationId xmlns:a16="http://schemas.microsoft.com/office/drawing/2014/main" id="{ACA4EFA8-C56A-9E0D-C087-83C68ADD49FE}"/>
              </a:ext>
            </a:extLst>
          </p:cNvPr>
          <p:cNvSpPr txBox="1"/>
          <p:nvPr/>
        </p:nvSpPr>
        <p:spPr>
          <a:xfrm>
            <a:off x="1084177" y="1356371"/>
            <a:ext cx="296409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7200">
              <a:spcAft>
                <a:spcPts val="600"/>
              </a:spcAft>
            </a:pPr>
            <a:r>
              <a:rPr lang="en-US" sz="1600" kern="1200" dirty="0">
                <a:latin typeface="+mn-lt"/>
                <a:ea typeface="+mn-ea"/>
                <a:cs typeface="Calibri"/>
              </a:rPr>
              <a:t>When I was exploring Strata Florida, I notice a lot of nature this made me think of the teleological argument for the existence of God, to put it simply this arguments argues that if someone looks at nature and how complex it then they would have to conclude that </a:t>
            </a:r>
            <a:r>
              <a:rPr lang="en-US" sz="1600" dirty="0">
                <a:cs typeface="Calibri"/>
              </a:rPr>
              <a:t>the </a:t>
            </a:r>
            <a:r>
              <a:rPr lang="en-US" sz="1600" kern="1200" dirty="0">
                <a:latin typeface="+mn-lt"/>
                <a:ea typeface="+mn-ea"/>
                <a:cs typeface="Calibri"/>
              </a:rPr>
              <a:t>world has a designer, and we call this designer God.</a:t>
            </a:r>
            <a:r>
              <a:rPr lang="en-US" sz="1600" dirty="0">
                <a:cs typeface="Calibri"/>
              </a:rPr>
              <a:t> </a:t>
            </a:r>
            <a:r>
              <a:rPr lang="en-US" sz="1600" i="1" dirty="0">
                <a:cs typeface="Calibri"/>
              </a:rPr>
              <a:t>(Aquinas, Paley)</a:t>
            </a:r>
          </a:p>
        </p:txBody>
      </p:sp>
      <p:sp>
        <p:nvSpPr>
          <p:cNvPr id="6" name="TextBox 5">
            <a:extLst>
              <a:ext uri="{FF2B5EF4-FFF2-40B4-BE49-F238E27FC236}">
                <a16:creationId xmlns:a16="http://schemas.microsoft.com/office/drawing/2014/main" id="{A7F25563-C56C-FE88-2714-02A896E0EBCE}"/>
              </a:ext>
            </a:extLst>
          </p:cNvPr>
          <p:cNvSpPr txBox="1"/>
          <p:nvPr/>
        </p:nvSpPr>
        <p:spPr>
          <a:xfrm>
            <a:off x="3147327" y="4740069"/>
            <a:ext cx="4962812"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7200">
              <a:spcAft>
                <a:spcPts val="600"/>
              </a:spcAft>
            </a:pPr>
            <a:r>
              <a:rPr lang="en-US" sz="1600" dirty="0">
                <a:cs typeface="Calibri"/>
              </a:rPr>
              <a:t>In</a:t>
            </a:r>
            <a:r>
              <a:rPr lang="en-US" sz="1600" kern="1200" dirty="0">
                <a:latin typeface="+mn-lt"/>
                <a:ea typeface="+mn-ea"/>
                <a:cs typeface="Calibri"/>
              </a:rPr>
              <a:t> particular the nature and the beauty of it made me think of Tennant's development of the teleological argument, he argues that if someone observed the beauty that is found in nature, then they would have to conclude that this designer is a loving designer, as they did not have to design beauty as it serves no practical purpose.</a:t>
            </a:r>
            <a:r>
              <a:rPr lang="en-US" sz="1600" dirty="0">
                <a:cs typeface="Calibri"/>
              </a:rPr>
              <a:t> Therefore, this designer must have made beauty for our own wellbeing. </a:t>
            </a:r>
            <a:r>
              <a:rPr lang="en-US" sz="1600" i="1" dirty="0">
                <a:cs typeface="Calibri"/>
              </a:rPr>
              <a:t>(Tennent)</a:t>
            </a:r>
            <a:endParaRPr lang="en-US" sz="1600" dirty="0" err="1"/>
          </a:p>
        </p:txBody>
      </p:sp>
      <p:pic>
        <p:nvPicPr>
          <p:cNvPr id="7" name="Picture 6" descr="A road with trees and bushes&#10;&#10;Description automatically generated">
            <a:extLst>
              <a:ext uri="{FF2B5EF4-FFF2-40B4-BE49-F238E27FC236}">
                <a16:creationId xmlns:a16="http://schemas.microsoft.com/office/drawing/2014/main" id="{59161E1B-2BFE-3518-693F-E70E8B1B5CAC}"/>
              </a:ext>
            </a:extLst>
          </p:cNvPr>
          <p:cNvPicPr>
            <a:picLocks noChangeAspect="1"/>
          </p:cNvPicPr>
          <p:nvPr/>
        </p:nvPicPr>
        <p:blipFill>
          <a:blip r:embed="rId2"/>
          <a:stretch>
            <a:fillRect/>
          </a:stretch>
        </p:blipFill>
        <p:spPr>
          <a:xfrm>
            <a:off x="8268166" y="3238481"/>
            <a:ext cx="3662173" cy="2751005"/>
          </a:xfrm>
          <a:prstGeom prst="rect">
            <a:avLst/>
          </a:prstGeom>
        </p:spPr>
      </p:pic>
      <p:pic>
        <p:nvPicPr>
          <p:cNvPr id="8" name="Picture 7" descr="Looking up view of trees with green leaves&#10;&#10;Description automatically generated">
            <a:extLst>
              <a:ext uri="{FF2B5EF4-FFF2-40B4-BE49-F238E27FC236}">
                <a16:creationId xmlns:a16="http://schemas.microsoft.com/office/drawing/2014/main" id="{2A7F0549-019F-67DE-BCF4-0A98B53B80E5}"/>
              </a:ext>
            </a:extLst>
          </p:cNvPr>
          <p:cNvPicPr>
            <a:picLocks noChangeAspect="1"/>
          </p:cNvPicPr>
          <p:nvPr/>
        </p:nvPicPr>
        <p:blipFill>
          <a:blip r:embed="rId3"/>
          <a:stretch>
            <a:fillRect/>
          </a:stretch>
        </p:blipFill>
        <p:spPr>
          <a:xfrm>
            <a:off x="4223924" y="883522"/>
            <a:ext cx="3939997" cy="2972989"/>
          </a:xfrm>
          <a:prstGeom prst="rect">
            <a:avLst/>
          </a:prstGeom>
        </p:spPr>
      </p:pic>
      <p:sp>
        <p:nvSpPr>
          <p:cNvPr id="9" name="TextBox 8">
            <a:extLst>
              <a:ext uri="{FF2B5EF4-FFF2-40B4-BE49-F238E27FC236}">
                <a16:creationId xmlns:a16="http://schemas.microsoft.com/office/drawing/2014/main" id="{1F3600F4-70C8-4E89-60B8-8C7C7C8EA9DA}"/>
              </a:ext>
            </a:extLst>
          </p:cNvPr>
          <p:cNvSpPr txBox="1"/>
          <p:nvPr/>
        </p:nvSpPr>
        <p:spPr>
          <a:xfrm>
            <a:off x="4178135" y="3922815"/>
            <a:ext cx="32775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cs typeface="Calibri"/>
              </a:rPr>
              <a:t>(Author's Own)</a:t>
            </a:r>
            <a:endParaRPr lang="en-US" i="1" dirty="0"/>
          </a:p>
        </p:txBody>
      </p:sp>
      <p:sp>
        <p:nvSpPr>
          <p:cNvPr id="28" name="TextBox 27">
            <a:extLst>
              <a:ext uri="{FF2B5EF4-FFF2-40B4-BE49-F238E27FC236}">
                <a16:creationId xmlns:a16="http://schemas.microsoft.com/office/drawing/2014/main" id="{2CA2151B-4787-BD2C-CB6A-7A34592DC78B}"/>
              </a:ext>
            </a:extLst>
          </p:cNvPr>
          <p:cNvSpPr txBox="1"/>
          <p:nvPr/>
        </p:nvSpPr>
        <p:spPr>
          <a:xfrm>
            <a:off x="8267204" y="60900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t>(Author's Own)</a:t>
            </a:r>
            <a:endParaRPr lang="en-US" dirty="0"/>
          </a:p>
        </p:txBody>
      </p:sp>
    </p:spTree>
    <p:extLst>
      <p:ext uri="{BB962C8B-B14F-4D97-AF65-F5344CB8AC3E}">
        <p14:creationId xmlns:p14="http://schemas.microsoft.com/office/powerpoint/2010/main" val="2623086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A12C6F2-E89C-029F-302E-C23C8C7AB71E}"/>
              </a:ext>
            </a:extLst>
          </p:cNvPr>
          <p:cNvSpPr txBox="1"/>
          <p:nvPr/>
        </p:nvSpPr>
        <p:spPr>
          <a:xfrm>
            <a:off x="887682" y="1448175"/>
            <a:ext cx="3799425" cy="314324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000" dirty="0"/>
              <a:t>However, when I saw a dyeing or died tree in Strata Florida, this made me think about why a loving designer or God would allow natural evil to exist? </a:t>
            </a:r>
            <a:r>
              <a:rPr lang="en-US" sz="2000" i="1" dirty="0"/>
              <a:t>(The Problem of Evil) </a:t>
            </a:r>
            <a:endParaRPr lang="en-US" i="1">
              <a:cs typeface="Calibri"/>
            </a:endParaRPr>
          </a:p>
        </p:txBody>
      </p:sp>
      <p:pic>
        <p:nvPicPr>
          <p:cNvPr id="4" name="Picture 3" descr="A tree with many branches&#10;&#10;Description automatically generated">
            <a:extLst>
              <a:ext uri="{FF2B5EF4-FFF2-40B4-BE49-F238E27FC236}">
                <a16:creationId xmlns:a16="http://schemas.microsoft.com/office/drawing/2014/main" id="{61A18040-0365-EF1E-2020-66AA11FE2518}"/>
              </a:ext>
            </a:extLst>
          </p:cNvPr>
          <p:cNvPicPr>
            <a:picLocks noChangeAspect="1"/>
          </p:cNvPicPr>
          <p:nvPr/>
        </p:nvPicPr>
        <p:blipFill rotWithShape="1">
          <a:blip r:embed="rId2"/>
          <a:srcRect l="8602" r="12597"/>
          <a:stretch/>
        </p:blipFill>
        <p:spPr>
          <a:xfrm>
            <a:off x="5851555" y="10"/>
            <a:ext cx="6340445" cy="6046510"/>
          </a:xfrm>
          <a:prstGeom prst="rect">
            <a:avLst/>
          </a:prstGeom>
          <a:effectLst/>
        </p:spPr>
      </p:pic>
      <p:sp>
        <p:nvSpPr>
          <p:cNvPr id="6" name="TextBox 5">
            <a:extLst>
              <a:ext uri="{FF2B5EF4-FFF2-40B4-BE49-F238E27FC236}">
                <a16:creationId xmlns:a16="http://schemas.microsoft.com/office/drawing/2014/main" id="{525B61EB-4294-1660-631E-9B3C0385DE7A}"/>
              </a:ext>
            </a:extLst>
          </p:cNvPr>
          <p:cNvSpPr txBox="1"/>
          <p:nvPr/>
        </p:nvSpPr>
        <p:spPr>
          <a:xfrm>
            <a:off x="6479968" y="6236524"/>
            <a:ext cx="49084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cs typeface="Calibri"/>
              </a:rPr>
              <a:t>(Author's own)</a:t>
            </a:r>
            <a:endParaRPr lang="en-US" i="1" dirty="0"/>
          </a:p>
        </p:txBody>
      </p:sp>
    </p:spTree>
    <p:extLst>
      <p:ext uri="{BB962C8B-B14F-4D97-AF65-F5344CB8AC3E}">
        <p14:creationId xmlns:p14="http://schemas.microsoft.com/office/powerpoint/2010/main" val="823733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5C4CC2-FDC0-5CE8-62D5-07290E048A96}"/>
              </a:ext>
            </a:extLst>
          </p:cNvPr>
          <p:cNvSpPr txBox="1"/>
          <p:nvPr/>
        </p:nvSpPr>
        <p:spPr>
          <a:xfrm>
            <a:off x="1496290" y="676893"/>
            <a:ext cx="42117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Secondly, I will be writing about my religious reflections on Strata Florida</a:t>
            </a:r>
            <a:endParaRPr lang="en-US" dirty="0"/>
          </a:p>
        </p:txBody>
      </p:sp>
      <p:sp>
        <p:nvSpPr>
          <p:cNvPr id="3" name="TextBox 2">
            <a:extLst>
              <a:ext uri="{FF2B5EF4-FFF2-40B4-BE49-F238E27FC236}">
                <a16:creationId xmlns:a16="http://schemas.microsoft.com/office/drawing/2014/main" id="{A97A7E64-DDF6-BBCD-C65D-139FA71DE88B}"/>
              </a:ext>
            </a:extLst>
          </p:cNvPr>
          <p:cNvSpPr txBox="1"/>
          <p:nvPr/>
        </p:nvSpPr>
        <p:spPr>
          <a:xfrm>
            <a:off x="621473" y="1405247"/>
            <a:ext cx="54705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When looking at the remains of the abbey and looking at St Mary's church, this made me think about the importance that Christianity has to the United Kingdom (UK) and Wales historically. </a:t>
            </a:r>
            <a:r>
              <a:rPr lang="en-US" i="1" dirty="0">
                <a:ea typeface="Calibri"/>
                <a:cs typeface="Calibri"/>
              </a:rPr>
              <a:t>(</a:t>
            </a:r>
            <a:r>
              <a:rPr lang="en-US" i="1" err="1">
                <a:ea typeface="Calibri"/>
                <a:cs typeface="Calibri"/>
              </a:rPr>
              <a:t>Roskams</a:t>
            </a:r>
            <a:r>
              <a:rPr lang="en-US" i="1" dirty="0">
                <a:ea typeface="Calibri"/>
                <a:cs typeface="Calibri"/>
              </a:rPr>
              <a:t>, published in 2022)</a:t>
            </a:r>
          </a:p>
        </p:txBody>
      </p:sp>
      <p:pic>
        <p:nvPicPr>
          <p:cNvPr id="4" name="Picture 3" descr="Strata Florida St Mary | National Churches Trust">
            <a:extLst>
              <a:ext uri="{FF2B5EF4-FFF2-40B4-BE49-F238E27FC236}">
                <a16:creationId xmlns:a16="http://schemas.microsoft.com/office/drawing/2014/main" id="{8FDCB40B-44E2-8F15-C955-C7993A075309}"/>
              </a:ext>
            </a:extLst>
          </p:cNvPr>
          <p:cNvPicPr>
            <a:picLocks noChangeAspect="1"/>
          </p:cNvPicPr>
          <p:nvPr/>
        </p:nvPicPr>
        <p:blipFill>
          <a:blip r:embed="rId2"/>
          <a:stretch>
            <a:fillRect/>
          </a:stretch>
        </p:blipFill>
        <p:spPr>
          <a:xfrm>
            <a:off x="7416141" y="553759"/>
            <a:ext cx="2743200" cy="1970171"/>
          </a:xfrm>
          <a:prstGeom prst="rect">
            <a:avLst/>
          </a:prstGeom>
        </p:spPr>
      </p:pic>
      <p:pic>
        <p:nvPicPr>
          <p:cNvPr id="5" name="Picture 4" descr="A stone wall with a window&#10;&#10;Description automatically generated">
            <a:extLst>
              <a:ext uri="{FF2B5EF4-FFF2-40B4-BE49-F238E27FC236}">
                <a16:creationId xmlns:a16="http://schemas.microsoft.com/office/drawing/2014/main" id="{56A26599-B04E-15D7-B950-2EAE2EA752F1}"/>
              </a:ext>
            </a:extLst>
          </p:cNvPr>
          <p:cNvPicPr>
            <a:picLocks noChangeAspect="1"/>
          </p:cNvPicPr>
          <p:nvPr/>
        </p:nvPicPr>
        <p:blipFill>
          <a:blip r:embed="rId3"/>
          <a:stretch>
            <a:fillRect/>
          </a:stretch>
        </p:blipFill>
        <p:spPr>
          <a:xfrm>
            <a:off x="1790035" y="3578430"/>
            <a:ext cx="3357101" cy="2521529"/>
          </a:xfrm>
          <a:prstGeom prst="rect">
            <a:avLst/>
          </a:prstGeom>
        </p:spPr>
      </p:pic>
      <p:sp>
        <p:nvSpPr>
          <p:cNvPr id="6" name="TextBox 5">
            <a:extLst>
              <a:ext uri="{FF2B5EF4-FFF2-40B4-BE49-F238E27FC236}">
                <a16:creationId xmlns:a16="http://schemas.microsoft.com/office/drawing/2014/main" id="{7BE7C78C-4DB9-A6AD-0133-FAEFC4FA2F04}"/>
              </a:ext>
            </a:extLst>
          </p:cNvPr>
          <p:cNvSpPr txBox="1"/>
          <p:nvPr/>
        </p:nvSpPr>
        <p:spPr>
          <a:xfrm>
            <a:off x="1886197" y="6236524"/>
            <a:ext cx="34517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cs typeface="Calibri"/>
              </a:rPr>
              <a:t>(Author's own)</a:t>
            </a:r>
            <a:endParaRPr lang="en-US" i="1" dirty="0"/>
          </a:p>
        </p:txBody>
      </p:sp>
      <p:sp>
        <p:nvSpPr>
          <p:cNvPr id="7" name="TextBox 6">
            <a:extLst>
              <a:ext uri="{FF2B5EF4-FFF2-40B4-BE49-F238E27FC236}">
                <a16:creationId xmlns:a16="http://schemas.microsoft.com/office/drawing/2014/main" id="{7CEE040B-2C50-DC0F-B789-3EA7088863E3}"/>
              </a:ext>
            </a:extLst>
          </p:cNvPr>
          <p:cNvSpPr txBox="1"/>
          <p:nvPr/>
        </p:nvSpPr>
        <p:spPr>
          <a:xfrm>
            <a:off x="6436425" y="2703615"/>
            <a:ext cx="559723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i="1" dirty="0">
                <a:ea typeface="+mn-lt"/>
                <a:cs typeface="+mn-lt"/>
                <a:hlinkClick r:id="rId4"/>
              </a:rPr>
              <a:t>(https://www.google.com/search?q=wales+strata+florida+st+mary%27s+church&amp;sca_esv=575619542&amp;rlz=1CAXCFT_enGB1071GB1071&amp;tbm=isch&amp;source=lnms&amp;sa=X&amp;ved=2ahUKEwiRt-XSh4qCAxXfVUEAHTh-CcAQ_AUoAnoECAIQBA&amp;biw=1200&amp;bih=551&amp;dpr=1.6#imgrc=WmxN6HQIdS8XoM)</a:t>
            </a:r>
            <a:endParaRPr lang="en-US" i="1">
              <a:cs typeface="Calibri"/>
            </a:endParaRPr>
          </a:p>
        </p:txBody>
      </p:sp>
    </p:spTree>
    <p:extLst>
      <p:ext uri="{BB962C8B-B14F-4D97-AF65-F5344CB8AC3E}">
        <p14:creationId xmlns:p14="http://schemas.microsoft.com/office/powerpoint/2010/main" val="3323763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6" name="Freeform: Shape 15">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9DAD261-3C95-1905-C7E5-FDFCA60E40F5}"/>
              </a:ext>
            </a:extLst>
          </p:cNvPr>
          <p:cNvSpPr txBox="1"/>
          <p:nvPr/>
        </p:nvSpPr>
        <p:spPr>
          <a:xfrm>
            <a:off x="444294" y="1528029"/>
            <a:ext cx="48607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197864">
              <a:spcAft>
                <a:spcPts val="600"/>
              </a:spcAft>
            </a:pPr>
            <a:r>
              <a:rPr lang="en-US" kern="1200" dirty="0">
                <a:latin typeface="+mn-lt"/>
                <a:ea typeface="+mn-ea"/>
                <a:cs typeface="Calibri"/>
              </a:rPr>
              <a:t>Furthermore, the religious sites at Strata Florida also made me think about the decline in Christianity in the UK and Wales.</a:t>
            </a:r>
            <a:endParaRPr lang="en-US" dirty="0"/>
          </a:p>
        </p:txBody>
      </p:sp>
      <p:sp>
        <p:nvSpPr>
          <p:cNvPr id="6" name="TextBox 5">
            <a:extLst>
              <a:ext uri="{FF2B5EF4-FFF2-40B4-BE49-F238E27FC236}">
                <a16:creationId xmlns:a16="http://schemas.microsoft.com/office/drawing/2014/main" id="{007F5353-B18B-875D-7148-78BAD6D6793C}"/>
              </a:ext>
            </a:extLst>
          </p:cNvPr>
          <p:cNvSpPr txBox="1"/>
          <p:nvPr/>
        </p:nvSpPr>
        <p:spPr>
          <a:xfrm>
            <a:off x="444970" y="4689838"/>
            <a:ext cx="50484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197864">
              <a:spcAft>
                <a:spcPts val="600"/>
              </a:spcAft>
            </a:pPr>
            <a:r>
              <a:rPr lang="en-US" kern="1200" dirty="0">
                <a:latin typeface="+mn-lt"/>
                <a:ea typeface="+mn-ea"/>
                <a:cs typeface="Calibri"/>
              </a:rPr>
              <a:t>This thought led to me the question of if Christianity continues to decline in the UK and Wales, then will it have any cotemporary relevance or will it only have historical relevance?</a:t>
            </a:r>
            <a:endParaRPr lang="en-US" dirty="0"/>
          </a:p>
        </p:txBody>
      </p:sp>
      <p:pic>
        <p:nvPicPr>
          <p:cNvPr id="8" name="Picture 7" descr="Graveyard at Strata Florida Church,... © Roger Kidd :: Geograph Britain and  Ireland">
            <a:extLst>
              <a:ext uri="{FF2B5EF4-FFF2-40B4-BE49-F238E27FC236}">
                <a16:creationId xmlns:a16="http://schemas.microsoft.com/office/drawing/2014/main" id="{7E513892-80F8-84C3-63D2-67AF9926BD6C}"/>
              </a:ext>
            </a:extLst>
          </p:cNvPr>
          <p:cNvPicPr>
            <a:picLocks noChangeAspect="1"/>
          </p:cNvPicPr>
          <p:nvPr/>
        </p:nvPicPr>
        <p:blipFill>
          <a:blip r:embed="rId2"/>
          <a:stretch>
            <a:fillRect/>
          </a:stretch>
        </p:blipFill>
        <p:spPr>
          <a:xfrm>
            <a:off x="6099958" y="413959"/>
            <a:ext cx="3851563" cy="2704995"/>
          </a:xfrm>
          <a:prstGeom prst="rect">
            <a:avLst/>
          </a:prstGeom>
        </p:spPr>
      </p:pic>
      <p:sp>
        <p:nvSpPr>
          <p:cNvPr id="9" name="TextBox 8">
            <a:extLst>
              <a:ext uri="{FF2B5EF4-FFF2-40B4-BE49-F238E27FC236}">
                <a16:creationId xmlns:a16="http://schemas.microsoft.com/office/drawing/2014/main" id="{BE3C5D04-3ABF-B090-4226-7630E86BC002}"/>
              </a:ext>
            </a:extLst>
          </p:cNvPr>
          <p:cNvSpPr txBox="1"/>
          <p:nvPr/>
        </p:nvSpPr>
        <p:spPr>
          <a:xfrm>
            <a:off x="4655127" y="3269673"/>
            <a:ext cx="72756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hlinkClick r:id="rId3"/>
              </a:rPr>
              <a:t>(https://www.google.com/search?q=Wales+strata+florida+graveyard&amp;sca_esv=575619542&amp;rlz=1CAXCFT_enGB1071GB1071&amp;tbm=isch&amp;source=lnms&amp;sa=X&amp;ved=2ahUKEwjwgc7ni4qCAxVPQMAKHVeZC68Q_AUoAXoECAMQAw&amp;biw=1200&amp;bih=551&amp;dpr=1.6#imgrc=Veb48uV8yyCCSM)</a:t>
            </a:r>
            <a:endParaRPr lang="en-US" i="1" dirty="0"/>
          </a:p>
        </p:txBody>
      </p:sp>
    </p:spTree>
    <p:extLst>
      <p:ext uri="{BB962C8B-B14F-4D97-AF65-F5344CB8AC3E}">
        <p14:creationId xmlns:p14="http://schemas.microsoft.com/office/powerpoint/2010/main" val="1614959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EF64FB-9F34-A7DC-9648-9CEA3C74924C}"/>
              </a:ext>
            </a:extLst>
          </p:cNvPr>
          <p:cNvSpPr>
            <a:spLocks noGrp="1"/>
          </p:cNvSpPr>
          <p:nvPr>
            <p:ph idx="1"/>
          </p:nvPr>
        </p:nvSpPr>
        <p:spPr>
          <a:xfrm>
            <a:off x="284019" y="262041"/>
            <a:ext cx="11762508" cy="6469103"/>
          </a:xfrm>
        </p:spPr>
        <p:txBody>
          <a:bodyPr vert="horz" lIns="91440" tIns="45720" rIns="91440" bIns="45720" rtlCol="0" anchor="t">
            <a:normAutofit/>
          </a:bodyPr>
          <a:lstStyle/>
          <a:p>
            <a:pPr marL="0" indent="0">
              <a:buNone/>
            </a:pPr>
            <a:r>
              <a:rPr lang="en-US" sz="2000" dirty="0">
                <a:ea typeface="+mn-lt"/>
                <a:cs typeface="+mn-lt"/>
              </a:rPr>
              <a:t>Bibliography</a:t>
            </a:r>
          </a:p>
          <a:p>
            <a:pPr marL="0" indent="0">
              <a:buNone/>
            </a:pPr>
            <a:r>
              <a:rPr lang="en-US" sz="1800" dirty="0">
                <a:cs typeface="Calibri"/>
              </a:rPr>
              <a:t>Aquinas, the Fifth of the Five Ways</a:t>
            </a:r>
            <a:endParaRPr lang="en-US"/>
          </a:p>
          <a:p>
            <a:pPr marL="0" indent="0">
              <a:buNone/>
            </a:pPr>
            <a:r>
              <a:rPr lang="en-US" sz="1800" dirty="0">
                <a:cs typeface="Calibri"/>
              </a:rPr>
              <a:t>Paley's Watchmaker Analogy</a:t>
            </a:r>
            <a:endParaRPr lang="en-US"/>
          </a:p>
          <a:p>
            <a:pPr marL="0" indent="0">
              <a:buNone/>
            </a:pPr>
            <a:r>
              <a:rPr lang="en-US" sz="1800" dirty="0" err="1">
                <a:cs typeface="Calibri"/>
              </a:rPr>
              <a:t>Tennet's</a:t>
            </a:r>
            <a:r>
              <a:rPr lang="en-US" sz="1800" dirty="0">
                <a:cs typeface="Calibri"/>
              </a:rPr>
              <a:t> Teleological  Argument</a:t>
            </a:r>
          </a:p>
          <a:p>
            <a:pPr marL="0" indent="0">
              <a:buNone/>
            </a:pPr>
            <a:r>
              <a:rPr lang="en-US" sz="1800" dirty="0">
                <a:cs typeface="Calibri"/>
              </a:rPr>
              <a:t>2021 Wales and England Census</a:t>
            </a:r>
          </a:p>
          <a:p>
            <a:pPr marL="0" indent="0">
              <a:buNone/>
            </a:pPr>
            <a:r>
              <a:rPr lang="en-US" sz="1800" dirty="0">
                <a:ea typeface="+mn-lt"/>
                <a:cs typeface="+mn-lt"/>
                <a:hlinkClick r:id="rId2"/>
              </a:rPr>
              <a:t>https://www.ons.gov.uk/peoplepopulationandcommunity/culturalidentity/religion/bulletins/religionenglandandwales/census2021</a:t>
            </a:r>
            <a:endParaRPr lang="en-US"/>
          </a:p>
          <a:p>
            <a:pPr marL="0" indent="0">
              <a:buNone/>
            </a:pPr>
            <a:endParaRPr lang="en-US" sz="1800" dirty="0">
              <a:cs typeface="Calibri"/>
            </a:endParaRPr>
          </a:p>
          <a:p>
            <a:pPr marL="0" indent="0">
              <a:buNone/>
            </a:pPr>
            <a:endParaRPr lang="en-US" sz="1800"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25479995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486</cp:revision>
  <dcterms:created xsi:type="dcterms:W3CDTF">2023-10-17T09:43:03Z</dcterms:created>
  <dcterms:modified xsi:type="dcterms:W3CDTF">2023-10-22T17:15:02Z</dcterms:modified>
</cp:coreProperties>
</file>