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9" r:id="rId3"/>
    <p:sldId id="257" r:id="rId4"/>
    <p:sldId id="258" r:id="rId5"/>
    <p:sldId id="260" r:id="rId6"/>
    <p:sldId id="263" r:id="rId7"/>
    <p:sldId id="265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4567E3-DE72-7943-980C-78B8D1BE9A6F}" v="83" dt="2023-03-17T23:06:18.7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50"/>
    <p:restoredTop sz="94687"/>
  </p:normalViewPr>
  <p:slideViewPr>
    <p:cSldViewPr snapToGrid="0">
      <p:cViewPr varScale="1">
        <p:scale>
          <a:sx n="104" d="100"/>
          <a:sy n="104" d="100"/>
        </p:scale>
        <p:origin x="640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nkeleda Tafa (2020203)" userId="50c75a4f-1c9f-4d56-a718-d42e4acd06c3" providerId="ADAL" clId="{DD4567E3-DE72-7943-980C-78B8D1BE9A6F}"/>
    <pc:docChg chg="undo custSel addSld modSld">
      <pc:chgData name="Enkeleda Tafa (2020203)" userId="50c75a4f-1c9f-4d56-a718-d42e4acd06c3" providerId="ADAL" clId="{DD4567E3-DE72-7943-980C-78B8D1BE9A6F}" dt="2023-03-17T23:06:18.760" v="509"/>
      <pc:docMkLst>
        <pc:docMk/>
      </pc:docMkLst>
      <pc:sldChg chg="modSp mod">
        <pc:chgData name="Enkeleda Tafa (2020203)" userId="50c75a4f-1c9f-4d56-a718-d42e4acd06c3" providerId="ADAL" clId="{DD4567E3-DE72-7943-980C-78B8D1BE9A6F}" dt="2023-03-17T22:56:59.667" v="152" actId="20577"/>
        <pc:sldMkLst>
          <pc:docMk/>
          <pc:sldMk cId="487582766" sldId="256"/>
        </pc:sldMkLst>
        <pc:spChg chg="mod">
          <ac:chgData name="Enkeleda Tafa (2020203)" userId="50c75a4f-1c9f-4d56-a718-d42e4acd06c3" providerId="ADAL" clId="{DD4567E3-DE72-7943-980C-78B8D1BE9A6F}" dt="2023-03-17T22:56:59.667" v="152" actId="20577"/>
          <ac:spMkLst>
            <pc:docMk/>
            <pc:sldMk cId="487582766" sldId="256"/>
            <ac:spMk id="3" creationId="{98C1E3AD-8980-E8A6-D6E3-9B9141C84EA3}"/>
          </ac:spMkLst>
        </pc:spChg>
      </pc:sldChg>
      <pc:sldChg chg="modSp mod">
        <pc:chgData name="Enkeleda Tafa (2020203)" userId="50c75a4f-1c9f-4d56-a718-d42e4acd06c3" providerId="ADAL" clId="{DD4567E3-DE72-7943-980C-78B8D1BE9A6F}" dt="2023-03-17T22:50:43.576" v="8" actId="2711"/>
        <pc:sldMkLst>
          <pc:docMk/>
          <pc:sldMk cId="2752361800" sldId="257"/>
        </pc:sldMkLst>
        <pc:spChg chg="mod">
          <ac:chgData name="Enkeleda Tafa (2020203)" userId="50c75a4f-1c9f-4d56-a718-d42e4acd06c3" providerId="ADAL" clId="{DD4567E3-DE72-7943-980C-78B8D1BE9A6F}" dt="2023-03-17T22:50:39.439" v="7" actId="2711"/>
          <ac:spMkLst>
            <pc:docMk/>
            <pc:sldMk cId="2752361800" sldId="257"/>
            <ac:spMk id="8" creationId="{04CD5735-8F71-C603-D34F-700AFBC5DE5D}"/>
          </ac:spMkLst>
        </pc:spChg>
        <pc:graphicFrameChg chg="modGraphic">
          <ac:chgData name="Enkeleda Tafa (2020203)" userId="50c75a4f-1c9f-4d56-a718-d42e4acd06c3" providerId="ADAL" clId="{DD4567E3-DE72-7943-980C-78B8D1BE9A6F}" dt="2023-03-17T22:50:43.576" v="8" actId="2711"/>
          <ac:graphicFrameMkLst>
            <pc:docMk/>
            <pc:sldMk cId="2752361800" sldId="257"/>
            <ac:graphicFrameMk id="6" creationId="{32CDD017-0347-B22B-6283-509730BC7159}"/>
          </ac:graphicFrameMkLst>
        </pc:graphicFrameChg>
      </pc:sldChg>
      <pc:sldChg chg="modSp mod">
        <pc:chgData name="Enkeleda Tafa (2020203)" userId="50c75a4f-1c9f-4d56-a718-d42e4acd06c3" providerId="ADAL" clId="{DD4567E3-DE72-7943-980C-78B8D1BE9A6F}" dt="2023-03-17T23:06:18.760" v="509"/>
        <pc:sldMkLst>
          <pc:docMk/>
          <pc:sldMk cId="3809236262" sldId="259"/>
        </pc:sldMkLst>
        <pc:picChg chg="mod">
          <ac:chgData name="Enkeleda Tafa (2020203)" userId="50c75a4f-1c9f-4d56-a718-d42e4acd06c3" providerId="ADAL" clId="{DD4567E3-DE72-7943-980C-78B8D1BE9A6F}" dt="2023-03-17T23:06:18.760" v="509"/>
          <ac:picMkLst>
            <pc:docMk/>
            <pc:sldMk cId="3809236262" sldId="259"/>
            <ac:picMk id="5" creationId="{A1529C43-63E8-49A7-AEF1-EEFB65CEF6F9}"/>
          </ac:picMkLst>
        </pc:picChg>
      </pc:sldChg>
      <pc:sldChg chg="addSp modSp mod">
        <pc:chgData name="Enkeleda Tafa (2020203)" userId="50c75a4f-1c9f-4d56-a718-d42e4acd06c3" providerId="ADAL" clId="{DD4567E3-DE72-7943-980C-78B8D1BE9A6F}" dt="2023-03-17T23:06:04.369" v="498" actId="1076"/>
        <pc:sldMkLst>
          <pc:docMk/>
          <pc:sldMk cId="2266924861" sldId="262"/>
        </pc:sldMkLst>
        <pc:spChg chg="mod">
          <ac:chgData name="Enkeleda Tafa (2020203)" userId="50c75a4f-1c9f-4d56-a718-d42e4acd06c3" providerId="ADAL" clId="{DD4567E3-DE72-7943-980C-78B8D1BE9A6F}" dt="2023-03-17T23:06:00.780" v="497" actId="14100"/>
          <ac:spMkLst>
            <pc:docMk/>
            <pc:sldMk cId="2266924861" sldId="262"/>
            <ac:spMk id="3" creationId="{8C8A6C95-D5F6-A8BC-6DBF-675268BD1340}"/>
          </ac:spMkLst>
        </pc:spChg>
        <pc:picChg chg="add mod">
          <ac:chgData name="Enkeleda Tafa (2020203)" userId="50c75a4f-1c9f-4d56-a718-d42e4acd06c3" providerId="ADAL" clId="{DD4567E3-DE72-7943-980C-78B8D1BE9A6F}" dt="2023-03-17T23:06:04.369" v="498" actId="1076"/>
          <ac:picMkLst>
            <pc:docMk/>
            <pc:sldMk cId="2266924861" sldId="262"/>
            <ac:picMk id="4" creationId="{9AD081DC-835C-4CEF-1779-505C199E85D0}"/>
          </ac:picMkLst>
        </pc:picChg>
      </pc:sldChg>
      <pc:sldChg chg="modSp mod">
        <pc:chgData name="Enkeleda Tafa (2020203)" userId="50c75a4f-1c9f-4d56-a718-d42e4acd06c3" providerId="ADAL" clId="{DD4567E3-DE72-7943-980C-78B8D1BE9A6F}" dt="2023-03-17T23:05:32.850" v="491" actId="403"/>
        <pc:sldMkLst>
          <pc:docMk/>
          <pc:sldMk cId="187619613" sldId="263"/>
        </pc:sldMkLst>
        <pc:graphicFrameChg chg="modGraphic">
          <ac:chgData name="Enkeleda Tafa (2020203)" userId="50c75a4f-1c9f-4d56-a718-d42e4acd06c3" providerId="ADAL" clId="{DD4567E3-DE72-7943-980C-78B8D1BE9A6F}" dt="2023-03-17T23:05:32.850" v="491" actId="403"/>
          <ac:graphicFrameMkLst>
            <pc:docMk/>
            <pc:sldMk cId="187619613" sldId="263"/>
            <ac:graphicFrameMk id="4" creationId="{27E85D0E-936E-09E3-6572-2C512423DC97}"/>
          </ac:graphicFrameMkLst>
        </pc:graphicFrameChg>
      </pc:sldChg>
      <pc:sldChg chg="addSp delSp modSp new mod">
        <pc:chgData name="Enkeleda Tafa (2020203)" userId="50c75a4f-1c9f-4d56-a718-d42e4acd06c3" providerId="ADAL" clId="{DD4567E3-DE72-7943-980C-78B8D1BE9A6F}" dt="2023-03-17T23:05:51.422" v="494" actId="1076"/>
        <pc:sldMkLst>
          <pc:docMk/>
          <pc:sldMk cId="2321944858" sldId="265"/>
        </pc:sldMkLst>
        <pc:spChg chg="mod">
          <ac:chgData name="Enkeleda Tafa (2020203)" userId="50c75a4f-1c9f-4d56-a718-d42e4acd06c3" providerId="ADAL" clId="{DD4567E3-DE72-7943-980C-78B8D1BE9A6F}" dt="2023-03-17T22:52:38.268" v="16" actId="403"/>
          <ac:spMkLst>
            <pc:docMk/>
            <pc:sldMk cId="2321944858" sldId="265"/>
            <ac:spMk id="2" creationId="{8B07615D-4F59-068B-B8B2-960CB07C1BFF}"/>
          </ac:spMkLst>
        </pc:spChg>
        <pc:spChg chg="mod">
          <ac:chgData name="Enkeleda Tafa (2020203)" userId="50c75a4f-1c9f-4d56-a718-d42e4acd06c3" providerId="ADAL" clId="{DD4567E3-DE72-7943-980C-78B8D1BE9A6F}" dt="2023-03-17T23:05:51.422" v="494" actId="1076"/>
          <ac:spMkLst>
            <pc:docMk/>
            <pc:sldMk cId="2321944858" sldId="265"/>
            <ac:spMk id="3" creationId="{68386E32-FB0A-13D4-8225-0C9D82E0A7AB}"/>
          </ac:spMkLst>
        </pc:spChg>
        <pc:picChg chg="add del mod">
          <ac:chgData name="Enkeleda Tafa (2020203)" userId="50c75a4f-1c9f-4d56-a718-d42e4acd06c3" providerId="ADAL" clId="{DD4567E3-DE72-7943-980C-78B8D1BE9A6F}" dt="2023-03-17T22:54:18.151" v="45" actId="478"/>
          <ac:picMkLst>
            <pc:docMk/>
            <pc:sldMk cId="2321944858" sldId="265"/>
            <ac:picMk id="4" creationId="{50623777-0F50-01D8-E257-B2B7E22D0AEA}"/>
          </ac:picMkLst>
        </pc:picChg>
        <pc:picChg chg="add del mod">
          <ac:chgData name="Enkeleda Tafa (2020203)" userId="50c75a4f-1c9f-4d56-a718-d42e4acd06c3" providerId="ADAL" clId="{DD4567E3-DE72-7943-980C-78B8D1BE9A6F}" dt="2023-03-17T22:54:54.520" v="51" actId="478"/>
          <ac:picMkLst>
            <pc:docMk/>
            <pc:sldMk cId="2321944858" sldId="265"/>
            <ac:picMk id="5" creationId="{8E0E6B27-4896-7BA4-28C6-76AD135E61C4}"/>
          </ac:picMkLst>
        </pc:picChg>
        <pc:picChg chg="add mod">
          <ac:chgData name="Enkeleda Tafa (2020203)" userId="50c75a4f-1c9f-4d56-a718-d42e4acd06c3" providerId="ADAL" clId="{DD4567E3-DE72-7943-980C-78B8D1BE9A6F}" dt="2023-03-17T22:55:22.565" v="120"/>
          <ac:picMkLst>
            <pc:docMk/>
            <pc:sldMk cId="2321944858" sldId="265"/>
            <ac:picMk id="6" creationId="{B7F781E4-8039-52D4-DEBB-D093A7B1EA0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39B82A-FDC3-6B41-A7AF-53768BAAA046}" type="datetimeFigureOut">
              <a:rPr lang="en-US" smtClean="0"/>
              <a:t>3/17/23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30B1C3-5962-6B4C-BA76-948C8B8E30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205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0B1C3-5962-6B4C-BA76-948C8B8E30A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1412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0B1C3-5962-6B4C-BA76-948C8B8E30A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342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58B25-42FF-947D-2A84-425D57636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0D8F3E-3F4B-E369-37B2-CDD7504B83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452F8-5F28-242D-1A8C-6C511832F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A1D1BA-C008-7684-CBC9-9945D34C2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F6950-F44E-4EBA-A979-EE6A77274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792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85ED3-2E92-783B-6CF6-16AB9F238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262C2-BA49-5931-40AC-384054182C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486B68-D4D9-B8FF-7EF1-285C54FD0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261616-F8F0-FF06-634A-78B369239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49248-3324-2B0B-83CB-6E74EFD2C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891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76D2E-AC4F-D369-2A63-A766A1716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A885E-DD2D-EF5A-3E4D-F6891E1251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048D5D-6BD4-68C7-5FFF-59B50D742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55CAE9-C4DF-3384-B820-D6868474C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B68B5-3384-5F1D-8D9A-7D310624B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2072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60D7E-78DD-4F0B-B2B6-7BF5AD589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0F989-4CB5-799E-B2D0-31A00A8356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E88992-54C7-B55E-E9CA-C70ED74740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93ACBA-94D1-F532-8A50-21D3F3D67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59413A-AB49-A294-5170-80786992F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CD79F3-01D9-B910-C6BD-F78A98F76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799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E4153-F4D9-C2F9-33B5-F0E9CDCF3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D9E1DD-15F6-6C6A-6D17-3BD5916359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C3CEA-FCFD-8ED8-9CFC-E5F0962085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A08901-0211-C6AB-ACDE-E8196B129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E0629B-1F40-46E2-BB0C-3923CCF3E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A4FF80-E23C-16E5-F232-86B583F62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DB01BE-4558-886D-4A9B-0683A5FCC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7BBC47-A49D-3E9B-D518-7ADB73F53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534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80F67-275C-261B-262F-0B4756737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053B67-3CAA-7231-50CE-8E1864C80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FB42B2-E47A-FCF7-79CF-4B3D000E4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344F7B-1B32-C221-FCDF-36F4EE764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0340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FC5F8-5456-B5AA-C786-246515F2B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5DF0DF-DB45-9DC1-3F2F-613C79C8A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FFD48C-4BE3-A117-F13E-CBEC90267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962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2FF1A-2710-68EB-5ECC-DD06A5230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64A93-40EC-07BD-6B0C-4C61A924C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A8AFEB-DC06-E96E-93F6-732892E0D7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58E3F2-34DC-09E2-DE2F-DF0676492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48CAAE-AFFA-B46C-3840-493A515C5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E89C65-1B52-4CB1-4FDD-F8EE4E20A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1944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60DD4-E63F-8E1A-88D0-B00B1018F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278BD8-BE82-3996-1AE6-6C8322F2CE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35EE5B-F22E-4D2A-1E39-42E9B1716C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C5AFC9-F831-858C-99C0-DCE2DB5D2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8A142D-F603-C93F-63B6-3A0C1BF30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B23C26-7B62-0FE4-E91D-1B4988820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323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2EF8-ED69-E238-ABEE-62807E5DD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47D762-5C45-1C31-13BE-06AA0A1978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4E1EEC-C4BD-5B08-B874-60711E082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8D7F08-8E0D-1413-38BE-D99DE7CBD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E934AD-3F89-F214-6657-E53D36790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472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4FA397-4EF4-C124-5E4A-5A25626BB8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EF193C-64E5-4812-A29D-32D05E64DC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E0B66-6FD8-DDD6-2D2F-BFE404D2A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826924-4280-0838-4027-C5A49C45A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887306-4B7E-3BCF-9C37-66673EA07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834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E7B2B2-5958-007D-F497-E83BF0342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E70500-CFFE-2D98-302E-35F4ECFD02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3CFFE8-4101-4D4B-9D10-1C58AB64EB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3CF98-E754-304C-B81C-F4129B61D643}" type="datetimeFigureOut">
              <a:rPr lang="en-US" smtClean="0"/>
              <a:t>3/17/23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28BE4-F7E9-B713-230B-FFDAD23DFF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BB27D-2CE8-55B1-8419-FDA42B9832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8EA2EE-3455-984E-9237-5D535A422B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6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0D9DA-B2BB-38E7-D162-8B352454BE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Mental Disorders and Psychopathology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C1E3AD-8980-E8A6-D6E3-9B9141C84EA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BMHP6006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Assessment 1: Debate and Supporting Paper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Lecturer: Samuel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Abah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 Enkeleda Tafa - 2020203</a:t>
            </a:r>
          </a:p>
        </p:txBody>
      </p:sp>
    </p:spTree>
    <p:extLst>
      <p:ext uri="{BB962C8B-B14F-4D97-AF65-F5344CB8AC3E}">
        <p14:creationId xmlns:p14="http://schemas.microsoft.com/office/powerpoint/2010/main" val="487582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E7944-8DAC-96BE-19C8-BDA17972F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BE4FF-54C3-35D4-44E8-4C84C3C59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226" y="2254534"/>
            <a:ext cx="6685005" cy="39177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F30-F39 Mood [affective] Disorder </a:t>
            </a:r>
          </a:p>
          <a:p>
            <a:pPr marL="0" indent="0">
              <a:buNone/>
            </a:pPr>
            <a:endParaRPr lang="en-US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MENTAL DISORDER: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“Any disorder or disability of mind” (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The Mental Health Act, 1983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PSYCHOPATHOLOGY: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“the study of psychological and behavioral dysfunction occurring in mental illness” </a:t>
            </a:r>
            <a:r>
              <a:rPr lang="en-GB" sz="17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(Merriam-Webster, 2018)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F30-F39 Mood [affective] Disorder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disorders where the primary change is a shift in attitude or mood to depression or to elation</a:t>
            </a:r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529C43-63E8-49A7-AEF1-EEFB65CEF6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03629" y="2550035"/>
            <a:ext cx="3854972" cy="3083977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236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117530-4B2B-94EF-5F47-070C63F61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797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 b="1" dirty="0">
                <a:latin typeface="+mn-lt"/>
              </a:rPr>
              <a:t>ICD-10: F30-F39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4CD5735-8F71-C603-D34F-700AFBC5D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066" y="1683911"/>
            <a:ext cx="11189834" cy="48089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International Statistical Classification of Diseases and Related Health Problems</a:t>
            </a:r>
          </a:p>
          <a:p>
            <a:pPr marL="0" indent="0">
              <a:buNone/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F30-F39 Mood [affective] Disorder -&gt; MAJOR DEPRESSIVE DISORDER (MDD)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specific gender, age or social background – 4.4% global presence</a:t>
            </a:r>
          </a:p>
          <a:p>
            <a:pPr marL="0" indent="0">
              <a:buNone/>
            </a:pPr>
            <a:endParaRPr lang="en-US" sz="2000" dirty="0"/>
          </a:p>
          <a:p>
            <a:pPr marL="457200" indent="-457200">
              <a:buAutoNum type="arabicPeriod"/>
            </a:pPr>
            <a:endParaRPr lang="en-US" sz="2000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2CDD017-0347-B22B-6283-509730BC71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0175354"/>
              </p:ext>
            </p:extLst>
          </p:nvPr>
        </p:nvGraphicFramePr>
        <p:xfrm>
          <a:off x="2030476" y="3684609"/>
          <a:ext cx="8886906" cy="2398023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62302">
                  <a:extLst>
                    <a:ext uri="{9D8B030D-6E8A-4147-A177-3AD203B41FA5}">
                      <a16:colId xmlns:a16="http://schemas.microsoft.com/office/drawing/2014/main" val="1067188936"/>
                    </a:ext>
                  </a:extLst>
                </a:gridCol>
                <a:gridCol w="2962302">
                  <a:extLst>
                    <a:ext uri="{9D8B030D-6E8A-4147-A177-3AD203B41FA5}">
                      <a16:colId xmlns:a16="http://schemas.microsoft.com/office/drawing/2014/main" val="3448365246"/>
                    </a:ext>
                  </a:extLst>
                </a:gridCol>
                <a:gridCol w="2962302">
                  <a:extLst>
                    <a:ext uri="{9D8B030D-6E8A-4147-A177-3AD203B41FA5}">
                      <a16:colId xmlns:a16="http://schemas.microsoft.com/office/drawing/2014/main" val="1828281686"/>
                    </a:ext>
                  </a:extLst>
                </a:gridCol>
              </a:tblGrid>
              <a:tr h="148128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Psychological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3377590"/>
                  </a:ext>
                </a:extLst>
              </a:tr>
              <a:tr h="738889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Emotionally stressful circumstances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Neurotransmitter abnormalities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Inadequate unhealthy copying mechanism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7942080"/>
                  </a:ext>
                </a:extLst>
              </a:tr>
              <a:tr h="566445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social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Hormone shifts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self-esteem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6397402"/>
                  </a:ext>
                </a:extLst>
              </a:tr>
              <a:tr h="726929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encouragement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Genetic risks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Negative thought process</a:t>
                      </a:r>
                    </a:p>
                    <a:p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428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2361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51AA-E633-B895-9C88-3E5BD4CDE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965" y="554143"/>
            <a:ext cx="11086070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History, Contemporary, Provision and treatment for MDD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806F8-2B51-FC62-D918-513060F35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678" y="2003274"/>
            <a:ext cx="10515600" cy="378434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sz="1800" b="1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medication and assistance towards people with mental illnesses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GB" sz="1800" b="1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ore comprehensive and person-centred strategy treatments</a:t>
            </a:r>
          </a:p>
          <a:p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ehabilitation paradigm is emphasized</a:t>
            </a:r>
          </a:p>
          <a:p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treatments are becoming more readily available. 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ess social exclusion, </a:t>
            </a:r>
          </a:p>
          <a:p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ocial inclusion and involvement is encouraged</a:t>
            </a:r>
          </a:p>
          <a:p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amily, caregiver support, peer support and community-based programs</a:t>
            </a:r>
          </a:p>
          <a:p>
            <a:endParaRPr lang="en-GB" sz="180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Digital intervention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mobile applications, online counselling, and automated cognitive training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530431-1E68-D912-3104-6D05385F499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6000"/>
          </a:blip>
          <a:stretch>
            <a:fillRect/>
          </a:stretch>
        </p:blipFill>
        <p:spPr>
          <a:xfrm>
            <a:off x="8445843" y="3149428"/>
            <a:ext cx="3377479" cy="194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341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51877-7435-A27B-2755-675D90A94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Information and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33D1E-1EEB-DD41-251D-140E7A6AB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MDD impacts 264 million individuals around the world and is the primary reason behind disability (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Organization, 2022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L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ifelong estimated prevalence of 20.6% for women and 13.8% for men (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Hodges, 2022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).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UK, 1 in 6 person suffers from depression (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Mental Health Foundation - </a:t>
            </a:r>
            <a:r>
              <a:rPr lang="en-GB" sz="2000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Maxhelp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Workbooks, 2020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). 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Covid-19 Pandemic impact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9.7% before the pandemic to 19.8% during the outbreak in the UK</a:t>
            </a: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1218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7E85D0E-936E-09E3-6572-2C512423DC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4800335"/>
              </p:ext>
            </p:extLst>
          </p:nvPr>
        </p:nvGraphicFramePr>
        <p:xfrm>
          <a:off x="580464" y="1042380"/>
          <a:ext cx="11031072" cy="480930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515536">
                  <a:extLst>
                    <a:ext uri="{9D8B030D-6E8A-4147-A177-3AD203B41FA5}">
                      <a16:colId xmlns:a16="http://schemas.microsoft.com/office/drawing/2014/main" val="460473886"/>
                    </a:ext>
                  </a:extLst>
                </a:gridCol>
                <a:gridCol w="5515536">
                  <a:extLst>
                    <a:ext uri="{9D8B030D-6E8A-4147-A177-3AD203B41FA5}">
                      <a16:colId xmlns:a16="http://schemas.microsoft.com/office/drawing/2014/main" val="1322674996"/>
                    </a:ext>
                  </a:extLst>
                </a:gridCol>
              </a:tblGrid>
              <a:tr h="664974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Positive aspects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Negative aspects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143251"/>
                  </a:ext>
                </a:extLst>
              </a:tr>
              <a:tr h="664974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Given therapy: antidepressant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Antidepressant can cause negative consequences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5094347"/>
                  </a:ext>
                </a:extLst>
              </a:tr>
              <a:tr h="1147764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Exercise: effective in elevating mood and energy. Helps downsizing symptoms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might be expensive (lack of healthcare insurance, restricted availability of psychological facilities)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9976901"/>
                  </a:ext>
                </a:extLst>
              </a:tr>
              <a:tr h="1147764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ECT= helpful treatment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 afraid of being classified as “mentally sick” so they don’t ask for help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5501203"/>
                  </a:ext>
                </a:extLst>
              </a:tr>
              <a:tr h="1147764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Counselling offered as psychotherapy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Unfamiliarity: reluctant to undertake novel or cutting-edge therapies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26306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619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7615D-4F59-068B-B8B2-960CB07C1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Problems in the provision, professional support or policy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86E32-FB0A-13D4-8225-0C9D82E0A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9245"/>
            <a:ext cx="10515600" cy="4351338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increase the availability of therapy and assistance for people with depression, some concerns with the provision of, and professional support for, MDD should be tackled.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likely to seek assistance and obtain efficient treatment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Early intervention and treatment are encouraged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F781E4-8039-52D4-DEBB-D093A7B1EA0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6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703733" y="4114800"/>
            <a:ext cx="3170767" cy="2378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944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E895F-0488-B872-0E53-0D3AD52EA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A6C95-D5F6-A8BC-6DBF-675268BD1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7982"/>
            <a:ext cx="10146957" cy="4351338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Numerous people all over the world are afflicted by MDD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While there are several efficient treatments, there are also several difficulties and problems in the supply of, and professional support for, depression that must be addressed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Society may strive to improve outcomes for people with MDD and promote general mental health and well-being by raising awareness and educating the public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D081DC-835C-4CEF-1779-505C199E85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14457" y="4559831"/>
            <a:ext cx="4363085" cy="2167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924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8AE14-5F62-AD80-BFEC-200084F96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BB818-2AB9-1140-C392-F714A2D36A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0275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514</Words>
  <Application>Microsoft Macintosh PowerPoint</Application>
  <PresentationFormat>Widescreen</PresentationFormat>
  <Paragraphs>71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Mental Disorders and Psychopathology</vt:lpstr>
      <vt:lpstr>INTRODUCTION</vt:lpstr>
      <vt:lpstr>ICD-10: F30-F39</vt:lpstr>
      <vt:lpstr>History, Contemporary, Provision and treatment for MDD</vt:lpstr>
      <vt:lpstr>Information and Statistics</vt:lpstr>
      <vt:lpstr>PowerPoint Presentation</vt:lpstr>
      <vt:lpstr>Problems in the provision, professional support or policy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Disorders and Psychopathology</dc:title>
  <dc:creator>Enkeleda Tafa (2020203)</dc:creator>
  <cp:lastModifiedBy>Enkeleda Tafa (2020203)</cp:lastModifiedBy>
  <cp:revision>1</cp:revision>
  <dcterms:created xsi:type="dcterms:W3CDTF">2023-03-17T21:02:18Z</dcterms:created>
  <dcterms:modified xsi:type="dcterms:W3CDTF">2023-03-17T23:06:26Z</dcterms:modified>
</cp:coreProperties>
</file>