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61" r:id="rId3"/>
    <p:sldId id="362" r:id="rId4"/>
    <p:sldId id="363" r:id="rId5"/>
    <p:sldId id="364" r:id="rId6"/>
    <p:sldId id="379" r:id="rId7"/>
    <p:sldId id="366" r:id="rId8"/>
    <p:sldId id="365" r:id="rId9"/>
    <p:sldId id="330" r:id="rId10"/>
    <p:sldId id="367" r:id="rId11"/>
    <p:sldId id="380" r:id="rId12"/>
    <p:sldId id="369" r:id="rId13"/>
    <p:sldId id="370" r:id="rId14"/>
    <p:sldId id="371" r:id="rId15"/>
    <p:sldId id="372" r:id="rId16"/>
    <p:sldId id="373" r:id="rId17"/>
    <p:sldId id="374" r:id="rId18"/>
    <p:sldId id="375" r:id="rId19"/>
    <p:sldId id="377" r:id="rId20"/>
    <p:sldId id="381" r:id="rId21"/>
    <p:sldId id="3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8A73"/>
    <a:srgbClr val="FBFED2"/>
    <a:srgbClr val="ECEBE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4550" autoAdjust="0"/>
  </p:normalViewPr>
  <p:slideViewPr>
    <p:cSldViewPr snapToGrid="0">
      <p:cViewPr varScale="1">
        <p:scale>
          <a:sx n="83" d="100"/>
          <a:sy n="83" d="100"/>
        </p:scale>
        <p:origin x="150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18DD2B41-CAAF-4D26-BB5A-51A28B9FA002}"/>
    <pc:docChg chg="delSld delMainMaster">
      <pc:chgData name="Huw Griffiths" userId="be253156-1baf-4540-9db4-99275122b591" providerId="ADAL" clId="{18DD2B41-CAAF-4D26-BB5A-51A28B9FA002}" dt="2025-03-24T13:16:22.815" v="33" actId="47"/>
      <pc:docMkLst>
        <pc:docMk/>
      </pc:docMkLst>
      <pc:sldChg chg="del">
        <pc:chgData name="Huw Griffiths" userId="be253156-1baf-4540-9db4-99275122b591" providerId="ADAL" clId="{18DD2B41-CAAF-4D26-BB5A-51A28B9FA002}" dt="2025-03-24T13:16:16.556" v="21" actId="47"/>
        <pc:sldMkLst>
          <pc:docMk/>
          <pc:sldMk cId="2500585007" sldId="257"/>
        </pc:sldMkLst>
      </pc:sldChg>
      <pc:sldChg chg="del">
        <pc:chgData name="Huw Griffiths" userId="be253156-1baf-4540-9db4-99275122b591" providerId="ADAL" clId="{18DD2B41-CAAF-4D26-BB5A-51A28B9FA002}" dt="2025-03-24T13:16:12.906" v="7" actId="47"/>
        <pc:sldMkLst>
          <pc:docMk/>
          <pc:sldMk cId="1255213945" sldId="267"/>
        </pc:sldMkLst>
      </pc:sldChg>
      <pc:sldChg chg="del">
        <pc:chgData name="Huw Griffiths" userId="be253156-1baf-4540-9db4-99275122b591" providerId="ADAL" clId="{18DD2B41-CAAF-4D26-BB5A-51A28B9FA002}" dt="2025-03-24T13:16:13.216" v="8" actId="47"/>
        <pc:sldMkLst>
          <pc:docMk/>
          <pc:sldMk cId="3781217537" sldId="268"/>
        </pc:sldMkLst>
      </pc:sldChg>
      <pc:sldChg chg="del">
        <pc:chgData name="Huw Griffiths" userId="be253156-1baf-4540-9db4-99275122b591" providerId="ADAL" clId="{18DD2B41-CAAF-4D26-BB5A-51A28B9FA002}" dt="2025-03-24T13:16:10.901" v="0" actId="47"/>
        <pc:sldMkLst>
          <pc:docMk/>
          <pc:sldMk cId="2607947774" sldId="327"/>
        </pc:sldMkLst>
      </pc:sldChg>
      <pc:sldChg chg="del">
        <pc:chgData name="Huw Griffiths" userId="be253156-1baf-4540-9db4-99275122b591" providerId="ADAL" clId="{18DD2B41-CAAF-4D26-BB5A-51A28B9FA002}" dt="2025-03-24T13:16:13.942" v="11" actId="47"/>
        <pc:sldMkLst>
          <pc:docMk/>
          <pc:sldMk cId="872725950" sldId="328"/>
        </pc:sldMkLst>
      </pc:sldChg>
      <pc:sldChg chg="del">
        <pc:chgData name="Huw Griffiths" userId="be253156-1baf-4540-9db4-99275122b591" providerId="ADAL" clId="{18DD2B41-CAAF-4D26-BB5A-51A28B9FA002}" dt="2025-03-24T13:16:19.620" v="28" actId="47"/>
        <pc:sldMkLst>
          <pc:docMk/>
          <pc:sldMk cId="3265121953" sldId="329"/>
        </pc:sldMkLst>
      </pc:sldChg>
      <pc:sldChg chg="del">
        <pc:chgData name="Huw Griffiths" userId="be253156-1baf-4540-9db4-99275122b591" providerId="ADAL" clId="{18DD2B41-CAAF-4D26-BB5A-51A28B9FA002}" dt="2025-03-24T13:16:11.373" v="1" actId="47"/>
        <pc:sldMkLst>
          <pc:docMk/>
          <pc:sldMk cId="2474208802" sldId="331"/>
        </pc:sldMkLst>
      </pc:sldChg>
      <pc:sldChg chg="del">
        <pc:chgData name="Huw Griffiths" userId="be253156-1baf-4540-9db4-99275122b591" providerId="ADAL" clId="{18DD2B41-CAAF-4D26-BB5A-51A28B9FA002}" dt="2025-03-24T13:16:11.653" v="2" actId="47"/>
        <pc:sldMkLst>
          <pc:docMk/>
          <pc:sldMk cId="3245286890" sldId="332"/>
        </pc:sldMkLst>
      </pc:sldChg>
      <pc:sldChg chg="del">
        <pc:chgData name="Huw Griffiths" userId="be253156-1baf-4540-9db4-99275122b591" providerId="ADAL" clId="{18DD2B41-CAAF-4D26-BB5A-51A28B9FA002}" dt="2025-03-24T13:16:11.915" v="3" actId="47"/>
        <pc:sldMkLst>
          <pc:docMk/>
          <pc:sldMk cId="1895887846" sldId="333"/>
        </pc:sldMkLst>
      </pc:sldChg>
      <pc:sldChg chg="del">
        <pc:chgData name="Huw Griffiths" userId="be253156-1baf-4540-9db4-99275122b591" providerId="ADAL" clId="{18DD2B41-CAAF-4D26-BB5A-51A28B9FA002}" dt="2025-03-24T13:16:12.135" v="4" actId="47"/>
        <pc:sldMkLst>
          <pc:docMk/>
          <pc:sldMk cId="3078380666" sldId="336"/>
        </pc:sldMkLst>
      </pc:sldChg>
      <pc:sldChg chg="del">
        <pc:chgData name="Huw Griffiths" userId="be253156-1baf-4540-9db4-99275122b591" providerId="ADAL" clId="{18DD2B41-CAAF-4D26-BB5A-51A28B9FA002}" dt="2025-03-24T13:16:12.357" v="5" actId="47"/>
        <pc:sldMkLst>
          <pc:docMk/>
          <pc:sldMk cId="1285775469" sldId="337"/>
        </pc:sldMkLst>
      </pc:sldChg>
      <pc:sldChg chg="del">
        <pc:chgData name="Huw Griffiths" userId="be253156-1baf-4540-9db4-99275122b591" providerId="ADAL" clId="{18DD2B41-CAAF-4D26-BB5A-51A28B9FA002}" dt="2025-03-24T13:16:12.623" v="6" actId="47"/>
        <pc:sldMkLst>
          <pc:docMk/>
          <pc:sldMk cId="1546758540" sldId="338"/>
        </pc:sldMkLst>
      </pc:sldChg>
      <pc:sldChg chg="del">
        <pc:chgData name="Huw Griffiths" userId="be253156-1baf-4540-9db4-99275122b591" providerId="ADAL" clId="{18DD2B41-CAAF-4D26-BB5A-51A28B9FA002}" dt="2025-03-24T13:16:13.466" v="9" actId="47"/>
        <pc:sldMkLst>
          <pc:docMk/>
          <pc:sldMk cId="2129512858" sldId="340"/>
        </pc:sldMkLst>
      </pc:sldChg>
      <pc:sldChg chg="del">
        <pc:chgData name="Huw Griffiths" userId="be253156-1baf-4540-9db4-99275122b591" providerId="ADAL" clId="{18DD2B41-CAAF-4D26-BB5A-51A28B9FA002}" dt="2025-03-24T13:16:13.698" v="10" actId="47"/>
        <pc:sldMkLst>
          <pc:docMk/>
          <pc:sldMk cId="151690723" sldId="341"/>
        </pc:sldMkLst>
      </pc:sldChg>
      <pc:sldChg chg="del">
        <pc:chgData name="Huw Griffiths" userId="be253156-1baf-4540-9db4-99275122b591" providerId="ADAL" clId="{18DD2B41-CAAF-4D26-BB5A-51A28B9FA002}" dt="2025-03-24T13:16:14.196" v="12" actId="47"/>
        <pc:sldMkLst>
          <pc:docMk/>
          <pc:sldMk cId="3374459168" sldId="342"/>
        </pc:sldMkLst>
      </pc:sldChg>
      <pc:sldChg chg="del">
        <pc:chgData name="Huw Griffiths" userId="be253156-1baf-4540-9db4-99275122b591" providerId="ADAL" clId="{18DD2B41-CAAF-4D26-BB5A-51A28B9FA002}" dt="2025-03-24T13:16:14.436" v="13" actId="47"/>
        <pc:sldMkLst>
          <pc:docMk/>
          <pc:sldMk cId="3508668777" sldId="343"/>
        </pc:sldMkLst>
      </pc:sldChg>
      <pc:sldChg chg="del">
        <pc:chgData name="Huw Griffiths" userId="be253156-1baf-4540-9db4-99275122b591" providerId="ADAL" clId="{18DD2B41-CAAF-4D26-BB5A-51A28B9FA002}" dt="2025-03-24T13:16:14.983" v="15" actId="47"/>
        <pc:sldMkLst>
          <pc:docMk/>
          <pc:sldMk cId="1820242728" sldId="344"/>
        </pc:sldMkLst>
      </pc:sldChg>
      <pc:sldChg chg="del">
        <pc:chgData name="Huw Griffiths" userId="be253156-1baf-4540-9db4-99275122b591" providerId="ADAL" clId="{18DD2B41-CAAF-4D26-BB5A-51A28B9FA002}" dt="2025-03-24T13:16:15.484" v="17" actId="47"/>
        <pc:sldMkLst>
          <pc:docMk/>
          <pc:sldMk cId="4029425986" sldId="345"/>
        </pc:sldMkLst>
      </pc:sldChg>
      <pc:sldChg chg="del">
        <pc:chgData name="Huw Griffiths" userId="be253156-1baf-4540-9db4-99275122b591" providerId="ADAL" clId="{18DD2B41-CAAF-4D26-BB5A-51A28B9FA002}" dt="2025-03-24T13:16:15.227" v="16" actId="47"/>
        <pc:sldMkLst>
          <pc:docMk/>
          <pc:sldMk cId="868548129" sldId="346"/>
        </pc:sldMkLst>
      </pc:sldChg>
      <pc:sldChg chg="del">
        <pc:chgData name="Huw Griffiths" userId="be253156-1baf-4540-9db4-99275122b591" providerId="ADAL" clId="{18DD2B41-CAAF-4D26-BB5A-51A28B9FA002}" dt="2025-03-24T13:16:20.016" v="29" actId="47"/>
        <pc:sldMkLst>
          <pc:docMk/>
          <pc:sldMk cId="792039958" sldId="347"/>
        </pc:sldMkLst>
      </pc:sldChg>
      <pc:sldChg chg="del">
        <pc:chgData name="Huw Griffiths" userId="be253156-1baf-4540-9db4-99275122b591" providerId="ADAL" clId="{18DD2B41-CAAF-4D26-BB5A-51A28B9FA002}" dt="2025-03-24T13:16:21.310" v="31" actId="47"/>
        <pc:sldMkLst>
          <pc:docMk/>
          <pc:sldMk cId="3404166147" sldId="348"/>
        </pc:sldMkLst>
      </pc:sldChg>
      <pc:sldChg chg="del">
        <pc:chgData name="Huw Griffiths" userId="be253156-1baf-4540-9db4-99275122b591" providerId="ADAL" clId="{18DD2B41-CAAF-4D26-BB5A-51A28B9FA002}" dt="2025-03-24T13:16:22.021" v="32" actId="47"/>
        <pc:sldMkLst>
          <pc:docMk/>
          <pc:sldMk cId="2302330477" sldId="349"/>
        </pc:sldMkLst>
      </pc:sldChg>
      <pc:sldChg chg="del">
        <pc:chgData name="Huw Griffiths" userId="be253156-1baf-4540-9db4-99275122b591" providerId="ADAL" clId="{18DD2B41-CAAF-4D26-BB5A-51A28B9FA002}" dt="2025-03-24T13:16:20.648" v="30" actId="47"/>
        <pc:sldMkLst>
          <pc:docMk/>
          <pc:sldMk cId="4123485877" sldId="350"/>
        </pc:sldMkLst>
      </pc:sldChg>
      <pc:sldChg chg="del">
        <pc:chgData name="Huw Griffiths" userId="be253156-1baf-4540-9db4-99275122b591" providerId="ADAL" clId="{18DD2B41-CAAF-4D26-BB5A-51A28B9FA002}" dt="2025-03-24T13:16:22.815" v="33" actId="47"/>
        <pc:sldMkLst>
          <pc:docMk/>
          <pc:sldMk cId="2700876701" sldId="351"/>
        </pc:sldMkLst>
      </pc:sldChg>
      <pc:sldChg chg="del">
        <pc:chgData name="Huw Griffiths" userId="be253156-1baf-4540-9db4-99275122b591" providerId="ADAL" clId="{18DD2B41-CAAF-4D26-BB5A-51A28B9FA002}" dt="2025-03-24T13:16:17.161" v="22" actId="47"/>
        <pc:sldMkLst>
          <pc:docMk/>
          <pc:sldMk cId="893125674" sldId="352"/>
        </pc:sldMkLst>
      </pc:sldChg>
      <pc:sldChg chg="del">
        <pc:chgData name="Huw Griffiths" userId="be253156-1baf-4540-9db4-99275122b591" providerId="ADAL" clId="{18DD2B41-CAAF-4D26-BB5A-51A28B9FA002}" dt="2025-03-24T13:16:18.110" v="24" actId="47"/>
        <pc:sldMkLst>
          <pc:docMk/>
          <pc:sldMk cId="2288395269" sldId="353"/>
        </pc:sldMkLst>
      </pc:sldChg>
      <pc:sldChg chg="del">
        <pc:chgData name="Huw Griffiths" userId="be253156-1baf-4540-9db4-99275122b591" providerId="ADAL" clId="{18DD2B41-CAAF-4D26-BB5A-51A28B9FA002}" dt="2025-03-24T13:16:18.357" v="25" actId="47"/>
        <pc:sldMkLst>
          <pc:docMk/>
          <pc:sldMk cId="3682024272" sldId="354"/>
        </pc:sldMkLst>
      </pc:sldChg>
      <pc:sldChg chg="del">
        <pc:chgData name="Huw Griffiths" userId="be253156-1baf-4540-9db4-99275122b591" providerId="ADAL" clId="{18DD2B41-CAAF-4D26-BB5A-51A28B9FA002}" dt="2025-03-24T13:16:18.659" v="26" actId="47"/>
        <pc:sldMkLst>
          <pc:docMk/>
          <pc:sldMk cId="1784997936" sldId="355"/>
        </pc:sldMkLst>
      </pc:sldChg>
      <pc:sldChg chg="del">
        <pc:chgData name="Huw Griffiths" userId="be253156-1baf-4540-9db4-99275122b591" providerId="ADAL" clId="{18DD2B41-CAAF-4D26-BB5A-51A28B9FA002}" dt="2025-03-24T13:16:19.177" v="27" actId="47"/>
        <pc:sldMkLst>
          <pc:docMk/>
          <pc:sldMk cId="1471750528" sldId="356"/>
        </pc:sldMkLst>
      </pc:sldChg>
      <pc:sldChg chg="del">
        <pc:chgData name="Huw Griffiths" userId="be253156-1baf-4540-9db4-99275122b591" providerId="ADAL" clId="{18DD2B41-CAAF-4D26-BB5A-51A28B9FA002}" dt="2025-03-24T13:16:17.422" v="23" actId="47"/>
        <pc:sldMkLst>
          <pc:docMk/>
          <pc:sldMk cId="1311368125" sldId="357"/>
        </pc:sldMkLst>
      </pc:sldChg>
      <pc:sldChg chg="del">
        <pc:chgData name="Huw Griffiths" userId="be253156-1baf-4540-9db4-99275122b591" providerId="ADAL" clId="{18DD2B41-CAAF-4D26-BB5A-51A28B9FA002}" dt="2025-03-24T13:16:15.721" v="18" actId="47"/>
        <pc:sldMkLst>
          <pc:docMk/>
          <pc:sldMk cId="567562402" sldId="358"/>
        </pc:sldMkLst>
      </pc:sldChg>
      <pc:sldChg chg="del">
        <pc:chgData name="Huw Griffiths" userId="be253156-1baf-4540-9db4-99275122b591" providerId="ADAL" clId="{18DD2B41-CAAF-4D26-BB5A-51A28B9FA002}" dt="2025-03-24T13:16:15.976" v="19" actId="47"/>
        <pc:sldMkLst>
          <pc:docMk/>
          <pc:sldMk cId="2082155590" sldId="359"/>
        </pc:sldMkLst>
      </pc:sldChg>
      <pc:sldChg chg="del">
        <pc:chgData name="Huw Griffiths" userId="be253156-1baf-4540-9db4-99275122b591" providerId="ADAL" clId="{18DD2B41-CAAF-4D26-BB5A-51A28B9FA002}" dt="2025-03-24T13:16:16.231" v="20" actId="47"/>
        <pc:sldMkLst>
          <pc:docMk/>
          <pc:sldMk cId="4109695778" sldId="360"/>
        </pc:sldMkLst>
      </pc:sldChg>
      <pc:sldChg chg="del">
        <pc:chgData name="Huw Griffiths" userId="be253156-1baf-4540-9db4-99275122b591" providerId="ADAL" clId="{18DD2B41-CAAF-4D26-BB5A-51A28B9FA002}" dt="2025-03-24T13:16:14.717" v="14" actId="47"/>
        <pc:sldMkLst>
          <pc:docMk/>
          <pc:sldMk cId="400255596" sldId="378"/>
        </pc:sldMkLst>
      </pc:sldChg>
      <pc:sldMasterChg chg="del delSldLayout">
        <pc:chgData name="Huw Griffiths" userId="be253156-1baf-4540-9db4-99275122b591" providerId="ADAL" clId="{18DD2B41-CAAF-4D26-BB5A-51A28B9FA002}" dt="2025-03-24T13:16:10.901" v="0" actId="47"/>
        <pc:sldMasterMkLst>
          <pc:docMk/>
          <pc:sldMasterMk cId="1138936186" sldId="2147483660"/>
        </pc:sldMasterMkLst>
        <pc:sldLayoutChg chg="del">
          <pc:chgData name="Huw Griffiths" userId="be253156-1baf-4540-9db4-99275122b591" providerId="ADAL" clId="{18DD2B41-CAAF-4D26-BB5A-51A28B9FA002}" dt="2025-03-24T13:16:10.901" v="0" actId="47"/>
          <pc:sldLayoutMkLst>
            <pc:docMk/>
            <pc:sldMasterMk cId="1138936186" sldId="2147483660"/>
            <pc:sldLayoutMk cId="3620352274" sldId="2147483661"/>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1505472264" sldId="2147483662"/>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1494842476" sldId="2147483663"/>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2251573979" sldId="2147483664"/>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3656351926" sldId="2147483665"/>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1743580855" sldId="2147483666"/>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429401529" sldId="2147483667"/>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2503621402" sldId="2147483668"/>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1614740372" sldId="2147483669"/>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481084723" sldId="2147483670"/>
          </pc:sldLayoutMkLst>
        </pc:sldLayoutChg>
        <pc:sldLayoutChg chg="del">
          <pc:chgData name="Huw Griffiths" userId="be253156-1baf-4540-9db4-99275122b591" providerId="ADAL" clId="{18DD2B41-CAAF-4D26-BB5A-51A28B9FA002}" dt="2025-03-24T13:16:10.901" v="0" actId="47"/>
          <pc:sldLayoutMkLst>
            <pc:docMk/>
            <pc:sldMasterMk cId="1138936186" sldId="2147483660"/>
            <pc:sldLayoutMk cId="2486011497" sldId="2147483671"/>
          </pc:sldLayoutMkLst>
        </pc:sldLayoutChg>
      </pc:sldMasterChg>
      <pc:sldMasterChg chg="del delSldLayout">
        <pc:chgData name="Huw Griffiths" userId="be253156-1baf-4540-9db4-99275122b591" providerId="ADAL" clId="{18DD2B41-CAAF-4D26-BB5A-51A28B9FA002}" dt="2025-03-24T13:16:13.216" v="8" actId="47"/>
        <pc:sldMasterMkLst>
          <pc:docMk/>
          <pc:sldMasterMk cId="3120750191" sldId="2147483672"/>
        </pc:sldMasterMkLst>
        <pc:sldLayoutChg chg="del">
          <pc:chgData name="Huw Griffiths" userId="be253156-1baf-4540-9db4-99275122b591" providerId="ADAL" clId="{18DD2B41-CAAF-4D26-BB5A-51A28B9FA002}" dt="2025-03-24T13:16:13.216" v="8" actId="47"/>
          <pc:sldLayoutMkLst>
            <pc:docMk/>
            <pc:sldMasterMk cId="3120750191" sldId="2147483672"/>
            <pc:sldLayoutMk cId="3284168817" sldId="2147483673"/>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3935603948" sldId="2147483674"/>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2667292591" sldId="2147483675"/>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472425179" sldId="2147483676"/>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1278673066" sldId="2147483677"/>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1027379528" sldId="2147483678"/>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4094076617" sldId="2147483679"/>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1754898892" sldId="2147483680"/>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2339862193" sldId="2147483681"/>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2657180444" sldId="2147483682"/>
          </pc:sldLayoutMkLst>
        </pc:sldLayoutChg>
        <pc:sldLayoutChg chg="del">
          <pc:chgData name="Huw Griffiths" userId="be253156-1baf-4540-9db4-99275122b591" providerId="ADAL" clId="{18DD2B41-CAAF-4D26-BB5A-51A28B9FA002}" dt="2025-03-24T13:16:13.216" v="8" actId="47"/>
          <pc:sldLayoutMkLst>
            <pc:docMk/>
            <pc:sldMasterMk cId="3120750191" sldId="2147483672"/>
            <pc:sldLayoutMk cId="1316906001"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777A5E-8F53-49E0-9115-9F3C1C030D97}"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BC4932-F3BD-46BB-97FF-1590E5667CBF}" type="slidenum">
              <a:rPr lang="en-GB" smtClean="0"/>
              <a:t>‹#›</a:t>
            </a:fld>
            <a:endParaRPr lang="en-GB"/>
          </a:p>
        </p:txBody>
      </p:sp>
    </p:spTree>
    <p:extLst>
      <p:ext uri="{BB962C8B-B14F-4D97-AF65-F5344CB8AC3E}">
        <p14:creationId xmlns:p14="http://schemas.microsoft.com/office/powerpoint/2010/main" val="57054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Christopher Williams (1873-1934), The Welsh Division at Mametz Wood, 1916</a:t>
            </a:r>
            <a:endParaRPr lang="en-GB" dirty="0"/>
          </a:p>
        </p:txBody>
      </p:sp>
      <p:sp>
        <p:nvSpPr>
          <p:cNvPr id="4" name="Slide Number Placeholder 3"/>
          <p:cNvSpPr>
            <a:spLocks noGrp="1"/>
          </p:cNvSpPr>
          <p:nvPr>
            <p:ph type="sldNum" sz="quarter" idx="5"/>
          </p:nvPr>
        </p:nvSpPr>
        <p:spPr/>
        <p:txBody>
          <a:bodyPr/>
          <a:lstStyle/>
          <a:p>
            <a:fld id="{17BC4932-F3BD-46BB-97FF-1590E5667CBF}" type="slidenum">
              <a:rPr lang="en-GB" smtClean="0"/>
              <a:t>5</a:t>
            </a:fld>
            <a:endParaRPr lang="en-GB"/>
          </a:p>
        </p:txBody>
      </p:sp>
    </p:spTree>
    <p:extLst>
      <p:ext uri="{BB962C8B-B14F-4D97-AF65-F5344CB8AC3E}">
        <p14:creationId xmlns:p14="http://schemas.microsoft.com/office/powerpoint/2010/main" val="2409317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Williams</a:t>
            </a:r>
          </a:p>
        </p:txBody>
      </p:sp>
      <p:sp>
        <p:nvSpPr>
          <p:cNvPr id="4" name="Slide Number Placeholder 3"/>
          <p:cNvSpPr>
            <a:spLocks noGrp="1"/>
          </p:cNvSpPr>
          <p:nvPr>
            <p:ph type="sldNum" sz="quarter" idx="5"/>
          </p:nvPr>
        </p:nvSpPr>
        <p:spPr/>
        <p:txBody>
          <a:bodyPr/>
          <a:lstStyle/>
          <a:p>
            <a:fld id="{17BC4932-F3BD-46BB-97FF-1590E5667CBF}" type="slidenum">
              <a:rPr lang="en-GB" smtClean="0"/>
              <a:t>7</a:t>
            </a:fld>
            <a:endParaRPr lang="en-GB"/>
          </a:p>
        </p:txBody>
      </p:sp>
    </p:spTree>
    <p:extLst>
      <p:ext uri="{BB962C8B-B14F-4D97-AF65-F5344CB8AC3E}">
        <p14:creationId xmlns:p14="http://schemas.microsoft.com/office/powerpoint/2010/main" val="337363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BC4932-F3BD-46BB-97FF-1590E5667CBF}" type="slidenum">
              <a:rPr lang="en-GB" smtClean="0"/>
              <a:t>15</a:t>
            </a:fld>
            <a:endParaRPr lang="en-GB"/>
          </a:p>
        </p:txBody>
      </p:sp>
    </p:spTree>
    <p:extLst>
      <p:ext uri="{BB962C8B-B14F-4D97-AF65-F5344CB8AC3E}">
        <p14:creationId xmlns:p14="http://schemas.microsoft.com/office/powerpoint/2010/main" val="605544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Shall Not Grow Old 2018 Peter Jackson</a:t>
            </a:r>
          </a:p>
        </p:txBody>
      </p:sp>
      <p:sp>
        <p:nvSpPr>
          <p:cNvPr id="4" name="Slide Number Placeholder 3"/>
          <p:cNvSpPr>
            <a:spLocks noGrp="1"/>
          </p:cNvSpPr>
          <p:nvPr>
            <p:ph type="sldNum" sz="quarter" idx="5"/>
          </p:nvPr>
        </p:nvSpPr>
        <p:spPr/>
        <p:txBody>
          <a:bodyPr/>
          <a:lstStyle/>
          <a:p>
            <a:fld id="{17BC4932-F3BD-46BB-97FF-1590E5667CBF}" type="slidenum">
              <a:rPr lang="en-GB" smtClean="0"/>
              <a:t>20</a:t>
            </a:fld>
            <a:endParaRPr lang="en-GB"/>
          </a:p>
        </p:txBody>
      </p:sp>
    </p:spTree>
    <p:extLst>
      <p:ext uri="{BB962C8B-B14F-4D97-AF65-F5344CB8AC3E}">
        <p14:creationId xmlns:p14="http://schemas.microsoft.com/office/powerpoint/2010/main" val="224445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AFAE-6E0F-F8D8-BE0C-0246B38567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3807B4-DF64-2706-D7CF-B80BB5C5D8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49DDA-F526-9CB6-C822-8C2BBA649417}"/>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DF59FB14-AB09-D8CB-F3BC-3ED0D1B3F26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0ADB68-6F6D-DB7D-C24F-E72F61ED6E54}"/>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22416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05C9-FABF-6061-68D7-2C50ACA64A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32633A-351D-2128-5C1A-922F02849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A8CEAA-CAC1-B201-885E-13A3C37D2263}"/>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F465BA34-65FD-CE26-3EC3-FC6718CFAF9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E9515B-D977-D625-8659-2D3E05E00FA5}"/>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2704297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EC4C-C8D7-FE10-3D15-3BF1924E5A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8AE156-CAC9-0879-B87F-B639D17021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DC9C4D-D66B-8E1B-06BA-B4FE9D5DE48C}"/>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45FF0172-8AB7-737D-BE67-2766E58799A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1A3F3C-9916-6605-FEC0-B1DE5CBF2A28}"/>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3085846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D401-EEE3-C120-05A5-0DF94ABDE9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020CCC-9EC9-94E2-B231-08470B0999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BD8F71-43D2-3F60-EF1E-CE822C3C64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EF83B0-9B80-B7B1-4E12-18A4C71DF9D1}"/>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6" name="Footer Placeholder 5">
            <a:extLst>
              <a:ext uri="{FF2B5EF4-FFF2-40B4-BE49-F238E27FC236}">
                <a16:creationId xmlns:a16="http://schemas.microsoft.com/office/drawing/2014/main" id="{C33DCE3B-564C-DBD8-0F4F-BD35966E164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E7CD2C9-A674-41CD-54FE-5FF406DDDCAC}"/>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2048505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05C8-54A3-6E4C-5882-4A733D2A85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636576-C4EE-AE74-AD81-28D6920857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C48EE5-1C5E-0714-CFAB-A1E39714C4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BC6771-8189-1DAE-2A28-DFF1A8A082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ACDAF6-7499-8900-8DB9-D813C0390E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050D55-6AB3-B657-FEDB-967A5DC373B7}"/>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8" name="Footer Placeholder 7">
            <a:extLst>
              <a:ext uri="{FF2B5EF4-FFF2-40B4-BE49-F238E27FC236}">
                <a16:creationId xmlns:a16="http://schemas.microsoft.com/office/drawing/2014/main" id="{FD291717-DEA8-D40B-693C-BD2729D89D1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955F248-F4EB-5A85-42E4-338DEAFC9B68}"/>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751681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A5B04-B3AF-D65F-9847-646A399188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D3CE5F-7FF0-F86C-83DD-36904BA0B63E}"/>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4" name="Footer Placeholder 3">
            <a:extLst>
              <a:ext uri="{FF2B5EF4-FFF2-40B4-BE49-F238E27FC236}">
                <a16:creationId xmlns:a16="http://schemas.microsoft.com/office/drawing/2014/main" id="{8199FAA5-3177-DC73-C93E-26BDA5288A3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0FE043A-7287-9F50-C231-8F65B4AB9D16}"/>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357466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508B26-D985-F5CF-B43C-F833513F16C7}"/>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3" name="Footer Placeholder 2">
            <a:extLst>
              <a:ext uri="{FF2B5EF4-FFF2-40B4-BE49-F238E27FC236}">
                <a16:creationId xmlns:a16="http://schemas.microsoft.com/office/drawing/2014/main" id="{14EF6744-84B6-197F-76CC-93B18E06778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F0B45D-3652-A8CE-742F-78BBF2EA324E}"/>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2154008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2CC66-AE59-107A-86E1-0A347BEAE9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D0710C-4D04-038B-47DA-278C25A20F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0B00BD-D645-4CF2-8311-000C626B55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40A799-1BD7-70CE-F871-CBC8DCA8B978}"/>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6" name="Footer Placeholder 5">
            <a:extLst>
              <a:ext uri="{FF2B5EF4-FFF2-40B4-BE49-F238E27FC236}">
                <a16:creationId xmlns:a16="http://schemas.microsoft.com/office/drawing/2014/main" id="{1C579D69-0A5D-C245-785B-2F6CAC78A04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748F7A-CFF2-4337-0AD1-0B2A35A0FEF6}"/>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2652251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FC3B7-90A7-C557-EAE7-47324138B5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BC36F2-E973-0FC8-C744-A15C103253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7DA6C86-A2A2-AAD4-ED2E-0D5939DA74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1C655B-F287-DD0C-CD45-3184EDBD3834}"/>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6" name="Footer Placeholder 5">
            <a:extLst>
              <a:ext uri="{FF2B5EF4-FFF2-40B4-BE49-F238E27FC236}">
                <a16:creationId xmlns:a16="http://schemas.microsoft.com/office/drawing/2014/main" id="{7E71ECF5-1E1B-9239-F748-A9F3A648CF7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E0E8FF0-6585-8FF4-6E93-0FE59671DAA7}"/>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4240965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60DC0-B554-2BDC-0B38-95BCFBCF1C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F8CDE3-28E8-9043-1C76-3BFAA00F36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B14F6F-B6D7-BBBC-2FF9-072F755FABD7}"/>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4F589847-9B7B-BF33-C161-014B2F9D03D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6C6D5A-5BE4-05C9-D8E8-C90EDAED4837}"/>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4072965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391BD5-45FD-BBE5-1BD9-E16FFE347B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1F7863-E950-F491-0F6D-3C342D0439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83EF9-8DA7-897A-1262-52BAC8FEB602}"/>
              </a:ext>
            </a:extLst>
          </p:cNvPr>
          <p:cNvSpPr>
            <a:spLocks noGrp="1"/>
          </p:cNvSpPr>
          <p:nvPr>
            <p:ph type="dt" sz="half" idx="10"/>
          </p:nvPr>
        </p:nvSpPr>
        <p:spPr/>
        <p:txBody>
          <a:body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66E3AAC2-FBC8-2F4D-9DC2-4D92A334CD7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764663F-275E-E538-D54D-7FE6923738BD}"/>
              </a:ext>
            </a:extLst>
          </p:cNvPr>
          <p:cNvSpPr>
            <a:spLocks noGrp="1"/>
          </p:cNvSpPr>
          <p:nvPr>
            <p:ph type="sldNum" sz="quarter" idx="12"/>
          </p:nvPr>
        </p:nvSpPr>
        <p:spPr/>
        <p:txBody>
          <a:bodyPr/>
          <a:lstStyle/>
          <a:p>
            <a:fld id="{C3E5EAF5-8EDF-45A7-9350-FA981AE96FA6}" type="slidenum">
              <a:rPr lang="en-GB" smtClean="0"/>
              <a:t>‹#›</a:t>
            </a:fld>
            <a:endParaRPr lang="en-GB" dirty="0"/>
          </a:p>
        </p:txBody>
      </p:sp>
    </p:spTree>
    <p:extLst>
      <p:ext uri="{BB962C8B-B14F-4D97-AF65-F5344CB8AC3E}">
        <p14:creationId xmlns:p14="http://schemas.microsoft.com/office/powerpoint/2010/main" val="148239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CD84B9-2556-B5CA-B3EA-090041AFA4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B64E28-FC26-392C-67E8-E72B522E60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E8CEB5-4D14-7A07-D781-E1A2BE0644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3BDAB5E-63C7-4BA6-B916-92B7F3B086F3}" type="datetimeFigureOut">
              <a:rPr lang="en-GB" smtClean="0"/>
              <a:t>24/03/2025</a:t>
            </a:fld>
            <a:endParaRPr lang="en-GB" dirty="0"/>
          </a:p>
        </p:txBody>
      </p:sp>
      <p:sp>
        <p:nvSpPr>
          <p:cNvPr id="5" name="Footer Placeholder 4">
            <a:extLst>
              <a:ext uri="{FF2B5EF4-FFF2-40B4-BE49-F238E27FC236}">
                <a16:creationId xmlns:a16="http://schemas.microsoft.com/office/drawing/2014/main" id="{6F21A564-FB43-1742-6B63-3FC3A6AF4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2C6E1E1E-A18D-C45B-3AE7-2581CED52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E5EAF5-8EDF-45A7-9350-FA981AE96FA6}" type="slidenum">
              <a:rPr lang="en-GB" smtClean="0"/>
              <a:t>‹#›</a:t>
            </a:fld>
            <a:endParaRPr lang="en-GB" dirty="0"/>
          </a:p>
        </p:txBody>
      </p:sp>
    </p:spTree>
    <p:extLst>
      <p:ext uri="{BB962C8B-B14F-4D97-AF65-F5344CB8AC3E}">
        <p14:creationId xmlns:p14="http://schemas.microsoft.com/office/powerpoint/2010/main" val="1866243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wKf8KZ0REio?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zRed-Ri9IpI?feature=oembed" TargetMode="Externa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7593B2C-16FB-C86A-4878-4BDA8FA0C3B1}"/>
              </a:ext>
            </a:extLst>
          </p:cNvPr>
          <p:cNvPicPr>
            <a:picLocks noChangeAspect="1"/>
          </p:cNvPicPr>
          <p:nvPr/>
        </p:nvPicPr>
        <p:blipFill>
          <a:blip r:embed="rId2">
            <a:alphaModFix amt="50000"/>
          </a:blip>
          <a:srcRect r="2223" b="1"/>
          <a:stretch/>
        </p:blipFill>
        <p:spPr>
          <a:xfrm>
            <a:off x="20" y="1"/>
            <a:ext cx="12191980" cy="6857999"/>
          </a:xfrm>
          <a:prstGeom prst="rect">
            <a:avLst/>
          </a:prstGeom>
        </p:spPr>
      </p:pic>
      <p:sp>
        <p:nvSpPr>
          <p:cNvPr id="2" name="Title 1">
            <a:extLst>
              <a:ext uri="{FF2B5EF4-FFF2-40B4-BE49-F238E27FC236}">
                <a16:creationId xmlns:a16="http://schemas.microsoft.com/office/drawing/2014/main" id="{6A6DE15E-B915-0CBE-4F08-E082A7B4EB68}"/>
              </a:ext>
            </a:extLst>
          </p:cNvPr>
          <p:cNvSpPr>
            <a:spLocks noGrp="1"/>
          </p:cNvSpPr>
          <p:nvPr>
            <p:ph type="ctrTitle"/>
          </p:nvPr>
        </p:nvSpPr>
        <p:spPr>
          <a:xfrm>
            <a:off x="1524000" y="1122362"/>
            <a:ext cx="9144000" cy="2900518"/>
          </a:xfrm>
        </p:spPr>
        <p:txBody>
          <a:bodyPr>
            <a:normAutofit/>
          </a:bodyPr>
          <a:lstStyle/>
          <a:p>
            <a:r>
              <a:rPr lang="en-GB" sz="9600" dirty="0">
                <a:solidFill>
                  <a:srgbClr val="FFFFFF"/>
                </a:solidFill>
              </a:rPr>
              <a:t>First World War</a:t>
            </a:r>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E6D49494-1706-D4FC-3051-0FCE1FE05492}"/>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Huw Griffiths</a:t>
            </a:r>
          </a:p>
        </p:txBody>
      </p:sp>
    </p:spTree>
    <p:extLst>
      <p:ext uri="{BB962C8B-B14F-4D97-AF65-F5344CB8AC3E}">
        <p14:creationId xmlns:p14="http://schemas.microsoft.com/office/powerpoint/2010/main" val="27707436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BAABEA-FE06-DF00-1A42-86B070F087E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5A07C06-C04D-4EB8-1512-058FAF6C5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4" name="Picture 3" descr="A group of soldiers walking on a hill&#10;&#10;AI-generated content may be incorrect.">
            <a:extLst>
              <a:ext uri="{FF2B5EF4-FFF2-40B4-BE49-F238E27FC236}">
                <a16:creationId xmlns:a16="http://schemas.microsoft.com/office/drawing/2014/main" id="{85D8243C-37A8-D3DE-0861-5399BBA3DF54}"/>
              </a:ext>
            </a:extLst>
          </p:cNvPr>
          <p:cNvPicPr>
            <a:picLocks noChangeAspect="1"/>
          </p:cNvPicPr>
          <p:nvPr/>
        </p:nvPicPr>
        <p:blipFill>
          <a:blip r:embed="rId2"/>
          <a:srcRect t="15110"/>
          <a:stretch/>
        </p:blipFill>
        <p:spPr>
          <a:xfrm>
            <a:off x="20" y="1282"/>
            <a:ext cx="12191980" cy="6856718"/>
          </a:xfrm>
          <a:prstGeom prst="rect">
            <a:avLst/>
          </a:prstGeom>
        </p:spPr>
      </p:pic>
      <p:sp>
        <p:nvSpPr>
          <p:cNvPr id="5" name="Rectangle 4">
            <a:extLst>
              <a:ext uri="{FF2B5EF4-FFF2-40B4-BE49-F238E27FC236}">
                <a16:creationId xmlns:a16="http://schemas.microsoft.com/office/drawing/2014/main" id="{9A3A5325-B25E-2C0D-F965-1FB4E63DF663}"/>
              </a:ext>
            </a:extLst>
          </p:cNvPr>
          <p:cNvSpPr/>
          <p:nvPr/>
        </p:nvSpPr>
        <p:spPr>
          <a:xfrm>
            <a:off x="0" y="2226365"/>
            <a:ext cx="11887200" cy="2215991"/>
          </a:xfrm>
          <a:prstGeom prst="rect">
            <a:avLst/>
          </a:prstGeom>
          <a:noFill/>
        </p:spPr>
        <p:txBody>
          <a:bodyPr wrap="square" lIns="91440" tIns="45720" rIns="91440" bIns="45720">
            <a:spAutoFit/>
          </a:bodyPr>
          <a:lstStyle/>
          <a:p>
            <a:pPr algn="ctr"/>
            <a:r>
              <a:rPr lang="en-US" sz="13800" b="0" cap="none" spc="0" dirty="0">
                <a:ln w="0"/>
                <a:gradFill>
                  <a:gsLst>
                    <a:gs pos="21000">
                      <a:srgbClr val="53575C"/>
                    </a:gs>
                    <a:gs pos="88000">
                      <a:srgbClr val="C5C7CA"/>
                    </a:gs>
                  </a:gsLst>
                  <a:lin ang="5400000"/>
                </a:gradFill>
                <a:effectLst/>
              </a:rPr>
              <a:t>1916 / Change</a:t>
            </a:r>
          </a:p>
        </p:txBody>
      </p:sp>
    </p:spTree>
    <p:extLst>
      <p:ext uri="{BB962C8B-B14F-4D97-AF65-F5344CB8AC3E}">
        <p14:creationId xmlns:p14="http://schemas.microsoft.com/office/powerpoint/2010/main" val="1869376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BE6612-8554-2423-39EB-0177290F417C}"/>
              </a:ext>
            </a:extLst>
          </p:cNvPr>
          <p:cNvPicPr>
            <a:picLocks noChangeAspect="1"/>
          </p:cNvPicPr>
          <p:nvPr/>
        </p:nvPicPr>
        <p:blipFill>
          <a:blip r:embed="rId2"/>
          <a:srcRect l="18664" r="11895"/>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96F641-8777-D4E7-73B4-8D51957AE9D1}"/>
              </a:ext>
            </a:extLst>
          </p:cNvPr>
          <p:cNvSpPr>
            <a:spLocks noGrp="1"/>
          </p:cNvSpPr>
          <p:nvPr>
            <p:ph type="title"/>
          </p:nvPr>
        </p:nvSpPr>
        <p:spPr>
          <a:xfrm>
            <a:off x="838200" y="365125"/>
            <a:ext cx="3822189" cy="1899912"/>
          </a:xfrm>
        </p:spPr>
        <p:txBody>
          <a:bodyPr>
            <a:normAutofit/>
          </a:bodyPr>
          <a:lstStyle/>
          <a:p>
            <a:r>
              <a:rPr lang="en-GB" sz="7200" b="1" dirty="0"/>
              <a:t>Somme</a:t>
            </a:r>
          </a:p>
        </p:txBody>
      </p:sp>
      <p:sp>
        <p:nvSpPr>
          <p:cNvPr id="3" name="Content Placeholder 2">
            <a:extLst>
              <a:ext uri="{FF2B5EF4-FFF2-40B4-BE49-F238E27FC236}">
                <a16:creationId xmlns:a16="http://schemas.microsoft.com/office/drawing/2014/main" id="{377679C1-1FE4-0380-9687-4AF093DF4BCC}"/>
              </a:ext>
            </a:extLst>
          </p:cNvPr>
          <p:cNvSpPr>
            <a:spLocks noGrp="1"/>
          </p:cNvSpPr>
          <p:nvPr>
            <p:ph idx="1"/>
          </p:nvPr>
        </p:nvSpPr>
        <p:spPr>
          <a:xfrm>
            <a:off x="838201" y="2434201"/>
            <a:ext cx="3596014" cy="3742762"/>
          </a:xfrm>
        </p:spPr>
        <p:txBody>
          <a:bodyPr>
            <a:normAutofit/>
          </a:bodyPr>
          <a:lstStyle/>
          <a:p>
            <a:pPr marL="0" indent="0">
              <a:buNone/>
            </a:pPr>
            <a:r>
              <a:rPr lang="en-US" sz="2400" dirty="0"/>
              <a:t>The idealistic patriotic enthusiasm that had driven many Welshmen to enlist in 1914 was increasingly replaced by a sense of sacrifice and grief, as the scale of the casualties became clear.</a:t>
            </a:r>
            <a:endParaRPr lang="en-GB" sz="2400" dirty="0"/>
          </a:p>
        </p:txBody>
      </p:sp>
    </p:spTree>
    <p:extLst>
      <p:ext uri="{BB962C8B-B14F-4D97-AF65-F5344CB8AC3E}">
        <p14:creationId xmlns:p14="http://schemas.microsoft.com/office/powerpoint/2010/main" val="469214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2C35A7-60FA-0D30-232D-25F1A000C24D}"/>
              </a:ext>
            </a:extLst>
          </p:cNvPr>
          <p:cNvPicPr>
            <a:picLocks noChangeAspect="1"/>
          </p:cNvPicPr>
          <p:nvPr/>
        </p:nvPicPr>
        <p:blipFill>
          <a:blip r:embed="rId2"/>
          <a:srcRect t="459"/>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C97F37-6A5C-A3C6-6B99-2EAD37A6E02E}"/>
              </a:ext>
            </a:extLst>
          </p:cNvPr>
          <p:cNvSpPr>
            <a:spLocks noGrp="1"/>
          </p:cNvSpPr>
          <p:nvPr>
            <p:ph type="title"/>
          </p:nvPr>
        </p:nvSpPr>
        <p:spPr>
          <a:xfrm>
            <a:off x="225288" y="365125"/>
            <a:ext cx="4435102" cy="1899912"/>
          </a:xfrm>
        </p:spPr>
        <p:txBody>
          <a:bodyPr>
            <a:normAutofit/>
          </a:bodyPr>
          <a:lstStyle/>
          <a:p>
            <a:r>
              <a:rPr lang="en-GB" sz="5400" b="1" dirty="0"/>
              <a:t>Mametz Wood</a:t>
            </a:r>
          </a:p>
        </p:txBody>
      </p:sp>
      <p:sp>
        <p:nvSpPr>
          <p:cNvPr id="3" name="Content Placeholder 2">
            <a:extLst>
              <a:ext uri="{FF2B5EF4-FFF2-40B4-BE49-F238E27FC236}">
                <a16:creationId xmlns:a16="http://schemas.microsoft.com/office/drawing/2014/main" id="{1875EDDD-F38C-96AF-C99B-8BB52295B5A6}"/>
              </a:ext>
            </a:extLst>
          </p:cNvPr>
          <p:cNvSpPr>
            <a:spLocks noGrp="1"/>
          </p:cNvSpPr>
          <p:nvPr>
            <p:ph idx="1"/>
          </p:nvPr>
        </p:nvSpPr>
        <p:spPr>
          <a:xfrm>
            <a:off x="453887" y="1922451"/>
            <a:ext cx="3521765" cy="4821354"/>
          </a:xfrm>
        </p:spPr>
        <p:txBody>
          <a:bodyPr>
            <a:normAutofit fontScale="92500" lnSpcReduction="10000"/>
          </a:bodyPr>
          <a:lstStyle/>
          <a:p>
            <a:pPr marL="0" indent="0">
              <a:buNone/>
            </a:pPr>
            <a:r>
              <a:rPr lang="en-US" dirty="0"/>
              <a:t>The heavy losses suffered by the 38th (Welsh) Division at Mametz Wood on the Somme deeply affected Welsh communities, leading to growing disillusionment with the war and questioning of its purpose.</a:t>
            </a:r>
          </a:p>
          <a:p>
            <a:pPr marL="0" indent="0">
              <a:buNone/>
            </a:pPr>
            <a:endParaRPr lang="en-US" dirty="0"/>
          </a:p>
          <a:p>
            <a:pPr marL="0" indent="0">
              <a:buNone/>
            </a:pPr>
            <a:r>
              <a:rPr lang="en-US" sz="2600" dirty="0"/>
              <a:t>David Peterson</a:t>
            </a:r>
            <a:endParaRPr lang="en-GB" sz="2600" dirty="0"/>
          </a:p>
        </p:txBody>
      </p:sp>
    </p:spTree>
    <p:extLst>
      <p:ext uri="{BB962C8B-B14F-4D97-AF65-F5344CB8AC3E}">
        <p14:creationId xmlns:p14="http://schemas.microsoft.com/office/powerpoint/2010/main" val="3096200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1C9438-F550-438C-A227-F84AB8F9178F}"/>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painting of soldiers fighting&#10;&#10;AI-generated content may be incorrect.">
            <a:extLst>
              <a:ext uri="{FF2B5EF4-FFF2-40B4-BE49-F238E27FC236}">
                <a16:creationId xmlns:a16="http://schemas.microsoft.com/office/drawing/2014/main" id="{F2FDD2BA-E12F-796E-63CA-74E6AA12798B}"/>
              </a:ext>
            </a:extLst>
          </p:cNvPr>
          <p:cNvPicPr>
            <a:picLocks noChangeAspect="1"/>
          </p:cNvPicPr>
          <p:nvPr/>
        </p:nvPicPr>
        <p:blipFill>
          <a:blip r:embed="rId3"/>
          <a:srcRect t="9655"/>
          <a:stretch/>
        </p:blipFill>
        <p:spPr>
          <a:xfrm>
            <a:off x="20" y="1282"/>
            <a:ext cx="12191980" cy="6856718"/>
          </a:xfrm>
          <a:prstGeom prst="rect">
            <a:avLst/>
          </a:prstGeom>
        </p:spPr>
      </p:pic>
    </p:spTree>
    <p:extLst>
      <p:ext uri="{BB962C8B-B14F-4D97-AF65-F5344CB8AC3E}">
        <p14:creationId xmlns:p14="http://schemas.microsoft.com/office/powerpoint/2010/main" val="3871174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BBD5B30-C741-4E67-AFD8-17917090A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nting of a person and a dragon&#10;&#10;AI-generated content may be incorrect.">
            <a:extLst>
              <a:ext uri="{FF2B5EF4-FFF2-40B4-BE49-F238E27FC236}">
                <a16:creationId xmlns:a16="http://schemas.microsoft.com/office/drawing/2014/main" id="{20CFBD5E-1C62-5325-8502-D2DB0FADE9B9}"/>
              </a:ext>
            </a:extLst>
          </p:cNvPr>
          <p:cNvPicPr>
            <a:picLocks noChangeAspect="1"/>
          </p:cNvPicPr>
          <p:nvPr/>
        </p:nvPicPr>
        <p:blipFill>
          <a:blip r:embed="rId2"/>
          <a:srcRect t="6067" r="-1" b="8490"/>
          <a:stretch/>
        </p:blipFill>
        <p:spPr>
          <a:xfrm>
            <a:off x="7817583" y="10"/>
            <a:ext cx="4374417" cy="6857990"/>
          </a:xfrm>
          <a:custGeom>
            <a:avLst/>
            <a:gdLst/>
            <a:ahLst/>
            <a:cxnLst/>
            <a:rect l="l" t="t" r="r" b="b"/>
            <a:pathLst>
              <a:path w="4374417" h="6858000">
                <a:moveTo>
                  <a:pt x="22719" y="0"/>
                </a:moveTo>
                <a:lnTo>
                  <a:pt x="4374417" y="0"/>
                </a:lnTo>
                <a:lnTo>
                  <a:pt x="4374417" y="6858000"/>
                </a:lnTo>
                <a:lnTo>
                  <a:pt x="0" y="6858000"/>
                </a:lnTo>
                <a:lnTo>
                  <a:pt x="6670" y="6845555"/>
                </a:lnTo>
                <a:cubicBezTo>
                  <a:pt x="495881" y="5886487"/>
                  <a:pt x="785588" y="4695963"/>
                  <a:pt x="785588" y="3406233"/>
                </a:cubicBezTo>
                <a:cubicBezTo>
                  <a:pt x="785588" y="2215714"/>
                  <a:pt x="538737" y="1109724"/>
                  <a:pt x="115983" y="192283"/>
                </a:cubicBezTo>
                <a:close/>
              </a:path>
            </a:pathLst>
          </a:custGeom>
        </p:spPr>
      </p:pic>
      <p:pic>
        <p:nvPicPr>
          <p:cNvPr id="5" name="Picture 4" descr="A painting of a person and person&#10;&#10;AI-generated content may be incorrect.">
            <a:extLst>
              <a:ext uri="{FF2B5EF4-FFF2-40B4-BE49-F238E27FC236}">
                <a16:creationId xmlns:a16="http://schemas.microsoft.com/office/drawing/2014/main" id="{92C1DC2F-A4D4-79D6-594C-9BE210B2C42A}"/>
              </a:ext>
            </a:extLst>
          </p:cNvPr>
          <p:cNvPicPr>
            <a:picLocks noChangeAspect="1"/>
          </p:cNvPicPr>
          <p:nvPr/>
        </p:nvPicPr>
        <p:blipFill>
          <a:blip r:embed="rId3"/>
          <a:srcRect t="17382" r="2" b="14306"/>
          <a:stretch/>
        </p:blipFill>
        <p:spPr>
          <a:xfrm>
            <a:off x="35723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descr="A person and child sitting on a rock&#10;&#10;AI-generated content may be incorrect.">
            <a:extLst>
              <a:ext uri="{FF2B5EF4-FFF2-40B4-BE49-F238E27FC236}">
                <a16:creationId xmlns:a16="http://schemas.microsoft.com/office/drawing/2014/main" id="{48D8C2A6-5E13-A475-8ACA-51364E51730A}"/>
              </a:ext>
            </a:extLst>
          </p:cNvPr>
          <p:cNvPicPr>
            <a:picLocks noChangeAspect="1"/>
          </p:cNvPicPr>
          <p:nvPr/>
        </p:nvPicPr>
        <p:blipFill>
          <a:blip r:embed="rId4"/>
          <a:srcRect t="22825" b="8114"/>
          <a:stretch/>
        </p:blipFill>
        <p:spPr>
          <a:xfrm>
            <a:off x="3625358" y="3456432"/>
            <a:ext cx="4925479" cy="37063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42" name="Freeform: Shape 41">
            <a:extLst>
              <a:ext uri="{FF2B5EF4-FFF2-40B4-BE49-F238E27FC236}">
                <a16:creationId xmlns:a16="http://schemas.microsoft.com/office/drawing/2014/main" id="{189BBEAA-BB93-4878-8C95-3C8AADE2E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42">
            <a:extLst>
              <a:ext uri="{FF2B5EF4-FFF2-40B4-BE49-F238E27FC236}">
                <a16:creationId xmlns:a16="http://schemas.microsoft.com/office/drawing/2014/main" id="{D529C0C6-AAEB-4982-A9E6-BC6A8B2AE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532369-E32C-45C7-2D75-8B7A19D1F442}"/>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4000" b="1" kern="1200">
                <a:solidFill>
                  <a:schemeClr val="tx1"/>
                </a:solidFill>
                <a:latin typeface="+mj-lt"/>
                <a:ea typeface="+mj-ea"/>
                <a:cs typeface="+mj-cs"/>
              </a:rPr>
              <a:t>Christopher Williams</a:t>
            </a:r>
          </a:p>
        </p:txBody>
      </p:sp>
      <p:sp>
        <p:nvSpPr>
          <p:cNvPr id="44" name="Rectangle 43">
            <a:extLst>
              <a:ext uri="{FF2B5EF4-FFF2-40B4-BE49-F238E27FC236}">
                <a16:creationId xmlns:a16="http://schemas.microsoft.com/office/drawing/2014/main" id="{80D36F24-5EC0-4A09-9836-6580E1D4B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7C0B334E-66E0-442A-8306-19629EC2D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759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A92498-BA68-5581-C557-15CDA3337873}"/>
              </a:ext>
            </a:extLst>
          </p:cNvPr>
          <p:cNvPicPr>
            <a:picLocks noChangeAspect="1"/>
          </p:cNvPicPr>
          <p:nvPr/>
        </p:nvPicPr>
        <p:blipFill>
          <a:blip r:embed="rId3"/>
          <a:srcRect l="15401"/>
          <a:stretch/>
        </p:blipFill>
        <p:spPr>
          <a:xfrm>
            <a:off x="2522356" y="10"/>
            <a:ext cx="9669642" cy="6857990"/>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DC2CA0-2735-A131-C3E7-07AD38B3A5F5}"/>
              </a:ext>
            </a:extLst>
          </p:cNvPr>
          <p:cNvSpPr>
            <a:spLocks noGrp="1"/>
          </p:cNvSpPr>
          <p:nvPr>
            <p:ph idx="1"/>
          </p:nvPr>
        </p:nvSpPr>
        <p:spPr>
          <a:xfrm>
            <a:off x="172278" y="1126435"/>
            <a:ext cx="4505739" cy="5050528"/>
          </a:xfrm>
        </p:spPr>
        <p:txBody>
          <a:bodyPr>
            <a:normAutofit fontScale="92500" lnSpcReduction="10000"/>
          </a:bodyPr>
          <a:lstStyle/>
          <a:p>
            <a:pPr marL="0" indent="0">
              <a:buNone/>
            </a:pPr>
            <a:r>
              <a:rPr lang="en-US" sz="3900" dirty="0"/>
              <a:t>“Mametz was a defining moment in the Welsh experience of the Great War, remembered as both a symbol of sacrifice and of the costly, often futile nature of the fighting.”</a:t>
            </a:r>
          </a:p>
          <a:p>
            <a:pPr marL="0" indent="0">
              <a:buNone/>
            </a:pPr>
            <a:endParaRPr lang="en-US" sz="2000" dirty="0"/>
          </a:p>
          <a:p>
            <a:pPr marL="0" indent="0">
              <a:buNone/>
            </a:pPr>
            <a:r>
              <a:rPr lang="en-US" sz="2000" dirty="0"/>
              <a:t>							Chris Williams</a:t>
            </a:r>
            <a:endParaRPr lang="en-GB" sz="2000" dirty="0"/>
          </a:p>
        </p:txBody>
      </p:sp>
    </p:spTree>
    <p:extLst>
      <p:ext uri="{BB962C8B-B14F-4D97-AF65-F5344CB8AC3E}">
        <p14:creationId xmlns:p14="http://schemas.microsoft.com/office/powerpoint/2010/main" val="423833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ITV Wales Mametz Wood Archive Interviews">
            <a:hlinkClick r:id="" action="ppaction://media"/>
            <a:extLst>
              <a:ext uri="{FF2B5EF4-FFF2-40B4-BE49-F238E27FC236}">
                <a16:creationId xmlns:a16="http://schemas.microsoft.com/office/drawing/2014/main" id="{59D83993-C4E9-81B0-E77D-6A50B9D1F5E5}"/>
              </a:ext>
            </a:extLst>
          </p:cNvPr>
          <p:cNvPicPr>
            <a:picLocks noGrp="1" noRot="1" noChangeAspect="1"/>
          </p:cNvPicPr>
          <p:nvPr>
            <p:ph idx="1"/>
            <a:videoFile r:link="rId1"/>
          </p:nvPr>
        </p:nvPicPr>
        <p:blipFill>
          <a:blip r:embed="rId3"/>
          <a:stretch>
            <a:fillRect/>
          </a:stretch>
        </p:blipFill>
        <p:spPr>
          <a:xfrm>
            <a:off x="0" y="10593"/>
            <a:ext cx="12191234" cy="6888047"/>
          </a:xfrm>
          <a:prstGeom prst="rect">
            <a:avLst/>
          </a:prstGeom>
        </p:spPr>
      </p:pic>
    </p:spTree>
    <p:extLst>
      <p:ext uri="{BB962C8B-B14F-4D97-AF65-F5344CB8AC3E}">
        <p14:creationId xmlns:p14="http://schemas.microsoft.com/office/powerpoint/2010/main" val="338758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A1C88F-84EF-98DC-CC5A-5831025B979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DDAEC4DF-F28C-150C-1268-520F84C12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4" name="Picture 3" descr="A group of soldiers walking on a hill&#10;&#10;AI-generated content may be incorrect.">
            <a:extLst>
              <a:ext uri="{FF2B5EF4-FFF2-40B4-BE49-F238E27FC236}">
                <a16:creationId xmlns:a16="http://schemas.microsoft.com/office/drawing/2014/main" id="{4CA424A8-4B1C-1CC6-A2E2-084F84AA4813}"/>
              </a:ext>
            </a:extLst>
          </p:cNvPr>
          <p:cNvPicPr>
            <a:picLocks noChangeAspect="1"/>
          </p:cNvPicPr>
          <p:nvPr/>
        </p:nvPicPr>
        <p:blipFill>
          <a:blip r:embed="rId2"/>
          <a:srcRect t="15110"/>
          <a:stretch/>
        </p:blipFill>
        <p:spPr>
          <a:xfrm>
            <a:off x="20" y="1282"/>
            <a:ext cx="12191980" cy="6856718"/>
          </a:xfrm>
          <a:prstGeom prst="rect">
            <a:avLst/>
          </a:prstGeom>
        </p:spPr>
      </p:pic>
      <p:sp>
        <p:nvSpPr>
          <p:cNvPr id="5" name="Rectangle 4">
            <a:extLst>
              <a:ext uri="{FF2B5EF4-FFF2-40B4-BE49-F238E27FC236}">
                <a16:creationId xmlns:a16="http://schemas.microsoft.com/office/drawing/2014/main" id="{4282D110-7DD3-D521-1A01-B6402F7AB0EC}"/>
              </a:ext>
            </a:extLst>
          </p:cNvPr>
          <p:cNvSpPr/>
          <p:nvPr/>
        </p:nvSpPr>
        <p:spPr>
          <a:xfrm>
            <a:off x="1537252" y="2226365"/>
            <a:ext cx="8812696" cy="2215991"/>
          </a:xfrm>
          <a:prstGeom prst="rect">
            <a:avLst/>
          </a:prstGeom>
          <a:noFill/>
        </p:spPr>
        <p:txBody>
          <a:bodyPr wrap="square" lIns="91440" tIns="45720" rIns="91440" bIns="45720">
            <a:spAutoFit/>
          </a:bodyPr>
          <a:lstStyle/>
          <a:p>
            <a:pPr algn="ctr"/>
            <a:r>
              <a:rPr lang="en-US" sz="13800" dirty="0">
                <a:ln w="0"/>
                <a:gradFill>
                  <a:gsLst>
                    <a:gs pos="21000">
                      <a:srgbClr val="53575C"/>
                    </a:gs>
                    <a:gs pos="88000">
                      <a:srgbClr val="C5C7CA"/>
                    </a:gs>
                  </a:gsLst>
                  <a:lin ang="5400000"/>
                </a:gradFill>
              </a:rPr>
              <a:t>Political</a:t>
            </a:r>
            <a:endParaRPr lang="en-US" sz="138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3628885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36DBD-F651-956B-A87B-20AD7FD5C94C}"/>
              </a:ext>
            </a:extLst>
          </p:cNvPr>
          <p:cNvSpPr>
            <a:spLocks noGrp="1"/>
          </p:cNvSpPr>
          <p:nvPr>
            <p:ph type="title"/>
          </p:nvPr>
        </p:nvSpPr>
        <p:spPr>
          <a:xfrm>
            <a:off x="0" y="1262905"/>
            <a:ext cx="3429000" cy="3728853"/>
          </a:xfrm>
          <a:noFill/>
        </p:spPr>
        <p:txBody>
          <a:bodyPr vert="horz" lIns="91440" tIns="45720" rIns="91440" bIns="45720" rtlCol="0" anchor="b">
            <a:normAutofit/>
          </a:bodyPr>
          <a:lstStyle/>
          <a:p>
            <a:r>
              <a:rPr lang="en-US" sz="7800" b="1" dirty="0"/>
              <a:t>David </a:t>
            </a:r>
            <a:br>
              <a:rPr lang="en-US" sz="7800" b="1" dirty="0"/>
            </a:br>
            <a:r>
              <a:rPr lang="en-US" sz="7800" b="1" dirty="0"/>
              <a:t>Lloyd </a:t>
            </a:r>
            <a:br>
              <a:rPr lang="en-US" sz="7800" b="1" dirty="0"/>
            </a:br>
            <a:r>
              <a:rPr lang="en-US" sz="7800" b="1" dirty="0"/>
              <a:t>George</a:t>
            </a:r>
          </a:p>
        </p:txBody>
      </p:sp>
      <p:pic>
        <p:nvPicPr>
          <p:cNvPr id="4" name="Picture 3">
            <a:extLst>
              <a:ext uri="{FF2B5EF4-FFF2-40B4-BE49-F238E27FC236}">
                <a16:creationId xmlns:a16="http://schemas.microsoft.com/office/drawing/2014/main" id="{2298F593-7673-11B0-9127-7FAF03773690}"/>
              </a:ext>
            </a:extLst>
          </p:cNvPr>
          <p:cNvPicPr>
            <a:picLocks noChangeAspect="1"/>
          </p:cNvPicPr>
          <p:nvPr/>
        </p:nvPicPr>
        <p:blipFill>
          <a:blip r:embed="rId2"/>
          <a:srcRect l="16467" t="9984" r="2" b="39036"/>
          <a:stretch/>
        </p:blipFill>
        <p:spPr>
          <a:xfrm>
            <a:off x="3127513" y="7062"/>
            <a:ext cx="9064488" cy="6850938"/>
          </a:xfrm>
          <a:prstGeom prst="rect">
            <a:avLst/>
          </a:prstGeom>
        </p:spPr>
      </p:pic>
    </p:spTree>
    <p:extLst>
      <p:ext uri="{BB962C8B-B14F-4D97-AF65-F5344CB8AC3E}">
        <p14:creationId xmlns:p14="http://schemas.microsoft.com/office/powerpoint/2010/main" val="939999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827C3C-D52F-46CE-A441-3CD6A1A6A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8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2A8B51-0A89-497B-B882-6658E029A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 and tie&#10;&#10;AI-generated content may be incorrect.">
            <a:extLst>
              <a:ext uri="{FF2B5EF4-FFF2-40B4-BE49-F238E27FC236}">
                <a16:creationId xmlns:a16="http://schemas.microsoft.com/office/drawing/2014/main" id="{9C662CF6-C482-A117-CAC7-725B33CD2652}"/>
              </a:ext>
            </a:extLst>
          </p:cNvPr>
          <p:cNvPicPr>
            <a:picLocks noChangeAspect="1"/>
          </p:cNvPicPr>
          <p:nvPr/>
        </p:nvPicPr>
        <p:blipFill>
          <a:blip r:embed="rId2"/>
          <a:stretch>
            <a:fillRect/>
          </a:stretch>
        </p:blipFill>
        <p:spPr>
          <a:xfrm>
            <a:off x="1085895" y="1095878"/>
            <a:ext cx="2686005" cy="3752912"/>
          </a:xfrm>
          <a:prstGeom prst="rect">
            <a:avLst/>
          </a:prstGeom>
        </p:spPr>
      </p:pic>
      <p:sp>
        <p:nvSpPr>
          <p:cNvPr id="15" name="Rectangle 14">
            <a:extLst>
              <a:ext uri="{FF2B5EF4-FFF2-40B4-BE49-F238E27FC236}">
                <a16:creationId xmlns:a16="http://schemas.microsoft.com/office/drawing/2014/main" id="{EB1CEFBF-6F09-4052-862B-E219DA157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6882"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erson&#10;&#10;AI-generated content may be incorrect.">
            <a:extLst>
              <a:ext uri="{FF2B5EF4-FFF2-40B4-BE49-F238E27FC236}">
                <a16:creationId xmlns:a16="http://schemas.microsoft.com/office/drawing/2014/main" id="{7FD6C931-13A6-8530-F0CF-882EDD40EDBB}"/>
              </a:ext>
            </a:extLst>
          </p:cNvPr>
          <p:cNvPicPr>
            <a:picLocks noChangeAspect="1"/>
          </p:cNvPicPr>
          <p:nvPr/>
        </p:nvPicPr>
        <p:blipFill>
          <a:blip r:embed="rId3"/>
          <a:stretch>
            <a:fillRect/>
          </a:stretch>
        </p:blipFill>
        <p:spPr>
          <a:xfrm>
            <a:off x="4655820" y="1095877"/>
            <a:ext cx="2880360" cy="3752912"/>
          </a:xfrm>
          <a:prstGeom prst="rect">
            <a:avLst/>
          </a:prstGeom>
        </p:spPr>
      </p:pic>
      <p:sp>
        <p:nvSpPr>
          <p:cNvPr id="17" name="Rectangle 16">
            <a:extLst>
              <a:ext uri="{FF2B5EF4-FFF2-40B4-BE49-F238E27FC236}">
                <a16:creationId xmlns:a16="http://schemas.microsoft.com/office/drawing/2014/main" id="{BCB5D417-2A71-445D-B4C7-9E814D633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2847" y="643466"/>
            <a:ext cx="3522548" cy="5571067"/>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with a beard and mustache&#10;&#10;AI-generated content may be incorrect.">
            <a:extLst>
              <a:ext uri="{FF2B5EF4-FFF2-40B4-BE49-F238E27FC236}">
                <a16:creationId xmlns:a16="http://schemas.microsoft.com/office/drawing/2014/main" id="{A488C683-67FB-8C00-194C-647D34365905}"/>
              </a:ext>
            </a:extLst>
          </p:cNvPr>
          <p:cNvPicPr>
            <a:picLocks noChangeAspect="1"/>
          </p:cNvPicPr>
          <p:nvPr/>
        </p:nvPicPr>
        <p:blipFill>
          <a:blip r:embed="rId4"/>
          <a:stretch>
            <a:fillRect/>
          </a:stretch>
        </p:blipFill>
        <p:spPr>
          <a:xfrm>
            <a:off x="8343941" y="1095877"/>
            <a:ext cx="2880360" cy="3752912"/>
          </a:xfrm>
          <a:prstGeom prst="rect">
            <a:avLst/>
          </a:prstGeom>
        </p:spPr>
      </p:pic>
      <p:sp>
        <p:nvSpPr>
          <p:cNvPr id="7" name="TextBox 6">
            <a:extLst>
              <a:ext uri="{FF2B5EF4-FFF2-40B4-BE49-F238E27FC236}">
                <a16:creationId xmlns:a16="http://schemas.microsoft.com/office/drawing/2014/main" id="{6F2C64FA-7AC6-0C41-F98D-403A483A736B}"/>
              </a:ext>
            </a:extLst>
          </p:cNvPr>
          <p:cNvSpPr txBox="1"/>
          <p:nvPr/>
        </p:nvSpPr>
        <p:spPr>
          <a:xfrm>
            <a:off x="4655820" y="5143500"/>
            <a:ext cx="2880360" cy="461665"/>
          </a:xfrm>
          <a:prstGeom prst="rect">
            <a:avLst/>
          </a:prstGeom>
          <a:noFill/>
        </p:spPr>
        <p:txBody>
          <a:bodyPr wrap="square" rtlCol="0">
            <a:spAutoFit/>
          </a:bodyPr>
          <a:lstStyle/>
          <a:p>
            <a:r>
              <a:rPr lang="en-GB" sz="2400" b="1" dirty="0"/>
              <a:t>David Lloyd George</a:t>
            </a:r>
          </a:p>
        </p:txBody>
      </p:sp>
      <p:sp>
        <p:nvSpPr>
          <p:cNvPr id="8" name="TextBox 7">
            <a:extLst>
              <a:ext uri="{FF2B5EF4-FFF2-40B4-BE49-F238E27FC236}">
                <a16:creationId xmlns:a16="http://schemas.microsoft.com/office/drawing/2014/main" id="{98C68981-8E19-0213-CDDA-EE331FB356D0}"/>
              </a:ext>
            </a:extLst>
          </p:cNvPr>
          <p:cNvSpPr txBox="1"/>
          <p:nvPr/>
        </p:nvSpPr>
        <p:spPr>
          <a:xfrm>
            <a:off x="988717" y="5143500"/>
            <a:ext cx="2880360" cy="461665"/>
          </a:xfrm>
          <a:prstGeom prst="rect">
            <a:avLst/>
          </a:prstGeom>
          <a:noFill/>
        </p:spPr>
        <p:txBody>
          <a:bodyPr wrap="square" rtlCol="0">
            <a:spAutoFit/>
          </a:bodyPr>
          <a:lstStyle/>
          <a:p>
            <a:pPr algn="ctr"/>
            <a:r>
              <a:rPr lang="en-GB" sz="2400" b="1" dirty="0"/>
              <a:t>Billy Hughes</a:t>
            </a:r>
          </a:p>
        </p:txBody>
      </p:sp>
      <p:sp>
        <p:nvSpPr>
          <p:cNvPr id="9" name="TextBox 8">
            <a:extLst>
              <a:ext uri="{FF2B5EF4-FFF2-40B4-BE49-F238E27FC236}">
                <a16:creationId xmlns:a16="http://schemas.microsoft.com/office/drawing/2014/main" id="{56DAEFE5-F352-CD04-E969-A274895D23AB}"/>
              </a:ext>
            </a:extLst>
          </p:cNvPr>
          <p:cNvSpPr txBox="1"/>
          <p:nvPr/>
        </p:nvSpPr>
        <p:spPr>
          <a:xfrm>
            <a:off x="8343941" y="5143500"/>
            <a:ext cx="2880360" cy="830997"/>
          </a:xfrm>
          <a:prstGeom prst="rect">
            <a:avLst/>
          </a:prstGeom>
          <a:noFill/>
        </p:spPr>
        <p:txBody>
          <a:bodyPr wrap="square" rtlCol="0">
            <a:spAutoFit/>
          </a:bodyPr>
          <a:lstStyle/>
          <a:p>
            <a:pPr algn="ctr"/>
            <a:r>
              <a:rPr lang="en-GB" sz="2400" b="1" dirty="0"/>
              <a:t>Charles Evan Hughes</a:t>
            </a:r>
          </a:p>
        </p:txBody>
      </p:sp>
    </p:spTree>
    <p:extLst>
      <p:ext uri="{BB962C8B-B14F-4D97-AF65-F5344CB8AC3E}">
        <p14:creationId xmlns:p14="http://schemas.microsoft.com/office/powerpoint/2010/main" val="676248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9154B-6500-5D29-B496-6AA7016CB0C5}"/>
              </a:ext>
            </a:extLst>
          </p:cNvPr>
          <p:cNvSpPr>
            <a:spLocks noGrp="1"/>
          </p:cNvSpPr>
          <p:nvPr>
            <p:ph type="title"/>
          </p:nvPr>
        </p:nvSpPr>
        <p:spPr>
          <a:xfrm>
            <a:off x="640080" y="325369"/>
            <a:ext cx="4368602" cy="1956841"/>
          </a:xfrm>
        </p:spPr>
        <p:txBody>
          <a:bodyPr anchor="b">
            <a:normAutofit/>
          </a:bodyPr>
          <a:lstStyle/>
          <a:p>
            <a:r>
              <a:rPr lang="en-US" sz="5400" b="1" dirty="0">
                <a:solidFill>
                  <a:srgbClr val="FF0000"/>
                </a:solidFill>
              </a:rPr>
              <a:t>Rise of </a:t>
            </a:r>
            <a:r>
              <a:rPr lang="en-US" sz="5400" b="1" dirty="0" err="1">
                <a:solidFill>
                  <a:srgbClr val="FF0000"/>
                </a:solidFill>
              </a:rPr>
              <a:t>Labour</a:t>
            </a:r>
            <a:r>
              <a:rPr lang="en-US" sz="5400" b="1" dirty="0">
                <a:solidFill>
                  <a:srgbClr val="FF0000"/>
                </a:solidFill>
              </a:rPr>
              <a:t> and Socialism</a:t>
            </a:r>
            <a:endParaRPr lang="en-GB" sz="5400" b="1" dirty="0">
              <a:solidFill>
                <a:srgbClr val="FF0000"/>
              </a:solidFill>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C51CCC-BF2C-149C-C97F-8B6A6E657CC7}"/>
              </a:ext>
            </a:extLst>
          </p:cNvPr>
          <p:cNvSpPr>
            <a:spLocks noGrp="1"/>
          </p:cNvSpPr>
          <p:nvPr>
            <p:ph idx="1"/>
          </p:nvPr>
        </p:nvSpPr>
        <p:spPr>
          <a:xfrm>
            <a:off x="640080" y="2872899"/>
            <a:ext cx="4243589" cy="3320668"/>
          </a:xfrm>
        </p:spPr>
        <p:txBody>
          <a:bodyPr>
            <a:normAutofit/>
          </a:bodyPr>
          <a:lstStyle/>
          <a:p>
            <a:pPr marL="0" indent="0">
              <a:buNone/>
            </a:pPr>
            <a:r>
              <a:rPr lang="en-US" sz="3200" dirty="0" err="1"/>
              <a:t>Labour’s</a:t>
            </a:r>
            <a:r>
              <a:rPr lang="en-US" sz="3200" dirty="0"/>
              <a:t> growing influence in industrial areas.</a:t>
            </a:r>
          </a:p>
          <a:p>
            <a:pPr marL="0" indent="0">
              <a:buNone/>
            </a:pPr>
            <a:r>
              <a:rPr lang="en-US" sz="3200" dirty="0"/>
              <a:t>Socialist ideals began shaping post-war Welsh politics.</a:t>
            </a:r>
          </a:p>
          <a:p>
            <a:pPr marL="0" indent="0">
              <a:buNone/>
            </a:pPr>
            <a:endParaRPr lang="en-GB" sz="2200" dirty="0"/>
          </a:p>
        </p:txBody>
      </p:sp>
      <p:pic>
        <p:nvPicPr>
          <p:cNvPr id="4" name="Picture 3">
            <a:extLst>
              <a:ext uri="{FF2B5EF4-FFF2-40B4-BE49-F238E27FC236}">
                <a16:creationId xmlns:a16="http://schemas.microsoft.com/office/drawing/2014/main" id="{14FFA7F4-7AB1-C377-DBFC-1FCC8FC4997F}"/>
              </a:ext>
            </a:extLst>
          </p:cNvPr>
          <p:cNvPicPr>
            <a:picLocks noChangeAspect="1"/>
          </p:cNvPicPr>
          <p:nvPr/>
        </p:nvPicPr>
        <p:blipFill>
          <a:blip r:embed="rId2"/>
          <a:srcRect l="3272" r="2827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4486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44468C2-E1E1-E361-EFA4-C9176BCBF5B1}"/>
              </a:ext>
            </a:extLst>
          </p:cNvPr>
          <p:cNvPicPr>
            <a:picLocks noChangeAspect="1"/>
          </p:cNvPicPr>
          <p:nvPr/>
        </p:nvPicPr>
        <p:blipFill>
          <a:blip r:embed="rId2"/>
          <a:srcRect t="2170" r="-1" b="6415"/>
          <a:stretch/>
        </p:blipFill>
        <p:spPr>
          <a:xfrm>
            <a:off x="-1" y="10"/>
            <a:ext cx="12228129" cy="4666928"/>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490BE0D8-50AF-6CA7-7894-5A94C1071297}"/>
              </a:ext>
            </a:extLst>
          </p:cNvPr>
          <p:cNvSpPr>
            <a:spLocks noGrp="1"/>
          </p:cNvSpPr>
          <p:nvPr>
            <p:ph type="title"/>
          </p:nvPr>
        </p:nvSpPr>
        <p:spPr>
          <a:xfrm>
            <a:off x="804672" y="4551037"/>
            <a:ext cx="5021782" cy="1509931"/>
          </a:xfrm>
        </p:spPr>
        <p:txBody>
          <a:bodyPr>
            <a:normAutofit/>
          </a:bodyPr>
          <a:lstStyle/>
          <a:p>
            <a:r>
              <a:rPr lang="en-GB" sz="7200" b="1" dirty="0">
                <a:solidFill>
                  <a:srgbClr val="00B050"/>
                </a:solidFill>
              </a:rPr>
              <a:t>Plaid Cymru</a:t>
            </a:r>
          </a:p>
        </p:txBody>
      </p:sp>
      <p:sp>
        <p:nvSpPr>
          <p:cNvPr id="3" name="Content Placeholder 2">
            <a:extLst>
              <a:ext uri="{FF2B5EF4-FFF2-40B4-BE49-F238E27FC236}">
                <a16:creationId xmlns:a16="http://schemas.microsoft.com/office/drawing/2014/main" id="{B96BB9D3-DABB-74F5-D11B-2373D58F9E3B}"/>
              </a:ext>
            </a:extLst>
          </p:cNvPr>
          <p:cNvSpPr>
            <a:spLocks noGrp="1"/>
          </p:cNvSpPr>
          <p:nvPr>
            <p:ph idx="1"/>
          </p:nvPr>
        </p:nvSpPr>
        <p:spPr>
          <a:xfrm>
            <a:off x="6631126" y="4821819"/>
            <a:ext cx="5337440" cy="1509931"/>
          </a:xfrm>
        </p:spPr>
        <p:txBody>
          <a:bodyPr anchor="ctr">
            <a:normAutofit fontScale="92500"/>
          </a:bodyPr>
          <a:lstStyle/>
          <a:p>
            <a:pPr marL="0" indent="0">
              <a:buNone/>
            </a:pPr>
            <a:r>
              <a:rPr lang="en-US" dirty="0">
                <a:solidFill>
                  <a:schemeClr val="tx2"/>
                </a:solidFill>
              </a:rPr>
              <a:t>Plaid Cymru’s founding in 1925.</a:t>
            </a:r>
          </a:p>
          <a:p>
            <a:pPr marL="0" indent="0">
              <a:buNone/>
            </a:pPr>
            <a:r>
              <a:rPr lang="en-US" dirty="0">
                <a:solidFill>
                  <a:schemeClr val="tx2"/>
                </a:solidFill>
              </a:rPr>
              <a:t>Early nationalist efforts to preserve the Welsh language and identity</a:t>
            </a:r>
          </a:p>
          <a:p>
            <a:pPr marL="0" indent="0">
              <a:buNone/>
            </a:pPr>
            <a:endParaRPr lang="en-GB" sz="1800" dirty="0">
              <a:solidFill>
                <a:schemeClr val="tx2"/>
              </a:solidFill>
            </a:endParaRPr>
          </a:p>
        </p:txBody>
      </p:sp>
    </p:spTree>
    <p:extLst>
      <p:ext uri="{BB962C8B-B14F-4D97-AF65-F5344CB8AC3E}">
        <p14:creationId xmlns:p14="http://schemas.microsoft.com/office/powerpoint/2010/main" val="3435986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C709C4-4585-004B-AF0A-40D01AF3148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7C4891B-4E00-4D75-0FA7-4C30BDE7F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4" name="Picture 3" descr="A group of soldiers walking on a hill&#10;&#10;AI-generated content may be incorrect.">
            <a:extLst>
              <a:ext uri="{FF2B5EF4-FFF2-40B4-BE49-F238E27FC236}">
                <a16:creationId xmlns:a16="http://schemas.microsoft.com/office/drawing/2014/main" id="{E3DB2F77-0C25-8938-725E-374B870E6A96}"/>
              </a:ext>
            </a:extLst>
          </p:cNvPr>
          <p:cNvPicPr>
            <a:picLocks noChangeAspect="1"/>
          </p:cNvPicPr>
          <p:nvPr/>
        </p:nvPicPr>
        <p:blipFill>
          <a:blip r:embed="rId2"/>
          <a:srcRect t="15110"/>
          <a:stretch/>
        </p:blipFill>
        <p:spPr>
          <a:xfrm>
            <a:off x="20" y="1282"/>
            <a:ext cx="12191980" cy="6856718"/>
          </a:xfrm>
          <a:prstGeom prst="rect">
            <a:avLst/>
          </a:prstGeom>
        </p:spPr>
      </p:pic>
      <p:sp>
        <p:nvSpPr>
          <p:cNvPr id="5" name="Rectangle 4">
            <a:extLst>
              <a:ext uri="{FF2B5EF4-FFF2-40B4-BE49-F238E27FC236}">
                <a16:creationId xmlns:a16="http://schemas.microsoft.com/office/drawing/2014/main" id="{99513B7D-BAFF-2587-3504-0363491FAC05}"/>
              </a:ext>
            </a:extLst>
          </p:cNvPr>
          <p:cNvSpPr/>
          <p:nvPr/>
        </p:nvSpPr>
        <p:spPr>
          <a:xfrm>
            <a:off x="-212015" y="2226365"/>
            <a:ext cx="12191980" cy="2215991"/>
          </a:xfrm>
          <a:prstGeom prst="rect">
            <a:avLst/>
          </a:prstGeom>
          <a:noFill/>
        </p:spPr>
        <p:txBody>
          <a:bodyPr wrap="square" lIns="91440" tIns="45720" rIns="91440" bIns="45720">
            <a:spAutoFit/>
          </a:bodyPr>
          <a:lstStyle/>
          <a:p>
            <a:pPr algn="ctr"/>
            <a:r>
              <a:rPr lang="en-US" sz="13800" b="0" cap="none" spc="0" dirty="0">
                <a:ln w="0"/>
                <a:gradFill>
                  <a:gsLst>
                    <a:gs pos="21000">
                      <a:srgbClr val="53575C"/>
                    </a:gs>
                    <a:gs pos="88000">
                      <a:srgbClr val="C5C7CA"/>
                    </a:gs>
                  </a:gsLst>
                  <a:lin ang="5400000"/>
                </a:gradFill>
                <a:effectLst/>
              </a:rPr>
              <a:t>Impact/Legacy</a:t>
            </a:r>
          </a:p>
        </p:txBody>
      </p:sp>
    </p:spTree>
    <p:extLst>
      <p:ext uri="{BB962C8B-B14F-4D97-AF65-F5344CB8AC3E}">
        <p14:creationId xmlns:p14="http://schemas.microsoft.com/office/powerpoint/2010/main" val="294607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176D47B-E0BE-2936-6D2D-9C4C1191FC74}"/>
              </a:ext>
            </a:extLst>
          </p:cNvPr>
          <p:cNvPicPr>
            <a:picLocks noChangeAspect="1"/>
          </p:cNvPicPr>
          <p:nvPr/>
        </p:nvPicPr>
        <p:blipFill>
          <a:blip r:embed="rId3"/>
          <a:srcRect t="1011" b="8062"/>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A85B81-9162-FCA2-5B8A-654921878F5E}"/>
              </a:ext>
            </a:extLst>
          </p:cNvPr>
          <p:cNvSpPr>
            <a:spLocks noGrp="1"/>
          </p:cNvSpPr>
          <p:nvPr>
            <p:ph type="title"/>
          </p:nvPr>
        </p:nvSpPr>
        <p:spPr>
          <a:xfrm>
            <a:off x="8216348" y="365125"/>
            <a:ext cx="3856382" cy="1899912"/>
          </a:xfrm>
        </p:spPr>
        <p:txBody>
          <a:bodyPr>
            <a:normAutofit fontScale="90000"/>
          </a:bodyPr>
          <a:lstStyle/>
          <a:p>
            <a:r>
              <a:rPr lang="en-GB" sz="6600" b="1" dirty="0"/>
              <a:t>Economic Aftermath</a:t>
            </a:r>
          </a:p>
        </p:txBody>
      </p:sp>
      <p:sp>
        <p:nvSpPr>
          <p:cNvPr id="3" name="Content Placeholder 2">
            <a:extLst>
              <a:ext uri="{FF2B5EF4-FFF2-40B4-BE49-F238E27FC236}">
                <a16:creationId xmlns:a16="http://schemas.microsoft.com/office/drawing/2014/main" id="{712E40EC-9C1A-69A8-D43D-5C70C1080675}"/>
              </a:ext>
            </a:extLst>
          </p:cNvPr>
          <p:cNvSpPr>
            <a:spLocks noGrp="1"/>
          </p:cNvSpPr>
          <p:nvPr>
            <p:ph idx="1"/>
          </p:nvPr>
        </p:nvSpPr>
        <p:spPr>
          <a:xfrm>
            <a:off x="7531609" y="2464903"/>
            <a:ext cx="4657341" cy="4161184"/>
          </a:xfrm>
        </p:spPr>
        <p:txBody>
          <a:bodyPr>
            <a:normAutofit/>
          </a:bodyPr>
          <a:lstStyle/>
          <a:p>
            <a:pPr marL="0" indent="0">
              <a:buNone/>
            </a:pPr>
            <a:r>
              <a:rPr lang="en-US" dirty="0"/>
              <a:t>After the war, the coal and steel industries in Wales went into decline. Industrial communities faced rising unemployment and severe hardship. </a:t>
            </a:r>
          </a:p>
          <a:p>
            <a:pPr marL="0" indent="0">
              <a:buNone/>
            </a:pPr>
            <a:r>
              <a:rPr lang="en-US" dirty="0"/>
              <a:t>At the same time, rural areas continued to experience depopulation and economic stagnation.</a:t>
            </a:r>
            <a:endParaRPr lang="en-GB" dirty="0"/>
          </a:p>
        </p:txBody>
      </p:sp>
    </p:spTree>
    <p:extLst>
      <p:ext uri="{BB962C8B-B14F-4D97-AF65-F5344CB8AC3E}">
        <p14:creationId xmlns:p14="http://schemas.microsoft.com/office/powerpoint/2010/main" val="2456305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2A6FF08-A97F-AF3F-C052-8ECE86FE2E1F}"/>
              </a:ext>
            </a:extLst>
          </p:cNvPr>
          <p:cNvPicPr>
            <a:picLocks noChangeAspect="1"/>
          </p:cNvPicPr>
          <p:nvPr/>
        </p:nvPicPr>
        <p:blipFill>
          <a:blip r:embed="rId2"/>
          <a:srcRect l="7504" r="7898"/>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032108-0F9B-B736-78DA-265346EFA16F}"/>
              </a:ext>
            </a:extLst>
          </p:cNvPr>
          <p:cNvSpPr>
            <a:spLocks noGrp="1"/>
          </p:cNvSpPr>
          <p:nvPr>
            <p:ph type="title"/>
          </p:nvPr>
        </p:nvSpPr>
        <p:spPr>
          <a:xfrm>
            <a:off x="276244" y="283934"/>
            <a:ext cx="4489174" cy="1899912"/>
          </a:xfrm>
        </p:spPr>
        <p:txBody>
          <a:bodyPr>
            <a:normAutofit/>
          </a:bodyPr>
          <a:lstStyle/>
          <a:p>
            <a:r>
              <a:rPr lang="en-GB" sz="4800" b="1" dirty="0"/>
              <a:t>Social Change</a:t>
            </a:r>
          </a:p>
        </p:txBody>
      </p:sp>
      <p:sp>
        <p:nvSpPr>
          <p:cNvPr id="3" name="Content Placeholder 2">
            <a:extLst>
              <a:ext uri="{FF2B5EF4-FFF2-40B4-BE49-F238E27FC236}">
                <a16:creationId xmlns:a16="http://schemas.microsoft.com/office/drawing/2014/main" id="{51215649-28EA-7B52-3680-4BBD59BCA314}"/>
              </a:ext>
            </a:extLst>
          </p:cNvPr>
          <p:cNvSpPr>
            <a:spLocks noGrp="1"/>
          </p:cNvSpPr>
          <p:nvPr>
            <p:ph idx="1"/>
          </p:nvPr>
        </p:nvSpPr>
        <p:spPr>
          <a:xfrm>
            <a:off x="207065" y="2153477"/>
            <a:ext cx="4691269" cy="5062331"/>
          </a:xfrm>
        </p:spPr>
        <p:txBody>
          <a:bodyPr>
            <a:noAutofit/>
          </a:bodyPr>
          <a:lstStyle/>
          <a:p>
            <a:pPr marL="0" indent="0">
              <a:buNone/>
            </a:pPr>
            <a:r>
              <a:rPr lang="en-US" dirty="0"/>
              <a:t>The wartime employment of women had long-term effects on gender roles in society, as many had taken on jobs traditionally held by men. </a:t>
            </a:r>
          </a:p>
          <a:p>
            <a:pPr marL="0" indent="0">
              <a:buNone/>
            </a:pPr>
            <a:r>
              <a:rPr lang="en-US" dirty="0"/>
              <a:t>One significant outcome of these changes was the granting of the vote to some women in 1918</a:t>
            </a:r>
            <a:endParaRPr lang="en-GB" dirty="0"/>
          </a:p>
        </p:txBody>
      </p:sp>
    </p:spTree>
    <p:extLst>
      <p:ext uri="{BB962C8B-B14F-4D97-AF65-F5344CB8AC3E}">
        <p14:creationId xmlns:p14="http://schemas.microsoft.com/office/powerpoint/2010/main" val="1576771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FFC60E-F978-A4FB-4459-2DE8BBE6E6D7}"/>
              </a:ext>
            </a:extLst>
          </p:cNvPr>
          <p:cNvPicPr>
            <a:picLocks noChangeAspect="1"/>
          </p:cNvPicPr>
          <p:nvPr/>
        </p:nvPicPr>
        <p:blipFill>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4CBE45-0EB2-28D8-A475-DE478E89BE2E}"/>
              </a:ext>
            </a:extLst>
          </p:cNvPr>
          <p:cNvSpPr>
            <a:spLocks noGrp="1"/>
          </p:cNvSpPr>
          <p:nvPr>
            <p:ph type="title"/>
          </p:nvPr>
        </p:nvSpPr>
        <p:spPr>
          <a:xfrm>
            <a:off x="192158" y="-19189"/>
            <a:ext cx="4660389" cy="1899912"/>
          </a:xfrm>
        </p:spPr>
        <p:txBody>
          <a:bodyPr>
            <a:normAutofit/>
          </a:bodyPr>
          <a:lstStyle/>
          <a:p>
            <a:r>
              <a:rPr lang="en-GB" sz="5400" b="1" dirty="0"/>
              <a:t>Social Change</a:t>
            </a:r>
          </a:p>
        </p:txBody>
      </p:sp>
      <p:sp>
        <p:nvSpPr>
          <p:cNvPr id="3" name="Content Placeholder 2">
            <a:extLst>
              <a:ext uri="{FF2B5EF4-FFF2-40B4-BE49-F238E27FC236}">
                <a16:creationId xmlns:a16="http://schemas.microsoft.com/office/drawing/2014/main" id="{DC66A3AC-BF86-E9C3-3152-B1C8B2A2D68D}"/>
              </a:ext>
            </a:extLst>
          </p:cNvPr>
          <p:cNvSpPr>
            <a:spLocks noGrp="1"/>
          </p:cNvSpPr>
          <p:nvPr>
            <p:ph idx="1"/>
          </p:nvPr>
        </p:nvSpPr>
        <p:spPr>
          <a:xfrm>
            <a:off x="192159" y="1537252"/>
            <a:ext cx="4393094" cy="5194163"/>
          </a:xfrm>
        </p:spPr>
        <p:txBody>
          <a:bodyPr>
            <a:normAutofit lnSpcReduction="10000"/>
          </a:bodyPr>
          <a:lstStyle/>
          <a:p>
            <a:pPr marL="0" indent="0">
              <a:buNone/>
            </a:pPr>
            <a:r>
              <a:rPr lang="en-US" dirty="0"/>
              <a:t>The influence of Nonconformist chapels in Wales began to decline after the war, as religious attendance fell and societal values shifted. </a:t>
            </a:r>
          </a:p>
          <a:p>
            <a:pPr marL="0" indent="0">
              <a:buNone/>
            </a:pPr>
            <a:r>
              <a:rPr lang="en-US" dirty="0"/>
              <a:t>This weakening of Nonconformity also led to challenges to traditional authority within Welsh communities, as the chapels had long played a central role in social and cultural life.</a:t>
            </a:r>
            <a:endParaRPr lang="en-GB" dirty="0"/>
          </a:p>
        </p:txBody>
      </p:sp>
    </p:spTree>
    <p:extLst>
      <p:ext uri="{BB962C8B-B14F-4D97-AF65-F5344CB8AC3E}">
        <p14:creationId xmlns:p14="http://schemas.microsoft.com/office/powerpoint/2010/main" val="1567632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BA25B2-2D72-95FE-CF40-A74F8C9502A4}"/>
              </a:ext>
            </a:extLst>
          </p:cNvPr>
          <p:cNvPicPr>
            <a:picLocks noChangeAspect="1"/>
          </p:cNvPicPr>
          <p:nvPr/>
        </p:nvPicPr>
        <p:blipFill>
          <a:blip r:embed="rId2"/>
          <a:srcRect l="5846" r="390"/>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11B0B9-7979-828A-2BCB-9A19A01A305A}"/>
              </a:ext>
            </a:extLst>
          </p:cNvPr>
          <p:cNvSpPr>
            <a:spLocks noGrp="1"/>
          </p:cNvSpPr>
          <p:nvPr>
            <p:ph type="title"/>
          </p:nvPr>
        </p:nvSpPr>
        <p:spPr>
          <a:xfrm>
            <a:off x="6944138" y="344557"/>
            <a:ext cx="5115339" cy="1920480"/>
          </a:xfrm>
        </p:spPr>
        <p:txBody>
          <a:bodyPr>
            <a:normAutofit/>
          </a:bodyPr>
          <a:lstStyle/>
          <a:p>
            <a:pPr algn="ctr"/>
            <a:r>
              <a:rPr lang="en-GB" sz="6000" b="1" dirty="0"/>
              <a:t>Cultural Consequences</a:t>
            </a:r>
          </a:p>
        </p:txBody>
      </p:sp>
      <p:sp>
        <p:nvSpPr>
          <p:cNvPr id="3" name="Content Placeholder 2">
            <a:extLst>
              <a:ext uri="{FF2B5EF4-FFF2-40B4-BE49-F238E27FC236}">
                <a16:creationId xmlns:a16="http://schemas.microsoft.com/office/drawing/2014/main" id="{3EF93227-B2EE-4964-8955-7652BB20AE77}"/>
              </a:ext>
            </a:extLst>
          </p:cNvPr>
          <p:cNvSpPr>
            <a:spLocks noGrp="1"/>
          </p:cNvSpPr>
          <p:nvPr>
            <p:ph idx="1"/>
          </p:nvPr>
        </p:nvSpPr>
        <p:spPr>
          <a:xfrm>
            <a:off x="7434470" y="2265038"/>
            <a:ext cx="4625007" cy="4414058"/>
          </a:xfrm>
        </p:spPr>
        <p:txBody>
          <a:bodyPr>
            <a:normAutofit lnSpcReduction="10000"/>
          </a:bodyPr>
          <a:lstStyle/>
          <a:p>
            <a:pPr marL="0" indent="0">
              <a:buNone/>
            </a:pPr>
            <a:r>
              <a:rPr lang="en-US" dirty="0"/>
              <a:t>After the war, memorials were erected in towns and villages across Wales to honor those who had lost their lives. </a:t>
            </a:r>
          </a:p>
          <a:p>
            <a:pPr marL="0" indent="0">
              <a:buNone/>
            </a:pPr>
            <a:r>
              <a:rPr lang="en-US" dirty="0"/>
              <a:t>Annual commemorations, such as Armistice Day services, became an important part of Welsh identity, serving as a way to remember the fallen.</a:t>
            </a:r>
            <a:endParaRPr lang="en-GB" dirty="0"/>
          </a:p>
        </p:txBody>
      </p:sp>
    </p:spTree>
    <p:extLst>
      <p:ext uri="{BB962C8B-B14F-4D97-AF65-F5344CB8AC3E}">
        <p14:creationId xmlns:p14="http://schemas.microsoft.com/office/powerpoint/2010/main" val="3600253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034419-313A-8F82-EE96-9DF586DA978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81592A-255D-D8CE-E58D-51F92B443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6E1219-4E13-5FB3-3D38-3448520E9383}"/>
              </a:ext>
            </a:extLst>
          </p:cNvPr>
          <p:cNvSpPr>
            <a:spLocks noGrp="1"/>
          </p:cNvSpPr>
          <p:nvPr>
            <p:ph idx="1"/>
          </p:nvPr>
        </p:nvSpPr>
        <p:spPr>
          <a:xfrm>
            <a:off x="450574" y="848139"/>
            <a:ext cx="7036904" cy="5194852"/>
          </a:xfrm>
        </p:spPr>
        <p:txBody>
          <a:bodyPr>
            <a:normAutofit lnSpcReduction="10000"/>
          </a:bodyPr>
          <a:lstStyle/>
          <a:p>
            <a:pPr marL="0" indent="0">
              <a:buNone/>
            </a:pPr>
            <a:r>
              <a:rPr lang="en-US" sz="4400" b="1" dirty="0">
                <a:solidFill>
                  <a:schemeClr val="bg1">
                    <a:alpha val="80000"/>
                  </a:schemeClr>
                </a:solidFill>
              </a:rPr>
              <a:t>“The war marked the end of an era for Wales, shattering old certainties, weakening the dominance of Nonconformity, and leaving a legacy of economic hardship and social change.”</a:t>
            </a:r>
          </a:p>
          <a:p>
            <a:pPr marL="0" indent="0">
              <a:buNone/>
            </a:pPr>
            <a:r>
              <a:rPr lang="en-US" sz="4400" b="1" dirty="0">
                <a:solidFill>
                  <a:schemeClr val="bg1">
                    <a:alpha val="80000"/>
                  </a:schemeClr>
                </a:solidFill>
              </a:rPr>
              <a:t>					</a:t>
            </a:r>
            <a:r>
              <a:rPr lang="en-US" b="1" dirty="0">
                <a:solidFill>
                  <a:schemeClr val="bg1">
                    <a:alpha val="80000"/>
                  </a:schemeClr>
                </a:solidFill>
              </a:rPr>
              <a:t>K.O. Morgan</a:t>
            </a:r>
            <a:endParaRPr lang="en-US" sz="4400" b="1" dirty="0">
              <a:solidFill>
                <a:schemeClr val="bg1">
                  <a:alpha val="80000"/>
                </a:schemeClr>
              </a:solidFill>
            </a:endParaRPr>
          </a:p>
        </p:txBody>
      </p:sp>
      <p:pic>
        <p:nvPicPr>
          <p:cNvPr id="4" name="Picture 3">
            <a:extLst>
              <a:ext uri="{FF2B5EF4-FFF2-40B4-BE49-F238E27FC236}">
                <a16:creationId xmlns:a16="http://schemas.microsoft.com/office/drawing/2014/main" id="{2CE6D96E-47C1-7557-35C6-9F376BE20E95}"/>
              </a:ext>
            </a:extLst>
          </p:cNvPr>
          <p:cNvPicPr>
            <a:picLocks noChangeAspect="1"/>
          </p:cNvPicPr>
          <p:nvPr/>
        </p:nvPicPr>
        <p:blipFill>
          <a:blip r:embed="rId2"/>
          <a:srcRect l="2995" r="8662"/>
          <a:stretch/>
        </p:blipFill>
        <p:spPr>
          <a:xfrm>
            <a:off x="7668829"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11" name="Group 10">
            <a:extLst>
              <a:ext uri="{FF2B5EF4-FFF2-40B4-BE49-F238E27FC236}">
                <a16:creationId xmlns:a16="http://schemas.microsoft.com/office/drawing/2014/main" id="{5807F194-B202-BE28-26E9-6190FDB0F8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2" name="Freeform: Shape 11">
              <a:extLst>
                <a:ext uri="{FF2B5EF4-FFF2-40B4-BE49-F238E27FC236}">
                  <a16:creationId xmlns:a16="http://schemas.microsoft.com/office/drawing/2014/main" id="{ED82EFA3-9C12-FEE9-8558-EB2C64D149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C531E707-BD52-FE64-C9F8-C383944E6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2781984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W1 brought to life in colour">
            <a:hlinkClick r:id="" action="ppaction://media"/>
            <a:extLst>
              <a:ext uri="{FF2B5EF4-FFF2-40B4-BE49-F238E27FC236}">
                <a16:creationId xmlns:a16="http://schemas.microsoft.com/office/drawing/2014/main" id="{0AB95A39-B44F-C41E-F5B8-089449ED206B}"/>
              </a:ext>
            </a:extLst>
          </p:cNvPr>
          <p:cNvPicPr>
            <a:picLocks noGrp="1" noRot="1" noChangeAspect="1"/>
          </p:cNvPicPr>
          <p:nvPr>
            <p:ph idx="1"/>
            <a:videoFile r:link="rId1"/>
          </p:nvPr>
        </p:nvPicPr>
        <p:blipFill>
          <a:blip r:embed="rId4"/>
          <a:stretch>
            <a:fillRect/>
          </a:stretch>
        </p:blipFill>
        <p:spPr>
          <a:xfrm>
            <a:off x="47661" y="39722"/>
            <a:ext cx="12144339" cy="6862016"/>
          </a:xfrm>
          <a:prstGeom prst="rect">
            <a:avLst/>
          </a:prstGeom>
        </p:spPr>
      </p:pic>
    </p:spTree>
    <p:extLst>
      <p:ext uri="{BB962C8B-B14F-4D97-AF65-F5344CB8AC3E}">
        <p14:creationId xmlns:p14="http://schemas.microsoft.com/office/powerpoint/2010/main" val="217928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marching in a parade&#10;&#10;AI-generated content may be incorrect.">
            <a:extLst>
              <a:ext uri="{FF2B5EF4-FFF2-40B4-BE49-F238E27FC236}">
                <a16:creationId xmlns:a16="http://schemas.microsoft.com/office/drawing/2014/main" id="{BD51447C-425C-8FBA-83A6-4C262AF0DAB1}"/>
              </a:ext>
            </a:extLst>
          </p:cNvPr>
          <p:cNvPicPr>
            <a:picLocks noChangeAspect="1"/>
          </p:cNvPicPr>
          <p:nvPr/>
        </p:nvPicPr>
        <p:blipFill rotWithShape="1">
          <a:blip r:embed="rId2"/>
          <a:srcRect b="6281"/>
          <a:stretch/>
        </p:blipFill>
        <p:spPr>
          <a:xfrm>
            <a:off x="-3047" y="10"/>
            <a:ext cx="12191999" cy="6857990"/>
          </a:xfrm>
          <a:prstGeom prst="rect">
            <a:avLst/>
          </a:prstGeom>
        </p:spPr>
      </p:pic>
    </p:spTree>
    <p:extLst>
      <p:ext uri="{BB962C8B-B14F-4D97-AF65-F5344CB8AC3E}">
        <p14:creationId xmlns:p14="http://schemas.microsoft.com/office/powerpoint/2010/main" val="4066663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5929</TotalTime>
  <Words>443</Words>
  <Application>Microsoft Office PowerPoint</Application>
  <PresentationFormat>Widescreen</PresentationFormat>
  <Paragraphs>46</Paragraphs>
  <Slides>21</Slides>
  <Notes>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vt:lpstr>
      <vt:lpstr>Office Theme</vt:lpstr>
      <vt:lpstr>First World War </vt:lpstr>
      <vt:lpstr>PowerPoint Presentation</vt:lpstr>
      <vt:lpstr>Somme</vt:lpstr>
      <vt:lpstr>Mametz Wood</vt:lpstr>
      <vt:lpstr>PowerPoint Presentation</vt:lpstr>
      <vt:lpstr>Christopher Williams</vt:lpstr>
      <vt:lpstr>PowerPoint Presentation</vt:lpstr>
      <vt:lpstr>PowerPoint Presentation</vt:lpstr>
      <vt:lpstr>PowerPoint Presentation</vt:lpstr>
      <vt:lpstr>David  Lloyd  George</vt:lpstr>
      <vt:lpstr>PowerPoint Presentation</vt:lpstr>
      <vt:lpstr>Rise of Labour and Socialism</vt:lpstr>
      <vt:lpstr>Plaid Cymru</vt:lpstr>
      <vt:lpstr>PowerPoint Presentation</vt:lpstr>
      <vt:lpstr>Economic Aftermath</vt:lpstr>
      <vt:lpstr>Social Change</vt:lpstr>
      <vt:lpstr>Social Change</vt:lpstr>
      <vt:lpstr>Cultural Consequences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Huw Griffiths</dc:creator>
  <cp:lastModifiedBy>Huw Griffiths</cp:lastModifiedBy>
  <cp:revision>2</cp:revision>
  <dcterms:created xsi:type="dcterms:W3CDTF">2025-03-07T17:48:48Z</dcterms:created>
  <dcterms:modified xsi:type="dcterms:W3CDTF">2025-03-24T13:16:28Z</dcterms:modified>
</cp:coreProperties>
</file>