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1"/>
  </p:notesMasterIdLst>
  <p:sldIdLst>
    <p:sldId id="256" r:id="rId2"/>
    <p:sldId id="259" r:id="rId3"/>
    <p:sldId id="261" r:id="rId4"/>
    <p:sldId id="257" r:id="rId5"/>
    <p:sldId id="263" r:id="rId6"/>
    <p:sldId id="262" r:id="rId7"/>
    <p:sldId id="260" r:id="rId8"/>
    <p:sldId id="264" r:id="rId9"/>
    <p:sldId id="265"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7E1EC9-2106-C877-83E9-01C194E14C74}" v="29" dt="2025-10-12T20:06:25.409"/>
    <p1510:client id="{40962682-63D1-96F4-0E4C-0104F61E4211}" v="2" dt="2025-10-12T19:55:29.499"/>
    <p1510:client id="{45E5430A-472A-4BC4-9541-F71710D48604}" v="55" dt="2025-10-12T17:19:51.450"/>
    <p1510:client id="{A88C4ED9-9F0C-1A80-8155-FE1461802CD5}" v="1275" dt="2025-10-12T19:44:53.071"/>
    <p1510:client id="{F69DAC57-37BC-9643-BF8B-5BCF6978AADA}" v="662" dt="2025-10-12T16:29:11.3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A518EB-6FEB-4F05-B2F2-A5989262D03B}" type="datetimeFigureOut">
              <a:rPr lang="en-GB" smtClean="0"/>
              <a:t>12/10/2025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A9F4D0-0142-4533-B42D-5E5D1C53DA0C}" type="slidenum">
              <a:rPr lang="en-GB" smtClean="0"/>
              <a:t>‹#›</a:t>
            </a:fld>
            <a:endParaRPr lang="en-GB"/>
          </a:p>
        </p:txBody>
      </p:sp>
    </p:spTree>
    <p:extLst>
      <p:ext uri="{BB962C8B-B14F-4D97-AF65-F5344CB8AC3E}">
        <p14:creationId xmlns:p14="http://schemas.microsoft.com/office/powerpoint/2010/main" val="15123425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BA9F4D0-0142-4533-B42D-5E5D1C53DA0C}" type="slidenum">
              <a:rPr lang="en-GB" smtClean="0"/>
              <a:t>1</a:t>
            </a:fld>
            <a:endParaRPr lang="en-GB"/>
          </a:p>
        </p:txBody>
      </p:sp>
    </p:spTree>
    <p:extLst>
      <p:ext uri="{BB962C8B-B14F-4D97-AF65-F5344CB8AC3E}">
        <p14:creationId xmlns:p14="http://schemas.microsoft.com/office/powerpoint/2010/main" val="3726019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10/12/2025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0521308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10/12/2025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9674367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10/12/2025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820669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10/12/2025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556745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10/12/2025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8513776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10/12/2025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0595912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10/12/2025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2623125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10/12/2025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0709109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10/12/2025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1980748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10/12/2025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3329496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10/12/2025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866541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10/12/2025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3093130"/>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1" r:id="rId6"/>
    <p:sldLayoutId id="2147483697" r:id="rId7"/>
    <p:sldLayoutId id="2147483698" r:id="rId8"/>
    <p:sldLayoutId id="2147483699" r:id="rId9"/>
    <p:sldLayoutId id="2147483700" r:id="rId10"/>
    <p:sldLayoutId id="2147483702"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www.microsoft.com/en-us/microsoft-teams/online-meetings" TargetMode="External"/><Relationship Id="rId2" Type="http://schemas.openxmlformats.org/officeDocument/2006/relationships/hyperlink" Target="https://support.nhs.net/knowledge-base/virtual-mdts/"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22AB34F-E75C-451A-8410-05B6C249E9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648484"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66215" y="142103"/>
            <a:ext cx="10823964" cy="2090402"/>
          </a:xfrm>
        </p:spPr>
        <p:txBody>
          <a:bodyPr anchor="t">
            <a:normAutofit/>
          </a:bodyPr>
          <a:lstStyle/>
          <a:p>
            <a:pPr algn="ctr"/>
            <a:r>
              <a:rPr lang="en-GB">
                <a:solidFill>
                  <a:srgbClr val="C00000"/>
                </a:solidFill>
                <a:latin typeface="Calibri"/>
                <a:ea typeface="Calibri"/>
                <a:cs typeface="Calibri"/>
              </a:rPr>
              <a:t>Digital Skill and Reasearch Methods</a:t>
            </a:r>
            <a:br>
              <a:rPr lang="en-GB">
                <a:solidFill>
                  <a:srgbClr val="C00000"/>
                </a:solidFill>
                <a:latin typeface="Calibri"/>
                <a:ea typeface="Calibri"/>
                <a:cs typeface="Calibri"/>
              </a:rPr>
            </a:br>
            <a:r>
              <a:rPr lang="en-GB" sz="4000">
                <a:solidFill>
                  <a:srgbClr val="C00000"/>
                </a:solidFill>
                <a:latin typeface="Lucida Sans Typewriter"/>
                <a:ea typeface="Calibri"/>
                <a:cs typeface="Calibri"/>
              </a:rPr>
              <a:t>(LCHS4007_BIRM)</a:t>
            </a:r>
            <a:endParaRPr lang="en-US" sz="4000">
              <a:solidFill>
                <a:srgbClr val="C00000"/>
              </a:solidFill>
              <a:latin typeface="Lucida Sans Typewriter"/>
              <a:ea typeface="Calibri"/>
              <a:cs typeface="Calibri"/>
            </a:endParaRPr>
          </a:p>
        </p:txBody>
      </p:sp>
      <p:cxnSp>
        <p:nvCxnSpPr>
          <p:cNvPr id="13" name="Straight Connector 12">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38375"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2D58B864-FF94-8EC1-8B8E-2C7BFE75CF36}"/>
              </a:ext>
            </a:extLst>
          </p:cNvPr>
          <p:cNvSpPr txBox="1"/>
          <p:nvPr/>
        </p:nvSpPr>
        <p:spPr>
          <a:xfrm>
            <a:off x="3284292" y="4035863"/>
            <a:ext cx="5888645" cy="29546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solidFill>
                  <a:srgbClr val="C00000"/>
                </a:solidFill>
                <a:latin typeface="Lucida Bright"/>
              </a:rPr>
              <a:t>Group(5)  </a:t>
            </a:r>
            <a:endParaRPr lang="en-GB" sz="2800" b="1">
              <a:solidFill>
                <a:schemeClr val="bg1">
                  <a:lumMod val="95000"/>
                  <a:lumOff val="5000"/>
                </a:schemeClr>
              </a:solidFill>
              <a:latin typeface="Lucida Bright"/>
            </a:endParaRPr>
          </a:p>
          <a:p>
            <a:r>
              <a:rPr lang="en-GB" sz="2800" b="1">
                <a:solidFill>
                  <a:schemeClr val="bg1">
                    <a:lumMod val="95000"/>
                    <a:lumOff val="5000"/>
                  </a:schemeClr>
                </a:solidFill>
                <a:latin typeface="Lucida Bright"/>
              </a:rPr>
              <a:t>Ponam Digwa 2512941</a:t>
            </a:r>
          </a:p>
          <a:p>
            <a:r>
              <a:rPr lang="en-GB" sz="2800" b="1" err="1">
                <a:solidFill>
                  <a:schemeClr val="bg1">
                    <a:lumMod val="95000"/>
                    <a:lumOff val="5000"/>
                  </a:schemeClr>
                </a:solidFill>
                <a:latin typeface="Lucida Bright"/>
              </a:rPr>
              <a:t>Haleeka</a:t>
            </a:r>
            <a:r>
              <a:rPr lang="en-GB" sz="2800" b="1">
                <a:solidFill>
                  <a:schemeClr val="bg1">
                    <a:lumMod val="95000"/>
                    <a:lumOff val="5000"/>
                  </a:schemeClr>
                </a:solidFill>
                <a:latin typeface="Lucida Bright"/>
              </a:rPr>
              <a:t> </a:t>
            </a:r>
            <a:r>
              <a:rPr lang="en-GB" sz="2800" b="1" err="1">
                <a:solidFill>
                  <a:schemeClr val="bg1">
                    <a:lumMod val="95000"/>
                    <a:lumOff val="5000"/>
                  </a:schemeClr>
                </a:solidFill>
                <a:latin typeface="Lucida Bright"/>
              </a:rPr>
              <a:t>shaheen</a:t>
            </a:r>
            <a:r>
              <a:rPr lang="en-GB" sz="2800" b="1">
                <a:solidFill>
                  <a:schemeClr val="bg1">
                    <a:lumMod val="95000"/>
                    <a:lumOff val="5000"/>
                  </a:schemeClr>
                </a:solidFill>
                <a:latin typeface="Lucida Bright"/>
              </a:rPr>
              <a:t> 2506208</a:t>
            </a:r>
          </a:p>
          <a:p>
            <a:r>
              <a:rPr lang="en-GB" sz="2800" b="1" err="1">
                <a:solidFill>
                  <a:schemeClr val="bg1">
                    <a:lumMod val="95000"/>
                    <a:lumOff val="5000"/>
                  </a:schemeClr>
                </a:solidFill>
                <a:latin typeface="Lucida Bright"/>
              </a:rPr>
              <a:t>Mahmida</a:t>
            </a:r>
            <a:r>
              <a:rPr lang="en-GB" sz="2800" b="1">
                <a:solidFill>
                  <a:schemeClr val="bg1">
                    <a:lumMod val="95000"/>
                    <a:lumOff val="5000"/>
                  </a:schemeClr>
                </a:solidFill>
                <a:latin typeface="Lucida Bright"/>
              </a:rPr>
              <a:t> Khan 2512965</a:t>
            </a:r>
          </a:p>
          <a:p>
            <a:r>
              <a:rPr lang="en-GB" sz="2800" b="1">
                <a:solidFill>
                  <a:schemeClr val="bg1">
                    <a:lumMod val="95000"/>
                    <a:lumOff val="5000"/>
                  </a:schemeClr>
                </a:solidFill>
                <a:latin typeface="Lucida Bright"/>
              </a:rPr>
              <a:t>Hira Tina 2506386</a:t>
            </a:r>
          </a:p>
          <a:p>
            <a:endParaRPr lang="en-GB" sz="2800">
              <a:solidFill>
                <a:srgbClr val="0D0D0D"/>
              </a:solidFill>
              <a:latin typeface="Lucida Bright"/>
            </a:endParaRPr>
          </a:p>
          <a:p>
            <a:endParaRPr lang="en-GB"/>
          </a:p>
        </p:txBody>
      </p:sp>
      <p:sp>
        <p:nvSpPr>
          <p:cNvPr id="7" name="TextBox 6">
            <a:extLst>
              <a:ext uri="{FF2B5EF4-FFF2-40B4-BE49-F238E27FC236}">
                <a16:creationId xmlns:a16="http://schemas.microsoft.com/office/drawing/2014/main" id="{0205C1CC-AC8E-EAE0-C2FA-94B045A2B078}"/>
              </a:ext>
            </a:extLst>
          </p:cNvPr>
          <p:cNvSpPr txBox="1"/>
          <p:nvPr/>
        </p:nvSpPr>
        <p:spPr>
          <a:xfrm>
            <a:off x="4037209" y="1967945"/>
            <a:ext cx="306334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err="1">
                <a:solidFill>
                  <a:srgbClr val="C00000"/>
                </a:solidFill>
                <a:latin typeface="Perpetua"/>
              </a:rPr>
              <a:t>Aliyuda</a:t>
            </a:r>
            <a:r>
              <a:rPr lang="en-GB" sz="2800">
                <a:solidFill>
                  <a:srgbClr val="C00000"/>
                </a:solidFill>
                <a:latin typeface="Perpetua"/>
              </a:rPr>
              <a:t> Ali </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43827-3487-3432-8A25-D62937B3F7B9}"/>
              </a:ext>
            </a:extLst>
          </p:cNvPr>
          <p:cNvSpPr>
            <a:spLocks noGrp="1"/>
          </p:cNvSpPr>
          <p:nvPr>
            <p:ph type="title"/>
          </p:nvPr>
        </p:nvSpPr>
        <p:spPr>
          <a:xfrm>
            <a:off x="1647" y="105033"/>
            <a:ext cx="10890929" cy="1097280"/>
          </a:xfrm>
        </p:spPr>
        <p:txBody>
          <a:bodyPr/>
          <a:lstStyle/>
          <a:p>
            <a:pPr algn="ctr"/>
            <a:r>
              <a:rPr lang="en-GB" sz="4400">
                <a:solidFill>
                  <a:srgbClr val="C00000"/>
                </a:solidFill>
                <a:latin typeface="Lucida Sans Typewriter"/>
              </a:rPr>
              <a:t>Introduction</a:t>
            </a:r>
            <a:r>
              <a:rPr lang="en-GB"/>
              <a:t> </a:t>
            </a:r>
            <a:endParaRPr lang="en-US"/>
          </a:p>
        </p:txBody>
      </p:sp>
      <p:sp>
        <p:nvSpPr>
          <p:cNvPr id="3" name="Content Placeholder 2">
            <a:extLst>
              <a:ext uri="{FF2B5EF4-FFF2-40B4-BE49-F238E27FC236}">
                <a16:creationId xmlns:a16="http://schemas.microsoft.com/office/drawing/2014/main" id="{F77E8B29-9271-72C9-DF08-90C6F46E129D}"/>
              </a:ext>
            </a:extLst>
          </p:cNvPr>
          <p:cNvSpPr>
            <a:spLocks noGrp="1"/>
          </p:cNvSpPr>
          <p:nvPr>
            <p:ph idx="1"/>
          </p:nvPr>
        </p:nvSpPr>
        <p:spPr>
          <a:xfrm>
            <a:off x="2297944" y="1480341"/>
            <a:ext cx="6304651" cy="4840799"/>
          </a:xfrm>
        </p:spPr>
        <p:txBody>
          <a:bodyPr vert="horz" lIns="91440" tIns="45720" rIns="91440" bIns="45720" rtlCol="0" anchor="t">
            <a:noAutofit/>
          </a:bodyPr>
          <a:lstStyle/>
          <a:p>
            <a:pPr marL="0" indent="0">
              <a:buNone/>
            </a:pPr>
            <a:endParaRPr lang="en-GB" sz="2800" b="1">
              <a:latin typeface="Amasis MT Pro Black"/>
              <a:cs typeface="Quire Sans"/>
            </a:endParaRPr>
          </a:p>
          <a:p>
            <a:pPr marL="0" indent="0">
              <a:buNone/>
            </a:pPr>
            <a:r>
              <a:rPr lang="en-GB" sz="2800" b="1">
                <a:latin typeface="Amasis MT Pro Black"/>
                <a:cs typeface="Quire Sans"/>
              </a:rPr>
              <a:t>.Ms word sunrise care home </a:t>
            </a:r>
          </a:p>
          <a:p>
            <a:r>
              <a:rPr lang="en-GB" sz="2800" b="1">
                <a:latin typeface="Amasis MT Pro Black"/>
                <a:cs typeface="Quire Sans"/>
              </a:rPr>
              <a:t>One drive </a:t>
            </a:r>
          </a:p>
          <a:p>
            <a:r>
              <a:rPr lang="en-GB" sz="2800" b="1">
                <a:latin typeface="Amasis MT Pro Black"/>
                <a:cs typeface="Quire Sans"/>
              </a:rPr>
              <a:t>Digital literacy </a:t>
            </a:r>
          </a:p>
          <a:p>
            <a:r>
              <a:rPr lang="en-GB" sz="2800" b="1">
                <a:latin typeface="Amasis MT Pro Black"/>
                <a:cs typeface="Quire Sans"/>
              </a:rPr>
              <a:t>Digital safety practice </a:t>
            </a:r>
          </a:p>
          <a:p>
            <a:r>
              <a:rPr lang="en-GB" sz="2800" b="1">
                <a:latin typeface="Amasis MT Pro Black"/>
                <a:cs typeface="Quire Sans"/>
              </a:rPr>
              <a:t>Conclusion </a:t>
            </a:r>
          </a:p>
          <a:p>
            <a:r>
              <a:rPr lang="en-GB" sz="2800" b="1">
                <a:latin typeface="Amasis MT Pro Black"/>
                <a:cs typeface="Quire Sans"/>
              </a:rPr>
              <a:t>Referencing </a:t>
            </a:r>
          </a:p>
          <a:p>
            <a:endParaRPr lang="en-GB" b="1">
              <a:latin typeface="Quire Sans"/>
              <a:cs typeface="Quire Sans"/>
            </a:endParaRPr>
          </a:p>
        </p:txBody>
      </p:sp>
    </p:spTree>
    <p:extLst>
      <p:ext uri="{BB962C8B-B14F-4D97-AF65-F5344CB8AC3E}">
        <p14:creationId xmlns:p14="http://schemas.microsoft.com/office/powerpoint/2010/main" val="383858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7D222-7006-1864-71F2-93E25B5380AB}"/>
              </a:ext>
            </a:extLst>
          </p:cNvPr>
          <p:cNvSpPr>
            <a:spLocks noGrp="1"/>
          </p:cNvSpPr>
          <p:nvPr>
            <p:ph type="title"/>
          </p:nvPr>
        </p:nvSpPr>
        <p:spPr>
          <a:xfrm>
            <a:off x="1546242" y="173466"/>
            <a:ext cx="6777623" cy="648788"/>
          </a:xfrm>
        </p:spPr>
        <p:txBody>
          <a:bodyPr>
            <a:normAutofit/>
          </a:bodyPr>
          <a:lstStyle/>
          <a:p>
            <a:pPr algn="ctr"/>
            <a:r>
              <a:rPr lang="en-GB" sz="3600" u="sng">
                <a:solidFill>
                  <a:srgbClr val="C00000"/>
                </a:solidFill>
                <a:latin typeface="Amasis MT Pro Black"/>
              </a:rPr>
              <a:t>MS 365 (Power Point)</a:t>
            </a:r>
            <a:endParaRPr lang="en-GB" sz="3600" u="sng">
              <a:solidFill>
                <a:srgbClr val="C00000"/>
              </a:solidFill>
              <a:latin typeface="Amasis MT Pro Black" panose="02040A04050005020304" pitchFamily="18" charset="0"/>
            </a:endParaRPr>
          </a:p>
        </p:txBody>
      </p:sp>
      <p:sp>
        <p:nvSpPr>
          <p:cNvPr id="3" name="Content Placeholder 2">
            <a:extLst>
              <a:ext uri="{FF2B5EF4-FFF2-40B4-BE49-F238E27FC236}">
                <a16:creationId xmlns:a16="http://schemas.microsoft.com/office/drawing/2014/main" id="{522749CF-7660-BD96-2369-80FDC21A4A9E}"/>
              </a:ext>
            </a:extLst>
          </p:cNvPr>
          <p:cNvSpPr>
            <a:spLocks noGrp="1"/>
          </p:cNvSpPr>
          <p:nvPr>
            <p:ph idx="1"/>
          </p:nvPr>
        </p:nvSpPr>
        <p:spPr>
          <a:xfrm>
            <a:off x="725144" y="3426139"/>
            <a:ext cx="10742289" cy="2902434"/>
          </a:xfrm>
        </p:spPr>
        <p:txBody>
          <a:bodyPr vert="horz" lIns="91440" tIns="45720" rIns="91440" bIns="45720" rtlCol="0" anchor="t">
            <a:noAutofit/>
          </a:bodyPr>
          <a:lstStyle/>
          <a:p>
            <a:pPr>
              <a:buFont typeface="Wingdings" panose="05000000000000000000" pitchFamily="2" charset="2"/>
              <a:buChar char="Ø"/>
            </a:pPr>
            <a:r>
              <a:rPr lang="en-GB" sz="2400" b="1">
                <a:latin typeface="Amasis MT Pro Black"/>
              </a:rPr>
              <a:t>Power Point presentations are a valuable tool in health and social care settings.</a:t>
            </a:r>
          </a:p>
          <a:p>
            <a:pPr>
              <a:buFont typeface="Wingdings" panose="05000000000000000000" pitchFamily="2" charset="2"/>
              <a:buChar char="Ø"/>
            </a:pPr>
            <a:r>
              <a:rPr lang="en-GB" sz="2400" b="1">
                <a:latin typeface="Amasis MT Pro Black"/>
              </a:rPr>
              <a:t>They are used to share updates on residents well being.</a:t>
            </a:r>
          </a:p>
          <a:p>
            <a:pPr>
              <a:buFont typeface="Wingdings" panose="05000000000000000000" pitchFamily="2" charset="2"/>
              <a:buChar char="Ø"/>
            </a:pPr>
            <a:r>
              <a:rPr lang="en-GB" sz="2400" b="1">
                <a:latin typeface="Amasis MT Pro Black"/>
              </a:rPr>
              <a:t>Also engage residents in activities and importance of elder care.</a:t>
            </a:r>
          </a:p>
          <a:p>
            <a:pPr algn="ctr"/>
            <a:endParaRPr lang="en-GB" sz="2400" b="1">
              <a:latin typeface="Lucida Sans Typewriter"/>
            </a:endParaRPr>
          </a:p>
          <a:p>
            <a:pPr marL="0" indent="0" algn="ctr">
              <a:buNone/>
            </a:pPr>
            <a:endParaRPr lang="en-GB" b="1">
              <a:latin typeface="Lucida Sans Typewriter"/>
            </a:endParaRPr>
          </a:p>
          <a:p>
            <a:endParaRPr lang="en-GB">
              <a:latin typeface="Grandview Display"/>
            </a:endParaRPr>
          </a:p>
        </p:txBody>
      </p:sp>
      <p:sp>
        <p:nvSpPr>
          <p:cNvPr id="4" name="TextBox 3">
            <a:extLst>
              <a:ext uri="{FF2B5EF4-FFF2-40B4-BE49-F238E27FC236}">
                <a16:creationId xmlns:a16="http://schemas.microsoft.com/office/drawing/2014/main" id="{D0B3C056-771D-8BFF-9894-5A8CFBEC6134}"/>
              </a:ext>
            </a:extLst>
          </p:cNvPr>
          <p:cNvSpPr txBox="1"/>
          <p:nvPr/>
        </p:nvSpPr>
        <p:spPr>
          <a:xfrm>
            <a:off x="2679196" y="1297831"/>
            <a:ext cx="4109313"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panose="05000000000000000000" pitchFamily="2" charset="2"/>
              <a:buChar char="Ø"/>
            </a:pPr>
            <a:r>
              <a:rPr lang="en-GB" sz="2400">
                <a:solidFill>
                  <a:srgbClr val="002060"/>
                </a:solidFill>
                <a:latin typeface="Amasis MT Pro Black"/>
              </a:rPr>
              <a:t>Data Presentation</a:t>
            </a:r>
          </a:p>
          <a:p>
            <a:pPr marL="285750" indent="-285750">
              <a:buFont typeface="Wingdings" panose="05000000000000000000" pitchFamily="2" charset="2"/>
              <a:buChar char="Ø"/>
            </a:pPr>
            <a:r>
              <a:rPr lang="en-GB" sz="2400">
                <a:solidFill>
                  <a:srgbClr val="002060"/>
                </a:solidFill>
                <a:latin typeface="Amasis MT Pro Black"/>
              </a:rPr>
              <a:t>Organised Information</a:t>
            </a:r>
          </a:p>
        </p:txBody>
      </p:sp>
    </p:spTree>
    <p:extLst>
      <p:ext uri="{BB962C8B-B14F-4D97-AF65-F5344CB8AC3E}">
        <p14:creationId xmlns:p14="http://schemas.microsoft.com/office/powerpoint/2010/main" val="1013750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 calcmode="lin" valueType="num">
                                      <p:cBhvr additive="base">
                                        <p:cTn id="25"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 calcmode="lin" valueType="num">
                                      <p:cBhvr additive="base">
                                        <p:cTn id="3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8839177-F63F-5822-1CE5-BB31D2451142}"/>
              </a:ext>
            </a:extLst>
          </p:cNvPr>
          <p:cNvSpPr txBox="1"/>
          <p:nvPr/>
        </p:nvSpPr>
        <p:spPr>
          <a:xfrm>
            <a:off x="3048000" y="2274838"/>
            <a:ext cx="6096000" cy="369332"/>
          </a:xfrm>
          <a:prstGeom prst="rect">
            <a:avLst/>
          </a:prstGeom>
          <a:noFill/>
        </p:spPr>
        <p:txBody>
          <a:bodyPr wrap="square">
            <a:spAutoFit/>
          </a:bodyPr>
          <a:lstStyle/>
          <a:p>
            <a:pPr marL="0" indent="0">
              <a:buNone/>
            </a:pPr>
            <a:r>
              <a:rPr lang="en-GB"/>
              <a:t> </a:t>
            </a:r>
          </a:p>
        </p:txBody>
      </p:sp>
      <p:sp>
        <p:nvSpPr>
          <p:cNvPr id="4" name="TextBox 3">
            <a:extLst>
              <a:ext uri="{FF2B5EF4-FFF2-40B4-BE49-F238E27FC236}">
                <a16:creationId xmlns:a16="http://schemas.microsoft.com/office/drawing/2014/main" id="{15CC2906-D1EA-B44C-B516-4164DA4D390A}"/>
              </a:ext>
            </a:extLst>
          </p:cNvPr>
          <p:cNvSpPr txBox="1"/>
          <p:nvPr/>
        </p:nvSpPr>
        <p:spPr>
          <a:xfrm>
            <a:off x="931817" y="245292"/>
            <a:ext cx="10363200" cy="646331"/>
          </a:xfrm>
          <a:prstGeom prst="rect">
            <a:avLst/>
          </a:prstGeom>
          <a:noFill/>
        </p:spPr>
        <p:txBody>
          <a:bodyPr wrap="square" lIns="91440" tIns="45720" rIns="91440" bIns="45720" rtlCol="0" anchor="t">
            <a:spAutoFit/>
          </a:bodyPr>
          <a:lstStyle/>
          <a:p>
            <a:pPr algn="ctr"/>
            <a:r>
              <a:rPr lang="en-GB" sz="3600" b="1">
                <a:solidFill>
                  <a:srgbClr val="C00000"/>
                </a:solidFill>
                <a:latin typeface="Amasis MT Pro Black"/>
              </a:rPr>
              <a:t>Communication and collaboration </a:t>
            </a:r>
          </a:p>
        </p:txBody>
      </p:sp>
      <p:sp>
        <p:nvSpPr>
          <p:cNvPr id="6" name="TextBox 5">
            <a:extLst>
              <a:ext uri="{FF2B5EF4-FFF2-40B4-BE49-F238E27FC236}">
                <a16:creationId xmlns:a16="http://schemas.microsoft.com/office/drawing/2014/main" id="{6677DCAC-3C8E-375F-9D13-54AA42DDDB7B}"/>
              </a:ext>
            </a:extLst>
          </p:cNvPr>
          <p:cNvSpPr txBox="1"/>
          <p:nvPr/>
        </p:nvSpPr>
        <p:spPr>
          <a:xfrm>
            <a:off x="235131" y="830067"/>
            <a:ext cx="11956869" cy="6186309"/>
          </a:xfrm>
          <a:prstGeom prst="rect">
            <a:avLst/>
          </a:prstGeom>
          <a:noFill/>
        </p:spPr>
        <p:txBody>
          <a:bodyPr wrap="square" lIns="91440" tIns="45720" rIns="91440" bIns="45720" rtlCol="0" anchor="t">
            <a:spAutoFit/>
          </a:bodyPr>
          <a:lstStyle/>
          <a:p>
            <a:endParaRPr lang="en-GB"/>
          </a:p>
          <a:p>
            <a:r>
              <a:rPr lang="en-GB" sz="2000" b="1">
                <a:latin typeface="Amasis MT Pro Black"/>
              </a:rPr>
              <a:t>Microsoft teams is a collaboration and communication platform made from Microsoft. It is efficient way for people to work together with different locations. </a:t>
            </a:r>
          </a:p>
          <a:p>
            <a:r>
              <a:rPr lang="en-GB" sz="2000" b="1">
                <a:latin typeface="Amasis MT Pro Black"/>
              </a:rPr>
              <a:t>We use Microsoft teams’ tool in our sunrise residential care home for more effective and efficient way for the team communicate amongst each other. In our workforce we have nurses, care assistants, administrators, doctors and the list go on. </a:t>
            </a:r>
          </a:p>
          <a:p>
            <a:endParaRPr lang="en-GB" sz="2000" b="1">
              <a:latin typeface="Amasis MT Pro Black"/>
            </a:endParaRPr>
          </a:p>
          <a:p>
            <a:r>
              <a:rPr lang="en-GB" sz="2400" b="1">
                <a:solidFill>
                  <a:srgbClr val="C00000"/>
                </a:solidFill>
                <a:latin typeface="Amasis MT Pro Black"/>
              </a:rPr>
              <a:t>Why is teams used in Sunrise care home ?</a:t>
            </a:r>
          </a:p>
          <a:p>
            <a:endParaRPr lang="en-GB"/>
          </a:p>
          <a:p>
            <a:pPr marL="285750" indent="-285750">
              <a:buFont typeface="Arial" panose="020B0604020202020204" pitchFamily="34" charset="0"/>
              <a:buChar char="•"/>
            </a:pPr>
            <a:r>
              <a:rPr lang="en-GB" sz="2000" b="1">
                <a:latin typeface="Amasis MT Pro Black"/>
              </a:rPr>
              <a:t>Effective communication (allows to send messages in a group)</a:t>
            </a:r>
          </a:p>
          <a:p>
            <a:pPr marL="285750" indent="-285750">
              <a:buFont typeface="Arial" panose="020B0604020202020204" pitchFamily="34" charset="0"/>
              <a:buChar char="•"/>
            </a:pPr>
            <a:r>
              <a:rPr lang="en-GB" sz="2000" b="1">
                <a:latin typeface="Amasis MT Pro Black"/>
              </a:rPr>
              <a:t>Video calls to allow meeting, conference and training  </a:t>
            </a:r>
          </a:p>
          <a:p>
            <a:pPr marL="285750" indent="-285750">
              <a:buFont typeface="Arial" panose="020B0604020202020204" pitchFamily="34" charset="0"/>
              <a:buChar char="•"/>
            </a:pPr>
            <a:r>
              <a:rPr lang="en-GB" sz="2000" b="1">
                <a:latin typeface="Amasis MT Pro Black"/>
              </a:rPr>
              <a:t>Professional </a:t>
            </a:r>
          </a:p>
          <a:p>
            <a:pPr marL="285750" indent="-285750">
              <a:buFont typeface="Arial" panose="020B0604020202020204" pitchFamily="34" charset="0"/>
              <a:buChar char="•"/>
            </a:pPr>
            <a:r>
              <a:rPr lang="en-GB" sz="2000" b="1">
                <a:latin typeface="Amasis MT Pro Black"/>
              </a:rPr>
              <a:t>Updates or shift change </a:t>
            </a:r>
          </a:p>
          <a:p>
            <a:pPr marL="285750" indent="-285750">
              <a:buFont typeface="Arial" panose="020B0604020202020204" pitchFamily="34" charset="0"/>
              <a:buChar char="•"/>
            </a:pPr>
            <a:r>
              <a:rPr lang="en-GB" sz="2000" b="1">
                <a:latin typeface="Amasis MT Pro Black"/>
              </a:rPr>
              <a:t>Handovers </a:t>
            </a:r>
          </a:p>
          <a:p>
            <a:pPr marL="285750" indent="-285750">
              <a:buFont typeface="Arial" panose="020B0604020202020204" pitchFamily="34" charset="0"/>
              <a:buChar char="•"/>
            </a:pPr>
            <a:r>
              <a:rPr lang="en-GB" sz="2000" b="1">
                <a:latin typeface="Amasis MT Pro Black"/>
              </a:rPr>
              <a:t>Share files such as care plans, rotas, medication. </a:t>
            </a:r>
          </a:p>
          <a:p>
            <a:endParaRPr lang="en-GB" sz="2000" b="1">
              <a:latin typeface="Amasis MT Pro Black"/>
            </a:endParaRPr>
          </a:p>
          <a:p>
            <a:r>
              <a:rPr lang="en-GB" sz="2000" b="1" err="1">
                <a:latin typeface="Amasis MT Pro Black"/>
              </a:rPr>
              <a:t>It'svery</a:t>
            </a:r>
            <a:r>
              <a:rPr lang="en-GB" sz="2000" b="1">
                <a:latin typeface="Amasis MT Pro Black"/>
              </a:rPr>
              <a:t> effective especially when staff members and other professionals are in different locations. </a:t>
            </a:r>
          </a:p>
          <a:p>
            <a:endParaRPr lang="en-GB"/>
          </a:p>
          <a:p>
            <a:endParaRPr lang="en-GB"/>
          </a:p>
        </p:txBody>
      </p:sp>
    </p:spTree>
    <p:extLst>
      <p:ext uri="{BB962C8B-B14F-4D97-AF65-F5344CB8AC3E}">
        <p14:creationId xmlns:p14="http://schemas.microsoft.com/office/powerpoint/2010/main" val="3336495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0704034-6A06-A306-6F4E-B722CBA095CA}"/>
              </a:ext>
            </a:extLst>
          </p:cNvPr>
          <p:cNvSpPr txBox="1"/>
          <p:nvPr/>
        </p:nvSpPr>
        <p:spPr>
          <a:xfrm>
            <a:off x="400595" y="322862"/>
            <a:ext cx="10868296" cy="6678751"/>
          </a:xfrm>
          <a:prstGeom prst="rect">
            <a:avLst/>
          </a:prstGeom>
          <a:noFill/>
        </p:spPr>
        <p:txBody>
          <a:bodyPr wrap="square" lIns="91440" tIns="45720" rIns="91440" bIns="45720" rtlCol="0" anchor="t">
            <a:spAutoFit/>
          </a:bodyPr>
          <a:lstStyle/>
          <a:p>
            <a:r>
              <a:rPr lang="en-GB" sz="2400">
                <a:solidFill>
                  <a:srgbClr val="C00000"/>
                </a:solidFill>
                <a:latin typeface="Amasis MT Pro Black"/>
              </a:rPr>
              <a:t>Limitations </a:t>
            </a:r>
          </a:p>
          <a:p>
            <a:endParaRPr lang="en-GB" sz="2000">
              <a:solidFill>
                <a:srgbClr val="C00000"/>
              </a:solidFill>
              <a:latin typeface="Amasis MT Pro Black"/>
            </a:endParaRPr>
          </a:p>
          <a:p>
            <a:pPr marL="285750" indent="-285750">
              <a:buFont typeface="Arial" panose="020B0604020202020204" pitchFamily="34" charset="0"/>
              <a:buChar char="•"/>
            </a:pPr>
            <a:r>
              <a:rPr lang="en-GB" b="1">
                <a:latin typeface="Amasis MT Pro Black"/>
              </a:rPr>
              <a:t>Staff members find the online tools difficult </a:t>
            </a:r>
          </a:p>
          <a:p>
            <a:pPr marL="285750" indent="-285750">
              <a:buFont typeface="Arial" panose="020B0604020202020204" pitchFamily="34" charset="0"/>
              <a:buChar char="•"/>
            </a:pPr>
            <a:r>
              <a:rPr lang="en-GB" b="1">
                <a:latin typeface="Amasis MT Pro Black"/>
              </a:rPr>
              <a:t>Too much information and channels can cause confusion </a:t>
            </a:r>
          </a:p>
          <a:p>
            <a:pPr marL="285750" indent="-285750">
              <a:buFont typeface="Arial" panose="020B0604020202020204" pitchFamily="34" charset="0"/>
              <a:buChar char="•"/>
            </a:pPr>
            <a:r>
              <a:rPr lang="en-GB" b="1">
                <a:latin typeface="Amasis MT Pro Black"/>
              </a:rPr>
              <a:t>Technical issues </a:t>
            </a:r>
          </a:p>
          <a:p>
            <a:endParaRPr lang="en-GB"/>
          </a:p>
          <a:p>
            <a:r>
              <a:rPr lang="en-GB" b="1">
                <a:latin typeface="Amasis MT Pro Black"/>
              </a:rPr>
              <a:t>In Sunrise we must train our staff on safeguarding, confidentiality and privacy. </a:t>
            </a:r>
          </a:p>
          <a:p>
            <a:r>
              <a:rPr lang="en-GB" b="1">
                <a:latin typeface="Amasis MT Pro Black"/>
              </a:rPr>
              <a:t>Teams </a:t>
            </a:r>
          </a:p>
          <a:p>
            <a:endParaRPr lang="en-GB" b="1">
              <a:latin typeface="Amasis MT Pro Black" panose="02040A04050005020304" pitchFamily="18" charset="0"/>
            </a:endParaRPr>
          </a:p>
          <a:p>
            <a:endParaRPr lang="en-GB" b="1">
              <a:latin typeface="Amasis MT Pro Black" panose="02040A04050005020304" pitchFamily="18" charset="0"/>
            </a:endParaRPr>
          </a:p>
          <a:p>
            <a:r>
              <a:rPr lang="en-GB" sz="2400" b="1">
                <a:solidFill>
                  <a:srgbClr val="C00000"/>
                </a:solidFill>
                <a:latin typeface="Amasis MT Pro Black"/>
              </a:rPr>
              <a:t>Collaboration</a:t>
            </a:r>
            <a:r>
              <a:rPr lang="en-GB" sz="2400"/>
              <a:t> </a:t>
            </a:r>
          </a:p>
          <a:p>
            <a:endParaRPr lang="en-GB"/>
          </a:p>
          <a:p>
            <a:pPr marL="285750" indent="-285750">
              <a:buFont typeface="Arial" panose="020B0604020202020204" pitchFamily="34" charset="0"/>
              <a:buChar char="•"/>
            </a:pPr>
            <a:r>
              <a:rPr lang="en-GB" b="1">
                <a:latin typeface="Amasis MT Pro Black"/>
              </a:rPr>
              <a:t>Share and edit files together in real time </a:t>
            </a:r>
          </a:p>
          <a:p>
            <a:pPr marL="285750" indent="-285750">
              <a:buFont typeface="Arial" panose="020B0604020202020204" pitchFamily="34" charset="0"/>
              <a:buChar char="•"/>
            </a:pPr>
            <a:r>
              <a:rPr lang="en-GB" b="1">
                <a:latin typeface="Amasis MT Pro Black"/>
              </a:rPr>
              <a:t>Teams is linked to all Microsoft apps </a:t>
            </a:r>
          </a:p>
          <a:p>
            <a:pPr marL="285750" indent="-285750">
              <a:buFont typeface="Arial" panose="020B0604020202020204" pitchFamily="34" charset="0"/>
              <a:buChar char="•"/>
            </a:pPr>
            <a:r>
              <a:rPr lang="en-GB" b="1">
                <a:latin typeface="Amasis MT Pro Black"/>
              </a:rPr>
              <a:t>Helps to keep organised, </a:t>
            </a:r>
          </a:p>
          <a:p>
            <a:pPr marL="285750" indent="-285750">
              <a:buFont typeface="Arial" panose="020B0604020202020204" pitchFamily="34" charset="0"/>
              <a:buChar char="•"/>
            </a:pPr>
            <a:r>
              <a:rPr lang="en-GB" b="1">
                <a:latin typeface="Amasis MT Pro Black"/>
              </a:rPr>
              <a:t>we can sync outlook together and Calanders and keep update</a:t>
            </a:r>
            <a:r>
              <a:rPr lang="en-GB"/>
              <a:t> </a:t>
            </a:r>
          </a:p>
          <a:p>
            <a:endParaRPr lang="en-GB"/>
          </a:p>
          <a:p>
            <a:endParaRPr lang="en-GB"/>
          </a:p>
          <a:p>
            <a:r>
              <a:rPr lang="en-GB" b="1" u="sng">
                <a:hlinkClick r:id="rId2">
                  <a:extLst>
                    <a:ext uri="{A12FA001-AC4F-418D-AE19-62706E023703}">
                      <ahyp:hlinkClr xmlns:ahyp="http://schemas.microsoft.com/office/drawing/2018/hyperlinkcolor" val="tx"/>
                    </a:ext>
                  </a:extLst>
                </a:hlinkClick>
              </a:rPr>
              <a:t>https://support.nhs.net/knowledge-base/virtual-mdts/</a:t>
            </a:r>
            <a:r>
              <a:rPr lang="en-GB" b="1"/>
              <a:t> </a:t>
            </a:r>
          </a:p>
          <a:p>
            <a:r>
              <a:rPr lang="en-GB" b="1">
                <a:hlinkClick r:id="rId3">
                  <a:extLst>
                    <a:ext uri="{A12FA001-AC4F-418D-AE19-62706E023703}">
                      <ahyp:hlinkClr xmlns:ahyp="http://schemas.microsoft.com/office/drawing/2018/hyperlinkcolor" val="tx"/>
                    </a:ext>
                  </a:extLst>
                </a:hlinkClick>
              </a:rPr>
              <a:t>Online and Virtual Meeting Software | Microsoft Teams</a:t>
            </a:r>
            <a:endParaRPr lang="en-GB" b="1"/>
          </a:p>
          <a:p>
            <a:endParaRPr lang="en-GB"/>
          </a:p>
          <a:p>
            <a:endParaRPr lang="en-GB"/>
          </a:p>
          <a:p>
            <a:endParaRPr lang="en-GB"/>
          </a:p>
        </p:txBody>
      </p:sp>
    </p:spTree>
    <p:extLst>
      <p:ext uri="{BB962C8B-B14F-4D97-AF65-F5344CB8AC3E}">
        <p14:creationId xmlns:p14="http://schemas.microsoft.com/office/powerpoint/2010/main" val="1492097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A623C1B-AE3C-6D6C-9A33-D220607E36FB}"/>
              </a:ext>
            </a:extLst>
          </p:cNvPr>
          <p:cNvSpPr txBox="1"/>
          <p:nvPr/>
        </p:nvSpPr>
        <p:spPr>
          <a:xfrm>
            <a:off x="905789" y="143298"/>
            <a:ext cx="10617200" cy="646331"/>
          </a:xfrm>
          <a:prstGeom prst="rect">
            <a:avLst/>
          </a:prstGeom>
          <a:noFill/>
        </p:spPr>
        <p:txBody>
          <a:bodyPr wrap="square" lIns="91440" tIns="45720" rIns="91440" bIns="45720" rtlCol="0" anchor="t">
            <a:spAutoFit/>
          </a:bodyPr>
          <a:lstStyle/>
          <a:p>
            <a:pPr algn="ctr"/>
            <a:r>
              <a:rPr lang="en-GB" sz="3200" b="1">
                <a:latin typeface="Amasis MT Pro Black"/>
              </a:rPr>
              <a:t> </a:t>
            </a:r>
            <a:r>
              <a:rPr lang="en-GB" sz="3600" b="1">
                <a:solidFill>
                  <a:srgbClr val="C00000"/>
                </a:solidFill>
                <a:latin typeface="Amasis MT Pro Black"/>
              </a:rPr>
              <a:t>The impact of limited digital skills </a:t>
            </a:r>
          </a:p>
        </p:txBody>
      </p:sp>
      <p:sp>
        <p:nvSpPr>
          <p:cNvPr id="2" name="TextBox 1">
            <a:extLst>
              <a:ext uri="{FF2B5EF4-FFF2-40B4-BE49-F238E27FC236}">
                <a16:creationId xmlns:a16="http://schemas.microsoft.com/office/drawing/2014/main" id="{915A27FC-AC03-775D-0BE7-8759B31FEBC7}"/>
              </a:ext>
            </a:extLst>
          </p:cNvPr>
          <p:cNvSpPr txBox="1"/>
          <p:nvPr/>
        </p:nvSpPr>
        <p:spPr>
          <a:xfrm>
            <a:off x="314356" y="2112474"/>
            <a:ext cx="11203663" cy="4093428"/>
          </a:xfrm>
          <a:prstGeom prst="rect">
            <a:avLst/>
          </a:prstGeom>
          <a:noFill/>
        </p:spPr>
        <p:txBody>
          <a:bodyPr wrap="square" lIns="91440" tIns="45720" rIns="91440" bIns="45720" rtlCol="0" anchor="t">
            <a:spAutoFit/>
          </a:bodyPr>
          <a:lstStyle/>
          <a:p>
            <a:pPr marL="285750" indent="-285750" algn="l">
              <a:buFont typeface="Wingdings" pitchFamily="2" charset="2"/>
              <a:buChar char="q"/>
            </a:pPr>
            <a:r>
              <a:rPr lang="en-GB" sz="2000" b="1">
                <a:latin typeface="Amasis MT Pro Black"/>
              </a:rPr>
              <a:t>Social isolation: people can feel left behind by technology, leading to feelings of inadequacy, isolation and </a:t>
            </a:r>
            <a:r>
              <a:rPr lang="en-GB" sz="2000" b="1" err="1">
                <a:latin typeface="Amasis MT Pro Black"/>
              </a:rPr>
              <a:t>and</a:t>
            </a:r>
            <a:r>
              <a:rPr lang="en-GB" sz="2000" b="1">
                <a:latin typeface="Amasis MT Pro Black"/>
              </a:rPr>
              <a:t> exclusion from social </a:t>
            </a:r>
            <a:r>
              <a:rPr lang="en-GB" sz="2000" b="1" err="1">
                <a:latin typeface="Amasis MT Pro Black"/>
              </a:rPr>
              <a:t>social</a:t>
            </a:r>
            <a:r>
              <a:rPr lang="en-GB" sz="2000" b="1">
                <a:latin typeface="Amasis MT Pro Black"/>
              </a:rPr>
              <a:t> activities.</a:t>
            </a:r>
          </a:p>
          <a:p>
            <a:pPr marL="285750" indent="-285750" algn="l">
              <a:buFont typeface="Wingdings" pitchFamily="2" charset="2"/>
              <a:buChar char="q"/>
            </a:pPr>
            <a:endParaRPr lang="en-GB" sz="2000" b="1">
              <a:latin typeface="Amasis MT Pro Black"/>
            </a:endParaRPr>
          </a:p>
          <a:p>
            <a:pPr marL="285750" indent="-285750" algn="l">
              <a:buFont typeface="Wingdings" pitchFamily="2" charset="2"/>
              <a:buChar char="q"/>
            </a:pPr>
            <a:r>
              <a:rPr lang="en-GB" sz="2000" b="1">
                <a:latin typeface="Amasis MT Pro Black"/>
              </a:rPr>
              <a:t>Increased vulnerability: individuals may be subjected to getting scammed, harassed online leading to misinformation due to lack of skills to navigate the digital world safely. </a:t>
            </a:r>
          </a:p>
          <a:p>
            <a:pPr marL="285750" indent="-285750" algn="l">
              <a:buFont typeface="Wingdings" pitchFamily="2" charset="2"/>
              <a:buChar char="q"/>
            </a:pPr>
            <a:endParaRPr lang="en-GB" sz="2000" b="1">
              <a:latin typeface="Amasis MT Pro Black"/>
            </a:endParaRPr>
          </a:p>
          <a:p>
            <a:pPr marL="285750" indent="-285750" algn="l">
              <a:buFont typeface="Wingdings" pitchFamily="2" charset="2"/>
              <a:buChar char="q"/>
            </a:pPr>
            <a:r>
              <a:rPr lang="en-GB" sz="2000" b="1">
                <a:latin typeface="Amasis MT Pro Black"/>
              </a:rPr>
              <a:t>Limited access to credible sources/information: Individuals may miss out on opportunities on gaining new knowledge due to lack of digital skills. </a:t>
            </a:r>
          </a:p>
          <a:p>
            <a:pPr marL="285750" indent="-285750" algn="l">
              <a:buFont typeface="Wingdings" pitchFamily="2" charset="2"/>
              <a:buChar char="q"/>
            </a:pPr>
            <a:endParaRPr lang="en-GB" sz="2000" b="1">
              <a:latin typeface="Amasis MT Pro Black"/>
            </a:endParaRPr>
          </a:p>
          <a:p>
            <a:pPr marL="285750" indent="-285750" algn="l">
              <a:buFont typeface="Wingdings" pitchFamily="2" charset="2"/>
              <a:buChar char="q"/>
            </a:pPr>
            <a:endParaRPr lang="en-GB" sz="2000" b="1">
              <a:latin typeface="Amasis MT Pro Black"/>
            </a:endParaRPr>
          </a:p>
          <a:p>
            <a:pPr marL="285750" indent="-285750" algn="l">
              <a:buFont typeface="Wingdings" pitchFamily="2" charset="2"/>
              <a:buChar char="q"/>
            </a:pPr>
            <a:r>
              <a:rPr lang="en-GB" sz="2000" b="1">
                <a:latin typeface="Amasis MT Pro Black"/>
              </a:rPr>
              <a:t>Loneliness and social isolation: individuals will miss out on social opportunities, appointments, scheduled meeting etc.</a:t>
            </a:r>
          </a:p>
        </p:txBody>
      </p:sp>
    </p:spTree>
    <p:extLst>
      <p:ext uri="{BB962C8B-B14F-4D97-AF65-F5344CB8AC3E}">
        <p14:creationId xmlns:p14="http://schemas.microsoft.com/office/powerpoint/2010/main" val="664983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D99C7-910D-193C-2E62-657A70102429}"/>
              </a:ext>
            </a:extLst>
          </p:cNvPr>
          <p:cNvSpPr>
            <a:spLocks noGrp="1"/>
          </p:cNvSpPr>
          <p:nvPr>
            <p:ph type="title"/>
          </p:nvPr>
        </p:nvSpPr>
        <p:spPr>
          <a:xfrm>
            <a:off x="501762" y="227343"/>
            <a:ext cx="10576561" cy="744582"/>
          </a:xfrm>
        </p:spPr>
        <p:txBody>
          <a:bodyPr>
            <a:normAutofit fontScale="90000"/>
          </a:bodyPr>
          <a:lstStyle/>
          <a:p>
            <a:pPr algn="ctr"/>
            <a:r>
              <a:rPr lang="en-GB" sz="3600" b="0">
                <a:solidFill>
                  <a:srgbClr val="C00000"/>
                </a:solidFill>
                <a:latin typeface="Amasis MT Pro Black"/>
              </a:rPr>
              <a:t>Digital safety checklist </a:t>
            </a:r>
            <a:br>
              <a:rPr lang="en-GB" sz="3600" b="0">
                <a:latin typeface="Amasis MT Pro Black" panose="02040A04050005020304" pitchFamily="18" charset="0"/>
              </a:rPr>
            </a:br>
            <a:r>
              <a:rPr lang="en-GB" sz="3600" b="0">
                <a:solidFill>
                  <a:srgbClr val="C00000"/>
                </a:solidFill>
                <a:latin typeface="Amasis MT Pro Black"/>
              </a:rPr>
              <a:t>Sunrise Residential </a:t>
            </a:r>
            <a:r>
              <a:rPr lang="en-GB" sz="3600" b="0" err="1">
                <a:solidFill>
                  <a:srgbClr val="C00000"/>
                </a:solidFill>
                <a:latin typeface="Amasis MT Pro Black"/>
              </a:rPr>
              <a:t>Carehome</a:t>
            </a:r>
            <a:br>
              <a:rPr lang="en-GB" sz="3600" b="0">
                <a:latin typeface="Amasis MT Pro Black" panose="02040A04050005020304" pitchFamily="18" charset="0"/>
              </a:rPr>
            </a:br>
            <a:r>
              <a:rPr lang="en-GB" sz="3600">
                <a:latin typeface="Amasis MT Pro Black"/>
              </a:rPr>
              <a:t> </a:t>
            </a:r>
          </a:p>
        </p:txBody>
      </p:sp>
      <p:sp>
        <p:nvSpPr>
          <p:cNvPr id="3" name="Content Placeholder 2">
            <a:extLst>
              <a:ext uri="{FF2B5EF4-FFF2-40B4-BE49-F238E27FC236}">
                <a16:creationId xmlns:a16="http://schemas.microsoft.com/office/drawing/2014/main" id="{45AA4D88-5168-8FCB-F159-08399A905A1D}"/>
              </a:ext>
            </a:extLst>
          </p:cNvPr>
          <p:cNvSpPr>
            <a:spLocks noGrp="1"/>
          </p:cNvSpPr>
          <p:nvPr>
            <p:ph idx="1"/>
          </p:nvPr>
        </p:nvSpPr>
        <p:spPr>
          <a:xfrm>
            <a:off x="347303" y="1511633"/>
            <a:ext cx="10890928" cy="5151944"/>
          </a:xfrm>
        </p:spPr>
        <p:txBody>
          <a:bodyPr vert="horz" lIns="91440" tIns="45720" rIns="91440" bIns="45720" rtlCol="0" anchor="t">
            <a:noAutofit/>
          </a:bodyPr>
          <a:lstStyle/>
          <a:p>
            <a:r>
              <a:rPr lang="en-GB">
                <a:latin typeface="Amasis MT Pro Black"/>
              </a:rPr>
              <a:t>Digital Safety is protecting sensitive information, it’s a vital part of protecting residents and staff at sunrise residential care home, and this is how it is used.</a:t>
            </a:r>
          </a:p>
          <a:p>
            <a:r>
              <a:rPr lang="en-GB">
                <a:latin typeface="Amasis MT Pro Black"/>
              </a:rPr>
              <a:t>Device &amp; Network Security: </a:t>
            </a:r>
          </a:p>
          <a:p>
            <a:r>
              <a:rPr lang="en-GB">
                <a:latin typeface="Amasis MT Pro Black"/>
              </a:rPr>
              <a:t>PCs, Tablets, Phones updated by antivirus software</a:t>
            </a:r>
          </a:p>
          <a:p>
            <a:r>
              <a:rPr lang="en-GB">
                <a:latin typeface="Amasis MT Pro Black"/>
              </a:rPr>
              <a:t>No public WIFI, secure </a:t>
            </a:r>
            <a:r>
              <a:rPr lang="en-GB" err="1">
                <a:latin typeface="Amasis MT Pro Black"/>
              </a:rPr>
              <a:t>WiFi</a:t>
            </a:r>
            <a:r>
              <a:rPr lang="en-GB">
                <a:latin typeface="Amasis MT Pro Black"/>
              </a:rPr>
              <a:t> linked to the </a:t>
            </a:r>
            <a:r>
              <a:rPr lang="en-GB" err="1">
                <a:latin typeface="Amasis MT Pro Black"/>
              </a:rPr>
              <a:t>carehome</a:t>
            </a:r>
            <a:endParaRPr lang="en-GB">
              <a:latin typeface="Amasis MT Pro Black"/>
            </a:endParaRPr>
          </a:p>
          <a:p>
            <a:r>
              <a:rPr lang="en-GB">
                <a:latin typeface="Amasis MT Pro Black"/>
              </a:rPr>
              <a:t>Any lost device is reported immediately</a:t>
            </a:r>
          </a:p>
          <a:p>
            <a:endParaRPr lang="en-GB">
              <a:latin typeface="Amasis MT Pro Black"/>
            </a:endParaRPr>
          </a:p>
          <a:p>
            <a:r>
              <a:rPr lang="en-GB">
                <a:latin typeface="Amasis MT Pro Black"/>
              </a:rPr>
              <a:t>Storage &amp; Confidentially</a:t>
            </a:r>
          </a:p>
          <a:p>
            <a:r>
              <a:rPr lang="en-GB">
                <a:latin typeface="Amasis MT Pro Black"/>
              </a:rPr>
              <a:t>Information shared appropriately </a:t>
            </a:r>
          </a:p>
          <a:p>
            <a:r>
              <a:rPr lang="en-GB">
                <a:latin typeface="Amasis MT Pro Black"/>
              </a:rPr>
              <a:t>Confidentiality maintained at all times </a:t>
            </a:r>
          </a:p>
          <a:p>
            <a:r>
              <a:rPr lang="en-GB">
                <a:latin typeface="Amasis MT Pro Black"/>
              </a:rPr>
              <a:t>Records are up to date</a:t>
            </a:r>
          </a:p>
          <a:p>
            <a:endParaRPr lang="en-GB"/>
          </a:p>
          <a:p>
            <a:endParaRPr lang="en-GB"/>
          </a:p>
        </p:txBody>
      </p:sp>
    </p:spTree>
    <p:extLst>
      <p:ext uri="{BB962C8B-B14F-4D97-AF65-F5344CB8AC3E}">
        <p14:creationId xmlns:p14="http://schemas.microsoft.com/office/powerpoint/2010/main" val="2738359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 calcmode="lin" valueType="num">
                                      <p:cBhvr additive="base">
                                        <p:cTn id="6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EEE39-7E5F-DC27-30B9-04717468B309}"/>
              </a:ext>
            </a:extLst>
          </p:cNvPr>
          <p:cNvSpPr>
            <a:spLocks noGrp="1"/>
          </p:cNvSpPr>
          <p:nvPr>
            <p:ph type="title"/>
          </p:nvPr>
        </p:nvSpPr>
        <p:spPr/>
        <p:txBody>
          <a:bodyPr/>
          <a:lstStyle/>
          <a:p>
            <a:pPr algn="ctr"/>
            <a:r>
              <a:rPr lang="en-GB" b="0">
                <a:solidFill>
                  <a:srgbClr val="C00000"/>
                </a:solidFill>
                <a:latin typeface="Amasis MT Pro Black"/>
              </a:rPr>
              <a:t>References </a:t>
            </a:r>
          </a:p>
        </p:txBody>
      </p:sp>
      <p:sp>
        <p:nvSpPr>
          <p:cNvPr id="3" name="Content Placeholder 2">
            <a:extLst>
              <a:ext uri="{FF2B5EF4-FFF2-40B4-BE49-F238E27FC236}">
                <a16:creationId xmlns:a16="http://schemas.microsoft.com/office/drawing/2014/main" id="{059F2FD8-24B8-7BB4-FF9B-D808BF27A077}"/>
              </a:ext>
            </a:extLst>
          </p:cNvPr>
          <p:cNvSpPr>
            <a:spLocks noGrp="1"/>
          </p:cNvSpPr>
          <p:nvPr>
            <p:ph idx="1"/>
          </p:nvPr>
        </p:nvSpPr>
        <p:spPr/>
        <p:txBody>
          <a:bodyPr vert="horz" lIns="91440" tIns="45720" rIns="91440" bIns="45720" rtlCol="0" anchor="t">
            <a:normAutofit/>
          </a:bodyPr>
          <a:lstStyle/>
          <a:p>
            <a:pPr marL="0" indent="0">
              <a:buNone/>
            </a:pPr>
            <a:r>
              <a:rPr lang="nn-NO" b="1">
                <a:latin typeface="Amasis MT Pro Black"/>
              </a:rPr>
              <a:t>Microsoft (Microsoft 2025) </a:t>
            </a:r>
            <a:r>
              <a:rPr lang="nn-NO" b="1" i="1">
                <a:latin typeface="Amasis MT Pro Black"/>
              </a:rPr>
              <a:t>Microsoft Teams</a:t>
            </a:r>
            <a:r>
              <a:rPr lang="nn-NO" b="1">
                <a:latin typeface="Amasis MT Pro Black"/>
              </a:rPr>
              <a:t>. </a:t>
            </a:r>
            <a:r>
              <a:rPr lang="nn-NO" b="1" err="1">
                <a:latin typeface="Amasis MT Pro Black"/>
              </a:rPr>
              <a:t>Available</a:t>
            </a:r>
            <a:r>
              <a:rPr lang="nn-NO" b="1">
                <a:latin typeface="Amasis MT Pro Black"/>
              </a:rPr>
              <a:t> at: URL www.microsoft.com (07/10/2025).</a:t>
            </a:r>
          </a:p>
          <a:p>
            <a:pPr marL="0" indent="0">
              <a:buNone/>
            </a:pPr>
            <a:r>
              <a:rPr lang="en-GB" b="1">
                <a:latin typeface="Amasis MT Pro Black"/>
              </a:rPr>
              <a:t>NHS (2024) </a:t>
            </a:r>
            <a:r>
              <a:rPr lang="en-GB" b="1" i="1">
                <a:latin typeface="Amasis MT Pro Black"/>
              </a:rPr>
              <a:t>Collaborate with Virtual MDTs on MS Teams </a:t>
            </a:r>
            <a:br>
              <a:rPr lang="en-GB" b="1">
                <a:latin typeface="Amasis MT Pro Black"/>
              </a:rPr>
            </a:br>
            <a:r>
              <a:rPr lang="en-GB" b="1">
                <a:latin typeface="Amasis MT Pro Black"/>
              </a:rPr>
              <a:t>. Available </a:t>
            </a:r>
            <a:r>
              <a:rPr lang="en-GB" b="1" err="1">
                <a:latin typeface="Amasis MT Pro Black"/>
              </a:rPr>
              <a:t>at:URLhttps</a:t>
            </a:r>
            <a:r>
              <a:rPr lang="en-GB" b="1">
                <a:latin typeface="Amasis MT Pro Black"/>
              </a:rPr>
              <a:t>://support.nhs.net/knowledge-base/virtual-</a:t>
            </a:r>
            <a:r>
              <a:rPr lang="en-GB" b="1" err="1">
                <a:latin typeface="Amasis MT Pro Black"/>
              </a:rPr>
              <a:t>mdts</a:t>
            </a:r>
            <a:r>
              <a:rPr lang="en-GB" b="1">
                <a:latin typeface="Amasis MT Pro Black"/>
              </a:rPr>
              <a:t>/ (05/10/2025).</a:t>
            </a:r>
          </a:p>
        </p:txBody>
      </p:sp>
    </p:spTree>
    <p:extLst>
      <p:ext uri="{BB962C8B-B14F-4D97-AF65-F5344CB8AC3E}">
        <p14:creationId xmlns:p14="http://schemas.microsoft.com/office/powerpoint/2010/main" val="1958360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7DE74CA-380C-CB45-C69B-FE98BEC20C34}"/>
              </a:ext>
            </a:extLst>
          </p:cNvPr>
          <p:cNvSpPr txBox="1"/>
          <p:nvPr/>
        </p:nvSpPr>
        <p:spPr>
          <a:xfrm>
            <a:off x="2150526" y="2768145"/>
            <a:ext cx="7897563" cy="1323439"/>
          </a:xfrm>
          <a:prstGeom prst="rect">
            <a:avLst/>
          </a:prstGeom>
        </p:spPr>
        <p:style>
          <a:lnRef idx="3">
            <a:schemeClr val="lt1"/>
          </a:lnRef>
          <a:fillRef idx="1">
            <a:schemeClr val="accent5"/>
          </a:fillRef>
          <a:effectRef idx="1">
            <a:schemeClr val="accent5"/>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8000">
                <a:solidFill>
                  <a:srgbClr val="C00000"/>
                </a:solidFill>
                <a:latin typeface="Amasis MT Pro Black"/>
              </a:rPr>
              <a:t>Thank You</a:t>
            </a:r>
            <a:endParaRPr lang="en-US"/>
          </a:p>
        </p:txBody>
      </p:sp>
    </p:spTree>
    <p:extLst>
      <p:ext uri="{BB962C8B-B14F-4D97-AF65-F5344CB8AC3E}">
        <p14:creationId xmlns:p14="http://schemas.microsoft.com/office/powerpoint/2010/main" val="39259229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1</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DashVTI</vt:lpstr>
      <vt:lpstr>Digital Skill and Reasearch Methods (LCHS4007_BIRM)</vt:lpstr>
      <vt:lpstr>Introduction </vt:lpstr>
      <vt:lpstr>MS 365 (Power Point)</vt:lpstr>
      <vt:lpstr>PowerPoint Presentation</vt:lpstr>
      <vt:lpstr>PowerPoint Presentation</vt:lpstr>
      <vt:lpstr>PowerPoint Presentation</vt:lpstr>
      <vt:lpstr>Digital safety checklist  Sunrise Residential Carehome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 and Reasearch Methods (LCHS4007_BIRM)</dc:title>
  <dc:creator/>
  <cp:revision>3</cp:revision>
  <dcterms:created xsi:type="dcterms:W3CDTF">2025-09-21T09:32:14Z</dcterms:created>
  <dcterms:modified xsi:type="dcterms:W3CDTF">2025-10-12T20:08:56Z</dcterms:modified>
</cp:coreProperties>
</file>