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2" r:id="rId1"/>
  </p:sldMasterIdLst>
  <p:notesMasterIdLst>
    <p:notesMasterId r:id="rId37"/>
  </p:notesMasterIdLst>
  <p:sldIdLst>
    <p:sldId id="288" r:id="rId2"/>
    <p:sldId id="28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90" r:id="rId21"/>
    <p:sldId id="274" r:id="rId22"/>
    <p:sldId id="275" r:id="rId23"/>
    <p:sldId id="276" r:id="rId24"/>
    <p:sldId id="277" r:id="rId25"/>
    <p:sldId id="278" r:id="rId26"/>
    <p:sldId id="291" r:id="rId27"/>
    <p:sldId id="279" r:id="rId28"/>
    <p:sldId id="280" r:id="rId29"/>
    <p:sldId id="281" r:id="rId30"/>
    <p:sldId id="282" r:id="rId31"/>
    <p:sldId id="283" r:id="rId32"/>
    <p:sldId id="284" r:id="rId33"/>
    <p:sldId id="286" r:id="rId34"/>
    <p:sldId id="287" r:id="rId35"/>
    <p:sldId id="292" r:id="rId3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7" d="100"/>
          <a:sy n="87" d="100"/>
        </p:scale>
        <p:origin x="49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42741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project brief and draft report content supplied in chat on 2026-03-27.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9736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6590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[1] Higher Education Statistics Agency, Non-continuation: UK performance indicators, 2022.
[2] Higher Education Statistics Agency, Higher Education Student Statistics: UK, 2024/25, 2026.
[4] Save the Student, National Student Money Survey 2025, 2025.
[5] UK Parliament, Student mental health in England: Statistics, policy and guidance, 2025.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[1] Higher Education Statistics Agency, Non-continuation: UK performance indicators, 2022.
[2] Higher Education Statistics Agency, Higher Education Student Statistics: UK, 2024/25, 2026.
[3] Office for Students, National Student Survey results and student characteristics, 2025.
[4] Save the Student, National Student Money Survey 2025, 2025.
[5] UK Parliament, Student mental health in England: Statistics, policy and guidance, 2025.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[1]–[17] As listed in the project reference list supplied by the user.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0205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71922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[6] Jisc, The Office for Students mental health analytics project - An evaluation, 2024, updated 2025.
[7] Jisc, Learning analytics, 2026.
[17] Jisc, Code of practice for wellbeing and mental health analytics, 2020.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153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65340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4819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63514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64440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91754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05508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43163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51309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15858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180361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417765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85879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661513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17429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91960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58885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69917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6872">
              <a:srgbClr val="FAD7D7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213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  <p:sldLayoutId id="214748369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18407" y="146304"/>
            <a:ext cx="7865473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 err="1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</a:t>
            </a:r>
            <a:r>
              <a:rPr lang="en-US" sz="24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4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AI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0551673" y="233046"/>
            <a:ext cx="108343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 of 33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411480" y="6446520"/>
            <a:ext cx="62179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9692640" y="6446520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044526" y="1097280"/>
            <a:ext cx="9562514" cy="640080"/>
          </a:xfrm>
          <a:prstGeom prst="rect">
            <a:avLst/>
          </a:prstGeom>
          <a:noFill/>
          <a:ln/>
        </p:spPr>
        <p:txBody>
          <a:bodyPr wrap="square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400" b="1" i="1" dirty="0">
                <a:solidFill>
                  <a:srgbClr val="1F3A5F"/>
                </a:solidFill>
                <a:latin typeface="Algerian" panose="04020705040A02060702" pitchFamily="82" charset="0"/>
                <a:ea typeface="Times New Roman" pitchFamily="34" charset="-122"/>
                <a:cs typeface="Times New Roman" pitchFamily="34" charset="-120"/>
              </a:rPr>
              <a:t>Desktop-Based Early Warning System for Student Dropout and Burnout</a:t>
            </a:r>
            <a:endParaRPr lang="en-US" sz="2400" i="1" dirty="0">
              <a:latin typeface="Algerian" panose="04020705040A02060702" pitchFamily="82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806392" y="1681090"/>
            <a:ext cx="10287000" cy="1304778"/>
          </a:xfrm>
          <a:prstGeom prst="roundRect">
            <a:avLst/>
          </a:prstGeom>
          <a:solidFill>
            <a:srgbClr val="DCE6F2"/>
          </a:solidFill>
          <a:ln w="12700">
            <a:solidFill>
              <a:srgbClr val="B7C6D9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143000" y="2267712"/>
            <a:ext cx="9829800" cy="411480"/>
          </a:xfrm>
          <a:prstGeom prst="rect">
            <a:avLst/>
          </a:prstGeom>
          <a:noFill/>
          <a:ln/>
        </p:spPr>
        <p:txBody>
          <a:bodyPr wrap="square" rtlCol="0" anchor="ctr">
            <a:no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1A1A1A"/>
                </a:solidFill>
                <a:latin typeface="Script MT Bold" panose="03040602040607080904" pitchFamily="66" charset="0"/>
                <a:ea typeface="Times New Roman" pitchFamily="34" charset="-122"/>
                <a:cs typeface="Times New Roman" pitchFamily="34" charset="-120"/>
              </a:rPr>
              <a:t>Students: Andrey Atanasov | Mirela Gerasimova Balabanova-Kehayova | Catalin Dragomir | Muhammad Kamrul Hasan Sohel | Pedro Gaetjens Molongua</a:t>
            </a:r>
            <a:endParaRPr lang="en-US" sz="2400" dirty="0">
              <a:latin typeface="Script MT Bold" panose="03040602040607080904" pitchFamily="66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2880360" y="361188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Module: Emerging Trends (ACCB6019_LON)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Lecturer: Dr Sadeque Imam Shaikh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914400" y="4846320"/>
            <a:ext cx="10332720" cy="45720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7A1E1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Focus: explainable analytics, synthetic data, dashboard-based intervention, and GDPR-safe prototype design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583011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Suggested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speaking plan for the group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822960" y="1280160"/>
            <a:ext cx="128016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8" name="Shape 6"/>
          <p:cNvSpPr/>
          <p:nvPr/>
        </p:nvSpPr>
        <p:spPr>
          <a:xfrm>
            <a:off x="2286000" y="1280160"/>
            <a:ext cx="128016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3840480" y="1280160"/>
            <a:ext cx="667512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75714" y="1343289"/>
            <a:ext cx="1090246" cy="20292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Speaker </a:t>
            </a: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2400300" y="1546214"/>
            <a:ext cx="1005840" cy="13628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Slides </a:t>
            </a:r>
            <a:endParaRPr lang="en-US" sz="1600" dirty="0" smtClean="0">
              <a:solidFill>
                <a:srgbClr val="1A1A1A"/>
              </a:solidFill>
              <a:latin typeface="Times New Roman" pitchFamily="34" charset="0"/>
              <a:ea typeface="Times New Roman" pitchFamily="34" charset="-122"/>
              <a:cs typeface="Times New Roman" pitchFamily="34" charset="-120"/>
            </a:endParaRPr>
          </a:p>
          <a:p>
            <a:pPr marL="0" indent="0">
              <a:buNone/>
            </a:pPr>
            <a:r>
              <a:rPr lang="en-US" sz="16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 1–7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3977640" y="1444752"/>
            <a:ext cx="6309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Introduction, problem, aim, objectives and literature context.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822960" y="2194560"/>
            <a:ext cx="1280160" cy="73152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2286000" y="2194560"/>
            <a:ext cx="1280160" cy="73152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3840480" y="2194560"/>
            <a:ext cx="6675120" cy="73152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91540" y="2310970"/>
            <a:ext cx="11430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Speaker 2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2423160" y="2432304"/>
            <a:ext cx="100584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Slides </a:t>
            </a:r>
            <a:r>
              <a:rPr lang="en-US" sz="16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8–14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3977640" y="2359152"/>
            <a:ext cx="6309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Current systems, research gap, research method and tools.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822960" y="3108960"/>
            <a:ext cx="128016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2286000" y="3108960"/>
            <a:ext cx="128016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3840480" y="3108960"/>
            <a:ext cx="667512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91540" y="3187036"/>
            <a:ext cx="1143000" cy="137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Speaker 3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2423160" y="3346704"/>
            <a:ext cx="100584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Slides </a:t>
            </a:r>
            <a:r>
              <a:rPr lang="en-US" sz="16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15–19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3977640" y="3273552"/>
            <a:ext cx="6309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Database, ERD, feature engineering, scoring engine and flowchart.</a:t>
            </a:r>
            <a:endParaRPr lang="en-US" sz="1500" dirty="0"/>
          </a:p>
        </p:txBody>
      </p:sp>
      <p:sp>
        <p:nvSpPr>
          <p:cNvPr id="25" name="Shape 23"/>
          <p:cNvSpPr/>
          <p:nvPr/>
        </p:nvSpPr>
        <p:spPr>
          <a:xfrm>
            <a:off x="822960" y="4023360"/>
            <a:ext cx="1280160" cy="73152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2286000" y="4070838"/>
            <a:ext cx="1280160" cy="684042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3840480" y="4023360"/>
            <a:ext cx="6675120" cy="73152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04289" y="4105656"/>
            <a:ext cx="11887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Speaker 4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2423160" y="4261104"/>
            <a:ext cx="100584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Slides </a:t>
            </a:r>
            <a:r>
              <a:rPr lang="en-US" sz="16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20–25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3977640" y="4187952"/>
            <a:ext cx="630936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Workflow, dashboard outputs, use case, strengths, </a:t>
            </a:r>
            <a:r>
              <a:rPr lang="en-US" sz="15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Security ,</a:t>
            </a:r>
            <a:r>
              <a:rPr lang="en-US" sz="15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limitations </a:t>
            </a: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and evaluation.</a:t>
            </a:r>
            <a:endParaRPr lang="en-US" sz="1500" dirty="0"/>
          </a:p>
        </p:txBody>
      </p:sp>
      <p:sp>
        <p:nvSpPr>
          <p:cNvPr id="31" name="Shape 29"/>
          <p:cNvSpPr/>
          <p:nvPr/>
        </p:nvSpPr>
        <p:spPr>
          <a:xfrm>
            <a:off x="822960" y="4937760"/>
            <a:ext cx="128016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2" name="Shape 30"/>
          <p:cNvSpPr/>
          <p:nvPr/>
        </p:nvSpPr>
        <p:spPr>
          <a:xfrm>
            <a:off x="2286000" y="4937760"/>
            <a:ext cx="128016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3" name="Shape 31"/>
          <p:cNvSpPr/>
          <p:nvPr/>
        </p:nvSpPr>
        <p:spPr>
          <a:xfrm>
            <a:off x="3840480" y="4937760"/>
            <a:ext cx="6675120" cy="73152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904289" y="5078437"/>
            <a:ext cx="1188720" cy="910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Speaker 5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2423160" y="5175504"/>
            <a:ext cx="100584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Slides </a:t>
            </a:r>
            <a:r>
              <a:rPr lang="en-US" sz="16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26–33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3977640" y="5102352"/>
            <a:ext cx="6309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Future improvements, ethics, conclusion and </a:t>
            </a:r>
            <a:r>
              <a:rPr lang="en-US" sz="15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references.</a:t>
            </a:r>
            <a:endParaRPr lang="en-US" sz="1500" dirty="0"/>
          </a:p>
        </p:txBody>
      </p:sp>
      <p:sp>
        <p:nvSpPr>
          <p:cNvPr id="38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 of 33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 flipH="1">
            <a:off x="875714" y="1566857"/>
            <a:ext cx="1097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 K H </a:t>
            </a:r>
            <a:r>
              <a:rPr lang="en-GB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Sohel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904289" y="2494526"/>
            <a:ext cx="1033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Catalin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000566" y="3372998"/>
            <a:ext cx="9368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Andrey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 flipH="1">
            <a:off x="1046286" y="4325219"/>
            <a:ext cx="6945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Mirela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1100248" y="5225702"/>
            <a:ext cx="6411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Pedro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828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Presentation roadmap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40080" y="1051559"/>
            <a:ext cx="10156874" cy="435571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Background and problem definition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Why dropout, disengagement and burnout remain urgent issues in higher education</a:t>
            </a:r>
            <a:r>
              <a:rPr lang="en-US" sz="2000" b="1" i="1" dirty="0" smtClean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</a:p>
          <a:p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Project aim, objectives and research gap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What EduGuardian AI is designed to solve and how it differs from existing systems</a:t>
            </a:r>
            <a:r>
              <a:rPr lang="en-US" sz="2000" b="1" i="1" dirty="0" smtClean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</a:p>
          <a:p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System design and methodology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Database design, feature engineering, scoring logic and Agile development</a:t>
            </a:r>
            <a:r>
              <a:rPr lang="en-US" sz="2000" b="1" i="1" dirty="0" smtClean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</a:p>
          <a:p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Prototype workflow and implementation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How data moves from collection to analytics and dashboard output</a:t>
            </a:r>
            <a:r>
              <a:rPr lang="en-US" sz="2000" b="1" i="1" dirty="0" smtClean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</a:p>
          <a:p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Evaluation, contribution and future improvements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Expected value, limitations and next development steps.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2"/>
          <p:cNvSpPr/>
          <p:nvPr/>
        </p:nvSpPr>
        <p:spPr>
          <a:xfrm>
            <a:off x="10607040" y="146304"/>
            <a:ext cx="108343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3 of 33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Introduction: why this topic matters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40079" y="1097280"/>
            <a:ext cx="7220243" cy="416051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Student dropout and academic burnout continue to affect university continuation, attainment and wellbeing in the UK [1], [5].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This makes early identification important for both institutional performance and student support.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HESA uses first-year non-continuation as a major national indicator of institutional effectiveness [1], [2].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In other words, whether students progress into second year is a key benchmark.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Financial pressure and mental health challenges increase the likelihood of withdrawal [4], [5].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These pressures often appear before a student formally leaves their course.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Image 0" descr="financial_stres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2952" y="525780"/>
            <a:ext cx="3921368" cy="4305065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812280" y="4936002"/>
            <a:ext cx="1828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Interpretation</a:t>
            </a:r>
            <a:endParaRPr lang="en-US" sz="1800" dirty="0"/>
          </a:p>
        </p:txBody>
      </p:sp>
      <p:sp>
        <p:nvSpPr>
          <p:cNvPr id="10" name="Text 7"/>
          <p:cNvSpPr/>
          <p:nvPr/>
        </p:nvSpPr>
        <p:spPr>
          <a:xfrm>
            <a:off x="6812280" y="5187462"/>
            <a:ext cx="47548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project responds to the need for earlier, clearer and more actionable warning signals before withdrawal decisions occur.</a:t>
            </a:r>
            <a:endParaRPr lang="en-US" sz="1700" dirty="0"/>
          </a:p>
        </p:txBody>
      </p:sp>
      <p:sp>
        <p:nvSpPr>
          <p:cNvPr id="11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4 of 33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8389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Problem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statement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11480" y="1070903"/>
            <a:ext cx="6080760" cy="3994273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Universities often identify risk after serious disengagement has already happened.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Late detection reduces the chance of a timely support intervention.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Many analytics systems are complex, institution-wide or commercially managed</a:t>
            </a:r>
            <a:r>
              <a:rPr lang="en-US" b="1" dirty="0" smtClean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This can make them expensive, difficult to access and hard to explain clearly.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There is a need for a smaller, transparent prototype that demonstrates the core logic of an early warning system.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EduGuardian AI is designed to fill this practical gap through a rule-based model</a:t>
            </a:r>
            <a:r>
              <a:rPr lang="en-US" b="1" i="1" dirty="0" smtClean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313442" y="968509"/>
            <a:ext cx="4572000" cy="1143000"/>
          </a:xfrm>
          <a:prstGeom prst="roundRect">
            <a:avLst>
              <a:gd name="adj" fmla="val 5600"/>
            </a:avLst>
          </a:prstGeom>
          <a:solidFill>
            <a:srgbClr val="F7F9FC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496322" y="1043171"/>
            <a:ext cx="21031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Late identification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7498080" y="1398654"/>
            <a:ext cx="4023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Students are often flagged only after repeated absence, missed submissions or prolonged inactivity.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949440" y="2410851"/>
            <a:ext cx="4572000" cy="1143000"/>
          </a:xfrm>
          <a:prstGeom prst="roundRect">
            <a:avLst>
              <a:gd name="adj" fmla="val 5600"/>
            </a:avLst>
          </a:prstGeom>
          <a:solidFill>
            <a:srgbClr val="F7F9FC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949440" y="2496312"/>
            <a:ext cx="21031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Opaque models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6979334" y="2740790"/>
            <a:ext cx="4023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Staff may see a risk label without understanding the variables behind it.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6583680" y="3819782"/>
            <a:ext cx="4572000" cy="1143000"/>
          </a:xfrm>
          <a:prstGeom prst="roundRect">
            <a:avLst>
              <a:gd name="adj" fmla="val 5600"/>
            </a:avLst>
          </a:prstGeom>
          <a:solidFill>
            <a:srgbClr val="F7F9FC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654017" y="3892582"/>
            <a:ext cx="2586697" cy="29964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Cost and accessibility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6654017" y="4183835"/>
            <a:ext cx="4023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Smaller institutions or student projects may not have access to enterprise analytics tools.</a:t>
            </a:r>
            <a:endParaRPr lang="en-US" sz="1600" dirty="0"/>
          </a:p>
        </p:txBody>
      </p:sp>
      <p:sp>
        <p:nvSpPr>
          <p:cNvPr id="17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5 of 33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5899638" y="6374423"/>
            <a:ext cx="912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[6],[7]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Aim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and objectives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40080" y="1024128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Aim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640080" y="1353312"/>
            <a:ext cx="10972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To design and implement a desktop-based early warning system that detects students at risk of dropout or burnout using explainable rule-based analytics.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822960" y="2148840"/>
            <a:ext cx="9991578" cy="3602736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Conduct a literature review on student retention and early warning systems</a:t>
            </a:r>
            <a:r>
              <a:rPr lang="en-US" sz="20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</a:t>
            </a:r>
            <a:endParaRPr lang="en-US" sz="20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Identify key behavioural risk indicators from academic and institutional sources.</a:t>
            </a:r>
            <a:endParaRPr lang="en-US" sz="20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Design a relational database schema for student activity tracking.</a:t>
            </a:r>
            <a:endParaRPr lang="en-US" sz="20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Develop a synthetic data simulation module.</a:t>
            </a:r>
            <a:endParaRPr lang="en-US" sz="20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Implement feature engineering for behavioural risk metrics.</a:t>
            </a:r>
            <a:endParaRPr lang="en-US" sz="20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Develop a rule-based scoring engine.</a:t>
            </a:r>
            <a:endParaRPr lang="en-US" sz="20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Build a desktop dashboard prototype.</a:t>
            </a:r>
            <a:endParaRPr lang="en-US" sz="2000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Evaluate the system using simulated test cases.</a:t>
            </a:r>
            <a:endParaRPr lang="en-US" sz="2000" dirty="0"/>
          </a:p>
        </p:txBody>
      </p:sp>
      <p:sp>
        <p:nvSpPr>
          <p:cNvPr id="10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6 of 33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65314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Literature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review: what the evidence shows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391258" y="1174653"/>
            <a:ext cx="11466928" cy="45491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HESA identifies year-one continuation as a major retention measure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This gives the project a direct connection to official higher education performance metrics</a:t>
            </a:r>
            <a:r>
              <a:rPr lang="en-US" b="1" i="1" dirty="0" smtClean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OfS and NSS data highlight demographic differences in continuation and student experience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This shows that retention risk is not evenly distributed across the student population</a:t>
            </a:r>
            <a:r>
              <a:rPr lang="en-US" b="1" i="1" dirty="0" smtClean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Financial difficulty is a strong withdrawal factor, while mental health issues are increasingly visible in student support policy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Both themes justify combining academic and wellbeing-related behavioural indicators</a:t>
            </a:r>
            <a:r>
              <a:rPr lang="en-US" b="1" i="1" dirty="0" smtClean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.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Existing learning analytics tools often use predictive models, but explainability is not always clear.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rgbClr val="555555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EduGuardian AI deliberately chooses rule-based transparency over black-box complexity.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2"/>
          <p:cNvSpPr/>
          <p:nvPr/>
        </p:nvSpPr>
        <p:spPr>
          <a:xfrm>
            <a:off x="10551673" y="76418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7 of 33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 flipH="1">
            <a:off x="5133827" y="6261854"/>
            <a:ext cx="1985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[1],[2],[3],[4],[5]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909828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290649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Current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universities and organisations using similar systems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640080" y="1088136"/>
            <a:ext cx="2194560" cy="585216"/>
          </a:xfrm>
          <a:prstGeom prst="rect">
            <a:avLst/>
          </a:prstGeom>
          <a:solidFill>
            <a:srgbClr val="1F3A5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2880360" y="1088136"/>
            <a:ext cx="2011680" cy="512064"/>
          </a:xfrm>
          <a:prstGeom prst="rect">
            <a:avLst/>
          </a:prstGeom>
          <a:solidFill>
            <a:srgbClr val="1F3A5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4983480" y="1088136"/>
            <a:ext cx="6217920" cy="512064"/>
          </a:xfrm>
          <a:prstGeom prst="rect">
            <a:avLst/>
          </a:prstGeom>
          <a:solidFill>
            <a:srgbClr val="1F3A5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31520" y="1188720"/>
            <a:ext cx="1828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Institution / </a:t>
            </a:r>
            <a:r>
              <a:rPr lang="en-US" sz="1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organization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2971800" y="1188720"/>
            <a:ext cx="1828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System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181752" y="1257300"/>
            <a:ext cx="1828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Relevance to EduGuardian AI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640080" y="1600200"/>
            <a:ext cx="10561320" cy="868680"/>
          </a:xfrm>
          <a:prstGeom prst="rect">
            <a:avLst/>
          </a:prstGeom>
          <a:solidFill>
            <a:srgbClr val="F8FAFD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31520" y="1709928"/>
            <a:ext cx="2057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Open University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2971800" y="1709928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OU Analyse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5074920" y="1673352"/>
            <a:ext cx="58064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Weekly machine-learning risk updates for tutors and support teams </a:t>
            </a:r>
            <a:r>
              <a:rPr lang="en-US" sz="14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[6][7].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640080" y="2468880"/>
            <a:ext cx="10561320" cy="868680"/>
          </a:xfrm>
          <a:prstGeom prst="rect">
            <a:avLst/>
          </a:prstGeom>
          <a:solidFill>
            <a:srgbClr val="EDF3FB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31520" y="2578608"/>
            <a:ext cx="2057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Nottingham Trent University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2971800" y="2578608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Student Dashboard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5074920" y="2542032"/>
            <a:ext cx="58064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Tracks engagement levels using indicators such as attendance and resource use </a:t>
            </a:r>
            <a:r>
              <a:rPr lang="en-US" sz="14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[8]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640080" y="3337560"/>
            <a:ext cx="10561320" cy="868680"/>
          </a:xfrm>
          <a:prstGeom prst="rect">
            <a:avLst/>
          </a:prstGeom>
          <a:solidFill>
            <a:srgbClr val="F8FAFD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731520" y="3447288"/>
            <a:ext cx="2057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Northumbria / Newcastle / Jisc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2971800" y="3447288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Learning analytics for wellbeing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5074920" y="3410712"/>
            <a:ext cx="58064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Applies analytics to retention and wellbeing support </a:t>
            </a:r>
            <a:r>
              <a:rPr lang="en-US" sz="14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[9]–[11].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640080" y="4206240"/>
            <a:ext cx="10561320" cy="868680"/>
          </a:xfrm>
          <a:prstGeom prst="rect">
            <a:avLst/>
          </a:prstGeom>
          <a:solidFill>
            <a:srgbClr val="EDF3FB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731520" y="4315968"/>
            <a:ext cx="2057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Georgia State University</a:t>
            </a:r>
            <a:endParaRPr lang="en-US" sz="1500" dirty="0"/>
          </a:p>
        </p:txBody>
      </p:sp>
      <p:sp>
        <p:nvSpPr>
          <p:cNvPr id="27" name="Text 25"/>
          <p:cNvSpPr/>
          <p:nvPr/>
        </p:nvSpPr>
        <p:spPr>
          <a:xfrm>
            <a:off x="2971800" y="4315968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GPS Advising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5074920" y="4279392"/>
            <a:ext cx="58064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Uses predictive analytics and more than 800 alerts for adviser intervention [9], [</a:t>
            </a:r>
            <a:r>
              <a:rPr lang="en-US" sz="14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12][13]</a:t>
            </a:r>
            <a:endParaRPr lang="en-US" sz="1400" dirty="0"/>
          </a:p>
        </p:txBody>
      </p:sp>
      <p:sp>
        <p:nvSpPr>
          <p:cNvPr id="29" name="Shape 27"/>
          <p:cNvSpPr/>
          <p:nvPr/>
        </p:nvSpPr>
        <p:spPr>
          <a:xfrm>
            <a:off x="640080" y="5074920"/>
            <a:ext cx="10561320" cy="868680"/>
          </a:xfrm>
          <a:prstGeom prst="rect">
            <a:avLst/>
          </a:prstGeom>
          <a:solidFill>
            <a:srgbClr val="F8FAFD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731520" y="5184648"/>
            <a:ext cx="2057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EAB / Civitas Learning</a:t>
            </a:r>
            <a:endParaRPr lang="en-US" sz="1500" dirty="0"/>
          </a:p>
        </p:txBody>
      </p:sp>
      <p:sp>
        <p:nvSpPr>
          <p:cNvPr id="31" name="Text 29"/>
          <p:cNvSpPr/>
          <p:nvPr/>
        </p:nvSpPr>
        <p:spPr>
          <a:xfrm>
            <a:off x="2971800" y="5184648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Navigate360 / student success analytics</a:t>
            </a:r>
            <a:endParaRPr lang="en-US" sz="1500" dirty="0"/>
          </a:p>
        </p:txBody>
      </p:sp>
      <p:sp>
        <p:nvSpPr>
          <p:cNvPr id="32" name="Text 30"/>
          <p:cNvSpPr/>
          <p:nvPr/>
        </p:nvSpPr>
        <p:spPr>
          <a:xfrm>
            <a:off x="5074920" y="5148072"/>
            <a:ext cx="58064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Commercial platforms supporting early alerts, case management and persistence improvement [</a:t>
            </a:r>
            <a:r>
              <a:rPr lang="en-US" sz="14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14]</a:t>
            </a:r>
            <a:endParaRPr lang="en-US" sz="1400" dirty="0"/>
          </a:p>
        </p:txBody>
      </p:sp>
      <p:sp>
        <p:nvSpPr>
          <p:cNvPr id="33" name="Text 2"/>
          <p:cNvSpPr/>
          <p:nvPr/>
        </p:nvSpPr>
        <p:spPr>
          <a:xfrm>
            <a:off x="10551672" y="237639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8 of 33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Research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gap and project niche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731520" y="1188719"/>
            <a:ext cx="5760720" cy="3620673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Existing systems are often better at predicting failure or withdrawal than explaining the reason for a </a:t>
            </a:r>
            <a:r>
              <a:rPr lang="en-US" sz="1800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flag.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can reduce trust, fairness and usability for staff and students.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Burnout-related warning signs are less visible in public descriptions of current systems.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Behavioural disengagement may be tracked, but not always framed as early wellbeing risk.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Many solutions depend on enterprise-scale infrastructure or commercial ecosystems.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That creates a gap for low-cost, educational prototypes that are easier to test and understand</a:t>
            </a:r>
            <a:r>
              <a:rPr lang="en-US" sz="1600" i="1" dirty="0" smtClean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</a:t>
            </a:r>
          </a:p>
          <a:p>
            <a:endParaRPr lang="en-US" sz="1600" i="1" dirty="0">
              <a:solidFill>
                <a:srgbClr val="555555"/>
              </a:solidFill>
              <a:latin typeface="Times New Roman" pitchFamily="34" charset="0"/>
              <a:cs typeface="Times New Roman" pitchFamily="34" charset="-12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629400" y="1280160"/>
            <a:ext cx="4572000" cy="960120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812280" y="1417320"/>
            <a:ext cx="2194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Explainability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6812280" y="1719072"/>
            <a:ext cx="40690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Clear scoring rules and penalties instead of hidden modelling logic.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6629400" y="2569464"/>
            <a:ext cx="4572000" cy="1133856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12280" y="2830068"/>
            <a:ext cx="2194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GDPR-safe development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6812280" y="3182112"/>
            <a:ext cx="40690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Synthetic data avoids using real student records in the prototype stage.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6629400" y="4032504"/>
            <a:ext cx="4572000" cy="1133856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812280" y="4238244"/>
            <a:ext cx="2194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Practical accessibility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6812280" y="4645152"/>
            <a:ext cx="40690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lightweight desktop tool can demonstrate analytics without enterprise platforms.</a:t>
            </a:r>
            <a:endParaRPr lang="en-US" sz="1500" dirty="0"/>
          </a:p>
        </p:txBody>
      </p:sp>
      <p:sp>
        <p:nvSpPr>
          <p:cNvPr id="17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9 of 33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 flipH="1">
            <a:off x="5349086" y="6241780"/>
            <a:ext cx="14935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[15]-[17]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Research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method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40080" y="1097280"/>
            <a:ext cx="6400800" cy="530352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19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project follows a design science research approach.</a:t>
            </a:r>
            <a:endParaRPr lang="en-US" sz="19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7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main research output is a technical artefact: the EduGuardian AI prototype.</a:t>
            </a:r>
            <a:endParaRPr lang="en-US" sz="1900" dirty="0"/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19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Secondary research informs the behavioural indicators and retention context.</a:t>
            </a:r>
            <a:endParaRPr lang="en-US" sz="19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7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Sources include HESA, OfS, NSS, Jisc and institutional examples.</a:t>
            </a:r>
            <a:endParaRPr lang="en-US" sz="1900" dirty="0"/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19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practical stages include system design, prototype development and scenario-based testing.</a:t>
            </a:r>
            <a:endParaRPr lang="en-US" sz="19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7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means the project is both research-informed and implementation-focused.</a:t>
            </a:r>
            <a:endParaRPr lang="en-US" sz="1900" dirty="0"/>
          </a:p>
          <a:p>
            <a:pPr marL="342900" indent="-342900">
              <a:buSzPct val="100000"/>
              <a:buFont typeface="Wingdings" panose="05000000000000000000" pitchFamily="2" charset="2"/>
              <a:buChar char="q"/>
            </a:pPr>
            <a:r>
              <a:rPr lang="en-US" sz="19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No real student data is used.</a:t>
            </a:r>
            <a:endParaRPr lang="en-US" sz="19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7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Synthetic data generation supports GDPR compliance and ethical development.</a:t>
            </a:r>
            <a:endParaRPr lang="en-US" sz="1900" dirty="0"/>
          </a:p>
        </p:txBody>
      </p:sp>
      <p:sp>
        <p:nvSpPr>
          <p:cNvPr id="8" name="Shape 6"/>
          <p:cNvSpPr/>
          <p:nvPr/>
        </p:nvSpPr>
        <p:spPr>
          <a:xfrm>
            <a:off x="7315200" y="1371600"/>
            <a:ext cx="1645920" cy="822960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2C7A7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424928" y="1554480"/>
            <a:ext cx="1417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Secondary research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9326880" y="1371600"/>
            <a:ext cx="1645920" cy="822960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2C7A7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436608" y="1554480"/>
            <a:ext cx="1417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System design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7315200" y="3200400"/>
            <a:ext cx="1645920" cy="822960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2C7A7B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424928" y="3383280"/>
            <a:ext cx="1417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Prototype build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9326880" y="3200400"/>
            <a:ext cx="1645920" cy="822960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2C7A7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436608" y="3383280"/>
            <a:ext cx="1417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Scenario testing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8961120" y="1783080"/>
            <a:ext cx="320040" cy="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7" name="Shape 15"/>
          <p:cNvSpPr/>
          <p:nvPr/>
        </p:nvSpPr>
        <p:spPr>
          <a:xfrm>
            <a:off x="8138160" y="2240280"/>
            <a:ext cx="0" cy="50292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8" name="Shape 16"/>
          <p:cNvSpPr/>
          <p:nvPr/>
        </p:nvSpPr>
        <p:spPr>
          <a:xfrm>
            <a:off x="10149840" y="2240280"/>
            <a:ext cx="0" cy="50292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9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10 of 33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5394960" y="6141720"/>
            <a:ext cx="114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[1]-[[14]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Development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methodology: Agile-inspired approach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731520" y="1143000"/>
            <a:ext cx="4558937" cy="3861707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project is organised into iterative but structured development phases.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supports progress in manageable increments while preserving system dependencies.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Research and design come first, followed by backend logic, interface development and testing.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Each phase produces outputs needed by the next stage.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An Agile-inspired approach is useful because requirements can be refined as the prototype evolves.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For example, the ERD and scoring logic improved during development.</a:t>
            </a:r>
            <a:endParaRPr lang="en-US" sz="1800" dirty="0"/>
          </a:p>
        </p:txBody>
      </p:sp>
      <p:sp>
        <p:nvSpPr>
          <p:cNvPr id="9" name="Text 6"/>
          <p:cNvSpPr/>
          <p:nvPr/>
        </p:nvSpPr>
        <p:spPr>
          <a:xfrm>
            <a:off x="6583680" y="4572000"/>
            <a:ext cx="1828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Interpretation</a:t>
            </a:r>
            <a:endParaRPr lang="en-US" sz="1800" dirty="0"/>
          </a:p>
        </p:txBody>
      </p:sp>
      <p:sp>
        <p:nvSpPr>
          <p:cNvPr id="10" name="Text 7"/>
          <p:cNvSpPr/>
          <p:nvPr/>
        </p:nvSpPr>
        <p:spPr>
          <a:xfrm>
            <a:off x="6583680" y="4892040"/>
            <a:ext cx="45720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overlap is controlled rather than random: design informs backend work, and testing begins once both logic and interface are ready.</a:t>
            </a:r>
            <a:endParaRPr lang="en-US" sz="1600" dirty="0"/>
          </a:p>
        </p:txBody>
      </p:sp>
      <p:pic>
        <p:nvPicPr>
          <p:cNvPr id="11" name="Picture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649686" y="1049337"/>
            <a:ext cx="6193314" cy="3385503"/>
          </a:xfrm>
          <a:prstGeom prst="rect">
            <a:avLst/>
          </a:prstGeom>
        </p:spPr>
      </p:pic>
      <p:sp>
        <p:nvSpPr>
          <p:cNvPr id="12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11 of 33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System methodology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822960" y="1325880"/>
            <a:ext cx="2926080" cy="868680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60120" y="1527048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1. Synthetic student data generation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3749040" y="1755648"/>
            <a:ext cx="685800" cy="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0" name="Shape 8"/>
          <p:cNvSpPr/>
          <p:nvPr/>
        </p:nvSpPr>
        <p:spPr>
          <a:xfrm>
            <a:off x="4572000" y="1325880"/>
            <a:ext cx="2926080" cy="868680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709160" y="1527048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2. Storage in SQLite relational database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7498080" y="1755648"/>
            <a:ext cx="685800" cy="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3" name="Shape 11"/>
          <p:cNvSpPr/>
          <p:nvPr/>
        </p:nvSpPr>
        <p:spPr>
          <a:xfrm>
            <a:off x="8321040" y="1325880"/>
            <a:ext cx="2926080" cy="868680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458200" y="1527048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3. Feature extraction using SQL queries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9738360" y="2194560"/>
            <a:ext cx="0" cy="50292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6" name="Shape 14"/>
          <p:cNvSpPr/>
          <p:nvPr/>
        </p:nvSpPr>
        <p:spPr>
          <a:xfrm>
            <a:off x="822960" y="3154680"/>
            <a:ext cx="2926080" cy="868680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960120" y="3355848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4. Rule-based risk score calculation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3749040" y="3584448"/>
            <a:ext cx="685800" cy="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9" name="Shape 17"/>
          <p:cNvSpPr/>
          <p:nvPr/>
        </p:nvSpPr>
        <p:spPr>
          <a:xfrm>
            <a:off x="4572000" y="3154680"/>
            <a:ext cx="2926080" cy="868680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709160" y="3355848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5. Risk band classification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7498080" y="3584448"/>
            <a:ext cx="685800" cy="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22" name="Shape 20"/>
          <p:cNvSpPr/>
          <p:nvPr/>
        </p:nvSpPr>
        <p:spPr>
          <a:xfrm>
            <a:off x="8321040" y="3154680"/>
            <a:ext cx="2926080" cy="868680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8458200" y="3355848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6. Dashboard visualisation in Streamlit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914400" y="5303520"/>
            <a:ext cx="10241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i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pipeline separates data capture, analytics and presentation, which makes the system easier to maintain, explain and extend.</a:t>
            </a:r>
            <a:endParaRPr lang="en-US" sz="1700" dirty="0"/>
          </a:p>
        </p:txBody>
      </p:sp>
      <p:sp>
        <p:nvSpPr>
          <p:cNvPr id="25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12 of 33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Tools and technologies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731520" y="1234440"/>
            <a:ext cx="502920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96112" y="1371600"/>
            <a:ext cx="11887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Python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965960" y="1344168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Core programming language for data generation, analytics and integration.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217920" y="1234440"/>
            <a:ext cx="502920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382512" y="1371600"/>
            <a:ext cx="11887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SQLite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7452360" y="1344168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Lightweight relational database for structured storage and queries.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731520" y="2651760"/>
            <a:ext cx="502920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96112" y="2788920"/>
            <a:ext cx="11887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Streamlit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965960" y="2761488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Desktop-style dashboard for presenting outputs to tutors or staff.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6217920" y="2651760"/>
            <a:ext cx="502920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6382512" y="2788920"/>
            <a:ext cx="11887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Pandas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7452360" y="2761488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Used for processing, joining and transforming behavioural data.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731520" y="4069080"/>
            <a:ext cx="502920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96112" y="4206240"/>
            <a:ext cx="11887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VS Code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1965960" y="4178808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Development environment for coding, testing and debugging.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6217920" y="4069080"/>
            <a:ext cx="502920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6382512" y="4206240"/>
            <a:ext cx="11887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Excel</a:t>
            </a:r>
            <a:endParaRPr lang="en-US" sz="1800" dirty="0"/>
          </a:p>
        </p:txBody>
      </p:sp>
      <p:sp>
        <p:nvSpPr>
          <p:cNvPr id="24" name="Text 22"/>
          <p:cNvSpPr/>
          <p:nvPr/>
        </p:nvSpPr>
        <p:spPr>
          <a:xfrm>
            <a:off x="7452360" y="4178808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Used for planning the project schedule and Gantt chart.</a:t>
            </a:r>
            <a:endParaRPr lang="en-US" sz="1500" dirty="0"/>
          </a:p>
        </p:txBody>
      </p:sp>
      <p:sp>
        <p:nvSpPr>
          <p:cNvPr id="25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13 of 33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Database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design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40080" y="1051560"/>
            <a:ext cx="5303520" cy="4181747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relational schema stores the main forms of student interaction needed for risk analysis.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core tables are Students, Attendance, Assessments, LMS Activity, Communications and Risk Scores.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normalised design helps avoid duplicated information and supports one-to-many relationships.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For example, one student can have many attendance events, assessments and communication records.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Risk_Scores table stores calculated results over time.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is important because trend monitoring requires historical records rather than one-off outputs.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6126480" y="1143000"/>
            <a:ext cx="2240280" cy="114300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199632" y="1216152"/>
            <a:ext cx="20116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Students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236208" y="1444752"/>
            <a:ext cx="1874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student_id (PK)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name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programme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year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8778240" y="1143000"/>
            <a:ext cx="2240280" cy="114300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851392" y="1216152"/>
            <a:ext cx="20116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Attendance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887968" y="1444752"/>
            <a:ext cx="1874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attendance_id (PK)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student_id (FK)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date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status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minutes_late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6126480" y="2743200"/>
            <a:ext cx="2240280" cy="114300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199632" y="2816352"/>
            <a:ext cx="20116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Assessments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236208" y="3044952"/>
            <a:ext cx="1874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assessment_id (PK)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student_id (FK)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due_date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submitted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grade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weighting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8778240" y="2743200"/>
            <a:ext cx="2240280" cy="114300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851392" y="2816352"/>
            <a:ext cx="20116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LMS Activity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8887968" y="3044952"/>
            <a:ext cx="1874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activity_id (PK)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student_id (FK)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login_date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minutes_active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6126480" y="4343400"/>
            <a:ext cx="2240280" cy="114300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199632" y="4416552"/>
            <a:ext cx="20116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Communications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6236208" y="4645152"/>
            <a:ext cx="1874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comm_id (PK)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student_id (FK)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message_date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reply_date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weighting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8778240" y="4343400"/>
            <a:ext cx="2240280" cy="114300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8851392" y="4416552"/>
            <a:ext cx="20116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Risk Scores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8887968" y="4645152"/>
            <a:ext cx="1874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score_id (PK)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student_id (FK)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total_score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risk_level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A1A1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calculation_date</a:t>
            </a:r>
            <a:endParaRPr lang="en-US" sz="1000" dirty="0"/>
          </a:p>
        </p:txBody>
      </p:sp>
      <p:sp>
        <p:nvSpPr>
          <p:cNvPr id="26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14 of 33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ERD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improvements made during development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40080" y="1097280"/>
            <a:ext cx="6400800" cy="4250327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Logical values such as booleans and year fields must be mapped carefully in SQLite.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SQLite often uses INTEGER or TEXT rather than strongly typed Boolean fields.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Assessments table was refined so missing submissions can have NULL grades.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improves accuracy because a missing assessment is not the same as a low mark.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weighting field was added to show the relative importance of an event.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For example, a final exam should influence risk more than a small quiz.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Communications table benefits from using reply_date instead of a simple binary reply flag.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makes responsiveness measurable over time.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7406640" y="1325880"/>
            <a:ext cx="20116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Key design result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7315200" y="1691640"/>
            <a:ext cx="3840480" cy="3017520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543800" y="1965960"/>
            <a:ext cx="338328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final ERD is more analytical than descriptive.</a:t>
            </a: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It does not only record student events. It also supports weighting, time-based analysis and historical risk tracking through the Risk_Scores table.</a:t>
            </a:r>
            <a:endParaRPr lang="en-US" sz="1800" dirty="0"/>
          </a:p>
        </p:txBody>
      </p:sp>
      <p:sp>
        <p:nvSpPr>
          <p:cNvPr id="11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15 of 33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role of the Risk_Scores table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731520" y="1234440"/>
            <a:ext cx="2103120" cy="685800"/>
          </a:xfrm>
          <a:prstGeom prst="rect">
            <a:avLst/>
          </a:prstGeom>
          <a:solidFill>
            <a:srgbClr val="1F3A5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2926080" y="1234440"/>
            <a:ext cx="1554480" cy="685800"/>
          </a:xfrm>
          <a:prstGeom prst="rect">
            <a:avLst/>
          </a:prstGeom>
          <a:solidFill>
            <a:srgbClr val="1F3A5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4663440" y="1234440"/>
            <a:ext cx="6217920" cy="685800"/>
          </a:xfrm>
          <a:prstGeom prst="rect">
            <a:avLst/>
          </a:prstGeom>
          <a:solidFill>
            <a:srgbClr val="1F3A5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68680" y="1435608"/>
            <a:ext cx="18288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Field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3063240" y="1435608"/>
            <a:ext cx="11887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Type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800600" y="1399032"/>
            <a:ext cx="585216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Description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731520" y="1920240"/>
            <a:ext cx="210312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2926080" y="1920240"/>
            <a:ext cx="155448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4663440" y="1920240"/>
            <a:ext cx="621792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68680" y="2121408"/>
            <a:ext cx="18288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score_id (PK)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063240" y="2121408"/>
            <a:ext cx="11887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INTEGER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800600" y="2084832"/>
            <a:ext cx="585216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Unique ID for each score calculation.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731520" y="2606040"/>
            <a:ext cx="2103120" cy="68580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2926080" y="2606040"/>
            <a:ext cx="1554480" cy="68580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4663440" y="2606040"/>
            <a:ext cx="6217920" cy="68580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68680" y="2807208"/>
            <a:ext cx="18288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student_id (FK)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3063240" y="2807208"/>
            <a:ext cx="11887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INTEGER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4800600" y="2770632"/>
            <a:ext cx="585216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Links the score back to the student record.</a:t>
            </a:r>
            <a:endParaRPr lang="en-US" sz="1500" dirty="0"/>
          </a:p>
        </p:txBody>
      </p:sp>
      <p:sp>
        <p:nvSpPr>
          <p:cNvPr id="25" name="Shape 23"/>
          <p:cNvSpPr/>
          <p:nvPr/>
        </p:nvSpPr>
        <p:spPr>
          <a:xfrm>
            <a:off x="731520" y="3291840"/>
            <a:ext cx="210312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2926080" y="3291840"/>
            <a:ext cx="155448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4663440" y="3291840"/>
            <a:ext cx="621792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868680" y="3493008"/>
            <a:ext cx="18288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total_score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3063240" y="3493008"/>
            <a:ext cx="11887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INTEGER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4800600" y="3456432"/>
            <a:ext cx="585216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Final computed score after penalties are applied.</a:t>
            </a:r>
            <a:endParaRPr lang="en-US" sz="1500" dirty="0"/>
          </a:p>
        </p:txBody>
      </p:sp>
      <p:sp>
        <p:nvSpPr>
          <p:cNvPr id="31" name="Shape 29"/>
          <p:cNvSpPr/>
          <p:nvPr/>
        </p:nvSpPr>
        <p:spPr>
          <a:xfrm>
            <a:off x="731520" y="3977640"/>
            <a:ext cx="2103120" cy="68580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2" name="Shape 30"/>
          <p:cNvSpPr/>
          <p:nvPr/>
        </p:nvSpPr>
        <p:spPr>
          <a:xfrm>
            <a:off x="2926080" y="3977640"/>
            <a:ext cx="1554480" cy="68580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3" name="Shape 31"/>
          <p:cNvSpPr/>
          <p:nvPr/>
        </p:nvSpPr>
        <p:spPr>
          <a:xfrm>
            <a:off x="4663440" y="3977640"/>
            <a:ext cx="6217920" cy="685800"/>
          </a:xfrm>
          <a:prstGeom prst="rect">
            <a:avLst/>
          </a:prstGeom>
          <a:solidFill>
            <a:srgbClr val="F8FAFD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868680" y="4178808"/>
            <a:ext cx="18288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risk_level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3063240" y="4178808"/>
            <a:ext cx="11887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TEXT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4800600" y="4142232"/>
            <a:ext cx="585216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Stores the resulting category: Low, Medium or High.</a:t>
            </a:r>
            <a:endParaRPr lang="en-US" sz="1500" dirty="0"/>
          </a:p>
        </p:txBody>
      </p:sp>
      <p:sp>
        <p:nvSpPr>
          <p:cNvPr id="37" name="Shape 35"/>
          <p:cNvSpPr/>
          <p:nvPr/>
        </p:nvSpPr>
        <p:spPr>
          <a:xfrm>
            <a:off x="731520" y="4663440"/>
            <a:ext cx="210312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2926080" y="4663440"/>
            <a:ext cx="155448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9" name="Shape 37"/>
          <p:cNvSpPr/>
          <p:nvPr/>
        </p:nvSpPr>
        <p:spPr>
          <a:xfrm>
            <a:off x="4663440" y="4663440"/>
            <a:ext cx="6217920" cy="685800"/>
          </a:xfrm>
          <a:prstGeom prst="rect">
            <a:avLst/>
          </a:prstGeom>
          <a:solidFill>
            <a:srgbClr val="EDF3FB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868680" y="4864608"/>
            <a:ext cx="18288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calculation_date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3063240" y="4864608"/>
            <a:ext cx="11887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DATE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4800600" y="4828032"/>
            <a:ext cx="585216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Enables historical analysis and trend visualisation.</a:t>
            </a:r>
            <a:endParaRPr lang="en-US" sz="1500" dirty="0"/>
          </a:p>
        </p:txBody>
      </p:sp>
      <p:sp>
        <p:nvSpPr>
          <p:cNvPr id="43" name="Text 41"/>
          <p:cNvSpPr/>
          <p:nvPr/>
        </p:nvSpPr>
        <p:spPr>
          <a:xfrm>
            <a:off x="822960" y="5669280"/>
            <a:ext cx="10607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i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Why it matters: storing scores with dates allows the dashboard to show movement over time instead of only a single static warning label.</a:t>
            </a:r>
            <a:endParaRPr lang="en-US" sz="1700" dirty="0"/>
          </a:p>
        </p:txBody>
      </p:sp>
      <p:sp>
        <p:nvSpPr>
          <p:cNvPr id="44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16 of 33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Feature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engineering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731520" y="1188720"/>
            <a:ext cx="10789920" cy="73152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14400" y="1353312"/>
            <a:ext cx="27432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3A5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attendance_rate_14d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3657600" y="133502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How consistently the student has attended in the last 14 days.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731520" y="2121408"/>
            <a:ext cx="10789920" cy="7315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14400" y="2286000"/>
            <a:ext cx="27432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3A5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late_submissions_30d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3657600" y="2267712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Counts missed or late work over a recent 30-day window.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731520" y="3054096"/>
            <a:ext cx="10789920" cy="73152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14400" y="3218688"/>
            <a:ext cx="27432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3A5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days_since_last_lms_login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3657600" y="3200400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Shows whether the student has gone quiet on the learning platform.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731520" y="3986784"/>
            <a:ext cx="10789920" cy="7315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914400" y="4151376"/>
            <a:ext cx="27432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3A5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ignored_messages_14d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3657600" y="4133088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Indicates whether outreach attempts are being missed.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731520" y="4919472"/>
            <a:ext cx="10789920" cy="73152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914400" y="5084064"/>
            <a:ext cx="27432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3A5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engagement_drop_vs_baseline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3657600" y="5065776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Compares current activity against the student’s own previous pattern.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46607" y="5920740"/>
            <a:ext cx="10698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b="1" i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These variables are intentionally interpretable. Each one can be explained to staff without needing advanced model mathematics.</a:t>
            </a:r>
            <a:endParaRPr lang="en-US" b="1" dirty="0"/>
          </a:p>
        </p:txBody>
      </p:sp>
      <p:sp>
        <p:nvSpPr>
          <p:cNvPr id="23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17 of 33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Scoring engine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40080" y="1105444"/>
            <a:ext cx="5760720" cy="398907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Each student begins with an initial score of 100.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represents a low-risk starting assumption rather than guilt by default.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Penalties are applied when a risk threshold is triggered.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Examples include low attendance, missing submissions or extended LMS inactivity.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weighting mechanism scales the seriousness of different events.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highly weighted assessment can reduce the score more than a minor activity.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final score is converted into Low, Medium or High risk bands.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makes the output easier for tutors to read quickly.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6537960" y="1417320"/>
            <a:ext cx="4572000" cy="914400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812280" y="1719072"/>
            <a:ext cx="3977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Penalty = Base Value × Weighting</a:t>
            </a:r>
            <a:endParaRPr lang="en-US" sz="2200" dirty="0"/>
          </a:p>
        </p:txBody>
      </p:sp>
      <p:sp>
        <p:nvSpPr>
          <p:cNvPr id="10" name="Shape 8"/>
          <p:cNvSpPr/>
          <p:nvPr/>
        </p:nvSpPr>
        <p:spPr>
          <a:xfrm>
            <a:off x="6720840" y="2743200"/>
            <a:ext cx="2926080" cy="548640"/>
          </a:xfrm>
          <a:prstGeom prst="rect">
            <a:avLst/>
          </a:prstGeom>
          <a:solidFill>
            <a:srgbClr val="F8FAFD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9646920" y="2743200"/>
            <a:ext cx="1097280" cy="548640"/>
          </a:xfrm>
          <a:prstGeom prst="rect">
            <a:avLst/>
          </a:prstGeom>
          <a:solidFill>
            <a:srgbClr val="EDF3FB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76288" y="2907792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Attendance &lt; 60%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9857232" y="2889504"/>
            <a:ext cx="6400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A23B3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−20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6720840" y="3520440"/>
            <a:ext cx="2926080" cy="548640"/>
          </a:xfrm>
          <a:prstGeom prst="rect">
            <a:avLst/>
          </a:prstGeom>
          <a:solidFill>
            <a:srgbClr val="F8FAFD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9646920" y="3520440"/>
            <a:ext cx="1097280" cy="548640"/>
          </a:xfrm>
          <a:prstGeom prst="rect">
            <a:avLst/>
          </a:prstGeom>
          <a:solidFill>
            <a:srgbClr val="EDF3FB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876288" y="3685032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≥2 missing submissions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9857232" y="3666744"/>
            <a:ext cx="6400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A23B3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−25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6720840" y="4297680"/>
            <a:ext cx="2926080" cy="548640"/>
          </a:xfrm>
          <a:prstGeom prst="rect">
            <a:avLst/>
          </a:prstGeom>
          <a:solidFill>
            <a:srgbClr val="F8FAFD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9646920" y="4297680"/>
            <a:ext cx="1097280" cy="548640"/>
          </a:xfrm>
          <a:prstGeom prst="rect">
            <a:avLst/>
          </a:prstGeom>
          <a:solidFill>
            <a:srgbClr val="EDF3FB"/>
          </a:solidFill>
          <a:ln w="12700">
            <a:solidFill>
              <a:srgbClr val="D9E2F2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6876288" y="4462272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LMS inactivity ≥ 14 days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9857232" y="4443984"/>
            <a:ext cx="64008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A23B3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−15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6766560" y="5303520"/>
            <a:ext cx="1234440" cy="6858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6903720" y="5449824"/>
            <a:ext cx="9601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Low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6839712" y="5696712"/>
            <a:ext cx="1078992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≥ 70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8183880" y="5303520"/>
            <a:ext cx="1234440" cy="6858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8321040" y="5449824"/>
            <a:ext cx="9601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Medium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8257032" y="5696712"/>
            <a:ext cx="1078992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50–69</a:t>
            </a:r>
            <a:endParaRPr lang="en-US" sz="1300" dirty="0"/>
          </a:p>
        </p:txBody>
      </p:sp>
      <p:sp>
        <p:nvSpPr>
          <p:cNvPr id="28" name="Shape 26"/>
          <p:cNvSpPr/>
          <p:nvPr/>
        </p:nvSpPr>
        <p:spPr>
          <a:xfrm>
            <a:off x="9601200" y="5303520"/>
            <a:ext cx="1234440" cy="6858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9738360" y="5449824"/>
            <a:ext cx="9601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High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9674352" y="5696712"/>
            <a:ext cx="1078992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&lt; 50</a:t>
            </a:r>
            <a:endParaRPr lang="en-US" sz="1300" dirty="0"/>
          </a:p>
        </p:txBody>
      </p:sp>
      <p:sp>
        <p:nvSpPr>
          <p:cNvPr id="31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18 of 33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 flipH="1">
            <a:off x="4846320" y="6261854"/>
            <a:ext cx="12496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[15]-[17]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Flowchart of the Python engine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4069080" y="644652"/>
            <a:ext cx="2743200" cy="475488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4069080" y="757646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Fetch student list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5349240" y="1133856"/>
            <a:ext cx="0" cy="256032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0" name="Shape 8"/>
          <p:cNvSpPr/>
          <p:nvPr/>
        </p:nvSpPr>
        <p:spPr>
          <a:xfrm>
            <a:off x="4129496" y="1435608"/>
            <a:ext cx="2743200" cy="475488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160520" y="1563624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Select next student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5440680" y="1911096"/>
            <a:ext cx="0" cy="256032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3" name="Shape 11"/>
          <p:cNvSpPr/>
          <p:nvPr/>
        </p:nvSpPr>
        <p:spPr>
          <a:xfrm>
            <a:off x="4129496" y="2206317"/>
            <a:ext cx="2743200" cy="475488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220936" y="2310819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Initialise total_score = 100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5501096" y="2681805"/>
            <a:ext cx="0" cy="256032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6" name="Shape 14"/>
          <p:cNvSpPr/>
          <p:nvPr/>
        </p:nvSpPr>
        <p:spPr>
          <a:xfrm>
            <a:off x="3306535" y="2977026"/>
            <a:ext cx="4572000" cy="561702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3677521" y="3113532"/>
            <a:ext cx="4023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Apply attendance, assessment, LMS and communication penalties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5609191" y="3538728"/>
            <a:ext cx="0" cy="576072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9" name="Shape 17"/>
          <p:cNvSpPr/>
          <p:nvPr/>
        </p:nvSpPr>
        <p:spPr>
          <a:xfrm>
            <a:off x="4160520" y="4135374"/>
            <a:ext cx="2743200" cy="475488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329031" y="4263717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If score &lt; 0, set score = 0</a:t>
            </a:r>
            <a:endParaRPr lang="en-US" sz="1500" dirty="0"/>
          </a:p>
        </p:txBody>
      </p:sp>
      <p:sp>
        <p:nvSpPr>
          <p:cNvPr id="21" name="Shape 19"/>
          <p:cNvSpPr/>
          <p:nvPr/>
        </p:nvSpPr>
        <p:spPr>
          <a:xfrm>
            <a:off x="5673199" y="4610862"/>
            <a:ext cx="0" cy="256032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22" name="Shape 20"/>
          <p:cNvSpPr/>
          <p:nvPr/>
        </p:nvSpPr>
        <p:spPr>
          <a:xfrm>
            <a:off x="4160520" y="4901184"/>
            <a:ext cx="2743200" cy="475488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4393039" y="5042916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Classify as Low / Medium / High</a:t>
            </a:r>
            <a:endParaRPr lang="en-US" sz="1500" dirty="0"/>
          </a:p>
        </p:txBody>
      </p:sp>
      <p:sp>
        <p:nvSpPr>
          <p:cNvPr id="24" name="Shape 22"/>
          <p:cNvSpPr/>
          <p:nvPr/>
        </p:nvSpPr>
        <p:spPr>
          <a:xfrm>
            <a:off x="5673199" y="5376672"/>
            <a:ext cx="0" cy="256032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25" name="Shape 23"/>
          <p:cNvSpPr/>
          <p:nvPr/>
        </p:nvSpPr>
        <p:spPr>
          <a:xfrm>
            <a:off x="4329031" y="5687568"/>
            <a:ext cx="2743200" cy="475488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4343400" y="5818850"/>
            <a:ext cx="256032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Write results into Risk_Scores</a:t>
            </a:r>
            <a:endParaRPr lang="en-US" sz="1500" dirty="0"/>
          </a:p>
        </p:txBody>
      </p:sp>
      <p:sp>
        <p:nvSpPr>
          <p:cNvPr id="27" name="Text 25"/>
          <p:cNvSpPr/>
          <p:nvPr/>
        </p:nvSpPr>
        <p:spPr>
          <a:xfrm>
            <a:off x="586587" y="6401855"/>
            <a:ext cx="10789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i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Explanation: the engine loops through every student, computes penalties, stores the result, and repeats until all students are processed</a:t>
            </a:r>
            <a:r>
              <a:rPr lang="en-US" sz="1500" b="1" i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</a:t>
            </a:r>
            <a:endParaRPr lang="en-US" sz="1500" b="1" dirty="0"/>
          </a:p>
        </p:txBody>
      </p:sp>
      <p:sp>
        <p:nvSpPr>
          <p:cNvPr id="28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19 of 33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1840545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Prototype: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28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20 of 33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5914491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586196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05" y="128506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System workflow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822960" y="1828800"/>
            <a:ext cx="2743200" cy="2194560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005840" y="2057400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Data tier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1005840" y="2651760"/>
            <a:ext cx="2377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Stores raw interactions and historical risk outputs in SQLite.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4160520" y="1828800"/>
            <a:ext cx="2743200" cy="2194560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343400" y="2057400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Logic tier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4343400" y="2651760"/>
            <a:ext cx="2377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Runs the scoring engine, feature calculations and penalty logic in Python.</a:t>
            </a:r>
            <a:endParaRPr lang="en-US" sz="1700" dirty="0"/>
          </a:p>
        </p:txBody>
      </p:sp>
      <p:sp>
        <p:nvSpPr>
          <p:cNvPr id="13" name="Shape 11"/>
          <p:cNvSpPr/>
          <p:nvPr/>
        </p:nvSpPr>
        <p:spPr>
          <a:xfrm>
            <a:off x="7498080" y="1828800"/>
            <a:ext cx="2743200" cy="2194560"/>
          </a:xfrm>
          <a:prstGeom prst="roundRect">
            <a:avLst/>
          </a:prstGeom>
          <a:solidFill>
            <a:srgbClr val="F0FAF8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680960" y="2057400"/>
            <a:ext cx="2377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Presentation tier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7680960" y="2651760"/>
            <a:ext cx="2377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Displays leaderboards and trend charts in the Streamlit dashboard.</a:t>
            </a:r>
            <a:endParaRPr lang="en-US" sz="1700" dirty="0"/>
          </a:p>
        </p:txBody>
      </p:sp>
      <p:sp>
        <p:nvSpPr>
          <p:cNvPr id="16" name="Shape 14"/>
          <p:cNvSpPr/>
          <p:nvPr/>
        </p:nvSpPr>
        <p:spPr>
          <a:xfrm>
            <a:off x="3611880" y="2880360"/>
            <a:ext cx="457200" cy="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7" name="Shape 15"/>
          <p:cNvSpPr/>
          <p:nvPr/>
        </p:nvSpPr>
        <p:spPr>
          <a:xfrm>
            <a:off x="6949440" y="2880360"/>
            <a:ext cx="411480" cy="0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18" name="Shape 16"/>
          <p:cNvSpPr/>
          <p:nvPr/>
        </p:nvSpPr>
        <p:spPr>
          <a:xfrm>
            <a:off x="8869680" y="4069080"/>
            <a:ext cx="0" cy="1005840"/>
          </a:xfrm>
          <a:prstGeom prst="line">
            <a:avLst/>
          </a:prstGeom>
          <a:noFill/>
          <a:ln w="12700">
            <a:solidFill>
              <a:srgbClr val="1F3A5F"/>
            </a:solidFill>
            <a:prstDash val="solid"/>
            <a:tailEnd type="triangle"/>
          </a:ln>
        </p:spPr>
      </p:sp>
      <p:sp>
        <p:nvSpPr>
          <p:cNvPr id="19" name="Text 17"/>
          <p:cNvSpPr/>
          <p:nvPr/>
        </p:nvSpPr>
        <p:spPr>
          <a:xfrm>
            <a:off x="2148840" y="5120640"/>
            <a:ext cx="7863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Circular feedback loop: results are written back to the database, enabling history and trend analysis.</a:t>
            </a:r>
            <a:endParaRPr lang="en-US" sz="1600" dirty="0"/>
          </a:p>
        </p:txBody>
      </p:sp>
      <p:sp>
        <p:nvSpPr>
          <p:cNvPr id="22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21 of 33</a:t>
            </a:r>
            <a:endParaRPr lang="en-US" sz="16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Illustrative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trend analysis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40080" y="1143000"/>
            <a:ext cx="5394960" cy="2710543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Because scores are stored by date, the system can show whether a student is improving or declining over time.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is more useful than a single isolated score because interventions can be timed more effectively.</a:t>
            </a:r>
            <a:endParaRPr lang="en-US" sz="1800" dirty="0"/>
          </a:p>
          <a:p>
            <a:pPr marL="285750" indent="-285750">
              <a:buSzPct val="100000"/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example on the right shows a student moving from low risk toward high risk over six weeks.</a:t>
            </a: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tutor could intervene before the score crosses the final threshold.</a:t>
            </a:r>
            <a:endParaRPr lang="en-US" sz="1800" dirty="0"/>
          </a:p>
        </p:txBody>
      </p:sp>
      <p:pic>
        <p:nvPicPr>
          <p:cNvPr id="8" name="Image 0" descr="risk_tren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360" y="1440180"/>
            <a:ext cx="5120640" cy="288036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400800" y="4754880"/>
            <a:ext cx="12801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Thresholds</a:t>
            </a:r>
            <a:endParaRPr lang="en-US" sz="1800" dirty="0"/>
          </a:p>
        </p:txBody>
      </p:sp>
      <p:sp>
        <p:nvSpPr>
          <p:cNvPr id="10" name="Text 7"/>
          <p:cNvSpPr/>
          <p:nvPr/>
        </p:nvSpPr>
        <p:spPr>
          <a:xfrm>
            <a:off x="6400800" y="5047488"/>
            <a:ext cx="4754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Scores above 70 are low risk, 50–69 are medium risk, and below 50 indicate high risk.</a:t>
            </a:r>
            <a:endParaRPr lang="en-US" sz="1600" dirty="0"/>
          </a:p>
        </p:txBody>
      </p:sp>
      <p:sp>
        <p:nvSpPr>
          <p:cNvPr id="11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22 of 33</a:t>
            </a:r>
            <a:endParaRPr lang="en-US" sz="16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Example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dashboard output for a simulated cohort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pic>
        <p:nvPicPr>
          <p:cNvPr id="7" name="Image 0" descr="risk_distribut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" y="1097280"/>
            <a:ext cx="4086665" cy="521208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4946551" y="1793631"/>
            <a:ext cx="6632917" cy="312126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dashboard could present a high-risk leaderboard and summary distribution for the current cohort.</a:t>
            </a:r>
            <a:endParaRPr lang="en-US" sz="1800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600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gives staff both an overall picture and a list of cases needing attention.</a:t>
            </a:r>
            <a:endParaRPr lang="en-US" sz="1800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chart shown here is illustrative rather than real.</a:t>
            </a:r>
            <a:endParaRPr lang="en-US" sz="1800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600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It demonstrates the kind of insight the prototype can generate from synthetic data.</a:t>
            </a:r>
            <a:endParaRPr lang="en-US" sz="1800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18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small number of high-risk students can then be prioritised for follow-up communication.</a:t>
            </a:r>
            <a:endParaRPr lang="en-US" sz="1800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600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supports targeted intervention rather than generalised outreach.</a:t>
            </a:r>
            <a:endParaRPr lang="en-US" sz="1800" b="1" dirty="0"/>
          </a:p>
        </p:txBody>
      </p:sp>
      <p:sp>
        <p:nvSpPr>
          <p:cNvPr id="9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23 of 33</a:t>
            </a:r>
            <a:endParaRPr lang="en-US" sz="16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Use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case perspective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1028700" y="868680"/>
            <a:ext cx="2011680" cy="64008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051560" y="1078992"/>
            <a:ext cx="1737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Tutor / support staff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4740184" y="891540"/>
            <a:ext cx="2011680" cy="64008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892040" y="1078992"/>
            <a:ext cx="1737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system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8686800" y="868680"/>
            <a:ext cx="2011680" cy="640080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823960" y="1078992"/>
            <a:ext cx="1737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Student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5074920" y="1856233"/>
            <a:ext cx="2103120" cy="502920"/>
          </a:xfrm>
          <a:prstGeom prst="ellipse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135727" y="2037152"/>
            <a:ext cx="1920240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View high-risk list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4983480" y="2606040"/>
            <a:ext cx="2103120" cy="502920"/>
          </a:xfrm>
          <a:prstGeom prst="ellipse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074920" y="2770632"/>
            <a:ext cx="1920240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Review trend graphs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5166360" y="3383280"/>
            <a:ext cx="2103120" cy="502920"/>
          </a:xfrm>
          <a:prstGeom prst="ellipse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257800" y="3547872"/>
            <a:ext cx="1920240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Send support alert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4846320" y="4050792"/>
            <a:ext cx="2103120" cy="704088"/>
          </a:xfrm>
          <a:prstGeom prst="ellipse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937760" y="4325112"/>
            <a:ext cx="1920240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Update records manually</a:t>
            </a:r>
            <a:endParaRPr lang="en-US" sz="1500" dirty="0"/>
          </a:p>
        </p:txBody>
      </p:sp>
      <p:sp>
        <p:nvSpPr>
          <p:cNvPr id="21" name="Shape 19"/>
          <p:cNvSpPr/>
          <p:nvPr/>
        </p:nvSpPr>
        <p:spPr>
          <a:xfrm>
            <a:off x="3040380" y="1453896"/>
            <a:ext cx="2034540" cy="603503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22" name="Shape 20"/>
          <p:cNvSpPr/>
          <p:nvPr/>
        </p:nvSpPr>
        <p:spPr>
          <a:xfrm>
            <a:off x="2926080" y="1508760"/>
            <a:ext cx="2087574" cy="1344168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23" name="Shape 21"/>
          <p:cNvSpPr/>
          <p:nvPr/>
        </p:nvSpPr>
        <p:spPr>
          <a:xfrm>
            <a:off x="2610939" y="1531620"/>
            <a:ext cx="2578281" cy="2039112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24" name="Shape 22"/>
          <p:cNvSpPr/>
          <p:nvPr/>
        </p:nvSpPr>
        <p:spPr>
          <a:xfrm>
            <a:off x="2049236" y="1508760"/>
            <a:ext cx="2797084" cy="2898647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27" name="Shape 25"/>
          <p:cNvSpPr/>
          <p:nvPr/>
        </p:nvSpPr>
        <p:spPr>
          <a:xfrm flipV="1">
            <a:off x="7269480" y="1508760"/>
            <a:ext cx="1629591" cy="2039112"/>
          </a:xfrm>
          <a:prstGeom prst="line">
            <a:avLst/>
          </a:prstGeom>
          <a:noFill/>
          <a:ln w="12700">
            <a:solidFill>
              <a:srgbClr val="2C7A7B"/>
            </a:solidFill>
            <a:prstDash val="solid"/>
            <a:tailEnd type="triangle"/>
          </a:ln>
        </p:spPr>
      </p:sp>
      <p:sp>
        <p:nvSpPr>
          <p:cNvPr id="28" name="Text 26"/>
          <p:cNvSpPr/>
          <p:nvPr/>
        </p:nvSpPr>
        <p:spPr>
          <a:xfrm>
            <a:off x="914400" y="5897880"/>
            <a:ext cx="10241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diagram shows how staff interact with the system and how the system ultimately supports the student through informed action.</a:t>
            </a:r>
            <a:endParaRPr lang="en-US" sz="1600" dirty="0"/>
          </a:p>
        </p:txBody>
      </p:sp>
      <p:sp>
        <p:nvSpPr>
          <p:cNvPr id="26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24 of 33</a:t>
            </a:r>
            <a:endParaRPr lang="en-US" sz="16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Key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strengths of EduGuardian AI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822960" y="1463040"/>
            <a:ext cx="4937760" cy="1234440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005840" y="1645920"/>
            <a:ext cx="4572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Explainable scoring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051560" y="2029968"/>
            <a:ext cx="44805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Every flag is attached to visible conditions and penalties.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6400800" y="1463040"/>
            <a:ext cx="4937760" cy="1234440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583680" y="1645920"/>
            <a:ext cx="4572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GDPR-safe testing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629400" y="2029968"/>
            <a:ext cx="44805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Synthetic data enables experimentation without exposing real students.</a:t>
            </a:r>
            <a:endParaRPr lang="en-US" sz="1700" dirty="0"/>
          </a:p>
        </p:txBody>
      </p:sp>
      <p:sp>
        <p:nvSpPr>
          <p:cNvPr id="13" name="Shape 11"/>
          <p:cNvSpPr/>
          <p:nvPr/>
        </p:nvSpPr>
        <p:spPr>
          <a:xfrm>
            <a:off x="822960" y="3337560"/>
            <a:ext cx="4937760" cy="1234440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1005840" y="3520440"/>
            <a:ext cx="4572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Low-cost architecture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051560" y="3904488"/>
            <a:ext cx="44805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Python, SQLite and Streamlit keep development accessible.</a:t>
            </a:r>
            <a:endParaRPr lang="en-US" sz="1700" dirty="0"/>
          </a:p>
        </p:txBody>
      </p:sp>
      <p:sp>
        <p:nvSpPr>
          <p:cNvPr id="16" name="Shape 14"/>
          <p:cNvSpPr/>
          <p:nvPr/>
        </p:nvSpPr>
        <p:spPr>
          <a:xfrm>
            <a:off x="6400800" y="3337560"/>
            <a:ext cx="4937760" cy="1234440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6583680" y="3520440"/>
            <a:ext cx="4572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Actionable outputs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6629400" y="3904488"/>
            <a:ext cx="44805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Risk bands, score history and dashboards support timely intervention.</a:t>
            </a:r>
            <a:endParaRPr lang="en-US" sz="1700" dirty="0"/>
          </a:p>
        </p:txBody>
      </p:sp>
      <p:sp>
        <p:nvSpPr>
          <p:cNvPr id="19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25 of 33</a:t>
            </a:r>
            <a:endParaRPr lang="en-US" sz="16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cs typeface="Times New Roman" pitchFamily="34" charset="-120"/>
              </a:rPr>
              <a:t>System Security &amp; Privacy Strategy: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19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25 of 33</a:t>
            </a:r>
            <a:endParaRPr lang="en-US" sz="1600" dirty="0"/>
          </a:p>
        </p:txBody>
      </p:sp>
      <p:sp>
        <p:nvSpPr>
          <p:cNvPr id="4" name="Rectangle 3"/>
          <p:cNvSpPr/>
          <p:nvPr/>
        </p:nvSpPr>
        <p:spPr>
          <a:xfrm>
            <a:off x="365760" y="1125059"/>
            <a:ext cx="11178540" cy="3200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Layered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approach: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protect the system at the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privacy/governance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levels.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 SQL injection: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use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parameterized queries / prepared statements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Python–MySQL communication so user input is treated as data, not executable SQL.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Least-privilege database access: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connect through a restricted service account with only the permissions needed for the application.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authentication: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protect the dashboard with login controls, store passwords as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bcrypt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hashes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keep secrets such as database credentials in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 variables (.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env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instead of hard-coding them.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Privacy by Design / GDPR: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use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synthetic data only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keep scoring rules explainable and auditable, and embed privacy safeguards from the start of development.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524787" y="6241780"/>
            <a:ext cx="1142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[18],[19]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402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Limitations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of the current prototype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731520" y="1143000"/>
            <a:ext cx="10972800" cy="4334608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system currently uses synthetic rather than live institutional data.</a:t>
            </a:r>
            <a:endParaRPr lang="en-US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protects privacy but means real-world performance has not yet been tested.</a:t>
            </a:r>
            <a:endParaRPr lang="en-US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Rule-based systems are transparent but may be less flexible than advanced machine learning models.</a:t>
            </a:r>
            <a:endParaRPr lang="en-US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They depend on thresholds chosen by the developer and may miss hidden patterns.</a:t>
            </a:r>
            <a:endParaRPr lang="en-US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prototype is desktop-focused and not yet integrated with university platforms such as Moodle or student record systems.</a:t>
            </a:r>
            <a:endParaRPr lang="en-US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This limits automation at the current stage.</a:t>
            </a:r>
            <a:endParaRPr lang="en-US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Burnout is inferred from behavioural proxies rather than directly measured wellbeing indicators.</a:t>
            </a:r>
            <a:endParaRPr lang="en-US" b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Therefore, the system should support human judgement, not replace it.</a:t>
            </a:r>
            <a:endParaRPr lang="en-US" b="1" dirty="0"/>
          </a:p>
        </p:txBody>
      </p:sp>
      <p:sp>
        <p:nvSpPr>
          <p:cNvPr id="8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26 of 33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5501640" y="6309361"/>
            <a:ext cx="1097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[15]-[17]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How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prototype can be evaluated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914400" y="1234440"/>
            <a:ext cx="10241280" cy="749808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143000" y="1389888"/>
            <a:ext cx="21031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Accuracy of logic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3154680" y="1380744"/>
            <a:ext cx="7498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Do known simulated cases receive the expected score and risk level?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914400" y="2331720"/>
            <a:ext cx="1024128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1143000" y="2487168"/>
            <a:ext cx="21031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Explainability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3154680" y="2478024"/>
            <a:ext cx="7498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Can a tutor easily understand why a student was flagged?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914400" y="3429000"/>
            <a:ext cx="10241280" cy="749808"/>
          </a:xfrm>
          <a:prstGeom prst="roundRect">
            <a:avLst/>
          </a:prstGeom>
          <a:solidFill>
            <a:srgbClr val="F8FAFD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1143000" y="3584448"/>
            <a:ext cx="21031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Usability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3154680" y="3575304"/>
            <a:ext cx="7498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Can staff navigate the dashboard and identify the right cases quickly?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914400" y="4526280"/>
            <a:ext cx="1024128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5DEEA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143000" y="4681728"/>
            <a:ext cx="21031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Scalability concept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3154680" y="4672584"/>
            <a:ext cx="7498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Can the design be extended to larger datasets and live integration later?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886715" y="5724144"/>
            <a:ext cx="10241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b="1" i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Scenario-based testing is appropriate here because the prototype is designed to demonstrate system logic before live deployment.</a:t>
            </a:r>
            <a:endParaRPr lang="en-US" b="1" dirty="0"/>
          </a:p>
        </p:txBody>
      </p:sp>
      <p:sp>
        <p:nvSpPr>
          <p:cNvPr id="20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27 of 33</a:t>
            </a:r>
            <a:endParaRPr lang="en-US" sz="16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Expected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contribution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731520" y="1069145"/>
            <a:ext cx="10012680" cy="4239651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Translates UK retention concepts into a technical prototype</a:t>
            </a:r>
            <a:r>
              <a:rPr lang="en-US" sz="2000" b="1" dirty="0" smtClean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</a:t>
            </a:r>
            <a:endParaRPr lang="en-US" sz="2000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project turns policy and sector metrics into a working analytic design.</a:t>
            </a:r>
            <a:endParaRPr lang="en-US" sz="2000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Demonstrates explainable AI principles in an educational context.</a:t>
            </a:r>
            <a:endParaRPr lang="en-US" sz="2000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Although simple, the scoring logic is visible, auditable and modifiable.</a:t>
            </a:r>
            <a:endParaRPr lang="en-US" sz="2000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Provides a GDPR-safe environment for experimentation.</a:t>
            </a:r>
            <a:endParaRPr lang="en-US" sz="2000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Synthetic data reduces ethical risk during early-stage development.</a:t>
            </a:r>
            <a:endParaRPr lang="en-US" sz="2000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Offers a scalable conceptual model for future early intervention analytics.</a:t>
            </a:r>
            <a:endParaRPr lang="en-US" sz="2000" b="1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b="1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design can be expanded with APIs, alerts, additional roles and live integrations</a:t>
            </a:r>
            <a:r>
              <a:rPr lang="en-US" sz="17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</a:t>
            </a:r>
            <a:endParaRPr lang="en-US" sz="1900" dirty="0"/>
          </a:p>
        </p:txBody>
      </p:sp>
      <p:sp>
        <p:nvSpPr>
          <p:cNvPr id="8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28 of 33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 flipH="1">
            <a:off x="5212078" y="6234946"/>
            <a:ext cx="2331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[1]-[5],[15][17]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86869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Future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improvements suggested for the system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11480" y="658368"/>
            <a:ext cx="11155680" cy="0"/>
          </a:xfrm>
          <a:prstGeom prst="line">
            <a:avLst/>
          </a:prstGeom>
          <a:noFill/>
          <a:ln w="12700">
            <a:solidFill>
              <a:srgbClr val="D9E2F2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731520" y="1211580"/>
            <a:ext cx="5212080" cy="868680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68680" y="1463040"/>
            <a:ext cx="21945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Moodle API integration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2880360" y="145389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Automatic data flow from the VLE would reduce manual updates.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09056" y="2459736"/>
            <a:ext cx="5212080" cy="868680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68680" y="2788920"/>
            <a:ext cx="21945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Manual + automated input options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2880360" y="277977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Staff could both verify and enrich the data pipeline.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731520" y="3977640"/>
            <a:ext cx="5212080" cy="868680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68680" y="4114800"/>
            <a:ext cx="21945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Security controls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2880360" y="410565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Role-based access and secure authentication are essential for real deployment.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731520" y="4869180"/>
            <a:ext cx="5212080" cy="862148"/>
          </a:xfrm>
          <a:prstGeom prst="roundRect">
            <a:avLst/>
          </a:prstGeom>
          <a:solidFill>
            <a:srgbClr val="FFFDF5"/>
          </a:solidFill>
          <a:ln w="12700">
            <a:solidFill>
              <a:srgbClr val="B8860B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68680" y="4709160"/>
            <a:ext cx="21945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8860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Automated alert reports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2849336" y="5057612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Students and tutors could receive timely notifications or escalation messages.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6217920" y="4384221"/>
            <a:ext cx="5212080" cy="937587"/>
          </a:xfrm>
          <a:prstGeom prst="roundRect">
            <a:avLst/>
          </a:prstGeom>
          <a:solidFill>
            <a:srgbClr val="EDF3FB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6355080" y="4709160"/>
            <a:ext cx="21945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Manager role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8366760" y="470001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supervisory dashboard could monitor trends across departments or cohorts.</a:t>
            </a:r>
            <a:endParaRPr lang="en-US" sz="1500" dirty="0"/>
          </a:p>
        </p:txBody>
      </p:sp>
      <p:sp>
        <p:nvSpPr>
          <p:cNvPr id="22" name="Text 2"/>
          <p:cNvSpPr/>
          <p:nvPr/>
        </p:nvSpPr>
        <p:spPr>
          <a:xfrm>
            <a:off x="10551672" y="201839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29 of 33</a:t>
            </a:r>
            <a:endParaRPr lang="en-US" sz="16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Ethical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and practical considerations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731519" y="1097280"/>
            <a:ext cx="6583681" cy="463404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risk score should support intervention, not act as an automatic judgement.</a:t>
            </a:r>
            <a:endParaRPr lang="en-US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Human review remains essential in educational decision-making.</a:t>
            </a:r>
            <a:endParaRPr lang="en-US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Transparency improves trust.</a:t>
            </a:r>
            <a:endParaRPr lang="en-US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Students and staff should understand what indicators are being used and why.</a:t>
            </a:r>
            <a:endParaRPr lang="en-US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Data minimisation matters.</a:t>
            </a:r>
            <a:endParaRPr lang="en-US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Only behaviour relevant to support and retention should be collected.</a:t>
            </a:r>
            <a:endParaRPr lang="en-US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Wellbeing analytics should be handled carefully.</a:t>
            </a:r>
            <a:endParaRPr lang="en-US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Burnout-related signals need clear governance, communication and safeguarding.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7315200" y="1627632"/>
            <a:ext cx="4206240" cy="2926080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502161" y="2157984"/>
            <a:ext cx="14630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F3A5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Principle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7818120" y="2655980"/>
            <a:ext cx="338328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should be used as an early support tool, not as a replacement for professional judgement, pastoral care or student voice.</a:t>
            </a:r>
            <a:endParaRPr lang="en-US" sz="1900" dirty="0"/>
          </a:p>
        </p:txBody>
      </p:sp>
      <p:sp>
        <p:nvSpPr>
          <p:cNvPr id="11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30 of 33</a:t>
            </a:r>
            <a:endParaRPr lang="en-US" sz="16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28575"/>
            <a:ext cx="12192000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11480" y="133731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Conclusion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26012" y="1756703"/>
            <a:ext cx="10972800" cy="3729697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presents a structured and explainable prototype for early warning in higher education.</a:t>
            </a:r>
            <a:endParaRPr lang="en-US" sz="22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It combines relational data design, behavioural analytics and simple scoring logic.</a:t>
            </a:r>
            <a:endParaRPr lang="en-US" sz="22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prototype aligns closely with current sector trends in retention and learning analytics.</a:t>
            </a:r>
            <a:endParaRPr lang="en-US" sz="22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At the same time, it keeps transparency and affordability at the centre of the design.</a:t>
            </a:r>
            <a:endParaRPr lang="en-US" sz="22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SzPct val="100000"/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Its main value is educational and practical.</a:t>
            </a:r>
            <a:endParaRPr lang="en-US" sz="22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i="1" dirty="0">
                <a:solidFill>
                  <a:srgbClr val="55555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It shows how an interpretable, GDPR-safe system can be built and extended for future use.</a:t>
            </a:r>
            <a:endParaRPr lang="en-US" sz="2200" dirty="0"/>
          </a:p>
        </p:txBody>
      </p:sp>
      <p:sp>
        <p:nvSpPr>
          <p:cNvPr id="8" name="Text 2"/>
          <p:cNvSpPr/>
          <p:nvPr/>
        </p:nvSpPr>
        <p:spPr>
          <a:xfrm>
            <a:off x="10744619" y="170307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31 of 33</a:t>
            </a:r>
            <a:endParaRPr lang="en-US" sz="16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563336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(1/2)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8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32 of 33</a:t>
            </a:r>
            <a:endParaRPr lang="en-US" sz="1600" dirty="0"/>
          </a:p>
        </p:txBody>
      </p:sp>
      <p:sp>
        <p:nvSpPr>
          <p:cNvPr id="4" name="Rectangle 3"/>
          <p:cNvSpPr/>
          <p:nvPr/>
        </p:nvSpPr>
        <p:spPr>
          <a:xfrm>
            <a:off x="411480" y="905959"/>
            <a:ext cx="1138428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A.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Zanellati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P.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Zingaro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M.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Gabbrielli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“Balancing Performance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Explainability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Academic Dropout Prediction,” IEEE Trans. Learn. Technol., vol. 17, pp. 2086–2099, 2024,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10.1109/TLT.2024.3425959. [Online]. Available: https://doi.org/10.1109/TLT.2024.3425959. [Accessed: Apr. 02,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P.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Padmasiri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S.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Kasthuriarachchi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“Interpretable Prediction of Student Dropout Using Explainable AI Models,” in 2024 Int. Research Conf. on Smart Computing and Systems Engineering (SCSE), 2024, pp. 1–7,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10.1109/SCSE61872.2024.10550525. [Online]. Available: https://doi.org/10.1109/SCSE61872.2024.10550525. [Accessed: Apr. 03,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G. Al-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Tameemi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Ajit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Kanakis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I.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Hadi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“Predictive Learning Analytics in Higher Education: Factors, Methods and Challenges,” in 2020 6th IEEE Int. Conf. on Advances in Computing and Communication Engineering (ICACCE), 2020,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10.1109/ICACCE49060.2020.9154946. [Online]. Available: https://doi.org/10.1109/ICACCE49060.2020.9154946. [Accessed: Apr. 04,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Higher Education Statistics Agency, “Non-continuation: UK performance indicators,” HESA, Mar. 17, 2022. [Online]. Available: https://www.hesa.ac.uk/data-and-analysis/performance-indicators/non-continuation. [Accessed: Apr. 05,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 Higher Education Statistics Agency, “Higher Education Student Statistics: UK, 2024/25,” HESA, Jan. 27, 2026. [Online]. Available: https://www.hesa.ac.uk/news/27-01-2026/sb273-higher-education-student-statistics. [Accessed: Apr. 06,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 Office for Students, “National Student Survey 2025 data: student characteristics data.” [Online]. Available: https://www.officeforstudents.org.uk/data-and-analysis/national-student-survey-data/student-characteristics-data/. [Accessed: Apr. 07,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 Save the Student, “National Student Money Survey 2025 – Results,” Sep. 17, 2025. [Online]. Available: https://www.savethestudent.org/money/surveys/student-money-survey-2025-results.html. [Accessed: Apr. 08,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 UK Parliament, “Student mental health in England: Statistics, policy and guidance,” House of Commons Library, Apr. 28, 2025. [Online]. Available: https://commonslibrary.parliament.uk/research-briefings/cbp-8593/. [Accessed: Apr. 09, 2026].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(2/2) and Q&amp;A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10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33 of 33</a:t>
            </a:r>
            <a:endParaRPr lang="en-US" sz="1600" dirty="0"/>
          </a:p>
        </p:txBody>
      </p:sp>
      <p:sp>
        <p:nvSpPr>
          <p:cNvPr id="4" name="Rectangle 3"/>
          <p:cNvSpPr/>
          <p:nvPr/>
        </p:nvSpPr>
        <p:spPr>
          <a:xfrm>
            <a:off x="365760" y="773455"/>
            <a:ext cx="11371384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[9] The Open University, “OU Analyse.” [Online]. Available: https://analyse.kmi.open.ac.uk/. [Accessed: Apr. 10,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[10] C.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Herodotou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Rienties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Verdin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A.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Boroowa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“Predictive Learning Analytics ‘At Scale’: Towards Guidelines to Successful Implementation in Higher Education,” J. Learn. Analytics, vol. 6, no. 1, pp. 85–95, 2019. [Online]. Available: https://learning-analytics.info/index.php/JLA/article/view/5949. [Accessed: Apr. 11,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[11] Nottingham Trent University, “Section 2A - Student Engagement and Attendance Policy,” Sep. 19, 2024. [Online]. Available: https://www.ntu.ac.uk/media/documents/policies/academic-quality-handbook/02A-Student-Attendance-and-Engagement-Policy.pdf. [Accessed: Apr. 12,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[12]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Jisc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“The Office for Students mental health analytics project,” Oct. 10, 2024. [Online]. Available: https://www.jisc.ac.uk/reports/the-office-for-students-mental-health-analytics-project. [Accessed: Apr. 13,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[13]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Jisc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“Learning analytics.” [Online]. Available: https://www.jisc.ac.uk/learning-analytics. [Accessed: Apr. 14,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[14] Georgia State University, “GPS Advising.” [Online]. Available: https://success.students.gsu.edu/gps-advising/. [Accessed: Apr. 15,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[15] EAB, “Navigate360.” [Online]. Available: https://eab.com/solutions/navigate360/. [Accessed: Apr. 16,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[16] J. Lester, C. Klein, A.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Johri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H.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Rangwala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eds., Learning Analytics in Higher Education: Current Innovations, Future Potential, and Practical Applications. New York, NY, USA: Routledge, 2018. [Online]. Available: https://www.routledge.com/Learning-Analytics-in-Higher-Education-Current-Innovations-Future-Potential-and-Practical-Applications/Lester-Klein-Johri-Rangwala/p/book/9781138302174. [Accessed: Apr. 17, 2026].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[17]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Jisc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“Beyond the Technology: using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Jisc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learning analytics to support wellbeing,” Mar. 12, 2026. [Online]. Available: https://www.jisc.ac.uk/podcasts/beyond-the-technology-using-jisc-learning-analytics-to-support-wellbeing. [Accessed: Apr. 18, 2026</a:t>
            </a:r>
            <a:r>
              <a:rPr lang="en-GB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  <a:p>
            <a:r>
              <a:rPr lang="en-GB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[18]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S. Thomas, L. Williams, and T.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Xie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“On automated prepared statement generation to remove SQL injection vulnerabilities,”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and Software Technology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51, no. 3, pp. 589–598, Mar. 2009. </a:t>
            </a:r>
          </a:p>
          <a:p>
            <a:r>
              <a:rPr lang="en-GB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[19]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IEEE,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IEEE Standard for Data Privacy Process—IEEE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Std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7002-2022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0292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09728"/>
            <a:ext cx="89611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 smtClean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 </a:t>
            </a: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(2/2) and Q&amp;A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11480" y="6446520"/>
            <a:ext cx="64008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EduGuardian AI | Emerging Trends (ACCB6019_LON)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9509760" y="6446520"/>
            <a:ext cx="21945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666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Group Presentation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 rot="19547043">
            <a:off x="2798733" y="2726712"/>
            <a:ext cx="4146602" cy="2383597"/>
          </a:xfrm>
          <a:prstGeom prst="roundRect">
            <a:avLst/>
          </a:prstGeom>
          <a:solidFill>
            <a:srgbClr val="F7F9FC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 rot="19403210">
            <a:off x="3132990" y="3958799"/>
            <a:ext cx="3426660" cy="196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200" b="1" dirty="0">
                <a:solidFill>
                  <a:srgbClr val="1F3A5F"/>
                </a:solidFill>
                <a:latin typeface="Algerian" panose="04020705040A02060702" pitchFamily="82" charset="0"/>
                <a:ea typeface="Times New Roman" pitchFamily="34" charset="-122"/>
                <a:cs typeface="Times New Roman" pitchFamily="34" charset="-120"/>
              </a:rPr>
              <a:t>Thank </a:t>
            </a:r>
            <a:r>
              <a:rPr lang="en-US" sz="7200" b="1" dirty="0" smtClean="0">
                <a:solidFill>
                  <a:srgbClr val="1F3A5F"/>
                </a:solidFill>
                <a:latin typeface="Algerian" panose="04020705040A02060702" pitchFamily="82" charset="0"/>
                <a:ea typeface="Times New Roman" pitchFamily="34" charset="-122"/>
                <a:cs typeface="Times New Roman" pitchFamily="34" charset="-120"/>
              </a:rPr>
              <a:t>you</a:t>
            </a:r>
            <a:endParaRPr lang="en-US" sz="7200" dirty="0">
              <a:latin typeface="Algerian" panose="04020705040A02060702" pitchFamily="82" charset="0"/>
            </a:endParaRPr>
          </a:p>
        </p:txBody>
      </p:sp>
      <p:sp>
        <p:nvSpPr>
          <p:cNvPr id="10" name="Text 2"/>
          <p:cNvSpPr/>
          <p:nvPr/>
        </p:nvSpPr>
        <p:spPr>
          <a:xfrm>
            <a:off x="10551672" y="128016"/>
            <a:ext cx="115264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i="1" dirty="0" smtClean="0">
                <a:solidFill>
                  <a:srgbClr val="EAF1F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Slide 33 of 33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277944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266</TotalTime>
  <Words>4413</Words>
  <Application>Microsoft Office PowerPoint</Application>
  <PresentationFormat>Widescreen</PresentationFormat>
  <Paragraphs>559</Paragraphs>
  <Slides>35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Algerian</vt:lpstr>
      <vt:lpstr>Arial</vt:lpstr>
      <vt:lpstr>Calibri</vt:lpstr>
      <vt:lpstr>Courier New</vt:lpstr>
      <vt:lpstr>Script MT Bold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EduGuardian AI: Early Warning System for Student Dropout and Burnout</dc:title>
  <dc:subject>EduGuardian AI Group Presentation</dc:subject>
  <dc:creator>M K H Sohel</dc:creator>
  <cp:lastModifiedBy>Z  BOOK</cp:lastModifiedBy>
  <cp:revision>108</cp:revision>
  <dcterms:created xsi:type="dcterms:W3CDTF">2026-03-27T10:26:09Z</dcterms:created>
  <dcterms:modified xsi:type="dcterms:W3CDTF">2026-04-24T04:22:27Z</dcterms:modified>
</cp:coreProperties>
</file>