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73" r:id="rId3"/>
    <p:sldId id="274"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2" r:id="rId18"/>
    <p:sldId id="275" r:id="rId19"/>
    <p:sldId id="276" r:id="rId20"/>
  </p:sldIdLst>
  <p:sldSz cx="12192000" cy="6858000"/>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28F563-08A6-4A7E-9579-5FAC5AFDF869}"/>
              </a:ext>
            </a:extLst>
          </p:cNvPr>
          <p:cNvSpPr>
            <a:spLocks noGrp="1"/>
          </p:cNvSpPr>
          <p:nvPr>
            <p:ph type="dt" sz="half" idx="10"/>
          </p:nvPr>
        </p:nvSpPr>
        <p:spPr>
          <a:xfrm>
            <a:off x="527051" y="6524626"/>
            <a:ext cx="1295400" cy="219075"/>
          </a:xfrm>
        </p:spPr>
        <p:txBody>
          <a:bodyPr/>
          <a:lstStyle>
            <a:lvl1pPr>
              <a:defRPr/>
            </a:lvl1pPr>
          </a:lstStyle>
          <a:p>
            <a:fld id="{0BB2180C-E7CD-4598-B959-30DB38543B7F}" type="datetimeFigureOut">
              <a:rPr lang="en-US" smtClean="0"/>
              <a:t>1/3/2018</a:t>
            </a:fld>
            <a:endParaRPr lang="en-US"/>
          </a:p>
        </p:txBody>
      </p:sp>
      <p:sp>
        <p:nvSpPr>
          <p:cNvPr id="5" name="Footer Placeholder 4">
            <a:extLst>
              <a:ext uri="{FF2B5EF4-FFF2-40B4-BE49-F238E27FC236}">
                <a16:creationId xmlns:a16="http://schemas.microsoft.com/office/drawing/2014/main" id="{D2CD47DC-22F8-45F2-BFFA-6E56A4DDC998}"/>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a:p>
        </p:txBody>
      </p:sp>
      <p:sp>
        <p:nvSpPr>
          <p:cNvPr id="6" name="Slide Number Placeholder 5">
            <a:extLst>
              <a:ext uri="{FF2B5EF4-FFF2-40B4-BE49-F238E27FC236}">
                <a16:creationId xmlns:a16="http://schemas.microsoft.com/office/drawing/2014/main" id="{3747032C-5AB6-4E5A-BC3F-B7D1789E4466}"/>
              </a:ext>
            </a:extLst>
          </p:cNvPr>
          <p:cNvSpPr>
            <a:spLocks noGrp="1"/>
          </p:cNvSpPr>
          <p:nvPr>
            <p:ph type="sldNum" sz="quarter" idx="12"/>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3392131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B25518-E188-4598-B8BE-6980CDEA93FB}"/>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5" name="Footer Placeholder 4">
            <a:extLst>
              <a:ext uri="{FF2B5EF4-FFF2-40B4-BE49-F238E27FC236}">
                <a16:creationId xmlns:a16="http://schemas.microsoft.com/office/drawing/2014/main" id="{2C1977DA-A264-4563-B614-452E92E53037}"/>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endParaRPr lang="en-US"/>
          </a:p>
        </p:txBody>
      </p:sp>
      <p:sp>
        <p:nvSpPr>
          <p:cNvPr id="6" name="Slide Number Placeholder 5">
            <a:extLst>
              <a:ext uri="{FF2B5EF4-FFF2-40B4-BE49-F238E27FC236}">
                <a16:creationId xmlns:a16="http://schemas.microsoft.com/office/drawing/2014/main" id="{4160882E-146D-4FD5-B444-C34F647AC7E1}"/>
              </a:ext>
            </a:extLst>
          </p:cNvPr>
          <p:cNvSpPr>
            <a:spLocks noGrp="1"/>
          </p:cNvSpPr>
          <p:nvPr>
            <p:ph type="sldNum" sz="quarter" idx="12"/>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324316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DE1E8AD-6770-4940-86F9-0126572DC190}"/>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5" name="Slide Number Placeholder 5">
            <a:extLst>
              <a:ext uri="{FF2B5EF4-FFF2-40B4-BE49-F238E27FC236}">
                <a16:creationId xmlns:a16="http://schemas.microsoft.com/office/drawing/2014/main" id="{FFBA6E5F-679B-468A-952F-069878F7886F}"/>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678439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EA11967-A38E-41DD-B576-187C73972AF7}"/>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6" name="Slide Number Placeholder 5">
            <a:extLst>
              <a:ext uri="{FF2B5EF4-FFF2-40B4-BE49-F238E27FC236}">
                <a16:creationId xmlns:a16="http://schemas.microsoft.com/office/drawing/2014/main" id="{0E30C38A-DCC1-4CF6-825B-10016B7DE2B5}"/>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96437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F72BAC2-F3D3-4A0B-801A-D15015D1E862}"/>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8" name="Slide Number Placeholder 5">
            <a:extLst>
              <a:ext uri="{FF2B5EF4-FFF2-40B4-BE49-F238E27FC236}">
                <a16:creationId xmlns:a16="http://schemas.microsoft.com/office/drawing/2014/main" id="{2BD3FA33-0FF9-4960-9C27-A913E40CAEC7}"/>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115391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6495615-A3D1-43C3-976C-19B41AFF1218}"/>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4" name="Slide Number Placeholder 5">
            <a:extLst>
              <a:ext uri="{FF2B5EF4-FFF2-40B4-BE49-F238E27FC236}">
                <a16:creationId xmlns:a16="http://schemas.microsoft.com/office/drawing/2014/main" id="{D0DEF199-C1A4-4BB0-830E-E998C8784221}"/>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2594738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C88B32C-249E-4630-A313-B3FB35997B12}"/>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3" name="Slide Number Placeholder 5">
            <a:extLst>
              <a:ext uri="{FF2B5EF4-FFF2-40B4-BE49-F238E27FC236}">
                <a16:creationId xmlns:a16="http://schemas.microsoft.com/office/drawing/2014/main" id="{E73A8FBD-82F3-4FD6-9E7C-5B7DA870670E}"/>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1120402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E36661A-2461-4C53-A0D0-1BCDFBC8CE60}"/>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6" name="Slide Number Placeholder 5">
            <a:extLst>
              <a:ext uri="{FF2B5EF4-FFF2-40B4-BE49-F238E27FC236}">
                <a16:creationId xmlns:a16="http://schemas.microsoft.com/office/drawing/2014/main" id="{0C35760A-F753-408C-AF11-5E4EF91F9B72}"/>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1757111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493EAC9-6950-4EDC-8F73-8134FBFE0701}"/>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6" name="Slide Number Placeholder 5">
            <a:extLst>
              <a:ext uri="{FF2B5EF4-FFF2-40B4-BE49-F238E27FC236}">
                <a16:creationId xmlns:a16="http://schemas.microsoft.com/office/drawing/2014/main" id="{0BEC2542-6236-4066-88E8-10A7696A3ACB}"/>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4026346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66ECAB-A1C8-4D01-BF0A-564F1544ADE8}"/>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5" name="Slide Number Placeholder 5">
            <a:extLst>
              <a:ext uri="{FF2B5EF4-FFF2-40B4-BE49-F238E27FC236}">
                <a16:creationId xmlns:a16="http://schemas.microsoft.com/office/drawing/2014/main" id="{B31CAE42-CC70-44FE-814E-B720C848F4FF}"/>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13410795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172C24-913F-4EA2-8919-3F615C81EFE3}"/>
              </a:ext>
            </a:extLst>
          </p:cNvPr>
          <p:cNvSpPr>
            <a:spLocks noGrp="1"/>
          </p:cNvSpPr>
          <p:nvPr>
            <p:ph type="dt" sz="half" idx="10"/>
          </p:nvPr>
        </p:nvSpPr>
        <p:spPr/>
        <p:txBody>
          <a:bodyPr/>
          <a:lstStyle>
            <a:lvl1pPr>
              <a:defRPr/>
            </a:lvl1pPr>
          </a:lstStyle>
          <a:p>
            <a:fld id="{0BB2180C-E7CD-4598-B959-30DB38543B7F}" type="datetimeFigureOut">
              <a:rPr lang="en-US" smtClean="0"/>
              <a:t>1/3/2018</a:t>
            </a:fld>
            <a:endParaRPr lang="en-US"/>
          </a:p>
        </p:txBody>
      </p:sp>
      <p:sp>
        <p:nvSpPr>
          <p:cNvPr id="5" name="Slide Number Placeholder 5">
            <a:extLst>
              <a:ext uri="{FF2B5EF4-FFF2-40B4-BE49-F238E27FC236}">
                <a16:creationId xmlns:a16="http://schemas.microsoft.com/office/drawing/2014/main" id="{A1AF16A1-8D58-44C0-87DC-6B08BC574ACB}"/>
              </a:ext>
            </a:extLst>
          </p:cNvPr>
          <p:cNvSpPr>
            <a:spLocks noGrp="1"/>
          </p:cNvSpPr>
          <p:nvPr>
            <p:ph type="sldNum" sz="quarter" idx="11"/>
          </p:nvPr>
        </p:nvSpPr>
        <p:spPr/>
        <p:txBody>
          <a:bodyPr/>
          <a:lstStyle>
            <a:lvl1pPr>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3369981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100BCE9-5A20-4248-B777-38E289F42A43}"/>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5B25FA-B2B0-4245-9D27-5A0EDFEC9B5E}"/>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fld id="{0BB2180C-E7CD-4598-B959-30DB38543B7F}" type="datetimeFigureOut">
              <a:rPr lang="en-US" smtClean="0"/>
              <a:t>1/3/2018</a:t>
            </a:fld>
            <a:endParaRPr 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3EFD488-23D9-4579-A9B6-B4506B0510E0}" type="slidenum">
              <a:rPr lang="en-US" smtClean="0"/>
              <a:t>‹#›</a:t>
            </a:fld>
            <a:endParaRPr lang="en-US"/>
          </a:p>
        </p:txBody>
      </p:sp>
    </p:spTree>
    <p:extLst>
      <p:ext uri="{BB962C8B-B14F-4D97-AF65-F5344CB8AC3E}">
        <p14:creationId xmlns:p14="http://schemas.microsoft.com/office/powerpoint/2010/main" val="3193838421"/>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muvsi.in/nuts-bolts-making/"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5147" y="1012874"/>
            <a:ext cx="9498668" cy="1308295"/>
          </a:xfrm>
        </p:spPr>
        <p:txBody>
          <a:bodyPr/>
          <a:lstStyle/>
          <a:p>
            <a:r>
              <a:rPr lang="en-US" sz="6600" dirty="0" err="1"/>
              <a:t>Paltimore</a:t>
            </a:r>
            <a:r>
              <a:rPr lang="en-US" sz="6600" dirty="0"/>
              <a:t> Nails</a:t>
            </a:r>
          </a:p>
        </p:txBody>
      </p:sp>
      <p:sp>
        <p:nvSpPr>
          <p:cNvPr id="3" name="Subtitle 2"/>
          <p:cNvSpPr>
            <a:spLocks noGrp="1"/>
          </p:cNvSpPr>
          <p:nvPr>
            <p:ph type="subTitle" idx="1"/>
          </p:nvPr>
        </p:nvSpPr>
        <p:spPr>
          <a:xfrm>
            <a:off x="1403794" y="3742005"/>
            <a:ext cx="8534400" cy="2982351"/>
          </a:xfrm>
        </p:spPr>
        <p:txBody>
          <a:bodyPr>
            <a:normAutofit fontScale="62500" lnSpcReduction="20000"/>
          </a:bodyPr>
          <a:lstStyle/>
          <a:p>
            <a:r>
              <a:rPr lang="en-US" sz="3800" b="1" dirty="0">
                <a:solidFill>
                  <a:srgbClr val="92D050"/>
                </a:solidFill>
              </a:rPr>
              <a:t>Group 5</a:t>
            </a:r>
          </a:p>
          <a:p>
            <a:endParaRPr lang="en-US" sz="2800" b="1" dirty="0">
              <a:solidFill>
                <a:srgbClr val="92D050"/>
              </a:solidFill>
            </a:endParaRPr>
          </a:p>
          <a:p>
            <a:r>
              <a:rPr lang="en-US" sz="2800" b="1" dirty="0">
                <a:solidFill>
                  <a:srgbClr val="92D050"/>
                </a:solidFill>
              </a:rPr>
              <a:t>Student name: Andreea Zugravu 1604798</a:t>
            </a:r>
          </a:p>
          <a:p>
            <a:r>
              <a:rPr lang="en-US" sz="2800" b="1" dirty="0">
                <a:solidFill>
                  <a:srgbClr val="92D050"/>
                </a:solidFill>
              </a:rPr>
              <a:t>Bulbul Uddin 1604811</a:t>
            </a:r>
          </a:p>
          <a:p>
            <a:r>
              <a:rPr lang="en-US" sz="2800" b="1" dirty="0">
                <a:solidFill>
                  <a:srgbClr val="92D050"/>
                </a:solidFill>
              </a:rPr>
              <a:t>Patrick </a:t>
            </a:r>
            <a:r>
              <a:rPr lang="en-US" sz="2800" b="1" dirty="0" err="1">
                <a:solidFill>
                  <a:srgbClr val="92D050"/>
                </a:solidFill>
              </a:rPr>
              <a:t>Mokwe</a:t>
            </a:r>
            <a:r>
              <a:rPr lang="en-US" sz="2800" b="1" dirty="0">
                <a:solidFill>
                  <a:srgbClr val="92D050"/>
                </a:solidFill>
              </a:rPr>
              <a:t> 1604804</a:t>
            </a:r>
          </a:p>
          <a:p>
            <a:r>
              <a:rPr lang="en-US" sz="2800" b="1" dirty="0">
                <a:solidFill>
                  <a:srgbClr val="92D050"/>
                </a:solidFill>
              </a:rPr>
              <a:t>Lina </a:t>
            </a:r>
            <a:r>
              <a:rPr lang="en-US" sz="2800" b="1" dirty="0" err="1">
                <a:solidFill>
                  <a:srgbClr val="92D050"/>
                </a:solidFill>
              </a:rPr>
              <a:t>Alsamare</a:t>
            </a:r>
            <a:r>
              <a:rPr lang="en-US" sz="2800" b="1" dirty="0">
                <a:solidFill>
                  <a:srgbClr val="92D050"/>
                </a:solidFill>
              </a:rPr>
              <a:t> 1604795</a:t>
            </a:r>
          </a:p>
          <a:p>
            <a:r>
              <a:rPr lang="en-US" sz="2800" b="1" dirty="0">
                <a:solidFill>
                  <a:srgbClr val="92D050"/>
                </a:solidFill>
              </a:rPr>
              <a:t>Sayeed Mohammod 1604802</a:t>
            </a:r>
          </a:p>
          <a:p>
            <a:r>
              <a:rPr lang="en-US" sz="2800" b="1" dirty="0">
                <a:solidFill>
                  <a:srgbClr val="92D050"/>
                </a:solidFill>
              </a:rPr>
              <a:t>Lecturer </a:t>
            </a:r>
            <a:r>
              <a:rPr lang="en-US" sz="2800" b="1" dirty="0" err="1">
                <a:solidFill>
                  <a:srgbClr val="92D050"/>
                </a:solidFill>
              </a:rPr>
              <a:t>name:Dr</a:t>
            </a:r>
            <a:r>
              <a:rPr lang="en-US" sz="2800" b="1" dirty="0">
                <a:solidFill>
                  <a:srgbClr val="92D050"/>
                </a:solidFill>
              </a:rPr>
              <a:t>. </a:t>
            </a:r>
            <a:r>
              <a:rPr lang="en-US" sz="2800" b="1" dirty="0" err="1">
                <a:solidFill>
                  <a:srgbClr val="92D050"/>
                </a:solidFill>
              </a:rPr>
              <a:t>Mushfiqur</a:t>
            </a:r>
            <a:r>
              <a:rPr lang="en-US" sz="2800" b="1" dirty="0">
                <a:solidFill>
                  <a:srgbClr val="92D050"/>
                </a:solidFill>
              </a:rPr>
              <a:t> Rahman</a:t>
            </a:r>
          </a:p>
          <a:p>
            <a:endParaRPr lang="en-US" sz="2800" b="1" dirty="0">
              <a:solidFill>
                <a:srgbClr val="92D050"/>
              </a:solidFill>
            </a:endParaRPr>
          </a:p>
          <a:p>
            <a:r>
              <a:rPr lang="en-US" sz="2800" b="1" dirty="0">
                <a:solidFill>
                  <a:srgbClr val="92D050"/>
                </a:solidFill>
              </a:rPr>
              <a:t> </a:t>
            </a:r>
          </a:p>
        </p:txBody>
      </p:sp>
      <p:pic>
        <p:nvPicPr>
          <p:cNvPr id="1026" name="Picture 2" descr="Image result for pictures with nails manufacturing">
            <a:extLst>
              <a:ext uri="{FF2B5EF4-FFF2-40B4-BE49-F238E27FC236}">
                <a16:creationId xmlns:a16="http://schemas.microsoft.com/office/drawing/2014/main" id="{74DED005-5006-40B2-A2CD-A2A195548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0474" y="1989405"/>
            <a:ext cx="3376245"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10459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Executive Summary </a:t>
            </a:r>
          </a:p>
        </p:txBody>
      </p:sp>
      <p:sp>
        <p:nvSpPr>
          <p:cNvPr id="3" name="Content Placeholder 2"/>
          <p:cNvSpPr>
            <a:spLocks noGrp="1"/>
          </p:cNvSpPr>
          <p:nvPr>
            <p:ph idx="1"/>
          </p:nvPr>
        </p:nvSpPr>
        <p:spPr/>
        <p:txBody>
          <a:bodyPr/>
          <a:lstStyle/>
          <a:p>
            <a:pPr marL="0" indent="0">
              <a:buNone/>
            </a:pPr>
            <a:r>
              <a:rPr lang="en-US" dirty="0" err="1"/>
              <a:t>Paltimore</a:t>
            </a:r>
            <a:r>
              <a:rPr lang="en-US" dirty="0"/>
              <a:t> is a nail manufacturing organization which manufactures fastening products. It is a new company and the company has just started the operations in the UK. In this regard, this presentation proposes a business plan for the business organization. In this regard, the presentation, marketing, sales, finance and operational requirements of the business has been discussed. </a:t>
            </a:r>
          </a:p>
        </p:txBody>
      </p:sp>
    </p:spTree>
    <p:extLst>
      <p:ext uri="{BB962C8B-B14F-4D97-AF65-F5344CB8AC3E}">
        <p14:creationId xmlns:p14="http://schemas.microsoft.com/office/powerpoint/2010/main" val="932424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 </a:t>
            </a:r>
          </a:p>
        </p:txBody>
      </p:sp>
      <p:sp>
        <p:nvSpPr>
          <p:cNvPr id="3" name="Content Placeholder 2"/>
          <p:cNvSpPr>
            <a:spLocks noGrp="1"/>
          </p:cNvSpPr>
          <p:nvPr>
            <p:ph idx="1"/>
          </p:nvPr>
        </p:nvSpPr>
        <p:spPr>
          <a:xfrm>
            <a:off x="677334" y="1270000"/>
            <a:ext cx="8596668" cy="5279656"/>
          </a:xfrm>
        </p:spPr>
        <p:txBody>
          <a:bodyPr>
            <a:normAutofit fontScale="70000" lnSpcReduction="20000"/>
          </a:bodyPr>
          <a:lstStyle/>
          <a:p>
            <a:r>
              <a:rPr lang="en-US" dirty="0"/>
              <a:t>Description of Business</a:t>
            </a:r>
          </a:p>
          <a:p>
            <a:r>
              <a:rPr lang="en-US" dirty="0"/>
              <a:t>Introduction </a:t>
            </a:r>
          </a:p>
          <a:p>
            <a:r>
              <a:rPr lang="en-US" dirty="0"/>
              <a:t>Legal Compliances and Licensing</a:t>
            </a:r>
          </a:p>
          <a:p>
            <a:r>
              <a:rPr lang="en-US" dirty="0"/>
              <a:t>Management Process</a:t>
            </a:r>
          </a:p>
          <a:p>
            <a:r>
              <a:rPr lang="en-US" dirty="0"/>
              <a:t>Marketing and Sales</a:t>
            </a:r>
          </a:p>
          <a:p>
            <a:r>
              <a:rPr lang="en-US" dirty="0"/>
              <a:t>Financing</a:t>
            </a:r>
          </a:p>
          <a:p>
            <a:r>
              <a:rPr lang="en-US" dirty="0"/>
              <a:t>Recruitment, HR and administration </a:t>
            </a:r>
          </a:p>
          <a:p>
            <a:r>
              <a:rPr lang="en-US" dirty="0"/>
              <a:t>Production </a:t>
            </a:r>
          </a:p>
          <a:p>
            <a:r>
              <a:rPr lang="en-US" dirty="0"/>
              <a:t>Marketing Strategy</a:t>
            </a:r>
          </a:p>
          <a:p>
            <a:r>
              <a:rPr lang="en-US" dirty="0"/>
              <a:t>Marketing Plan</a:t>
            </a:r>
          </a:p>
          <a:p>
            <a:r>
              <a:rPr lang="en-US" dirty="0"/>
              <a:t>Operational Requirement</a:t>
            </a:r>
          </a:p>
          <a:p>
            <a:r>
              <a:rPr lang="en-US" dirty="0"/>
              <a:t>PESTLE</a:t>
            </a:r>
          </a:p>
          <a:p>
            <a:r>
              <a:rPr lang="en-US" dirty="0"/>
              <a:t>SWOT Analysis </a:t>
            </a:r>
          </a:p>
          <a:p>
            <a:r>
              <a:rPr lang="en-US" dirty="0"/>
              <a:t>Conclusion </a:t>
            </a:r>
          </a:p>
          <a:p>
            <a:endParaRPr lang="en-US" dirty="0"/>
          </a:p>
          <a:p>
            <a:endParaRPr lang="en-US" dirty="0"/>
          </a:p>
        </p:txBody>
      </p:sp>
    </p:spTree>
    <p:extLst>
      <p:ext uri="{BB962C8B-B14F-4D97-AF65-F5344CB8AC3E}">
        <p14:creationId xmlns:p14="http://schemas.microsoft.com/office/powerpoint/2010/main" val="2251608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endParaRPr lang="en-US" dirty="0"/>
          </a:p>
        </p:txBody>
      </p:sp>
      <p:sp>
        <p:nvSpPr>
          <p:cNvPr id="3" name="Content Placeholder 2"/>
          <p:cNvSpPr>
            <a:spLocks noGrp="1"/>
          </p:cNvSpPr>
          <p:nvPr>
            <p:ph idx="1"/>
          </p:nvPr>
        </p:nvSpPr>
        <p:spPr/>
        <p:txBody>
          <a:bodyPr/>
          <a:lstStyle/>
          <a:p>
            <a:r>
              <a:rPr lang="en-US" dirty="0" err="1"/>
              <a:t>Paltimore</a:t>
            </a:r>
            <a:r>
              <a:rPr lang="en-US" dirty="0"/>
              <a:t> Nails Company</a:t>
            </a:r>
          </a:p>
          <a:p>
            <a:r>
              <a:rPr lang="en-US" dirty="0"/>
              <a:t>Manufactures products for precision fastening</a:t>
            </a:r>
          </a:p>
          <a:p>
            <a:r>
              <a:rPr lang="en-US" dirty="0"/>
              <a:t>It is a new business in the UK and manufactures the products in the bulk</a:t>
            </a:r>
          </a:p>
          <a:p>
            <a:r>
              <a:rPr lang="en-US" dirty="0"/>
              <a:t>Provide durable products at low cost</a:t>
            </a:r>
          </a:p>
        </p:txBody>
      </p:sp>
    </p:spTree>
    <p:extLst>
      <p:ext uri="{BB962C8B-B14F-4D97-AF65-F5344CB8AC3E}">
        <p14:creationId xmlns:p14="http://schemas.microsoft.com/office/powerpoint/2010/main" val="7978490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870" y="-66605"/>
            <a:ext cx="10972800" cy="1143000"/>
          </a:xfrm>
        </p:spPr>
        <p:txBody>
          <a:bodyPr/>
          <a:lstStyle/>
          <a:p>
            <a:r>
              <a:rPr lang="en-US" dirty="0"/>
              <a:t>Company description / Mission and </a:t>
            </a:r>
            <a:r>
              <a:rPr lang="en-US" dirty="0" err="1"/>
              <a:t>vission</a:t>
            </a:r>
            <a:endParaRPr lang="en-US" dirty="0"/>
          </a:p>
        </p:txBody>
      </p:sp>
      <p:sp>
        <p:nvSpPr>
          <p:cNvPr id="3" name="Content Placeholder 2"/>
          <p:cNvSpPr>
            <a:spLocks noGrp="1"/>
          </p:cNvSpPr>
          <p:nvPr>
            <p:ph idx="1"/>
          </p:nvPr>
        </p:nvSpPr>
        <p:spPr>
          <a:xfrm>
            <a:off x="1053214" y="1196310"/>
            <a:ext cx="8596668" cy="3893907"/>
          </a:xfrm>
        </p:spPr>
        <p:txBody>
          <a:bodyPr/>
          <a:lstStyle/>
          <a:p>
            <a:r>
              <a:rPr lang="en-US" sz="2000" dirty="0"/>
              <a:t>The nail manufacturing is a niche business</a:t>
            </a:r>
          </a:p>
          <a:p>
            <a:r>
              <a:rPr lang="en-US" sz="2000" dirty="0"/>
              <a:t>It is a B2B business model as the company manufactures  nails in bulk for other businesses such as construction industry and other manufacturing industries </a:t>
            </a:r>
          </a:p>
          <a:p>
            <a:r>
              <a:rPr lang="en-US" sz="2000" dirty="0"/>
              <a:t>Use technically-advanced manufacturing features to reduce the cost of manufacturing </a:t>
            </a:r>
          </a:p>
          <a:p>
            <a:r>
              <a:rPr lang="en-US" sz="2000" dirty="0"/>
              <a:t>The company will expect to achieve the break even point in a year or two</a:t>
            </a:r>
          </a:p>
          <a:p>
            <a:r>
              <a:rPr lang="en-US" sz="2000" dirty="0"/>
              <a:t>The mission of the company is to become the leading brand in the construction nail and fastener industry</a:t>
            </a:r>
          </a:p>
          <a:p>
            <a:r>
              <a:rPr lang="en-US" sz="2000" dirty="0"/>
              <a:t>It expects to become the world-class construction and fastener organization in the world</a:t>
            </a:r>
          </a:p>
          <a:p>
            <a:endParaRPr lang="en-US" dirty="0"/>
          </a:p>
        </p:txBody>
      </p:sp>
    </p:spTree>
    <p:extLst>
      <p:ext uri="{BB962C8B-B14F-4D97-AF65-F5344CB8AC3E}">
        <p14:creationId xmlns:p14="http://schemas.microsoft.com/office/powerpoint/2010/main" val="1224626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Legal compliance and licensing</a:t>
            </a:r>
          </a:p>
        </p:txBody>
      </p:sp>
      <p:sp>
        <p:nvSpPr>
          <p:cNvPr id="3" name="Content Placeholder 2"/>
          <p:cNvSpPr>
            <a:spLocks noGrp="1"/>
          </p:cNvSpPr>
          <p:nvPr>
            <p:ph idx="1"/>
          </p:nvPr>
        </p:nvSpPr>
        <p:spPr/>
        <p:txBody>
          <a:bodyPr/>
          <a:lstStyle/>
          <a:p>
            <a:r>
              <a:rPr lang="en-US" dirty="0"/>
              <a:t>It is a manufacturing company; therefore, organization has to meet certain legal obligations. There are several laws related to the environmental pollution and healthy competition in the company. Therefore, it is important that the organization complies with all the laws. </a:t>
            </a:r>
          </a:p>
          <a:p>
            <a:endParaRPr lang="en-US" dirty="0"/>
          </a:p>
          <a:p>
            <a:endParaRPr lang="en-US" dirty="0"/>
          </a:p>
        </p:txBody>
      </p:sp>
    </p:spTree>
    <p:extLst>
      <p:ext uri="{BB962C8B-B14F-4D97-AF65-F5344CB8AC3E}">
        <p14:creationId xmlns:p14="http://schemas.microsoft.com/office/powerpoint/2010/main" val="2160114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process</a:t>
            </a:r>
          </a:p>
        </p:txBody>
      </p:sp>
      <p:sp>
        <p:nvSpPr>
          <p:cNvPr id="3" name="Content Placeholder 2"/>
          <p:cNvSpPr>
            <a:spLocks noGrp="1"/>
          </p:cNvSpPr>
          <p:nvPr>
            <p:ph idx="1"/>
          </p:nvPr>
        </p:nvSpPr>
        <p:spPr/>
        <p:txBody>
          <a:bodyPr/>
          <a:lstStyle/>
          <a:p>
            <a:r>
              <a:rPr lang="en-US" sz="2800" dirty="0"/>
              <a:t>The company will be a privately headed company and will be a partnership firm. In these firms, the owner does not have a distinct identity from the members composing it. </a:t>
            </a:r>
          </a:p>
          <a:p>
            <a:r>
              <a:rPr lang="en-US" sz="2800" dirty="0"/>
              <a:t>While levying the taxes, the firm is considered a distinct identity from its owner</a:t>
            </a:r>
          </a:p>
          <a:p>
            <a:r>
              <a:rPr lang="en-US" sz="2800" dirty="0"/>
              <a:t>The management will consists of the partners, senior manger, operation managers and the HR manager of the organization</a:t>
            </a:r>
          </a:p>
        </p:txBody>
      </p:sp>
    </p:spTree>
    <p:extLst>
      <p:ext uri="{BB962C8B-B14F-4D97-AF65-F5344CB8AC3E}">
        <p14:creationId xmlns:p14="http://schemas.microsoft.com/office/powerpoint/2010/main" val="2566665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and sales</a:t>
            </a:r>
          </a:p>
        </p:txBody>
      </p:sp>
      <p:sp>
        <p:nvSpPr>
          <p:cNvPr id="3" name="Content Placeholder 2"/>
          <p:cNvSpPr>
            <a:spLocks noGrp="1"/>
          </p:cNvSpPr>
          <p:nvPr>
            <p:ph idx="1"/>
          </p:nvPr>
        </p:nvSpPr>
        <p:spPr/>
        <p:txBody>
          <a:bodyPr/>
          <a:lstStyle/>
          <a:p>
            <a:r>
              <a:rPr lang="en-US" sz="2800" dirty="0"/>
              <a:t>Market Research: The Company will examine the potential customers, target market segments and identifying effective market channels. The proper selection and designing of the marketing strategy is important for the organization. </a:t>
            </a:r>
          </a:p>
          <a:p>
            <a:r>
              <a:rPr lang="en-US" sz="2800" dirty="0"/>
              <a:t>While conducting the market research, it has been identified that there is a high potential for the nut and bolt business for the organization. In the UK, there are a large number of construction and electric gadgets manufacturing companies. These companies require nail, nut and bolts as a raw product.  </a:t>
            </a:r>
          </a:p>
        </p:txBody>
      </p:sp>
    </p:spTree>
    <p:extLst>
      <p:ext uri="{BB962C8B-B14F-4D97-AF65-F5344CB8AC3E}">
        <p14:creationId xmlns:p14="http://schemas.microsoft.com/office/powerpoint/2010/main" val="3257012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Financing </a:t>
            </a:r>
          </a:p>
        </p:txBody>
      </p:sp>
      <p:sp>
        <p:nvSpPr>
          <p:cNvPr id="3" name="Content Placeholder 2"/>
          <p:cNvSpPr>
            <a:spLocks noGrp="1"/>
          </p:cNvSpPr>
          <p:nvPr>
            <p:ph idx="1"/>
          </p:nvPr>
        </p:nvSpPr>
        <p:spPr/>
        <p:txBody>
          <a:bodyPr/>
          <a:lstStyle/>
          <a:p>
            <a:endParaRPr lang="en-US" dirty="0"/>
          </a:p>
          <a:p>
            <a:endParaRPr lang="en-US" dirty="0"/>
          </a:p>
          <a:p>
            <a:r>
              <a:rPr lang="en-US" dirty="0"/>
              <a:t>Banks </a:t>
            </a:r>
          </a:p>
          <a:p>
            <a:r>
              <a:rPr lang="en-US" dirty="0"/>
              <a:t>Angel Investment</a:t>
            </a:r>
          </a:p>
          <a:p>
            <a:r>
              <a:rPr lang="en-US" dirty="0"/>
              <a:t>Government subsidies</a:t>
            </a:r>
          </a:p>
          <a:p>
            <a:pPr marL="0" indent="0">
              <a:buNone/>
            </a:pPr>
            <a:r>
              <a:rPr lang="en-US" dirty="0"/>
              <a:t> </a:t>
            </a:r>
          </a:p>
          <a:p>
            <a:pPr marL="0" indent="0">
              <a:buNone/>
            </a:pPr>
            <a:endParaRPr lang="en-US" dirty="0"/>
          </a:p>
          <a:p>
            <a:endParaRPr lang="en-US" dirty="0"/>
          </a:p>
        </p:txBody>
      </p:sp>
      <p:pic>
        <p:nvPicPr>
          <p:cNvPr id="4" name="Picture 3"/>
          <p:cNvPicPr>
            <a:picLocks noChangeAspect="1"/>
          </p:cNvPicPr>
          <p:nvPr/>
        </p:nvPicPr>
        <p:blipFill>
          <a:blip r:embed="rId2"/>
          <a:stretch>
            <a:fillRect/>
          </a:stretch>
        </p:blipFill>
        <p:spPr>
          <a:xfrm>
            <a:off x="5028823" y="1600200"/>
            <a:ext cx="6553577" cy="2859257"/>
          </a:xfrm>
          <a:prstGeom prst="rect">
            <a:avLst/>
          </a:prstGeom>
        </p:spPr>
      </p:pic>
    </p:spTree>
    <p:extLst>
      <p:ext uri="{BB962C8B-B14F-4D97-AF65-F5344CB8AC3E}">
        <p14:creationId xmlns:p14="http://schemas.microsoft.com/office/powerpoint/2010/main" val="1283972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Recruitment, HR and admin</a:t>
            </a:r>
            <a:endParaRPr lang="en-US" dirty="0"/>
          </a:p>
        </p:txBody>
      </p:sp>
      <p:sp>
        <p:nvSpPr>
          <p:cNvPr id="3" name="Content Placeholder 2"/>
          <p:cNvSpPr>
            <a:spLocks noGrp="1"/>
          </p:cNvSpPr>
          <p:nvPr>
            <p:ph idx="1"/>
          </p:nvPr>
        </p:nvSpPr>
        <p:spPr/>
        <p:txBody>
          <a:bodyPr/>
          <a:lstStyle/>
          <a:p>
            <a:r>
              <a:rPr lang="en-US" sz="2800" dirty="0"/>
              <a:t>The initial operations of the company will be at a small scale. </a:t>
            </a:r>
          </a:p>
          <a:p>
            <a:r>
              <a:rPr lang="en-US" sz="2800" dirty="0"/>
              <a:t>The company will recruit a 20 workers as part of the operations team</a:t>
            </a:r>
          </a:p>
          <a:p>
            <a:r>
              <a:rPr lang="en-US" sz="2800" dirty="0"/>
              <a:t>These workers will manufacture the nails and will be a part of the operations team</a:t>
            </a:r>
          </a:p>
          <a:p>
            <a:r>
              <a:rPr lang="en-US" sz="2800" dirty="0"/>
              <a:t>In addition to it, the company will also recruit an accountant, HR, and admin to handle the day-to-day operations of the organization</a:t>
            </a:r>
          </a:p>
        </p:txBody>
      </p:sp>
    </p:spTree>
    <p:extLst>
      <p:ext uri="{BB962C8B-B14F-4D97-AF65-F5344CB8AC3E}">
        <p14:creationId xmlns:p14="http://schemas.microsoft.com/office/powerpoint/2010/main" val="1006583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Production</a:t>
            </a:r>
          </a:p>
        </p:txBody>
      </p:sp>
      <p:sp>
        <p:nvSpPr>
          <p:cNvPr id="3" name="Content Placeholder 2"/>
          <p:cNvSpPr>
            <a:spLocks noGrp="1"/>
          </p:cNvSpPr>
          <p:nvPr>
            <p:ph idx="1"/>
          </p:nvPr>
        </p:nvSpPr>
        <p:spPr>
          <a:xfrm>
            <a:off x="609600" y="1178170"/>
            <a:ext cx="11277600" cy="7557867"/>
          </a:xfrm>
        </p:spPr>
        <p:txBody>
          <a:bodyPr/>
          <a:lstStyle/>
          <a:p>
            <a:r>
              <a:rPr lang="en-US" sz="2400" dirty="0"/>
              <a:t>The company will require a production plant for the manufacturing of the product. In the product manufacturing, the raw material will be MS (Mild Steel) rounds. In addition to it, it is important to arrange the packaging materials for the manufacturing. In the development of the business, the company will need different machineries such as double stroke solid die, cold head forging machine, head trimming machine, thread rolling machine, planking tank, automatic nut forming plant and nut tapping machine (</a:t>
            </a:r>
            <a:r>
              <a:rPr lang="en-US" sz="2400" dirty="0" err="1"/>
              <a:t>Muvsi</a:t>
            </a:r>
            <a:r>
              <a:rPr lang="en-US" sz="2400" dirty="0"/>
              <a:t>, 2017). </a:t>
            </a:r>
          </a:p>
          <a:p>
            <a:r>
              <a:rPr lang="en-US" sz="2400" dirty="0"/>
              <a:t>The company will be located at an industrial area wherein a large number of companies are located near each other. While working in an industrialized area, the organization will get easy approval and the company can buy the land at a discounted price.</a:t>
            </a:r>
          </a:p>
        </p:txBody>
      </p:sp>
    </p:spTree>
    <p:extLst>
      <p:ext uri="{BB962C8B-B14F-4D97-AF65-F5344CB8AC3E}">
        <p14:creationId xmlns:p14="http://schemas.microsoft.com/office/powerpoint/2010/main" val="3809361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Marketing Strategy </a:t>
            </a:r>
            <a:br>
              <a:rPr lang="en-US" dirty="0"/>
            </a:br>
            <a:endParaRPr lang="en-US" dirty="0"/>
          </a:p>
        </p:txBody>
      </p:sp>
      <p:sp>
        <p:nvSpPr>
          <p:cNvPr id="3" name="Content Placeholder 2"/>
          <p:cNvSpPr>
            <a:spLocks noGrp="1"/>
          </p:cNvSpPr>
          <p:nvPr>
            <p:ph idx="1"/>
          </p:nvPr>
        </p:nvSpPr>
        <p:spPr/>
        <p:txBody>
          <a:bodyPr numCol="2">
            <a:normAutofit fontScale="62500" lnSpcReduction="20000"/>
          </a:bodyPr>
          <a:lstStyle/>
          <a:p>
            <a:r>
              <a:rPr lang="en-US" dirty="0"/>
              <a:t>The customers of the company are: </a:t>
            </a:r>
          </a:p>
          <a:p>
            <a:r>
              <a:rPr lang="en-US" dirty="0"/>
              <a:t>Construction organizations and the electric gadgets manufacturing firms</a:t>
            </a:r>
          </a:p>
          <a:p>
            <a:r>
              <a:rPr lang="en-US" dirty="0"/>
              <a:t>The company produces vital inputs for the manufacturing and the construction industry</a:t>
            </a:r>
          </a:p>
          <a:p>
            <a:r>
              <a:rPr lang="en-US" dirty="0"/>
              <a:t>several residential and non-residential construction, appliance production and automobile production </a:t>
            </a:r>
          </a:p>
          <a:p>
            <a:endParaRPr lang="en-US" dirty="0"/>
          </a:p>
          <a:p>
            <a:r>
              <a:rPr lang="en-US" dirty="0"/>
              <a:t>Product: The product of the market is nails which is galvanized for durability. It is available at different shapes and sizes. </a:t>
            </a:r>
          </a:p>
          <a:p>
            <a:r>
              <a:rPr lang="en-US" dirty="0"/>
              <a:t>Strategy: The Company is using the cost leadership strategy as it is selling products at comparatively low cost in comparison to other companies. </a:t>
            </a:r>
          </a:p>
          <a:p>
            <a:r>
              <a:rPr lang="en-US" dirty="0"/>
              <a:t>Promotion: Promotional strategy of posters and banners can be used by the company for the promotional and advertising purposes. </a:t>
            </a:r>
          </a:p>
          <a:p>
            <a:r>
              <a:rPr lang="en-US" dirty="0"/>
              <a:t>Pricing: The pricing of the product is kept low to increase the market share. </a:t>
            </a:r>
          </a:p>
          <a:p>
            <a:r>
              <a:rPr lang="en-US" dirty="0"/>
              <a:t>Distribution Channel: The Company will use the distribution channels of retail shops and the distributors. </a:t>
            </a:r>
          </a:p>
          <a:p>
            <a:endParaRPr lang="en-US" dirty="0"/>
          </a:p>
          <a:p>
            <a:endParaRPr lang="en-US" dirty="0"/>
          </a:p>
        </p:txBody>
      </p:sp>
    </p:spTree>
    <p:extLst>
      <p:ext uri="{BB962C8B-B14F-4D97-AF65-F5344CB8AC3E}">
        <p14:creationId xmlns:p14="http://schemas.microsoft.com/office/powerpoint/2010/main" val="3949529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r>
              <a:rPr lang="en-US" dirty="0"/>
              <a:t>Operational Requirements</a:t>
            </a:r>
          </a:p>
        </p:txBody>
      </p:sp>
      <p:sp>
        <p:nvSpPr>
          <p:cNvPr id="3" name="Content Placeholder 2"/>
          <p:cNvSpPr>
            <a:spLocks noGrp="1"/>
          </p:cNvSpPr>
          <p:nvPr>
            <p:ph idx="1"/>
          </p:nvPr>
        </p:nvSpPr>
        <p:spPr/>
        <p:txBody>
          <a:bodyPr/>
          <a:lstStyle/>
          <a:p>
            <a:r>
              <a:rPr lang="en-US" dirty="0"/>
              <a:t>Personnel </a:t>
            </a:r>
          </a:p>
          <a:p>
            <a:pPr marL="0" indent="0">
              <a:buNone/>
            </a:pPr>
            <a:r>
              <a:rPr lang="en-US" dirty="0"/>
              <a:t> The organization will require labor force to operate different machines and require approximately 15-20 employees in the organization. </a:t>
            </a:r>
          </a:p>
          <a:p>
            <a:r>
              <a:rPr lang="en-US" dirty="0"/>
              <a:t>Inventory </a:t>
            </a:r>
          </a:p>
          <a:p>
            <a:pPr marL="0" indent="0">
              <a:buNone/>
            </a:pPr>
            <a:r>
              <a:rPr lang="en-US" dirty="0"/>
              <a:t>The inventory of the organization is MS iron rod. It is a mild steel rod which is round in shape. </a:t>
            </a:r>
          </a:p>
          <a:p>
            <a:endParaRPr lang="en-US" dirty="0"/>
          </a:p>
        </p:txBody>
      </p:sp>
    </p:spTree>
    <p:extLst>
      <p:ext uri="{BB962C8B-B14F-4D97-AF65-F5344CB8AC3E}">
        <p14:creationId xmlns:p14="http://schemas.microsoft.com/office/powerpoint/2010/main" val="33663224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PESTLE</a:t>
            </a:r>
          </a:p>
        </p:txBody>
      </p:sp>
      <p:sp>
        <p:nvSpPr>
          <p:cNvPr id="3" name="Content Placeholder 2"/>
          <p:cNvSpPr>
            <a:spLocks noGrp="1"/>
          </p:cNvSpPr>
          <p:nvPr>
            <p:ph idx="1"/>
          </p:nvPr>
        </p:nvSpPr>
        <p:spPr>
          <a:xfrm>
            <a:off x="677334" y="1454727"/>
            <a:ext cx="8596668" cy="4586635"/>
          </a:xfrm>
        </p:spPr>
        <p:txBody>
          <a:bodyPr>
            <a:normAutofit fontScale="62500" lnSpcReduction="20000"/>
          </a:bodyPr>
          <a:lstStyle/>
          <a:p>
            <a:r>
              <a:rPr lang="en-US" dirty="0"/>
              <a:t>Political Environment: </a:t>
            </a:r>
            <a:r>
              <a:rPr lang="en-US" dirty="0" err="1"/>
              <a:t>Brexit</a:t>
            </a:r>
            <a:r>
              <a:rPr lang="en-US" dirty="0"/>
              <a:t> will result in new laws and regulation, instability in the political environment </a:t>
            </a:r>
          </a:p>
          <a:p>
            <a:r>
              <a:rPr lang="en-US" dirty="0"/>
              <a:t>Economic Environment: Developed economy, stagnant economy; therefore, construction and manufacturing growth is less. It will adversely impact on the growth of the organization</a:t>
            </a:r>
          </a:p>
          <a:p>
            <a:r>
              <a:rPr lang="en-US" dirty="0"/>
              <a:t>Social Environment: The sales of the organization will be same irrespective of the social trends as it is necessary component of the manufacturing and the construction. The company has added new features such as non-galvanization and durability which will act as core competency of the organization </a:t>
            </a:r>
          </a:p>
          <a:p>
            <a:r>
              <a:rPr lang="en-US" dirty="0"/>
              <a:t>Technological Environment: The company requires technically advanced production machines </a:t>
            </a:r>
          </a:p>
          <a:p>
            <a:r>
              <a:rPr lang="en-US" dirty="0"/>
              <a:t>Legal Environment: There are several laws relate to taxation, pollution and manufacturing process</a:t>
            </a:r>
          </a:p>
          <a:p>
            <a:r>
              <a:rPr lang="en-US" dirty="0"/>
              <a:t>Environmental: There are several laws which prohibits a company to emit pollution above a certain limit</a:t>
            </a:r>
          </a:p>
        </p:txBody>
      </p:sp>
    </p:spTree>
    <p:extLst>
      <p:ext uri="{BB962C8B-B14F-4D97-AF65-F5344CB8AC3E}">
        <p14:creationId xmlns:p14="http://schemas.microsoft.com/office/powerpoint/2010/main" val="2746810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SWOT Analysis</a:t>
            </a:r>
          </a:p>
        </p:txBody>
      </p:sp>
      <p:sp>
        <p:nvSpPr>
          <p:cNvPr id="3" name="Content Placeholder 2"/>
          <p:cNvSpPr>
            <a:spLocks noGrp="1"/>
          </p:cNvSpPr>
          <p:nvPr>
            <p:ph idx="1"/>
          </p:nvPr>
        </p:nvSpPr>
        <p:spPr>
          <a:xfrm>
            <a:off x="552643" y="1467860"/>
            <a:ext cx="8596668" cy="4738975"/>
          </a:xfrm>
        </p:spPr>
        <p:txBody>
          <a:bodyPr>
            <a:normAutofit fontScale="70000" lnSpcReduction="20000"/>
          </a:bodyPr>
          <a:lstStyle/>
          <a:p>
            <a:r>
              <a:rPr lang="en-US" b="1" dirty="0"/>
              <a:t>Strength </a:t>
            </a:r>
          </a:p>
          <a:p>
            <a:r>
              <a:rPr lang="en-US" dirty="0"/>
              <a:t>Specialized product, the nails have high tensile strength, durability and the use of non-galvanized material</a:t>
            </a:r>
          </a:p>
          <a:p>
            <a:r>
              <a:rPr lang="en-US" dirty="0"/>
              <a:t>The use of technically-advanced machines which can result in the manufacturing of high precision nails. The nails are also available in different shapes and sizes</a:t>
            </a:r>
          </a:p>
          <a:p>
            <a:r>
              <a:rPr lang="en-US" b="1" dirty="0"/>
              <a:t>Weakness</a:t>
            </a:r>
          </a:p>
          <a:p>
            <a:r>
              <a:rPr lang="en-US" dirty="0"/>
              <a:t> The company is new; therefore, it will take time to build brand image</a:t>
            </a:r>
          </a:p>
          <a:p>
            <a:r>
              <a:rPr lang="en-US" b="1" dirty="0"/>
              <a:t>Opportunity </a:t>
            </a:r>
          </a:p>
          <a:p>
            <a:r>
              <a:rPr lang="en-US" dirty="0"/>
              <a:t>The growing construction and the manufacturing business in the UK and the European region </a:t>
            </a:r>
          </a:p>
          <a:p>
            <a:r>
              <a:rPr lang="en-US" dirty="0"/>
              <a:t> </a:t>
            </a:r>
            <a:r>
              <a:rPr lang="en-US" b="1" dirty="0"/>
              <a:t>Threat</a:t>
            </a:r>
            <a:r>
              <a:rPr lang="en-US" dirty="0"/>
              <a:t> </a:t>
            </a:r>
          </a:p>
          <a:p>
            <a:r>
              <a:rPr lang="en-US" dirty="0"/>
              <a:t>Other emerging techniques and the construction technologies </a:t>
            </a:r>
          </a:p>
          <a:p>
            <a:endParaRPr lang="en-US" dirty="0"/>
          </a:p>
        </p:txBody>
      </p:sp>
    </p:spTree>
    <p:extLst>
      <p:ext uri="{BB962C8B-B14F-4D97-AF65-F5344CB8AC3E}">
        <p14:creationId xmlns:p14="http://schemas.microsoft.com/office/powerpoint/2010/main" val="460155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normAutofit/>
          </a:bodyPr>
          <a:lstStyle/>
          <a:p>
            <a:r>
              <a:rPr lang="en-US" dirty="0"/>
              <a:t>The business plan of the nail business requires thorough planning and should include financial plan, operational plan, HR plan, marketing and compliance. </a:t>
            </a:r>
          </a:p>
          <a:p>
            <a:r>
              <a:rPr lang="en-US" dirty="0"/>
              <a:t>The organization should develop a marketing plan and financial plan for the investment </a:t>
            </a:r>
          </a:p>
        </p:txBody>
      </p:sp>
    </p:spTree>
    <p:extLst>
      <p:ext uri="{BB962C8B-B14F-4D97-AF65-F5344CB8AC3E}">
        <p14:creationId xmlns:p14="http://schemas.microsoft.com/office/powerpoint/2010/main" val="402216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p:txBody>
          <a:bodyPr/>
          <a:lstStyle/>
          <a:p>
            <a:r>
              <a:rPr lang="en-US" dirty="0" err="1"/>
              <a:t>Muvsi</a:t>
            </a:r>
            <a:r>
              <a:rPr lang="en-US" dirty="0"/>
              <a:t>. (2017). Nuts Bolts Making | Small Business Manufacturing. Retrieved 10 November 2017 from </a:t>
            </a:r>
            <a:r>
              <a:rPr lang="en-US" u="sng" dirty="0">
                <a:hlinkClick r:id="rId2"/>
              </a:rPr>
              <a:t>http://muvsi.in/nuts-bolts-making/</a:t>
            </a:r>
            <a:r>
              <a:rPr lang="en-US" dirty="0"/>
              <a:t> </a:t>
            </a:r>
          </a:p>
          <a:p>
            <a:r>
              <a:rPr lang="en-US" dirty="0"/>
              <a:t>Newman, M. (2004). </a:t>
            </a:r>
            <a:r>
              <a:rPr lang="en-US" i="1" dirty="0"/>
              <a:t>The Complete Nail Technician</a:t>
            </a:r>
            <a:r>
              <a:rPr lang="en-US" dirty="0"/>
              <a:t>. </a:t>
            </a:r>
            <a:r>
              <a:rPr lang="en-US" dirty="0" err="1"/>
              <a:t>Cengage</a:t>
            </a:r>
            <a:r>
              <a:rPr lang="en-US" dirty="0"/>
              <a:t> Learning EMEA. </a:t>
            </a:r>
          </a:p>
          <a:p>
            <a:r>
              <a:rPr lang="en-US" dirty="0"/>
              <a:t>Pinson, L. (2008). </a:t>
            </a:r>
            <a:r>
              <a:rPr lang="en-US" i="1" dirty="0"/>
              <a:t>Anatomy of a Business Plan: A Step-by-step Guide to Building the Business and Securing Your Company's Future</a:t>
            </a:r>
            <a:r>
              <a:rPr lang="en-US" dirty="0"/>
              <a:t>. aka associates.</a:t>
            </a:r>
          </a:p>
          <a:p>
            <a:r>
              <a:rPr lang="en-US" dirty="0"/>
              <a:t>Finch, NB. (2016). </a:t>
            </a:r>
            <a:r>
              <a:rPr lang="en-US" i="1" dirty="0"/>
              <a:t>How to Write a Business Plan</a:t>
            </a:r>
            <a:r>
              <a:rPr lang="en-US" dirty="0"/>
              <a:t>. </a:t>
            </a:r>
            <a:r>
              <a:rPr lang="en-US" dirty="0" err="1"/>
              <a:t>Kogan</a:t>
            </a:r>
            <a:r>
              <a:rPr lang="en-US" dirty="0"/>
              <a:t> Page Publishers. </a:t>
            </a:r>
          </a:p>
          <a:p>
            <a:pPr marL="0" indent="0">
              <a:buNone/>
            </a:pPr>
            <a:endParaRPr lang="en-US" dirty="0"/>
          </a:p>
          <a:p>
            <a:endParaRPr lang="en-US" dirty="0"/>
          </a:p>
        </p:txBody>
      </p:sp>
    </p:spTree>
    <p:extLst>
      <p:ext uri="{BB962C8B-B14F-4D97-AF65-F5344CB8AC3E}">
        <p14:creationId xmlns:p14="http://schemas.microsoft.com/office/powerpoint/2010/main" val="15357173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D5E27-DAAF-46E7-BAB8-F384953573BB}"/>
              </a:ext>
            </a:extLst>
          </p:cNvPr>
          <p:cNvSpPr>
            <a:spLocks noGrp="1"/>
          </p:cNvSpPr>
          <p:nvPr>
            <p:ph type="title"/>
          </p:nvPr>
        </p:nvSpPr>
        <p:spPr/>
        <p:txBody>
          <a:bodyPr/>
          <a:lstStyle/>
          <a:p>
            <a:r>
              <a:rPr lang="en-GB" dirty="0"/>
              <a:t>Learning Log</a:t>
            </a:r>
          </a:p>
        </p:txBody>
      </p:sp>
      <p:sp>
        <p:nvSpPr>
          <p:cNvPr id="3" name="Content Placeholder 2">
            <a:extLst>
              <a:ext uri="{FF2B5EF4-FFF2-40B4-BE49-F238E27FC236}">
                <a16:creationId xmlns:a16="http://schemas.microsoft.com/office/drawing/2014/main" id="{94320111-9FA1-43BF-95B6-8440514D3B16}"/>
              </a:ext>
            </a:extLst>
          </p:cNvPr>
          <p:cNvSpPr>
            <a:spLocks noGrp="1"/>
          </p:cNvSpPr>
          <p:nvPr>
            <p:ph idx="1"/>
          </p:nvPr>
        </p:nvSpPr>
        <p:spPr>
          <a:xfrm>
            <a:off x="1179442" y="1600201"/>
            <a:ext cx="10402957" cy="10512286"/>
          </a:xfrm>
        </p:spPr>
        <p:txBody>
          <a:bodyPr/>
          <a:lstStyle/>
          <a:p>
            <a:pPr marL="274320" lvl="0" indent="-274320" fontAlgn="auto">
              <a:lnSpc>
                <a:spcPct val="200000"/>
              </a:lnSpc>
              <a:spcBef>
                <a:spcPts val="600"/>
              </a:spcBef>
              <a:spcAft>
                <a:spcPts val="0"/>
              </a:spcAft>
              <a:buClr>
                <a:srgbClr val="B13F9A"/>
              </a:buClr>
              <a:buSzPct val="73000"/>
              <a:buNone/>
            </a:pPr>
            <a:endParaRPr lang="en-US" sz="1400" dirty="0">
              <a:solidFill>
                <a:prstClr val="black"/>
              </a:solidFill>
              <a:latin typeface="Times New Roman" pitchFamily="18" charset="0"/>
              <a:cs typeface="Times New Roman" pitchFamily="18" charset="0"/>
            </a:endParaRPr>
          </a:p>
          <a:p>
            <a:pPr marL="274320" lvl="0" indent="-274320" fontAlgn="auto">
              <a:spcBef>
                <a:spcPts val="600"/>
              </a:spcBef>
              <a:spcAft>
                <a:spcPts val="0"/>
              </a:spcAft>
              <a:buClr>
                <a:srgbClr val="B13F9A"/>
              </a:buClr>
              <a:buSzPct val="73000"/>
              <a:buFont typeface="Wingdings 2"/>
              <a:buChar char=""/>
            </a:pPr>
            <a:r>
              <a:rPr lang="en-US" sz="1400" dirty="0">
                <a:solidFill>
                  <a:prstClr val="black"/>
                </a:solidFill>
                <a:latin typeface="Times New Roman" pitchFamily="18" charset="0"/>
                <a:cs typeface="Times New Roman" pitchFamily="18" charset="0"/>
              </a:rPr>
              <a:t>Our team comprised of Andreea as a team leader, Patrick, Sayeed, Bulbul and Lina. We researched on each topic of the presentation individually and organized a face-to-face meeting and Skype meeting to understand the learning outcomes of individual research. The topics of the presentation</a:t>
            </a:r>
            <a:endParaRPr lang="en-US" sz="1400" dirty="0"/>
          </a:p>
          <a:p>
            <a:r>
              <a:rPr lang="en-US" sz="1400" dirty="0"/>
              <a:t>Introduction </a:t>
            </a:r>
          </a:p>
          <a:p>
            <a:r>
              <a:rPr lang="en-US" sz="1400" dirty="0"/>
              <a:t>Legal Compliances and Licensing</a:t>
            </a:r>
          </a:p>
          <a:p>
            <a:r>
              <a:rPr lang="en-US" sz="1400" dirty="0"/>
              <a:t>Management Process</a:t>
            </a:r>
          </a:p>
          <a:p>
            <a:r>
              <a:rPr lang="en-US" sz="1400" dirty="0"/>
              <a:t>Marketing and Sales</a:t>
            </a:r>
          </a:p>
          <a:p>
            <a:r>
              <a:rPr lang="en-US" sz="1400" dirty="0"/>
              <a:t>Financing</a:t>
            </a:r>
          </a:p>
          <a:p>
            <a:r>
              <a:rPr lang="en-US" sz="1400" dirty="0"/>
              <a:t>Recruitment, HR and administration </a:t>
            </a:r>
          </a:p>
          <a:p>
            <a:r>
              <a:rPr lang="en-US" sz="1400" dirty="0"/>
              <a:t>Production </a:t>
            </a:r>
          </a:p>
          <a:p>
            <a:r>
              <a:rPr lang="en-US" sz="1400" dirty="0"/>
              <a:t>Marketing Strategy</a:t>
            </a:r>
          </a:p>
          <a:p>
            <a:r>
              <a:rPr lang="en-US" sz="1400" dirty="0"/>
              <a:t>Marketing Plan</a:t>
            </a:r>
          </a:p>
          <a:p>
            <a:r>
              <a:rPr lang="en-US" sz="1400" dirty="0"/>
              <a:t>Operational Requirement</a:t>
            </a:r>
          </a:p>
          <a:p>
            <a:r>
              <a:rPr lang="en-US" sz="1400" dirty="0"/>
              <a:t>PESTLE</a:t>
            </a:r>
          </a:p>
          <a:p>
            <a:r>
              <a:rPr lang="en-US" sz="1400" dirty="0"/>
              <a:t>SWOT Analysis </a:t>
            </a:r>
          </a:p>
          <a:p>
            <a:r>
              <a:rPr lang="en-US" sz="1400" dirty="0"/>
              <a:t>Conclusion </a:t>
            </a:r>
          </a:p>
          <a:p>
            <a:pPr marL="274320" lvl="0" indent="-274320" fontAlgn="auto">
              <a:spcBef>
                <a:spcPts val="600"/>
              </a:spcBef>
              <a:spcAft>
                <a:spcPts val="0"/>
              </a:spcAft>
              <a:buClr>
                <a:srgbClr val="B13F9A"/>
              </a:buClr>
              <a:buSzPct val="73000"/>
              <a:buFont typeface="Wingdings 2"/>
              <a:buChar char=""/>
            </a:pPr>
            <a:endParaRPr lang="en-GB" sz="1400" dirty="0">
              <a:solidFill>
                <a:prstClr val="black"/>
              </a:solidFill>
              <a:latin typeface="Times New Roman" pitchFamily="18" charset="0"/>
              <a:cs typeface="Times New Roman" pitchFamily="18" charset="0"/>
            </a:endParaRPr>
          </a:p>
          <a:p>
            <a:pPr marL="0" lvl="0" indent="0" fontAlgn="auto">
              <a:spcBef>
                <a:spcPts val="600"/>
              </a:spcBef>
              <a:spcAft>
                <a:spcPts val="0"/>
              </a:spcAft>
              <a:buClr>
                <a:srgbClr val="B13F9A"/>
              </a:buClr>
              <a:buSzPct val="73000"/>
              <a:buNone/>
            </a:pPr>
            <a:endParaRPr lang="en-US" sz="1400" dirty="0">
              <a:solidFill>
                <a:prstClr val="black"/>
              </a:solidFill>
              <a:latin typeface="Times New Roman" pitchFamily="18" charset="0"/>
              <a:cs typeface="Times New Roman" pitchFamily="18" charset="0"/>
            </a:endParaRPr>
          </a:p>
          <a:p>
            <a:endParaRPr lang="en-GB" dirty="0"/>
          </a:p>
        </p:txBody>
      </p:sp>
    </p:spTree>
    <p:extLst>
      <p:ext uri="{BB962C8B-B14F-4D97-AF65-F5344CB8AC3E}">
        <p14:creationId xmlns:p14="http://schemas.microsoft.com/office/powerpoint/2010/main" val="4055141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7D4D-108B-48AE-9FA8-A6C88F5AA800}"/>
              </a:ext>
            </a:extLst>
          </p:cNvPr>
          <p:cNvSpPr>
            <a:spLocks noGrp="1"/>
          </p:cNvSpPr>
          <p:nvPr>
            <p:ph type="title"/>
          </p:nvPr>
        </p:nvSpPr>
        <p:spPr/>
        <p:txBody>
          <a:bodyPr/>
          <a:lstStyle/>
          <a:p>
            <a:r>
              <a:rPr lang="en-GB" dirty="0"/>
              <a:t>Learning Log</a:t>
            </a:r>
          </a:p>
        </p:txBody>
      </p:sp>
      <p:sp>
        <p:nvSpPr>
          <p:cNvPr id="3" name="Content Placeholder 2">
            <a:extLst>
              <a:ext uri="{FF2B5EF4-FFF2-40B4-BE49-F238E27FC236}">
                <a16:creationId xmlns:a16="http://schemas.microsoft.com/office/drawing/2014/main" id="{71737DD9-5B4A-4C91-A41B-4AE393D0630D}"/>
              </a:ext>
            </a:extLst>
          </p:cNvPr>
          <p:cNvSpPr>
            <a:spLocks noGrp="1"/>
          </p:cNvSpPr>
          <p:nvPr>
            <p:ph idx="1"/>
          </p:nvPr>
        </p:nvSpPr>
        <p:spPr/>
        <p:txBody>
          <a:bodyPr/>
          <a:lstStyle/>
          <a:p>
            <a:pPr marL="274320" lvl="0" indent="-274320" fontAlgn="auto">
              <a:lnSpc>
                <a:spcPct val="200000"/>
              </a:lnSpc>
              <a:spcBef>
                <a:spcPts val="600"/>
              </a:spcBef>
              <a:spcAft>
                <a:spcPts val="0"/>
              </a:spcAft>
              <a:buClr>
                <a:srgbClr val="B13F9A"/>
              </a:buClr>
              <a:buSzPct val="73000"/>
              <a:buNone/>
            </a:pPr>
            <a:r>
              <a:rPr lang="en-US" sz="1400" dirty="0">
                <a:solidFill>
                  <a:prstClr val="black"/>
                </a:solidFill>
                <a:latin typeface="Times New Roman" pitchFamily="18" charset="0"/>
                <a:cs typeface="Times New Roman" pitchFamily="18" charset="0"/>
              </a:rPr>
              <a:t>We used Skype as the meeting platform. We met after completion of our research on broader topics of presentation. Skype meetings worked well for us when we could not organize face-to-face meetings. The learning outcomes of individual research were discussed in Skype. We faced technical problem in meeting online like a slow Skype network but it was not often. No group member refused to meet online. Some members of the team pulled their weight.  We discussed this as a group and the issue was resolved soon because team members realized their responsibility and valued the importance of equal work. The work between us was fairly shared out because each one of us worked on each of the sub-topics of the presentation. By doing this presentation we have learnt the skills of time management, interpersonal communication and networking, we also had in-depth idea about the presentation topic. We enjoyed the process of our project. </a:t>
            </a:r>
          </a:p>
          <a:p>
            <a:endParaRPr lang="en-GB" dirty="0"/>
          </a:p>
        </p:txBody>
      </p:sp>
    </p:spTree>
    <p:extLst>
      <p:ext uri="{BB962C8B-B14F-4D97-AF65-F5344CB8AC3E}">
        <p14:creationId xmlns:p14="http://schemas.microsoft.com/office/powerpoint/2010/main" val="37800086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Templet of the Business Plan Presentation slides</Template>
  <TotalTime>290</TotalTime>
  <Words>1475</Words>
  <Application>Microsoft Office PowerPoint</Application>
  <PresentationFormat>Widescreen</PresentationFormat>
  <Paragraphs>124</Paragraphs>
  <Slides>19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Myriad Pro</vt:lpstr>
      <vt:lpstr>Times New Roman</vt:lpstr>
      <vt:lpstr>Wingdings 2</vt:lpstr>
      <vt:lpstr>20140311PresentationUWTSDTemplate</vt:lpstr>
      <vt:lpstr>Paltimore Nails</vt:lpstr>
      <vt:lpstr>Executive Summary </vt:lpstr>
      <vt:lpstr>Table of Contents </vt:lpstr>
      <vt:lpstr>Introduction </vt:lpstr>
      <vt:lpstr>Company description / Mission and vission</vt:lpstr>
      <vt:lpstr>Legal compliance and licensing</vt:lpstr>
      <vt:lpstr>Management process</vt:lpstr>
      <vt:lpstr>Marketing and sales</vt:lpstr>
      <vt:lpstr>Financing </vt:lpstr>
      <vt:lpstr>Recruitment, HR and admin</vt:lpstr>
      <vt:lpstr>Production</vt:lpstr>
      <vt:lpstr>Marketing Strategy  </vt:lpstr>
      <vt:lpstr> Operational Requirements</vt:lpstr>
      <vt:lpstr>PESTLE</vt:lpstr>
      <vt:lpstr>SWOT Analysis</vt:lpstr>
      <vt:lpstr>Conclusion </vt:lpstr>
      <vt:lpstr>References </vt:lpstr>
      <vt:lpstr>Learning Log</vt:lpstr>
      <vt:lpstr>Learning Log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Vaishali Kashyap_JPR</dc:creator>
  <cp:lastModifiedBy>andreea ande</cp:lastModifiedBy>
  <cp:revision>33</cp:revision>
  <dcterms:created xsi:type="dcterms:W3CDTF">2017-11-10T09:01:14Z</dcterms:created>
  <dcterms:modified xsi:type="dcterms:W3CDTF">2018-01-03T11:42:16Z</dcterms:modified>
</cp:coreProperties>
</file>