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951" r:id="rId1"/>
  </p:sldMasterIdLst>
  <p:notesMasterIdLst>
    <p:notesMasterId r:id="rId11"/>
  </p:notesMasterIdLst>
  <p:sldIdLst>
    <p:sldId id="274" r:id="rId2"/>
    <p:sldId id="256" r:id="rId3"/>
    <p:sldId id="266" r:id="rId4"/>
    <p:sldId id="268" r:id="rId5"/>
    <p:sldId id="269" r:id="rId6"/>
    <p:sldId id="270" r:id="rId7"/>
    <p:sldId id="271" r:id="rId8"/>
    <p:sldId id="272" r:id="rId9"/>
    <p:sldId id="27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684" autoAdjust="0"/>
  </p:normalViewPr>
  <p:slideViewPr>
    <p:cSldViewPr snapToGrid="0">
      <p:cViewPr varScale="1">
        <p:scale>
          <a:sx n="75" d="100"/>
          <a:sy n="75" d="100"/>
        </p:scale>
        <p:origin x="94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503D04-C97E-4622-AE07-D0307CB3B4CA}" type="doc">
      <dgm:prSet loTypeId="urn:microsoft.com/office/officeart/2016/7/layout/LinearArrowProcessNumbered" loCatId="process" qsTypeId="urn:microsoft.com/office/officeart/2005/8/quickstyle/simple2" qsCatId="simple" csTypeId="urn:microsoft.com/office/officeart/2005/8/colors/accent2_2" csCatId="accent2" phldr="1"/>
      <dgm:spPr/>
      <dgm:t>
        <a:bodyPr rtlCol="0"/>
        <a:lstStyle/>
        <a:p>
          <a:pPr rtl="0"/>
          <a:endParaRPr lang="en-US"/>
        </a:p>
      </dgm:t>
    </dgm:pt>
    <dgm:pt modelId="{AAC263CB-8256-4B03-92FE-1622698FB3E9}">
      <dgm:prSet custT="1"/>
      <dgm:spPr>
        <a:solidFill>
          <a:schemeClr val="accent2">
            <a:lumMod val="20000"/>
            <a:lumOff val="80000"/>
            <a:alpha val="90000"/>
          </a:schemeClr>
        </a:solidFill>
        <a:ln>
          <a:noFill/>
        </a:ln>
      </dgm:spPr>
      <dgm:t>
        <a:bodyPr rtlCol="0" anchor="ctr"/>
        <a:lstStyle/>
        <a:p>
          <a:pPr algn="ctr" rtl="0"/>
          <a:r>
            <a:rPr lang="en-GB" sz="2000" b="1" noProof="0" dirty="0"/>
            <a:t>Business Travellers</a:t>
          </a:r>
        </a:p>
      </dgm:t>
    </dgm:pt>
    <dgm:pt modelId="{0BEED663-FC38-4EAD-940F-4C475D2C87DB}" type="parTrans" cxnId="{C5E94186-9CB6-4C42-92B3-C546CC53A7B9}">
      <dgm:prSet/>
      <dgm:spPr/>
      <dgm:t>
        <a:bodyPr rtlCol="0"/>
        <a:lstStyle/>
        <a:p>
          <a:pPr rtl="0"/>
          <a:endParaRPr lang="en-GB" sz="4000" noProof="0" dirty="0"/>
        </a:p>
      </dgm:t>
    </dgm:pt>
    <dgm:pt modelId="{808B76D0-8EC7-469A-93AC-7A6017188A9D}" type="sibTrans" cxnId="{C5E94186-9CB6-4C42-92B3-C546CC53A7B9}">
      <dgm:prSet phldrT="1" phldr="0"/>
      <dgm:spPr>
        <a:solidFill>
          <a:schemeClr val="accent2"/>
        </a:solidFill>
        <a:ln>
          <a:noFill/>
        </a:ln>
      </dgm:spPr>
      <dgm:t>
        <a:bodyPr rtlCol="0"/>
        <a:lstStyle/>
        <a:p>
          <a:pPr rtl="0"/>
          <a:r>
            <a:rPr lang="en-GB" noProof="0">
              <a:solidFill>
                <a:schemeClr val="bg2"/>
              </a:solidFill>
            </a:rPr>
            <a:t>1</a:t>
          </a:r>
          <a:endParaRPr lang="en-GB" noProof="0" dirty="0">
            <a:solidFill>
              <a:schemeClr val="bg2"/>
            </a:solidFill>
          </a:endParaRPr>
        </a:p>
      </dgm:t>
    </dgm:pt>
    <dgm:pt modelId="{4E8D2E69-0173-4BD3-B96A-7A9C5DD12B47}">
      <dgm:prSet custT="1"/>
      <dgm:spPr>
        <a:solidFill>
          <a:schemeClr val="accent2">
            <a:lumMod val="20000"/>
            <a:lumOff val="80000"/>
            <a:alpha val="90000"/>
          </a:schemeClr>
        </a:solidFill>
        <a:ln>
          <a:noFill/>
        </a:ln>
      </dgm:spPr>
      <dgm:t>
        <a:bodyPr rtlCol="0" anchor="ctr"/>
        <a:lstStyle/>
        <a:p>
          <a:pPr algn="ctr" rtl="0"/>
          <a:r>
            <a:rPr lang="en-US" sz="2000" b="1" noProof="0" dirty="0"/>
            <a:t>Leisure </a:t>
          </a:r>
          <a:r>
            <a:rPr lang="en-GB" sz="2000" b="1" noProof="0" dirty="0"/>
            <a:t>Travellers</a:t>
          </a:r>
        </a:p>
      </dgm:t>
    </dgm:pt>
    <dgm:pt modelId="{B954BF22-E3B3-4A1C-802E-590228BE2D9C}" type="parTrans" cxnId="{0F866C41-EB5F-47BD-A2CD-A58671F15B67}">
      <dgm:prSet/>
      <dgm:spPr/>
      <dgm:t>
        <a:bodyPr rtlCol="0"/>
        <a:lstStyle/>
        <a:p>
          <a:pPr rtl="0"/>
          <a:endParaRPr lang="en-GB" sz="4000" noProof="0" dirty="0"/>
        </a:p>
      </dgm:t>
    </dgm:pt>
    <dgm:pt modelId="{FEF1E80E-8A9E-4B0A-817C-2A4CFDCF3FB2}" type="sibTrans" cxnId="{0F866C41-EB5F-47BD-A2CD-A58671F15B67}">
      <dgm:prSet phldrT="2" phldr="0"/>
      <dgm:spPr>
        <a:solidFill>
          <a:schemeClr val="accent2"/>
        </a:solidFill>
        <a:ln>
          <a:noFill/>
        </a:ln>
      </dgm:spPr>
      <dgm:t>
        <a:bodyPr rtlCol="0"/>
        <a:lstStyle/>
        <a:p>
          <a:pPr rtl="0"/>
          <a:r>
            <a:rPr lang="en-GB" noProof="0">
              <a:solidFill>
                <a:schemeClr val="bg2"/>
              </a:solidFill>
            </a:rPr>
            <a:t>2</a:t>
          </a:r>
          <a:endParaRPr lang="en-GB" noProof="0" dirty="0">
            <a:solidFill>
              <a:schemeClr val="bg2"/>
            </a:solidFill>
          </a:endParaRPr>
        </a:p>
      </dgm:t>
    </dgm:pt>
    <dgm:pt modelId="{93A6A030-ABAB-4EFA-B539-0FDB3E07C1EF}">
      <dgm:prSet custT="1"/>
      <dgm:spPr>
        <a:solidFill>
          <a:schemeClr val="accent2">
            <a:lumMod val="20000"/>
            <a:lumOff val="80000"/>
            <a:alpha val="90000"/>
          </a:schemeClr>
        </a:solidFill>
        <a:ln>
          <a:noFill/>
        </a:ln>
      </dgm:spPr>
      <dgm:t>
        <a:bodyPr rtlCol="0" anchor="ctr"/>
        <a:lstStyle/>
        <a:p>
          <a:pPr algn="ctr" rtl="0"/>
          <a:r>
            <a:rPr lang="en-GB" sz="2000" b="1" dirty="0"/>
            <a:t>International Travellers</a:t>
          </a:r>
          <a:endParaRPr lang="en-GB" sz="2000" b="1" noProof="0" dirty="0"/>
        </a:p>
      </dgm:t>
    </dgm:pt>
    <dgm:pt modelId="{3D674B97-6DC6-4A12-85BA-0976D3064237}" type="parTrans" cxnId="{4B40C8DC-6B57-4F5B-8440-7241C649700B}">
      <dgm:prSet/>
      <dgm:spPr/>
      <dgm:t>
        <a:bodyPr rtlCol="0"/>
        <a:lstStyle/>
        <a:p>
          <a:pPr rtl="0"/>
          <a:endParaRPr lang="en-GB" sz="4000" noProof="0" dirty="0"/>
        </a:p>
      </dgm:t>
    </dgm:pt>
    <dgm:pt modelId="{BFE0749E-E343-4A6F-BD09-2810EE6B4BD7}" type="sibTrans" cxnId="{4B40C8DC-6B57-4F5B-8440-7241C649700B}">
      <dgm:prSet phldrT="3" phldr="0"/>
      <dgm:spPr>
        <a:solidFill>
          <a:schemeClr val="accent2"/>
        </a:solidFill>
        <a:ln>
          <a:noFill/>
        </a:ln>
      </dgm:spPr>
      <dgm:t>
        <a:bodyPr rtlCol="0"/>
        <a:lstStyle/>
        <a:p>
          <a:pPr rtl="0"/>
          <a:r>
            <a:rPr lang="en-GB" noProof="0">
              <a:solidFill>
                <a:schemeClr val="bg2"/>
              </a:solidFill>
            </a:rPr>
            <a:t>3</a:t>
          </a:r>
          <a:endParaRPr lang="en-GB" noProof="0" dirty="0">
            <a:solidFill>
              <a:schemeClr val="bg2"/>
            </a:solidFill>
          </a:endParaRPr>
        </a:p>
      </dgm:t>
    </dgm:pt>
    <dgm:pt modelId="{CBAE1D82-ACE1-445B-AD64-F7932E597FE7}">
      <dgm:prSet custT="1"/>
      <dgm:spPr/>
      <dgm:t>
        <a:bodyPr/>
        <a:lstStyle/>
        <a:p>
          <a:pPr algn="ctr"/>
          <a:r>
            <a:rPr lang="en-GB" sz="2000" b="1" dirty="0"/>
            <a:t>Extended-stay Guests</a:t>
          </a:r>
        </a:p>
      </dgm:t>
    </dgm:pt>
    <dgm:pt modelId="{F7500312-8D5E-46B2-8015-E9C49065D74C}" type="parTrans" cxnId="{FBEA2080-2D5E-4D6C-9DAC-09FC5FB76444}">
      <dgm:prSet/>
      <dgm:spPr/>
      <dgm:t>
        <a:bodyPr/>
        <a:lstStyle/>
        <a:p>
          <a:endParaRPr lang="en-GB"/>
        </a:p>
      </dgm:t>
    </dgm:pt>
    <dgm:pt modelId="{4459D922-FC87-442C-9B69-19B66AB59AE2}" type="sibTrans" cxnId="{FBEA2080-2D5E-4D6C-9DAC-09FC5FB76444}">
      <dgm:prSet phldrT="4" phldr="0"/>
      <dgm:spPr/>
      <dgm:t>
        <a:bodyPr/>
        <a:lstStyle/>
        <a:p>
          <a:r>
            <a:rPr lang="en-GB"/>
            <a:t>4</a:t>
          </a:r>
        </a:p>
      </dgm:t>
    </dgm:pt>
    <dgm:pt modelId="{3C40F323-2A26-1146-9131-B2D8B599E05D}" type="pres">
      <dgm:prSet presAssocID="{D4503D04-C97E-4622-AE07-D0307CB3B4CA}" presName="linearFlow" presStyleCnt="0">
        <dgm:presLayoutVars>
          <dgm:dir/>
          <dgm:animLvl val="lvl"/>
          <dgm:resizeHandles val="exact"/>
        </dgm:presLayoutVars>
      </dgm:prSet>
      <dgm:spPr/>
    </dgm:pt>
    <dgm:pt modelId="{296CA727-22E4-1143-B024-CE111CF4A770}" type="pres">
      <dgm:prSet presAssocID="{AAC263CB-8256-4B03-92FE-1622698FB3E9}" presName="compositeNode" presStyleCnt="0"/>
      <dgm:spPr/>
    </dgm:pt>
    <dgm:pt modelId="{321FD1E3-6BBE-294B-B4C0-6DC5A435E948}" type="pres">
      <dgm:prSet presAssocID="{AAC263CB-8256-4B03-92FE-1622698FB3E9}" presName="parTx" presStyleLbl="node1" presStyleIdx="0" presStyleCnt="0">
        <dgm:presLayoutVars>
          <dgm:chMax val="0"/>
          <dgm:chPref val="0"/>
          <dgm:bulletEnabled val="1"/>
        </dgm:presLayoutVars>
      </dgm:prSet>
      <dgm:spPr/>
    </dgm:pt>
    <dgm:pt modelId="{70577C9B-C730-EA49-B58D-C5D075366A14}" type="pres">
      <dgm:prSet presAssocID="{AAC263CB-8256-4B03-92FE-1622698FB3E9}" presName="parSh" presStyleCnt="0"/>
      <dgm:spPr/>
    </dgm:pt>
    <dgm:pt modelId="{8B390F72-5471-DD42-9CE3-6F37BDA74B87}" type="pres">
      <dgm:prSet presAssocID="{AAC263CB-8256-4B03-92FE-1622698FB3E9}" presName="lineNode" presStyleLbl="alignAccFollowNode1" presStyleIdx="0" presStyleCnt="12"/>
      <dgm:spPr/>
    </dgm:pt>
    <dgm:pt modelId="{B510E1DB-3720-2045-A15B-D53248B697B7}" type="pres">
      <dgm:prSet presAssocID="{AAC263CB-8256-4B03-92FE-1622698FB3E9}" presName="lineArrowNode" presStyleLbl="alignAccFollowNode1" presStyleIdx="1" presStyleCnt="12"/>
      <dgm:spPr/>
    </dgm:pt>
    <dgm:pt modelId="{CE8B700A-AC6F-0E47-AEFA-DA760C3E6A6D}" type="pres">
      <dgm:prSet presAssocID="{808B76D0-8EC7-469A-93AC-7A6017188A9D}" presName="sibTransNodeCircle" presStyleLbl="alignNode1" presStyleIdx="0" presStyleCnt="4">
        <dgm:presLayoutVars>
          <dgm:chMax val="0"/>
          <dgm:bulletEnabled/>
        </dgm:presLayoutVars>
      </dgm:prSet>
      <dgm:spPr/>
    </dgm:pt>
    <dgm:pt modelId="{FCC40D6F-EEB6-3446-88E1-B053AA67D0BA}" type="pres">
      <dgm:prSet presAssocID="{808B76D0-8EC7-469A-93AC-7A6017188A9D}" presName="spacerBetweenCircleAndCallout" presStyleCnt="0">
        <dgm:presLayoutVars/>
      </dgm:prSet>
      <dgm:spPr/>
    </dgm:pt>
    <dgm:pt modelId="{12DC819D-BB19-CE49-AFEB-155922B01406}" type="pres">
      <dgm:prSet presAssocID="{AAC263CB-8256-4B03-92FE-1622698FB3E9}" presName="nodeText" presStyleLbl="alignAccFollowNode1" presStyleIdx="2" presStyleCnt="12" custLinFactNeighborX="375" custLinFactNeighborY="1840">
        <dgm:presLayoutVars>
          <dgm:bulletEnabled val="1"/>
        </dgm:presLayoutVars>
      </dgm:prSet>
      <dgm:spPr/>
    </dgm:pt>
    <dgm:pt modelId="{C23696F0-ABD6-D744-AF78-0E1E04C15B58}" type="pres">
      <dgm:prSet presAssocID="{808B76D0-8EC7-469A-93AC-7A6017188A9D}" presName="sibTransComposite" presStyleCnt="0"/>
      <dgm:spPr/>
    </dgm:pt>
    <dgm:pt modelId="{EC700B7C-22AD-A448-932D-B2D74EB83739}" type="pres">
      <dgm:prSet presAssocID="{4E8D2E69-0173-4BD3-B96A-7A9C5DD12B47}" presName="compositeNode" presStyleCnt="0"/>
      <dgm:spPr/>
    </dgm:pt>
    <dgm:pt modelId="{DA09631C-A7BE-7B4B-B67A-731744F53514}" type="pres">
      <dgm:prSet presAssocID="{4E8D2E69-0173-4BD3-B96A-7A9C5DD12B47}" presName="parTx" presStyleLbl="node1" presStyleIdx="0" presStyleCnt="0">
        <dgm:presLayoutVars>
          <dgm:chMax val="0"/>
          <dgm:chPref val="0"/>
          <dgm:bulletEnabled val="1"/>
        </dgm:presLayoutVars>
      </dgm:prSet>
      <dgm:spPr/>
    </dgm:pt>
    <dgm:pt modelId="{325962D1-06AA-2647-AF55-6B9872C540C1}" type="pres">
      <dgm:prSet presAssocID="{4E8D2E69-0173-4BD3-B96A-7A9C5DD12B47}" presName="parSh" presStyleCnt="0"/>
      <dgm:spPr/>
    </dgm:pt>
    <dgm:pt modelId="{4A0B88BF-91DC-214E-A662-99F2E5E1AA6F}" type="pres">
      <dgm:prSet presAssocID="{4E8D2E69-0173-4BD3-B96A-7A9C5DD12B47}" presName="lineNode" presStyleLbl="alignAccFollowNode1" presStyleIdx="3" presStyleCnt="12"/>
      <dgm:spPr/>
    </dgm:pt>
    <dgm:pt modelId="{C1172316-FFE1-2D41-82E9-8EB0F5EACF76}" type="pres">
      <dgm:prSet presAssocID="{4E8D2E69-0173-4BD3-B96A-7A9C5DD12B47}" presName="lineArrowNode" presStyleLbl="alignAccFollowNode1" presStyleIdx="4" presStyleCnt="12"/>
      <dgm:spPr/>
    </dgm:pt>
    <dgm:pt modelId="{D40ADF37-3E5B-2D42-9470-8264667346F7}" type="pres">
      <dgm:prSet presAssocID="{FEF1E80E-8A9E-4B0A-817C-2A4CFDCF3FB2}" presName="sibTransNodeCircle" presStyleLbl="alignNode1" presStyleIdx="1" presStyleCnt="4">
        <dgm:presLayoutVars>
          <dgm:chMax val="0"/>
          <dgm:bulletEnabled/>
        </dgm:presLayoutVars>
      </dgm:prSet>
      <dgm:spPr/>
    </dgm:pt>
    <dgm:pt modelId="{9A2130FA-E71D-2149-B6B5-729705DA753F}" type="pres">
      <dgm:prSet presAssocID="{FEF1E80E-8A9E-4B0A-817C-2A4CFDCF3FB2}" presName="spacerBetweenCircleAndCallout" presStyleCnt="0">
        <dgm:presLayoutVars/>
      </dgm:prSet>
      <dgm:spPr/>
    </dgm:pt>
    <dgm:pt modelId="{EA4D4141-C1BF-E74E-8ECF-933FF6EE68D4}" type="pres">
      <dgm:prSet presAssocID="{4E8D2E69-0173-4BD3-B96A-7A9C5DD12B47}" presName="nodeText" presStyleLbl="alignAccFollowNode1" presStyleIdx="5" presStyleCnt="12" custLinFactNeighborX="375" custLinFactNeighborY="1840">
        <dgm:presLayoutVars>
          <dgm:bulletEnabled val="1"/>
        </dgm:presLayoutVars>
      </dgm:prSet>
      <dgm:spPr/>
    </dgm:pt>
    <dgm:pt modelId="{80422F12-2F31-1041-9626-1A4A27C2D252}" type="pres">
      <dgm:prSet presAssocID="{FEF1E80E-8A9E-4B0A-817C-2A4CFDCF3FB2}" presName="sibTransComposite" presStyleCnt="0"/>
      <dgm:spPr/>
    </dgm:pt>
    <dgm:pt modelId="{B400E8F3-1394-C54D-A864-8B6685A025A9}" type="pres">
      <dgm:prSet presAssocID="{93A6A030-ABAB-4EFA-B539-0FDB3E07C1EF}" presName="compositeNode" presStyleCnt="0"/>
      <dgm:spPr/>
    </dgm:pt>
    <dgm:pt modelId="{0257A0F1-83E2-5242-BBAF-4082D66272A5}" type="pres">
      <dgm:prSet presAssocID="{93A6A030-ABAB-4EFA-B539-0FDB3E07C1EF}" presName="parTx" presStyleLbl="node1" presStyleIdx="0" presStyleCnt="0">
        <dgm:presLayoutVars>
          <dgm:chMax val="0"/>
          <dgm:chPref val="0"/>
          <dgm:bulletEnabled val="1"/>
        </dgm:presLayoutVars>
      </dgm:prSet>
      <dgm:spPr/>
    </dgm:pt>
    <dgm:pt modelId="{7F89A7B0-A25A-A34E-9E43-6769278A1274}" type="pres">
      <dgm:prSet presAssocID="{93A6A030-ABAB-4EFA-B539-0FDB3E07C1EF}" presName="parSh" presStyleCnt="0"/>
      <dgm:spPr/>
    </dgm:pt>
    <dgm:pt modelId="{EBC17C66-42F5-8741-9366-67B899EB8470}" type="pres">
      <dgm:prSet presAssocID="{93A6A030-ABAB-4EFA-B539-0FDB3E07C1EF}" presName="lineNode" presStyleLbl="alignAccFollowNode1" presStyleIdx="6" presStyleCnt="12"/>
      <dgm:spPr/>
    </dgm:pt>
    <dgm:pt modelId="{35A0AD7D-4761-5A4E-8421-A0D0A060E3A2}" type="pres">
      <dgm:prSet presAssocID="{93A6A030-ABAB-4EFA-B539-0FDB3E07C1EF}" presName="lineArrowNode" presStyleLbl="alignAccFollowNode1" presStyleIdx="7" presStyleCnt="12"/>
      <dgm:spPr/>
    </dgm:pt>
    <dgm:pt modelId="{2E09C126-5366-AA41-9BAD-31AD467B40A9}" type="pres">
      <dgm:prSet presAssocID="{BFE0749E-E343-4A6F-BD09-2810EE6B4BD7}" presName="sibTransNodeCircle" presStyleLbl="alignNode1" presStyleIdx="2" presStyleCnt="4">
        <dgm:presLayoutVars>
          <dgm:chMax val="0"/>
          <dgm:bulletEnabled/>
        </dgm:presLayoutVars>
      </dgm:prSet>
      <dgm:spPr/>
    </dgm:pt>
    <dgm:pt modelId="{7D99A2E4-B1CC-5046-9048-90027FA547BE}" type="pres">
      <dgm:prSet presAssocID="{BFE0749E-E343-4A6F-BD09-2810EE6B4BD7}" presName="spacerBetweenCircleAndCallout" presStyleCnt="0">
        <dgm:presLayoutVars/>
      </dgm:prSet>
      <dgm:spPr/>
    </dgm:pt>
    <dgm:pt modelId="{2CCAA94D-0D9E-CB40-97A3-00A05F4F0DC2}" type="pres">
      <dgm:prSet presAssocID="{93A6A030-ABAB-4EFA-B539-0FDB3E07C1EF}" presName="nodeText" presStyleLbl="alignAccFollowNode1" presStyleIdx="8" presStyleCnt="12" custLinFactNeighborX="375" custLinFactNeighborY="1840">
        <dgm:presLayoutVars>
          <dgm:bulletEnabled val="1"/>
        </dgm:presLayoutVars>
      </dgm:prSet>
      <dgm:spPr/>
    </dgm:pt>
    <dgm:pt modelId="{9E976C05-F7B7-4749-9835-3E75E1074102}" type="pres">
      <dgm:prSet presAssocID="{BFE0749E-E343-4A6F-BD09-2810EE6B4BD7}" presName="sibTransComposite" presStyleCnt="0"/>
      <dgm:spPr/>
    </dgm:pt>
    <dgm:pt modelId="{E84C1746-C408-4A2F-93D2-F33001D64ECA}" type="pres">
      <dgm:prSet presAssocID="{CBAE1D82-ACE1-445B-AD64-F7932E597FE7}" presName="compositeNode" presStyleCnt="0"/>
      <dgm:spPr/>
    </dgm:pt>
    <dgm:pt modelId="{3FE28739-AAA5-4CD8-A3FA-657AAD194C38}" type="pres">
      <dgm:prSet presAssocID="{CBAE1D82-ACE1-445B-AD64-F7932E597FE7}" presName="parTx" presStyleLbl="node1" presStyleIdx="0" presStyleCnt="0">
        <dgm:presLayoutVars>
          <dgm:chMax val="0"/>
          <dgm:chPref val="0"/>
          <dgm:bulletEnabled val="1"/>
        </dgm:presLayoutVars>
      </dgm:prSet>
      <dgm:spPr/>
    </dgm:pt>
    <dgm:pt modelId="{F991254D-F251-4803-B3CA-93E6E72AC2BF}" type="pres">
      <dgm:prSet presAssocID="{CBAE1D82-ACE1-445B-AD64-F7932E597FE7}" presName="parSh" presStyleCnt="0"/>
      <dgm:spPr/>
    </dgm:pt>
    <dgm:pt modelId="{CC50CB93-9D9A-4B23-B40D-E2006FF353E4}" type="pres">
      <dgm:prSet presAssocID="{CBAE1D82-ACE1-445B-AD64-F7932E597FE7}" presName="lineNode" presStyleLbl="alignAccFollowNode1" presStyleIdx="9" presStyleCnt="12"/>
      <dgm:spPr/>
    </dgm:pt>
    <dgm:pt modelId="{34A0878A-0957-468E-AD1A-0B7B41A54FDD}" type="pres">
      <dgm:prSet presAssocID="{CBAE1D82-ACE1-445B-AD64-F7932E597FE7}" presName="lineArrowNode" presStyleLbl="alignAccFollowNode1" presStyleIdx="10" presStyleCnt="12"/>
      <dgm:spPr/>
    </dgm:pt>
    <dgm:pt modelId="{159CEB96-9225-4DC1-90CC-65192A8BD26C}" type="pres">
      <dgm:prSet presAssocID="{4459D922-FC87-442C-9B69-19B66AB59AE2}" presName="sibTransNodeCircle" presStyleLbl="alignNode1" presStyleIdx="3" presStyleCnt="4">
        <dgm:presLayoutVars>
          <dgm:chMax val="0"/>
          <dgm:bulletEnabled/>
        </dgm:presLayoutVars>
      </dgm:prSet>
      <dgm:spPr/>
    </dgm:pt>
    <dgm:pt modelId="{CFB3564E-66FF-49A4-9FD5-2F68B9F4B7D8}" type="pres">
      <dgm:prSet presAssocID="{4459D922-FC87-442C-9B69-19B66AB59AE2}" presName="spacerBetweenCircleAndCallout" presStyleCnt="0">
        <dgm:presLayoutVars/>
      </dgm:prSet>
      <dgm:spPr/>
    </dgm:pt>
    <dgm:pt modelId="{B5BE2BB3-F6BE-45CB-9100-7A1DE2B254B5}" type="pres">
      <dgm:prSet presAssocID="{CBAE1D82-ACE1-445B-AD64-F7932E597FE7}" presName="nodeText" presStyleLbl="alignAccFollowNode1" presStyleIdx="11" presStyleCnt="12">
        <dgm:presLayoutVars>
          <dgm:bulletEnabled val="1"/>
        </dgm:presLayoutVars>
      </dgm:prSet>
      <dgm:spPr/>
    </dgm:pt>
  </dgm:ptLst>
  <dgm:cxnLst>
    <dgm:cxn modelId="{62985F13-79FA-BC4A-8783-3DAA0F1FAA2F}" type="presOf" srcId="{93A6A030-ABAB-4EFA-B539-0FDB3E07C1EF}" destId="{2CCAA94D-0D9E-CB40-97A3-00A05F4F0DC2}" srcOrd="0" destOrd="0" presId="urn:microsoft.com/office/officeart/2016/7/layout/LinearArrowProcessNumbered"/>
    <dgm:cxn modelId="{99426D2B-C3FB-C846-9D4D-6EE116D49815}" type="presOf" srcId="{BFE0749E-E343-4A6F-BD09-2810EE6B4BD7}" destId="{2E09C126-5366-AA41-9BAD-31AD467B40A9}" srcOrd="0" destOrd="0" presId="urn:microsoft.com/office/officeart/2016/7/layout/LinearArrowProcessNumbered"/>
    <dgm:cxn modelId="{D9F8793A-7523-F649-AD1E-5DFCA97DCCFA}" type="presOf" srcId="{FEF1E80E-8A9E-4B0A-817C-2A4CFDCF3FB2}" destId="{D40ADF37-3E5B-2D42-9470-8264667346F7}" srcOrd="0" destOrd="0" presId="urn:microsoft.com/office/officeart/2016/7/layout/LinearArrowProcessNumbered"/>
    <dgm:cxn modelId="{D50A413B-0AA1-44CD-848F-45F7FE6CE023}" type="presOf" srcId="{CBAE1D82-ACE1-445B-AD64-F7932E597FE7}" destId="{B5BE2BB3-F6BE-45CB-9100-7A1DE2B254B5}" srcOrd="0" destOrd="0" presId="urn:microsoft.com/office/officeart/2016/7/layout/LinearArrowProcessNumbered"/>
    <dgm:cxn modelId="{0F866C41-EB5F-47BD-A2CD-A58671F15B67}" srcId="{D4503D04-C97E-4622-AE07-D0307CB3B4CA}" destId="{4E8D2E69-0173-4BD3-B96A-7A9C5DD12B47}" srcOrd="1" destOrd="0" parTransId="{B954BF22-E3B3-4A1C-802E-590228BE2D9C}" sibTransId="{FEF1E80E-8A9E-4B0A-817C-2A4CFDCF3FB2}"/>
    <dgm:cxn modelId="{9640184F-42CF-0441-8D18-50F45B342AD6}" type="presOf" srcId="{808B76D0-8EC7-469A-93AC-7A6017188A9D}" destId="{CE8B700A-AC6F-0E47-AEFA-DA760C3E6A6D}" srcOrd="0" destOrd="0" presId="urn:microsoft.com/office/officeart/2016/7/layout/LinearArrowProcessNumbered"/>
    <dgm:cxn modelId="{FBEA2080-2D5E-4D6C-9DAC-09FC5FB76444}" srcId="{D4503D04-C97E-4622-AE07-D0307CB3B4CA}" destId="{CBAE1D82-ACE1-445B-AD64-F7932E597FE7}" srcOrd="3" destOrd="0" parTransId="{F7500312-8D5E-46B2-8015-E9C49065D74C}" sibTransId="{4459D922-FC87-442C-9B69-19B66AB59AE2}"/>
    <dgm:cxn modelId="{C5E94186-9CB6-4C42-92B3-C546CC53A7B9}" srcId="{D4503D04-C97E-4622-AE07-D0307CB3B4CA}" destId="{AAC263CB-8256-4B03-92FE-1622698FB3E9}" srcOrd="0" destOrd="0" parTransId="{0BEED663-FC38-4EAD-940F-4C475D2C87DB}" sibTransId="{808B76D0-8EC7-469A-93AC-7A6017188A9D}"/>
    <dgm:cxn modelId="{42720694-3F25-164D-8BA7-13098CD1C309}" type="presOf" srcId="{4E8D2E69-0173-4BD3-B96A-7A9C5DD12B47}" destId="{EA4D4141-C1BF-E74E-8ECF-933FF6EE68D4}" srcOrd="0" destOrd="0" presId="urn:microsoft.com/office/officeart/2016/7/layout/LinearArrowProcessNumbered"/>
    <dgm:cxn modelId="{1DBFCA9C-22A6-CF4B-A1DC-84F892D316C2}" type="presOf" srcId="{AAC263CB-8256-4B03-92FE-1622698FB3E9}" destId="{12DC819D-BB19-CE49-AFEB-155922B01406}" srcOrd="0" destOrd="0" presId="urn:microsoft.com/office/officeart/2016/7/layout/LinearArrowProcessNumbered"/>
    <dgm:cxn modelId="{429BBAB5-E6F3-574F-AC79-1CB7EF13C8D7}" type="presOf" srcId="{D4503D04-C97E-4622-AE07-D0307CB3B4CA}" destId="{3C40F323-2A26-1146-9131-B2D8B599E05D}" srcOrd="0" destOrd="0" presId="urn:microsoft.com/office/officeart/2016/7/layout/LinearArrowProcessNumbered"/>
    <dgm:cxn modelId="{7E8AABB7-12E8-43A3-AA3D-9939CD7835E9}" type="presOf" srcId="{4459D922-FC87-442C-9B69-19B66AB59AE2}" destId="{159CEB96-9225-4DC1-90CC-65192A8BD26C}" srcOrd="0" destOrd="0" presId="urn:microsoft.com/office/officeart/2016/7/layout/LinearArrowProcessNumbered"/>
    <dgm:cxn modelId="{4B40C8DC-6B57-4F5B-8440-7241C649700B}" srcId="{D4503D04-C97E-4622-AE07-D0307CB3B4CA}" destId="{93A6A030-ABAB-4EFA-B539-0FDB3E07C1EF}" srcOrd="2" destOrd="0" parTransId="{3D674B97-6DC6-4A12-85BA-0976D3064237}" sibTransId="{BFE0749E-E343-4A6F-BD09-2810EE6B4BD7}"/>
    <dgm:cxn modelId="{AF33346B-FE09-2E43-B098-7822C74FDC14}" type="presParOf" srcId="{3C40F323-2A26-1146-9131-B2D8B599E05D}" destId="{296CA727-22E4-1143-B024-CE111CF4A770}" srcOrd="0" destOrd="0" presId="urn:microsoft.com/office/officeart/2016/7/layout/LinearArrowProcessNumbered"/>
    <dgm:cxn modelId="{06A584FA-9EF5-5348-A462-AB4A83E01DCB}" type="presParOf" srcId="{296CA727-22E4-1143-B024-CE111CF4A770}" destId="{321FD1E3-6BBE-294B-B4C0-6DC5A435E948}" srcOrd="0" destOrd="0" presId="urn:microsoft.com/office/officeart/2016/7/layout/LinearArrowProcessNumbered"/>
    <dgm:cxn modelId="{3DCC91DD-666F-FD47-97D0-0373CDD777BB}" type="presParOf" srcId="{296CA727-22E4-1143-B024-CE111CF4A770}" destId="{70577C9B-C730-EA49-B58D-C5D075366A14}" srcOrd="1" destOrd="0" presId="urn:microsoft.com/office/officeart/2016/7/layout/LinearArrowProcessNumbered"/>
    <dgm:cxn modelId="{4F7E7384-CB47-7A4B-A7DC-54496DEF3BF2}" type="presParOf" srcId="{70577C9B-C730-EA49-B58D-C5D075366A14}" destId="{8B390F72-5471-DD42-9CE3-6F37BDA74B87}" srcOrd="0" destOrd="0" presId="urn:microsoft.com/office/officeart/2016/7/layout/LinearArrowProcessNumbered"/>
    <dgm:cxn modelId="{EA7A12D7-4D88-1B45-AA6B-10A5D6721337}" type="presParOf" srcId="{70577C9B-C730-EA49-B58D-C5D075366A14}" destId="{B510E1DB-3720-2045-A15B-D53248B697B7}" srcOrd="1" destOrd="0" presId="urn:microsoft.com/office/officeart/2016/7/layout/LinearArrowProcessNumbered"/>
    <dgm:cxn modelId="{AB2F9F3E-06CC-A242-A5D9-205452070D3C}" type="presParOf" srcId="{70577C9B-C730-EA49-B58D-C5D075366A14}" destId="{CE8B700A-AC6F-0E47-AEFA-DA760C3E6A6D}" srcOrd="2" destOrd="0" presId="urn:microsoft.com/office/officeart/2016/7/layout/LinearArrowProcessNumbered"/>
    <dgm:cxn modelId="{5972EA4C-C3BE-4C46-B56F-882865FC2AAB}" type="presParOf" srcId="{70577C9B-C730-EA49-B58D-C5D075366A14}" destId="{FCC40D6F-EEB6-3446-88E1-B053AA67D0BA}" srcOrd="3" destOrd="0" presId="urn:microsoft.com/office/officeart/2016/7/layout/LinearArrowProcessNumbered"/>
    <dgm:cxn modelId="{AB1C3499-BBA5-2244-94C6-0DC933F2D4D2}" type="presParOf" srcId="{296CA727-22E4-1143-B024-CE111CF4A770}" destId="{12DC819D-BB19-CE49-AFEB-155922B01406}" srcOrd="2" destOrd="0" presId="urn:microsoft.com/office/officeart/2016/7/layout/LinearArrowProcessNumbered"/>
    <dgm:cxn modelId="{08F0ADDE-2970-8B4F-941B-7A991543CDC5}" type="presParOf" srcId="{3C40F323-2A26-1146-9131-B2D8B599E05D}" destId="{C23696F0-ABD6-D744-AF78-0E1E04C15B58}" srcOrd="1" destOrd="0" presId="urn:microsoft.com/office/officeart/2016/7/layout/LinearArrowProcessNumbered"/>
    <dgm:cxn modelId="{CAF410FE-C712-5841-935C-7618E7C200C3}" type="presParOf" srcId="{3C40F323-2A26-1146-9131-B2D8B599E05D}" destId="{EC700B7C-22AD-A448-932D-B2D74EB83739}" srcOrd="2" destOrd="0" presId="urn:microsoft.com/office/officeart/2016/7/layout/LinearArrowProcessNumbered"/>
    <dgm:cxn modelId="{F0045999-1782-9846-A60D-3738A61DEE2D}" type="presParOf" srcId="{EC700B7C-22AD-A448-932D-B2D74EB83739}" destId="{DA09631C-A7BE-7B4B-B67A-731744F53514}" srcOrd="0" destOrd="0" presId="urn:microsoft.com/office/officeart/2016/7/layout/LinearArrowProcessNumbered"/>
    <dgm:cxn modelId="{37EB15ED-5F22-C849-B69C-A92D19754292}" type="presParOf" srcId="{EC700B7C-22AD-A448-932D-B2D74EB83739}" destId="{325962D1-06AA-2647-AF55-6B9872C540C1}" srcOrd="1" destOrd="0" presId="urn:microsoft.com/office/officeart/2016/7/layout/LinearArrowProcessNumbered"/>
    <dgm:cxn modelId="{EA52BA3B-55B6-F04E-B877-AAFA290DD2A0}" type="presParOf" srcId="{325962D1-06AA-2647-AF55-6B9872C540C1}" destId="{4A0B88BF-91DC-214E-A662-99F2E5E1AA6F}" srcOrd="0" destOrd="0" presId="urn:microsoft.com/office/officeart/2016/7/layout/LinearArrowProcessNumbered"/>
    <dgm:cxn modelId="{BADAD535-4998-854F-95AB-8065F883495C}" type="presParOf" srcId="{325962D1-06AA-2647-AF55-6B9872C540C1}" destId="{C1172316-FFE1-2D41-82E9-8EB0F5EACF76}" srcOrd="1" destOrd="0" presId="urn:microsoft.com/office/officeart/2016/7/layout/LinearArrowProcessNumbered"/>
    <dgm:cxn modelId="{A31EA0B2-1FEC-E647-8CC7-E93E1A3BBEE4}" type="presParOf" srcId="{325962D1-06AA-2647-AF55-6B9872C540C1}" destId="{D40ADF37-3E5B-2D42-9470-8264667346F7}" srcOrd="2" destOrd="0" presId="urn:microsoft.com/office/officeart/2016/7/layout/LinearArrowProcessNumbered"/>
    <dgm:cxn modelId="{7C7AF049-07F5-3D48-B524-40B594521C0E}" type="presParOf" srcId="{325962D1-06AA-2647-AF55-6B9872C540C1}" destId="{9A2130FA-E71D-2149-B6B5-729705DA753F}" srcOrd="3" destOrd="0" presId="urn:microsoft.com/office/officeart/2016/7/layout/LinearArrowProcessNumbered"/>
    <dgm:cxn modelId="{2B704C1F-FB45-6846-8ACF-7DFD906A03FD}" type="presParOf" srcId="{EC700B7C-22AD-A448-932D-B2D74EB83739}" destId="{EA4D4141-C1BF-E74E-8ECF-933FF6EE68D4}" srcOrd="2" destOrd="0" presId="urn:microsoft.com/office/officeart/2016/7/layout/LinearArrowProcessNumbered"/>
    <dgm:cxn modelId="{1CBF126D-59DC-A749-87E9-89529DAC5CF9}" type="presParOf" srcId="{3C40F323-2A26-1146-9131-B2D8B599E05D}" destId="{80422F12-2F31-1041-9626-1A4A27C2D252}" srcOrd="3" destOrd="0" presId="urn:microsoft.com/office/officeart/2016/7/layout/LinearArrowProcessNumbered"/>
    <dgm:cxn modelId="{1CA31CC6-FF26-8C48-A4FC-D711E0756948}" type="presParOf" srcId="{3C40F323-2A26-1146-9131-B2D8B599E05D}" destId="{B400E8F3-1394-C54D-A864-8B6685A025A9}" srcOrd="4" destOrd="0" presId="urn:microsoft.com/office/officeart/2016/7/layout/LinearArrowProcessNumbered"/>
    <dgm:cxn modelId="{74717302-7DE9-224F-B1CD-76F865FDA5FE}" type="presParOf" srcId="{B400E8F3-1394-C54D-A864-8B6685A025A9}" destId="{0257A0F1-83E2-5242-BBAF-4082D66272A5}" srcOrd="0" destOrd="0" presId="urn:microsoft.com/office/officeart/2016/7/layout/LinearArrowProcessNumbered"/>
    <dgm:cxn modelId="{C5DD2B2A-FC1A-454B-B757-355679C5FDD8}" type="presParOf" srcId="{B400E8F3-1394-C54D-A864-8B6685A025A9}" destId="{7F89A7B0-A25A-A34E-9E43-6769278A1274}" srcOrd="1" destOrd="0" presId="urn:microsoft.com/office/officeart/2016/7/layout/LinearArrowProcessNumbered"/>
    <dgm:cxn modelId="{88930CF3-84F7-9843-BDE5-D5840E07F50F}" type="presParOf" srcId="{7F89A7B0-A25A-A34E-9E43-6769278A1274}" destId="{EBC17C66-42F5-8741-9366-67B899EB8470}" srcOrd="0" destOrd="0" presId="urn:microsoft.com/office/officeart/2016/7/layout/LinearArrowProcessNumbered"/>
    <dgm:cxn modelId="{3FCD1D2F-BBCE-A846-A46E-E40F1DC2FDC3}" type="presParOf" srcId="{7F89A7B0-A25A-A34E-9E43-6769278A1274}" destId="{35A0AD7D-4761-5A4E-8421-A0D0A060E3A2}" srcOrd="1" destOrd="0" presId="urn:microsoft.com/office/officeart/2016/7/layout/LinearArrowProcessNumbered"/>
    <dgm:cxn modelId="{8A7389E2-D319-C247-9F95-E95454110E5E}" type="presParOf" srcId="{7F89A7B0-A25A-A34E-9E43-6769278A1274}" destId="{2E09C126-5366-AA41-9BAD-31AD467B40A9}" srcOrd="2" destOrd="0" presId="urn:microsoft.com/office/officeart/2016/7/layout/LinearArrowProcessNumbered"/>
    <dgm:cxn modelId="{7937D3DA-C6FF-0645-9968-6895E17334D2}" type="presParOf" srcId="{7F89A7B0-A25A-A34E-9E43-6769278A1274}" destId="{7D99A2E4-B1CC-5046-9048-90027FA547BE}" srcOrd="3" destOrd="0" presId="urn:microsoft.com/office/officeart/2016/7/layout/LinearArrowProcessNumbered"/>
    <dgm:cxn modelId="{25E39B2A-D0CD-1C4C-BF9E-1BC8BDC7AAAC}" type="presParOf" srcId="{B400E8F3-1394-C54D-A864-8B6685A025A9}" destId="{2CCAA94D-0D9E-CB40-97A3-00A05F4F0DC2}" srcOrd="2" destOrd="0" presId="urn:microsoft.com/office/officeart/2016/7/layout/LinearArrowProcessNumbered"/>
    <dgm:cxn modelId="{1099E0C3-2785-4865-9D3F-BA41024D82A4}" type="presParOf" srcId="{3C40F323-2A26-1146-9131-B2D8B599E05D}" destId="{9E976C05-F7B7-4749-9835-3E75E1074102}" srcOrd="5" destOrd="0" presId="urn:microsoft.com/office/officeart/2016/7/layout/LinearArrowProcessNumbered"/>
    <dgm:cxn modelId="{F9FE0B36-C5F1-4399-98E2-EC8631E7C364}" type="presParOf" srcId="{3C40F323-2A26-1146-9131-B2D8B599E05D}" destId="{E84C1746-C408-4A2F-93D2-F33001D64ECA}" srcOrd="6" destOrd="0" presId="urn:microsoft.com/office/officeart/2016/7/layout/LinearArrowProcessNumbered"/>
    <dgm:cxn modelId="{7C27E8F4-2DA0-4B60-8ED3-3BBDAF62B8CB}" type="presParOf" srcId="{E84C1746-C408-4A2F-93D2-F33001D64ECA}" destId="{3FE28739-AAA5-4CD8-A3FA-657AAD194C38}" srcOrd="0" destOrd="0" presId="urn:microsoft.com/office/officeart/2016/7/layout/LinearArrowProcessNumbered"/>
    <dgm:cxn modelId="{9E3B7B54-C296-45F9-BB66-7F173855E98A}" type="presParOf" srcId="{E84C1746-C408-4A2F-93D2-F33001D64ECA}" destId="{F991254D-F251-4803-B3CA-93E6E72AC2BF}" srcOrd="1" destOrd="0" presId="urn:microsoft.com/office/officeart/2016/7/layout/LinearArrowProcessNumbered"/>
    <dgm:cxn modelId="{27FBF74D-87BA-4146-8BED-BC0E6905AF45}" type="presParOf" srcId="{F991254D-F251-4803-B3CA-93E6E72AC2BF}" destId="{CC50CB93-9D9A-4B23-B40D-E2006FF353E4}" srcOrd="0" destOrd="0" presId="urn:microsoft.com/office/officeart/2016/7/layout/LinearArrowProcessNumbered"/>
    <dgm:cxn modelId="{2813E71F-431A-4BD3-9DC6-8C947F33B28D}" type="presParOf" srcId="{F991254D-F251-4803-B3CA-93E6E72AC2BF}" destId="{34A0878A-0957-468E-AD1A-0B7B41A54FDD}" srcOrd="1" destOrd="0" presId="urn:microsoft.com/office/officeart/2016/7/layout/LinearArrowProcessNumbered"/>
    <dgm:cxn modelId="{CA997B83-4C56-44C5-AA92-BEA06BDF8FB4}" type="presParOf" srcId="{F991254D-F251-4803-B3CA-93E6E72AC2BF}" destId="{159CEB96-9225-4DC1-90CC-65192A8BD26C}" srcOrd="2" destOrd="0" presId="urn:microsoft.com/office/officeart/2016/7/layout/LinearArrowProcessNumbered"/>
    <dgm:cxn modelId="{AB336424-A79D-4479-A086-F4B752100ABE}" type="presParOf" srcId="{F991254D-F251-4803-B3CA-93E6E72AC2BF}" destId="{CFB3564E-66FF-49A4-9FD5-2F68B9F4B7D8}" srcOrd="3" destOrd="0" presId="urn:microsoft.com/office/officeart/2016/7/layout/LinearArrowProcessNumbered"/>
    <dgm:cxn modelId="{8D3C41B8-199F-42AC-B641-7B3F7BC8C06A}" type="presParOf" srcId="{E84C1746-C408-4A2F-93D2-F33001D64ECA}" destId="{B5BE2BB3-F6BE-45CB-9100-7A1DE2B254B5}" srcOrd="2" destOrd="0" presId="urn:microsoft.com/office/officeart/2016/7/layout/LinearArrowProcessNumbered"/>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11AD96-E20A-4847-A94E-92610075DAA7}" type="doc">
      <dgm:prSet loTypeId="urn:microsoft.com/office/officeart/2005/8/layout/chart3" loCatId="relationship" qsTypeId="urn:microsoft.com/office/officeart/2005/8/quickstyle/simple1" qsCatId="simple" csTypeId="urn:microsoft.com/office/officeart/2005/8/colors/colorful1" csCatId="colorful"/>
      <dgm:spPr/>
      <dgm:t>
        <a:bodyPr/>
        <a:lstStyle/>
        <a:p>
          <a:endParaRPr lang="en-GB"/>
        </a:p>
      </dgm:t>
    </dgm:pt>
    <dgm:pt modelId="{0385C630-98DD-4ADD-8977-5473EB41F460}">
      <dgm:prSet/>
      <dgm:spPr/>
      <dgm:t>
        <a:bodyPr/>
        <a:lstStyle/>
        <a:p>
          <a:r>
            <a:rPr lang="en-US"/>
            <a:t>GUEST COMFORT AND EASE</a:t>
          </a:r>
          <a:endParaRPr lang="en-GB"/>
        </a:p>
      </dgm:t>
    </dgm:pt>
    <dgm:pt modelId="{CA700B61-AA76-4E15-8BA3-A9E9057CE627}" type="parTrans" cxnId="{24497153-B7BD-4116-BE87-69D0E860F9D9}">
      <dgm:prSet/>
      <dgm:spPr/>
      <dgm:t>
        <a:bodyPr/>
        <a:lstStyle/>
        <a:p>
          <a:endParaRPr lang="en-GB"/>
        </a:p>
      </dgm:t>
    </dgm:pt>
    <dgm:pt modelId="{97882B75-B4C0-43C3-AC82-E380F0F667CC}" type="sibTrans" cxnId="{24497153-B7BD-4116-BE87-69D0E860F9D9}">
      <dgm:prSet/>
      <dgm:spPr/>
      <dgm:t>
        <a:bodyPr/>
        <a:lstStyle/>
        <a:p>
          <a:endParaRPr lang="en-GB"/>
        </a:p>
      </dgm:t>
    </dgm:pt>
    <dgm:pt modelId="{B1B7D8A5-AC63-4CE1-9F07-A8A8E7E299D5}">
      <dgm:prSet/>
      <dgm:spPr/>
      <dgm:t>
        <a:bodyPr/>
        <a:lstStyle/>
        <a:p>
          <a:r>
            <a:rPr lang="en-US"/>
            <a:t>MEETING GUEST DIVERSE NEEDS</a:t>
          </a:r>
          <a:endParaRPr lang="en-GB"/>
        </a:p>
      </dgm:t>
    </dgm:pt>
    <dgm:pt modelId="{2E0AE2BE-C29F-41BF-A094-532BE433A792}" type="parTrans" cxnId="{F5C71891-3837-417B-9804-0E5E982DCA3B}">
      <dgm:prSet/>
      <dgm:spPr/>
      <dgm:t>
        <a:bodyPr/>
        <a:lstStyle/>
        <a:p>
          <a:endParaRPr lang="en-GB"/>
        </a:p>
      </dgm:t>
    </dgm:pt>
    <dgm:pt modelId="{9A67BC02-80BE-4B67-A783-33A7DC5732A4}" type="sibTrans" cxnId="{F5C71891-3837-417B-9804-0E5E982DCA3B}">
      <dgm:prSet/>
      <dgm:spPr/>
      <dgm:t>
        <a:bodyPr/>
        <a:lstStyle/>
        <a:p>
          <a:endParaRPr lang="en-GB"/>
        </a:p>
      </dgm:t>
    </dgm:pt>
    <dgm:pt modelId="{9143D5C1-88E6-4CA9-A2FA-F219E984B09D}">
      <dgm:prSet/>
      <dgm:spPr/>
      <dgm:t>
        <a:bodyPr/>
        <a:lstStyle/>
        <a:p>
          <a:r>
            <a:rPr lang="en-US"/>
            <a:t>QUALITY EXPERIENCE</a:t>
          </a:r>
          <a:endParaRPr lang="en-GB"/>
        </a:p>
      </dgm:t>
    </dgm:pt>
    <dgm:pt modelId="{A79AC2BC-48C2-4263-8988-1DCE7889249F}" type="parTrans" cxnId="{E379ED94-911A-4789-8047-5A76C71814B3}">
      <dgm:prSet/>
      <dgm:spPr/>
      <dgm:t>
        <a:bodyPr/>
        <a:lstStyle/>
        <a:p>
          <a:endParaRPr lang="en-GB"/>
        </a:p>
      </dgm:t>
    </dgm:pt>
    <dgm:pt modelId="{84172D79-B287-4BD0-8EAC-9056C7E179BA}" type="sibTrans" cxnId="{E379ED94-911A-4789-8047-5A76C71814B3}">
      <dgm:prSet/>
      <dgm:spPr/>
      <dgm:t>
        <a:bodyPr/>
        <a:lstStyle/>
        <a:p>
          <a:endParaRPr lang="en-GB"/>
        </a:p>
      </dgm:t>
    </dgm:pt>
    <dgm:pt modelId="{56F03EE1-56BC-45F9-9045-5C515390A67C}">
      <dgm:prSet/>
      <dgm:spPr/>
      <dgm:t>
        <a:bodyPr/>
        <a:lstStyle/>
        <a:p>
          <a:r>
            <a:rPr lang="en-US"/>
            <a:t>BRAND LOYALTY</a:t>
          </a:r>
          <a:endParaRPr lang="en-GB"/>
        </a:p>
      </dgm:t>
    </dgm:pt>
    <dgm:pt modelId="{DEFFDD6A-D6EF-4D51-80BB-7D05F637F03A}" type="parTrans" cxnId="{249A431B-C91D-4FC0-8BB2-48DDE2DA8D07}">
      <dgm:prSet/>
      <dgm:spPr/>
      <dgm:t>
        <a:bodyPr/>
        <a:lstStyle/>
        <a:p>
          <a:endParaRPr lang="en-GB"/>
        </a:p>
      </dgm:t>
    </dgm:pt>
    <dgm:pt modelId="{BCBDC905-2022-4725-8871-07F95D15256D}" type="sibTrans" cxnId="{249A431B-C91D-4FC0-8BB2-48DDE2DA8D07}">
      <dgm:prSet/>
      <dgm:spPr/>
      <dgm:t>
        <a:bodyPr/>
        <a:lstStyle/>
        <a:p>
          <a:endParaRPr lang="en-GB"/>
        </a:p>
      </dgm:t>
    </dgm:pt>
    <dgm:pt modelId="{58A0C227-89D1-4E86-955F-E5C740ECBB42}" type="pres">
      <dgm:prSet presAssocID="{4111AD96-E20A-4847-A94E-92610075DAA7}" presName="compositeShape" presStyleCnt="0">
        <dgm:presLayoutVars>
          <dgm:chMax val="7"/>
          <dgm:dir/>
          <dgm:resizeHandles val="exact"/>
        </dgm:presLayoutVars>
      </dgm:prSet>
      <dgm:spPr/>
    </dgm:pt>
    <dgm:pt modelId="{0A38CF10-E647-4400-AEFA-7158052F75CF}" type="pres">
      <dgm:prSet presAssocID="{4111AD96-E20A-4847-A94E-92610075DAA7}" presName="wedge1" presStyleLbl="node1" presStyleIdx="0" presStyleCnt="4"/>
      <dgm:spPr/>
    </dgm:pt>
    <dgm:pt modelId="{E2E56148-7271-40E1-9C32-7632FBE09C08}" type="pres">
      <dgm:prSet presAssocID="{4111AD96-E20A-4847-A94E-92610075DAA7}" presName="wedge1Tx" presStyleLbl="node1" presStyleIdx="0" presStyleCnt="4">
        <dgm:presLayoutVars>
          <dgm:chMax val="0"/>
          <dgm:chPref val="0"/>
          <dgm:bulletEnabled val="1"/>
        </dgm:presLayoutVars>
      </dgm:prSet>
      <dgm:spPr/>
    </dgm:pt>
    <dgm:pt modelId="{D2CA004F-5CAC-443E-93F5-51081E08768C}" type="pres">
      <dgm:prSet presAssocID="{4111AD96-E20A-4847-A94E-92610075DAA7}" presName="wedge2" presStyleLbl="node1" presStyleIdx="1" presStyleCnt="4"/>
      <dgm:spPr/>
    </dgm:pt>
    <dgm:pt modelId="{90FFA774-5557-44CB-AEDC-4D4D0728124F}" type="pres">
      <dgm:prSet presAssocID="{4111AD96-E20A-4847-A94E-92610075DAA7}" presName="wedge2Tx" presStyleLbl="node1" presStyleIdx="1" presStyleCnt="4">
        <dgm:presLayoutVars>
          <dgm:chMax val="0"/>
          <dgm:chPref val="0"/>
          <dgm:bulletEnabled val="1"/>
        </dgm:presLayoutVars>
      </dgm:prSet>
      <dgm:spPr/>
    </dgm:pt>
    <dgm:pt modelId="{84758889-9446-472F-9183-AA2CEFFD00C7}" type="pres">
      <dgm:prSet presAssocID="{4111AD96-E20A-4847-A94E-92610075DAA7}" presName="wedge3" presStyleLbl="node1" presStyleIdx="2" presStyleCnt="4"/>
      <dgm:spPr/>
    </dgm:pt>
    <dgm:pt modelId="{57DE6F74-4C5B-4851-89AB-4360C4E5A941}" type="pres">
      <dgm:prSet presAssocID="{4111AD96-E20A-4847-A94E-92610075DAA7}" presName="wedge3Tx" presStyleLbl="node1" presStyleIdx="2" presStyleCnt="4">
        <dgm:presLayoutVars>
          <dgm:chMax val="0"/>
          <dgm:chPref val="0"/>
          <dgm:bulletEnabled val="1"/>
        </dgm:presLayoutVars>
      </dgm:prSet>
      <dgm:spPr/>
    </dgm:pt>
    <dgm:pt modelId="{514BB0BA-D39C-4001-B0A4-86A0A807027B}" type="pres">
      <dgm:prSet presAssocID="{4111AD96-E20A-4847-A94E-92610075DAA7}" presName="wedge4" presStyleLbl="node1" presStyleIdx="3" presStyleCnt="4"/>
      <dgm:spPr/>
    </dgm:pt>
    <dgm:pt modelId="{55DF6676-CE3E-4603-ACD8-26B2D03D0B88}" type="pres">
      <dgm:prSet presAssocID="{4111AD96-E20A-4847-A94E-92610075DAA7}" presName="wedge4Tx" presStyleLbl="node1" presStyleIdx="3" presStyleCnt="4">
        <dgm:presLayoutVars>
          <dgm:chMax val="0"/>
          <dgm:chPref val="0"/>
          <dgm:bulletEnabled val="1"/>
        </dgm:presLayoutVars>
      </dgm:prSet>
      <dgm:spPr/>
    </dgm:pt>
  </dgm:ptLst>
  <dgm:cxnLst>
    <dgm:cxn modelId="{249A431B-C91D-4FC0-8BB2-48DDE2DA8D07}" srcId="{4111AD96-E20A-4847-A94E-92610075DAA7}" destId="{56F03EE1-56BC-45F9-9045-5C515390A67C}" srcOrd="3" destOrd="0" parTransId="{DEFFDD6A-D6EF-4D51-80BB-7D05F637F03A}" sibTransId="{BCBDC905-2022-4725-8871-07F95D15256D}"/>
    <dgm:cxn modelId="{B6F0F037-F2ED-44EC-AA94-CDBE58B00664}" type="presOf" srcId="{0385C630-98DD-4ADD-8977-5473EB41F460}" destId="{0A38CF10-E647-4400-AEFA-7158052F75CF}" srcOrd="0" destOrd="0" presId="urn:microsoft.com/office/officeart/2005/8/layout/chart3"/>
    <dgm:cxn modelId="{C6D57639-BB36-44FD-B4B9-631447C2D01F}" type="presOf" srcId="{9143D5C1-88E6-4CA9-A2FA-F219E984B09D}" destId="{84758889-9446-472F-9183-AA2CEFFD00C7}" srcOrd="0" destOrd="0" presId="urn:microsoft.com/office/officeart/2005/8/layout/chart3"/>
    <dgm:cxn modelId="{C093A83B-2333-45F4-AB72-BCCE5D45D86B}" type="presOf" srcId="{0385C630-98DD-4ADD-8977-5473EB41F460}" destId="{E2E56148-7271-40E1-9C32-7632FBE09C08}" srcOrd="1" destOrd="0" presId="urn:microsoft.com/office/officeart/2005/8/layout/chart3"/>
    <dgm:cxn modelId="{2E7C776F-758E-4A45-AA35-488913B85157}" type="presOf" srcId="{B1B7D8A5-AC63-4CE1-9F07-A8A8E7E299D5}" destId="{D2CA004F-5CAC-443E-93F5-51081E08768C}" srcOrd="0" destOrd="0" presId="urn:microsoft.com/office/officeart/2005/8/layout/chart3"/>
    <dgm:cxn modelId="{B98D2B50-FF5A-4554-8D80-1B73B3BF66FE}" type="presOf" srcId="{56F03EE1-56BC-45F9-9045-5C515390A67C}" destId="{514BB0BA-D39C-4001-B0A4-86A0A807027B}" srcOrd="0" destOrd="0" presId="urn:microsoft.com/office/officeart/2005/8/layout/chart3"/>
    <dgm:cxn modelId="{24497153-B7BD-4116-BE87-69D0E860F9D9}" srcId="{4111AD96-E20A-4847-A94E-92610075DAA7}" destId="{0385C630-98DD-4ADD-8977-5473EB41F460}" srcOrd="0" destOrd="0" parTransId="{CA700B61-AA76-4E15-8BA3-A9E9057CE627}" sibTransId="{97882B75-B4C0-43C3-AC82-E380F0F667CC}"/>
    <dgm:cxn modelId="{F5C71891-3837-417B-9804-0E5E982DCA3B}" srcId="{4111AD96-E20A-4847-A94E-92610075DAA7}" destId="{B1B7D8A5-AC63-4CE1-9F07-A8A8E7E299D5}" srcOrd="1" destOrd="0" parTransId="{2E0AE2BE-C29F-41BF-A094-532BE433A792}" sibTransId="{9A67BC02-80BE-4B67-A783-33A7DC5732A4}"/>
    <dgm:cxn modelId="{63969C91-8D1C-482F-847E-883E9328E3BD}" type="presOf" srcId="{9143D5C1-88E6-4CA9-A2FA-F219E984B09D}" destId="{57DE6F74-4C5B-4851-89AB-4360C4E5A941}" srcOrd="1" destOrd="0" presId="urn:microsoft.com/office/officeart/2005/8/layout/chart3"/>
    <dgm:cxn modelId="{E379ED94-911A-4789-8047-5A76C71814B3}" srcId="{4111AD96-E20A-4847-A94E-92610075DAA7}" destId="{9143D5C1-88E6-4CA9-A2FA-F219E984B09D}" srcOrd="2" destOrd="0" parTransId="{A79AC2BC-48C2-4263-8988-1DCE7889249F}" sibTransId="{84172D79-B287-4BD0-8EAC-9056C7E179BA}"/>
    <dgm:cxn modelId="{27EA2C9B-CFC0-4B34-9A7F-1BAFE70E3EB3}" type="presOf" srcId="{4111AD96-E20A-4847-A94E-92610075DAA7}" destId="{58A0C227-89D1-4E86-955F-E5C740ECBB42}" srcOrd="0" destOrd="0" presId="urn:microsoft.com/office/officeart/2005/8/layout/chart3"/>
    <dgm:cxn modelId="{9EAA81AB-4EE0-4818-BC6F-CED7AF0526E2}" type="presOf" srcId="{B1B7D8A5-AC63-4CE1-9F07-A8A8E7E299D5}" destId="{90FFA774-5557-44CB-AEDC-4D4D0728124F}" srcOrd="1" destOrd="0" presId="urn:microsoft.com/office/officeart/2005/8/layout/chart3"/>
    <dgm:cxn modelId="{C33F9DC7-377C-4BAA-A788-C7621629F0B6}" type="presOf" srcId="{56F03EE1-56BC-45F9-9045-5C515390A67C}" destId="{55DF6676-CE3E-4603-ACD8-26B2D03D0B88}" srcOrd="1" destOrd="0" presId="urn:microsoft.com/office/officeart/2005/8/layout/chart3"/>
    <dgm:cxn modelId="{4C129117-003D-48AC-B3DD-538DEFC19A39}" type="presParOf" srcId="{58A0C227-89D1-4E86-955F-E5C740ECBB42}" destId="{0A38CF10-E647-4400-AEFA-7158052F75CF}" srcOrd="0" destOrd="0" presId="urn:microsoft.com/office/officeart/2005/8/layout/chart3"/>
    <dgm:cxn modelId="{73FABE3B-093A-413E-A427-6E621D920067}" type="presParOf" srcId="{58A0C227-89D1-4E86-955F-E5C740ECBB42}" destId="{E2E56148-7271-40E1-9C32-7632FBE09C08}" srcOrd="1" destOrd="0" presId="urn:microsoft.com/office/officeart/2005/8/layout/chart3"/>
    <dgm:cxn modelId="{6931054C-86B7-4BF1-96E0-696D1344136E}" type="presParOf" srcId="{58A0C227-89D1-4E86-955F-E5C740ECBB42}" destId="{D2CA004F-5CAC-443E-93F5-51081E08768C}" srcOrd="2" destOrd="0" presId="urn:microsoft.com/office/officeart/2005/8/layout/chart3"/>
    <dgm:cxn modelId="{B0D0ADE3-2D93-413F-8C42-305BAEADC90B}" type="presParOf" srcId="{58A0C227-89D1-4E86-955F-E5C740ECBB42}" destId="{90FFA774-5557-44CB-AEDC-4D4D0728124F}" srcOrd="3" destOrd="0" presId="urn:microsoft.com/office/officeart/2005/8/layout/chart3"/>
    <dgm:cxn modelId="{C41143F2-71DC-4959-8017-3E013AA03622}" type="presParOf" srcId="{58A0C227-89D1-4E86-955F-E5C740ECBB42}" destId="{84758889-9446-472F-9183-AA2CEFFD00C7}" srcOrd="4" destOrd="0" presId="urn:microsoft.com/office/officeart/2005/8/layout/chart3"/>
    <dgm:cxn modelId="{81917B9E-D65D-430A-B235-7CEEE707889A}" type="presParOf" srcId="{58A0C227-89D1-4E86-955F-E5C740ECBB42}" destId="{57DE6F74-4C5B-4851-89AB-4360C4E5A941}" srcOrd="5" destOrd="0" presId="urn:microsoft.com/office/officeart/2005/8/layout/chart3"/>
    <dgm:cxn modelId="{AC8700AF-903E-47AB-BA16-5C2B3BCF9614}" type="presParOf" srcId="{58A0C227-89D1-4E86-955F-E5C740ECBB42}" destId="{514BB0BA-D39C-4001-B0A4-86A0A807027B}" srcOrd="6" destOrd="0" presId="urn:microsoft.com/office/officeart/2005/8/layout/chart3"/>
    <dgm:cxn modelId="{1FCC02FB-8565-4DC4-B0AB-033C0A65FB3E}" type="presParOf" srcId="{58A0C227-89D1-4E86-955F-E5C740ECBB42}" destId="{55DF6676-CE3E-4603-ACD8-26B2D03D0B88}" srcOrd="7"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90F72-5471-DD42-9CE3-6F37BDA74B87}">
      <dsp:nvSpPr>
        <dsp:cNvPr id="0" name=""/>
        <dsp:cNvSpPr/>
      </dsp:nvSpPr>
      <dsp:spPr>
        <a:xfrm>
          <a:off x="953579" y="374882"/>
          <a:ext cx="762863" cy="72"/>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10E1DB-3720-2045-A15B-D53248B697B7}">
      <dsp:nvSpPr>
        <dsp:cNvPr id="0" name=""/>
        <dsp:cNvSpPr/>
      </dsp:nvSpPr>
      <dsp:spPr>
        <a:xfrm>
          <a:off x="1762215" y="310837"/>
          <a:ext cx="87729" cy="164778"/>
        </a:xfrm>
        <a:prstGeom prst="chevron">
          <a:avLst>
            <a:gd name="adj" fmla="val 90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E8B700A-AC6F-0E47-AEFA-DA760C3E6A6D}">
      <dsp:nvSpPr>
        <dsp:cNvPr id="0" name=""/>
        <dsp:cNvSpPr/>
      </dsp:nvSpPr>
      <dsp:spPr>
        <a:xfrm>
          <a:off x="483303" y="0"/>
          <a:ext cx="749836" cy="749836"/>
        </a:xfrm>
        <a:prstGeom prst="ellipse">
          <a:avLst/>
        </a:prstGeom>
        <a:solidFill>
          <a:schemeClr val="accent2"/>
        </a:solidFill>
        <a:ln w="12700" cap="flat" cmpd="sng" algn="ctr">
          <a:no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9098" tIns="29098" rIns="29098" bIns="29098" numCol="1" spcCol="1270" rtlCol="0" anchor="ctr" anchorCtr="0">
          <a:noAutofit/>
        </a:bodyPr>
        <a:lstStyle/>
        <a:p>
          <a:pPr marL="0" lvl="0" indent="0" algn="ctr" defTabSz="1466850" rtl="0">
            <a:lnSpc>
              <a:spcPct val="90000"/>
            </a:lnSpc>
            <a:spcBef>
              <a:spcPct val="0"/>
            </a:spcBef>
            <a:spcAft>
              <a:spcPct val="35000"/>
            </a:spcAft>
            <a:buNone/>
          </a:pPr>
          <a:r>
            <a:rPr lang="en-GB" sz="3300" kern="1200" noProof="0">
              <a:solidFill>
                <a:schemeClr val="bg2"/>
              </a:solidFill>
            </a:rPr>
            <a:t>1</a:t>
          </a:r>
          <a:endParaRPr lang="en-GB" sz="3300" kern="1200" noProof="0" dirty="0">
            <a:solidFill>
              <a:schemeClr val="bg2"/>
            </a:solidFill>
          </a:endParaRPr>
        </a:p>
      </dsp:txBody>
      <dsp:txXfrm>
        <a:off x="593114" y="109811"/>
        <a:ext cx="530214" cy="530214"/>
      </dsp:txXfrm>
    </dsp:sp>
    <dsp:sp modelId="{12DC819D-BB19-CE49-AFEB-155922B01406}">
      <dsp:nvSpPr>
        <dsp:cNvPr id="0" name=""/>
        <dsp:cNvSpPr/>
      </dsp:nvSpPr>
      <dsp:spPr>
        <a:xfrm>
          <a:off x="6436" y="915436"/>
          <a:ext cx="1716443" cy="1151217"/>
        </a:xfrm>
        <a:prstGeom prst="upArrowCallout">
          <a:avLst>
            <a:gd name="adj1" fmla="val 50000"/>
            <a:gd name="adj2" fmla="val 20000"/>
            <a:gd name="adj3" fmla="val 20000"/>
            <a:gd name="adj4" fmla="val 100000"/>
          </a:avLst>
        </a:prstGeom>
        <a:solidFill>
          <a:schemeClr val="accent2">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395" tIns="165100" rIns="135395" bIns="165100" numCol="1" spcCol="1270" rtlCol="0" anchor="ctr" anchorCtr="0">
          <a:noAutofit/>
        </a:bodyPr>
        <a:lstStyle/>
        <a:p>
          <a:pPr marL="0" lvl="0" indent="0" algn="ctr" defTabSz="889000" rtl="0">
            <a:lnSpc>
              <a:spcPct val="90000"/>
            </a:lnSpc>
            <a:spcBef>
              <a:spcPct val="0"/>
            </a:spcBef>
            <a:spcAft>
              <a:spcPct val="35000"/>
            </a:spcAft>
            <a:buNone/>
          </a:pPr>
          <a:r>
            <a:rPr lang="en-GB" sz="2000" b="1" kern="1200" noProof="0" dirty="0"/>
            <a:t>Business Travellers</a:t>
          </a:r>
        </a:p>
      </dsp:txBody>
      <dsp:txXfrm>
        <a:off x="6436" y="1145679"/>
        <a:ext cx="1716443" cy="920974"/>
      </dsp:txXfrm>
    </dsp:sp>
    <dsp:sp modelId="{4A0B88BF-91DC-214E-A662-99F2E5E1AA6F}">
      <dsp:nvSpPr>
        <dsp:cNvPr id="0" name=""/>
        <dsp:cNvSpPr/>
      </dsp:nvSpPr>
      <dsp:spPr>
        <a:xfrm>
          <a:off x="1907159" y="374882"/>
          <a:ext cx="1716443" cy="72"/>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172316-FFE1-2D41-82E9-8EB0F5EACF76}">
      <dsp:nvSpPr>
        <dsp:cNvPr id="0" name=""/>
        <dsp:cNvSpPr/>
      </dsp:nvSpPr>
      <dsp:spPr>
        <a:xfrm>
          <a:off x="3669374" y="310837"/>
          <a:ext cx="87729" cy="164778"/>
        </a:xfrm>
        <a:prstGeom prst="chevron">
          <a:avLst>
            <a:gd name="adj" fmla="val 90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0ADF37-3E5B-2D42-9470-8264667346F7}">
      <dsp:nvSpPr>
        <dsp:cNvPr id="0" name=""/>
        <dsp:cNvSpPr/>
      </dsp:nvSpPr>
      <dsp:spPr>
        <a:xfrm>
          <a:off x="2390462" y="0"/>
          <a:ext cx="749836" cy="749836"/>
        </a:xfrm>
        <a:prstGeom prst="ellipse">
          <a:avLst/>
        </a:prstGeom>
        <a:solidFill>
          <a:schemeClr val="accent2"/>
        </a:solidFill>
        <a:ln w="12700" cap="flat" cmpd="sng" algn="ctr">
          <a:no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9098" tIns="29098" rIns="29098" bIns="29098" numCol="1" spcCol="1270" rtlCol="0" anchor="ctr" anchorCtr="0">
          <a:noAutofit/>
        </a:bodyPr>
        <a:lstStyle/>
        <a:p>
          <a:pPr marL="0" lvl="0" indent="0" algn="ctr" defTabSz="1466850" rtl="0">
            <a:lnSpc>
              <a:spcPct val="90000"/>
            </a:lnSpc>
            <a:spcBef>
              <a:spcPct val="0"/>
            </a:spcBef>
            <a:spcAft>
              <a:spcPct val="35000"/>
            </a:spcAft>
            <a:buNone/>
          </a:pPr>
          <a:r>
            <a:rPr lang="en-GB" sz="3300" kern="1200" noProof="0">
              <a:solidFill>
                <a:schemeClr val="bg2"/>
              </a:solidFill>
            </a:rPr>
            <a:t>2</a:t>
          </a:r>
          <a:endParaRPr lang="en-GB" sz="3300" kern="1200" noProof="0" dirty="0">
            <a:solidFill>
              <a:schemeClr val="bg2"/>
            </a:solidFill>
          </a:endParaRPr>
        </a:p>
      </dsp:txBody>
      <dsp:txXfrm>
        <a:off x="2500273" y="109811"/>
        <a:ext cx="530214" cy="530214"/>
      </dsp:txXfrm>
    </dsp:sp>
    <dsp:sp modelId="{EA4D4141-C1BF-E74E-8ECF-933FF6EE68D4}">
      <dsp:nvSpPr>
        <dsp:cNvPr id="0" name=""/>
        <dsp:cNvSpPr/>
      </dsp:nvSpPr>
      <dsp:spPr>
        <a:xfrm>
          <a:off x="1913596" y="915436"/>
          <a:ext cx="1716443" cy="1151217"/>
        </a:xfrm>
        <a:prstGeom prst="upArrowCallout">
          <a:avLst>
            <a:gd name="adj1" fmla="val 50000"/>
            <a:gd name="adj2" fmla="val 20000"/>
            <a:gd name="adj3" fmla="val 20000"/>
            <a:gd name="adj4" fmla="val 100000"/>
          </a:avLst>
        </a:prstGeom>
        <a:solidFill>
          <a:schemeClr val="accent2">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395" tIns="165100" rIns="135395" bIns="165100" numCol="1" spcCol="1270" rtlCol="0" anchor="ctr" anchorCtr="0">
          <a:noAutofit/>
        </a:bodyPr>
        <a:lstStyle/>
        <a:p>
          <a:pPr marL="0" lvl="0" indent="0" algn="ctr" defTabSz="889000" rtl="0">
            <a:lnSpc>
              <a:spcPct val="90000"/>
            </a:lnSpc>
            <a:spcBef>
              <a:spcPct val="0"/>
            </a:spcBef>
            <a:spcAft>
              <a:spcPct val="35000"/>
            </a:spcAft>
            <a:buNone/>
          </a:pPr>
          <a:r>
            <a:rPr lang="en-US" sz="2000" b="1" kern="1200" noProof="0" dirty="0"/>
            <a:t>Leisure </a:t>
          </a:r>
          <a:r>
            <a:rPr lang="en-GB" sz="2000" b="1" kern="1200" noProof="0" dirty="0"/>
            <a:t>Travellers</a:t>
          </a:r>
        </a:p>
      </dsp:txBody>
      <dsp:txXfrm>
        <a:off x="1913596" y="1145679"/>
        <a:ext cx="1716443" cy="920974"/>
      </dsp:txXfrm>
    </dsp:sp>
    <dsp:sp modelId="{EBC17C66-42F5-8741-9366-67B899EB8470}">
      <dsp:nvSpPr>
        <dsp:cNvPr id="0" name=""/>
        <dsp:cNvSpPr/>
      </dsp:nvSpPr>
      <dsp:spPr>
        <a:xfrm>
          <a:off x="3814319" y="374882"/>
          <a:ext cx="1716443" cy="72"/>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A0AD7D-4761-5A4E-8421-A0D0A060E3A2}">
      <dsp:nvSpPr>
        <dsp:cNvPr id="0" name=""/>
        <dsp:cNvSpPr/>
      </dsp:nvSpPr>
      <dsp:spPr>
        <a:xfrm>
          <a:off x="5576534" y="310837"/>
          <a:ext cx="87729" cy="164778"/>
        </a:xfrm>
        <a:prstGeom prst="chevron">
          <a:avLst>
            <a:gd name="adj" fmla="val 90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09C126-5366-AA41-9BAD-31AD467B40A9}">
      <dsp:nvSpPr>
        <dsp:cNvPr id="0" name=""/>
        <dsp:cNvSpPr/>
      </dsp:nvSpPr>
      <dsp:spPr>
        <a:xfrm>
          <a:off x="4297622" y="0"/>
          <a:ext cx="749836" cy="749836"/>
        </a:xfrm>
        <a:prstGeom prst="ellipse">
          <a:avLst/>
        </a:prstGeom>
        <a:solidFill>
          <a:schemeClr val="accent2"/>
        </a:solidFill>
        <a:ln w="12700" cap="flat" cmpd="sng" algn="ctr">
          <a:no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9098" tIns="29098" rIns="29098" bIns="29098" numCol="1" spcCol="1270" rtlCol="0" anchor="ctr" anchorCtr="0">
          <a:noAutofit/>
        </a:bodyPr>
        <a:lstStyle/>
        <a:p>
          <a:pPr marL="0" lvl="0" indent="0" algn="ctr" defTabSz="1466850" rtl="0">
            <a:lnSpc>
              <a:spcPct val="90000"/>
            </a:lnSpc>
            <a:spcBef>
              <a:spcPct val="0"/>
            </a:spcBef>
            <a:spcAft>
              <a:spcPct val="35000"/>
            </a:spcAft>
            <a:buNone/>
          </a:pPr>
          <a:r>
            <a:rPr lang="en-GB" sz="3300" kern="1200" noProof="0">
              <a:solidFill>
                <a:schemeClr val="bg2"/>
              </a:solidFill>
            </a:rPr>
            <a:t>3</a:t>
          </a:r>
          <a:endParaRPr lang="en-GB" sz="3300" kern="1200" noProof="0" dirty="0">
            <a:solidFill>
              <a:schemeClr val="bg2"/>
            </a:solidFill>
          </a:endParaRPr>
        </a:p>
      </dsp:txBody>
      <dsp:txXfrm>
        <a:off x="4407433" y="109811"/>
        <a:ext cx="530214" cy="530214"/>
      </dsp:txXfrm>
    </dsp:sp>
    <dsp:sp modelId="{2CCAA94D-0D9E-CB40-97A3-00A05F4F0DC2}">
      <dsp:nvSpPr>
        <dsp:cNvPr id="0" name=""/>
        <dsp:cNvSpPr/>
      </dsp:nvSpPr>
      <dsp:spPr>
        <a:xfrm>
          <a:off x="3820755" y="915436"/>
          <a:ext cx="1716443" cy="1151217"/>
        </a:xfrm>
        <a:prstGeom prst="upArrowCallout">
          <a:avLst>
            <a:gd name="adj1" fmla="val 50000"/>
            <a:gd name="adj2" fmla="val 20000"/>
            <a:gd name="adj3" fmla="val 20000"/>
            <a:gd name="adj4" fmla="val 100000"/>
          </a:avLst>
        </a:prstGeom>
        <a:solidFill>
          <a:schemeClr val="accent2">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395" tIns="165100" rIns="135395" bIns="165100" numCol="1" spcCol="1270" rtlCol="0" anchor="ctr" anchorCtr="0">
          <a:noAutofit/>
        </a:bodyPr>
        <a:lstStyle/>
        <a:p>
          <a:pPr marL="0" lvl="0" indent="0" algn="ctr" defTabSz="889000" rtl="0">
            <a:lnSpc>
              <a:spcPct val="90000"/>
            </a:lnSpc>
            <a:spcBef>
              <a:spcPct val="0"/>
            </a:spcBef>
            <a:spcAft>
              <a:spcPct val="35000"/>
            </a:spcAft>
            <a:buNone/>
          </a:pPr>
          <a:r>
            <a:rPr lang="en-GB" sz="2000" b="1" kern="1200" dirty="0"/>
            <a:t>International Travellers</a:t>
          </a:r>
          <a:endParaRPr lang="en-GB" sz="2000" b="1" kern="1200" noProof="0" dirty="0"/>
        </a:p>
      </dsp:txBody>
      <dsp:txXfrm>
        <a:off x="3820755" y="1145679"/>
        <a:ext cx="1716443" cy="920974"/>
      </dsp:txXfrm>
    </dsp:sp>
    <dsp:sp modelId="{CC50CB93-9D9A-4B23-B40D-E2006FF353E4}">
      <dsp:nvSpPr>
        <dsp:cNvPr id="0" name=""/>
        <dsp:cNvSpPr/>
      </dsp:nvSpPr>
      <dsp:spPr>
        <a:xfrm>
          <a:off x="5721478" y="374882"/>
          <a:ext cx="858221" cy="72"/>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9CEB96-9225-4DC1-90CC-65192A8BD26C}">
      <dsp:nvSpPr>
        <dsp:cNvPr id="0" name=""/>
        <dsp:cNvSpPr/>
      </dsp:nvSpPr>
      <dsp:spPr>
        <a:xfrm>
          <a:off x="6204781" y="0"/>
          <a:ext cx="749836" cy="74983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9098" tIns="29098" rIns="29098" bIns="29098" numCol="1" spcCol="1270" anchor="ctr" anchorCtr="0">
          <a:noAutofit/>
        </a:bodyPr>
        <a:lstStyle/>
        <a:p>
          <a:pPr marL="0" lvl="0" indent="0" algn="ctr" defTabSz="1466850">
            <a:lnSpc>
              <a:spcPct val="90000"/>
            </a:lnSpc>
            <a:spcBef>
              <a:spcPct val="0"/>
            </a:spcBef>
            <a:spcAft>
              <a:spcPct val="35000"/>
            </a:spcAft>
            <a:buNone/>
          </a:pPr>
          <a:r>
            <a:rPr lang="en-GB" sz="3300" kern="1200"/>
            <a:t>4</a:t>
          </a:r>
        </a:p>
      </dsp:txBody>
      <dsp:txXfrm>
        <a:off x="6314592" y="109811"/>
        <a:ext cx="530214" cy="530214"/>
      </dsp:txXfrm>
    </dsp:sp>
    <dsp:sp modelId="{B5BE2BB3-F6BE-45CB-9100-7A1DE2B254B5}">
      <dsp:nvSpPr>
        <dsp:cNvPr id="0" name=""/>
        <dsp:cNvSpPr/>
      </dsp:nvSpPr>
      <dsp:spPr>
        <a:xfrm>
          <a:off x="5721478" y="915436"/>
          <a:ext cx="1716443" cy="1151217"/>
        </a:xfrm>
        <a:prstGeom prst="upArrowCallout">
          <a:avLst>
            <a:gd name="adj1" fmla="val 50000"/>
            <a:gd name="adj2" fmla="val 20000"/>
            <a:gd name="adj3" fmla="val 20000"/>
            <a:gd name="adj4" fmla="val 100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395" tIns="165100" rIns="135395" bIns="165100" numCol="1" spcCol="1270" anchor="t" anchorCtr="0">
          <a:noAutofit/>
        </a:bodyPr>
        <a:lstStyle/>
        <a:p>
          <a:pPr marL="0" lvl="0" indent="0" algn="ctr" defTabSz="889000">
            <a:lnSpc>
              <a:spcPct val="90000"/>
            </a:lnSpc>
            <a:spcBef>
              <a:spcPct val="0"/>
            </a:spcBef>
            <a:spcAft>
              <a:spcPct val="35000"/>
            </a:spcAft>
            <a:buNone/>
          </a:pPr>
          <a:r>
            <a:rPr lang="en-GB" sz="2000" b="1" kern="1200" dirty="0"/>
            <a:t>Extended-stay Guests</a:t>
          </a:r>
        </a:p>
      </dsp:txBody>
      <dsp:txXfrm>
        <a:off x="5721478" y="1145679"/>
        <a:ext cx="1716443" cy="9209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8CF10-E647-4400-AEFA-7158052F75CF}">
      <dsp:nvSpPr>
        <dsp:cNvPr id="0" name=""/>
        <dsp:cNvSpPr/>
      </dsp:nvSpPr>
      <dsp:spPr>
        <a:xfrm>
          <a:off x="2566398" y="276903"/>
          <a:ext cx="3733530" cy="3733530"/>
        </a:xfrm>
        <a:prstGeom prst="pie">
          <a:avLst>
            <a:gd name="adj1" fmla="val 16200000"/>
            <a:gd name="adj2" fmla="val 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a:t>GUEST COMFORT AND EASE</a:t>
          </a:r>
          <a:endParaRPr lang="en-GB" sz="1900" kern="1200"/>
        </a:p>
      </dsp:txBody>
      <dsp:txXfrm>
        <a:off x="4475832" y="967606"/>
        <a:ext cx="1377850" cy="1111169"/>
      </dsp:txXfrm>
    </dsp:sp>
    <dsp:sp modelId="{D2CA004F-5CAC-443E-93F5-51081E08768C}">
      <dsp:nvSpPr>
        <dsp:cNvPr id="0" name=""/>
        <dsp:cNvSpPr/>
      </dsp:nvSpPr>
      <dsp:spPr>
        <a:xfrm>
          <a:off x="2409056" y="434245"/>
          <a:ext cx="3733530" cy="3733530"/>
        </a:xfrm>
        <a:prstGeom prst="pie">
          <a:avLst>
            <a:gd name="adj1" fmla="val 0"/>
            <a:gd name="adj2" fmla="val 54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a:t>MEETING GUEST DIVERSE NEEDS</a:t>
          </a:r>
          <a:endParaRPr lang="en-GB" sz="1900" kern="1200"/>
        </a:p>
      </dsp:txBody>
      <dsp:txXfrm>
        <a:off x="4342491" y="2367680"/>
        <a:ext cx="1377850" cy="1111169"/>
      </dsp:txXfrm>
    </dsp:sp>
    <dsp:sp modelId="{84758889-9446-472F-9183-AA2CEFFD00C7}">
      <dsp:nvSpPr>
        <dsp:cNvPr id="0" name=""/>
        <dsp:cNvSpPr/>
      </dsp:nvSpPr>
      <dsp:spPr>
        <a:xfrm>
          <a:off x="2409056" y="434245"/>
          <a:ext cx="3733530" cy="3733530"/>
        </a:xfrm>
        <a:prstGeom prst="pie">
          <a:avLst>
            <a:gd name="adj1" fmla="val 5400000"/>
            <a:gd name="adj2" fmla="val 108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a:t>QUALITY EXPERIENCE</a:t>
          </a:r>
          <a:endParaRPr lang="en-GB" sz="1900" kern="1200"/>
        </a:p>
      </dsp:txBody>
      <dsp:txXfrm>
        <a:off x="2831301" y="2367680"/>
        <a:ext cx="1377850" cy="1111169"/>
      </dsp:txXfrm>
    </dsp:sp>
    <dsp:sp modelId="{514BB0BA-D39C-4001-B0A4-86A0A807027B}">
      <dsp:nvSpPr>
        <dsp:cNvPr id="0" name=""/>
        <dsp:cNvSpPr/>
      </dsp:nvSpPr>
      <dsp:spPr>
        <a:xfrm>
          <a:off x="2409056" y="434245"/>
          <a:ext cx="3733530" cy="3733530"/>
        </a:xfrm>
        <a:prstGeom prst="pie">
          <a:avLst>
            <a:gd name="adj1" fmla="val 10800000"/>
            <a:gd name="adj2" fmla="val 162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a:t>BRAND LOYALTY</a:t>
          </a:r>
          <a:endParaRPr lang="en-GB" sz="1900" kern="1200"/>
        </a:p>
      </dsp:txBody>
      <dsp:txXfrm>
        <a:off x="2831301" y="1123170"/>
        <a:ext cx="1377850" cy="1111169"/>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rtlCol="0"/>
            <a:lstStyle/>
            <a:p>
              <a:pPr rtl="0"/>
              <a:r>
                <a:t>1</a:t>
              </a:r>
            </a:p>
          </dgm:t>
        </dgm:pt>
        <dgm:pt modelId="201" type="sibTrans" cxnId="5">
          <dgm:prSet phldrT="2"/>
          <dgm:t>
            <a:bodyPr rtlCol="0"/>
            <a:lstStyle/>
            <a:p>
              <a:pPr rtl="0"/>
              <a:r>
                <a:t>2</a:t>
              </a:r>
            </a:p>
          </dgm:t>
        </dgm:pt>
        <dgm:pt modelId="301" type="sibTrans" cxnId="6">
          <dgm:prSet phldrT="3"/>
          <dgm:t>
            <a:bodyPr rtlCol="0"/>
            <a:lstStyle/>
            <a:p>
              <a:pPr rtl="0"/>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845B4E-54C2-48B9-8973-39852A137B9F}" type="datetimeFigureOut">
              <a:rPr lang="en-GB" smtClean="0"/>
              <a:t>23/05/2023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BF36BC-A5DF-45FE-A149-00B36CEA3D74}" type="slidenum">
              <a:rPr lang="en-GB" smtClean="0"/>
              <a:t>‹#›</a:t>
            </a:fld>
            <a:endParaRPr lang="en-GB"/>
          </a:p>
        </p:txBody>
      </p:sp>
    </p:spTree>
    <p:extLst>
      <p:ext uri="{BB962C8B-B14F-4D97-AF65-F5344CB8AC3E}">
        <p14:creationId xmlns:p14="http://schemas.microsoft.com/office/powerpoint/2010/main" val="790808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200" b="1" kern="100" dirty="0">
                <a:effectLst/>
                <a:latin typeface="Calibri" panose="020F0502020204030204" pitchFamily="34" charset="0"/>
                <a:ea typeface="Times New Roman" panose="02020603050405020304" pitchFamily="18" charset="0"/>
                <a:cs typeface="Times New Roman" panose="02020603050405020304" pitchFamily="18" charset="0"/>
              </a:rPr>
              <a:t>Introduction</a:t>
            </a:r>
          </a:p>
          <a:p>
            <a:pPr algn="just">
              <a:lnSpc>
                <a:spcPct val="150000"/>
              </a:lnSpc>
              <a:spcAft>
                <a:spcPts val="800"/>
              </a:spcAft>
            </a:pPr>
            <a:r>
              <a:rPr lang="en-GB" sz="1200" kern="100" dirty="0">
                <a:effectLst/>
                <a:latin typeface="Calibri" panose="020F0502020204030204" pitchFamily="34" charset="0"/>
                <a:ea typeface="Calibri" panose="020F0502020204030204" pitchFamily="34" charset="0"/>
                <a:cs typeface="Arial" panose="020B0604020202020204" pitchFamily="34" charset="0"/>
              </a:rPr>
              <a:t>Waldorf Astoria is one of the luxurious and flagship brands of </a:t>
            </a:r>
            <a:r>
              <a:rPr lang="en-GB" sz="1200" dirty="0">
                <a:effectLst/>
                <a:latin typeface="Calibri" panose="020F0502020204030204" pitchFamily="34" charset="0"/>
                <a:ea typeface="Calibri" panose="020F0502020204030204" pitchFamily="34" charset="0"/>
                <a:cs typeface="Arial" panose="020B0604020202020204" pitchFamily="34" charset="0"/>
              </a:rPr>
              <a:t>Hilton Worldwide</a:t>
            </a:r>
            <a:r>
              <a:rPr lang="en-GB" sz="1200" kern="100" dirty="0">
                <a:effectLst/>
                <a:latin typeface="Calibri" panose="020F0502020204030204" pitchFamily="34" charset="0"/>
                <a:ea typeface="Calibri" panose="020F0502020204030204" pitchFamily="34" charset="0"/>
                <a:cs typeface="Arial" panose="020B0604020202020204" pitchFamily="34" charset="0"/>
              </a:rPr>
              <a:t>. Waldorf Astoria provides full-service accommodation along with a different wider range of amenities and services provided to the guests visiting the hotels to meet both the business and leisure needs of the travellers. The Waldorf Astoria are usually known for its luxurious features and modern designed rooms for its guests and has a spacious and comfortable experience. Waldorf Astoria has a very strong focus on customer service and providing high-quality and luxury experiences to the guests visiting the hotel. </a:t>
            </a:r>
          </a:p>
          <a:p>
            <a:endParaRPr lang="en-GB" dirty="0"/>
          </a:p>
          <a:p>
            <a:endParaRPr lang="en-GB" dirty="0"/>
          </a:p>
        </p:txBody>
      </p:sp>
      <p:sp>
        <p:nvSpPr>
          <p:cNvPr id="4" name="Slide Number Placeholder 3"/>
          <p:cNvSpPr>
            <a:spLocks noGrp="1"/>
          </p:cNvSpPr>
          <p:nvPr>
            <p:ph type="sldNum" sz="quarter" idx="5"/>
          </p:nvPr>
        </p:nvSpPr>
        <p:spPr/>
        <p:txBody>
          <a:bodyPr/>
          <a:lstStyle/>
          <a:p>
            <a:fld id="{60BF36BC-A5DF-45FE-A149-00B36CEA3D74}" type="slidenum">
              <a:rPr lang="en-GB" smtClean="0"/>
              <a:t>2</a:t>
            </a:fld>
            <a:endParaRPr lang="en-GB"/>
          </a:p>
        </p:txBody>
      </p:sp>
    </p:spTree>
    <p:extLst>
      <p:ext uri="{BB962C8B-B14F-4D97-AF65-F5344CB8AC3E}">
        <p14:creationId xmlns:p14="http://schemas.microsoft.com/office/powerpoint/2010/main" val="111276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Main Consumers of Waldorf Astoria</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Waldorf Astoria have different types of guests and visitors. </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Business Travellers: Business travellers add up to a significant portion of the visitors the years visiting Waldorf Astoria (Cho and Lee, 2020). The hotels provide different business-class facilities such as business centres, meeting and seminar rooms, and meeting spaces to meet the business needs of the travellers. </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Leisure Travellers: The </a:t>
            </a:r>
            <a:r>
              <a:rPr lang="en-GB" sz="1800" dirty="0">
                <a:effectLst/>
                <a:latin typeface="Calibri" panose="020F0502020204030204" pitchFamily="34" charset="0"/>
                <a:ea typeface="Calibri" panose="020F0502020204030204" pitchFamily="34" charset="0"/>
                <a:cs typeface="Arial" panose="020B0604020202020204" pitchFamily="34" charset="0"/>
              </a:rPr>
              <a:t>Hilton Worldwide</a:t>
            </a:r>
            <a:r>
              <a:rPr lang="en-GB" sz="1800" kern="100" dirty="0">
                <a:effectLst/>
                <a:latin typeface="Calibri" panose="020F0502020204030204" pitchFamily="34" charset="0"/>
                <a:ea typeface="Calibri" panose="020F0502020204030204" pitchFamily="34" charset="0"/>
                <a:cs typeface="Arial" panose="020B0604020202020204" pitchFamily="34" charset="0"/>
              </a:rPr>
              <a:t> customer base also includes a significant portion of leisure tourists. The hotels owned by this corporation provide guests with a variety of facilities and services, such as spas, dining establishments, gymnasiums, and entertainment venues, to entice vacationers and business travellers who are looking for ways to relax and have fun (Kim and Park, 2020).</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International Travellers: The Waldorf Astoria brand has a significant worldwide presence, with locations located in more than 130 countries throughout the globe (Smith and Johnson, 2019). Because of this, they are a common option for those who are travelling internationally and are looking for a recognisable and trustworthy brand when they are in a new location.</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Extended-stay Guests: Extended-stay Guests Waldorf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Astorias</a:t>
            </a:r>
            <a:r>
              <a:rPr lang="en-GB" sz="1800" kern="100" dirty="0">
                <a:effectLst/>
                <a:latin typeface="Calibri" panose="020F0502020204030204" pitchFamily="34" charset="0"/>
                <a:ea typeface="Calibri" panose="020F0502020204030204" pitchFamily="34" charset="0"/>
                <a:cs typeface="Arial" panose="020B0604020202020204" pitchFamily="34" charset="0"/>
              </a:rPr>
              <a:t> may also provide services to guests that are expecting to remain in the area for an extended period. These visitors may be travelling to work or moving to a new city. The lengthened-stay homes owned by the brand give completely furnished kitchens in addition to other facilities that are intended to make guests feel as if they are staying in a pleasant and easily accessible home away from home.</a:t>
            </a:r>
          </a:p>
          <a:p>
            <a:endParaRPr lang="en-GB" dirty="0"/>
          </a:p>
        </p:txBody>
      </p:sp>
      <p:sp>
        <p:nvSpPr>
          <p:cNvPr id="4" name="Slide Number Placeholder 3"/>
          <p:cNvSpPr>
            <a:spLocks noGrp="1"/>
          </p:cNvSpPr>
          <p:nvPr>
            <p:ph type="sldNum" sz="quarter" idx="5"/>
          </p:nvPr>
        </p:nvSpPr>
        <p:spPr/>
        <p:txBody>
          <a:bodyPr/>
          <a:lstStyle/>
          <a:p>
            <a:fld id="{3F64024E-F057-4476-AF7B-27C4222B06A8}" type="slidenum">
              <a:rPr lang="en-GB" smtClean="0"/>
              <a:t>3</a:t>
            </a:fld>
            <a:endParaRPr lang="en-GB"/>
          </a:p>
        </p:txBody>
      </p:sp>
    </p:spTree>
    <p:extLst>
      <p:ext uri="{BB962C8B-B14F-4D97-AF65-F5344CB8AC3E}">
        <p14:creationId xmlns:p14="http://schemas.microsoft.com/office/powerpoint/2010/main" val="3025066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Nature and Scope of Guest Services in Waldorf Astoria</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During their stay, guests of Waldorf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Astorias</a:t>
            </a:r>
            <a:r>
              <a:rPr lang="en-GB" sz="1800" kern="100" dirty="0">
                <a:effectLst/>
                <a:latin typeface="Calibri" panose="020F0502020204030204" pitchFamily="34" charset="0"/>
                <a:ea typeface="Calibri" panose="020F0502020204030204" pitchFamily="34" charset="0"/>
                <a:cs typeface="Arial" panose="020B0604020202020204" pitchFamily="34" charset="0"/>
              </a:rPr>
              <a:t> can expect an exceptional level of convenience, comfort, and personalised attention as a result of the nature and scope of the hotel's services that are provided at these hotels. The personnel at the front desk receives extensive training to ensure that they are polite, competent, and efficient while fulfilling the requirements of guests (Kim and Park, 2020). The personnel at the front desk receives extensive training to ensure that they are polite, competent, and efficient while fulfilling the requirements of guests. The guest rooms of Waldorf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Astorias</a:t>
            </a:r>
            <a:r>
              <a:rPr lang="en-GB" sz="1800" kern="100" dirty="0">
                <a:effectLst/>
                <a:latin typeface="Calibri" panose="020F0502020204030204" pitchFamily="34" charset="0"/>
                <a:ea typeface="Calibri" panose="020F0502020204030204" pitchFamily="34" charset="0"/>
                <a:cs typeface="Arial" panose="020B0604020202020204" pitchFamily="34" charset="0"/>
              </a:rPr>
              <a:t> are serviced daily by housekeeping staff to ensure that guests have a clean and pleasant environment throughout their stay. The accommodation will be cleaned and tidied up by the maintenance crew, who will also prepare the beds and replace the linens and toiletries (Hwang and Kim, 2021). Concierge services are available at all Waldorf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Astorias</a:t>
            </a:r>
            <a:r>
              <a:rPr lang="en-GB" sz="1800" kern="100" dirty="0">
                <a:effectLst/>
                <a:latin typeface="Calibri" panose="020F0502020204030204" pitchFamily="34" charset="0"/>
                <a:ea typeface="Calibri" panose="020F0502020204030204" pitchFamily="34" charset="0"/>
                <a:cs typeface="Arial" panose="020B0604020202020204" pitchFamily="34" charset="0"/>
              </a:rPr>
              <a:t> and may assist visitors with making dinner reservations, arranging transportation and attending to other travel-related issues. </a:t>
            </a:r>
          </a:p>
          <a:p>
            <a:endParaRPr lang="en-GB" dirty="0"/>
          </a:p>
        </p:txBody>
      </p:sp>
      <p:sp>
        <p:nvSpPr>
          <p:cNvPr id="4" name="Slide Number Placeholder 3"/>
          <p:cNvSpPr>
            <a:spLocks noGrp="1"/>
          </p:cNvSpPr>
          <p:nvPr>
            <p:ph type="sldNum" sz="quarter" idx="5"/>
          </p:nvPr>
        </p:nvSpPr>
        <p:spPr/>
        <p:txBody>
          <a:bodyPr/>
          <a:lstStyle/>
          <a:p>
            <a:fld id="{60BF36BC-A5DF-45FE-A149-00B36CEA3D74}" type="slidenum">
              <a:rPr lang="en-GB" smtClean="0"/>
              <a:t>4</a:t>
            </a:fld>
            <a:endParaRPr lang="en-GB"/>
          </a:p>
        </p:txBody>
      </p:sp>
    </p:spTree>
    <p:extLst>
      <p:ext uri="{BB962C8B-B14F-4D97-AF65-F5344CB8AC3E}">
        <p14:creationId xmlns:p14="http://schemas.microsoft.com/office/powerpoint/2010/main" val="153030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Role of the Guest Service Facilities at Waldorf Astoria</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At Waldorf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Astorias</a:t>
            </a:r>
            <a:r>
              <a:rPr lang="en-GB" sz="1800" kern="100" dirty="0">
                <a:effectLst/>
                <a:latin typeface="Calibri" panose="020F0502020204030204" pitchFamily="34" charset="0"/>
                <a:ea typeface="Calibri" panose="020F0502020204030204" pitchFamily="34" charset="0"/>
                <a:cs typeface="Arial" panose="020B0604020202020204" pitchFamily="34" charset="0"/>
              </a:rPr>
              <a:t>, the guest service facilities play an essential part in making sure that visitors enjoy a comfortable and pleasant experience throughout their stay at the hotel. The quality of the guest service facilities of Waldorf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Astorias</a:t>
            </a:r>
            <a:r>
              <a:rPr lang="en-GB" sz="1800" kern="100" dirty="0">
                <a:effectLst/>
                <a:latin typeface="Calibri" panose="020F0502020204030204" pitchFamily="34" charset="0"/>
                <a:ea typeface="Calibri" panose="020F0502020204030204" pitchFamily="34" charset="0"/>
                <a:cs typeface="Arial" panose="020B0604020202020204" pitchFamily="34" charset="0"/>
              </a:rPr>
              <a:t> has a considerable bearing on the whole experience that a visitor has at one of these hotels. These establishments boost client comfort and pleasure by providing services and facilities that accommodate the varied requirements of customers (Wei et al., 2020). This, in turn, increases the likelihood that guests will leave favourable reviews, return, and recommend others to the establishment. Favourable impressions can be made on visitors via guest service facilities through the provision of personalised care as well as effective service, which increases the possibility of guests being loyal to the brand.</a:t>
            </a:r>
          </a:p>
          <a:p>
            <a:endParaRPr lang="en-GB" dirty="0"/>
          </a:p>
        </p:txBody>
      </p:sp>
      <p:sp>
        <p:nvSpPr>
          <p:cNvPr id="4" name="Slide Number Placeholder 3"/>
          <p:cNvSpPr>
            <a:spLocks noGrp="1"/>
          </p:cNvSpPr>
          <p:nvPr>
            <p:ph type="sldNum" sz="quarter" idx="5"/>
          </p:nvPr>
        </p:nvSpPr>
        <p:spPr/>
        <p:txBody>
          <a:bodyPr/>
          <a:lstStyle/>
          <a:p>
            <a:fld id="{60BF36BC-A5DF-45FE-A149-00B36CEA3D74}" type="slidenum">
              <a:rPr lang="en-GB" smtClean="0"/>
              <a:t>5</a:t>
            </a:fld>
            <a:endParaRPr lang="en-GB"/>
          </a:p>
        </p:txBody>
      </p:sp>
    </p:spTree>
    <p:extLst>
      <p:ext uri="{BB962C8B-B14F-4D97-AF65-F5344CB8AC3E}">
        <p14:creationId xmlns:p14="http://schemas.microsoft.com/office/powerpoint/2010/main" val="41801385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Needs to Consider the Role and Function of Guest Services</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At Waldorf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Astorias</a:t>
            </a:r>
            <a:r>
              <a:rPr lang="en-GB" sz="1800" kern="100" dirty="0">
                <a:effectLst/>
                <a:latin typeface="Calibri" panose="020F0502020204030204" pitchFamily="34" charset="0"/>
                <a:ea typeface="Calibri" panose="020F0502020204030204" pitchFamily="34" charset="0"/>
                <a:cs typeface="Arial" panose="020B0604020202020204" pitchFamily="34" charset="0"/>
              </a:rPr>
              <a:t>, it is the responsibility of the guest services department to provide exceptional customer service that goes above and beyond what the guest anticipates. The contribution that guest services make to the development of a favourable visitor experience, the cultivation of brand loyalty, and the promotion of returning customers and referrals are of the utmost importance. The provision of efficient services to visitors may also result in excellent evaluations, which can encourage future visitors to choose Waldorf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Astorias</a:t>
            </a:r>
            <a:r>
              <a:rPr lang="en-GB" sz="1800" kern="100" dirty="0">
                <a:effectLst/>
                <a:latin typeface="Calibri" panose="020F0502020204030204" pitchFamily="34" charset="0"/>
                <a:ea typeface="Calibri" panose="020F0502020204030204" pitchFamily="34" charset="0"/>
                <a:cs typeface="Arial" panose="020B0604020202020204" pitchFamily="34" charset="0"/>
              </a:rPr>
              <a:t> above those of the company's competitors (Park and Kim, 2022). In the end, the purpose of providing visitors with a stay that is hassle-free, pleasurable, and memorable while also catering to their specific requirements and inclinations lies at the very core of the job and the role of guest services.</a:t>
            </a:r>
          </a:p>
          <a:p>
            <a:endParaRPr lang="en-GB" dirty="0"/>
          </a:p>
        </p:txBody>
      </p:sp>
      <p:sp>
        <p:nvSpPr>
          <p:cNvPr id="4" name="Slide Number Placeholder 3"/>
          <p:cNvSpPr>
            <a:spLocks noGrp="1"/>
          </p:cNvSpPr>
          <p:nvPr>
            <p:ph type="sldNum" sz="quarter" idx="5"/>
          </p:nvPr>
        </p:nvSpPr>
        <p:spPr/>
        <p:txBody>
          <a:bodyPr/>
          <a:lstStyle/>
          <a:p>
            <a:fld id="{60BF36BC-A5DF-45FE-A149-00B36CEA3D74}" type="slidenum">
              <a:rPr lang="en-GB" smtClean="0"/>
              <a:t>6</a:t>
            </a:fld>
            <a:endParaRPr lang="en-GB"/>
          </a:p>
        </p:txBody>
      </p:sp>
    </p:spTree>
    <p:extLst>
      <p:ext uri="{BB962C8B-B14F-4D97-AF65-F5344CB8AC3E}">
        <p14:creationId xmlns:p14="http://schemas.microsoft.com/office/powerpoint/2010/main" val="3571301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Meeting and Exceeding the Guest Expectations</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Hotels can satisfy the expectations of their guests by delivering individualised service that is tailored to the specific requirements and inclinations of each client. Hotels have the potential to surpass the expectations of their guests by correctly predicting and satisfying their requirements. During their stay, guests should not only feel comfortable but also safe and secure. By offering monitoring facilities and response to emergency procedures, hotels have the ability to not only meet but also surpass the expectations of their guests. Guests demand rapid and efficient service (Liu et al., 2021). By expediting operations like check-in and check-out, hotels can not only meet but even surpass the expectations of their guests. Services and amenities of a high standard are expected by the guests. By providing a variety of amenities, hotels can surpass the expectations of their guests.</a:t>
            </a:r>
          </a:p>
          <a:p>
            <a:endParaRPr lang="en-GB" dirty="0"/>
          </a:p>
        </p:txBody>
      </p:sp>
      <p:sp>
        <p:nvSpPr>
          <p:cNvPr id="4" name="Slide Number Placeholder 3"/>
          <p:cNvSpPr>
            <a:spLocks noGrp="1"/>
          </p:cNvSpPr>
          <p:nvPr>
            <p:ph type="sldNum" sz="quarter" idx="5"/>
          </p:nvPr>
        </p:nvSpPr>
        <p:spPr/>
        <p:txBody>
          <a:bodyPr/>
          <a:lstStyle/>
          <a:p>
            <a:fld id="{60BF36BC-A5DF-45FE-A149-00B36CEA3D74}" type="slidenum">
              <a:rPr lang="en-GB" smtClean="0"/>
              <a:t>7</a:t>
            </a:fld>
            <a:endParaRPr lang="en-GB"/>
          </a:p>
        </p:txBody>
      </p:sp>
    </p:spTree>
    <p:extLst>
      <p:ext uri="{BB962C8B-B14F-4D97-AF65-F5344CB8AC3E}">
        <p14:creationId xmlns:p14="http://schemas.microsoft.com/office/powerpoint/2010/main" val="3503946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Conclusion</a:t>
            </a:r>
          </a:p>
          <a:p>
            <a:r>
              <a:rPr lang="en-GB" sz="1800" dirty="0">
                <a:effectLst/>
                <a:latin typeface="Calibri" panose="020F0502020204030204" pitchFamily="34" charset="0"/>
                <a:ea typeface="Calibri" panose="020F0502020204030204" pitchFamily="34" charset="0"/>
                <a:cs typeface="Arial" panose="020B0604020202020204" pitchFamily="34" charset="0"/>
              </a:rPr>
              <a:t>Waldorf Astoria have been highly successful in the hospitality sector because of its dedication and commitment to the customer service. The guests visiting the hotels expect personalised services and a committed workforce who will take proactive actions to satisfy the needs of the customers. By being able to satisfy and exceed the expectations of the guests, hotels can improve the loyalty of their visitors. </a:t>
            </a:r>
            <a:endParaRPr lang="en-GB" dirty="0"/>
          </a:p>
        </p:txBody>
      </p:sp>
      <p:sp>
        <p:nvSpPr>
          <p:cNvPr id="4" name="Slide Number Placeholder 3"/>
          <p:cNvSpPr>
            <a:spLocks noGrp="1"/>
          </p:cNvSpPr>
          <p:nvPr>
            <p:ph type="sldNum" sz="quarter" idx="5"/>
          </p:nvPr>
        </p:nvSpPr>
        <p:spPr/>
        <p:txBody>
          <a:bodyPr/>
          <a:lstStyle/>
          <a:p>
            <a:fld id="{60BF36BC-A5DF-45FE-A149-00B36CEA3D74}" type="slidenum">
              <a:rPr lang="en-GB" smtClean="0"/>
              <a:t>8</a:t>
            </a:fld>
            <a:endParaRPr lang="en-GB"/>
          </a:p>
        </p:txBody>
      </p:sp>
    </p:spTree>
    <p:extLst>
      <p:ext uri="{BB962C8B-B14F-4D97-AF65-F5344CB8AC3E}">
        <p14:creationId xmlns:p14="http://schemas.microsoft.com/office/powerpoint/2010/main" val="2397643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00DCE2F-F165-4C1B-9DC1-E09B2BADE301}" type="datetimeFigureOut">
              <a:rPr lang="en-GB" smtClean="0"/>
              <a:t>23/05/2023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175168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0DCE2F-F165-4C1B-9DC1-E09B2BADE301}"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1014901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0DCE2F-F165-4C1B-9DC1-E09B2BADE301}"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1835192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0DCE2F-F165-4C1B-9DC1-E09B2BADE301}" type="datetimeFigureOut">
              <a:rPr lang="en-GB" smtClean="0"/>
              <a:t>23/05/2023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3237551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0DCE2F-F165-4C1B-9DC1-E09B2BADE301}" type="datetimeFigureOut">
              <a:rPr lang="en-GB" smtClean="0"/>
              <a:t>23/05/2023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2873391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0DCE2F-F165-4C1B-9DC1-E09B2BADE301}" type="datetimeFigureOut">
              <a:rPr lang="en-GB" smtClean="0"/>
              <a:t>23/05/2023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175264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0DCE2F-F165-4C1B-9DC1-E09B2BADE301}" type="datetimeFigureOut">
              <a:rPr lang="en-GB" smtClean="0"/>
              <a:t>23/05/2023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146638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0DCE2F-F165-4C1B-9DC1-E09B2BADE301}" type="datetimeFigureOut">
              <a:rPr lang="en-GB" smtClean="0"/>
              <a:t>23/05/2023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110905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0DCE2F-F165-4C1B-9DC1-E09B2BADE301}" type="datetimeFigureOut">
              <a:rPr lang="en-GB" smtClean="0"/>
              <a:t>23/05/2023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1237335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0DCE2F-F165-4C1B-9DC1-E09B2BADE301}" type="datetimeFigureOut">
              <a:rPr lang="en-GB" smtClean="0"/>
              <a:t>23/05/2023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420954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0DCE2F-F165-4C1B-9DC1-E09B2BADE301}" type="datetimeFigureOut">
              <a:rPr lang="en-GB" smtClean="0"/>
              <a:t>23/05/2023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38961289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0DCE2F-F165-4C1B-9DC1-E09B2BADE301}" type="datetimeFigureOut">
              <a:rPr lang="en-GB" smtClean="0"/>
              <a:t>23/05/2023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5D6D4A-1F7E-424D-8208-9E44E254430B}"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119127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0DCE2F-F165-4C1B-9DC1-E09B2BADE301}" type="datetimeFigureOut">
              <a:rPr lang="en-GB" smtClean="0"/>
              <a:t>23/05/2023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921411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00DCE2F-F165-4C1B-9DC1-E09B2BADE301}" type="datetimeFigureOut">
              <a:rPr lang="en-GB" smtClean="0"/>
              <a:t>23/05/2023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10397775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00DCE2F-F165-4C1B-9DC1-E09B2BADE301}" type="datetimeFigureOut">
              <a:rPr lang="en-GB" smtClean="0"/>
              <a:t>23/05/2023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21577174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0DCE2F-F165-4C1B-9DC1-E09B2BADE301}"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16005795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0DCE2F-F165-4C1B-9DC1-E09B2BADE301}"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5D6D4A-1F7E-424D-8208-9E44E254430B}" type="slidenum">
              <a:rPr lang="en-GB" smtClean="0"/>
              <a:t>‹#›</a:t>
            </a:fld>
            <a:endParaRPr lang="en-GB"/>
          </a:p>
        </p:txBody>
      </p:sp>
    </p:spTree>
    <p:extLst>
      <p:ext uri="{BB962C8B-B14F-4D97-AF65-F5344CB8AC3E}">
        <p14:creationId xmlns:p14="http://schemas.microsoft.com/office/powerpoint/2010/main" val="1581705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00DCE2F-F165-4C1B-9DC1-E09B2BADE301}" type="datetimeFigureOut">
              <a:rPr lang="en-GB" smtClean="0"/>
              <a:t>23/05/2023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95D6D4A-1F7E-424D-8208-9E44E254430B}" type="slidenum">
              <a:rPr lang="en-GB" smtClean="0"/>
              <a:t>‹#›</a:t>
            </a:fld>
            <a:endParaRPr lang="en-GB"/>
          </a:p>
        </p:txBody>
      </p:sp>
    </p:spTree>
    <p:extLst>
      <p:ext uri="{BB962C8B-B14F-4D97-AF65-F5344CB8AC3E}">
        <p14:creationId xmlns:p14="http://schemas.microsoft.com/office/powerpoint/2010/main" val="2584518097"/>
      </p:ext>
    </p:extLst>
  </p:cSld>
  <p:clrMap bg1="dk1" tx1="lt1" bg2="dk2" tx2="lt2" accent1="accent1" accent2="accent2" accent3="accent3" accent4="accent4" accent5="accent5" accent6="accent6" hlink="hlink" folHlink="folHlink"/>
  <p:sldLayoutIdLst>
    <p:sldLayoutId id="2147483952" r:id="rId1"/>
    <p:sldLayoutId id="2147483953" r:id="rId2"/>
    <p:sldLayoutId id="2147483954" r:id="rId3"/>
    <p:sldLayoutId id="2147483955" r:id="rId4"/>
    <p:sldLayoutId id="2147483956" r:id="rId5"/>
    <p:sldLayoutId id="2147483957" r:id="rId6"/>
    <p:sldLayoutId id="2147483958" r:id="rId7"/>
    <p:sldLayoutId id="2147483959" r:id="rId8"/>
    <p:sldLayoutId id="2147483960" r:id="rId9"/>
    <p:sldLayoutId id="2147483961" r:id="rId10"/>
    <p:sldLayoutId id="2147483962" r:id="rId11"/>
    <p:sldLayoutId id="2147483963" r:id="rId12"/>
    <p:sldLayoutId id="2147483964" r:id="rId13"/>
    <p:sldLayoutId id="2147483965" r:id="rId14"/>
    <p:sldLayoutId id="2147483966" r:id="rId15"/>
    <p:sldLayoutId id="2147483967" r:id="rId16"/>
    <p:sldLayoutId id="2147483968"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E21DD2-B36C-635D-2AE6-E875D95D5B87}"/>
              </a:ext>
            </a:extLst>
          </p:cNvPr>
          <p:cNvSpPr>
            <a:spLocks noGrp="1"/>
          </p:cNvSpPr>
          <p:nvPr>
            <p:ph type="title"/>
          </p:nvPr>
        </p:nvSpPr>
        <p:spPr/>
        <p:txBody>
          <a:bodyPr>
            <a:normAutofit/>
          </a:bodyPr>
          <a:lstStyle/>
          <a:p>
            <a:pPr algn="ctr"/>
            <a:r>
              <a:rPr lang="en-US" sz="4800" b="1" dirty="0"/>
              <a:t>WELCOME TO THE PRESENTATION</a:t>
            </a:r>
            <a:endParaRPr lang="en-GB" sz="4800" b="1" dirty="0"/>
          </a:p>
        </p:txBody>
      </p:sp>
      <p:sp>
        <p:nvSpPr>
          <p:cNvPr id="5" name="Text Placeholder 4">
            <a:extLst>
              <a:ext uri="{FF2B5EF4-FFF2-40B4-BE49-F238E27FC236}">
                <a16:creationId xmlns:a16="http://schemas.microsoft.com/office/drawing/2014/main" id="{F9E83234-C640-CEEA-584D-164CD83A7FA2}"/>
              </a:ext>
            </a:extLst>
          </p:cNvPr>
          <p:cNvSpPr>
            <a:spLocks noGrp="1"/>
          </p:cNvSpPr>
          <p:nvPr>
            <p:ph type="body" sz="half" idx="2"/>
          </p:nvPr>
        </p:nvSpPr>
        <p:spPr/>
        <p:txBody>
          <a:bodyPr/>
          <a:lstStyle/>
          <a:p>
            <a:r>
              <a:rPr lang="en-US" dirty="0"/>
              <a:t>PRESENTED B</a:t>
            </a:r>
            <a:r>
              <a:rPr lang="en-GB" dirty="0"/>
              <a:t>Y</a:t>
            </a:r>
          </a:p>
          <a:p>
            <a:r>
              <a:rPr lang="en-GB" dirty="0"/>
              <a:t>NAME: Silvia Karova</a:t>
            </a:r>
          </a:p>
          <a:p>
            <a:r>
              <a:rPr lang="en-GB" dirty="0"/>
              <a:t>ID: 2221481</a:t>
            </a:r>
            <a:endParaRPr lang="en-US" dirty="0"/>
          </a:p>
        </p:txBody>
      </p:sp>
      <p:pic>
        <p:nvPicPr>
          <p:cNvPr id="1026" name="image2.png">
            <a:extLst>
              <a:ext uri="{FF2B5EF4-FFF2-40B4-BE49-F238E27FC236}">
                <a16:creationId xmlns:a16="http://schemas.microsoft.com/office/drawing/2014/main" id="{CA69CB25-9E56-7046-7964-70AB31B726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463675" cy="7938"/>
          </a:xfrm>
          <a:prstGeom prst="rect">
            <a:avLst/>
          </a:prstGeom>
          <a:noFill/>
          <a:extLst>
            <a:ext uri="{909E8E84-426E-40DD-AFC4-6F175D3DCCD1}">
              <a14:hiddenFill xmlns:a14="http://schemas.microsoft.com/office/drawing/2010/main">
                <a:solidFill>
                  <a:srgbClr val="FFFFFF"/>
                </a:solidFill>
              </a14:hiddenFill>
            </a:ext>
          </a:extLst>
        </p:spPr>
      </p:pic>
      <p:pic>
        <p:nvPicPr>
          <p:cNvPr id="1025" name="image3.png">
            <a:extLst>
              <a:ext uri="{FF2B5EF4-FFF2-40B4-BE49-F238E27FC236}">
                <a16:creationId xmlns:a16="http://schemas.microsoft.com/office/drawing/2014/main" id="{C67ACE97-9366-F669-7EFB-38959D6942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431925" cy="15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4161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0E16589-8264-41BE-0DAA-BADA6536B2F4}"/>
              </a:ext>
            </a:extLst>
          </p:cNvPr>
          <p:cNvSpPr>
            <a:spLocks noGrp="1"/>
          </p:cNvSpPr>
          <p:nvPr>
            <p:ph type="title"/>
          </p:nvPr>
        </p:nvSpPr>
        <p:spPr/>
        <p:txBody>
          <a:bodyPr/>
          <a:lstStyle/>
          <a:p>
            <a:pPr algn="ctr"/>
            <a:r>
              <a:rPr lang="en-US" b="1" dirty="0"/>
              <a:t>INTRODUCTION</a:t>
            </a:r>
            <a:endParaRPr lang="en-GB" b="1" dirty="0"/>
          </a:p>
        </p:txBody>
      </p:sp>
      <p:pic>
        <p:nvPicPr>
          <p:cNvPr id="2" name="Picture 1">
            <a:extLst>
              <a:ext uri="{FF2B5EF4-FFF2-40B4-BE49-F238E27FC236}">
                <a16:creationId xmlns:a16="http://schemas.microsoft.com/office/drawing/2014/main" id="{D5DD1EB1-E235-3710-CB3D-30FD60BBBCD1}"/>
              </a:ext>
            </a:extLst>
          </p:cNvPr>
          <p:cNvPicPr>
            <a:picLocks noChangeAspect="1"/>
          </p:cNvPicPr>
          <p:nvPr/>
        </p:nvPicPr>
        <p:blipFill>
          <a:blip r:embed="rId3"/>
          <a:stretch>
            <a:fillRect/>
          </a:stretch>
        </p:blipFill>
        <p:spPr>
          <a:xfrm>
            <a:off x="5628087" y="2114550"/>
            <a:ext cx="6415323" cy="3608619"/>
          </a:xfrm>
          <a:prstGeom prst="rect">
            <a:avLst/>
          </a:prstGeom>
        </p:spPr>
      </p:pic>
      <p:sp>
        <p:nvSpPr>
          <p:cNvPr id="5" name="Content Placeholder 4">
            <a:extLst>
              <a:ext uri="{FF2B5EF4-FFF2-40B4-BE49-F238E27FC236}">
                <a16:creationId xmlns:a16="http://schemas.microsoft.com/office/drawing/2014/main" id="{88722B0D-F566-0460-2DB5-E6FF6746AE20}"/>
              </a:ext>
            </a:extLst>
          </p:cNvPr>
          <p:cNvSpPr>
            <a:spLocks noGrp="1"/>
          </p:cNvSpPr>
          <p:nvPr>
            <p:ph idx="1"/>
          </p:nvPr>
        </p:nvSpPr>
        <p:spPr>
          <a:xfrm>
            <a:off x="333501" y="1837201"/>
            <a:ext cx="4890009" cy="4351338"/>
          </a:xfrm>
        </p:spPr>
        <p:txBody>
          <a:bodyPr>
            <a:normAutofit fontScale="92500" lnSpcReduction="10000"/>
          </a:bodyPr>
          <a:lstStyle/>
          <a:p>
            <a:pPr marL="0" indent="0" algn="just">
              <a:lnSpc>
                <a:spcPct val="150000"/>
              </a:lnSpc>
              <a:buNone/>
            </a:pPr>
            <a:r>
              <a:rPr lang="en-GB" sz="2000" dirty="0">
                <a:effectLst/>
                <a:latin typeface="Calibri" panose="020F0502020204030204" pitchFamily="34" charset="0"/>
                <a:ea typeface="Calibri" panose="020F0502020204030204" pitchFamily="34" charset="0"/>
                <a:cs typeface="Arial" panose="020B0604020202020204" pitchFamily="34" charset="0"/>
              </a:rPr>
              <a:t>Waldorf Astoria is one of the luxurious and flagship brands of Hilton Worldwide. Waldorf Astoria provides full-service accommodation along with a different wider range of amenities and services provided to the guests visiting the hotels to meet both the business and leisure needs of the travellers. The Waldorf Astoria are usually known for its luxurious features and modern designed rooms for its guests and has a spacious and comfortable experience</a:t>
            </a:r>
            <a:endParaRPr lang="en-GB" sz="3200" dirty="0"/>
          </a:p>
        </p:txBody>
      </p:sp>
    </p:spTree>
    <p:extLst>
      <p:ext uri="{BB962C8B-B14F-4D97-AF65-F5344CB8AC3E}">
        <p14:creationId xmlns:p14="http://schemas.microsoft.com/office/powerpoint/2010/main" val="15880974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F6C66-D6D7-4A72-9928-967AEA400766}"/>
              </a:ext>
            </a:extLst>
          </p:cNvPr>
          <p:cNvSpPr>
            <a:spLocks noGrp="1"/>
          </p:cNvSpPr>
          <p:nvPr>
            <p:ph type="title" idx="4294967295"/>
          </p:nvPr>
        </p:nvSpPr>
        <p:spPr>
          <a:xfrm>
            <a:off x="0" y="2363788"/>
            <a:ext cx="3500438" cy="2460625"/>
          </a:xfrm>
        </p:spPr>
        <p:txBody>
          <a:bodyPr rtlCol="0">
            <a:normAutofit/>
          </a:bodyPr>
          <a:lstStyle/>
          <a:p>
            <a:pPr rtl="0"/>
            <a:r>
              <a:rPr lang="en-GB" dirty="0"/>
              <a:t>Make a Plan</a:t>
            </a:r>
          </a:p>
        </p:txBody>
      </p:sp>
      <p:graphicFrame>
        <p:nvGraphicFramePr>
          <p:cNvPr id="14" name="Content Placeholder 2" descr="Linear process SmartArt graphic">
            <a:extLst>
              <a:ext uri="{FF2B5EF4-FFF2-40B4-BE49-F238E27FC236}">
                <a16:creationId xmlns:a16="http://schemas.microsoft.com/office/drawing/2014/main" id="{DEC8A51B-A7CC-40D9-9DD5-CACF12E987DE}"/>
              </a:ext>
            </a:extLst>
          </p:cNvPr>
          <p:cNvGraphicFramePr>
            <a:graphicFrameLocks noGrp="1" noChangeAspect="1"/>
          </p:cNvGraphicFramePr>
          <p:nvPr>
            <p:ph sz="half" idx="4294967295"/>
            <p:extLst>
              <p:ext uri="{D42A27DB-BD31-4B8C-83A1-F6EECF244321}">
                <p14:modId xmlns:p14="http://schemas.microsoft.com/office/powerpoint/2010/main" val="5936523"/>
              </p:ext>
            </p:extLst>
          </p:nvPr>
        </p:nvGraphicFramePr>
        <p:xfrm>
          <a:off x="4512441" y="2505346"/>
          <a:ext cx="7628638" cy="20666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Person carrying rolling luggage">
            <a:extLst>
              <a:ext uri="{FF2B5EF4-FFF2-40B4-BE49-F238E27FC236}">
                <a16:creationId xmlns:a16="http://schemas.microsoft.com/office/drawing/2014/main" id="{3E07AA5F-8072-9541-85CB-0C9A4C1EBCD5}"/>
              </a:ext>
            </a:extLst>
          </p:cNvPr>
          <p:cNvPicPr>
            <a:picLocks noChangeAspect="1"/>
          </p:cNvPicPr>
          <p:nvPr/>
        </p:nvPicPr>
        <p:blipFill rotWithShape="1">
          <a:blip r:embed="rId8" cstate="print">
            <a:extLst>
              <a:ext uri="{28A0092B-C50C-407E-A947-70E740481C1C}">
                <a14:useLocalDpi xmlns:a14="http://schemas.microsoft.com/office/drawing/2010/main"/>
              </a:ext>
            </a:extLst>
          </a:blip>
          <a:srcRect/>
          <a:stretch/>
        </p:blipFill>
        <p:spPr>
          <a:xfrm>
            <a:off x="20" y="10"/>
            <a:ext cx="4379956" cy="3428990"/>
          </a:xfrm>
          <a:prstGeom prst="rect">
            <a:avLst/>
          </a:prstGeom>
        </p:spPr>
      </p:pic>
      <p:pic>
        <p:nvPicPr>
          <p:cNvPr id="4" name="Picture 3" descr="Woman looking at mountains">
            <a:extLst>
              <a:ext uri="{FF2B5EF4-FFF2-40B4-BE49-F238E27FC236}">
                <a16:creationId xmlns:a16="http://schemas.microsoft.com/office/drawing/2014/main" id="{2A8AB22A-14EA-F842-BE52-8E0EC555C53F}"/>
              </a:ext>
            </a:extLst>
          </p:cNvPr>
          <p:cNvPicPr>
            <a:picLocks noChangeAspect="1"/>
          </p:cNvPicPr>
          <p:nvPr/>
        </p:nvPicPr>
        <p:blipFill rotWithShape="1">
          <a:blip r:embed="rId9" cstate="print">
            <a:extLst>
              <a:ext uri="{28A0092B-C50C-407E-A947-70E740481C1C}">
                <a14:useLocalDpi xmlns:a14="http://schemas.microsoft.com/office/drawing/2010/main"/>
              </a:ext>
            </a:extLst>
          </a:blip>
          <a:srcRect/>
          <a:stretch/>
        </p:blipFill>
        <p:spPr>
          <a:xfrm>
            <a:off x="20" y="3429000"/>
            <a:ext cx="4373525" cy="3429000"/>
          </a:xfrm>
          <a:prstGeom prst="rect">
            <a:avLst/>
          </a:prstGeom>
        </p:spPr>
      </p:pic>
    </p:spTree>
    <p:extLst>
      <p:ext uri="{BB962C8B-B14F-4D97-AF65-F5344CB8AC3E}">
        <p14:creationId xmlns:p14="http://schemas.microsoft.com/office/powerpoint/2010/main" val="844128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B800AC2F-892F-2A3C-DF04-1B88784119FC}"/>
              </a:ext>
            </a:extLst>
          </p:cNvPr>
          <p:cNvSpPr txBox="1">
            <a:spLocks/>
          </p:cNvSpPr>
          <p:nvPr/>
        </p:nvSpPr>
        <p:spPr>
          <a:xfrm>
            <a:off x="990600" y="517525"/>
            <a:ext cx="10515600" cy="1325563"/>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a:lstStyle>
          <a:p>
            <a:pPr algn="ctr"/>
            <a:r>
              <a:rPr lang="en-US" b="1" dirty="0"/>
              <a:t>Nature and Scope of Guest Services in Waldorf Astoria</a:t>
            </a:r>
            <a:endParaRPr lang="en-GB" b="1" dirty="0"/>
          </a:p>
        </p:txBody>
      </p:sp>
      <p:sp>
        <p:nvSpPr>
          <p:cNvPr id="6" name="Freeform: Shape 5">
            <a:extLst>
              <a:ext uri="{FF2B5EF4-FFF2-40B4-BE49-F238E27FC236}">
                <a16:creationId xmlns:a16="http://schemas.microsoft.com/office/drawing/2014/main" id="{0C008C01-5F6C-38CD-5B36-650B7C101065}"/>
              </a:ext>
            </a:extLst>
          </p:cNvPr>
          <p:cNvSpPr/>
          <p:nvPr/>
        </p:nvSpPr>
        <p:spPr>
          <a:xfrm>
            <a:off x="353992" y="2121007"/>
            <a:ext cx="5502797" cy="659757"/>
          </a:xfrm>
          <a:custGeom>
            <a:avLst/>
            <a:gdLst>
              <a:gd name="connsiteX0" fmla="*/ 0 w 1711756"/>
              <a:gd name="connsiteY0" fmla="*/ 71366 h 428189"/>
              <a:gd name="connsiteX1" fmla="*/ 71366 w 1711756"/>
              <a:gd name="connsiteY1" fmla="*/ 0 h 428189"/>
              <a:gd name="connsiteX2" fmla="*/ 1640390 w 1711756"/>
              <a:gd name="connsiteY2" fmla="*/ 0 h 428189"/>
              <a:gd name="connsiteX3" fmla="*/ 1711756 w 1711756"/>
              <a:gd name="connsiteY3" fmla="*/ 71366 h 428189"/>
              <a:gd name="connsiteX4" fmla="*/ 1711756 w 1711756"/>
              <a:gd name="connsiteY4" fmla="*/ 356823 h 428189"/>
              <a:gd name="connsiteX5" fmla="*/ 1640390 w 1711756"/>
              <a:gd name="connsiteY5" fmla="*/ 428189 h 428189"/>
              <a:gd name="connsiteX6" fmla="*/ 71366 w 1711756"/>
              <a:gd name="connsiteY6" fmla="*/ 428189 h 428189"/>
              <a:gd name="connsiteX7" fmla="*/ 0 w 1711756"/>
              <a:gd name="connsiteY7" fmla="*/ 356823 h 428189"/>
              <a:gd name="connsiteX8" fmla="*/ 0 w 1711756"/>
              <a:gd name="connsiteY8" fmla="*/ 71366 h 428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1756" h="428189">
                <a:moveTo>
                  <a:pt x="0" y="71366"/>
                </a:moveTo>
                <a:cubicBezTo>
                  <a:pt x="0" y="31952"/>
                  <a:pt x="31952" y="0"/>
                  <a:pt x="71366" y="0"/>
                </a:cubicBezTo>
                <a:lnTo>
                  <a:pt x="1640390" y="0"/>
                </a:lnTo>
                <a:cubicBezTo>
                  <a:pt x="1679804" y="0"/>
                  <a:pt x="1711756" y="31952"/>
                  <a:pt x="1711756" y="71366"/>
                </a:cubicBezTo>
                <a:lnTo>
                  <a:pt x="1711756" y="356823"/>
                </a:lnTo>
                <a:cubicBezTo>
                  <a:pt x="1711756" y="396237"/>
                  <a:pt x="1679804" y="428189"/>
                  <a:pt x="1640390" y="428189"/>
                </a:cubicBezTo>
                <a:lnTo>
                  <a:pt x="71366" y="428189"/>
                </a:lnTo>
                <a:cubicBezTo>
                  <a:pt x="31952" y="428189"/>
                  <a:pt x="0" y="396237"/>
                  <a:pt x="0" y="356823"/>
                </a:cubicBezTo>
                <a:lnTo>
                  <a:pt x="0" y="71366"/>
                </a:lnTo>
                <a:close/>
              </a:path>
            </a:pathLst>
          </a:custGeom>
          <a:solidFill>
            <a:schemeClr val="tx2">
              <a:lumMod val="5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622" tIns="43762" rIns="66622" bIns="43762" numCol="1" spcCol="1270" anchor="ctr" anchorCtr="0">
            <a:noAutofit/>
          </a:bodyPr>
          <a:lstStyle/>
          <a:p>
            <a:pPr marL="0" lvl="0" indent="0" algn="ctr" defTabSz="533400">
              <a:lnSpc>
                <a:spcPct val="90000"/>
              </a:lnSpc>
              <a:spcBef>
                <a:spcPct val="0"/>
              </a:spcBef>
              <a:spcAft>
                <a:spcPct val="35000"/>
              </a:spcAft>
              <a:buNone/>
            </a:pPr>
            <a:r>
              <a:rPr lang="en-US" b="1" kern="1200" dirty="0"/>
              <a:t>FRONT DESK SERVICE</a:t>
            </a:r>
            <a:endParaRPr lang="en-GB" b="1" kern="1200" dirty="0"/>
          </a:p>
        </p:txBody>
      </p:sp>
      <p:sp>
        <p:nvSpPr>
          <p:cNvPr id="7" name="Freeform: Shape 6">
            <a:extLst>
              <a:ext uri="{FF2B5EF4-FFF2-40B4-BE49-F238E27FC236}">
                <a16:creationId xmlns:a16="http://schemas.microsoft.com/office/drawing/2014/main" id="{6EC4F975-91E7-1057-176D-D100FC82D6E0}"/>
              </a:ext>
            </a:extLst>
          </p:cNvPr>
          <p:cNvSpPr/>
          <p:nvPr/>
        </p:nvSpPr>
        <p:spPr>
          <a:xfrm>
            <a:off x="353992" y="2912741"/>
            <a:ext cx="5502797" cy="659757"/>
          </a:xfrm>
          <a:custGeom>
            <a:avLst/>
            <a:gdLst>
              <a:gd name="connsiteX0" fmla="*/ 0 w 1711756"/>
              <a:gd name="connsiteY0" fmla="*/ 71366 h 428189"/>
              <a:gd name="connsiteX1" fmla="*/ 71366 w 1711756"/>
              <a:gd name="connsiteY1" fmla="*/ 0 h 428189"/>
              <a:gd name="connsiteX2" fmla="*/ 1640390 w 1711756"/>
              <a:gd name="connsiteY2" fmla="*/ 0 h 428189"/>
              <a:gd name="connsiteX3" fmla="*/ 1711756 w 1711756"/>
              <a:gd name="connsiteY3" fmla="*/ 71366 h 428189"/>
              <a:gd name="connsiteX4" fmla="*/ 1711756 w 1711756"/>
              <a:gd name="connsiteY4" fmla="*/ 356823 h 428189"/>
              <a:gd name="connsiteX5" fmla="*/ 1640390 w 1711756"/>
              <a:gd name="connsiteY5" fmla="*/ 428189 h 428189"/>
              <a:gd name="connsiteX6" fmla="*/ 71366 w 1711756"/>
              <a:gd name="connsiteY6" fmla="*/ 428189 h 428189"/>
              <a:gd name="connsiteX7" fmla="*/ 0 w 1711756"/>
              <a:gd name="connsiteY7" fmla="*/ 356823 h 428189"/>
              <a:gd name="connsiteX8" fmla="*/ 0 w 1711756"/>
              <a:gd name="connsiteY8" fmla="*/ 71366 h 428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1756" h="428189">
                <a:moveTo>
                  <a:pt x="0" y="71366"/>
                </a:moveTo>
                <a:cubicBezTo>
                  <a:pt x="0" y="31952"/>
                  <a:pt x="31952" y="0"/>
                  <a:pt x="71366" y="0"/>
                </a:cubicBezTo>
                <a:lnTo>
                  <a:pt x="1640390" y="0"/>
                </a:lnTo>
                <a:cubicBezTo>
                  <a:pt x="1679804" y="0"/>
                  <a:pt x="1711756" y="31952"/>
                  <a:pt x="1711756" y="71366"/>
                </a:cubicBezTo>
                <a:lnTo>
                  <a:pt x="1711756" y="356823"/>
                </a:lnTo>
                <a:cubicBezTo>
                  <a:pt x="1711756" y="396237"/>
                  <a:pt x="1679804" y="428189"/>
                  <a:pt x="1640390" y="428189"/>
                </a:cubicBezTo>
                <a:lnTo>
                  <a:pt x="71366" y="428189"/>
                </a:lnTo>
                <a:cubicBezTo>
                  <a:pt x="31952" y="428189"/>
                  <a:pt x="0" y="396237"/>
                  <a:pt x="0" y="356823"/>
                </a:cubicBezTo>
                <a:lnTo>
                  <a:pt x="0" y="71366"/>
                </a:lnTo>
                <a:close/>
              </a:path>
            </a:pathLst>
          </a:custGeom>
          <a:solidFill>
            <a:schemeClr val="accent6"/>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622" tIns="43762" rIns="66622" bIns="43762" numCol="1" spcCol="1270" anchor="ctr" anchorCtr="0">
            <a:noAutofit/>
          </a:bodyPr>
          <a:lstStyle/>
          <a:p>
            <a:pPr marL="0" lvl="0" indent="0" algn="ctr" defTabSz="533400">
              <a:lnSpc>
                <a:spcPct val="90000"/>
              </a:lnSpc>
              <a:spcBef>
                <a:spcPct val="0"/>
              </a:spcBef>
              <a:spcAft>
                <a:spcPct val="35000"/>
              </a:spcAft>
              <a:buNone/>
            </a:pPr>
            <a:r>
              <a:rPr lang="en-US" b="1" kern="1200"/>
              <a:t>ROOM SERVICE</a:t>
            </a:r>
            <a:endParaRPr lang="en-GB" b="1" kern="1200"/>
          </a:p>
        </p:txBody>
      </p:sp>
      <p:sp>
        <p:nvSpPr>
          <p:cNvPr id="8" name="Freeform: Shape 7">
            <a:extLst>
              <a:ext uri="{FF2B5EF4-FFF2-40B4-BE49-F238E27FC236}">
                <a16:creationId xmlns:a16="http://schemas.microsoft.com/office/drawing/2014/main" id="{A070AB7D-060B-2BF2-7202-1C96C13D2E11}"/>
              </a:ext>
            </a:extLst>
          </p:cNvPr>
          <p:cNvSpPr/>
          <p:nvPr/>
        </p:nvSpPr>
        <p:spPr>
          <a:xfrm>
            <a:off x="353992" y="3704475"/>
            <a:ext cx="5502797" cy="659757"/>
          </a:xfrm>
          <a:custGeom>
            <a:avLst/>
            <a:gdLst>
              <a:gd name="connsiteX0" fmla="*/ 0 w 1711756"/>
              <a:gd name="connsiteY0" fmla="*/ 71366 h 428189"/>
              <a:gd name="connsiteX1" fmla="*/ 71366 w 1711756"/>
              <a:gd name="connsiteY1" fmla="*/ 0 h 428189"/>
              <a:gd name="connsiteX2" fmla="*/ 1640390 w 1711756"/>
              <a:gd name="connsiteY2" fmla="*/ 0 h 428189"/>
              <a:gd name="connsiteX3" fmla="*/ 1711756 w 1711756"/>
              <a:gd name="connsiteY3" fmla="*/ 71366 h 428189"/>
              <a:gd name="connsiteX4" fmla="*/ 1711756 w 1711756"/>
              <a:gd name="connsiteY4" fmla="*/ 356823 h 428189"/>
              <a:gd name="connsiteX5" fmla="*/ 1640390 w 1711756"/>
              <a:gd name="connsiteY5" fmla="*/ 428189 h 428189"/>
              <a:gd name="connsiteX6" fmla="*/ 71366 w 1711756"/>
              <a:gd name="connsiteY6" fmla="*/ 428189 h 428189"/>
              <a:gd name="connsiteX7" fmla="*/ 0 w 1711756"/>
              <a:gd name="connsiteY7" fmla="*/ 356823 h 428189"/>
              <a:gd name="connsiteX8" fmla="*/ 0 w 1711756"/>
              <a:gd name="connsiteY8" fmla="*/ 71366 h 428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1756" h="428189">
                <a:moveTo>
                  <a:pt x="0" y="71366"/>
                </a:moveTo>
                <a:cubicBezTo>
                  <a:pt x="0" y="31952"/>
                  <a:pt x="31952" y="0"/>
                  <a:pt x="71366" y="0"/>
                </a:cubicBezTo>
                <a:lnTo>
                  <a:pt x="1640390" y="0"/>
                </a:lnTo>
                <a:cubicBezTo>
                  <a:pt x="1679804" y="0"/>
                  <a:pt x="1711756" y="31952"/>
                  <a:pt x="1711756" y="71366"/>
                </a:cubicBezTo>
                <a:lnTo>
                  <a:pt x="1711756" y="356823"/>
                </a:lnTo>
                <a:cubicBezTo>
                  <a:pt x="1711756" y="396237"/>
                  <a:pt x="1679804" y="428189"/>
                  <a:pt x="1640390" y="428189"/>
                </a:cubicBezTo>
                <a:lnTo>
                  <a:pt x="71366" y="428189"/>
                </a:lnTo>
                <a:cubicBezTo>
                  <a:pt x="31952" y="428189"/>
                  <a:pt x="0" y="396237"/>
                  <a:pt x="0" y="356823"/>
                </a:cubicBezTo>
                <a:lnTo>
                  <a:pt x="0" y="71366"/>
                </a:lnTo>
                <a:close/>
              </a:path>
            </a:pathLst>
          </a:custGeom>
          <a:solidFill>
            <a:schemeClr val="tx2">
              <a:lumMod val="5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622" tIns="43762" rIns="66622" bIns="43762" numCol="1" spcCol="1270" anchor="ctr" anchorCtr="0">
            <a:noAutofit/>
          </a:bodyPr>
          <a:lstStyle/>
          <a:p>
            <a:pPr marL="0" lvl="0" indent="0" algn="ctr" defTabSz="533400">
              <a:lnSpc>
                <a:spcPct val="90000"/>
              </a:lnSpc>
              <a:spcBef>
                <a:spcPct val="0"/>
              </a:spcBef>
              <a:spcAft>
                <a:spcPct val="35000"/>
              </a:spcAft>
              <a:buNone/>
            </a:pPr>
            <a:r>
              <a:rPr lang="en-US" b="1" kern="1200"/>
              <a:t>HOUSEKEEPING</a:t>
            </a:r>
            <a:endParaRPr lang="en-GB" b="1" kern="1200"/>
          </a:p>
        </p:txBody>
      </p:sp>
      <p:sp>
        <p:nvSpPr>
          <p:cNvPr id="9" name="Freeform: Shape 8">
            <a:extLst>
              <a:ext uri="{FF2B5EF4-FFF2-40B4-BE49-F238E27FC236}">
                <a16:creationId xmlns:a16="http://schemas.microsoft.com/office/drawing/2014/main" id="{DDC0D8C6-FB89-675F-AD3A-C605CE205B8A}"/>
              </a:ext>
            </a:extLst>
          </p:cNvPr>
          <p:cNvSpPr/>
          <p:nvPr/>
        </p:nvSpPr>
        <p:spPr>
          <a:xfrm>
            <a:off x="353992" y="4496209"/>
            <a:ext cx="5502797" cy="659757"/>
          </a:xfrm>
          <a:custGeom>
            <a:avLst/>
            <a:gdLst>
              <a:gd name="connsiteX0" fmla="*/ 0 w 1711756"/>
              <a:gd name="connsiteY0" fmla="*/ 71366 h 428189"/>
              <a:gd name="connsiteX1" fmla="*/ 71366 w 1711756"/>
              <a:gd name="connsiteY1" fmla="*/ 0 h 428189"/>
              <a:gd name="connsiteX2" fmla="*/ 1640390 w 1711756"/>
              <a:gd name="connsiteY2" fmla="*/ 0 h 428189"/>
              <a:gd name="connsiteX3" fmla="*/ 1711756 w 1711756"/>
              <a:gd name="connsiteY3" fmla="*/ 71366 h 428189"/>
              <a:gd name="connsiteX4" fmla="*/ 1711756 w 1711756"/>
              <a:gd name="connsiteY4" fmla="*/ 356823 h 428189"/>
              <a:gd name="connsiteX5" fmla="*/ 1640390 w 1711756"/>
              <a:gd name="connsiteY5" fmla="*/ 428189 h 428189"/>
              <a:gd name="connsiteX6" fmla="*/ 71366 w 1711756"/>
              <a:gd name="connsiteY6" fmla="*/ 428189 h 428189"/>
              <a:gd name="connsiteX7" fmla="*/ 0 w 1711756"/>
              <a:gd name="connsiteY7" fmla="*/ 356823 h 428189"/>
              <a:gd name="connsiteX8" fmla="*/ 0 w 1711756"/>
              <a:gd name="connsiteY8" fmla="*/ 71366 h 428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1756" h="428189">
                <a:moveTo>
                  <a:pt x="0" y="71366"/>
                </a:moveTo>
                <a:cubicBezTo>
                  <a:pt x="0" y="31952"/>
                  <a:pt x="31952" y="0"/>
                  <a:pt x="71366" y="0"/>
                </a:cubicBezTo>
                <a:lnTo>
                  <a:pt x="1640390" y="0"/>
                </a:lnTo>
                <a:cubicBezTo>
                  <a:pt x="1679804" y="0"/>
                  <a:pt x="1711756" y="31952"/>
                  <a:pt x="1711756" y="71366"/>
                </a:cubicBezTo>
                <a:lnTo>
                  <a:pt x="1711756" y="356823"/>
                </a:lnTo>
                <a:cubicBezTo>
                  <a:pt x="1711756" y="396237"/>
                  <a:pt x="1679804" y="428189"/>
                  <a:pt x="1640390" y="428189"/>
                </a:cubicBezTo>
                <a:lnTo>
                  <a:pt x="71366" y="428189"/>
                </a:lnTo>
                <a:cubicBezTo>
                  <a:pt x="31952" y="428189"/>
                  <a:pt x="0" y="396237"/>
                  <a:pt x="0" y="356823"/>
                </a:cubicBezTo>
                <a:lnTo>
                  <a:pt x="0" y="71366"/>
                </a:lnTo>
                <a:close/>
              </a:path>
            </a:pathLst>
          </a:custGeom>
          <a:solidFill>
            <a:schemeClr val="accent6"/>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622" tIns="43762" rIns="66622" bIns="43762" numCol="1" spcCol="1270" anchor="ctr" anchorCtr="0">
            <a:noAutofit/>
          </a:bodyPr>
          <a:lstStyle/>
          <a:p>
            <a:pPr marL="0" lvl="0" indent="0" algn="ctr" defTabSz="533400">
              <a:lnSpc>
                <a:spcPct val="90000"/>
              </a:lnSpc>
              <a:spcBef>
                <a:spcPct val="0"/>
              </a:spcBef>
              <a:spcAft>
                <a:spcPct val="35000"/>
              </a:spcAft>
              <a:buNone/>
            </a:pPr>
            <a:r>
              <a:rPr lang="en-US" b="1" kern="1200" dirty="0"/>
              <a:t>CONCIERGE SERVICES</a:t>
            </a:r>
            <a:endParaRPr lang="en-GB" b="1" kern="1200" dirty="0"/>
          </a:p>
        </p:txBody>
      </p:sp>
      <p:sp>
        <p:nvSpPr>
          <p:cNvPr id="10" name="Freeform: Shape 9">
            <a:extLst>
              <a:ext uri="{FF2B5EF4-FFF2-40B4-BE49-F238E27FC236}">
                <a16:creationId xmlns:a16="http://schemas.microsoft.com/office/drawing/2014/main" id="{EA1355E5-F3D5-78EC-94C9-E60311BC77CD}"/>
              </a:ext>
            </a:extLst>
          </p:cNvPr>
          <p:cNvSpPr/>
          <p:nvPr/>
        </p:nvSpPr>
        <p:spPr>
          <a:xfrm>
            <a:off x="353992" y="5287943"/>
            <a:ext cx="5502797" cy="659757"/>
          </a:xfrm>
          <a:custGeom>
            <a:avLst/>
            <a:gdLst>
              <a:gd name="connsiteX0" fmla="*/ 0 w 1711756"/>
              <a:gd name="connsiteY0" fmla="*/ 71366 h 428189"/>
              <a:gd name="connsiteX1" fmla="*/ 71366 w 1711756"/>
              <a:gd name="connsiteY1" fmla="*/ 0 h 428189"/>
              <a:gd name="connsiteX2" fmla="*/ 1640390 w 1711756"/>
              <a:gd name="connsiteY2" fmla="*/ 0 h 428189"/>
              <a:gd name="connsiteX3" fmla="*/ 1711756 w 1711756"/>
              <a:gd name="connsiteY3" fmla="*/ 71366 h 428189"/>
              <a:gd name="connsiteX4" fmla="*/ 1711756 w 1711756"/>
              <a:gd name="connsiteY4" fmla="*/ 356823 h 428189"/>
              <a:gd name="connsiteX5" fmla="*/ 1640390 w 1711756"/>
              <a:gd name="connsiteY5" fmla="*/ 428189 h 428189"/>
              <a:gd name="connsiteX6" fmla="*/ 71366 w 1711756"/>
              <a:gd name="connsiteY6" fmla="*/ 428189 h 428189"/>
              <a:gd name="connsiteX7" fmla="*/ 0 w 1711756"/>
              <a:gd name="connsiteY7" fmla="*/ 356823 h 428189"/>
              <a:gd name="connsiteX8" fmla="*/ 0 w 1711756"/>
              <a:gd name="connsiteY8" fmla="*/ 71366 h 428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1756" h="428189">
                <a:moveTo>
                  <a:pt x="0" y="71366"/>
                </a:moveTo>
                <a:cubicBezTo>
                  <a:pt x="0" y="31952"/>
                  <a:pt x="31952" y="0"/>
                  <a:pt x="71366" y="0"/>
                </a:cubicBezTo>
                <a:lnTo>
                  <a:pt x="1640390" y="0"/>
                </a:lnTo>
                <a:cubicBezTo>
                  <a:pt x="1679804" y="0"/>
                  <a:pt x="1711756" y="31952"/>
                  <a:pt x="1711756" y="71366"/>
                </a:cubicBezTo>
                <a:lnTo>
                  <a:pt x="1711756" y="356823"/>
                </a:lnTo>
                <a:cubicBezTo>
                  <a:pt x="1711756" y="396237"/>
                  <a:pt x="1679804" y="428189"/>
                  <a:pt x="1640390" y="428189"/>
                </a:cubicBezTo>
                <a:lnTo>
                  <a:pt x="71366" y="428189"/>
                </a:lnTo>
                <a:cubicBezTo>
                  <a:pt x="31952" y="428189"/>
                  <a:pt x="0" y="396237"/>
                  <a:pt x="0" y="356823"/>
                </a:cubicBezTo>
                <a:lnTo>
                  <a:pt x="0" y="71366"/>
                </a:lnTo>
                <a:close/>
              </a:path>
            </a:pathLst>
          </a:custGeom>
          <a:solidFill>
            <a:schemeClr val="tx2">
              <a:lumMod val="5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622" tIns="43762" rIns="66622" bIns="43762" numCol="1" spcCol="1270" anchor="ctr" anchorCtr="0">
            <a:noAutofit/>
          </a:bodyPr>
          <a:lstStyle/>
          <a:p>
            <a:pPr marL="0" lvl="0" indent="0" algn="ctr" defTabSz="533400">
              <a:lnSpc>
                <a:spcPct val="90000"/>
              </a:lnSpc>
              <a:spcBef>
                <a:spcPct val="0"/>
              </a:spcBef>
              <a:spcAft>
                <a:spcPct val="35000"/>
              </a:spcAft>
              <a:buNone/>
            </a:pPr>
            <a:r>
              <a:rPr lang="en-US" b="1" kern="1200" dirty="0"/>
              <a:t>FITNESS AND WELLNESS</a:t>
            </a:r>
            <a:endParaRPr lang="en-GB" b="1" kern="1200" dirty="0"/>
          </a:p>
        </p:txBody>
      </p:sp>
      <p:sp>
        <p:nvSpPr>
          <p:cNvPr id="11" name="Freeform: Shape 10">
            <a:extLst>
              <a:ext uri="{FF2B5EF4-FFF2-40B4-BE49-F238E27FC236}">
                <a16:creationId xmlns:a16="http://schemas.microsoft.com/office/drawing/2014/main" id="{EE90F157-9EA7-AB51-C2A6-B24B0C9323B3}"/>
              </a:ext>
            </a:extLst>
          </p:cNvPr>
          <p:cNvSpPr/>
          <p:nvPr/>
        </p:nvSpPr>
        <p:spPr>
          <a:xfrm>
            <a:off x="353992" y="6079679"/>
            <a:ext cx="5502797" cy="659757"/>
          </a:xfrm>
          <a:custGeom>
            <a:avLst/>
            <a:gdLst>
              <a:gd name="connsiteX0" fmla="*/ 0 w 1711756"/>
              <a:gd name="connsiteY0" fmla="*/ 71366 h 428189"/>
              <a:gd name="connsiteX1" fmla="*/ 71366 w 1711756"/>
              <a:gd name="connsiteY1" fmla="*/ 0 h 428189"/>
              <a:gd name="connsiteX2" fmla="*/ 1640390 w 1711756"/>
              <a:gd name="connsiteY2" fmla="*/ 0 h 428189"/>
              <a:gd name="connsiteX3" fmla="*/ 1711756 w 1711756"/>
              <a:gd name="connsiteY3" fmla="*/ 71366 h 428189"/>
              <a:gd name="connsiteX4" fmla="*/ 1711756 w 1711756"/>
              <a:gd name="connsiteY4" fmla="*/ 356823 h 428189"/>
              <a:gd name="connsiteX5" fmla="*/ 1640390 w 1711756"/>
              <a:gd name="connsiteY5" fmla="*/ 428189 h 428189"/>
              <a:gd name="connsiteX6" fmla="*/ 71366 w 1711756"/>
              <a:gd name="connsiteY6" fmla="*/ 428189 h 428189"/>
              <a:gd name="connsiteX7" fmla="*/ 0 w 1711756"/>
              <a:gd name="connsiteY7" fmla="*/ 356823 h 428189"/>
              <a:gd name="connsiteX8" fmla="*/ 0 w 1711756"/>
              <a:gd name="connsiteY8" fmla="*/ 71366 h 428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1756" h="428189">
                <a:moveTo>
                  <a:pt x="0" y="71366"/>
                </a:moveTo>
                <a:cubicBezTo>
                  <a:pt x="0" y="31952"/>
                  <a:pt x="31952" y="0"/>
                  <a:pt x="71366" y="0"/>
                </a:cubicBezTo>
                <a:lnTo>
                  <a:pt x="1640390" y="0"/>
                </a:lnTo>
                <a:cubicBezTo>
                  <a:pt x="1679804" y="0"/>
                  <a:pt x="1711756" y="31952"/>
                  <a:pt x="1711756" y="71366"/>
                </a:cubicBezTo>
                <a:lnTo>
                  <a:pt x="1711756" y="356823"/>
                </a:lnTo>
                <a:cubicBezTo>
                  <a:pt x="1711756" y="396237"/>
                  <a:pt x="1679804" y="428189"/>
                  <a:pt x="1640390" y="428189"/>
                </a:cubicBezTo>
                <a:lnTo>
                  <a:pt x="71366" y="428189"/>
                </a:lnTo>
                <a:cubicBezTo>
                  <a:pt x="31952" y="428189"/>
                  <a:pt x="0" y="396237"/>
                  <a:pt x="0" y="356823"/>
                </a:cubicBezTo>
                <a:lnTo>
                  <a:pt x="0" y="71366"/>
                </a:lnTo>
                <a:close/>
              </a:path>
            </a:pathLst>
          </a:custGeom>
          <a:solidFill>
            <a:schemeClr val="accent6"/>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622" tIns="43762" rIns="66622" bIns="43762" numCol="1" spcCol="1270" anchor="ctr" anchorCtr="0">
            <a:noAutofit/>
          </a:bodyPr>
          <a:lstStyle/>
          <a:p>
            <a:pPr marL="0" lvl="0" indent="0" algn="ctr" defTabSz="533400">
              <a:lnSpc>
                <a:spcPct val="90000"/>
              </a:lnSpc>
              <a:spcBef>
                <a:spcPct val="0"/>
              </a:spcBef>
              <a:spcAft>
                <a:spcPct val="35000"/>
              </a:spcAft>
              <a:buNone/>
            </a:pPr>
            <a:r>
              <a:rPr lang="en-US" b="1" kern="1200"/>
              <a:t>BUSINESS SERVICES</a:t>
            </a:r>
            <a:endParaRPr lang="en-GB" b="1" kern="1200"/>
          </a:p>
        </p:txBody>
      </p:sp>
      <p:pic>
        <p:nvPicPr>
          <p:cNvPr id="12" name="Picture 11">
            <a:extLst>
              <a:ext uri="{FF2B5EF4-FFF2-40B4-BE49-F238E27FC236}">
                <a16:creationId xmlns:a16="http://schemas.microsoft.com/office/drawing/2014/main" id="{4A1FAA82-67BE-1F5F-D18B-529CABAC059F}"/>
              </a:ext>
            </a:extLst>
          </p:cNvPr>
          <p:cNvPicPr>
            <a:picLocks noChangeAspect="1"/>
          </p:cNvPicPr>
          <p:nvPr/>
        </p:nvPicPr>
        <p:blipFill rotWithShape="1">
          <a:blip r:embed="rId3"/>
          <a:srcRect b="10127"/>
          <a:stretch/>
        </p:blipFill>
        <p:spPr>
          <a:xfrm>
            <a:off x="7055052" y="2204016"/>
            <a:ext cx="4451148" cy="4320431"/>
          </a:xfrm>
          <a:prstGeom prst="rect">
            <a:avLst/>
          </a:prstGeom>
        </p:spPr>
      </p:pic>
    </p:spTree>
    <p:extLst>
      <p:ext uri="{BB962C8B-B14F-4D97-AF65-F5344CB8AC3E}">
        <p14:creationId xmlns:p14="http://schemas.microsoft.com/office/powerpoint/2010/main" val="3103452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B800AC2F-892F-2A3C-DF04-1B88784119FC}"/>
              </a:ext>
            </a:extLst>
          </p:cNvPr>
          <p:cNvSpPr txBox="1">
            <a:spLocks/>
          </p:cNvSpPr>
          <p:nvPr/>
        </p:nvSpPr>
        <p:spPr>
          <a:xfrm>
            <a:off x="990600" y="517525"/>
            <a:ext cx="10515600" cy="1325563"/>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a:lstStyle>
          <a:p>
            <a:pPr algn="ctr"/>
            <a:r>
              <a:rPr lang="en-US" b="1" dirty="0"/>
              <a:t>Role of the Guest Service Facilities at Waldorf Astoria</a:t>
            </a:r>
            <a:endParaRPr lang="en-GB" b="1" dirty="0"/>
          </a:p>
        </p:txBody>
      </p:sp>
      <p:graphicFrame>
        <p:nvGraphicFramePr>
          <p:cNvPr id="4" name="Diagram 3">
            <a:extLst>
              <a:ext uri="{FF2B5EF4-FFF2-40B4-BE49-F238E27FC236}">
                <a16:creationId xmlns:a16="http://schemas.microsoft.com/office/drawing/2014/main" id="{94EFDD54-E7F3-414B-E665-4492D4ECFE7D}"/>
              </a:ext>
            </a:extLst>
          </p:cNvPr>
          <p:cNvGraphicFramePr/>
          <p:nvPr>
            <p:extLst>
              <p:ext uri="{D42A27DB-BD31-4B8C-83A1-F6EECF244321}">
                <p14:modId xmlns:p14="http://schemas.microsoft.com/office/powerpoint/2010/main" val="2886527454"/>
              </p:ext>
            </p:extLst>
          </p:nvPr>
        </p:nvGraphicFramePr>
        <p:xfrm>
          <a:off x="-1406325" y="1895796"/>
          <a:ext cx="8708985" cy="44446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C890BED1-5C58-2F2A-1396-0A7C9A531B3E}"/>
              </a:ext>
            </a:extLst>
          </p:cNvPr>
          <p:cNvPicPr>
            <a:picLocks noChangeAspect="1"/>
          </p:cNvPicPr>
          <p:nvPr/>
        </p:nvPicPr>
        <p:blipFill>
          <a:blip r:embed="rId8"/>
          <a:stretch>
            <a:fillRect/>
          </a:stretch>
        </p:blipFill>
        <p:spPr>
          <a:xfrm>
            <a:off x="6279040" y="2476983"/>
            <a:ext cx="5227160" cy="3481990"/>
          </a:xfrm>
          <a:prstGeom prst="rect">
            <a:avLst/>
          </a:prstGeom>
        </p:spPr>
      </p:pic>
    </p:spTree>
    <p:extLst>
      <p:ext uri="{BB962C8B-B14F-4D97-AF65-F5344CB8AC3E}">
        <p14:creationId xmlns:p14="http://schemas.microsoft.com/office/powerpoint/2010/main" val="2999466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B800AC2F-892F-2A3C-DF04-1B88784119FC}"/>
              </a:ext>
            </a:extLst>
          </p:cNvPr>
          <p:cNvSpPr txBox="1">
            <a:spLocks/>
          </p:cNvSpPr>
          <p:nvPr/>
        </p:nvSpPr>
        <p:spPr>
          <a:xfrm>
            <a:off x="990600" y="517525"/>
            <a:ext cx="10515600" cy="1325563"/>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a:lstStyle>
          <a:p>
            <a:pPr algn="ctr"/>
            <a:r>
              <a:rPr lang="en-US" b="1" dirty="0"/>
              <a:t>Needs to Consider the Role and Function of Guest Services</a:t>
            </a:r>
            <a:endParaRPr lang="en-GB" b="1" dirty="0"/>
          </a:p>
        </p:txBody>
      </p:sp>
      <p:sp>
        <p:nvSpPr>
          <p:cNvPr id="3" name="TextBox 2">
            <a:extLst>
              <a:ext uri="{FF2B5EF4-FFF2-40B4-BE49-F238E27FC236}">
                <a16:creationId xmlns:a16="http://schemas.microsoft.com/office/drawing/2014/main" id="{95BDEBE5-6F94-B6CB-85B6-48100030E7B6}"/>
              </a:ext>
            </a:extLst>
          </p:cNvPr>
          <p:cNvSpPr txBox="1"/>
          <p:nvPr/>
        </p:nvSpPr>
        <p:spPr>
          <a:xfrm>
            <a:off x="7599744" y="2900406"/>
            <a:ext cx="6078182" cy="280506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400" b="1" dirty="0"/>
              <a:t>SERVICE PERSONALISATION</a:t>
            </a:r>
          </a:p>
          <a:p>
            <a:pPr marL="285750" indent="-285750">
              <a:lnSpc>
                <a:spcPct val="150000"/>
              </a:lnSpc>
              <a:buFont typeface="Arial" panose="020B0604020202020204" pitchFamily="34" charset="0"/>
              <a:buChar char="•"/>
            </a:pPr>
            <a:r>
              <a:rPr lang="en-US" sz="2400" b="1" dirty="0"/>
              <a:t>EFFICIENCY OF SERVICE</a:t>
            </a:r>
          </a:p>
          <a:p>
            <a:pPr marL="285750" indent="-285750">
              <a:lnSpc>
                <a:spcPct val="150000"/>
              </a:lnSpc>
              <a:buFont typeface="Arial" panose="020B0604020202020204" pitchFamily="34" charset="0"/>
              <a:buChar char="•"/>
            </a:pPr>
            <a:r>
              <a:rPr lang="en-US" sz="2400" b="1" dirty="0"/>
              <a:t>ACCESSIBLITY</a:t>
            </a:r>
          </a:p>
          <a:p>
            <a:pPr marL="285750" indent="-285750">
              <a:lnSpc>
                <a:spcPct val="150000"/>
              </a:lnSpc>
              <a:buFont typeface="Arial" panose="020B0604020202020204" pitchFamily="34" charset="0"/>
              <a:buChar char="•"/>
            </a:pPr>
            <a:r>
              <a:rPr lang="en-US" sz="2400" b="1" dirty="0"/>
              <a:t>TECHNOLOGY</a:t>
            </a:r>
          </a:p>
          <a:p>
            <a:pPr marL="285750" indent="-285750">
              <a:lnSpc>
                <a:spcPct val="150000"/>
              </a:lnSpc>
              <a:buFont typeface="Arial" panose="020B0604020202020204" pitchFamily="34" charset="0"/>
              <a:buChar char="•"/>
            </a:pPr>
            <a:r>
              <a:rPr lang="en-US" sz="2400" b="1" dirty="0"/>
              <a:t>GUEST SAFETY</a:t>
            </a:r>
          </a:p>
        </p:txBody>
      </p:sp>
      <p:pic>
        <p:nvPicPr>
          <p:cNvPr id="4" name="Picture 3">
            <a:extLst>
              <a:ext uri="{FF2B5EF4-FFF2-40B4-BE49-F238E27FC236}">
                <a16:creationId xmlns:a16="http://schemas.microsoft.com/office/drawing/2014/main" id="{E10DCF2B-D0B3-E8F0-DA57-EAB90D5C010A}"/>
              </a:ext>
            </a:extLst>
          </p:cNvPr>
          <p:cNvPicPr>
            <a:picLocks noChangeAspect="1"/>
          </p:cNvPicPr>
          <p:nvPr/>
        </p:nvPicPr>
        <p:blipFill rotWithShape="1">
          <a:blip r:embed="rId3"/>
          <a:srcRect t="34768"/>
          <a:stretch/>
        </p:blipFill>
        <p:spPr>
          <a:xfrm>
            <a:off x="381000" y="2066129"/>
            <a:ext cx="6749005" cy="4473615"/>
          </a:xfrm>
          <a:prstGeom prst="rect">
            <a:avLst/>
          </a:prstGeom>
        </p:spPr>
      </p:pic>
    </p:spTree>
    <p:extLst>
      <p:ext uri="{BB962C8B-B14F-4D97-AF65-F5344CB8AC3E}">
        <p14:creationId xmlns:p14="http://schemas.microsoft.com/office/powerpoint/2010/main" val="2205875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B800AC2F-892F-2A3C-DF04-1B88784119FC}"/>
              </a:ext>
            </a:extLst>
          </p:cNvPr>
          <p:cNvSpPr txBox="1">
            <a:spLocks/>
          </p:cNvSpPr>
          <p:nvPr/>
        </p:nvSpPr>
        <p:spPr>
          <a:xfrm>
            <a:off x="990600" y="517525"/>
            <a:ext cx="10515600" cy="1325563"/>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a:lstStyle>
          <a:p>
            <a:pPr algn="ctr"/>
            <a:r>
              <a:rPr lang="en-US" b="1" dirty="0"/>
              <a:t>Meeting and Exceeding the Guest Expectations</a:t>
            </a:r>
            <a:endParaRPr lang="en-GB" b="1" dirty="0"/>
          </a:p>
        </p:txBody>
      </p:sp>
      <p:sp>
        <p:nvSpPr>
          <p:cNvPr id="3" name="TextBox 2">
            <a:extLst>
              <a:ext uri="{FF2B5EF4-FFF2-40B4-BE49-F238E27FC236}">
                <a16:creationId xmlns:a16="http://schemas.microsoft.com/office/drawing/2014/main" id="{95BDEBE5-6F94-B6CB-85B6-48100030E7B6}"/>
              </a:ext>
            </a:extLst>
          </p:cNvPr>
          <p:cNvSpPr txBox="1"/>
          <p:nvPr/>
        </p:nvSpPr>
        <p:spPr>
          <a:xfrm>
            <a:off x="6096000" y="2414269"/>
            <a:ext cx="5699567" cy="3737946"/>
          </a:xfrm>
          <a:prstGeom prst="rect">
            <a:avLst/>
          </a:prstGeom>
          <a:noFill/>
        </p:spPr>
        <p:txBody>
          <a:bodyPr wrap="square" rtlCol="0">
            <a:spAutoFit/>
          </a:bodyPr>
          <a:lstStyle/>
          <a:p>
            <a:pPr algn="just">
              <a:lnSpc>
                <a:spcPct val="150000"/>
              </a:lnSpc>
            </a:pPr>
            <a:r>
              <a:rPr lang="en-GB" sz="2000" dirty="0">
                <a:effectLst/>
                <a:latin typeface="Calibri" panose="020F0502020204030204" pitchFamily="34" charset="0"/>
                <a:ea typeface="Calibri" panose="020F0502020204030204" pitchFamily="34" charset="0"/>
                <a:cs typeface="Arial" panose="020B0604020202020204" pitchFamily="34" charset="0"/>
              </a:rPr>
              <a:t>Hotels have the potential to surpass the expectations of their guests by correctly predicting and satisfying their requirements. During their stay, guests should not only feel comfortable but also safe and secure. By offering monitoring facilities and response to emergency procedures, hotels have the ability to not only meet but also surpass the expectations of their guests. Guests demand rapid and efficient service </a:t>
            </a:r>
            <a:endParaRPr lang="en-US" sz="2800" b="1" dirty="0"/>
          </a:p>
        </p:txBody>
      </p:sp>
      <p:pic>
        <p:nvPicPr>
          <p:cNvPr id="5" name="Picture 4">
            <a:extLst>
              <a:ext uri="{FF2B5EF4-FFF2-40B4-BE49-F238E27FC236}">
                <a16:creationId xmlns:a16="http://schemas.microsoft.com/office/drawing/2014/main" id="{9E0C6ACC-B683-791E-214F-BD7C3FAEF530}"/>
              </a:ext>
            </a:extLst>
          </p:cNvPr>
          <p:cNvPicPr>
            <a:picLocks noChangeAspect="1"/>
          </p:cNvPicPr>
          <p:nvPr/>
        </p:nvPicPr>
        <p:blipFill rotWithShape="1">
          <a:blip r:embed="rId3"/>
          <a:srcRect l="25000" r="10680"/>
          <a:stretch/>
        </p:blipFill>
        <p:spPr>
          <a:xfrm>
            <a:off x="555585" y="2049823"/>
            <a:ext cx="4815068" cy="4466838"/>
          </a:xfrm>
          <a:prstGeom prst="rect">
            <a:avLst/>
          </a:prstGeom>
        </p:spPr>
      </p:pic>
    </p:spTree>
    <p:extLst>
      <p:ext uri="{BB962C8B-B14F-4D97-AF65-F5344CB8AC3E}">
        <p14:creationId xmlns:p14="http://schemas.microsoft.com/office/powerpoint/2010/main" val="2607917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B800AC2F-892F-2A3C-DF04-1B88784119FC}"/>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a:lstStyle>
          <a:p>
            <a:pPr algn="ctr"/>
            <a:r>
              <a:rPr lang="en-US" b="1" dirty="0"/>
              <a:t>CONCLUSION</a:t>
            </a:r>
            <a:endParaRPr lang="en-GB" b="1" dirty="0"/>
          </a:p>
        </p:txBody>
      </p:sp>
      <p:sp>
        <p:nvSpPr>
          <p:cNvPr id="3" name="TextBox 2">
            <a:extLst>
              <a:ext uri="{FF2B5EF4-FFF2-40B4-BE49-F238E27FC236}">
                <a16:creationId xmlns:a16="http://schemas.microsoft.com/office/drawing/2014/main" id="{95BDEBE5-6F94-B6CB-85B6-48100030E7B6}"/>
              </a:ext>
            </a:extLst>
          </p:cNvPr>
          <p:cNvSpPr txBox="1"/>
          <p:nvPr/>
        </p:nvSpPr>
        <p:spPr>
          <a:xfrm>
            <a:off x="396433" y="2655669"/>
            <a:ext cx="5699567" cy="2814617"/>
          </a:xfrm>
          <a:prstGeom prst="rect">
            <a:avLst/>
          </a:prstGeom>
          <a:noFill/>
        </p:spPr>
        <p:txBody>
          <a:bodyPr wrap="square" rtlCol="0">
            <a:spAutoFit/>
          </a:bodyPr>
          <a:lstStyle/>
          <a:p>
            <a:pPr algn="just">
              <a:lnSpc>
                <a:spcPct val="150000"/>
              </a:lnSpc>
            </a:pPr>
            <a:r>
              <a:rPr lang="en-US" sz="2000" dirty="0">
                <a:effectLst/>
                <a:latin typeface="Calibri" panose="020F0502020204030204" pitchFamily="34" charset="0"/>
                <a:ea typeface="Calibri" panose="020F0502020204030204" pitchFamily="34" charset="0"/>
                <a:cs typeface="Arial" panose="020B0604020202020204" pitchFamily="34" charset="0"/>
              </a:rPr>
              <a:t>The guests visiting the hotels expect personalised services and a committed workforce who will take proactive actions to satisfy the needs of the customers. By being able to satisfy and exceed the expectations of the guests, hotels can improve the loyalty of their visitors. </a:t>
            </a:r>
            <a:endParaRPr lang="en-US" sz="2800" b="1" dirty="0"/>
          </a:p>
        </p:txBody>
      </p:sp>
      <p:pic>
        <p:nvPicPr>
          <p:cNvPr id="4" name="Picture 3">
            <a:extLst>
              <a:ext uri="{FF2B5EF4-FFF2-40B4-BE49-F238E27FC236}">
                <a16:creationId xmlns:a16="http://schemas.microsoft.com/office/drawing/2014/main" id="{01D56419-8E3A-B474-2E1A-4FC49FCA112D}"/>
              </a:ext>
            </a:extLst>
          </p:cNvPr>
          <p:cNvPicPr>
            <a:picLocks noChangeAspect="1"/>
          </p:cNvPicPr>
          <p:nvPr/>
        </p:nvPicPr>
        <p:blipFill rotWithShape="1">
          <a:blip r:embed="rId3"/>
          <a:srcRect t="24017"/>
          <a:stretch/>
        </p:blipFill>
        <p:spPr>
          <a:xfrm>
            <a:off x="6248400" y="2656766"/>
            <a:ext cx="5720800" cy="2928696"/>
          </a:xfrm>
          <a:prstGeom prst="rect">
            <a:avLst/>
          </a:prstGeom>
        </p:spPr>
      </p:pic>
    </p:spTree>
    <p:extLst>
      <p:ext uri="{BB962C8B-B14F-4D97-AF65-F5344CB8AC3E}">
        <p14:creationId xmlns:p14="http://schemas.microsoft.com/office/powerpoint/2010/main" val="3624697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B800AC2F-892F-2A3C-DF04-1B88784119FC}"/>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a:lstStyle>
          <a:p>
            <a:pPr algn="ctr"/>
            <a:r>
              <a:rPr lang="en-US" b="1" dirty="0"/>
              <a:t>REFERENCES</a:t>
            </a:r>
            <a:endParaRPr lang="en-GB" b="1" dirty="0"/>
          </a:p>
        </p:txBody>
      </p:sp>
      <p:pic>
        <p:nvPicPr>
          <p:cNvPr id="8" name="Picture 7">
            <a:extLst>
              <a:ext uri="{FF2B5EF4-FFF2-40B4-BE49-F238E27FC236}">
                <a16:creationId xmlns:a16="http://schemas.microsoft.com/office/drawing/2014/main" id="{D7C06037-74F3-DBCD-BF1B-3329FA05BD67}"/>
              </a:ext>
            </a:extLst>
          </p:cNvPr>
          <p:cNvPicPr>
            <a:picLocks noChangeAspect="1"/>
          </p:cNvPicPr>
          <p:nvPr/>
        </p:nvPicPr>
        <p:blipFill>
          <a:blip r:embed="rId2"/>
          <a:stretch>
            <a:fillRect/>
          </a:stretch>
        </p:blipFill>
        <p:spPr>
          <a:xfrm>
            <a:off x="249429" y="1511582"/>
            <a:ext cx="11693141" cy="5206435"/>
          </a:xfrm>
          <a:prstGeom prst="rect">
            <a:avLst/>
          </a:prstGeom>
        </p:spPr>
      </p:pic>
    </p:spTree>
    <p:extLst>
      <p:ext uri="{BB962C8B-B14F-4D97-AF65-F5344CB8AC3E}">
        <p14:creationId xmlns:p14="http://schemas.microsoft.com/office/powerpoint/2010/main" val="3235095934"/>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Depth</Template>
  <TotalTime>0</TotalTime>
  <Words>1395</Words>
  <Application>Microsoft Office PowerPoint</Application>
  <PresentationFormat>Widescreen</PresentationFormat>
  <Paragraphs>63</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Corbel</vt:lpstr>
      <vt:lpstr>Depth</vt:lpstr>
      <vt:lpstr>WELCOME TO THE PRESENTATION</vt:lpstr>
      <vt:lpstr>INTRODUCTION</vt:lpstr>
      <vt:lpstr>Make a Plan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dc:creator/>
  <cp:lastModifiedBy/>
  <cp:revision>2</cp:revision>
  <dcterms:created xsi:type="dcterms:W3CDTF">2023-05-04T22:00:36Z</dcterms:created>
  <dcterms:modified xsi:type="dcterms:W3CDTF">2023-05-23T08:32:28Z</dcterms:modified>
</cp:coreProperties>
</file>