
<file path=[Content_Types].xml><?xml version="1.0" encoding="utf-8"?>
<Types xmlns="http://schemas.openxmlformats.org/package/2006/content-types">
  <Default Extension="xml" ContentType="application/xml"/>
  <Default Extension="svg" ContentType="image/svg+xml"/>
  <Default Extension="jpeg" ContentType="image/jpeg"/>
  <Default Extension="jpg" ContentType="image/jpeg"/>
  <Default Extension="mp4" ContentType="video/mp4"/>
  <Default Extension="rels" ContentType="application/vnd.openxmlformats-package.relationships+xml"/>
  <Default Extension="png" ContentType="image/pn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852" r:id="rId4"/>
  </p:sldMasterIdLst>
  <p:notesMasterIdLst>
    <p:notesMasterId r:id="rId21"/>
  </p:notesMasterIdLst>
  <p:sldIdLst>
    <p:sldId id="268" r:id="rId5"/>
    <p:sldId id="270" r:id="rId6"/>
    <p:sldId id="271" r:id="rId7"/>
    <p:sldId id="272" r:id="rId8"/>
    <p:sldId id="285" r:id="rId9"/>
    <p:sldId id="276" r:id="rId10"/>
    <p:sldId id="282" r:id="rId11"/>
    <p:sldId id="277" r:id="rId12"/>
    <p:sldId id="280" r:id="rId13"/>
    <p:sldId id="284" r:id="rId14"/>
    <p:sldId id="281" r:id="rId15"/>
    <p:sldId id="286" r:id="rId16"/>
    <p:sldId id="275" r:id="rId17"/>
    <p:sldId id="279" r:id="rId18"/>
    <p:sldId id="283" r:id="rId19"/>
    <p:sldId id="287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236300-CC73-4607-B93F-9D2CDB0D4FA0}" v="3" dt="2020-01-19T21:50:03.4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0" autoAdjust="0"/>
    <p:restoredTop sz="94615"/>
  </p:normalViewPr>
  <p:slideViewPr>
    <p:cSldViewPr snapToGrid="0">
      <p:cViewPr varScale="1">
        <p:scale>
          <a:sx n="83" d="100"/>
          <a:sy n="83" d="100"/>
        </p:scale>
        <p:origin x="113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slide" Target="slides/slide16.xml"/><Relationship Id="rId21" Type="http://schemas.openxmlformats.org/officeDocument/2006/relationships/notesMaster" Target="notesMasters/notesMaster1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26" Type="http://schemas.microsoft.com/office/2015/10/relationships/revisionInfo" Target="revisionInfo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6CC2A7-7017-48EB-8557-44B5DED23E63}" type="doc">
      <dgm:prSet loTypeId="urn:microsoft.com/office/officeart/2018/layout/CircleProcess" loCatId="simpleprocesssa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A4AD8E5-A4E4-4667-A97F-035E7A00993D}">
      <dgm:prSet/>
      <dgm:spPr/>
      <dgm:t>
        <a:bodyPr/>
        <a:lstStyle/>
        <a:p>
          <a:r>
            <a:rPr lang="en-GB" dirty="0"/>
            <a:t>Knowing </a:t>
          </a:r>
          <a:r>
            <a:rPr lang="en-GB" b="1" dirty="0"/>
            <a:t>WHY</a:t>
          </a:r>
          <a:endParaRPr lang="en-US" dirty="0"/>
        </a:p>
      </dgm:t>
    </dgm:pt>
    <dgm:pt modelId="{6FEEA770-B1B8-4DE5-B7F9-B6E7B24C6254}" type="parTrans" cxnId="{1BC17AE0-3125-4FF2-B8F1-A388B01BD259}">
      <dgm:prSet/>
      <dgm:spPr/>
      <dgm:t>
        <a:bodyPr/>
        <a:lstStyle/>
        <a:p>
          <a:endParaRPr lang="en-US"/>
        </a:p>
      </dgm:t>
    </dgm:pt>
    <dgm:pt modelId="{BA8C9728-F973-4685-8C61-575F770D531B}" type="sibTrans" cxnId="{1BC17AE0-3125-4FF2-B8F1-A388B01BD259}">
      <dgm:prSet/>
      <dgm:spPr/>
      <dgm:t>
        <a:bodyPr/>
        <a:lstStyle/>
        <a:p>
          <a:endParaRPr lang="en-US"/>
        </a:p>
      </dgm:t>
    </dgm:pt>
    <dgm:pt modelId="{AA2C8FF4-9ACF-4B35-B826-2BA3536417AB}">
      <dgm:prSet/>
      <dgm:spPr/>
      <dgm:t>
        <a:bodyPr/>
        <a:lstStyle/>
        <a:p>
          <a:r>
            <a:rPr lang="en-GB" dirty="0"/>
            <a:t>Knowing how to scaffold!</a:t>
          </a:r>
          <a:endParaRPr lang="en-US" dirty="0"/>
        </a:p>
      </dgm:t>
    </dgm:pt>
    <dgm:pt modelId="{7CF99032-6632-4109-9BA7-F2EED2D6ECBE}" type="parTrans" cxnId="{2BED07D2-A48F-4B56-87B2-8A00A28303BA}">
      <dgm:prSet/>
      <dgm:spPr/>
      <dgm:t>
        <a:bodyPr/>
        <a:lstStyle/>
        <a:p>
          <a:endParaRPr lang="en-US"/>
        </a:p>
      </dgm:t>
    </dgm:pt>
    <dgm:pt modelId="{80D007FB-03A5-420F-9714-C90D8FE5BE3C}" type="sibTrans" cxnId="{2BED07D2-A48F-4B56-87B2-8A00A28303BA}">
      <dgm:prSet/>
      <dgm:spPr/>
      <dgm:t>
        <a:bodyPr/>
        <a:lstStyle/>
        <a:p>
          <a:endParaRPr lang="en-US"/>
        </a:p>
      </dgm:t>
    </dgm:pt>
    <dgm:pt modelId="{6E34B72D-8990-4D2E-BC5E-38EF49A393E3}" type="pres">
      <dgm:prSet presAssocID="{B56CC2A7-7017-48EB-8557-44B5DED23E63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en-US"/>
        </a:p>
      </dgm:t>
    </dgm:pt>
    <dgm:pt modelId="{E9D9BC82-DE02-485A-AA8D-1C17FB8D69F8}" type="pres">
      <dgm:prSet presAssocID="{AA2C8FF4-9ACF-4B35-B826-2BA3536417AB}" presName="Accent2" presStyleCnt="0"/>
      <dgm:spPr/>
    </dgm:pt>
    <dgm:pt modelId="{03EE3037-E7BA-41F5-96D7-380AC6C96CF6}" type="pres">
      <dgm:prSet presAssocID="{AA2C8FF4-9ACF-4B35-B826-2BA3536417AB}" presName="Accent" presStyleLbl="node1" presStyleIdx="0" presStyleCnt="4"/>
      <dgm:spPr/>
    </dgm:pt>
    <dgm:pt modelId="{AA9DEE1A-2077-46FE-82E5-2FD7FC38E834}" type="pres">
      <dgm:prSet presAssocID="{AA2C8FF4-9ACF-4B35-B826-2BA3536417AB}" presName="ParentBackground2" presStyleCnt="0"/>
      <dgm:spPr/>
    </dgm:pt>
    <dgm:pt modelId="{8E41E53A-3626-4ED2-A54D-2656045273B5}" type="pres">
      <dgm:prSet presAssocID="{AA2C8FF4-9ACF-4B35-B826-2BA3536417AB}" presName="ParentBackground" presStyleLbl="node1" presStyleIdx="1" presStyleCnt="4"/>
      <dgm:spPr/>
      <dgm:t>
        <a:bodyPr/>
        <a:lstStyle/>
        <a:p>
          <a:endParaRPr lang="en-US"/>
        </a:p>
      </dgm:t>
    </dgm:pt>
    <dgm:pt modelId="{3809EA9F-3D1A-4F29-8249-84DBD141BBBE}" type="pres">
      <dgm:prSet presAssocID="{AA2C8FF4-9ACF-4B35-B826-2BA3536417AB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770920-2C59-493F-AF3E-FAF6A20F59E0}" type="pres">
      <dgm:prSet presAssocID="{5A4AD8E5-A4E4-4667-A97F-035E7A00993D}" presName="Accent1" presStyleCnt="0"/>
      <dgm:spPr/>
    </dgm:pt>
    <dgm:pt modelId="{84C08A88-A59D-4339-B7A8-7F56695497AD}" type="pres">
      <dgm:prSet presAssocID="{5A4AD8E5-A4E4-4667-A97F-035E7A00993D}" presName="Accent" presStyleLbl="node1" presStyleIdx="2" presStyleCnt="4"/>
      <dgm:spPr/>
    </dgm:pt>
    <dgm:pt modelId="{C0F8144B-3564-4571-88D6-4B190B22763F}" type="pres">
      <dgm:prSet presAssocID="{5A4AD8E5-A4E4-4667-A97F-035E7A00993D}" presName="ParentBackground1" presStyleCnt="0"/>
      <dgm:spPr/>
    </dgm:pt>
    <dgm:pt modelId="{27A1D23D-79EF-4F94-86EC-9751BF9DDD5B}" type="pres">
      <dgm:prSet presAssocID="{5A4AD8E5-A4E4-4667-A97F-035E7A00993D}" presName="ParentBackground" presStyleLbl="node1" presStyleIdx="3" presStyleCnt="4"/>
      <dgm:spPr/>
      <dgm:t>
        <a:bodyPr/>
        <a:lstStyle/>
        <a:p>
          <a:endParaRPr lang="en-US"/>
        </a:p>
      </dgm:t>
    </dgm:pt>
    <dgm:pt modelId="{9FC3CBFF-FD4D-4A0A-A049-CF37AAC6B28F}" type="pres">
      <dgm:prSet presAssocID="{5A4AD8E5-A4E4-4667-A97F-035E7A00993D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5604863-3375-42BF-917D-B2D013D52A68}" type="presOf" srcId="{5A4AD8E5-A4E4-4667-A97F-035E7A00993D}" destId="{27A1D23D-79EF-4F94-86EC-9751BF9DDD5B}" srcOrd="0" destOrd="0" presId="urn:microsoft.com/office/officeart/2018/layout/CircleProcess"/>
    <dgm:cxn modelId="{D48D220E-1046-4F29-BADD-3516BF1DE0C7}" type="presOf" srcId="{B56CC2A7-7017-48EB-8557-44B5DED23E63}" destId="{6E34B72D-8990-4D2E-BC5E-38EF49A393E3}" srcOrd="0" destOrd="0" presId="urn:microsoft.com/office/officeart/2018/layout/CircleProcess"/>
    <dgm:cxn modelId="{1BC17AE0-3125-4FF2-B8F1-A388B01BD259}" srcId="{B56CC2A7-7017-48EB-8557-44B5DED23E63}" destId="{5A4AD8E5-A4E4-4667-A97F-035E7A00993D}" srcOrd="0" destOrd="0" parTransId="{6FEEA770-B1B8-4DE5-B7F9-B6E7B24C6254}" sibTransId="{BA8C9728-F973-4685-8C61-575F770D531B}"/>
    <dgm:cxn modelId="{3B52E2BC-A246-4109-993C-4109FA2F62AA}" type="presOf" srcId="{5A4AD8E5-A4E4-4667-A97F-035E7A00993D}" destId="{9FC3CBFF-FD4D-4A0A-A049-CF37AAC6B28F}" srcOrd="1" destOrd="0" presId="urn:microsoft.com/office/officeart/2018/layout/CircleProcess"/>
    <dgm:cxn modelId="{04AB40E8-4551-454C-8CE0-41D44C13A3FF}" type="presOf" srcId="{AA2C8FF4-9ACF-4B35-B826-2BA3536417AB}" destId="{3809EA9F-3D1A-4F29-8249-84DBD141BBBE}" srcOrd="1" destOrd="0" presId="urn:microsoft.com/office/officeart/2018/layout/CircleProcess"/>
    <dgm:cxn modelId="{2BED07D2-A48F-4B56-87B2-8A00A28303BA}" srcId="{B56CC2A7-7017-48EB-8557-44B5DED23E63}" destId="{AA2C8FF4-9ACF-4B35-B826-2BA3536417AB}" srcOrd="1" destOrd="0" parTransId="{7CF99032-6632-4109-9BA7-F2EED2D6ECBE}" sibTransId="{80D007FB-03A5-420F-9714-C90D8FE5BE3C}"/>
    <dgm:cxn modelId="{8D4E57D5-E338-42AA-AC9D-8DBC7F058067}" type="presOf" srcId="{AA2C8FF4-9ACF-4B35-B826-2BA3536417AB}" destId="{8E41E53A-3626-4ED2-A54D-2656045273B5}" srcOrd="0" destOrd="0" presId="urn:microsoft.com/office/officeart/2018/layout/CircleProcess"/>
    <dgm:cxn modelId="{C548A25C-4020-4FB7-A0E1-42FDACDCD0B7}" type="presParOf" srcId="{6E34B72D-8990-4D2E-BC5E-38EF49A393E3}" destId="{E9D9BC82-DE02-485A-AA8D-1C17FB8D69F8}" srcOrd="0" destOrd="0" presId="urn:microsoft.com/office/officeart/2018/layout/CircleProcess"/>
    <dgm:cxn modelId="{376DCD7C-F1A3-4E07-B130-93F1B1FD7BFC}" type="presParOf" srcId="{E9D9BC82-DE02-485A-AA8D-1C17FB8D69F8}" destId="{03EE3037-E7BA-41F5-96D7-380AC6C96CF6}" srcOrd="0" destOrd="0" presId="urn:microsoft.com/office/officeart/2018/layout/CircleProcess"/>
    <dgm:cxn modelId="{C737130C-CD8D-4919-ACCD-731F3E0E202F}" type="presParOf" srcId="{6E34B72D-8990-4D2E-BC5E-38EF49A393E3}" destId="{AA9DEE1A-2077-46FE-82E5-2FD7FC38E834}" srcOrd="1" destOrd="0" presId="urn:microsoft.com/office/officeart/2018/layout/CircleProcess"/>
    <dgm:cxn modelId="{D1F93E85-735D-4CDD-AAFE-B8D7F5BD66E1}" type="presParOf" srcId="{AA9DEE1A-2077-46FE-82E5-2FD7FC38E834}" destId="{8E41E53A-3626-4ED2-A54D-2656045273B5}" srcOrd="0" destOrd="0" presId="urn:microsoft.com/office/officeart/2018/layout/CircleProcess"/>
    <dgm:cxn modelId="{095F4A0D-B4DD-4827-B78A-A0701888B937}" type="presParOf" srcId="{6E34B72D-8990-4D2E-BC5E-38EF49A393E3}" destId="{3809EA9F-3D1A-4F29-8249-84DBD141BBBE}" srcOrd="2" destOrd="0" presId="urn:microsoft.com/office/officeart/2018/layout/CircleProcess"/>
    <dgm:cxn modelId="{7FBCFE39-322E-484C-89A0-020D9E342A6A}" type="presParOf" srcId="{6E34B72D-8990-4D2E-BC5E-38EF49A393E3}" destId="{DB770920-2C59-493F-AF3E-FAF6A20F59E0}" srcOrd="3" destOrd="0" presId="urn:microsoft.com/office/officeart/2018/layout/CircleProcess"/>
    <dgm:cxn modelId="{B026AF01-C14D-47D7-B9A8-257F2F2584EC}" type="presParOf" srcId="{DB770920-2C59-493F-AF3E-FAF6A20F59E0}" destId="{84C08A88-A59D-4339-B7A8-7F56695497AD}" srcOrd="0" destOrd="0" presId="urn:microsoft.com/office/officeart/2018/layout/CircleProcess"/>
    <dgm:cxn modelId="{BB370C94-ABAA-4405-B346-B11D9D538E72}" type="presParOf" srcId="{6E34B72D-8990-4D2E-BC5E-38EF49A393E3}" destId="{C0F8144B-3564-4571-88D6-4B190B22763F}" srcOrd="4" destOrd="0" presId="urn:microsoft.com/office/officeart/2018/layout/CircleProcess"/>
    <dgm:cxn modelId="{8D612F91-25F6-4CA0-B7D4-66F04FA4BB52}" type="presParOf" srcId="{C0F8144B-3564-4571-88D6-4B190B22763F}" destId="{27A1D23D-79EF-4F94-86EC-9751BF9DDD5B}" srcOrd="0" destOrd="0" presId="urn:microsoft.com/office/officeart/2018/layout/CircleProcess"/>
    <dgm:cxn modelId="{EE86E010-D7A3-4D28-AD70-E3DCF08B9168}" type="presParOf" srcId="{6E34B72D-8990-4D2E-BC5E-38EF49A393E3}" destId="{9FC3CBFF-FD4D-4A0A-A049-CF37AAC6B28F}" srcOrd="5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EE3037-E7BA-41F5-96D7-380AC6C96CF6}">
      <dsp:nvSpPr>
        <dsp:cNvPr id="0" name=""/>
        <dsp:cNvSpPr/>
      </dsp:nvSpPr>
      <dsp:spPr>
        <a:xfrm>
          <a:off x="4016947" y="935972"/>
          <a:ext cx="2479862" cy="247982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1E53A-3626-4ED2-A54D-2656045273B5}">
      <dsp:nvSpPr>
        <dsp:cNvPr id="0" name=""/>
        <dsp:cNvSpPr/>
      </dsp:nvSpPr>
      <dsp:spPr>
        <a:xfrm>
          <a:off x="4099572" y="1018647"/>
          <a:ext cx="2314060" cy="23144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/>
            <a:t>Knowing how to scaffold!</a:t>
          </a:r>
          <a:endParaRPr lang="en-US" sz="3100" kern="1200" dirty="0"/>
        </a:p>
      </dsp:txBody>
      <dsp:txXfrm>
        <a:off x="4430624" y="1349349"/>
        <a:ext cx="1653058" cy="1653072"/>
      </dsp:txXfrm>
    </dsp:sp>
    <dsp:sp modelId="{84C08A88-A59D-4339-B7A8-7F56695497AD}">
      <dsp:nvSpPr>
        <dsp:cNvPr id="0" name=""/>
        <dsp:cNvSpPr/>
      </dsp:nvSpPr>
      <dsp:spPr>
        <a:xfrm rot="2700000">
          <a:off x="1454693" y="935696"/>
          <a:ext cx="2479944" cy="2479944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A1D23D-79EF-4F94-86EC-9751BF9DDD5B}">
      <dsp:nvSpPr>
        <dsp:cNvPr id="0" name=""/>
        <dsp:cNvSpPr/>
      </dsp:nvSpPr>
      <dsp:spPr>
        <a:xfrm>
          <a:off x="1537635" y="1018647"/>
          <a:ext cx="2314060" cy="23144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/>
            <a:t>Knowing </a:t>
          </a:r>
          <a:r>
            <a:rPr lang="en-GB" sz="3100" b="1" kern="1200" dirty="0"/>
            <a:t>WHY</a:t>
          </a:r>
          <a:endParaRPr lang="en-US" sz="3100" kern="1200" dirty="0"/>
        </a:p>
      </dsp:txBody>
      <dsp:txXfrm>
        <a:off x="1868136" y="1349349"/>
        <a:ext cx="1653058" cy="16530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8176FF-F5B4-4D45-8779-9F0F455743E8}" type="datetimeFigureOut">
              <a:rPr lang="en-US" smtClean="0"/>
              <a:t>2/13/20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F7FBCA-4BE8-4FB5-91BD-69C6AC6BDB5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236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Relationship Id="rId3" Type="http://schemas.openxmlformats.org/officeDocument/2006/relationships/hyperlink" Target="https://www.yellow-door.net/blog/how-to-develop-pre-coding-skills-in-the-early-years/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Cause and effect. Enquiring mind. Cutting. Coordination. How much help will they need?</a:t>
            </a:r>
          </a:p>
          <a:p>
            <a:r>
              <a:rPr lang="en-GB" dirty="0"/>
              <a:t>Does it float? Does it sink? Does it ALWAYS float?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013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 5.</a:t>
            </a:r>
          </a:p>
          <a:p>
            <a:r>
              <a:rPr lang="en-GB" dirty="0"/>
              <a:t>Foundation phase document 2015 revision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70556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does</a:t>
            </a:r>
            <a:r>
              <a:rPr lang="en-GB" baseline="0" dirty="0"/>
              <a:t> it fit into your everyday lives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7773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 need to reinvent the wheel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7072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&lt;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https://www.yellow-door.net/blog/how-to-develop-pre-coding-skills-in-the-early-years/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&gt;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981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839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290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4627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2/13/20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291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217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696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664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2/13/20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140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450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914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828520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2751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84189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079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9120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304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83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  <p:sldLayoutId id="2147483866" r:id="rId14"/>
    <p:sldLayoutId id="2147483867" r:id="rId15"/>
    <p:sldLayoutId id="214748386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Relationship Id="rId3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jpeg"/><Relationship Id="rId5" Type="http://schemas.openxmlformats.org/officeDocument/2006/relationships/hyperlink" Target="https://creativecommons.org/licenses/by-nc-nd/3.0/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<Relationship Id="rId5" Type="http://schemas.openxmlformats.org/officeDocument/2006/relationships/image" Target="../media/image7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flickr.com/photos/devitogustavo/10633004544/in/photolist-hcavny-ahzptz-e9kd2e-8c88xg-7rqdrm-8irnfo-84zyhj-846ocs-abecfu-adg5ua-9ehmgm-e5mnii-7ajf6p-axbvje-frbx43-f1zdpq-gj4au1-9nvxqd-dx5nxl-bvgoc5-9c5ogg-boubq7-98mfdz-eifnk8-axuyxk-9oi3v6-bdtcn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hyperlink" Target="http://commons.wikimedia.org/wiki/File:Steering_wheel_ship_1.png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7" Type="http://schemas.openxmlformats.org/officeDocument/2006/relationships/hyperlink" Target="https://whel-primo.hosted.exlibrisgroup.com/primo-explore/fulldisplay?docid=TN_eue_39755696&amp;context=Ebsco&amp;vid=44WHELF_UWTSD_VU1&amp;lang=en_US&amp;search_scope=CSCOP_EVERYTHING&amp;adaptor=44WHELF_UWTSD_Ebsco" TargetMode="Externa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0.png"/><Relationship Id="rId3" Type="http://schemas.openxmlformats.org/officeDocument/2006/relationships/hyperlink" Target="NULL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hyperlink" Target="https://www.stem.org.uk/teaching-science-through-stories" TargetMode="External"/><Relationship Id="rId3" Type="http://schemas.openxmlformats.org/officeDocument/2006/relationships/image" Target="../media/image11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Relationship Id="rId3" Type="http://schemas.openxmlformats.org/officeDocument/2006/relationships/image" Target="../media/image13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ellow-door.net/products/pre-coding-penguin-resources/" TargetMode="External"/><Relationship Id="rId4" Type="http://schemas.openxmlformats.org/officeDocument/2006/relationships/image" Target="../media/image13.jpeg"/><Relationship Id="rId5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6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7.png"/><Relationship Id="rId3" Type="http://schemas.openxmlformats.org/officeDocument/2006/relationships/image" Target="../media/image1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 up of pages of a book">
            <a:extLst>
              <a:ext uri="{FF2B5EF4-FFF2-40B4-BE49-F238E27FC236}">
                <a16:creationId xmlns:a16="http://schemas.microsoft.com/office/drawing/2014/main" xmlns="" id="{E8B6E499-B9AF-4C9F-9B5A-1EFCE8B402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62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DAE48B8D-7A59-42A4-A61B-B66E6063D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r>
              <a:rPr lang="en-US" sz="4800" dirty="0" err="1" smtClean="0"/>
              <a:t>Cyfnod</a:t>
            </a:r>
            <a:r>
              <a:rPr lang="en-US" sz="4800" dirty="0" smtClean="0"/>
              <a:t> Sylfaen</a:t>
            </a: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3871044-9D2C-42D1-8B31-E3D6F11C60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>
            <a:normAutofit/>
          </a:bodyPr>
          <a:lstStyle/>
          <a:p>
            <a:r>
              <a:rPr lang="en-US" sz="1600" dirty="0" err="1" smtClean="0"/>
              <a:t>Gwybodaeth</a:t>
            </a:r>
            <a:r>
              <a:rPr lang="en-US" sz="1600" dirty="0" smtClean="0"/>
              <a:t> a </a:t>
            </a:r>
            <a:r>
              <a:rPr lang="en-US" sz="1600" dirty="0" err="1"/>
              <a:t>D</a:t>
            </a:r>
            <a:r>
              <a:rPr lang="en-US" sz="1600" dirty="0" err="1" smtClean="0"/>
              <a:t>ealltwriaeth</a:t>
            </a:r>
            <a:r>
              <a:rPr lang="en-US" sz="1600" dirty="0" smtClean="0"/>
              <a:t> </a:t>
            </a:r>
            <a:r>
              <a:rPr lang="en-US" sz="1600" dirty="0" err="1" smtClean="0"/>
              <a:t>o’r</a:t>
            </a:r>
            <a:r>
              <a:rPr lang="en-US" sz="1600" dirty="0" smtClean="0"/>
              <a:t> </a:t>
            </a:r>
            <a:r>
              <a:rPr lang="en-US" sz="1600" dirty="0" err="1" smtClean="0"/>
              <a:t>B</a:t>
            </a:r>
            <a:r>
              <a:rPr lang="en-US" sz="1600" dirty="0" err="1" smtClean="0"/>
              <a:t>yd</a:t>
            </a:r>
            <a:r>
              <a:rPr lang="en-US" sz="1600" dirty="0" smtClean="0"/>
              <a:t>,</a:t>
            </a:r>
          </a:p>
          <a:p>
            <a:r>
              <a:rPr lang="en-US" sz="1600" dirty="0" err="1" smtClean="0"/>
              <a:t>Gwyddoniaeth</a:t>
            </a:r>
            <a:endParaRPr lang="en-US" sz="1600" dirty="0" smtClean="0"/>
          </a:p>
          <a:p>
            <a:endParaRPr lang="en-US" sz="1600" dirty="0"/>
          </a:p>
        </p:txBody>
      </p:sp>
      <p:cxnSp>
        <p:nvCxnSpPr>
          <p:cNvPr id="7" name="Straight Connector 9">
            <a:extLst>
              <a:ext uri="{FF2B5EF4-FFF2-40B4-BE49-F238E27FC236}">
                <a16:creationId xmlns:a16="http://schemas.microsoft.com/office/drawing/2014/main" xmlns="" id="{A57C1A16-B8AB-4D99-A195-A38F556A64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1">
            <a:extLst>
              <a:ext uri="{FF2B5EF4-FFF2-40B4-BE49-F238E27FC236}">
                <a16:creationId xmlns:a16="http://schemas.microsoft.com/office/drawing/2014/main" xmlns="" id="{F8A9B20B-D1DD-4573-B5EC-5580295192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23">
            <a:extLst>
              <a:ext uri="{FF2B5EF4-FFF2-40B4-BE49-F238E27FC236}">
                <a16:creationId xmlns:a16="http://schemas.microsoft.com/office/drawing/2014/main" xmlns="" id="{66D61E08-70C3-48D8-BEA0-787111DC30D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25">
            <a:extLst>
              <a:ext uri="{FF2B5EF4-FFF2-40B4-BE49-F238E27FC236}">
                <a16:creationId xmlns:a16="http://schemas.microsoft.com/office/drawing/2014/main" xmlns="" id="{FC55298F-0AE5-478E-AD2B-03C2614C583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24">
            <a:extLst>
              <a:ext uri="{FF2B5EF4-FFF2-40B4-BE49-F238E27FC236}">
                <a16:creationId xmlns:a16="http://schemas.microsoft.com/office/drawing/2014/main" xmlns="" id="{C180E4EA-0B63-4779-A895-7E90E71088F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7">
            <a:extLst>
              <a:ext uri="{FF2B5EF4-FFF2-40B4-BE49-F238E27FC236}">
                <a16:creationId xmlns:a16="http://schemas.microsoft.com/office/drawing/2014/main" xmlns="" id="{CEE01D9D-3DE8-4EED-B0D3-8F3C79CC76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28">
            <a:extLst>
              <a:ext uri="{FF2B5EF4-FFF2-40B4-BE49-F238E27FC236}">
                <a16:creationId xmlns:a16="http://schemas.microsoft.com/office/drawing/2014/main" xmlns="" id="{89AF5CE9-607F-43F4-8983-DCD6DA4051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9">
            <a:extLst>
              <a:ext uri="{FF2B5EF4-FFF2-40B4-BE49-F238E27FC236}">
                <a16:creationId xmlns:a16="http://schemas.microsoft.com/office/drawing/2014/main" xmlns="" id="{6EEA2DBD-9E1E-4521-8C01-F32AD18A89E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9">
            <a:extLst>
              <a:ext uri="{FF2B5EF4-FFF2-40B4-BE49-F238E27FC236}">
                <a16:creationId xmlns:a16="http://schemas.microsoft.com/office/drawing/2014/main" xmlns="" id="{15BBD2C1-BA9B-46A9-A27A-33498B16927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26644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CB5BABA-6BFF-4FE1-92EC-96E5906F5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badi" panose="020B0604020104020204" pitchFamily="34" charset="0"/>
              </a:rPr>
              <a:t>Wonder and Awe!</a:t>
            </a:r>
          </a:p>
        </p:txBody>
      </p:sp>
      <p:pic>
        <p:nvPicPr>
          <p:cNvPr id="4" name="Content Placeholder 3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xmlns="" id="{BCEA7252-4791-4229-BB2C-1379B9EF2F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tretch/>
        </p:blipFill>
        <p:spPr>
          <a:xfrm>
            <a:off x="4529710" y="2517474"/>
            <a:ext cx="5175249" cy="3881437"/>
          </a:xfrm>
        </p:spPr>
      </p:pic>
      <p:pic>
        <p:nvPicPr>
          <p:cNvPr id="8" name="Picture 7" descr="A picture containing indoor, person, young, child&#10;&#10;Description automatically generated">
            <a:extLst>
              <a:ext uri="{FF2B5EF4-FFF2-40B4-BE49-F238E27FC236}">
                <a16:creationId xmlns:a16="http://schemas.microsoft.com/office/drawing/2014/main" xmlns="" id="{E119DF42-AA98-40F3-9F1C-A4DFA5D64A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419" r="13149" b="16718"/>
          <a:stretch/>
        </p:blipFill>
        <p:spPr>
          <a:xfrm rot="5400000">
            <a:off x="-570957" y="1516076"/>
            <a:ext cx="5928428" cy="382584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3E58DC69-46A3-41A9-84B2-02CB809CDC25}"/>
              </a:ext>
            </a:extLst>
          </p:cNvPr>
          <p:cNvSpPr/>
          <p:nvPr/>
        </p:nvSpPr>
        <p:spPr>
          <a:xfrm>
            <a:off x="4965290" y="983076"/>
            <a:ext cx="44866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 err="1">
                <a:latin typeface="Abadi" panose="020B0604020202020204" pitchFamily="34" charset="0"/>
              </a:rPr>
              <a:t>Rhyfeddod</a:t>
            </a:r>
            <a:r>
              <a:rPr lang="en-GB" sz="3600" dirty="0">
                <a:latin typeface="Abadi" panose="020B0604020202020204" pitchFamily="34" charset="0"/>
              </a:rPr>
              <a:t> ac </a:t>
            </a:r>
            <a:r>
              <a:rPr lang="en-GB" sz="3600" dirty="0" err="1">
                <a:latin typeface="Abadi" panose="020B0604020202020204" pitchFamily="34" charset="0"/>
              </a:rPr>
              <a:t>arswyd</a:t>
            </a:r>
            <a:r>
              <a:rPr lang="en-GB" sz="3600" dirty="0">
                <a:latin typeface="Abadi" panose="020B0604020202020204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692096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9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3FB74C7-F10A-4CC7-8054-E6A84FECE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Pedagogy:</a:t>
            </a:r>
          </a:p>
        </p:txBody>
      </p:sp>
      <p:pic>
        <p:nvPicPr>
          <p:cNvPr id="1026" name="Picture 2" descr="Children will learn in the following ways: &#10;• through the process of experiential learning, which: &#10;— is central to good practice in education for young children &#10;— starts with the children's present or past experience &#10;— encourages curiosity and exploratory play &#10;— provides an opportunity for children to recall and draw upon &#10;their experiences &#10;— requires children to question their learning experiences &#10;— enables children to explore and investigate their learning &#10;environments &#10;— enables children to communicate, interact and talk about what &#10;they want to do ">
            <a:extLst>
              <a:ext uri="{FF2B5EF4-FFF2-40B4-BE49-F238E27FC236}">
                <a16:creationId xmlns:a16="http://schemas.microsoft.com/office/drawing/2014/main" xmlns="" id="{6FA9D22D-4F7D-40A2-AA3C-93394A56C9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506" y="4012369"/>
            <a:ext cx="4733925" cy="240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52B19AF9-29AB-498E-A007-F41920F14A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2369"/>
          <a:stretch/>
        </p:blipFill>
        <p:spPr>
          <a:xfrm>
            <a:off x="731620" y="1273027"/>
            <a:ext cx="4686300" cy="2409826"/>
          </a:xfrm>
          <a:prstGeom prst="rect">
            <a:avLst/>
          </a:prstGeom>
        </p:spPr>
      </p:pic>
      <p:pic>
        <p:nvPicPr>
          <p:cNvPr id="3" name="Picture 3" descr="A picture containing indoor, table&#10;&#10;Description generated with high confidence">
            <a:extLst>
              <a:ext uri="{FF2B5EF4-FFF2-40B4-BE49-F238E27FC236}">
                <a16:creationId xmlns:a16="http://schemas.microsoft.com/office/drawing/2014/main" xmlns="" id="{15E46828-76EB-4AD9-9BEB-E006A22685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5380299" y="1029442"/>
            <a:ext cx="4238264" cy="25902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225753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782CE61-65C9-48CE-B8AD-188947BA7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Cartesian Squid</a:t>
            </a:r>
          </a:p>
        </p:txBody>
      </p:sp>
      <p:pic>
        <p:nvPicPr>
          <p:cNvPr id="4" name="20160228_093911">
            <a:hlinkClick r:id="" action="ppaction://media"/>
            <a:extLst>
              <a:ext uri="{FF2B5EF4-FFF2-40B4-BE49-F238E27FC236}">
                <a16:creationId xmlns:a16="http://schemas.microsoft.com/office/drawing/2014/main" xmlns="" id="{01BBEB7B-D92D-4C3A-B6A6-EB195AE1109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0657" y="1266523"/>
            <a:ext cx="3537873" cy="5402704"/>
          </a:xfrm>
        </p:spPr>
      </p:pic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xmlns="" id="{2521ED5A-FD4A-4FAA-9AFE-5D78F123C3B3}"/>
              </a:ext>
            </a:extLst>
          </p:cNvPr>
          <p:cNvSpPr/>
          <p:nvPr/>
        </p:nvSpPr>
        <p:spPr>
          <a:xfrm>
            <a:off x="6258187" y="365760"/>
            <a:ext cx="3900154" cy="2189527"/>
          </a:xfrm>
          <a:prstGeom prst="cloudCallout">
            <a:avLst>
              <a:gd name="adj1" fmla="val -56707"/>
              <a:gd name="adj2" fmla="val 900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Suddo</a:t>
            </a:r>
            <a:r>
              <a:rPr lang="en-GB" dirty="0"/>
              <a:t> </a:t>
            </a:r>
            <a:r>
              <a:rPr lang="en-GB" dirty="0" err="1"/>
              <a:t>neu</a:t>
            </a:r>
            <a:r>
              <a:rPr lang="en-GB" dirty="0"/>
              <a:t> </a:t>
            </a:r>
            <a:r>
              <a:rPr lang="en-GB" dirty="0" err="1" smtClean="0"/>
              <a:t>arnofi</a:t>
            </a:r>
            <a:r>
              <a:rPr lang="en-GB" dirty="0" err="1"/>
              <a:t>o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xmlns="" id="{1441881C-72C7-4BF3-B9D4-E7BC1F493587}"/>
              </a:ext>
            </a:extLst>
          </p:cNvPr>
          <p:cNvSpPr/>
          <p:nvPr/>
        </p:nvSpPr>
        <p:spPr>
          <a:xfrm>
            <a:off x="6096000" y="4158982"/>
            <a:ext cx="3900154" cy="2189527"/>
          </a:xfrm>
          <a:prstGeom prst="cloudCallout">
            <a:avLst>
              <a:gd name="adj1" fmla="val -73054"/>
              <a:gd name="adj2" fmla="val -99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 </a:t>
            </a:r>
            <a:r>
              <a:rPr lang="en-GB" dirty="0" err="1"/>
              <a:t>sgiliau</a:t>
            </a:r>
            <a:r>
              <a:rPr lang="en-GB" dirty="0"/>
              <a:t> </a:t>
            </a:r>
            <a:r>
              <a:rPr lang="en-GB" dirty="0" err="1"/>
              <a:t>sydd</a:t>
            </a:r>
            <a:r>
              <a:rPr lang="en-GB" dirty="0"/>
              <a:t> </a:t>
            </a:r>
            <a:r>
              <a:rPr lang="en-GB" dirty="0" err="1"/>
              <a:t>yn</a:t>
            </a:r>
            <a:r>
              <a:rPr lang="en-GB" dirty="0"/>
              <a:t> </a:t>
            </a:r>
            <a:r>
              <a:rPr lang="en-GB" dirty="0" err="1"/>
              <a:t>cael</a:t>
            </a:r>
            <a:r>
              <a:rPr lang="en-GB" dirty="0"/>
              <a:t> </a:t>
            </a:r>
            <a:r>
              <a:rPr lang="en-GB" dirty="0" err="1"/>
              <a:t>eu</a:t>
            </a:r>
            <a:r>
              <a:rPr lang="en-GB" dirty="0"/>
              <a:t> </a:t>
            </a:r>
            <a:r>
              <a:rPr lang="en-GB" dirty="0" err="1"/>
              <a:t>datblygu</a:t>
            </a:r>
            <a:r>
              <a:rPr lang="en-GB" dirty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022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3BD5969-A725-42CC-A339-9D1C1853D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Sut</a:t>
            </a:r>
            <a:r>
              <a:rPr lang="en-US" b="1" dirty="0"/>
              <a:t> </a:t>
            </a:r>
            <a:r>
              <a:rPr lang="en-US" b="1" dirty="0" err="1"/>
              <a:t>ddysgoch</a:t>
            </a:r>
            <a:r>
              <a:rPr lang="en-US" b="1" dirty="0"/>
              <a:t> chi </a:t>
            </a:r>
            <a:r>
              <a:rPr lang="en-US" b="1" dirty="0" err="1"/>
              <a:t>sut</a:t>
            </a:r>
            <a:r>
              <a:rPr lang="en-US" b="1" dirty="0"/>
              <a:t> </a:t>
            </a:r>
            <a:r>
              <a:rPr lang="en-US" b="1" dirty="0" err="1"/>
              <a:t>i</a:t>
            </a:r>
            <a:r>
              <a:rPr lang="en-US" b="1" dirty="0"/>
              <a:t> </a:t>
            </a:r>
            <a:r>
              <a:rPr lang="en-US" b="1" dirty="0" err="1"/>
              <a:t>gerdded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3B4C218-97E3-4872-A4F3-0F91739AF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321" y="1309607"/>
            <a:ext cx="4662078" cy="2510725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endParaRPr lang="en-US" i="1" dirty="0"/>
          </a:p>
          <a:p>
            <a:pPr fontAlgn="base"/>
            <a:endParaRPr lang="en-US" dirty="0"/>
          </a:p>
          <a:p>
            <a:pPr fontAlgn="base"/>
            <a:r>
              <a:rPr lang="en-US" i="1" dirty="0" smtClean="0"/>
              <a:t>5 -10</a:t>
            </a:r>
            <a:r>
              <a:rPr lang="en-US" i="1" dirty="0"/>
              <a:t> </a:t>
            </a:r>
            <a:r>
              <a:rPr lang="en-US" i="1" dirty="0" err="1" smtClean="0"/>
              <a:t>Muned</a:t>
            </a:r>
            <a:r>
              <a:rPr lang="en-US" i="1" dirty="0"/>
              <a:t> </a:t>
            </a:r>
            <a:r>
              <a:rPr lang="en-US" i="1" dirty="0" err="1"/>
              <a:t>i</a:t>
            </a:r>
            <a:r>
              <a:rPr lang="en-US" i="1" dirty="0"/>
              <a:t> </a:t>
            </a:r>
            <a:r>
              <a:rPr lang="en-US" i="1" dirty="0" err="1"/>
              <a:t>drafod</a:t>
            </a:r>
            <a:r>
              <a:rPr lang="en-US" i="1" dirty="0"/>
              <a:t> </a:t>
            </a:r>
            <a:endParaRPr lang="en-US" i="1" dirty="0"/>
          </a:p>
          <a:p>
            <a:pPr marL="0" indent="0" fontAlgn="base">
              <a:buNone/>
            </a:pPr>
            <a:r>
              <a:rPr lang="en-US" i="1" dirty="0" smtClean="0"/>
              <a:t>       ac</a:t>
            </a:r>
            <a:r>
              <a:rPr lang="en-US" i="1" dirty="0"/>
              <a:t> </a:t>
            </a:r>
            <a:r>
              <a:rPr lang="en-US" i="1" dirty="0" err="1"/>
              <a:t>i</a:t>
            </a:r>
            <a:r>
              <a:rPr lang="en-US" i="1" dirty="0"/>
              <a:t> </a:t>
            </a:r>
            <a:r>
              <a:rPr lang="en-US" i="1" dirty="0" err="1"/>
              <a:t>rhannu</a:t>
            </a:r>
            <a:r>
              <a:rPr lang="en-US" i="1" dirty="0"/>
              <a:t> </a:t>
            </a:r>
            <a:r>
              <a:rPr lang="en-US" i="1" dirty="0" err="1" smtClean="0"/>
              <a:t>syniadau</a:t>
            </a:r>
            <a:endParaRPr lang="en-US" dirty="0"/>
          </a:p>
          <a:p>
            <a:pPr fontAlgn="base"/>
            <a:r>
              <a:rPr lang="en-US" i="1" dirty="0"/>
              <a:t>Pam a </a:t>
            </a:r>
            <a:r>
              <a:rPr lang="en-US" i="1" dirty="0" err="1"/>
              <a:t>sut</a:t>
            </a:r>
            <a:r>
              <a:rPr lang="en-US" i="1" dirty="0"/>
              <a:t> </a:t>
            </a:r>
            <a:r>
              <a:rPr lang="en-US" i="1" dirty="0" err="1"/>
              <a:t>ddysgoch</a:t>
            </a:r>
            <a:r>
              <a:rPr lang="en-US" i="1" dirty="0"/>
              <a:t> chi </a:t>
            </a:r>
            <a:r>
              <a:rPr lang="en-US" i="1" dirty="0" err="1"/>
              <a:t>sut</a:t>
            </a:r>
            <a:r>
              <a:rPr lang="en-US" i="1" dirty="0"/>
              <a:t> </a:t>
            </a:r>
            <a:r>
              <a:rPr lang="en-US" i="1" dirty="0" err="1"/>
              <a:t>i</a:t>
            </a:r>
            <a:r>
              <a:rPr lang="en-US" i="1" dirty="0"/>
              <a:t> </a:t>
            </a:r>
            <a:r>
              <a:rPr lang="en-US" i="1" dirty="0" err="1"/>
              <a:t>gerdded</a:t>
            </a:r>
            <a:r>
              <a:rPr lang="en-US" i="1" dirty="0"/>
              <a:t>? </a:t>
            </a:r>
            <a:endParaRPr lang="en-US" dirty="0"/>
          </a:p>
        </p:txBody>
      </p:sp>
      <p:pic>
        <p:nvPicPr>
          <p:cNvPr id="4" name="Picture 4" descr="A person holding a baby&#10;&#10;Description generated with very high confidence">
            <a:extLst>
              <a:ext uri="{FF2B5EF4-FFF2-40B4-BE49-F238E27FC236}">
                <a16:creationId xmlns:a16="http://schemas.microsoft.com/office/drawing/2014/main" xmlns="" id="{D5C7B1AC-DF4E-4158-ACE8-F6F64A6E5D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4425386" y="1598649"/>
            <a:ext cx="5125657" cy="395971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009A4724-0E27-4888-9B9C-94CC10DC656E}"/>
              </a:ext>
            </a:extLst>
          </p:cNvPr>
          <p:cNvSpPr txBox="1"/>
          <p:nvPr/>
        </p:nvSpPr>
        <p:spPr>
          <a:xfrm>
            <a:off x="4801563" y="6416977"/>
            <a:ext cx="3968188" cy="568285"/>
          </a:xfrm>
          <a:prstGeom prst="rect">
            <a:avLst/>
          </a:prstGeom>
        </p:spPr>
        <p:txBody>
          <a:bodyPr anchor="t">
            <a:noAutofit/>
          </a:bodyPr>
          <a:lstStyle/>
          <a:p>
            <a:r>
              <a:rPr lang="en-US" sz="1100" dirty="0">
                <a:hlinkClick r:id="rId4"/>
              </a:rPr>
              <a:t>This Photo</a:t>
            </a:r>
            <a:r>
              <a:rPr lang="en-US" sz="1100" dirty="0"/>
              <a:t> by Unknown author is licensed under </a:t>
            </a:r>
            <a:r>
              <a:rPr lang="en-US" sz="1100" dirty="0">
                <a:hlinkClick r:id="rId3"/>
              </a:rPr>
              <a:t>CC BY</a:t>
            </a:r>
            <a:r>
              <a:rPr lang="en-US" sz="11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65959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D279485-FF28-4791-9766-2E49249B7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46" y="365760"/>
            <a:ext cx="8679855" cy="1325562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2800" dirty="0" err="1"/>
              <a:t>Trafodwch</a:t>
            </a:r>
            <a:r>
              <a:rPr lang="en-GB" sz="2800" dirty="0"/>
              <a:t> </a:t>
            </a:r>
            <a:r>
              <a:rPr lang="en-GB" sz="2800" dirty="0" err="1"/>
              <a:t>sut</a:t>
            </a:r>
            <a:r>
              <a:rPr lang="en-GB" sz="2800" dirty="0"/>
              <a:t> y </a:t>
            </a:r>
            <a:r>
              <a:rPr lang="en-GB" sz="2800" dirty="0" err="1"/>
              <a:t>gallwch</a:t>
            </a:r>
            <a:r>
              <a:rPr lang="en-GB" sz="2800" dirty="0"/>
              <a:t> </a:t>
            </a:r>
            <a:r>
              <a:rPr lang="en-GB" sz="2800" dirty="0" err="1"/>
              <a:t>fynd</a:t>
            </a:r>
            <a:r>
              <a:rPr lang="en-GB" sz="2800" dirty="0"/>
              <a:t> at y </a:t>
            </a:r>
            <a:r>
              <a:rPr lang="en-GB" sz="2800" dirty="0" err="1"/>
              <a:t>syniadau</a:t>
            </a:r>
            <a:r>
              <a:rPr lang="en-GB" sz="2800" dirty="0"/>
              <a:t> </a:t>
            </a:r>
            <a:r>
              <a:rPr lang="en-GB" sz="2800" dirty="0" err="1"/>
              <a:t>canlynol.Sut</a:t>
            </a:r>
            <a:r>
              <a:rPr lang="en-GB" sz="2800" dirty="0"/>
              <a:t> </a:t>
            </a:r>
            <a:r>
              <a:rPr lang="en-GB" sz="2800" dirty="0" err="1"/>
              <a:t>maen</a:t>
            </a:r>
            <a:r>
              <a:rPr lang="en-GB" sz="2800" dirty="0"/>
              <a:t> </a:t>
            </a:r>
            <a:r>
              <a:rPr lang="en-GB" sz="2800" dirty="0" err="1"/>
              <a:t>nhw'n</a:t>
            </a:r>
            <a:r>
              <a:rPr lang="en-GB" sz="2800" dirty="0"/>
              <a:t> </a:t>
            </a:r>
            <a:r>
              <a:rPr lang="en-GB" sz="2800" dirty="0" err="1"/>
              <a:t>cysylltu</a:t>
            </a:r>
            <a:r>
              <a:rPr lang="en-GB" sz="2800" dirty="0"/>
              <a:t> </a:t>
            </a:r>
            <a:r>
              <a:rPr lang="en-GB" sz="2800" dirty="0" err="1"/>
              <a:t>â'r</a:t>
            </a:r>
            <a:r>
              <a:rPr lang="en-GB" sz="2800" dirty="0"/>
              <a:t> </a:t>
            </a:r>
            <a:r>
              <a:rPr lang="en-GB" sz="2800" dirty="0" err="1"/>
              <a:t>cwricwlwm</a:t>
            </a:r>
            <a:r>
              <a:rPr lang="en-GB" sz="2800" dirty="0"/>
              <a:t> (2015)? t41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FD088F8-4964-422E-8B0C-8D66A288C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891" y="1828800"/>
            <a:ext cx="3114185" cy="4351337"/>
          </a:xfrm>
        </p:spPr>
        <p:txBody>
          <a:bodyPr>
            <a:normAutofit/>
          </a:bodyPr>
          <a:lstStyle/>
          <a:p>
            <a:r>
              <a:rPr lang="en-GB" dirty="0" err="1"/>
              <a:t>Suddo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 smtClean="0"/>
              <a:t>arnofio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 smtClean="0"/>
              <a:t>hydoddi</a:t>
            </a:r>
            <a:endParaRPr lang="en-GB" dirty="0" smtClean="0"/>
          </a:p>
          <a:p>
            <a:r>
              <a:rPr lang="en-GB" dirty="0" err="1" smtClean="0"/>
              <a:t>Drysfa</a:t>
            </a:r>
            <a:r>
              <a:rPr lang="en-GB" dirty="0" smtClean="0"/>
              <a:t> magnet</a:t>
            </a:r>
          </a:p>
          <a:p>
            <a:r>
              <a:rPr lang="en-GB" dirty="0" err="1" smtClean="0"/>
              <a:t>Darganfod</a:t>
            </a:r>
            <a:r>
              <a:rPr lang="en-GB" dirty="0" smtClean="0"/>
              <a:t> </a:t>
            </a:r>
            <a:r>
              <a:rPr lang="en-GB" dirty="0" err="1" smtClean="0"/>
              <a:t>chwyddhad</a:t>
            </a:r>
            <a:endParaRPr lang="en-GB" dirty="0" smtClean="0"/>
          </a:p>
          <a:p>
            <a:r>
              <a:rPr lang="en-GB" dirty="0" err="1" smtClean="0"/>
              <a:t>Rhediadau</a:t>
            </a:r>
            <a:r>
              <a:rPr lang="en-GB" dirty="0" smtClean="0"/>
              <a:t> </a:t>
            </a:r>
            <a:r>
              <a:rPr lang="en-GB" dirty="0" err="1" smtClean="0"/>
              <a:t>marbl</a:t>
            </a:r>
            <a:r>
              <a:rPr lang="en-GB" dirty="0" smtClean="0"/>
              <a:t> </a:t>
            </a:r>
            <a:r>
              <a:rPr lang="en-GB" dirty="0" err="1" smtClean="0"/>
              <a:t>cartref</a:t>
            </a:r>
            <a:endParaRPr lang="en-GB" dirty="0" smtClean="0"/>
          </a:p>
          <a:p>
            <a:r>
              <a:rPr lang="en-GB" dirty="0" err="1" smtClean="0"/>
              <a:t>Gorsaf</a:t>
            </a:r>
            <a:r>
              <a:rPr lang="en-GB" dirty="0" smtClean="0"/>
              <a:t> </a:t>
            </a:r>
            <a:r>
              <a:rPr lang="en-GB" dirty="0" err="1" smtClean="0"/>
              <a:t>dywydd</a:t>
            </a:r>
            <a:endParaRPr lang="en-GB" dirty="0" smtClean="0"/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planhigion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tyfu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93860EA8-52E1-4EC4-9653-C7EB52C00FB6}"/>
              </a:ext>
            </a:extLst>
          </p:cNvPr>
          <p:cNvSpPr txBox="1"/>
          <p:nvPr/>
        </p:nvSpPr>
        <p:spPr>
          <a:xfrm>
            <a:off x="4064868" y="1691322"/>
            <a:ext cx="34704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Dough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Slime (</a:t>
            </a:r>
            <a:r>
              <a:rPr lang="en-GB" dirty="0" err="1"/>
              <a:t>oobleck</a:t>
            </a:r>
            <a:r>
              <a:rPr lang="en-GB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Pond dipping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Pooter (bug trap)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Growing/</a:t>
            </a:r>
            <a:r>
              <a:rPr lang="en-GB" dirty="0" err="1"/>
              <a:t>regrowing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Balancing butterfly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Water cycle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Light (shadows)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02640" y="1650132"/>
            <a:ext cx="3657600" cy="419319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Life cycles of plants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Life cycle of creatures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Rainbow bubbles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Mentos and coke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Rainbow bubbles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Filtering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Magic dancing milk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Colourful capillary action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16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D279485-FF28-4791-9766-2E49249B7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810" y="365760"/>
            <a:ext cx="8785956" cy="1103714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2000" dirty="0"/>
              <a:t>Look at the list again. </a:t>
            </a:r>
            <a:br>
              <a:rPr lang="en-GB" sz="2000" dirty="0"/>
            </a:br>
            <a:r>
              <a:rPr lang="en-GB" sz="2000" dirty="0"/>
              <a:t>Discuss which ones can link to a theme or to other areas of learning </a:t>
            </a:r>
            <a:br>
              <a:rPr lang="en-GB" sz="2000" dirty="0"/>
            </a:br>
            <a:r>
              <a:rPr lang="en-GB" sz="2000" dirty="0"/>
              <a:t>(</a:t>
            </a:r>
            <a:r>
              <a:rPr lang="en-GB" sz="2000" dirty="0" err="1"/>
              <a:t>Curr</a:t>
            </a:r>
            <a:r>
              <a:rPr lang="en-GB" sz="2000" dirty="0"/>
              <a:t> 2022)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FD088F8-4964-422E-8B0C-8D66A288C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891" y="1828800"/>
            <a:ext cx="3114185" cy="4351337"/>
          </a:xfrm>
        </p:spPr>
        <p:txBody>
          <a:bodyPr>
            <a:normAutofit/>
          </a:bodyPr>
          <a:lstStyle/>
          <a:p>
            <a:r>
              <a:rPr lang="en-GB" dirty="0"/>
              <a:t>Sink or float</a:t>
            </a:r>
          </a:p>
          <a:p>
            <a:r>
              <a:rPr lang="en-GB" dirty="0"/>
              <a:t>Will it dissolve</a:t>
            </a:r>
          </a:p>
          <a:p>
            <a:r>
              <a:rPr lang="en-GB" dirty="0"/>
              <a:t>Magnet maze</a:t>
            </a:r>
          </a:p>
          <a:p>
            <a:r>
              <a:rPr lang="en-GB" dirty="0"/>
              <a:t>Discovering magnification</a:t>
            </a:r>
          </a:p>
          <a:p>
            <a:r>
              <a:rPr lang="en-GB" dirty="0"/>
              <a:t>Homemade marble runs</a:t>
            </a:r>
          </a:p>
          <a:p>
            <a:r>
              <a:rPr lang="en-GB" dirty="0"/>
              <a:t>Weather station</a:t>
            </a:r>
          </a:p>
          <a:p>
            <a:r>
              <a:rPr lang="en-GB" dirty="0"/>
              <a:t>How do plants grow</a:t>
            </a:r>
          </a:p>
          <a:p>
            <a:r>
              <a:rPr lang="en-GB" dirty="0"/>
              <a:t>Crazy cornflour slime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93860EA8-52E1-4EC4-9653-C7EB52C00FB6}"/>
              </a:ext>
            </a:extLst>
          </p:cNvPr>
          <p:cNvSpPr txBox="1"/>
          <p:nvPr/>
        </p:nvSpPr>
        <p:spPr>
          <a:xfrm>
            <a:off x="4064868" y="1691322"/>
            <a:ext cx="34704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Dough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Slime (</a:t>
            </a:r>
            <a:r>
              <a:rPr lang="en-GB" dirty="0" err="1"/>
              <a:t>oobleck</a:t>
            </a:r>
            <a:r>
              <a:rPr lang="en-GB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Pond dipping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Pooter (bug trap)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Growing/</a:t>
            </a:r>
            <a:r>
              <a:rPr lang="en-GB" dirty="0" err="1"/>
              <a:t>regrowing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Balancing butterfly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Water cycle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Light (shadows)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875678" y="1862335"/>
            <a:ext cx="3657600" cy="419319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Life cycles of plants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Life cycle of creatures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Rainbow bubbles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Mentos and coke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Rainbow bubbles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Filtering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Magic dancing milk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Colourful capillary action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417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B409C52-91B7-4F44-AC9F-C15E76F75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Science is a good way of engaging your pupils and to have a bit of fun.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C16F481-BB4D-4D70-AE4B-6E43D598B4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28800"/>
            <a:ext cx="4277794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TES</a:t>
            </a:r>
          </a:p>
          <a:p>
            <a:r>
              <a:rPr lang="en-GB" dirty="0"/>
              <a:t>TWINKL</a:t>
            </a:r>
          </a:p>
          <a:p>
            <a:r>
              <a:rPr lang="en-GB" dirty="0"/>
              <a:t>PINTEREST</a:t>
            </a:r>
          </a:p>
          <a:p>
            <a:r>
              <a:rPr lang="en-GB" dirty="0"/>
              <a:t>British Science Week</a:t>
            </a:r>
          </a:p>
          <a:p>
            <a:r>
              <a:rPr lang="en-GB" dirty="0"/>
              <a:t>Gopher Science</a:t>
            </a:r>
          </a:p>
          <a:p>
            <a:r>
              <a:rPr lang="en-GB" dirty="0"/>
              <a:t>Kidspot.AU</a:t>
            </a:r>
          </a:p>
          <a:p>
            <a:r>
              <a:rPr lang="en-GB" dirty="0"/>
              <a:t>Rummage in book shops like works</a:t>
            </a:r>
          </a:p>
          <a:p>
            <a:r>
              <a:rPr lang="en-GB" dirty="0"/>
              <a:t>YouTube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/>
              <a:t>What and How!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9E3A6D79-A334-41AB-9F4F-A56A41FBE5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6278322" y="1828800"/>
            <a:ext cx="3859529" cy="3862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8530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708" y="365760"/>
            <a:ext cx="8573754" cy="1325562"/>
          </a:xfrm>
        </p:spPr>
        <p:txBody>
          <a:bodyPr>
            <a:normAutofit/>
          </a:bodyPr>
          <a:lstStyle/>
          <a:p>
            <a:r>
              <a:rPr lang="en-GB" sz="3200" dirty="0"/>
              <a:t>What makes a teacher different from a playworker?</a:t>
            </a:r>
          </a:p>
        </p:txBody>
      </p:sp>
      <p:graphicFrame>
        <p:nvGraphicFramePr>
          <p:cNvPr id="11" name="Diagram 11">
            <a:extLst>
              <a:ext uri="{FF2B5EF4-FFF2-40B4-BE49-F238E27FC236}">
                <a16:creationId xmlns:a16="http://schemas.microsoft.com/office/drawing/2014/main" xmlns="" id="{95A29FB4-4F3F-40B5-834D-B128904BFB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5539902"/>
              </p:ext>
            </p:extLst>
          </p:nvPr>
        </p:nvGraphicFramePr>
        <p:xfrm>
          <a:off x="-898735" y="1462269"/>
          <a:ext cx="743789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7" name="TextBox 56">
            <a:extLst>
              <a:ext uri="{FF2B5EF4-FFF2-40B4-BE49-F238E27FC236}">
                <a16:creationId xmlns:a16="http://schemas.microsoft.com/office/drawing/2014/main" xmlns="" id="{C9AA9ECC-F6D9-49C5-BB49-98DF869B168D}"/>
              </a:ext>
            </a:extLst>
          </p:cNvPr>
          <p:cNvSpPr txBox="1"/>
          <p:nvPr/>
        </p:nvSpPr>
        <p:spPr>
          <a:xfrm>
            <a:off x="5505692" y="2534854"/>
            <a:ext cx="4373300" cy="25423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 rtl="0">
              <a:lnSpc>
                <a:spcPct val="150000"/>
              </a:lnSpc>
              <a:buChar char="•"/>
            </a:pPr>
            <a:r>
              <a:rPr lang="en-GB" dirty="0">
                <a:solidFill>
                  <a:srgbClr val="444444"/>
                </a:solidFill>
                <a:latin typeface="Calibri"/>
                <a:ea typeface="Arial"/>
                <a:cs typeface="Arial"/>
              </a:rPr>
              <a:t>Sustained and shared thinking</a:t>
            </a:r>
            <a:r>
              <a:rPr lang="en-US" dirty="0">
                <a:solidFill>
                  <a:srgbClr val="444444"/>
                </a:solidFill>
                <a:latin typeface="Calibri"/>
                <a:ea typeface="Arial"/>
                <a:cs typeface="Arial"/>
              </a:rPr>
              <a:t>​</a:t>
            </a:r>
            <a:endParaRPr lang="en-US" dirty="0"/>
          </a:p>
          <a:p>
            <a:pPr lvl="1" rtl="0">
              <a:lnSpc>
                <a:spcPct val="150000"/>
              </a:lnSpc>
              <a:buChar char="•"/>
            </a:pPr>
            <a:r>
              <a:rPr lang="en-GB" dirty="0">
                <a:solidFill>
                  <a:srgbClr val="444444"/>
                </a:solidFill>
                <a:latin typeface="Calibri"/>
                <a:ea typeface="Arial"/>
                <a:cs typeface="Arial"/>
                <a:hlinkClick r:id="rId7"/>
              </a:rPr>
              <a:t>Conceptualising progression in the pedagogy of play and sustained shared thinking in early childhood education: A Vygotskian perspective.</a:t>
            </a:r>
            <a:r>
              <a:rPr lang="en-US" dirty="0">
                <a:solidFill>
                  <a:srgbClr val="444444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lvl="1">
              <a:lnSpc>
                <a:spcPct val="150000"/>
              </a:lnSpc>
              <a:buChar char="•"/>
            </a:pPr>
            <a:r>
              <a:rPr lang="en-US" dirty="0">
                <a:solidFill>
                  <a:srgbClr val="444444"/>
                </a:solidFill>
                <a:latin typeface="Calibri"/>
                <a:cs typeface="Arial"/>
              </a:rPr>
              <a:t>And ...</a:t>
            </a:r>
          </a:p>
        </p:txBody>
      </p:sp>
    </p:spTree>
    <p:extLst>
      <p:ext uri="{BB962C8B-B14F-4D97-AF65-F5344CB8AC3E}">
        <p14:creationId xmlns:p14="http://schemas.microsoft.com/office/powerpoint/2010/main" val="2010264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385" y="427946"/>
            <a:ext cx="3854528" cy="1278466"/>
          </a:xfrm>
        </p:spPr>
        <p:txBody>
          <a:bodyPr>
            <a:noAutofit/>
          </a:bodyPr>
          <a:lstStyle/>
          <a:p>
            <a:r>
              <a:rPr lang="en-GB" sz="2800" dirty="0"/>
              <a:t>HOW TO SUPPORT AN ENQUIRING MIND…</a:t>
            </a:r>
          </a:p>
        </p:txBody>
      </p:sp>
      <p:pic>
        <p:nvPicPr>
          <p:cNvPr id="5" name="Content Placeholder 4" descr="A List Of Questionable Publishers | The Crypto Crew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043" y="2421775"/>
            <a:ext cx="3457575" cy="3688080"/>
          </a:xfrm>
        </p:spPr>
      </p:pic>
      <p:sp>
        <p:nvSpPr>
          <p:cNvPr id="6" name="TextBox 5"/>
          <p:cNvSpPr txBox="1"/>
          <p:nvPr/>
        </p:nvSpPr>
        <p:spPr>
          <a:xfrm>
            <a:off x="3535119" y="1860437"/>
            <a:ext cx="677764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Answer questions with questions (Socratic questioning)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Base on what they know already (Piaget –Constructivist )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Playful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Safe …no wrong answers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Co-construction / Scaffolding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Learning through discourse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>
                <a:hlinkClick r:id="rId3" invalidUrl="https://uowtsd-my.sharepoint.com/personal/l_martin_uwtsd_ac_uk/Documents/Sessions/Foundation Phase/MYL_Chap_Worksheets.pdf"/>
              </a:rPr>
              <a:t>IDEAS</a:t>
            </a: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6599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804" y="365760"/>
            <a:ext cx="5480858" cy="1325562"/>
          </a:xfrm>
        </p:spPr>
        <p:txBody>
          <a:bodyPr/>
          <a:lstStyle/>
          <a:p>
            <a:r>
              <a:rPr lang="en-GB" dirty="0"/>
              <a:t>Teaching through stories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504305" y="1713655"/>
            <a:ext cx="5238127" cy="731520"/>
          </a:xfrm>
        </p:spPr>
        <p:txBody>
          <a:bodyPr/>
          <a:lstStyle/>
          <a:p>
            <a:pPr marL="0" indent="0">
              <a:buNone/>
            </a:pPr>
            <a:r>
              <a:rPr lang="en-GB" u="sng" dirty="0">
                <a:hlinkClick r:id="rId2"/>
              </a:rPr>
              <a:t>https://www.stem.org.uk/teaching-science-through-stories</a:t>
            </a:r>
            <a:endParaRPr lang="en-GB" u="sng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4305" y="2507550"/>
            <a:ext cx="5238127" cy="1155592"/>
          </a:xfrm>
        </p:spPr>
        <p:txBody>
          <a:bodyPr/>
          <a:lstStyle/>
          <a:p>
            <a:r>
              <a:rPr lang="en-GB" b="1" dirty="0"/>
              <a:t>Jack and the Beanstalk. Take 10 </a:t>
            </a:r>
            <a:r>
              <a:rPr lang="en-GB" b="1" dirty="0" err="1"/>
              <a:t>mins</a:t>
            </a:r>
            <a:r>
              <a:rPr lang="en-GB" b="1" dirty="0"/>
              <a:t> to brainstorm how this can become a “Science &amp; Tech” task</a:t>
            </a:r>
          </a:p>
        </p:txBody>
      </p:sp>
      <p:pic>
        <p:nvPicPr>
          <p:cNvPr id="4" name="Picture 3" descr="Jack and the Beanstalk | Teaching Children Philosoph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8192" y="404553"/>
            <a:ext cx="4875692" cy="580778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20683" y="3474720"/>
            <a:ext cx="4660250" cy="29467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 sunflowers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Make plant pots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Seed sorting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Do plants need soil to grow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Identifying bulbs and seeds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Growing a plant from a cutting/ runner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Growing crops (</a:t>
            </a:r>
            <a:r>
              <a:rPr lang="en-GB" dirty="0" err="1"/>
              <a:t>Sq</a:t>
            </a:r>
            <a:r>
              <a:rPr lang="en-GB" dirty="0"/>
              <a:t> foot garden)</a:t>
            </a:r>
          </a:p>
        </p:txBody>
      </p:sp>
    </p:spTree>
    <p:extLst>
      <p:ext uri="{BB962C8B-B14F-4D97-AF65-F5344CB8AC3E}">
        <p14:creationId xmlns:p14="http://schemas.microsoft.com/office/powerpoint/2010/main" val="82347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9F4444CE-BC8D-4D61-B303-4C05614E62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62423CA5-E2E1-4789-B759-9906C1C940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xmlns="" id="{73772B81-181F-48B7-8826-4D9686D15D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10A1A6F-ED66-400F-8788-21CD39025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Calibri"/>
                <a:cs typeface="Calibri"/>
              </a:rPr>
              <a:t>BOTTOM LINE</a:t>
            </a:r>
            <a:r>
              <a:rPr lang="en-US">
                <a:solidFill>
                  <a:schemeClr val="bg1"/>
                </a:solidFill>
                <a:latin typeface="Calibri"/>
                <a:cs typeface="Calibri"/>
              </a:rPr>
              <a:t> 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5E7531A-FAA7-498F-98DB-D1B126DB1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4166854" cy="344011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Keep it fun</a:t>
            </a:r>
            <a:r>
              <a:rPr lang="en-US" sz="2400" dirty="0">
                <a:solidFill>
                  <a:schemeClr val="bg1"/>
                </a:solidFill>
                <a:latin typeface="Calibri"/>
                <a:cs typeface="Calibri"/>
              </a:rPr>
              <a:t> </a:t>
            </a:r>
            <a:endParaRPr lang="en-US" sz="240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Increase demand through questioning</a:t>
            </a:r>
            <a:endParaRPr lang="en-GB" sz="2400" dirty="0">
              <a:solidFill>
                <a:schemeClr val="bg1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Make it tactile</a:t>
            </a:r>
            <a:r>
              <a:rPr lang="en-US" sz="2400" dirty="0">
                <a:solidFill>
                  <a:schemeClr val="bg1"/>
                </a:solidFill>
                <a:latin typeface="Calibri"/>
                <a:cs typeface="Calibri"/>
              </a:rPr>
              <a:t> </a:t>
            </a:r>
            <a:endParaRPr lang="en-US" sz="240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Encourage group work</a:t>
            </a:r>
            <a:endParaRPr lang="en-US" sz="2400" dirty="0">
              <a:solidFill>
                <a:schemeClr val="bg1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Create a safe environment to be curious</a:t>
            </a:r>
            <a:endParaRPr lang="en-US" sz="2400" dirty="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Don't be afraid to try</a:t>
            </a:r>
          </a:p>
          <a:p>
            <a:endParaRPr lang="en-US">
              <a:solidFill>
                <a:schemeClr val="bg1"/>
              </a:solidFill>
            </a:endParaRP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xmlns="" id="{730841EE-0510-4A3E-8662-3376FC19E7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6217616" y="972608"/>
            <a:ext cx="4900269" cy="4900269"/>
          </a:xfrm>
          <a:prstGeom prst="rect">
            <a:avLst/>
          </a:prstGeom>
        </p:spPr>
      </p:pic>
      <p:sp>
        <p:nvSpPr>
          <p:cNvPr id="16" name="Isosceles Triangle 15">
            <a:extLst>
              <a:ext uri="{FF2B5EF4-FFF2-40B4-BE49-F238E27FC236}">
                <a16:creationId xmlns:a16="http://schemas.microsoft.com/office/drawing/2014/main" xmlns="" id="{B2205F6E-03C6-4E92-877C-E2482F6599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2456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9" name="Picture 11" descr="Pre-Coding Penguins">
            <a:hlinkClick r:id="rId3"/>
            <a:extLst>
              <a:ext uri="{FF2B5EF4-FFF2-40B4-BE49-F238E27FC236}">
                <a16:creationId xmlns:a16="http://schemas.microsoft.com/office/drawing/2014/main" xmlns="" id="{016A5BA3-41E8-43F8-BFDB-E8315C7A4B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5" r="13524" b="-1"/>
          <a:stretch/>
        </p:blipFill>
        <p:spPr bwMode="auto">
          <a:xfrm>
            <a:off x="322048" y="-1"/>
            <a:ext cx="4551305" cy="3429000"/>
          </a:xfrm>
          <a:custGeom>
            <a:avLst/>
            <a:gdLst>
              <a:gd name="connsiteX0" fmla="*/ 509916 w 4551305"/>
              <a:gd name="connsiteY0" fmla="*/ 0 h 3429000"/>
              <a:gd name="connsiteX1" fmla="*/ 4551305 w 4551305"/>
              <a:gd name="connsiteY1" fmla="*/ 0 h 3429000"/>
              <a:gd name="connsiteX2" fmla="*/ 4551305 w 4551305"/>
              <a:gd name="connsiteY2" fmla="*/ 1 h 3429000"/>
              <a:gd name="connsiteX3" fmla="*/ 3693885 w 4551305"/>
              <a:gd name="connsiteY3" fmla="*/ 1 h 3429000"/>
              <a:gd name="connsiteX4" fmla="*/ 3181696 w 4551305"/>
              <a:gd name="connsiteY4" fmla="*/ 3429000 h 3429000"/>
              <a:gd name="connsiteX5" fmla="*/ 0 w 4551305"/>
              <a:gd name="connsiteY5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51305" h="3429000">
                <a:moveTo>
                  <a:pt x="509916" y="0"/>
                </a:moveTo>
                <a:lnTo>
                  <a:pt x="4551305" y="0"/>
                </a:lnTo>
                <a:lnTo>
                  <a:pt x="4551305" y="1"/>
                </a:lnTo>
                <a:lnTo>
                  <a:pt x="3693885" y="1"/>
                </a:lnTo>
                <a:lnTo>
                  <a:pt x="3181696" y="3429000"/>
                </a:lnTo>
                <a:lnTo>
                  <a:pt x="0" y="3429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BAC6AB8F-9008-4535-9EDB-F2743FF63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9225" y="609600"/>
            <a:ext cx="5114776" cy="1320800"/>
          </a:xfrm>
        </p:spPr>
        <p:txBody>
          <a:bodyPr>
            <a:normAutofit/>
          </a:bodyPr>
          <a:lstStyle/>
          <a:p>
            <a:r>
              <a:rPr lang="en-GB" dirty="0"/>
              <a:t>ICT Precoding skills</a:t>
            </a:r>
          </a:p>
        </p:txBody>
      </p:sp>
      <p:pic>
        <p:nvPicPr>
          <p:cNvPr id="2057" name="Picture 9" descr="Sorting">
            <a:extLst>
              <a:ext uri="{FF2B5EF4-FFF2-40B4-BE49-F238E27FC236}">
                <a16:creationId xmlns:a16="http://schemas.microsoft.com/office/drawing/2014/main" xmlns="" id="{49D36397-C61E-4CDF-80B7-7388281FBF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70" r="26225" b="2"/>
          <a:stretch/>
        </p:blipFill>
        <p:spPr bwMode="auto">
          <a:xfrm>
            <a:off x="-10633" y="3428999"/>
            <a:ext cx="3514376" cy="3429001"/>
          </a:xfrm>
          <a:custGeom>
            <a:avLst/>
            <a:gdLst>
              <a:gd name="connsiteX0" fmla="*/ 332680 w 3514376"/>
              <a:gd name="connsiteY0" fmla="*/ 0 h 3429001"/>
              <a:gd name="connsiteX1" fmla="*/ 3514376 w 3514376"/>
              <a:gd name="connsiteY1" fmla="*/ 0 h 3429001"/>
              <a:gd name="connsiteX2" fmla="*/ 3002186 w 3514376"/>
              <a:gd name="connsiteY2" fmla="*/ 3429001 h 3429001"/>
              <a:gd name="connsiteX3" fmla="*/ 0 w 3514376"/>
              <a:gd name="connsiteY3" fmla="*/ 3429001 h 3429001"/>
              <a:gd name="connsiteX4" fmla="*/ 0 w 3514376"/>
              <a:gd name="connsiteY4" fmla="*/ 2237155 h 3429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61" name="Straight Connector 79">
            <a:extLst>
              <a:ext uri="{FF2B5EF4-FFF2-40B4-BE49-F238E27FC236}">
                <a16:creationId xmlns:a16="http://schemas.microsoft.com/office/drawing/2014/main" xmlns="" id="{B31FD3CE-CE0A-4FD9-967C-4D340CA378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2012" y="3428999"/>
            <a:ext cx="325116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2" name="Isosceles Triangle 30">
            <a:extLst>
              <a:ext uri="{FF2B5EF4-FFF2-40B4-BE49-F238E27FC236}">
                <a16:creationId xmlns:a16="http://schemas.microsoft.com/office/drawing/2014/main" xmlns="" id="{0663EB55-934F-42EF-80DE-098647DE7A0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7D80FEB-7268-4EDB-812A-34ADA2D22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9225" y="2160589"/>
            <a:ext cx="5114776" cy="3880773"/>
          </a:xfrm>
        </p:spPr>
        <p:txBody>
          <a:bodyPr>
            <a:normAutofit/>
          </a:bodyPr>
          <a:lstStyle/>
          <a:p>
            <a:r>
              <a:rPr lang="en-GB" dirty="0"/>
              <a:t>Sequencing stories or actions. How to make jelly? Re-tell story</a:t>
            </a:r>
          </a:p>
          <a:p>
            <a:r>
              <a:rPr lang="en-GB" dirty="0"/>
              <a:t>Sort “bugs” to categorise</a:t>
            </a:r>
          </a:p>
          <a:p>
            <a:r>
              <a:rPr lang="en-GB" dirty="0"/>
              <a:t>If…then</a:t>
            </a:r>
          </a:p>
          <a:p>
            <a:r>
              <a:rPr lang="en-GB" dirty="0"/>
              <a:t>Treasure hunts</a:t>
            </a:r>
          </a:p>
          <a:p>
            <a:r>
              <a:rPr lang="en-GB" dirty="0"/>
              <a:t>Solve mazes (trial and error)</a:t>
            </a:r>
          </a:p>
          <a:p>
            <a:r>
              <a:rPr lang="en-GB" dirty="0"/>
              <a:t>Copying sequences.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4506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10BE40E3-5550-4CDD-B4FD-387C33EBF1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xmlns="" id="{71A6B738-E50C-4653-B343-B9D6A5EA277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xmlns="" id="{498768D6-B28C-40A3-B381-39306F5816D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xmlns="" id="{B27C15B9-7795-4321-AB30-DF1DEF65C19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xmlns="" id="{578EC957-1F3F-4C00-B023-C8725C2171C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xmlns="" id="{3D642632-BBD5-46D6-A91D-9B2BF68219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xmlns="" id="{BF9D518D-AFF5-4DE2-AEE2-0EC15479A9A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xmlns="" id="{14EF979B-B00D-460C-BD56-7EEAFB7E0F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xmlns="" id="{3E40F9A1-6B82-400F-9397-26D1D36F1F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xmlns="" id="{2EF7DDF1-FF86-4CA4-B08B-8939557EBD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xmlns="" id="{6D7C1F89-72B2-4FDC-B9E2-04F52D5C5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Family Hike In Autumn Free Stock Photo - Public Domain ...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2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061A8C-0464-48C2-9F32-577525F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/>
              <a:t>Getting pupils out of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54F676F-40F3-491D-BCA2-D0C3819A4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Woodland walks</a:t>
            </a:r>
          </a:p>
          <a:p>
            <a:r>
              <a:rPr lang="en-US"/>
              <a:t>Pond dipping</a:t>
            </a:r>
          </a:p>
          <a:p>
            <a:r>
              <a:rPr lang="en-US"/>
              <a:t>Playground</a:t>
            </a:r>
          </a:p>
          <a:p>
            <a:r>
              <a:rPr lang="en-US"/>
              <a:t>Park</a:t>
            </a:r>
          </a:p>
          <a:p>
            <a:r>
              <a:rPr lang="en-US"/>
              <a:t>Museums</a:t>
            </a:r>
          </a:p>
          <a:p>
            <a:r>
              <a:rPr lang="en-US"/>
              <a:t>Beach</a:t>
            </a:r>
          </a:p>
          <a:p>
            <a:r>
              <a:rPr lang="en-US"/>
              <a:t>Techniquest</a:t>
            </a:r>
          </a:p>
          <a:p>
            <a:r>
              <a:rPr lang="en-US"/>
              <a:t>Bug restaurant</a:t>
            </a:r>
          </a:p>
          <a:p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xmlns="" id="{64FA5DFF-7FE6-4855-84E6-DFA78EE978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xmlns="" id="{2AFD8CBA-54A3-4363-991B-B9C631BBFA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xmlns="" id="{3F088236-D655-4F88-B238-E167623580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xmlns="" id="{3DAC0C92-199E-475C-9390-119A9B0272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4">
            <a:extLst>
              <a:ext uri="{FF2B5EF4-FFF2-40B4-BE49-F238E27FC236}">
                <a16:creationId xmlns:a16="http://schemas.microsoft.com/office/drawing/2014/main" xmlns="" id="{C4CFB339-0ED8-4FE2-9EF1-6D1375B849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xmlns="" id="{31896C80-2069-4431-9C19-83B9137344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xmlns="" id="{BF120A21-0841-4823-B0C4-28AEBCEF9B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xmlns="" id="{DBB05BAE-BBD3-4289-899F-A6851503C6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xmlns="" id="{9874D11C-36F5-4BBE-A490-019A54E953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919292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10BE40E3-5550-4CDD-B4FD-387C33EBF1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xmlns="" id="{71A6B738-E50C-4653-B343-B9D6A5EA277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xmlns="" id="{498768D6-B28C-40A3-B381-39306F5816D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xmlns="" id="{B27C15B9-7795-4321-AB30-DF1DEF65C19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xmlns="" id="{578EC957-1F3F-4C00-B023-C8725C2171C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xmlns="" id="{3D642632-BBD5-46D6-A91D-9B2BF68219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xmlns="" id="{BF9D518D-AFF5-4DE2-AEE2-0EC15479A9A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xmlns="" id="{14EF979B-B00D-460C-BD56-7EEAFB7E0F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xmlns="" id="{3E40F9A1-6B82-400F-9397-26D1D36F1F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xmlns="" id="{2EF7DDF1-FF86-4CA4-B08B-8939557EBD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xmlns="" id="{6D7C1F89-72B2-4FDC-B9E2-04F52D5C5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Checklist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9563" y="1398590"/>
            <a:ext cx="5260489" cy="530831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Safety: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Weather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Ratio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Support staff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Parents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Forms?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Pupils (Additional needs?)</a:t>
            </a:r>
          </a:p>
          <a:p>
            <a:pPr>
              <a:lnSpc>
                <a:spcPct val="90000"/>
              </a:lnSpc>
            </a:pPr>
            <a:r>
              <a:rPr lang="en-US" dirty="0"/>
              <a:t>Financial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Cover?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Transportation?</a:t>
            </a:r>
          </a:p>
          <a:p>
            <a:pPr>
              <a:lnSpc>
                <a:spcPct val="90000"/>
              </a:lnSpc>
            </a:pPr>
            <a:r>
              <a:rPr lang="en-US" dirty="0"/>
              <a:t>Admin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Permission? Head. Line manager. More forms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Anything else?</a:t>
            </a:r>
          </a:p>
        </p:txBody>
      </p:sp>
      <p:pic>
        <p:nvPicPr>
          <p:cNvPr id="5" name="Picture 4" descr="File:Tick button image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65" r="8869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xmlns="" id="{3BCB5F6A-9EB0-40B0-9D13-3023E9A205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68653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1F2B4773-3207-44CC-B7AC-892B704982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xmlns="" id="{2B8267CA-A7A5-4E11-9D92-4EAC3DD3E80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xmlns="" id="{E83D61B5-C6B4-4A4B-85AD-FEE7A54912C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xmlns="" id="{A0B67FE4-688F-4497-8BFD-157613A697D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xmlns="" id="{3BF5BE1A-9BAC-4581-A82B-FD8FE31595B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xmlns="" id="{971E5644-6772-414A-8199-E30BFB02A5D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xmlns="" id="{E8246D50-BB0C-408E-93FD-7B8D63A7F78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xmlns="" id="{AFBC5D22-68C1-44FB-8181-CB84ECAA83F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xmlns="" id="{FB6D0FCE-FBDB-4655-A1A7-640B1E86B56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xmlns="" id="{BC8157DF-FD90-4AD6-B803-3AC0ACD8E6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xmlns="" id="{3548B067-9D63-4D21-92EF-CBC9E6338C8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82AF500-452B-459D-88B9-CCD673DF6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Wait!</a:t>
            </a:r>
          </a:p>
        </p:txBody>
      </p:sp>
      <p:pic>
        <p:nvPicPr>
          <p:cNvPr id="6" name="Content Placeholder 5" descr="Pause">
            <a:extLst>
              <a:ext uri="{FF2B5EF4-FFF2-40B4-BE49-F238E27FC236}">
                <a16:creationId xmlns:a16="http://schemas.microsoft.com/office/drawing/2014/main" xmlns="" id="{54BFC17B-065F-419B-BAE6-AD902AB69E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842139" y="2159331"/>
            <a:ext cx="3769831" cy="376983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FA783419-A730-49EC-8660-4BE31E9539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60323" y="2160589"/>
            <a:ext cx="4410676" cy="37685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/>
              <a:t>Check CLEAPSS</a:t>
            </a:r>
          </a:p>
          <a:p>
            <a:pPr>
              <a:buFont typeface="Wingdings 3" charset="2"/>
              <a:buChar char=""/>
            </a:pPr>
            <a:endParaRPr lang="en-US" dirty="0"/>
          </a:p>
          <a:p>
            <a:r>
              <a:rPr lang="en-GB" dirty="0"/>
              <a:t>Username: silver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Password: fish19</a:t>
            </a:r>
          </a:p>
          <a:p>
            <a:endParaRPr lang="en-GB" dirty="0"/>
          </a:p>
          <a:p>
            <a:r>
              <a:rPr lang="en-GB" dirty="0"/>
              <a:t>What sort of activities require a risk assessment?</a:t>
            </a:r>
          </a:p>
          <a:p>
            <a:r>
              <a:rPr lang="en-GB" dirty="0"/>
              <a:t>What is the worse that could happen?</a:t>
            </a:r>
          </a:p>
          <a:p>
            <a:r>
              <a:rPr lang="en-GB" dirty="0"/>
              <a:t>Can you avoid it?</a:t>
            </a:r>
          </a:p>
          <a:p>
            <a:r>
              <a:rPr lang="en-GB" dirty="0"/>
              <a:t>Can you reduce the chance?</a:t>
            </a:r>
          </a:p>
          <a:p>
            <a:r>
              <a:rPr lang="en-GB" dirty="0"/>
              <a:t>What would you do if it happened?</a:t>
            </a:r>
          </a:p>
        </p:txBody>
      </p:sp>
    </p:spTree>
    <p:extLst>
      <p:ext uri="{BB962C8B-B14F-4D97-AF65-F5344CB8AC3E}">
        <p14:creationId xmlns:p14="http://schemas.microsoft.com/office/powerpoint/2010/main" val="40033894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9" ma:contentTypeDescription="Create a new document." ma:contentTypeScope="" ma:versionID="97ba226f25e46d0876ac9fef060d5b77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553c792481ff8a07b24433b109b25fe9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NotebookType" minOccurs="0"/>
                <xsd:element ref="ns3:FolderType" minOccurs="0"/>
                <xsd:element ref="ns3:CultureName" minOccurs="0"/>
                <xsd:element ref="ns3:AppVersion" minOccurs="0"/>
                <xsd:element ref="ns3:TeamsChannelId" minOccurs="0"/>
                <xsd:element ref="ns3:Owner" minOccurs="0"/>
                <xsd:element ref="ns3:Math_Settings" minOccurs="0"/>
                <xsd:element ref="ns3:DefaultSectionNames" minOccurs="0"/>
                <xsd:element ref="ns3:Templates" minOccurs="0"/>
                <xsd:element ref="ns3:Teachers" minOccurs="0"/>
                <xsd:element ref="ns3:Students" minOccurs="0"/>
                <xsd:element ref="ns3:Student_Groups" minOccurs="0"/>
                <xsd:element ref="ns3:Distribution_Groups" minOccurs="0"/>
                <xsd:element ref="ns3:LMS_Mapping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3:IsNotebookLock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NotebookType" ma:index="17" nillable="true" ma:displayName="Notebook Type" ma:internalName="NotebookType">
      <xsd:simpleType>
        <xsd:restriction base="dms:Text"/>
      </xsd:simpleType>
    </xsd:element>
    <xsd:element name="FolderType" ma:index="18" nillable="true" ma:displayName="Folder Type" ma:internalName="FolderType">
      <xsd:simpleType>
        <xsd:restriction base="dms:Text"/>
      </xsd:simpleType>
    </xsd:element>
    <xsd:element name="CultureName" ma:index="19" nillable="true" ma:displayName="Culture Name" ma:internalName="CultureName">
      <xsd:simpleType>
        <xsd:restriction base="dms:Text"/>
      </xsd:simpleType>
    </xsd:element>
    <xsd:element name="AppVersion" ma:index="20" nillable="true" ma:displayName="App Version" ma:internalName="AppVersion">
      <xsd:simpleType>
        <xsd:restriction base="dms:Text"/>
      </xsd:simpleType>
    </xsd:element>
    <xsd:element name="TeamsChannelId" ma:index="21" nillable="true" ma:displayName="Teams Channel Id" ma:internalName="TeamsChannelId">
      <xsd:simpleType>
        <xsd:restriction base="dms:Text"/>
      </xsd:simpleType>
    </xsd:element>
    <xsd:element name="Owner" ma:index="22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3" nillable="true" ma:displayName="Math Settings" ma:internalName="Math_Settings">
      <xsd:simpleType>
        <xsd:restriction base="dms:Text"/>
      </xsd:simpleType>
    </xsd:element>
    <xsd:element name="DefaultSectionNames" ma:index="2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5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6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7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8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0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1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2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3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4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5" nillable="true" ma:displayName="Is Collaboration Space Locked" ma:internalName="Is_Collaboration_Space_Locked">
      <xsd:simpleType>
        <xsd:restriction base="dms:Boolean"/>
      </xsd:simpleType>
    </xsd:element>
    <xsd:element name="IsNotebookLocked" ma:index="36" nillable="true" ma:displayName="Is Notebook Locked" ma:internalName="IsNotebookLocke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46b8f10f-f56e-4e87-af4a-2384ac144562" xsi:nil="true"/>
    <NotebookType xmlns="46b8f10f-f56e-4e87-af4a-2384ac144562" xsi:nil="true"/>
    <FolderType xmlns="46b8f10f-f56e-4e87-af4a-2384ac144562" xsi:nil="true"/>
    <Students xmlns="46b8f10f-f56e-4e87-af4a-2384ac144562">
      <UserInfo>
        <DisplayName/>
        <AccountId xsi:nil="true"/>
        <AccountType/>
      </UserInfo>
    </Students>
    <Student_Groups xmlns="46b8f10f-f56e-4e87-af4a-2384ac144562">
      <UserInfo>
        <DisplayName/>
        <AccountId xsi:nil="true"/>
        <AccountType/>
      </UserInfo>
    </Student_Groups>
    <TeamsChannelId xmlns="46b8f10f-f56e-4e87-af4a-2384ac144562" xsi:nil="true"/>
    <IsNotebookLocked xmlns="46b8f10f-f56e-4e87-af4a-2384ac144562" xsi:nil="true"/>
    <Distribution_Groups xmlns="46b8f10f-f56e-4e87-af4a-2384ac144562" xsi:nil="true"/>
    <Is_Collaboration_Space_Locked xmlns="46b8f10f-f56e-4e87-af4a-2384ac144562" xsi:nil="true"/>
    <Invited_Teachers xmlns="46b8f10f-f56e-4e87-af4a-2384ac144562" xsi:nil="true"/>
    <Invited_Students xmlns="46b8f10f-f56e-4e87-af4a-2384ac144562" xsi:nil="true"/>
    <Math_Settings xmlns="46b8f10f-f56e-4e87-af4a-2384ac144562" xsi:nil="true"/>
    <Templates xmlns="46b8f10f-f56e-4e87-af4a-2384ac144562" xsi:nil="true"/>
    <Self_Registration_Enabled xmlns="46b8f10f-f56e-4e87-af4a-2384ac144562" xsi:nil="true"/>
    <Has_Teacher_Only_SectionGroup xmlns="46b8f10f-f56e-4e87-af4a-2384ac144562" xsi:nil="true"/>
    <DefaultSectionNames xmlns="46b8f10f-f56e-4e87-af4a-2384ac144562" xsi:nil="true"/>
    <AppVersion xmlns="46b8f10f-f56e-4e87-af4a-2384ac144562" xsi:nil="true"/>
    <Teachers xmlns="46b8f10f-f56e-4e87-af4a-2384ac144562">
      <UserInfo>
        <DisplayName/>
        <AccountId xsi:nil="true"/>
        <AccountType/>
      </UserInfo>
    </Teachers>
    <CultureName xmlns="46b8f10f-f56e-4e87-af4a-2384ac144562" xsi:nil="true"/>
    <Owner xmlns="46b8f10f-f56e-4e87-af4a-2384ac144562">
      <UserInfo>
        <DisplayName/>
        <AccountId xsi:nil="true"/>
        <AccountType/>
      </UserInfo>
    </Owner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B9EBF82-B596-47EF-BFB7-C837CDD100E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BC17B96-44E1-4D27-8275-49488FA5EBD9}">
  <ds:schemaRefs>
    <ds:schemaRef ds:uri="http://schemas.microsoft.com/office/2006/metadata/properties"/>
    <ds:schemaRef ds:uri="http://schemas.microsoft.com/office/infopath/2007/PartnerControls"/>
    <ds:schemaRef ds:uri="46b8f10f-f56e-4e87-af4a-2384ac144562"/>
  </ds:schemaRefs>
</ds:datastoreItem>
</file>

<file path=customXml/itemProps3.xml><?xml version="1.0" encoding="utf-8"?>
<ds:datastoreItem xmlns:ds="http://schemas.openxmlformats.org/officeDocument/2006/customXml" ds:itemID="{BE274086-DBC4-4534-ADD1-A99867C702D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506</Words>
  <Application>Microsoft Macintosh PowerPoint</Application>
  <PresentationFormat>Widescreen</PresentationFormat>
  <Paragraphs>172</Paragraphs>
  <Slides>16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Abadi</vt:lpstr>
      <vt:lpstr>Calibri</vt:lpstr>
      <vt:lpstr>Trebuchet MS</vt:lpstr>
      <vt:lpstr>Wingdings 3</vt:lpstr>
      <vt:lpstr>Arial</vt:lpstr>
      <vt:lpstr>Facet</vt:lpstr>
      <vt:lpstr>Cyfnod Sylfaen</vt:lpstr>
      <vt:lpstr>Wonder and Awe!</vt:lpstr>
      <vt:lpstr>Pedagogy:</vt:lpstr>
      <vt:lpstr>Cartesian Squid</vt:lpstr>
      <vt:lpstr>Sut ddysgoch chi sut i gerdded?</vt:lpstr>
      <vt:lpstr>Trafodwch sut y gallwch fynd at y syniadau canlynol.Sut maen nhw'n cysylltu â'r cwricwlwm (2015)? t41</vt:lpstr>
      <vt:lpstr>Look at the list again.  Discuss which ones can link to a theme or to other areas of learning  (Curr 2022)</vt:lpstr>
      <vt:lpstr>Science is a good way of engaging your pupils and to have a bit of fun.</vt:lpstr>
      <vt:lpstr>What makes a teacher different from a playworker?</vt:lpstr>
      <vt:lpstr>HOW TO SUPPORT AN ENQUIRING MIND…</vt:lpstr>
      <vt:lpstr>Teaching through stories</vt:lpstr>
      <vt:lpstr>BOTTOM LINE </vt:lpstr>
      <vt:lpstr>ICT Precoding skills</vt:lpstr>
      <vt:lpstr>Getting pupils out of the classroom</vt:lpstr>
      <vt:lpstr>Checklist</vt:lpstr>
      <vt:lpstr>Wait!</vt:lpstr>
    </vt:vector>
  </TitlesOfParts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Foundation Phase</dc:title>
  <dc:creator/>
  <cp:lastModifiedBy/>
  <cp:revision>2</cp:revision>
  <dcterms:created xsi:type="dcterms:W3CDTF">2020-01-19T21:48:05Z</dcterms:created>
  <dcterms:modified xsi:type="dcterms:W3CDTF">2020-02-13T19:04:28Z</dcterms:modified>
</cp:coreProperties>
</file>