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0688638" cy="7562850"/>
  <p:notesSz cx="7562850" cy="10688638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B8B43-6C40-4A01-9949-96A7565743D8}" v="8" dt="2026-06-13T00:05:57.5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5" d="100"/>
          <a:sy n="75" d="100"/>
        </p:scale>
        <p:origin x="1301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mima hassan" userId="a03e171bc3d13aaf" providerId="LiveId" clId="{6D787AD2-919F-4C7F-84EC-B6F36FE9D21B}"/>
    <pc:docChg chg="undo custSel modSld">
      <pc:chgData name="omima hassan" userId="a03e171bc3d13aaf" providerId="LiveId" clId="{6D787AD2-919F-4C7F-84EC-B6F36FE9D21B}" dt="2026-06-13T00:08:35.124" v="293" actId="14100"/>
      <pc:docMkLst>
        <pc:docMk/>
      </pc:docMkLst>
      <pc:sldChg chg="addSp delSp modSp mod">
        <pc:chgData name="omima hassan" userId="a03e171bc3d13aaf" providerId="LiveId" clId="{6D787AD2-919F-4C7F-84EC-B6F36FE9D21B}" dt="2026-06-13T00:08:35.124" v="293" actId="14100"/>
        <pc:sldMkLst>
          <pc:docMk/>
          <pc:sldMk cId="0" sldId="256"/>
        </pc:sldMkLst>
        <pc:spChg chg="mod">
          <ac:chgData name="omima hassan" userId="a03e171bc3d13aaf" providerId="LiveId" clId="{6D787AD2-919F-4C7F-84EC-B6F36FE9D21B}" dt="2026-06-12T23:53:11.344" v="78" actId="1076"/>
          <ac:spMkLst>
            <pc:docMk/>
            <pc:sldMk cId="0" sldId="256"/>
            <ac:spMk id="2" creationId="{00000000-0000-0000-0000-000000000000}"/>
          </ac:spMkLst>
        </pc:spChg>
        <pc:spChg chg="del">
          <ac:chgData name="omima hassan" userId="a03e171bc3d13aaf" providerId="LiveId" clId="{6D787AD2-919F-4C7F-84EC-B6F36FE9D21B}" dt="2026-06-12T23:57:48.516" v="133" actId="478"/>
          <ac:spMkLst>
            <pc:docMk/>
            <pc:sldMk cId="0" sldId="256"/>
            <ac:spMk id="4" creationId="{00000000-0000-0000-0000-000000000000}"/>
          </ac:spMkLst>
        </pc:spChg>
        <pc:spChg chg="del mod">
          <ac:chgData name="omima hassan" userId="a03e171bc3d13aaf" providerId="LiveId" clId="{6D787AD2-919F-4C7F-84EC-B6F36FE9D21B}" dt="2026-06-12T23:52:15.111" v="73" actId="478"/>
          <ac:spMkLst>
            <pc:docMk/>
            <pc:sldMk cId="0" sldId="256"/>
            <ac:spMk id="6" creationId="{00000000-0000-0000-0000-000000000000}"/>
          </ac:spMkLst>
        </pc:spChg>
        <pc:spChg chg="add del mod">
          <ac:chgData name="omima hassan" userId="a03e171bc3d13aaf" providerId="LiveId" clId="{6D787AD2-919F-4C7F-84EC-B6F36FE9D21B}" dt="2026-06-13T00:06:54.636" v="235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omima hassan" userId="a03e171bc3d13aaf" providerId="LiveId" clId="{6D787AD2-919F-4C7F-84EC-B6F36FE9D21B}" dt="2026-06-13T00:07:52.426" v="292" actId="1076"/>
          <ac:spMkLst>
            <pc:docMk/>
            <pc:sldMk cId="0" sldId="256"/>
            <ac:spMk id="8" creationId="{00000000-0000-0000-0000-000000000000}"/>
          </ac:spMkLst>
        </pc:spChg>
        <pc:spChg chg="add mod">
          <ac:chgData name="omima hassan" userId="a03e171bc3d13aaf" providerId="LiveId" clId="{6D787AD2-919F-4C7F-84EC-B6F36FE9D21B}" dt="2026-06-13T00:05:47.190" v="163" actId="20577"/>
          <ac:spMkLst>
            <pc:docMk/>
            <pc:sldMk cId="0" sldId="256"/>
            <ac:spMk id="91" creationId="{41A20A86-8042-E6F5-9D86-0CF08B97C6B1}"/>
          </ac:spMkLst>
        </pc:spChg>
        <pc:spChg chg="add mod">
          <ac:chgData name="omima hassan" userId="a03e171bc3d13aaf" providerId="LiveId" clId="{6D787AD2-919F-4C7F-84EC-B6F36FE9D21B}" dt="2026-06-13T00:08:35.124" v="293" actId="14100"/>
          <ac:spMkLst>
            <pc:docMk/>
            <pc:sldMk cId="0" sldId="256"/>
            <ac:spMk id="92" creationId="{6FBDE4F8-FB95-D453-A3A9-EB769BC13882}"/>
          </ac:spMkLst>
        </pc:spChg>
        <pc:picChg chg="del">
          <ac:chgData name="omima hassan" userId="a03e171bc3d13aaf" providerId="LiveId" clId="{6D787AD2-919F-4C7F-84EC-B6F36FE9D21B}" dt="2026-06-12T23:57:46.364" v="132" actId="478"/>
          <ac:picMkLst>
            <pc:docMk/>
            <pc:sldMk cId="0" sldId="256"/>
            <ac:picMk id="5" creationId="{00000000-0000-0000-0000-000000000000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actively improving EI</c:v>
                </c:pt>
              </c:strCache>
            </c:strRef>
          </c:tx>
          <c:spPr>
            <a:solidFill>
              <a:srgbClr val="0E7C86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AD20-4D99-9ACA-F39C3DC600AC}"/>
              </c:ext>
            </c:extLst>
          </c:dPt>
          <c:dPt>
            <c:idx val="1"/>
            <c:invertIfNegative val="0"/>
            <c:bubble3D val="0"/>
            <c:spPr>
              <a:solidFill>
                <a:srgbClr val="0F3D5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AD20-4D99-9ACA-F39C3DC600AC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1" i="0" u="none" strike="noStrike">
                    <a:solidFill>
                      <a:srgbClr val="1E2A3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Gen Z</c:v>
                </c:pt>
                <c:pt idx="1">
                  <c:v>Older gens (avg)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43</c:v>
                </c:pt>
                <c:pt idx="1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D20-4D99-9ACA-F39C3DC600A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50" b="0" i="0" u="none" strike="noStrike">
                <a:solidFill>
                  <a:srgbClr val="5A6B7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0"/>
          <c:min val="0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6533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689336" cy="1078992"/>
          </a:xfrm>
          <a:prstGeom prst="rect">
            <a:avLst/>
          </a:prstGeom>
          <a:solidFill>
            <a:srgbClr val="0F3D52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0" y="1078992"/>
            <a:ext cx="10689336" cy="64008"/>
          </a:xfrm>
          <a:prstGeom prst="rect">
            <a:avLst/>
          </a:prstGeom>
          <a:solidFill>
            <a:srgbClr val="2BA8A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968496" y="637794"/>
            <a:ext cx="7315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solidFill>
                  <a:srgbClr val="BF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EI to improve teamwork, manage conflict and support successful group outcomes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324612" y="164010"/>
            <a:ext cx="2884932" cy="7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Developing Emotional Intelligence Skills</a:t>
            </a:r>
            <a:endParaRPr lang="en-US" sz="1600" dirty="0"/>
          </a:p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 - LCLM 5006</a:t>
            </a:r>
          </a:p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Title - C1 – Poster Presentation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</a:rPr>
              <a:t>Lectures name: Taonga Kaonga </a:t>
            </a:r>
            <a:r>
              <a:rPr lang="en-US" sz="1100" dirty="0" err="1">
                <a:solidFill>
                  <a:schemeClr val="bg1"/>
                </a:solidFill>
              </a:rPr>
              <a:t>Sobere</a:t>
            </a:r>
            <a:endParaRPr lang="en-US" sz="11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820" b="1" dirty="0">
                <a:solidFill>
                  <a:srgbClr val="9FD3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 - Omima Suliman  |  Student ID: 2325135</a:t>
            </a:r>
            <a:endParaRPr lang="en-US" sz="820" dirty="0"/>
          </a:p>
        </p:txBody>
      </p:sp>
      <p:sp>
        <p:nvSpPr>
          <p:cNvPr id="9" name="Shape 6"/>
          <p:cNvSpPr/>
          <p:nvPr/>
        </p:nvSpPr>
        <p:spPr>
          <a:xfrm>
            <a:off x="292608" y="1298448"/>
            <a:ext cx="3209544" cy="1755648"/>
          </a:xfrm>
          <a:prstGeom prst="rect">
            <a:avLst/>
          </a:prstGeom>
          <a:solidFill>
            <a:srgbClr val="F4F7F7"/>
          </a:solidFill>
          <a:ln w="12700">
            <a:solidFill>
              <a:srgbClr val="BFE6E2"/>
            </a:solidFill>
            <a:prstDash val="solid"/>
          </a:ln>
          <a:effectLst>
            <a:outerShdw blurRad="88900" dist="25400" dir="8100000" algn="bl" rotWithShape="0">
              <a:srgbClr val="0F3D52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92608" y="1298448"/>
            <a:ext cx="64008" cy="1755648"/>
          </a:xfrm>
          <a:prstGeom prst="rect">
            <a:avLst/>
          </a:prstGeom>
          <a:solidFill>
            <a:srgbClr val="2BA8A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408176"/>
            <a:ext cx="237744" cy="23774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68096" y="1371600"/>
            <a:ext cx="26609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3D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Introduction</a:t>
            </a:r>
            <a:endParaRPr lang="en-US" sz="1450" dirty="0"/>
          </a:p>
        </p:txBody>
      </p:sp>
      <p:sp>
        <p:nvSpPr>
          <p:cNvPr id="13" name="Text 9"/>
          <p:cNvSpPr/>
          <p:nvPr/>
        </p:nvSpPr>
        <p:spPr>
          <a:xfrm>
            <a:off x="475488" y="1719072"/>
            <a:ext cx="2843784" cy="1243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US" sz="94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 (EI) is the capacity to perceive, understand, regulate and use emotions in oneself and others (Mayer and Salovey, 1997). Goleman (1996) popularised five components — </a:t>
            </a:r>
            <a:r>
              <a:rPr lang="en-US" sz="940" b="1" i="1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self-awareness, self-regulation, motivation, empathy and social skills</a:t>
            </a:r>
            <a:r>
              <a:rPr lang="en-US" sz="94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In group projects, students meet conflicting deadlines, uneven effort and critical feedback; EI turns these friction points into productive teamwork rather than withdrawal or conflict.</a:t>
            </a:r>
            <a:endParaRPr lang="en-US" sz="940" dirty="0"/>
          </a:p>
        </p:txBody>
      </p:sp>
      <p:sp>
        <p:nvSpPr>
          <p:cNvPr id="14" name="Shape 10"/>
          <p:cNvSpPr/>
          <p:nvPr/>
        </p:nvSpPr>
        <p:spPr>
          <a:xfrm>
            <a:off x="292608" y="3200400"/>
            <a:ext cx="3209544" cy="3904488"/>
          </a:xfrm>
          <a:prstGeom prst="rect">
            <a:avLst/>
          </a:prstGeom>
          <a:solidFill>
            <a:srgbClr val="FFFFFF"/>
          </a:solidFill>
          <a:ln w="12700">
            <a:solidFill>
              <a:srgbClr val="BFE6E2"/>
            </a:solidFill>
            <a:prstDash val="solid"/>
          </a:ln>
          <a:effectLst>
            <a:outerShdw blurRad="88900" dist="25400" dir="8100000" algn="bl" rotWithShape="0">
              <a:srgbClr val="0F3D52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292608" y="3200400"/>
            <a:ext cx="3209544" cy="420624"/>
          </a:xfrm>
          <a:prstGeom prst="rect">
            <a:avLst/>
          </a:prstGeom>
          <a:solidFill>
            <a:srgbClr val="0F3D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365760" y="3264408"/>
            <a:ext cx="292608" cy="292608"/>
          </a:xfrm>
          <a:prstGeom prst="ellipse">
            <a:avLst/>
          </a:prstGeom>
          <a:solidFill>
            <a:srgbClr val="0E7C8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340" y="3332988"/>
            <a:ext cx="155448" cy="15544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731520" y="3200400"/>
            <a:ext cx="269748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— EI in Teamwork</a:t>
            </a:r>
            <a:endParaRPr lang="en-US" sz="1250" dirty="0"/>
          </a:p>
        </p:txBody>
      </p:sp>
      <p:sp>
        <p:nvSpPr>
          <p:cNvPr id="19" name="Text 14"/>
          <p:cNvSpPr/>
          <p:nvPr/>
        </p:nvSpPr>
        <p:spPr>
          <a:xfrm>
            <a:off x="457200" y="3675888"/>
            <a:ext cx="289864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20" b="1" dirty="0">
                <a:solidFill>
                  <a:srgbClr val="0E7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Q: </a:t>
            </a:r>
            <a:r>
              <a:rPr lang="en-US" sz="920" i="1" dirty="0">
                <a:solidFill>
                  <a:srgbClr val="5A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does EI help students work effectively in groups and manage teamwork challenges?</a:t>
            </a:r>
            <a:endParaRPr lang="en-US" sz="920" dirty="0"/>
          </a:p>
        </p:txBody>
      </p:sp>
      <p:sp>
        <p:nvSpPr>
          <p:cNvPr id="20" name="Shape 15"/>
          <p:cNvSpPr/>
          <p:nvPr/>
        </p:nvSpPr>
        <p:spPr>
          <a:xfrm>
            <a:off x="457200" y="4151376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636" y="4210812"/>
            <a:ext cx="155448" cy="15544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804672" y="4096512"/>
            <a:ext cx="2532888" cy="5358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89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  </a:t>
            </a:r>
            <a:r>
              <a:rPr lang="en-US" sz="89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Knowing your triggers before a tense team meeting.</a:t>
            </a:r>
            <a:endParaRPr lang="en-US" sz="890" dirty="0"/>
          </a:p>
        </p:txBody>
      </p:sp>
      <p:sp>
        <p:nvSpPr>
          <p:cNvPr id="23" name="Shape 17"/>
          <p:cNvSpPr/>
          <p:nvPr/>
        </p:nvSpPr>
        <p:spPr>
          <a:xfrm>
            <a:off x="457200" y="4687214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636" y="4746650"/>
            <a:ext cx="155448" cy="155448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804672" y="4632350"/>
            <a:ext cx="2532888" cy="5358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89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Self-regulation  </a:t>
            </a:r>
            <a:r>
              <a:rPr lang="en-US" sz="89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Pausing instead of snapping when a deadline slips.</a:t>
            </a:r>
            <a:endParaRPr lang="en-US" sz="890" dirty="0"/>
          </a:p>
        </p:txBody>
      </p:sp>
      <p:sp>
        <p:nvSpPr>
          <p:cNvPr id="26" name="Shape 19"/>
          <p:cNvSpPr/>
          <p:nvPr/>
        </p:nvSpPr>
        <p:spPr>
          <a:xfrm>
            <a:off x="457200" y="5223053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6636" y="5282489"/>
            <a:ext cx="155448" cy="155448"/>
          </a:xfrm>
          <a:prstGeom prst="rect">
            <a:avLst/>
          </a:prstGeom>
        </p:spPr>
      </p:pic>
      <p:sp>
        <p:nvSpPr>
          <p:cNvPr id="28" name="Text 20"/>
          <p:cNvSpPr/>
          <p:nvPr/>
        </p:nvSpPr>
        <p:spPr>
          <a:xfrm>
            <a:off x="804672" y="5168189"/>
            <a:ext cx="2532888" cy="5358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89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  </a:t>
            </a:r>
            <a:r>
              <a:rPr lang="en-US" sz="89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Keeping the group focused on the shared grade/goal.</a:t>
            </a:r>
            <a:endParaRPr lang="en-US" sz="890" dirty="0"/>
          </a:p>
        </p:txBody>
      </p:sp>
      <p:sp>
        <p:nvSpPr>
          <p:cNvPr id="29" name="Shape 21"/>
          <p:cNvSpPr/>
          <p:nvPr/>
        </p:nvSpPr>
        <p:spPr>
          <a:xfrm>
            <a:off x="457200" y="5758891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0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636" y="5818327"/>
            <a:ext cx="155448" cy="155448"/>
          </a:xfrm>
          <a:prstGeom prst="rect">
            <a:avLst/>
          </a:prstGeom>
        </p:spPr>
      </p:pic>
      <p:sp>
        <p:nvSpPr>
          <p:cNvPr id="31" name="Text 22"/>
          <p:cNvSpPr/>
          <p:nvPr/>
        </p:nvSpPr>
        <p:spPr>
          <a:xfrm>
            <a:off x="804672" y="5704027"/>
            <a:ext cx="2532888" cy="5358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89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Empathy  </a:t>
            </a:r>
            <a:r>
              <a:rPr lang="en-US" sz="89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Noticing a quiet member is overloaded, not lazy.</a:t>
            </a:r>
            <a:endParaRPr lang="en-US" sz="890" dirty="0"/>
          </a:p>
        </p:txBody>
      </p:sp>
      <p:sp>
        <p:nvSpPr>
          <p:cNvPr id="32" name="Shape 23"/>
          <p:cNvSpPr/>
          <p:nvPr/>
        </p:nvSpPr>
        <p:spPr>
          <a:xfrm>
            <a:off x="457200" y="6294730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3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636" y="6354166"/>
            <a:ext cx="155448" cy="155448"/>
          </a:xfrm>
          <a:prstGeom prst="rect">
            <a:avLst/>
          </a:prstGeom>
        </p:spPr>
      </p:pic>
      <p:sp>
        <p:nvSpPr>
          <p:cNvPr id="34" name="Text 24"/>
          <p:cNvSpPr/>
          <p:nvPr/>
        </p:nvSpPr>
        <p:spPr>
          <a:xfrm>
            <a:off x="804672" y="6239866"/>
            <a:ext cx="2532888" cy="5358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89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skills  </a:t>
            </a:r>
            <a:r>
              <a:rPr lang="en-US" sz="89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Negotiating who does what, fairly and openly.</a:t>
            </a:r>
            <a:endParaRPr lang="en-US" sz="890" dirty="0"/>
          </a:p>
        </p:txBody>
      </p:sp>
      <p:sp>
        <p:nvSpPr>
          <p:cNvPr id="35" name="Text 25"/>
          <p:cNvSpPr/>
          <p:nvPr/>
        </p:nvSpPr>
        <p:spPr>
          <a:xfrm>
            <a:off x="457200" y="6793992"/>
            <a:ext cx="28986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30" i="1" dirty="0">
                <a:solidFill>
                  <a:srgbClr val="5A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to feedback, conflict and deadlines, these skills (Goleman, 1996) keep groups cohesive and on task.</a:t>
            </a:r>
            <a:endParaRPr lang="en-US" sz="830" dirty="0"/>
          </a:p>
        </p:txBody>
      </p:sp>
      <p:sp>
        <p:nvSpPr>
          <p:cNvPr id="36" name="Shape 26"/>
          <p:cNvSpPr/>
          <p:nvPr/>
        </p:nvSpPr>
        <p:spPr>
          <a:xfrm>
            <a:off x="3739896" y="1298448"/>
            <a:ext cx="3209544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BFE6E2"/>
            </a:solidFill>
            <a:prstDash val="solid"/>
          </a:ln>
          <a:effectLst>
            <a:outerShdw blurRad="88900" dist="25400" dir="8100000" algn="bl" rotWithShape="0">
              <a:srgbClr val="0F3D52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27"/>
          <p:cNvSpPr/>
          <p:nvPr/>
        </p:nvSpPr>
        <p:spPr>
          <a:xfrm>
            <a:off x="3739896" y="1298448"/>
            <a:ext cx="3209544" cy="420624"/>
          </a:xfrm>
          <a:prstGeom prst="rect">
            <a:avLst/>
          </a:prstGeom>
          <a:solidFill>
            <a:srgbClr val="0F3D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28"/>
          <p:cNvSpPr/>
          <p:nvPr/>
        </p:nvSpPr>
        <p:spPr>
          <a:xfrm>
            <a:off x="3813048" y="1362456"/>
            <a:ext cx="292608" cy="292608"/>
          </a:xfrm>
          <a:prstGeom prst="ellipse">
            <a:avLst/>
          </a:prstGeom>
          <a:solidFill>
            <a:srgbClr val="0E7C8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9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81628" y="1431036"/>
            <a:ext cx="155448" cy="155448"/>
          </a:xfrm>
          <a:prstGeom prst="rect">
            <a:avLst/>
          </a:prstGeom>
        </p:spPr>
      </p:pic>
      <p:sp>
        <p:nvSpPr>
          <p:cNvPr id="40" name="Text 29"/>
          <p:cNvSpPr/>
          <p:nvPr/>
        </p:nvSpPr>
        <p:spPr>
          <a:xfrm>
            <a:off x="4178808" y="1298448"/>
            <a:ext cx="269748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— Managing Own Emotions</a:t>
            </a:r>
            <a:endParaRPr lang="en-US" sz="1250" dirty="0"/>
          </a:p>
        </p:txBody>
      </p:sp>
      <p:sp>
        <p:nvSpPr>
          <p:cNvPr id="41" name="Text 30"/>
          <p:cNvSpPr/>
          <p:nvPr/>
        </p:nvSpPr>
        <p:spPr>
          <a:xfrm>
            <a:off x="3904488" y="1773936"/>
            <a:ext cx="2898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2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Q: </a:t>
            </a:r>
            <a:r>
              <a:rPr lang="en-US" sz="92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How can students manage their own emotions to stay productive and reduce stress?</a:t>
            </a:r>
            <a:endParaRPr lang="en-US" sz="920" dirty="0"/>
          </a:p>
        </p:txBody>
      </p:sp>
      <p:sp>
        <p:nvSpPr>
          <p:cNvPr id="42" name="Text 31"/>
          <p:cNvSpPr/>
          <p:nvPr/>
        </p:nvSpPr>
        <p:spPr>
          <a:xfrm>
            <a:off x="3904488" y="2176272"/>
            <a:ext cx="2898648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Strategies: </a:t>
            </a:r>
            <a:r>
              <a:rPr lang="en-US" sz="93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mindfulness, reflection, stress management and </a:t>
            </a:r>
            <a:r>
              <a:rPr lang="en-US" sz="930" b="1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pausing before reacting</a:t>
            </a:r>
            <a:r>
              <a:rPr lang="en-US" sz="93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Self-regulation lets students re-appraise a stressful situation instead of reacting impulsively (Goleman, 1998).</a:t>
            </a:r>
            <a:endParaRPr lang="en-US" sz="930" dirty="0"/>
          </a:p>
        </p:txBody>
      </p:sp>
      <p:sp>
        <p:nvSpPr>
          <p:cNvPr id="43" name="Text 32"/>
          <p:cNvSpPr/>
          <p:nvPr/>
        </p:nvSpPr>
        <p:spPr>
          <a:xfrm>
            <a:off x="3904488" y="2871216"/>
            <a:ext cx="28986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b="1" dirty="0">
                <a:solidFill>
                  <a:srgbClr val="0E7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  ·  Emotion → Response → Outcome</a:t>
            </a:r>
            <a:endParaRPr lang="en-US" sz="880" dirty="0"/>
          </a:p>
        </p:txBody>
      </p:sp>
      <p:sp>
        <p:nvSpPr>
          <p:cNvPr id="44" name="Shape 33"/>
          <p:cNvSpPr/>
          <p:nvPr/>
        </p:nvSpPr>
        <p:spPr>
          <a:xfrm>
            <a:off x="3959352" y="3127248"/>
            <a:ext cx="2770632" cy="365760"/>
          </a:xfrm>
          <a:prstGeom prst="roundRect">
            <a:avLst>
              <a:gd name="adj" fmla="val 12500"/>
            </a:avLst>
          </a:prstGeom>
          <a:solidFill>
            <a:srgbClr val="0E7C8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34"/>
          <p:cNvSpPr/>
          <p:nvPr/>
        </p:nvSpPr>
        <p:spPr>
          <a:xfrm>
            <a:off x="4050792" y="3127248"/>
            <a:ext cx="25877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Trigger emotion  </a:t>
            </a:r>
            <a:r>
              <a:rPr lang="en-US" sz="78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e.g. harsh feedback on your section</a:t>
            </a:r>
            <a:endParaRPr lang="en-US" sz="920" dirty="0"/>
          </a:p>
        </p:txBody>
      </p:sp>
      <p:sp>
        <p:nvSpPr>
          <p:cNvPr id="46" name="Shape 35"/>
          <p:cNvSpPr/>
          <p:nvPr/>
        </p:nvSpPr>
        <p:spPr>
          <a:xfrm>
            <a:off x="5280660" y="3497580"/>
            <a:ext cx="128016" cy="146304"/>
          </a:xfrm>
          <a:prstGeom prst="downArrow">
            <a:avLst/>
          </a:prstGeom>
          <a:solidFill>
            <a:srgbClr val="5A6B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36"/>
          <p:cNvSpPr/>
          <p:nvPr/>
        </p:nvSpPr>
        <p:spPr>
          <a:xfrm>
            <a:off x="3959352" y="3639312"/>
            <a:ext cx="2770632" cy="365760"/>
          </a:xfrm>
          <a:prstGeom prst="roundRect">
            <a:avLst>
              <a:gd name="adj" fmla="val 12500"/>
            </a:avLst>
          </a:prstGeom>
          <a:solidFill>
            <a:srgbClr val="2BA8A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37"/>
          <p:cNvSpPr/>
          <p:nvPr/>
        </p:nvSpPr>
        <p:spPr>
          <a:xfrm>
            <a:off x="4050792" y="3639312"/>
            <a:ext cx="25877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Pause &amp; reflect  </a:t>
            </a:r>
            <a:r>
              <a:rPr lang="en-US" sz="78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mindfulness · name the feeling</a:t>
            </a:r>
            <a:endParaRPr lang="en-US" sz="920" dirty="0"/>
          </a:p>
        </p:txBody>
      </p:sp>
      <p:sp>
        <p:nvSpPr>
          <p:cNvPr id="49" name="Shape 38"/>
          <p:cNvSpPr/>
          <p:nvPr/>
        </p:nvSpPr>
        <p:spPr>
          <a:xfrm>
            <a:off x="5280660" y="4009644"/>
            <a:ext cx="128016" cy="146304"/>
          </a:xfrm>
          <a:prstGeom prst="downArrow">
            <a:avLst/>
          </a:prstGeom>
          <a:solidFill>
            <a:srgbClr val="5A6B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Shape 39"/>
          <p:cNvSpPr/>
          <p:nvPr/>
        </p:nvSpPr>
        <p:spPr>
          <a:xfrm>
            <a:off x="3959352" y="4151376"/>
            <a:ext cx="2770632" cy="365760"/>
          </a:xfrm>
          <a:prstGeom prst="roundRect">
            <a:avLst>
              <a:gd name="adj" fmla="val 12500"/>
            </a:avLst>
          </a:prstGeom>
          <a:solidFill>
            <a:srgbClr val="0F3D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0"/>
          <p:cNvSpPr/>
          <p:nvPr/>
        </p:nvSpPr>
        <p:spPr>
          <a:xfrm>
            <a:off x="4050792" y="4151376"/>
            <a:ext cx="25877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Chosen response  </a:t>
            </a:r>
            <a:r>
              <a:rPr lang="en-US" sz="78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calm, constructive reply</a:t>
            </a:r>
            <a:endParaRPr lang="en-US" sz="920" dirty="0"/>
          </a:p>
        </p:txBody>
      </p:sp>
      <p:sp>
        <p:nvSpPr>
          <p:cNvPr id="52" name="Shape 41"/>
          <p:cNvSpPr/>
          <p:nvPr/>
        </p:nvSpPr>
        <p:spPr>
          <a:xfrm>
            <a:off x="5280660" y="4521708"/>
            <a:ext cx="128016" cy="146304"/>
          </a:xfrm>
          <a:prstGeom prst="downArrow">
            <a:avLst/>
          </a:prstGeom>
          <a:solidFill>
            <a:srgbClr val="5A6B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Shape 42"/>
          <p:cNvSpPr/>
          <p:nvPr/>
        </p:nvSpPr>
        <p:spPr>
          <a:xfrm>
            <a:off x="3959352" y="4663440"/>
            <a:ext cx="2770632" cy="365760"/>
          </a:xfrm>
          <a:prstGeom prst="roundRect">
            <a:avLst>
              <a:gd name="adj" fmla="val 12500"/>
            </a:avLst>
          </a:prstGeom>
          <a:solidFill>
            <a:srgbClr val="E0A45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4" name="Text 43"/>
          <p:cNvSpPr/>
          <p:nvPr/>
        </p:nvSpPr>
        <p:spPr>
          <a:xfrm>
            <a:off x="4050792" y="4663440"/>
            <a:ext cx="25877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  </a:t>
            </a:r>
            <a:r>
              <a:rPr lang="en-US" sz="78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trust kept · group stays productive</a:t>
            </a:r>
            <a:endParaRPr lang="en-US" sz="920" dirty="0"/>
          </a:p>
        </p:txBody>
      </p:sp>
      <p:sp>
        <p:nvSpPr>
          <p:cNvPr id="55" name="Shape 44"/>
          <p:cNvSpPr/>
          <p:nvPr/>
        </p:nvSpPr>
        <p:spPr>
          <a:xfrm>
            <a:off x="3739896" y="5056632"/>
            <a:ext cx="3209544" cy="2048256"/>
          </a:xfrm>
          <a:prstGeom prst="rect">
            <a:avLst/>
          </a:prstGeom>
          <a:solidFill>
            <a:srgbClr val="FFFFFF"/>
          </a:solidFill>
          <a:ln w="12700">
            <a:solidFill>
              <a:srgbClr val="BFE6E2"/>
            </a:solidFill>
            <a:prstDash val="solid"/>
          </a:ln>
          <a:effectLst>
            <a:outerShdw blurRad="88900" dist="25400" dir="8100000" algn="bl" rotWithShape="0">
              <a:srgbClr val="0F3D52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6" name="Shape 45"/>
          <p:cNvSpPr/>
          <p:nvPr/>
        </p:nvSpPr>
        <p:spPr>
          <a:xfrm>
            <a:off x="3739896" y="5056632"/>
            <a:ext cx="3209544" cy="420624"/>
          </a:xfrm>
          <a:prstGeom prst="rect">
            <a:avLst/>
          </a:prstGeom>
          <a:solidFill>
            <a:srgbClr val="0F3D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Shape 46"/>
          <p:cNvSpPr/>
          <p:nvPr/>
        </p:nvSpPr>
        <p:spPr>
          <a:xfrm>
            <a:off x="3813048" y="5120640"/>
            <a:ext cx="292608" cy="292608"/>
          </a:xfrm>
          <a:prstGeom prst="ellipse">
            <a:avLst/>
          </a:prstGeom>
          <a:solidFill>
            <a:srgbClr val="0E7C8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8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81628" y="5189220"/>
            <a:ext cx="155448" cy="155448"/>
          </a:xfrm>
          <a:prstGeom prst="rect">
            <a:avLst/>
          </a:prstGeom>
        </p:spPr>
      </p:pic>
      <p:sp>
        <p:nvSpPr>
          <p:cNvPr id="59" name="Text 47"/>
          <p:cNvSpPr/>
          <p:nvPr/>
        </p:nvSpPr>
        <p:spPr>
          <a:xfrm>
            <a:off x="4178808" y="5056632"/>
            <a:ext cx="269748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Generational Differences &amp; EI</a:t>
            </a:r>
            <a:endParaRPr lang="en-US" sz="1250" dirty="0"/>
          </a:p>
        </p:txBody>
      </p:sp>
      <p:sp>
        <p:nvSpPr>
          <p:cNvPr id="60" name="Text 48"/>
          <p:cNvSpPr/>
          <p:nvPr/>
        </p:nvSpPr>
        <p:spPr>
          <a:xfrm>
            <a:off x="3904488" y="5532120"/>
            <a:ext cx="2898648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6000"/>
              </a:lnSpc>
              <a:buNone/>
            </a:pPr>
            <a:r>
              <a:rPr lang="en-US" sz="83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Generation is a double-edged influence on EI. </a:t>
            </a:r>
            <a:r>
              <a:rPr lang="en-US" sz="830" b="1" dirty="0">
                <a:solidFill>
                  <a:srgbClr val="2BA8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Positive: </a:t>
            </a:r>
            <a:r>
              <a:rPr lang="en-US" sz="83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 Z are the most likely to be actively improving their EI (43% vs 32%; EY, 2025), bringing fresh motivation. </a:t>
            </a:r>
            <a:r>
              <a:rPr lang="en-US" sz="83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Negative: </a:t>
            </a:r>
            <a:r>
              <a:rPr lang="en-US" sz="83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younger cohorts often score lower on measured EI and face-to-face skills (Gen X highest, Gen Z lowest; Machová et al., 2020), so mixed-age teams work best.</a:t>
            </a:r>
            <a:endParaRPr lang="en-US" sz="830" dirty="0"/>
          </a:p>
        </p:txBody>
      </p:sp>
      <p:graphicFrame>
        <p:nvGraphicFramePr>
          <p:cNvPr id="61" name="Chart 0"/>
          <p:cNvGraphicFramePr/>
          <p:nvPr/>
        </p:nvGraphicFramePr>
        <p:xfrm>
          <a:off x="3867912" y="6281928"/>
          <a:ext cx="2953512" cy="45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62" name="Text 49"/>
          <p:cNvSpPr/>
          <p:nvPr/>
        </p:nvSpPr>
        <p:spPr>
          <a:xfrm>
            <a:off x="3904488" y="6830568"/>
            <a:ext cx="28986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60" i="1" dirty="0">
                <a:solidFill>
                  <a:srgbClr val="5A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  ·  Source: EY US Generation Survey (2025), n≈4,500.</a:t>
            </a:r>
            <a:endParaRPr lang="en-US" sz="760" dirty="0"/>
          </a:p>
        </p:txBody>
      </p:sp>
      <p:sp>
        <p:nvSpPr>
          <p:cNvPr id="63" name="Shape 50"/>
          <p:cNvSpPr/>
          <p:nvPr/>
        </p:nvSpPr>
        <p:spPr>
          <a:xfrm>
            <a:off x="7187184" y="1298448"/>
            <a:ext cx="3209544" cy="3108960"/>
          </a:xfrm>
          <a:prstGeom prst="rect">
            <a:avLst/>
          </a:prstGeom>
          <a:solidFill>
            <a:srgbClr val="FFFFFF"/>
          </a:solidFill>
          <a:ln w="12700">
            <a:solidFill>
              <a:srgbClr val="BFE6E2"/>
            </a:solidFill>
            <a:prstDash val="solid"/>
          </a:ln>
          <a:effectLst>
            <a:outerShdw blurRad="88900" dist="25400" dir="8100000" algn="bl" rotWithShape="0">
              <a:srgbClr val="0F3D52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" name="Shape 51"/>
          <p:cNvSpPr/>
          <p:nvPr/>
        </p:nvSpPr>
        <p:spPr>
          <a:xfrm>
            <a:off x="7187184" y="1298448"/>
            <a:ext cx="3209544" cy="420624"/>
          </a:xfrm>
          <a:prstGeom prst="rect">
            <a:avLst/>
          </a:prstGeom>
          <a:solidFill>
            <a:srgbClr val="0F3D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5" name="Shape 52"/>
          <p:cNvSpPr/>
          <p:nvPr/>
        </p:nvSpPr>
        <p:spPr>
          <a:xfrm>
            <a:off x="7260336" y="1362456"/>
            <a:ext cx="292608" cy="292608"/>
          </a:xfrm>
          <a:prstGeom prst="ellipse">
            <a:avLst/>
          </a:prstGeom>
          <a:solidFill>
            <a:srgbClr val="0E7C8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6" name="Image 10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28916" y="1431036"/>
            <a:ext cx="155448" cy="155448"/>
          </a:xfrm>
          <a:prstGeom prst="rect">
            <a:avLst/>
          </a:prstGeom>
        </p:spPr>
      </p:pic>
      <p:sp>
        <p:nvSpPr>
          <p:cNvPr id="67" name="Text 53"/>
          <p:cNvSpPr/>
          <p:nvPr/>
        </p:nvSpPr>
        <p:spPr>
          <a:xfrm>
            <a:off x="7626096" y="1298448"/>
            <a:ext cx="269748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— Understanding Others</a:t>
            </a:r>
            <a:endParaRPr lang="en-US" sz="1250" dirty="0"/>
          </a:p>
        </p:txBody>
      </p:sp>
      <p:sp>
        <p:nvSpPr>
          <p:cNvPr id="68" name="Text 54"/>
          <p:cNvSpPr/>
          <p:nvPr/>
        </p:nvSpPr>
        <p:spPr>
          <a:xfrm>
            <a:off x="7351775" y="1764792"/>
            <a:ext cx="2898648" cy="438912"/>
          </a:xfrm>
          <a:prstGeom prst="rect">
            <a:avLst/>
          </a:prstGeom>
          <a:noFill/>
          <a:ln/>
        </p:spPr>
        <p:txBody>
          <a:bodyPr wrap="square" lIns="18288" tIns="18288" rIns="18288" bIns="9144" rtlCol="0" anchor="t"/>
          <a:lstStyle/>
          <a:p>
            <a:pPr marL="0" indent="0">
              <a:lnSpc>
                <a:spcPct val="92000"/>
              </a:lnSpc>
              <a:buNone/>
            </a:pPr>
            <a:r>
              <a:rPr sz="860" b="1" i="0">
                <a:solidFill>
                  <a:srgbClr val="0F3D52"/>
                </a:solidFill>
              </a:rPr>
              <a:t>Q: </a:t>
            </a:r>
            <a:r>
              <a:rPr sz="860" b="0" i="1">
                <a:solidFill>
                  <a:srgbClr val="1E2A30"/>
                </a:solidFill>
              </a:rPr>
              <a:t>How can empathy and understanding others’ emotions improve communication, collaboration and overall team success?</a:t>
            </a:r>
            <a:endParaRPr lang="en-US" sz="920" dirty="0"/>
          </a:p>
        </p:txBody>
      </p:sp>
      <p:sp>
        <p:nvSpPr>
          <p:cNvPr id="69" name="Shape 55"/>
          <p:cNvSpPr/>
          <p:nvPr/>
        </p:nvSpPr>
        <p:spPr>
          <a:xfrm>
            <a:off x="7351775" y="2313432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0" name="Image 1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5783" y="2377440"/>
            <a:ext cx="155448" cy="155448"/>
          </a:xfrm>
          <a:prstGeom prst="rect">
            <a:avLst/>
          </a:prstGeom>
        </p:spPr>
      </p:pic>
      <p:sp>
        <p:nvSpPr>
          <p:cNvPr id="71" name="Text 56"/>
          <p:cNvSpPr/>
          <p:nvPr/>
        </p:nvSpPr>
        <p:spPr>
          <a:xfrm>
            <a:off x="7699248" y="2258568"/>
            <a:ext cx="2532888" cy="548640"/>
          </a:xfrm>
          <a:prstGeom prst="rect">
            <a:avLst/>
          </a:prstGeom>
          <a:noFill/>
          <a:ln/>
        </p:spPr>
        <p:txBody>
          <a:bodyPr wrap="square" lIns="18288" tIns="18288" rIns="18288" bIns="9144" rtlCol="0" anchor="ctr"/>
          <a:lstStyle/>
          <a:p>
            <a:pPr marL="0" indent="0">
              <a:lnSpc>
                <a:spcPct val="92000"/>
              </a:lnSpc>
              <a:buNone/>
            </a:pPr>
            <a:r>
              <a:rPr sz="819" b="1" i="0">
                <a:solidFill>
                  <a:srgbClr val="0F3D52"/>
                </a:solidFill>
              </a:rPr>
              <a:t>Communication — </a:t>
            </a:r>
            <a:r>
              <a:rPr sz="819" b="0" i="0">
                <a:solidFill>
                  <a:srgbClr val="1E2A30"/>
                </a:solidFill>
              </a:rPr>
              <a:t>active listening, reflecting back key points and using calm “I” statements reduce misunderstanding.</a:t>
            </a:r>
            <a:endParaRPr lang="en-US" sz="890" dirty="0"/>
          </a:p>
        </p:txBody>
      </p:sp>
      <p:sp>
        <p:nvSpPr>
          <p:cNvPr id="72" name="Shape 57"/>
          <p:cNvSpPr/>
          <p:nvPr/>
        </p:nvSpPr>
        <p:spPr>
          <a:xfrm>
            <a:off x="7351775" y="2916936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3" name="Image 1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15783" y="2980944"/>
            <a:ext cx="155448" cy="155448"/>
          </a:xfrm>
          <a:prstGeom prst="rect">
            <a:avLst/>
          </a:prstGeom>
        </p:spPr>
      </p:pic>
      <p:sp>
        <p:nvSpPr>
          <p:cNvPr id="74" name="Text 58"/>
          <p:cNvSpPr/>
          <p:nvPr/>
        </p:nvSpPr>
        <p:spPr>
          <a:xfrm>
            <a:off x="7699248" y="2862072"/>
            <a:ext cx="2532888" cy="548640"/>
          </a:xfrm>
          <a:prstGeom prst="rect">
            <a:avLst/>
          </a:prstGeom>
          <a:noFill/>
          <a:ln/>
        </p:spPr>
        <p:txBody>
          <a:bodyPr wrap="square" lIns="18288" tIns="18288" rIns="18288" bIns="9144" rtlCol="0" anchor="ctr"/>
          <a:lstStyle/>
          <a:p>
            <a:pPr marL="0" indent="0">
              <a:lnSpc>
                <a:spcPct val="92000"/>
              </a:lnSpc>
              <a:buNone/>
            </a:pPr>
            <a:r>
              <a:rPr sz="819" b="1" i="0">
                <a:solidFill>
                  <a:srgbClr val="0F3D52"/>
                </a:solidFill>
              </a:rPr>
              <a:t>Collaboration — </a:t>
            </a:r>
            <a:r>
              <a:rPr sz="819" b="0" i="0">
                <a:solidFill>
                  <a:srgbClr val="1E2A30"/>
                </a:solidFill>
              </a:rPr>
              <a:t>perspective-taking helps students understand stress or silence, share roles fairly and offer support.</a:t>
            </a:r>
            <a:endParaRPr lang="en-US" sz="890" dirty="0"/>
          </a:p>
        </p:txBody>
      </p:sp>
      <p:sp>
        <p:nvSpPr>
          <p:cNvPr id="75" name="Shape 59"/>
          <p:cNvSpPr/>
          <p:nvPr/>
        </p:nvSpPr>
        <p:spPr>
          <a:xfrm>
            <a:off x="7351775" y="3520440"/>
            <a:ext cx="274320" cy="274320"/>
          </a:xfrm>
          <a:prstGeom prst="ellipse">
            <a:avLst/>
          </a:prstGeom>
          <a:solidFill>
            <a:srgbClr val="BFE6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6" name="Image 13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15783" y="3584448"/>
            <a:ext cx="155448" cy="155448"/>
          </a:xfrm>
          <a:prstGeom prst="rect">
            <a:avLst/>
          </a:prstGeom>
        </p:spPr>
      </p:pic>
      <p:sp>
        <p:nvSpPr>
          <p:cNvPr id="77" name="Text 60"/>
          <p:cNvSpPr/>
          <p:nvPr/>
        </p:nvSpPr>
        <p:spPr>
          <a:xfrm>
            <a:off x="7699248" y="3465576"/>
            <a:ext cx="2532888" cy="548640"/>
          </a:xfrm>
          <a:prstGeom prst="rect">
            <a:avLst/>
          </a:prstGeom>
          <a:noFill/>
          <a:ln/>
        </p:spPr>
        <p:txBody>
          <a:bodyPr wrap="square" lIns="18288" tIns="18288" rIns="18288" bIns="9144" rtlCol="0" anchor="ctr"/>
          <a:lstStyle/>
          <a:p>
            <a:pPr marL="0" indent="0">
              <a:lnSpc>
                <a:spcPct val="92000"/>
              </a:lnSpc>
              <a:buNone/>
            </a:pPr>
            <a:r>
              <a:rPr sz="819" b="1" i="0">
                <a:solidFill>
                  <a:srgbClr val="0F3D52"/>
                </a:solidFill>
              </a:rPr>
              <a:t>Team success — </a:t>
            </a:r>
            <a:r>
              <a:rPr sz="819" b="0" i="0">
                <a:solidFill>
                  <a:srgbClr val="1E2A30"/>
                </a:solidFill>
              </a:rPr>
              <a:t>constructive feedback focuses on the task, builds trust and keeps deadlines and quality on track.</a:t>
            </a:r>
            <a:endParaRPr lang="en-US" sz="890" dirty="0"/>
          </a:p>
        </p:txBody>
      </p:sp>
      <p:sp>
        <p:nvSpPr>
          <p:cNvPr id="78" name="Text 61"/>
          <p:cNvSpPr/>
          <p:nvPr/>
        </p:nvSpPr>
        <p:spPr>
          <a:xfrm>
            <a:off x="7351775" y="4059936"/>
            <a:ext cx="2898648" cy="292608"/>
          </a:xfrm>
          <a:prstGeom prst="rect">
            <a:avLst/>
          </a:prstGeom>
          <a:noFill/>
          <a:ln/>
        </p:spPr>
        <p:txBody>
          <a:bodyPr wrap="square" lIns="18288" tIns="18288" rIns="18288" bIns="9144" rtlCol="0" anchor="t"/>
          <a:lstStyle/>
          <a:p>
            <a:pPr marL="0" indent="0">
              <a:lnSpc>
                <a:spcPct val="92000"/>
              </a:lnSpc>
              <a:buNone/>
            </a:pPr>
            <a:r>
              <a:rPr sz="750" b="1" i="1">
                <a:solidFill>
                  <a:srgbClr val="5A6B72"/>
                </a:solidFill>
              </a:rPr>
              <a:t>Mini-case: </a:t>
            </a:r>
            <a:r>
              <a:rPr sz="750" b="0" i="1">
                <a:solidFill>
                  <a:srgbClr val="5A6B72"/>
                </a:solidFill>
              </a:rPr>
              <a:t>if a member is quiet, ask about barriers and agree a plan before blaming them (Goleman, 1996; Mayer and Salovey, 1997).</a:t>
            </a:r>
            <a:endParaRPr lang="en-US" sz="860" dirty="0"/>
          </a:p>
        </p:txBody>
      </p:sp>
      <p:sp>
        <p:nvSpPr>
          <p:cNvPr id="79" name="Shape 62"/>
          <p:cNvSpPr/>
          <p:nvPr/>
        </p:nvSpPr>
        <p:spPr>
          <a:xfrm>
            <a:off x="7187184" y="4535424"/>
            <a:ext cx="3209544" cy="1572768"/>
          </a:xfrm>
          <a:prstGeom prst="rect">
            <a:avLst/>
          </a:prstGeom>
          <a:solidFill>
            <a:srgbClr val="BFE6E2"/>
          </a:solidFill>
          <a:ln w="12700">
            <a:solidFill>
              <a:srgbClr val="2BA8A0"/>
            </a:solidFill>
            <a:prstDash val="solid"/>
          </a:ln>
          <a:effectLst>
            <a:outerShdw blurRad="88900" dist="25400" dir="8100000" algn="bl" rotWithShape="0">
              <a:srgbClr val="0F3D52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0" name="Image 1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776" y="4645152"/>
            <a:ext cx="237744" cy="237744"/>
          </a:xfrm>
          <a:prstGeom prst="rect">
            <a:avLst/>
          </a:prstGeom>
        </p:spPr>
      </p:pic>
      <p:sp>
        <p:nvSpPr>
          <p:cNvPr id="81" name="Text 63"/>
          <p:cNvSpPr/>
          <p:nvPr/>
        </p:nvSpPr>
        <p:spPr>
          <a:xfrm>
            <a:off x="7662672" y="4599432"/>
            <a:ext cx="26609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F3D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 &amp; Recommendations</a:t>
            </a:r>
            <a:endParaRPr lang="en-US" sz="1250" dirty="0"/>
          </a:p>
        </p:txBody>
      </p:sp>
      <p:sp>
        <p:nvSpPr>
          <p:cNvPr id="82" name="Text 64"/>
          <p:cNvSpPr/>
          <p:nvPr/>
        </p:nvSpPr>
        <p:spPr>
          <a:xfrm>
            <a:off x="7370064" y="4937760"/>
            <a:ext cx="2843784" cy="1060704"/>
          </a:xfrm>
          <a:prstGeom prst="rect">
            <a:avLst/>
          </a:prstGeom>
          <a:noFill/>
          <a:ln/>
        </p:spPr>
        <p:txBody>
          <a:bodyPr wrap="square" lIns="18288" tIns="18288" rIns="18288" bIns="9144" rtlCol="0" anchor="t"/>
          <a:lstStyle/>
          <a:p>
            <a:pPr marL="0" indent="0">
              <a:lnSpc>
                <a:spcPct val="90000"/>
              </a:lnSpc>
              <a:spcAft>
                <a:spcPts val="300"/>
              </a:spcAft>
              <a:buNone/>
            </a:pPr>
            <a:r>
              <a:rPr sz="800">
                <a:solidFill>
                  <a:srgbClr val="1E2A30"/>
                </a:solidFill>
              </a:rPr>
              <a:t>EI is learnable (Goleman, 1998). For better group projects:</a:t>
            </a:r>
            <a:endParaRPr lang="en-US" sz="890" dirty="0"/>
          </a:p>
          <a:p>
            <a:pPr>
              <a:lnSpc>
                <a:spcPct val="90000"/>
              </a:lnSpc>
              <a:defRPr sz="790">
                <a:solidFill>
                  <a:srgbClr val="1E2A30"/>
                </a:solidFill>
              </a:defRPr>
            </a:pPr>
            <a:r>
              <a:t>• set clear roles and norms early</a:t>
            </a:r>
          </a:p>
          <a:p>
            <a:pPr>
              <a:lnSpc>
                <a:spcPct val="90000"/>
              </a:lnSpc>
              <a:defRPr sz="790">
                <a:solidFill>
                  <a:srgbClr val="1E2A30"/>
                </a:solidFill>
              </a:defRPr>
            </a:pPr>
            <a:r>
              <a:t>• pause before reacting to pressure</a:t>
            </a:r>
          </a:p>
          <a:p>
            <a:pPr>
              <a:lnSpc>
                <a:spcPct val="90000"/>
              </a:lnSpc>
              <a:defRPr sz="790">
                <a:solidFill>
                  <a:srgbClr val="1E2A30"/>
                </a:solidFill>
              </a:defRPr>
            </a:pPr>
            <a:r>
              <a:t>• listen actively and assume good intent</a:t>
            </a:r>
          </a:p>
          <a:p>
            <a:pPr>
              <a:lnSpc>
                <a:spcPct val="90000"/>
              </a:lnSpc>
              <a:defRPr sz="790">
                <a:solidFill>
                  <a:srgbClr val="1E2A30"/>
                </a:solidFill>
              </a:defRPr>
            </a:pPr>
            <a:r>
              <a:t>• give feedback on the work, not the person</a:t>
            </a:r>
          </a:p>
        </p:txBody>
      </p:sp>
      <p:sp>
        <p:nvSpPr>
          <p:cNvPr id="83" name="Shape 65"/>
          <p:cNvSpPr/>
          <p:nvPr/>
        </p:nvSpPr>
        <p:spPr>
          <a:xfrm>
            <a:off x="7187184" y="6217920"/>
            <a:ext cx="3209544" cy="886968"/>
          </a:xfrm>
          <a:prstGeom prst="rect">
            <a:avLst/>
          </a:prstGeom>
          <a:solidFill>
            <a:srgbClr val="F4F7F7"/>
          </a:solidFill>
          <a:ln w="12700">
            <a:solidFill>
              <a:srgbClr val="BFE6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4" name="Shape 66"/>
          <p:cNvSpPr/>
          <p:nvPr/>
        </p:nvSpPr>
        <p:spPr>
          <a:xfrm>
            <a:off x="7187184" y="6217920"/>
            <a:ext cx="64008" cy="886968"/>
          </a:xfrm>
          <a:prstGeom prst="rect">
            <a:avLst/>
          </a:prstGeom>
          <a:solidFill>
            <a:srgbClr val="E0A45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5" name="Text 67"/>
          <p:cNvSpPr/>
          <p:nvPr/>
        </p:nvSpPr>
        <p:spPr>
          <a:xfrm>
            <a:off x="7370064" y="6281928"/>
            <a:ext cx="28803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F3D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 / Reflection  </a:t>
            </a:r>
            <a:r>
              <a:rPr lang="en-US" sz="850" i="1" dirty="0">
                <a:solidFill>
                  <a:srgbClr val="5A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(discussed in presentation)</a:t>
            </a:r>
            <a:endParaRPr lang="en-US" sz="1000" dirty="0"/>
          </a:p>
        </p:txBody>
      </p:sp>
      <p:sp>
        <p:nvSpPr>
          <p:cNvPr id="86" name="Text 68"/>
          <p:cNvSpPr/>
          <p:nvPr/>
        </p:nvSpPr>
        <p:spPr>
          <a:xfrm>
            <a:off x="7370064" y="6528816"/>
            <a:ext cx="2862072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8000"/>
              </a:lnSpc>
              <a:buNone/>
            </a:pPr>
            <a:r>
              <a:rPr lang="en-US" sz="860" dirty="0">
                <a:solidFill>
                  <a:srgbClr val="1E2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Insights drawn from personal experience of university group work, observation of peers, and academic literature (see References).</a:t>
            </a:r>
            <a:endParaRPr lang="en-US" sz="860" dirty="0"/>
          </a:p>
        </p:txBody>
      </p:sp>
      <p:sp>
        <p:nvSpPr>
          <p:cNvPr id="87" name="Shape 69"/>
          <p:cNvSpPr/>
          <p:nvPr/>
        </p:nvSpPr>
        <p:spPr>
          <a:xfrm>
            <a:off x="0" y="7159752"/>
            <a:ext cx="10689336" cy="402336"/>
          </a:xfrm>
          <a:prstGeom prst="rect">
            <a:avLst/>
          </a:prstGeom>
          <a:solidFill>
            <a:srgbClr val="0F3D5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8" name="Image 15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92608" y="7237476"/>
            <a:ext cx="201168" cy="201168"/>
          </a:xfrm>
          <a:prstGeom prst="rect">
            <a:avLst/>
          </a:prstGeom>
        </p:spPr>
      </p:pic>
      <p:sp>
        <p:nvSpPr>
          <p:cNvPr id="89" name="Text 70"/>
          <p:cNvSpPr/>
          <p:nvPr/>
        </p:nvSpPr>
        <p:spPr>
          <a:xfrm>
            <a:off x="566928" y="7178040"/>
            <a:ext cx="17373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BA8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(Harvard):</a:t>
            </a:r>
            <a:endParaRPr lang="en-US" sz="900" dirty="0"/>
          </a:p>
        </p:txBody>
      </p:sp>
      <p:sp>
        <p:nvSpPr>
          <p:cNvPr id="90" name="Text 71"/>
          <p:cNvSpPr/>
          <p:nvPr/>
        </p:nvSpPr>
        <p:spPr>
          <a:xfrm>
            <a:off x="2167128" y="7168896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4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EY (2025) </a:t>
            </a:r>
            <a:r>
              <a:rPr lang="en-US" sz="72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EY US Generation Survey 2025</a:t>
            </a:r>
            <a:r>
              <a:rPr lang="en-US" sz="72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ey.com/en_us/about-us/generation-survey (Accessed: 27 May 2026).   ·   Goleman, D. (1996) </a:t>
            </a:r>
            <a:r>
              <a:rPr lang="en-US" sz="72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Intelligence: Why It Can Matter More Than IQ</a:t>
            </a:r>
            <a:r>
              <a:rPr lang="en-US" sz="72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Bloomsbury.   ·   Goleman, D. (1998) </a:t>
            </a:r>
            <a:r>
              <a:rPr lang="en-US" sz="72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with Emotional Intelligence</a:t>
            </a:r>
            <a:r>
              <a:rPr lang="en-US" sz="72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Bloomsbury.   ·   Machová, R., Zsigmond, T., Lazányi, K. and Krepszová, V. (2020) ‘Generations and Emotional Intelligence: A Pilot Study’, </a:t>
            </a:r>
            <a:r>
              <a:rPr lang="en-US" sz="72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Acta Polytechnica Hungarica</a:t>
            </a:r>
            <a:r>
              <a:rPr lang="en-US" sz="72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17(5), pp. 229–247.   ·   Mayer, J.D. and Salovey, P. (1997) ‘What is emotional intelligence?’, in Salovey, P. and Sluyter, D. (eds.) </a:t>
            </a:r>
            <a:r>
              <a:rPr lang="en-US" sz="72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Development and Emotional Intelligence</a:t>
            </a:r>
            <a:r>
              <a:rPr lang="en-US" sz="72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Basic Books, pp. 3–31.</a:t>
            </a:r>
            <a:endParaRPr lang="en-US" sz="720" dirty="0"/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6FBDE4F8-FB95-D453-A3A9-EB769BC13882}"/>
              </a:ext>
            </a:extLst>
          </p:cNvPr>
          <p:cNvSpPr txBox="1"/>
          <p:nvPr/>
        </p:nvSpPr>
        <p:spPr>
          <a:xfrm>
            <a:off x="3502152" y="121947"/>
            <a:ext cx="6821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Leading Group Projects with Emotional Intelligence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768</Words>
  <Application>Microsoft Office PowerPoint</Application>
  <PresentationFormat>Custom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Aldhabi</vt:lpstr>
      <vt:lpstr>Arial</vt:lpstr>
      <vt:lpstr>Calibri</vt:lpstr>
      <vt:lpstr>Georgia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Group Projects with Emotional Intelligence</dc:title>
  <dc:subject>PptxGenJS Presentation</dc:subject>
  <cp:lastModifiedBy>omima hassan</cp:lastModifiedBy>
  <cp:revision>1</cp:revision>
  <dcterms:created xsi:type="dcterms:W3CDTF">2026-05-27T15:12:30Z</dcterms:created>
  <dcterms:modified xsi:type="dcterms:W3CDTF">2026-06-13T00:08:41Z</dcterms:modified>
</cp:coreProperties>
</file>