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1"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1" d="100"/>
          <a:sy n="61" d="100"/>
        </p:scale>
        <p:origin x="16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derica" userId="95dfe9493783e0bb" providerId="LiveId" clId="{CA918DAF-D689-4FE5-B410-1690381FCFC4}"/>
    <pc:docChg chg="modSld">
      <pc:chgData name="Federica" userId="95dfe9493783e0bb" providerId="LiveId" clId="{CA918DAF-D689-4FE5-B410-1690381FCFC4}" dt="2023-06-24T23:02:44.312" v="2" actId="1076"/>
      <pc:docMkLst>
        <pc:docMk/>
      </pc:docMkLst>
      <pc:sldChg chg="modSp mod">
        <pc:chgData name="Federica" userId="95dfe9493783e0bb" providerId="LiveId" clId="{CA918DAF-D689-4FE5-B410-1690381FCFC4}" dt="2023-06-24T23:02:44.312" v="2" actId="1076"/>
        <pc:sldMkLst>
          <pc:docMk/>
          <pc:sldMk cId="3866353120" sldId="261"/>
        </pc:sldMkLst>
        <pc:picChg chg="mod">
          <ac:chgData name="Federica" userId="95dfe9493783e0bb" providerId="LiveId" clId="{CA918DAF-D689-4FE5-B410-1690381FCFC4}" dt="2023-06-24T23:02:44.312" v="2" actId="1076"/>
          <ac:picMkLst>
            <pc:docMk/>
            <pc:sldMk cId="3866353120" sldId="261"/>
            <ac:picMk id="6" creationId="{3F7D5BD8-2813-822C-2D60-590E33626ED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07CD3FD-BE54-4400-942B-C6C15AA73DFD}" type="datetimeFigureOut">
              <a:rPr lang="en-US" smtClean="0"/>
              <a:t>6/24/2023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958567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07CD3FD-BE54-4400-942B-C6C15AA73DFD}" type="datetimeFigureOut">
              <a:rPr lang="en-US" smtClean="0"/>
              <a:t>6/24/2023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652026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07CD3FD-BE54-4400-942B-C6C15AA73DFD}" type="datetimeFigureOut">
              <a:rPr lang="en-US" smtClean="0"/>
              <a:t>6/24/2023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307058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07CD3FD-BE54-4400-942B-C6C15AA73DFD}" type="datetimeFigureOut">
              <a:rPr lang="en-US" smtClean="0"/>
              <a:t>6/24/2023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183091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07CD3FD-BE54-4400-942B-C6C15AA73DFD}" type="datetimeFigureOut">
              <a:rPr lang="en-US" smtClean="0"/>
              <a:t>6/24/2023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741702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F07CD3FD-BE54-4400-942B-C6C15AA73DFD}" type="datetimeFigureOut">
              <a:rPr lang="en-US" smtClean="0"/>
              <a:t>6/24/2023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5073553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F07CD3FD-BE54-4400-942B-C6C15AA73DFD}" type="datetimeFigureOut">
              <a:rPr lang="en-US" smtClean="0"/>
              <a:t>6/24/2023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352607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F07CD3FD-BE54-4400-942B-C6C15AA73DFD}" type="datetimeFigureOut">
              <a:rPr lang="en-US" smtClean="0"/>
              <a:t>6/24/2023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555772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07CD3FD-BE54-4400-942B-C6C15AA73DFD}" type="datetimeFigureOut">
              <a:rPr lang="en-US" smtClean="0"/>
              <a:t>6/24/2023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769465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07CD3FD-BE54-4400-942B-C6C15AA73DFD}" type="datetimeFigureOut">
              <a:rPr lang="en-US" smtClean="0"/>
              <a:t>6/24/2023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900572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F07CD3FD-BE54-4400-942B-C6C15AA73DFD}" type="datetimeFigureOut">
              <a:rPr lang="en-US" smtClean="0"/>
              <a:t>6/24/2023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6632967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GB"/>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F07CD3FD-BE54-4400-942B-C6C15AA73DFD}" type="datetimeFigureOut">
              <a:rPr lang="en-US" smtClean="0"/>
              <a:t>6/24/2023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C0CD32-A6C8-4BA5-B3DF-D8325E32CAA4}"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4675231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07CD3FD-BE54-4400-942B-C6C15AA73DFD}" type="datetimeFigureOut">
              <a:rPr lang="en-US" smtClean="0"/>
              <a:t>6/24/2023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4657166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07CD3FD-BE54-4400-942B-C6C15AA73DFD}" type="datetimeFigureOut">
              <a:rPr lang="en-US" smtClean="0"/>
              <a:t>6/24/2023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2078733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07CD3FD-BE54-4400-942B-C6C15AA73DFD}" type="datetimeFigureOut">
              <a:rPr lang="en-US" smtClean="0"/>
              <a:t>6/24/2023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7826773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07CD3FD-BE54-4400-942B-C6C15AA73DFD}" type="datetimeFigureOut">
              <a:rPr lang="en-US" smtClean="0"/>
              <a:t>6/24/2023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613827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07CD3FD-BE54-4400-942B-C6C15AA73DFD}" type="datetimeFigureOut">
              <a:rPr lang="en-US" smtClean="0"/>
              <a:t>6/24/2023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845904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F07CD3FD-BE54-4400-942B-C6C15AA73DFD}" type="datetimeFigureOut">
              <a:rPr lang="en-US" smtClean="0"/>
              <a:t>6/24/2023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4C0CD32-A6C8-4BA5-B3DF-D8325E32CAA4}" type="slidenum">
              <a:rPr lang="en-US" smtClean="0"/>
              <a:t>‹#›</a:t>
            </a:fld>
            <a:endParaRPr lang="en-US"/>
          </a:p>
        </p:txBody>
      </p:sp>
    </p:spTree>
    <p:extLst>
      <p:ext uri="{BB962C8B-B14F-4D97-AF65-F5344CB8AC3E}">
        <p14:creationId xmlns:p14="http://schemas.microsoft.com/office/powerpoint/2010/main" val="4118501601"/>
      </p:ext>
    </p:extLst>
  </p:cSld>
  <p:clrMap bg1="dk1" tx1="lt1" bg2="dk2" tx2="lt2" accent1="accent1" accent2="accent2" accent3="accent3" accent4="accent4" accent5="accent5" accent6="accent6" hlink="hlink" folHlink="folHlink"/>
  <p:sldLayoutIdLst>
    <p:sldLayoutId id="2147483922" r:id="rId1"/>
    <p:sldLayoutId id="2147483923" r:id="rId2"/>
    <p:sldLayoutId id="2147483924" r:id="rId3"/>
    <p:sldLayoutId id="2147483925" r:id="rId4"/>
    <p:sldLayoutId id="2147483926" r:id="rId5"/>
    <p:sldLayoutId id="2147483927" r:id="rId6"/>
    <p:sldLayoutId id="2147483928" r:id="rId7"/>
    <p:sldLayoutId id="2147483929" r:id="rId8"/>
    <p:sldLayoutId id="2147483930" r:id="rId9"/>
    <p:sldLayoutId id="2147483931" r:id="rId10"/>
    <p:sldLayoutId id="2147483932" r:id="rId11"/>
    <p:sldLayoutId id="2147483933" r:id="rId12"/>
    <p:sldLayoutId id="2147483934" r:id="rId13"/>
    <p:sldLayoutId id="2147483935" r:id="rId14"/>
    <p:sldLayoutId id="2147483936" r:id="rId15"/>
    <p:sldLayoutId id="2147483937" r:id="rId16"/>
    <p:sldLayoutId id="2147483938"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 Id="rId9" Type="http://schemas.openxmlformats.org/officeDocument/2006/relationships/image" Target="../media/image13.jpeg"/></Relationships>
</file>

<file path=ppt/slides/_rels/slide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slideLayout" Target="../slideLayouts/slideLayout1.xml"/><Relationship Id="rId7" Type="http://schemas.openxmlformats.org/officeDocument/2006/relationships/image" Target="../media/image16.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jpeg"/><Relationship Id="rId9" Type="http://schemas.openxmlformats.org/officeDocument/2006/relationships/image" Target="../media/image18.png"/></Relationships>
</file>

<file path=ppt/slides/_rels/slide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5.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jpg"/><Relationship Id="rId7" Type="http://schemas.openxmlformats.org/officeDocument/2006/relationships/image" Target="../media/image26.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svg"/><Relationship Id="rId4" Type="http://schemas.openxmlformats.org/officeDocument/2006/relationships/image" Target="../media/image23.png"/><Relationship Id="rId9" Type="http://schemas.openxmlformats.org/officeDocument/2006/relationships/image" Target="../media/image28.jpg"/></Relationships>
</file>

<file path=ppt/slides/_rels/slide6.xml.rels><?xml version="1.0" encoding="UTF-8" standalone="yes"?>
<Relationships xmlns="http://schemas.openxmlformats.org/package/2006/relationships"><Relationship Id="rId8" Type="http://schemas.openxmlformats.org/officeDocument/2006/relationships/hyperlink" Target="https://www.nhs.uk/every-mind-matters/supporting-others/childrens-mental-health/" TargetMode="External"/><Relationship Id="rId13" Type="http://schemas.openxmlformats.org/officeDocument/2006/relationships/image" Target="../media/image30.jpg"/><Relationship Id="rId3" Type="http://schemas.openxmlformats.org/officeDocument/2006/relationships/image" Target="../media/image3.png"/><Relationship Id="rId7" Type="http://schemas.openxmlformats.org/officeDocument/2006/relationships/hyperlink" Target="https://scholar.google.com/scholar_lookup?title=Fifteen+thousand+hours:+secondary+schools+and+their+effects+on+children&amp;author=M+Rutter&amp;author=B+Maughan&amp;author=P+Mortimore&amp;author=J+Outsen&amp;publication_year=1979&amp;" TargetMode="External"/><Relationship Id="rId12" Type="http://schemas.openxmlformats.org/officeDocument/2006/relationships/hyperlink" Target="https://www.if.org.uk/2019/11/07/young-peoples-mental-health/"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29.jpeg"/><Relationship Id="rId11" Type="http://schemas.openxmlformats.org/officeDocument/2006/relationships/hyperlink" Target="https://www.childrenssociety.org.uk/what-we-do/our-work/well-being" TargetMode="External"/><Relationship Id="rId5" Type="http://schemas.openxmlformats.org/officeDocument/2006/relationships/image" Target="../media/image5.png"/><Relationship Id="rId10" Type="http://schemas.openxmlformats.org/officeDocument/2006/relationships/hyperlink" Target="https://www.childrenssociety.org.uk/information/professionals/resources/good-childhood-report-2021" TargetMode="External"/><Relationship Id="rId4" Type="http://schemas.openxmlformats.org/officeDocument/2006/relationships/image" Target="../media/image4.png"/><Relationship Id="rId9" Type="http://schemas.openxmlformats.org/officeDocument/2006/relationships/hyperlink" Target="https://www.bbc.co.uk/news/education-6019715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3" descr="Pastel colours in gradient surface design">
            <a:extLst>
              <a:ext uri="{FF2B5EF4-FFF2-40B4-BE49-F238E27FC236}">
                <a16:creationId xmlns:a16="http://schemas.microsoft.com/office/drawing/2014/main" id="{48F7BA51-2B70-7F32-80A3-1328BC10733D}"/>
              </a:ext>
            </a:extLst>
          </p:cNvPr>
          <p:cNvPicPr>
            <a:picLocks noChangeAspect="1"/>
          </p:cNvPicPr>
          <p:nvPr/>
        </p:nvPicPr>
        <p:blipFill rotWithShape="1">
          <a:blip r:embed="rId2"/>
          <a:srcRect t="7865" b="7865"/>
          <a:stretch/>
        </p:blipFill>
        <p:spPr>
          <a:xfrm>
            <a:off x="132100" y="0"/>
            <a:ext cx="12191979" cy="6857989"/>
          </a:xfrm>
          <a:prstGeom prst="rect">
            <a:avLst/>
          </a:prstGeom>
        </p:spPr>
      </p:pic>
      <p:sp>
        <p:nvSpPr>
          <p:cNvPr id="2" name="Title 1">
            <a:extLst>
              <a:ext uri="{FF2B5EF4-FFF2-40B4-BE49-F238E27FC236}">
                <a16:creationId xmlns:a16="http://schemas.microsoft.com/office/drawing/2014/main" id="{C95ED61E-D503-365D-CC63-BF33D8785F28}"/>
              </a:ext>
            </a:extLst>
          </p:cNvPr>
          <p:cNvSpPr>
            <a:spLocks noGrp="1"/>
          </p:cNvSpPr>
          <p:nvPr>
            <p:ph type="ctrTitle"/>
          </p:nvPr>
        </p:nvSpPr>
        <p:spPr>
          <a:xfrm>
            <a:off x="925290" y="792026"/>
            <a:ext cx="10891520" cy="3230880"/>
          </a:xfrm>
        </p:spPr>
        <p:txBody>
          <a:bodyPr anchor="t">
            <a:normAutofit fontScale="90000"/>
          </a:bodyPr>
          <a:lstStyle/>
          <a:p>
            <a:pPr>
              <a:lnSpc>
                <a:spcPct val="90000"/>
              </a:lnSpc>
            </a:pPr>
            <a:r>
              <a:rPr lang="en-GB" b="1" i="1" dirty="0">
                <a:solidFill>
                  <a:schemeClr val="bg1"/>
                </a:solidFill>
                <a:latin typeface="Arial Nova Cond Light" panose="020B0306020202020204" pitchFamily="34" charset="0"/>
              </a:rPr>
              <a:t>ADDRESSING MENTAL HEALTH IN SCHOOLS:</a:t>
            </a:r>
            <a:br>
              <a:rPr lang="en-GB" b="1" i="1" dirty="0">
                <a:solidFill>
                  <a:schemeClr val="bg1"/>
                </a:solidFill>
                <a:latin typeface="Arial Nova Cond Light" panose="020B0306020202020204" pitchFamily="34" charset="0"/>
              </a:rPr>
            </a:br>
            <a:r>
              <a:rPr lang="en-GB" b="1" i="1" dirty="0">
                <a:solidFill>
                  <a:schemeClr val="bg1"/>
                </a:solidFill>
                <a:latin typeface="Arial Nova Cond Light" panose="020B0306020202020204" pitchFamily="34" charset="0"/>
              </a:rPr>
              <a:t>PROCESS STAGE 4-</a:t>
            </a:r>
            <a:br>
              <a:rPr lang="en-GB" b="1" i="1" dirty="0">
                <a:solidFill>
                  <a:schemeClr val="bg1"/>
                </a:solidFill>
                <a:latin typeface="Arial Nova Cond Light" panose="020B0306020202020204" pitchFamily="34" charset="0"/>
              </a:rPr>
            </a:br>
            <a:br>
              <a:rPr lang="en-GB" b="1" i="1" dirty="0">
                <a:solidFill>
                  <a:schemeClr val="bg1"/>
                </a:solidFill>
                <a:latin typeface="Arial Nova Cond Light" panose="020B0306020202020204" pitchFamily="34" charset="0"/>
              </a:rPr>
            </a:br>
            <a:r>
              <a:rPr lang="en-GB" b="1" i="1" dirty="0">
                <a:solidFill>
                  <a:schemeClr val="bg1"/>
                </a:solidFill>
                <a:latin typeface="Arial Nova Cond Light" panose="020B0306020202020204" pitchFamily="34" charset="0"/>
              </a:rPr>
              <a:t>                      PROTOTYPE</a:t>
            </a:r>
          </a:p>
        </p:txBody>
      </p:sp>
      <p:sp>
        <p:nvSpPr>
          <p:cNvPr id="3" name="Subtitle 2">
            <a:extLst>
              <a:ext uri="{FF2B5EF4-FFF2-40B4-BE49-F238E27FC236}">
                <a16:creationId xmlns:a16="http://schemas.microsoft.com/office/drawing/2014/main" id="{4636F51E-7708-F5FD-1F7A-5ECAB86511A3}"/>
              </a:ext>
            </a:extLst>
          </p:cNvPr>
          <p:cNvSpPr>
            <a:spLocks noGrp="1"/>
          </p:cNvSpPr>
          <p:nvPr>
            <p:ph type="subTitle" idx="1"/>
          </p:nvPr>
        </p:nvSpPr>
        <p:spPr>
          <a:xfrm>
            <a:off x="925290" y="5253051"/>
            <a:ext cx="4892948" cy="812923"/>
          </a:xfrm>
        </p:spPr>
        <p:txBody>
          <a:bodyPr anchor="t">
            <a:normAutofit/>
          </a:bodyPr>
          <a:lstStyle/>
          <a:p>
            <a:r>
              <a:rPr lang="en-GB" b="1" i="1" dirty="0">
                <a:solidFill>
                  <a:schemeClr val="bg1"/>
                </a:solidFill>
                <a:latin typeface="HP Simplified Hans Light" panose="020B0300000000000000" pitchFamily="34" charset="-122"/>
                <a:ea typeface="HP Simplified Hans Light" panose="020B0300000000000000" pitchFamily="34" charset="-122"/>
              </a:rPr>
              <a:t>FEDERICA PALAZZO (2223616)</a:t>
            </a:r>
          </a:p>
        </p:txBody>
      </p:sp>
    </p:spTree>
    <p:extLst>
      <p:ext uri="{BB962C8B-B14F-4D97-AF65-F5344CB8AC3E}">
        <p14:creationId xmlns:p14="http://schemas.microsoft.com/office/powerpoint/2010/main" val="40961072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F6F3B29-13FA-46C2-858E-C1F3686A85F1}"/>
              </a:ext>
            </a:extLst>
          </p:cNvPr>
          <p:cNvSpPr>
            <a:spLocks noGrp="1"/>
          </p:cNvSpPr>
          <p:nvPr>
            <p:ph type="ctrTitle"/>
          </p:nvPr>
        </p:nvSpPr>
        <p:spPr>
          <a:xfrm>
            <a:off x="7400518" y="1447800"/>
            <a:ext cx="4143781" cy="3096987"/>
          </a:xfrm>
        </p:spPr>
        <p:txBody>
          <a:bodyPr vert="horz" lIns="91440" tIns="45720" rIns="91440" bIns="45720" rtlCol="0">
            <a:normAutofit fontScale="90000"/>
          </a:bodyPr>
          <a:lstStyle/>
          <a:p>
            <a:pPr>
              <a:lnSpc>
                <a:spcPct val="90000"/>
              </a:lnSpc>
            </a:pPr>
            <a:r>
              <a:rPr lang="en-US" sz="1400"/>
              <a:t>Children's mental health and academic performance can both benefit from integrated mental health services integrated into school systems. A reorganization of the mental health and education systems in order to facilitate the implementation of evidence-based practice may be. At some point, a lot of kids and young people will have emotional or behavioral issues. Some of these will go away on their own over time, while others will require professional assistance. required to strengthen this continuum and ensure optimal child development. Although young people's challenges in the educational system are well-understood, educational services are hampered in their efforts to assist them by a number of obstacles. According to the report, mental illness and stagnant levels of well-being will continue if these obstacles are not addressed. </a:t>
            </a:r>
          </a:p>
        </p:txBody>
      </p:sp>
      <p:sp>
        <p:nvSpPr>
          <p:cNvPr id="20" name="Subtitle 2">
            <a:extLst>
              <a:ext uri="{FF2B5EF4-FFF2-40B4-BE49-F238E27FC236}">
                <a16:creationId xmlns:a16="http://schemas.microsoft.com/office/drawing/2014/main" id="{A580AF8F-5F77-4E1B-B878-E4736CD49701}"/>
              </a:ext>
            </a:extLst>
          </p:cNvPr>
          <p:cNvSpPr>
            <a:spLocks noGrp="1"/>
          </p:cNvSpPr>
          <p:nvPr>
            <p:ph type="subTitle" idx="1"/>
          </p:nvPr>
        </p:nvSpPr>
        <p:spPr>
          <a:xfrm>
            <a:off x="7400518" y="4740729"/>
            <a:ext cx="4143781" cy="1469570"/>
          </a:xfrm>
        </p:spPr>
        <p:txBody>
          <a:bodyPr vert="horz" lIns="91440" tIns="45720" rIns="91440" bIns="45720" rtlCol="0">
            <a:normAutofit/>
          </a:bodyPr>
          <a:lstStyle/>
          <a:p>
            <a:pPr>
              <a:buClr>
                <a:schemeClr val="accent1"/>
              </a:buClr>
              <a:buFont typeface="Wingdings 3" charset="2"/>
              <a:buChar char=""/>
            </a:pPr>
            <a:r>
              <a:rPr lang="en-US" sz="1800">
                <a:effectLst>
                  <a:outerShdw blurRad="38100" dist="38100" dir="2700000" algn="tl">
                    <a:srgbClr val="000000">
                      <a:alpha val="43137"/>
                    </a:srgbClr>
                  </a:outerShdw>
                </a:effectLst>
              </a:rPr>
              <a:t>MAIN FINDINGS </a:t>
            </a:r>
          </a:p>
          <a:p>
            <a:pPr>
              <a:buClr>
                <a:schemeClr val="accent1"/>
              </a:buClr>
              <a:buFont typeface="Wingdings 3" charset="2"/>
              <a:buChar char=""/>
            </a:pPr>
            <a:endParaRPr lang="en-US" sz="1800">
              <a:effectLst>
                <a:outerShdw blurRad="38100" dist="38100" dir="2700000" algn="tl">
                  <a:srgbClr val="000000">
                    <a:alpha val="43137"/>
                  </a:srgbClr>
                </a:outerShdw>
              </a:effectLst>
            </a:endParaRPr>
          </a:p>
          <a:p>
            <a:pPr>
              <a:buClr>
                <a:schemeClr val="accent1"/>
              </a:buClr>
              <a:buFont typeface="Wingdings 3" charset="2"/>
              <a:buChar char=""/>
            </a:pPr>
            <a:endParaRPr lang="en-US" sz="1800">
              <a:effectLst>
                <a:outerShdw blurRad="38100" dist="38100" dir="2700000" algn="tl">
                  <a:srgbClr val="000000">
                    <a:alpha val="43137"/>
                  </a:srgbClr>
                </a:outerShdw>
              </a:effectLst>
            </a:endParaRPr>
          </a:p>
          <a:p>
            <a:pPr>
              <a:buClr>
                <a:schemeClr val="accent1"/>
              </a:buClr>
              <a:buFont typeface="Wingdings 3" charset="2"/>
              <a:buChar char=""/>
            </a:pPr>
            <a:endParaRPr lang="en-US" sz="1800">
              <a:effectLst>
                <a:outerShdw blurRad="38100" dist="38100" dir="2700000" algn="tl">
                  <a:srgbClr val="000000">
                    <a:alpha val="43137"/>
                  </a:srgbClr>
                </a:outerShdw>
              </a:effectLst>
            </a:endParaRPr>
          </a:p>
          <a:p>
            <a:pPr>
              <a:buClr>
                <a:schemeClr val="accent1"/>
              </a:buClr>
              <a:buFont typeface="Wingdings 3" charset="2"/>
              <a:buChar char=""/>
            </a:pPr>
            <a:endParaRPr lang="en-US" sz="1800">
              <a:effectLst>
                <a:outerShdw blurRad="38100" dist="38100" dir="2700000" algn="tl">
                  <a:srgbClr val="000000">
                    <a:alpha val="43137"/>
                  </a:srgbClr>
                </a:outerShdw>
              </a:effectLst>
            </a:endParaRPr>
          </a:p>
        </p:txBody>
      </p:sp>
      <p:sp>
        <p:nvSpPr>
          <p:cNvPr id="57" name="Rectangle 56">
            <a:extLst>
              <a:ext uri="{FF2B5EF4-FFF2-40B4-BE49-F238E27FC236}">
                <a16:creationId xmlns:a16="http://schemas.microsoft.com/office/drawing/2014/main" id="{A887A360-AD51-455D-8F96-520EF0F41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0565"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descr="Boy wearing backpack">
            <a:extLst>
              <a:ext uri="{FF2B5EF4-FFF2-40B4-BE49-F238E27FC236}">
                <a16:creationId xmlns:a16="http://schemas.microsoft.com/office/drawing/2014/main" id="{092E9EC5-2BBE-5AA6-0198-9A80F612B5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22994" y="647699"/>
            <a:ext cx="1087930" cy="2701814"/>
          </a:xfrm>
          <a:prstGeom prst="rect">
            <a:avLst/>
          </a:prstGeom>
          <a:effectLst/>
        </p:spPr>
      </p:pic>
      <p:sp>
        <p:nvSpPr>
          <p:cNvPr id="59" name="Freeform 27">
            <a:extLst>
              <a:ext uri="{FF2B5EF4-FFF2-40B4-BE49-F238E27FC236}">
                <a16:creationId xmlns:a16="http://schemas.microsoft.com/office/drawing/2014/main" id="{65D7AD7D-6BC7-4FDD-9916-12346BCA5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49646"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2" name="Footer Placeholder 4">
            <a:extLst>
              <a:ext uri="{FF2B5EF4-FFF2-40B4-BE49-F238E27FC236}">
                <a16:creationId xmlns:a16="http://schemas.microsoft.com/office/drawing/2014/main" id="{4B21C378-352D-4BF8-BD65-16270960EBE4}"/>
              </a:ext>
            </a:extLst>
          </p:cNvPr>
          <p:cNvSpPr>
            <a:spLocks noGrp="1"/>
          </p:cNvSpPr>
          <p:nvPr>
            <p:ph type="ftr" sz="quarter" idx="11"/>
          </p:nvPr>
        </p:nvSpPr>
        <p:spPr>
          <a:xfrm>
            <a:off x="653850" y="6355021"/>
            <a:ext cx="3859795" cy="304801"/>
          </a:xfrm>
        </p:spPr>
        <p:txBody>
          <a:bodyPr vert="horz" lIns="91440" tIns="45720" rIns="91440" bIns="45720" rtlCol="0" anchor="b">
            <a:normAutofit/>
          </a:bodyPr>
          <a:lstStyle/>
          <a:p>
            <a:pPr defTabSz="914400">
              <a:spcAft>
                <a:spcPts val="600"/>
              </a:spcAft>
            </a:pPr>
            <a:r>
              <a:rPr lang="en-US" b="0" i="0" kern="1200">
                <a:solidFill>
                  <a:schemeClr val="accent1"/>
                </a:solidFill>
                <a:latin typeface="+mn-lt"/>
                <a:ea typeface="+mn-ea"/>
                <a:cs typeface="+mn-cs"/>
              </a:rPr>
              <a:t>Sample Footer Text</a:t>
            </a:r>
          </a:p>
        </p:txBody>
      </p:sp>
      <p:sp>
        <p:nvSpPr>
          <p:cNvPr id="61" name="Freeform 5">
            <a:extLst>
              <a:ext uri="{FF2B5EF4-FFF2-40B4-BE49-F238E27FC236}">
                <a16:creationId xmlns:a16="http://schemas.microsoft.com/office/drawing/2014/main" id="{9609DF1C-6EB4-4E50-AAE4-620E6128C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2894561"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3" name="Graphic 2" descr="A school bus">
            <a:extLst>
              <a:ext uri="{FF2B5EF4-FFF2-40B4-BE49-F238E27FC236}">
                <a16:creationId xmlns:a16="http://schemas.microsoft.com/office/drawing/2014/main" id="{B792CDF0-89EC-7F6C-C344-957E18E2827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446280" y="675502"/>
            <a:ext cx="2646208" cy="2646208"/>
          </a:xfrm>
          <a:prstGeom prst="rect">
            <a:avLst/>
          </a:prstGeom>
          <a:effectLst/>
        </p:spPr>
      </p:pic>
      <p:sp>
        <p:nvSpPr>
          <p:cNvPr id="14" name="Slide Number Placeholder 5">
            <a:extLst>
              <a:ext uri="{FF2B5EF4-FFF2-40B4-BE49-F238E27FC236}">
                <a16:creationId xmlns:a16="http://schemas.microsoft.com/office/drawing/2014/main" id="{28B954E5-2A8D-44FA-ABD2-4DE4CE1EE71F}"/>
              </a:ext>
            </a:extLst>
          </p:cNvPr>
          <p:cNvSpPr>
            <a:spLocks noGrp="1"/>
          </p:cNvSpPr>
          <p:nvPr>
            <p:ph type="sldNum" sz="quarter" idx="12"/>
          </p:nvPr>
        </p:nvSpPr>
        <p:spPr>
          <a:xfrm>
            <a:off x="10352540" y="295729"/>
            <a:ext cx="838199" cy="767687"/>
          </a:xfrm>
        </p:spPr>
        <p:txBody>
          <a:bodyPr vert="horz" lIns="91440" tIns="45720" rIns="91440" bIns="45720" rtlCol="0">
            <a:normAutofit/>
          </a:bodyPr>
          <a:lstStyle/>
          <a:p>
            <a:pPr defTabSz="914400">
              <a:spcAft>
                <a:spcPts val="600"/>
              </a:spcAft>
            </a:pPr>
            <a:fld id="{2B6A0707-BFCA-4BDD-8B25-E2A14A0F80A6}" type="slidenum">
              <a:rPr lang="en-US" smtClean="0"/>
              <a:pPr defTabSz="914400">
                <a:spcAft>
                  <a:spcPts val="600"/>
                </a:spcAft>
              </a:pPr>
              <a:t>2</a:t>
            </a:fld>
            <a:endParaRPr lang="en-US"/>
          </a:p>
        </p:txBody>
      </p:sp>
      <p:pic>
        <p:nvPicPr>
          <p:cNvPr id="5" name="Graphic 4" descr="A baby crawling">
            <a:extLst>
              <a:ext uri="{FF2B5EF4-FFF2-40B4-BE49-F238E27FC236}">
                <a16:creationId xmlns:a16="http://schemas.microsoft.com/office/drawing/2014/main" id="{8649BC8B-9220-469C-F78E-A8C377226DC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43853" y="3593169"/>
            <a:ext cx="2646210" cy="2531985"/>
          </a:xfrm>
          <a:prstGeom prst="rect">
            <a:avLst/>
          </a:prstGeom>
          <a:effectLst/>
        </p:spPr>
      </p:pic>
      <p:pic>
        <p:nvPicPr>
          <p:cNvPr id="16" name="Picture 15">
            <a:extLst>
              <a:ext uri="{FF2B5EF4-FFF2-40B4-BE49-F238E27FC236}">
                <a16:creationId xmlns:a16="http://schemas.microsoft.com/office/drawing/2014/main" id="{949788BF-4C87-A091-81DD-439F345F5FB4}"/>
              </a:ext>
            </a:extLst>
          </p:cNvPr>
          <p:cNvPicPr>
            <a:picLocks noChangeAspect="1"/>
          </p:cNvPicPr>
          <p:nvPr/>
        </p:nvPicPr>
        <p:blipFill rotWithShape="1">
          <a:blip r:embed="rId9"/>
          <a:srcRect l="32916" r="28894" b="1"/>
          <a:stretch/>
        </p:blipFill>
        <p:spPr>
          <a:xfrm>
            <a:off x="3945236" y="3536291"/>
            <a:ext cx="1892947" cy="2701351"/>
          </a:xfrm>
          <a:prstGeom prst="rect">
            <a:avLst/>
          </a:prstGeom>
          <a:noFill/>
          <a:effectLst/>
        </p:spPr>
      </p:pic>
      <p:sp>
        <p:nvSpPr>
          <p:cNvPr id="10" name="Date Placeholder 3">
            <a:extLst>
              <a:ext uri="{FF2B5EF4-FFF2-40B4-BE49-F238E27FC236}">
                <a16:creationId xmlns:a16="http://schemas.microsoft.com/office/drawing/2014/main" id="{E36EB3A5-E8FB-48A5-BB59-1E449A9F73BB}"/>
              </a:ext>
            </a:extLst>
          </p:cNvPr>
          <p:cNvSpPr>
            <a:spLocks noGrp="1"/>
          </p:cNvSpPr>
          <p:nvPr>
            <p:ph type="dt" sz="half" idx="10"/>
          </p:nvPr>
        </p:nvSpPr>
        <p:spPr>
          <a:xfrm>
            <a:off x="8753855" y="6355023"/>
            <a:ext cx="2790444" cy="304799"/>
          </a:xfrm>
        </p:spPr>
        <p:txBody>
          <a:bodyPr vert="horz" lIns="91440" tIns="45720" rIns="91440" bIns="45720" rtlCol="0">
            <a:normAutofit/>
          </a:bodyPr>
          <a:lstStyle/>
          <a:p>
            <a:pPr algn="r" defTabSz="914400">
              <a:spcAft>
                <a:spcPts val="600"/>
              </a:spcAft>
            </a:pPr>
            <a:fld id="{47B991A3-FCCB-4921-B21C-3336FFF5089B}" type="datetime1">
              <a:rPr lang="en-US"/>
              <a:pPr algn="r" defTabSz="914400">
                <a:spcAft>
                  <a:spcPts val="600"/>
                </a:spcAft>
              </a:pPr>
              <a:t>6/24/2023</a:t>
            </a:fld>
            <a:endParaRPr lang="en-US"/>
          </a:p>
        </p:txBody>
      </p:sp>
    </p:spTree>
    <p:extLst>
      <p:ext uri="{BB962C8B-B14F-4D97-AF65-F5344CB8AC3E}">
        <p14:creationId xmlns:p14="http://schemas.microsoft.com/office/powerpoint/2010/main" val="4146702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2" name="Title 1">
            <a:extLst>
              <a:ext uri="{FF2B5EF4-FFF2-40B4-BE49-F238E27FC236}">
                <a16:creationId xmlns:a16="http://schemas.microsoft.com/office/drawing/2014/main" id="{DF6F3B29-13FA-46C2-858E-C1F3686A85F1}"/>
              </a:ext>
            </a:extLst>
          </p:cNvPr>
          <p:cNvSpPr>
            <a:spLocks noGrp="1"/>
          </p:cNvSpPr>
          <p:nvPr>
            <p:ph type="ctrTitle"/>
          </p:nvPr>
        </p:nvSpPr>
        <p:spPr>
          <a:xfrm>
            <a:off x="4586491" y="1409291"/>
            <a:ext cx="5749298" cy="1696453"/>
          </a:xfrm>
        </p:spPr>
        <p:txBody>
          <a:bodyPr>
            <a:normAutofit fontScale="90000"/>
          </a:bodyPr>
          <a:lstStyle/>
          <a:p>
            <a:pPr>
              <a:lnSpc>
                <a:spcPct val="90000"/>
              </a:lnSpc>
            </a:pPr>
            <a:r>
              <a:rPr lang="en-GB" sz="1100" dirty="0"/>
              <a:t>School is the only formal institutional structure where children spend more time than any other. As a result, schools play a crucial role in children's development, from social interactions and relationships with peers to academic achievement and cognitive development, emotional control and behaviour and expectations, and physical and moral development. Mental health has repercussions across the board in each of these areas. There are ways that parents and caregivers, can help children maintain their  mental health to the fullest extent possible.</a:t>
            </a:r>
            <a:br>
              <a:rPr lang="en-GB" sz="1100" dirty="0"/>
            </a:br>
            <a:r>
              <a:rPr lang="en-GB" sz="1100" dirty="0"/>
              <a:t>Essential skills that you can teach a child from a young age include encouraging and guiding them to consider their own mental health and wellbeing. The well-being of children is at an all-time low right now. They can't get help when problems start. They are added to a waiting list when the workload becomes excessive.</a:t>
            </a:r>
            <a:endParaRPr lang="en-US" sz="1100" dirty="0"/>
          </a:p>
        </p:txBody>
      </p:sp>
      <p:sp>
        <p:nvSpPr>
          <p:cNvPr id="38" name="Subtitle 2">
            <a:extLst>
              <a:ext uri="{FF2B5EF4-FFF2-40B4-BE49-F238E27FC236}">
                <a16:creationId xmlns:a16="http://schemas.microsoft.com/office/drawing/2014/main" id="{A580AF8F-5F77-4E1B-B878-E4736CD49701}"/>
              </a:ext>
            </a:extLst>
          </p:cNvPr>
          <p:cNvSpPr>
            <a:spLocks noGrp="1"/>
          </p:cNvSpPr>
          <p:nvPr>
            <p:ph type="subTitle" idx="1"/>
          </p:nvPr>
        </p:nvSpPr>
        <p:spPr>
          <a:xfrm>
            <a:off x="9193002" y="4777380"/>
            <a:ext cx="787610" cy="530215"/>
          </a:xfrm>
        </p:spPr>
        <p:txBody>
          <a:bodyPr>
            <a:normAutofit/>
          </a:bodyPr>
          <a:lstStyle/>
          <a:p>
            <a:endParaRPr lang="en-US" dirty="0">
              <a:latin typeface="+mn-lt"/>
            </a:endParaRPr>
          </a:p>
        </p:txBody>
      </p:sp>
      <p:sp>
        <p:nvSpPr>
          <p:cNvPr id="43" name="Rectangle 42">
            <a:extLst>
              <a:ext uri="{FF2B5EF4-FFF2-40B4-BE49-F238E27FC236}">
                <a16:creationId xmlns:a16="http://schemas.microsoft.com/office/drawing/2014/main" id="{9E597E2B-9478-4057-87A8-DEDBBC177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57780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7">
            <a:extLst>
              <a:ext uri="{FF2B5EF4-FFF2-40B4-BE49-F238E27FC236}">
                <a16:creationId xmlns:a16="http://schemas.microsoft.com/office/drawing/2014/main" id="{5337FFD2-C623-4004-B7D7-36EA1BEA4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5692"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47" name="Freeform 5">
            <a:extLst>
              <a:ext uri="{FF2B5EF4-FFF2-40B4-BE49-F238E27FC236}">
                <a16:creationId xmlns:a16="http://schemas.microsoft.com/office/drawing/2014/main" id="{6B7B4DA4-15D9-44E2-A050-09A7629DA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38060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26" name="Slide Number Placeholder 5">
            <a:extLst>
              <a:ext uri="{FF2B5EF4-FFF2-40B4-BE49-F238E27FC236}">
                <a16:creationId xmlns:a16="http://schemas.microsoft.com/office/drawing/2014/main" id="{28B954E5-2A8D-44FA-ABD2-4DE4CE1EE71F}"/>
              </a:ext>
            </a:extLst>
          </p:cNvPr>
          <p:cNvSpPr>
            <a:spLocks noGrp="1"/>
          </p:cNvSpPr>
          <p:nvPr>
            <p:ph type="sldNum" sz="quarter" idx="12"/>
          </p:nvPr>
        </p:nvSpPr>
        <p:spPr>
          <a:xfrm>
            <a:off x="10352540" y="295729"/>
            <a:ext cx="838199" cy="767687"/>
          </a:xfrm>
        </p:spPr>
        <p:txBody>
          <a:bodyPr>
            <a:normAutofit/>
          </a:bodyPr>
          <a:lstStyle/>
          <a:p>
            <a:pPr>
              <a:spcAft>
                <a:spcPts val="600"/>
              </a:spcAft>
            </a:pPr>
            <a:fld id="{2B6A0707-BFCA-4BDD-8B25-E2A14A0F80A6}" type="slidenum">
              <a:rPr lang="en-US" smtClean="0"/>
              <a:pPr>
                <a:spcAft>
                  <a:spcPts val="600"/>
                </a:spcAft>
              </a:pPr>
              <a:t>3</a:t>
            </a:fld>
            <a:endParaRPr lang="en-US"/>
          </a:p>
        </p:txBody>
      </p:sp>
      <p:pic>
        <p:nvPicPr>
          <p:cNvPr id="5" name="Content Placeholder 4" descr="School girl outline">
            <a:extLst>
              <a:ext uri="{FF2B5EF4-FFF2-40B4-BE49-F238E27FC236}">
                <a16:creationId xmlns:a16="http://schemas.microsoft.com/office/drawing/2014/main" id="{8C7B2136-0931-26D5-8E7F-2DD3632E967B}"/>
              </a:ext>
            </a:extLst>
          </p:cNvPr>
          <p:cNvPicPr>
            <a:picLocks noGrp="1" noChangeAspect="1"/>
          </p:cNvPicPr>
          <p:nvPr>
            <p:ph idx="4294967295"/>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94578" y="1447800"/>
            <a:ext cx="2042159" cy="2042159"/>
          </a:xfrm>
          <a:prstGeom prst="rect">
            <a:avLst/>
          </a:prstGeom>
          <a:effectLst/>
        </p:spPr>
      </p:pic>
      <p:sp>
        <p:nvSpPr>
          <p:cNvPr id="24" name="Date Placeholder 3">
            <a:extLst>
              <a:ext uri="{FF2B5EF4-FFF2-40B4-BE49-F238E27FC236}">
                <a16:creationId xmlns:a16="http://schemas.microsoft.com/office/drawing/2014/main" id="{E36EB3A5-E8FB-48A5-BB59-1E449A9F73BB}"/>
              </a:ext>
            </a:extLst>
          </p:cNvPr>
          <p:cNvSpPr>
            <a:spLocks noGrp="1"/>
          </p:cNvSpPr>
          <p:nvPr>
            <p:ph type="dt" sz="half" idx="10"/>
          </p:nvPr>
        </p:nvSpPr>
        <p:spPr>
          <a:xfrm rot="5400000">
            <a:off x="10155639" y="1790701"/>
            <a:ext cx="990599" cy="304799"/>
          </a:xfrm>
        </p:spPr>
        <p:txBody>
          <a:bodyPr>
            <a:normAutofit/>
          </a:bodyPr>
          <a:lstStyle/>
          <a:p>
            <a:pPr>
              <a:spcAft>
                <a:spcPts val="600"/>
              </a:spcAft>
            </a:pPr>
            <a:fld id="{47B991A3-FCCB-4921-B21C-3336FFF5089B}" type="datetime1">
              <a:rPr lang="en-US" smtClean="0"/>
              <a:pPr>
                <a:spcAft>
                  <a:spcPts val="600"/>
                </a:spcAft>
              </a:pPr>
              <a:t>6/24/2023</a:t>
            </a:fld>
            <a:endParaRPr lang="en-US"/>
          </a:p>
        </p:txBody>
      </p:sp>
      <p:pic>
        <p:nvPicPr>
          <p:cNvPr id="7" name="Graphic 6" descr="School boy outline">
            <a:extLst>
              <a:ext uri="{FF2B5EF4-FFF2-40B4-BE49-F238E27FC236}">
                <a16:creationId xmlns:a16="http://schemas.microsoft.com/office/drawing/2014/main" id="{EC631233-2511-66CD-CF39-84375752FA2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94578" y="3596640"/>
            <a:ext cx="2042159" cy="2042159"/>
          </a:xfrm>
          <a:prstGeom prst="rect">
            <a:avLst/>
          </a:prstGeom>
          <a:effectLst/>
        </p:spPr>
      </p:pic>
      <p:sp>
        <p:nvSpPr>
          <p:cNvPr id="25" name="Footer Placeholder 4">
            <a:extLst>
              <a:ext uri="{FF2B5EF4-FFF2-40B4-BE49-F238E27FC236}">
                <a16:creationId xmlns:a16="http://schemas.microsoft.com/office/drawing/2014/main" id="{4B21C378-352D-4BF8-BD65-16270960EBE4}"/>
              </a:ext>
            </a:extLst>
          </p:cNvPr>
          <p:cNvSpPr>
            <a:spLocks noGrp="1"/>
          </p:cNvSpPr>
          <p:nvPr>
            <p:ph type="ftr" sz="quarter" idx="11"/>
          </p:nvPr>
        </p:nvSpPr>
        <p:spPr>
          <a:xfrm rot="5400000">
            <a:off x="8973932" y="3225297"/>
            <a:ext cx="3859795" cy="304801"/>
          </a:xfrm>
        </p:spPr>
        <p:txBody>
          <a:bodyPr>
            <a:normAutofit/>
          </a:bodyPr>
          <a:lstStyle/>
          <a:p>
            <a:pPr>
              <a:spcAft>
                <a:spcPts val="600"/>
              </a:spcAft>
            </a:pPr>
            <a:r>
              <a:rPr lang="en-US" dirty="0"/>
              <a:t>FEDERICA PALAZZO</a:t>
            </a:r>
          </a:p>
        </p:txBody>
      </p:sp>
      <p:pic>
        <p:nvPicPr>
          <p:cNvPr id="10" name="Video 9" title="Children Drawing And Colouring">
            <a:hlinkClick r:id="" action="ppaction://media"/>
            <a:extLst>
              <a:ext uri="{FF2B5EF4-FFF2-40B4-BE49-F238E27FC236}">
                <a16:creationId xmlns:a16="http://schemas.microsoft.com/office/drawing/2014/main" id="{75C1AAA5-9302-A338-2B15-A5C745B1DFA2}"/>
              </a:ext>
            </a:extLst>
          </p:cNvPr>
          <p:cNvPicPr>
            <a:picLocks noChangeAspect="1"/>
          </p:cNvPicPr>
          <p:nvPr>
            <a:videoFile r:link="rId2"/>
            <p:extLst>
              <p:ext uri="{DAA4B4D4-6D71-4841-9C94-3DE7FCFB9230}">
                <p14:media xmlns:p14="http://schemas.microsoft.com/office/powerpoint/2010/main" r:embed="rId1"/>
              </p:ext>
            </p:extLst>
          </p:nvPr>
        </p:nvPicPr>
        <p:blipFill>
          <a:blip r:embed="rId9"/>
          <a:stretch>
            <a:fillRect/>
          </a:stretch>
        </p:blipFill>
        <p:spPr>
          <a:xfrm>
            <a:off x="5252782" y="3709641"/>
            <a:ext cx="4807829" cy="2704404"/>
          </a:xfrm>
          <a:prstGeom prst="rect">
            <a:avLst/>
          </a:prstGeom>
        </p:spPr>
      </p:pic>
    </p:spTree>
    <p:extLst>
      <p:ext uri="{BB962C8B-B14F-4D97-AF65-F5344CB8AC3E}">
        <p14:creationId xmlns:p14="http://schemas.microsoft.com/office/powerpoint/2010/main" val="184869516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10"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F6F3B29-13FA-46C2-858E-C1F3686A85F1}"/>
              </a:ext>
            </a:extLst>
          </p:cNvPr>
          <p:cNvSpPr>
            <a:spLocks noGrp="1"/>
          </p:cNvSpPr>
          <p:nvPr>
            <p:ph type="ctrTitle"/>
          </p:nvPr>
        </p:nvSpPr>
        <p:spPr>
          <a:xfrm>
            <a:off x="421639" y="897366"/>
            <a:ext cx="9888106" cy="1577975"/>
          </a:xfrm>
        </p:spPr>
        <p:txBody>
          <a:bodyPr anchor="t">
            <a:noAutofit/>
          </a:bodyPr>
          <a:lstStyle/>
          <a:p>
            <a:r>
              <a:rPr lang="en-GB" sz="1000" dirty="0"/>
              <a:t>Disruptive </a:t>
            </a:r>
            <a:r>
              <a:rPr lang="en-GB" sz="1000" dirty="0" err="1"/>
              <a:t>behavior</a:t>
            </a:r>
            <a:r>
              <a:rPr lang="en-GB" sz="1000" dirty="0"/>
              <a:t> and anxiety disorders are the most common issues among school-age children.5 The prevalence of psychiatric disorders varies with age. Primary school children (ages 4 to 10) are more likely to have separation anxiety and oppositional defiant disorder, whereas secondary school students (ages 11 to 18) are more likely to have generalized anxiety, conduct disorder, and depression. Children with attention deficit hyperactivity disorder (ADHD) and autism spectrum disorders face particular challenges in the educational setting, and the prevalence of eating disorders and psychosis begins to rapidly rise after middle adolescence. The years of childhood and adolescence are crucial to mental health. The brain experiences rapid growth and development during this time. Skills in cognitive and social-emotional development are acquired by children and adolescents that influence their mental health in the future and are necessary for assuming adult roles in society. In 2021children between the ages of 10 and 17 were, on average, satisfied with their home, family, and health. Additionally, a greater proportion of children scored below the middle for school than for any other aspect of life, indicating that they are unhappy. A child's physical and mental health are just as important to their safety and well-being as one another. It may have an effect on everything in their lives, including their relationships, physical health, and level of education. In addition, mental health can deteriorate over time, with varying degrees of seriousness and causes.</a:t>
            </a:r>
            <a:endParaRPr lang="en-US" sz="1000" dirty="0"/>
          </a:p>
        </p:txBody>
      </p:sp>
      <p:sp>
        <p:nvSpPr>
          <p:cNvPr id="12" name="Subtitle 2">
            <a:extLst>
              <a:ext uri="{FF2B5EF4-FFF2-40B4-BE49-F238E27FC236}">
                <a16:creationId xmlns:a16="http://schemas.microsoft.com/office/drawing/2014/main" id="{A580AF8F-5F77-4E1B-B878-E4736CD49701}"/>
              </a:ext>
            </a:extLst>
          </p:cNvPr>
          <p:cNvSpPr>
            <a:spLocks noGrp="1"/>
          </p:cNvSpPr>
          <p:nvPr>
            <p:ph type="subTitle" idx="1"/>
          </p:nvPr>
        </p:nvSpPr>
        <p:spPr>
          <a:xfrm>
            <a:off x="7237815" y="4584879"/>
            <a:ext cx="3984850" cy="1287887"/>
          </a:xfrm>
        </p:spPr>
        <p:txBody>
          <a:bodyPr anchor="b">
            <a:normAutofit/>
          </a:bodyPr>
          <a:lstStyle/>
          <a:p>
            <a:endParaRPr lang="en-US" sz="1800" dirty="0">
              <a:latin typeface="+mn-lt"/>
            </a:endParaRPr>
          </a:p>
        </p:txBody>
      </p:sp>
      <p:sp>
        <p:nvSpPr>
          <p:cNvPr id="14" name="Date Placeholder 3">
            <a:extLst>
              <a:ext uri="{FF2B5EF4-FFF2-40B4-BE49-F238E27FC236}">
                <a16:creationId xmlns:a16="http://schemas.microsoft.com/office/drawing/2014/main" id="{E36EB3A5-E8FB-48A5-BB59-1E449A9F73BB}"/>
              </a:ext>
            </a:extLst>
          </p:cNvPr>
          <p:cNvSpPr>
            <a:spLocks noGrp="1"/>
          </p:cNvSpPr>
          <p:nvPr>
            <p:ph type="dt" sz="half" idx="10"/>
          </p:nvPr>
        </p:nvSpPr>
        <p:spPr/>
        <p:txBody>
          <a:bodyPr/>
          <a:lstStyle/>
          <a:p>
            <a:pPr>
              <a:spcAft>
                <a:spcPts val="600"/>
              </a:spcAft>
            </a:pPr>
            <a:fld id="{47B991A3-FCCB-4921-B21C-3336FFF5089B}" type="datetime1">
              <a:rPr lang="en-US" smtClean="0"/>
              <a:pPr>
                <a:spcAft>
                  <a:spcPts val="600"/>
                </a:spcAft>
              </a:pPr>
              <a:t>6/24/2023</a:t>
            </a:fld>
            <a:endParaRPr lang="en-US"/>
          </a:p>
        </p:txBody>
      </p:sp>
      <p:sp>
        <p:nvSpPr>
          <p:cNvPr id="16" name="Footer Placeholder 4">
            <a:extLst>
              <a:ext uri="{FF2B5EF4-FFF2-40B4-BE49-F238E27FC236}">
                <a16:creationId xmlns:a16="http://schemas.microsoft.com/office/drawing/2014/main" id="{4B21C378-352D-4BF8-BD65-16270960EBE4}"/>
              </a:ext>
            </a:extLst>
          </p:cNvPr>
          <p:cNvSpPr>
            <a:spLocks noGrp="1"/>
          </p:cNvSpPr>
          <p:nvPr>
            <p:ph type="ftr" sz="quarter" idx="11"/>
          </p:nvPr>
        </p:nvSpPr>
        <p:spPr/>
        <p:txBody>
          <a:bodyPr/>
          <a:lstStyle/>
          <a:p>
            <a:pPr>
              <a:spcAft>
                <a:spcPts val="600"/>
              </a:spcAft>
            </a:pPr>
            <a:r>
              <a:rPr lang="en-US"/>
              <a:t>Sample Footer Text</a:t>
            </a:r>
          </a:p>
        </p:txBody>
      </p:sp>
      <p:sp>
        <p:nvSpPr>
          <p:cNvPr id="18" name="Slide Number Placeholder 5">
            <a:extLst>
              <a:ext uri="{FF2B5EF4-FFF2-40B4-BE49-F238E27FC236}">
                <a16:creationId xmlns:a16="http://schemas.microsoft.com/office/drawing/2014/main" id="{28B954E5-2A8D-44FA-ABD2-4DE4CE1EE71F}"/>
              </a:ext>
            </a:extLst>
          </p:cNvPr>
          <p:cNvSpPr>
            <a:spLocks noGrp="1"/>
          </p:cNvSpPr>
          <p:nvPr>
            <p:ph type="sldNum" sz="quarter" idx="12"/>
          </p:nvPr>
        </p:nvSpPr>
        <p:spPr/>
        <p:txBody>
          <a:bodyPr/>
          <a:lstStyle/>
          <a:p>
            <a:pPr>
              <a:spcAft>
                <a:spcPts val="600"/>
              </a:spcAft>
            </a:pPr>
            <a:fld id="{2B6A0707-BFCA-4BDD-8B25-E2A14A0F80A6}" type="slidenum">
              <a:rPr lang="en-US" smtClean="0"/>
              <a:pPr>
                <a:spcAft>
                  <a:spcPts val="600"/>
                </a:spcAft>
              </a:pPr>
              <a:t>4</a:t>
            </a:fld>
            <a:endParaRPr lang="en-US" dirty="0"/>
          </a:p>
        </p:txBody>
      </p:sp>
      <p:pic>
        <p:nvPicPr>
          <p:cNvPr id="5" name="Content Placeholder 4" descr="Artificial Intelligence with solid fill">
            <a:extLst>
              <a:ext uri="{FF2B5EF4-FFF2-40B4-BE49-F238E27FC236}">
                <a16:creationId xmlns:a16="http://schemas.microsoft.com/office/drawing/2014/main" id="{F49C64D7-B724-FA37-E8A6-B85C4FBCB2E6}"/>
              </a:ext>
            </a:extLst>
          </p:cNvPr>
          <p:cNvPicPr>
            <a:picLocks noGrp="1" noChangeAspect="1"/>
          </p:cNvPicPr>
          <p:nvPr>
            <p:ph idx="4294967295"/>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81141" y="5223140"/>
            <a:ext cx="1576388" cy="1577975"/>
          </a:xfrm>
        </p:spPr>
      </p:pic>
      <p:pic>
        <p:nvPicPr>
          <p:cNvPr id="7" name="Picture 6" descr="A picture containing text, font, screenshot, line&#10;&#10;Description automatically generated">
            <a:extLst>
              <a:ext uri="{FF2B5EF4-FFF2-40B4-BE49-F238E27FC236}">
                <a16:creationId xmlns:a16="http://schemas.microsoft.com/office/drawing/2014/main" id="{7BF914FD-E563-C8E5-8928-1488D4EA420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10030" y="3107430"/>
            <a:ext cx="4741818" cy="3482550"/>
          </a:xfrm>
          <a:prstGeom prst="rect">
            <a:avLst/>
          </a:prstGeom>
        </p:spPr>
      </p:pic>
    </p:spTree>
    <p:extLst>
      <p:ext uri="{BB962C8B-B14F-4D97-AF65-F5344CB8AC3E}">
        <p14:creationId xmlns:p14="http://schemas.microsoft.com/office/powerpoint/2010/main" val="300806579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16" name="Freeform 7">
            <a:extLst>
              <a:ext uri="{FF2B5EF4-FFF2-40B4-BE49-F238E27FC236}">
                <a16:creationId xmlns:a16="http://schemas.microsoft.com/office/drawing/2014/main" id="{0CB1E189-FC89-47D1-BD8C-3C0D4C3CB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C88CABC-8CE0-3275-84B6-65DE1C9C37F2}"/>
              </a:ext>
            </a:extLst>
          </p:cNvPr>
          <p:cNvSpPr>
            <a:spLocks noGrp="1"/>
          </p:cNvSpPr>
          <p:nvPr>
            <p:ph type="title"/>
          </p:nvPr>
        </p:nvSpPr>
        <p:spPr>
          <a:xfrm>
            <a:off x="646111" y="452718"/>
            <a:ext cx="9404723" cy="1180711"/>
          </a:xfrm>
        </p:spPr>
        <p:txBody>
          <a:bodyPr>
            <a:normAutofit fontScale="90000"/>
          </a:bodyPr>
          <a:lstStyle/>
          <a:p>
            <a:pPr>
              <a:lnSpc>
                <a:spcPct val="90000"/>
              </a:lnSpc>
            </a:pPr>
            <a:r>
              <a:rPr lang="en-GB" sz="1100"/>
              <a:t>CONCLUSION</a:t>
            </a:r>
            <a:br>
              <a:rPr lang="en-GB" sz="1100"/>
            </a:br>
            <a:br>
              <a:rPr lang="en-GB" sz="1100"/>
            </a:br>
            <a:r>
              <a:rPr lang="en-GB" sz="1100" b="1"/>
              <a:t>Any potentially serious health condition can be minimized by focusing on prevention and early intervention. The educational system plays a crucial role in shaping the experiences that lead to a healthy mind, and positive well-being and mental health are essential requirements for ensuring that young people develop into healthy adults.</a:t>
            </a:r>
            <a:br>
              <a:rPr lang="en-GB" sz="1100" b="1"/>
            </a:br>
            <a:r>
              <a:rPr lang="en-GB" sz="1100" b="1"/>
              <a:t>However, the report states that, to make matters worse, recent trends in the prevalence of mental health problems suggest that unless action is taken, mental health problems will increase by 63% in England by 2030. The UK's school-age children's well-being currently lags far behind that of other wealthy nations.</a:t>
            </a:r>
            <a:br>
              <a:rPr lang="en-GB" sz="1100"/>
            </a:br>
            <a:endParaRPr lang="en-GB" sz="1100"/>
          </a:p>
        </p:txBody>
      </p:sp>
      <p:sp>
        <p:nvSpPr>
          <p:cNvPr id="18" name="Rectangle 17">
            <a:extLst>
              <a:ext uri="{FF2B5EF4-FFF2-40B4-BE49-F238E27FC236}">
                <a16:creationId xmlns:a16="http://schemas.microsoft.com/office/drawing/2014/main" id="{7EA3E233-5D32-4D3F-9619-2535009FF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5">
            <a:extLst>
              <a:ext uri="{FF2B5EF4-FFF2-40B4-BE49-F238E27FC236}">
                <a16:creationId xmlns:a16="http://schemas.microsoft.com/office/drawing/2014/main" id="{69C08A4A-325D-4638-8450-F7874C253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11" name="Content Placeholder 10" descr="Adult and child reading tablet in tent">
            <a:extLst>
              <a:ext uri="{FF2B5EF4-FFF2-40B4-BE49-F238E27FC236}">
                <a16:creationId xmlns:a16="http://schemas.microsoft.com/office/drawing/2014/main" id="{1F9FBFCD-51EB-4A99-0076-DA4333A94EB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535" y="3425106"/>
            <a:ext cx="2856232" cy="1849160"/>
          </a:xfrm>
        </p:spPr>
      </p:pic>
      <p:pic>
        <p:nvPicPr>
          <p:cNvPr id="9" name="Graphic 8" descr="Brain outline">
            <a:extLst>
              <a:ext uri="{FF2B5EF4-FFF2-40B4-BE49-F238E27FC236}">
                <a16:creationId xmlns:a16="http://schemas.microsoft.com/office/drawing/2014/main" id="{C51F7BA2-607C-1028-F1F9-9B998F91F02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530077" y="2548281"/>
            <a:ext cx="1751522" cy="1751522"/>
          </a:xfrm>
          <a:prstGeom prst="rect">
            <a:avLst/>
          </a:prstGeom>
          <a:effectLst/>
        </p:spPr>
      </p:pic>
      <p:pic>
        <p:nvPicPr>
          <p:cNvPr id="5" name="Content Placeholder 4" descr="Young girl smiling">
            <a:extLst>
              <a:ext uri="{FF2B5EF4-FFF2-40B4-BE49-F238E27FC236}">
                <a16:creationId xmlns:a16="http://schemas.microsoft.com/office/drawing/2014/main" id="{32FF2AFB-8A2D-9A0B-52C6-B57BF890282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093837" y="4458777"/>
            <a:ext cx="2624002" cy="1751522"/>
          </a:xfrm>
          <a:prstGeom prst="rect">
            <a:avLst/>
          </a:prstGeom>
          <a:effectLst/>
        </p:spPr>
      </p:pic>
      <p:pic>
        <p:nvPicPr>
          <p:cNvPr id="7" name="Graphic 6" descr="Blockchain outline">
            <a:extLst>
              <a:ext uri="{FF2B5EF4-FFF2-40B4-BE49-F238E27FC236}">
                <a16:creationId xmlns:a16="http://schemas.microsoft.com/office/drawing/2014/main" id="{B71E05A6-8D67-C1D1-86D8-D4602603D7A8}"/>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915701" y="3065369"/>
            <a:ext cx="2627842" cy="2627842"/>
          </a:xfrm>
          <a:prstGeom prst="rect">
            <a:avLst/>
          </a:prstGeom>
          <a:effectLst/>
        </p:spPr>
      </p:pic>
      <p:pic>
        <p:nvPicPr>
          <p:cNvPr id="15" name="Picture 14" descr="Multicultural girls hugging">
            <a:extLst>
              <a:ext uri="{FF2B5EF4-FFF2-40B4-BE49-F238E27FC236}">
                <a16:creationId xmlns:a16="http://schemas.microsoft.com/office/drawing/2014/main" id="{B445AC8D-04E1-CA0C-C23B-377F710D082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32737" y="2482534"/>
            <a:ext cx="5740448" cy="3720136"/>
          </a:xfrm>
          <a:prstGeom prst="rect">
            <a:avLst/>
          </a:prstGeom>
        </p:spPr>
      </p:pic>
    </p:spTree>
    <p:extLst>
      <p:ext uri="{BB962C8B-B14F-4D97-AF65-F5344CB8AC3E}">
        <p14:creationId xmlns:p14="http://schemas.microsoft.com/office/powerpoint/2010/main" val="1460550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6E32CE1-D113-412E-9933-113646E21F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1" name="Picture 10">
            <a:extLst>
              <a:ext uri="{FF2B5EF4-FFF2-40B4-BE49-F238E27FC236}">
                <a16:creationId xmlns:a16="http://schemas.microsoft.com/office/drawing/2014/main" id="{117B7C8B-175B-4009-808B-9F66FD108A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FE5ECD52-6A23-4FF4-8C32-7B5DE9973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5C3F2B96-5F34-41C9-8E37-A9CD279A42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A4E02BF-4F0E-44E2-A489-075900B786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9" name="Rectangle 18">
            <a:extLst>
              <a:ext uri="{FF2B5EF4-FFF2-40B4-BE49-F238E27FC236}">
                <a16:creationId xmlns:a16="http://schemas.microsoft.com/office/drawing/2014/main" id="{45624C63-3CCA-4EA6-B822-6E710A82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1" name="Rectangle 20">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iles in folders">
            <a:extLst>
              <a:ext uri="{FF2B5EF4-FFF2-40B4-BE49-F238E27FC236}">
                <a16:creationId xmlns:a16="http://schemas.microsoft.com/office/drawing/2014/main" id="{29945D2D-AD16-C108-7A54-74F9CAB886D8}"/>
              </a:ext>
            </a:extLst>
          </p:cNvPr>
          <p:cNvPicPr>
            <a:picLocks noChangeAspect="1"/>
          </p:cNvPicPr>
          <p:nvPr/>
        </p:nvPicPr>
        <p:blipFill rotWithShape="1">
          <a:blip r:embed="rId6">
            <a:alphaModFix amt="40000"/>
          </a:blip>
          <a:srcRect t="15730"/>
          <a:stretch/>
        </p:blipFill>
        <p:spPr>
          <a:xfrm>
            <a:off x="153204" y="0"/>
            <a:ext cx="6859569" cy="3745007"/>
          </a:xfrm>
          <a:prstGeom prst="rect">
            <a:avLst/>
          </a:prstGeom>
        </p:spPr>
      </p:pic>
      <p:sp>
        <p:nvSpPr>
          <p:cNvPr id="2" name="Title 1">
            <a:extLst>
              <a:ext uri="{FF2B5EF4-FFF2-40B4-BE49-F238E27FC236}">
                <a16:creationId xmlns:a16="http://schemas.microsoft.com/office/drawing/2014/main" id="{B991D2CB-8868-4597-CF1D-4D668B8A4CEE}"/>
              </a:ext>
            </a:extLst>
          </p:cNvPr>
          <p:cNvSpPr>
            <a:spLocks noGrp="1"/>
          </p:cNvSpPr>
          <p:nvPr>
            <p:ph type="title"/>
          </p:nvPr>
        </p:nvSpPr>
        <p:spPr>
          <a:xfrm>
            <a:off x="67733" y="-1231900"/>
            <a:ext cx="11603567" cy="8000999"/>
          </a:xfrm>
        </p:spPr>
        <p:txBody>
          <a:bodyPr vert="horz" lIns="91440" tIns="45720" rIns="91440" bIns="45720" rtlCol="0" anchor="b">
            <a:normAutofit/>
          </a:bodyPr>
          <a:lstStyle/>
          <a:p>
            <a:r>
              <a:rPr lang="en-US" sz="7200" dirty="0">
                <a:solidFill>
                  <a:schemeClr val="tx1"/>
                </a:solidFill>
              </a:rPr>
              <a:t>REFERENCES</a:t>
            </a:r>
            <a:br>
              <a:rPr lang="en-US" sz="7200" dirty="0">
                <a:solidFill>
                  <a:schemeClr val="tx1"/>
                </a:solidFill>
              </a:rPr>
            </a:br>
            <a:br>
              <a:rPr lang="en-US" sz="7200" dirty="0">
                <a:solidFill>
                  <a:schemeClr val="tx1"/>
                </a:solidFill>
              </a:rPr>
            </a:br>
            <a:r>
              <a:rPr lang="en-GB" sz="1000" b="1" dirty="0">
                <a:solidFill>
                  <a:schemeClr val="tx1"/>
                </a:solidFill>
                <a:latin typeface="Cambria" panose="02040503050406030204" pitchFamily="18" charset="0"/>
              </a:rPr>
              <a:t> Rutter M, Maughan B, Mortimore P, </a:t>
            </a:r>
            <a:r>
              <a:rPr lang="en-GB" sz="1000" b="1" dirty="0" err="1">
                <a:solidFill>
                  <a:schemeClr val="tx1"/>
                </a:solidFill>
                <a:latin typeface="Cambria" panose="02040503050406030204" pitchFamily="18" charset="0"/>
              </a:rPr>
              <a:t>Outsen</a:t>
            </a:r>
            <a:r>
              <a:rPr lang="en-GB" sz="1000" b="1" dirty="0">
                <a:solidFill>
                  <a:schemeClr val="tx1"/>
                </a:solidFill>
                <a:latin typeface="Cambria" panose="02040503050406030204" pitchFamily="18" charset="0"/>
              </a:rPr>
              <a:t> J. </a:t>
            </a:r>
            <a:r>
              <a:rPr lang="en-GB" sz="1000" b="1" i="1" dirty="0">
                <a:solidFill>
                  <a:schemeClr val="tx1"/>
                </a:solidFill>
                <a:latin typeface="Cambria" panose="02040503050406030204" pitchFamily="18" charset="0"/>
              </a:rPr>
              <a:t>Fifteen thousand hours: secondary schools and their effects on children.</a:t>
            </a:r>
            <a:r>
              <a:rPr lang="en-GB" sz="1000" b="1" dirty="0">
                <a:solidFill>
                  <a:schemeClr val="tx1"/>
                </a:solidFill>
                <a:latin typeface="Cambria" panose="02040503050406030204" pitchFamily="18" charset="0"/>
              </a:rPr>
              <a:t> Harvard University Press; Cambridge, MA: 1979. [</a:t>
            </a:r>
            <a:r>
              <a:rPr lang="en-GB" sz="1000" b="1" u="sng" dirty="0">
                <a:solidFill>
                  <a:schemeClr val="tx1"/>
                </a:solidFill>
                <a:latin typeface="Cambria" panose="02040503050406030204" pitchFamily="18" charset="0"/>
                <a:hlinkClick r:id="rId7">
                  <a:extLst>
                    <a:ext uri="{A12FA001-AC4F-418D-AE19-62706E023703}">
                      <ahyp:hlinkClr xmlns:ahyp="http://schemas.microsoft.com/office/drawing/2018/hyperlinkcolor" val="tx"/>
                    </a:ext>
                  </a:extLst>
                </a:hlinkClick>
              </a:rPr>
              <a:t>Google Scholar</a:t>
            </a:r>
            <a:r>
              <a:rPr lang="en-GB" sz="1000" b="1" dirty="0">
                <a:solidFill>
                  <a:schemeClr val="tx1"/>
                </a:solidFill>
                <a:latin typeface="Cambria" panose="02040503050406030204" pitchFamily="18" charset="0"/>
              </a:rPr>
              <a:t>]</a:t>
            </a:r>
            <a:br>
              <a:rPr lang="en-US" sz="1000" b="1" dirty="0">
                <a:solidFill>
                  <a:schemeClr val="tx1"/>
                </a:solidFill>
              </a:rPr>
            </a:br>
            <a:br>
              <a:rPr lang="en-GB" sz="1000" b="1" dirty="0">
                <a:solidFill>
                  <a:schemeClr val="tx1"/>
                </a:solidFill>
              </a:rPr>
            </a:br>
            <a:r>
              <a:rPr lang="en-GB" sz="1050" b="1" dirty="0">
                <a:solidFill>
                  <a:schemeClr val="tx1"/>
                </a:solidFill>
                <a:latin typeface="-apple-system"/>
              </a:rPr>
              <a:t>Colizzi, M., </a:t>
            </a:r>
            <a:r>
              <a:rPr lang="en-GB" sz="1050" b="1" dirty="0" err="1">
                <a:solidFill>
                  <a:schemeClr val="tx1"/>
                </a:solidFill>
                <a:latin typeface="-apple-system"/>
              </a:rPr>
              <a:t>Lasalvia</a:t>
            </a:r>
            <a:r>
              <a:rPr lang="en-GB" sz="1050" b="1" dirty="0">
                <a:solidFill>
                  <a:schemeClr val="tx1"/>
                </a:solidFill>
                <a:latin typeface="-apple-system"/>
              </a:rPr>
              <a:t>, A. &amp; Ruggeri, M. Prevention and early intervention in youth mental health: is it time for a multidisciplinary and trans-diagnostic model for care?. </a:t>
            </a:r>
            <a:r>
              <a:rPr lang="en-GB" sz="1050" b="1" i="1" dirty="0">
                <a:solidFill>
                  <a:schemeClr val="tx1"/>
                </a:solidFill>
                <a:latin typeface="-apple-system"/>
              </a:rPr>
              <a:t>Int J </a:t>
            </a:r>
            <a:r>
              <a:rPr lang="en-GB" sz="1050" b="1" i="1" dirty="0" err="1">
                <a:solidFill>
                  <a:schemeClr val="tx1"/>
                </a:solidFill>
                <a:latin typeface="-apple-system"/>
              </a:rPr>
              <a:t>Ment</a:t>
            </a:r>
            <a:r>
              <a:rPr lang="en-GB" sz="1050" b="1" i="1" dirty="0">
                <a:solidFill>
                  <a:schemeClr val="tx1"/>
                </a:solidFill>
                <a:latin typeface="-apple-system"/>
              </a:rPr>
              <a:t> Health </a:t>
            </a:r>
            <a:r>
              <a:rPr lang="en-GB" sz="1050" b="1" i="1" dirty="0" err="1">
                <a:solidFill>
                  <a:schemeClr val="tx1"/>
                </a:solidFill>
                <a:latin typeface="-apple-system"/>
              </a:rPr>
              <a:t>Syst</a:t>
            </a:r>
            <a:r>
              <a:rPr lang="en-GB" sz="1050" b="1" dirty="0">
                <a:solidFill>
                  <a:schemeClr val="tx1"/>
                </a:solidFill>
                <a:latin typeface="-apple-system"/>
              </a:rPr>
              <a:t> 14, 23 (2020). https://doi.org/10.1186/s13033-020-00356-9</a:t>
            </a:r>
            <a:br>
              <a:rPr lang="en-US" sz="1000" dirty="0">
                <a:solidFill>
                  <a:schemeClr val="tx1"/>
                </a:solidFill>
              </a:rPr>
            </a:br>
            <a:br>
              <a:rPr lang="en-US" sz="1000" dirty="0">
                <a:solidFill>
                  <a:schemeClr val="tx1"/>
                </a:solidFill>
              </a:rPr>
            </a:br>
            <a:r>
              <a:rPr lang="en-GB" sz="1000" b="1" dirty="0">
                <a:solidFill>
                  <a:schemeClr val="tx1"/>
                </a:solidFill>
                <a:hlinkClick r:id="rId8">
                  <a:extLst>
                    <a:ext uri="{A12FA001-AC4F-418D-AE19-62706E023703}">
                      <ahyp:hlinkClr xmlns:ahyp="http://schemas.microsoft.com/office/drawing/2018/hyperlinkcolor" val="tx"/>
                    </a:ext>
                  </a:extLst>
                </a:hlinkClick>
              </a:rPr>
              <a:t>Children's mental health - Every Mind Matters - NHS (www.nhs.uk)</a:t>
            </a:r>
            <a:br>
              <a:rPr lang="en-US" sz="1000" b="1" dirty="0">
                <a:solidFill>
                  <a:schemeClr val="tx1"/>
                </a:solidFill>
              </a:rPr>
            </a:br>
            <a:br>
              <a:rPr lang="en-US" sz="1000" dirty="0">
                <a:solidFill>
                  <a:schemeClr val="tx1"/>
                </a:solidFill>
              </a:rPr>
            </a:br>
            <a:r>
              <a:rPr lang="en-GB" sz="1000" b="1" dirty="0">
                <a:solidFill>
                  <a:schemeClr val="tx1"/>
                </a:solidFill>
                <a:hlinkClick r:id="rId9">
                  <a:extLst>
                    <a:ext uri="{A12FA001-AC4F-418D-AE19-62706E023703}">
                      <ahyp:hlinkClr xmlns:ahyp="http://schemas.microsoft.com/office/drawing/2018/hyperlinkcolor" val="tx"/>
                    </a:ext>
                  </a:extLst>
                </a:hlinkClick>
              </a:rPr>
              <a:t>Children's mental health: Huge rise in severe cases, BBC analysis reveals - BBC News</a:t>
            </a:r>
            <a:br>
              <a:rPr lang="en-US" sz="1000" dirty="0">
                <a:solidFill>
                  <a:schemeClr val="tx1"/>
                </a:solidFill>
              </a:rPr>
            </a:br>
            <a:br>
              <a:rPr lang="en-US" sz="1000" dirty="0">
                <a:solidFill>
                  <a:schemeClr val="tx1"/>
                </a:solidFill>
              </a:rPr>
            </a:br>
            <a:r>
              <a:rPr lang="en-GB" sz="1000" b="1" dirty="0">
                <a:solidFill>
                  <a:schemeClr val="tx1"/>
                </a:solidFill>
                <a:hlinkClick r:id="rId10">
                  <a:extLst>
                    <a:ext uri="{A12FA001-AC4F-418D-AE19-62706E023703}">
                      <ahyp:hlinkClr xmlns:ahyp="http://schemas.microsoft.com/office/drawing/2018/hyperlinkcolor" val="tx"/>
                    </a:ext>
                  </a:extLst>
                </a:hlinkClick>
              </a:rPr>
              <a:t>The Good Childhood Report 2021 | The Children's Society (childrenssociety.org.uk)</a:t>
            </a:r>
            <a:br>
              <a:rPr lang="en-GB" sz="1000" b="1" dirty="0">
                <a:solidFill>
                  <a:schemeClr val="tx1"/>
                </a:solidFill>
              </a:rPr>
            </a:br>
            <a:br>
              <a:rPr lang="en-GB" sz="1000" b="1" dirty="0">
                <a:solidFill>
                  <a:schemeClr val="tx1"/>
                </a:solidFill>
              </a:rPr>
            </a:br>
            <a:r>
              <a:rPr lang="en-GB" sz="1050" b="1" dirty="0">
                <a:solidFill>
                  <a:schemeClr val="tx1"/>
                </a:solidFill>
                <a:hlinkClick r:id="rId11">
                  <a:extLst>
                    <a:ext uri="{A12FA001-AC4F-418D-AE19-62706E023703}">
                      <ahyp:hlinkClr xmlns:ahyp="http://schemas.microsoft.com/office/drawing/2018/hyperlinkcolor" val="tx"/>
                    </a:ext>
                  </a:extLst>
                </a:hlinkClick>
              </a:rPr>
              <a:t>Young People's Wellbeing &amp; Mental Health | The Children's Society (childrenssociety.org.uk)</a:t>
            </a:r>
            <a:br>
              <a:rPr lang="en-GB" sz="1000" b="1" dirty="0">
                <a:solidFill>
                  <a:schemeClr val="tx1"/>
                </a:solidFill>
              </a:rPr>
            </a:br>
            <a:br>
              <a:rPr lang="en-GB" sz="1000" b="1" dirty="0">
                <a:solidFill>
                  <a:schemeClr val="tx1"/>
                </a:solidFill>
              </a:rPr>
            </a:br>
            <a:r>
              <a:rPr lang="en-GB" sz="1050" b="1" dirty="0">
                <a:solidFill>
                  <a:schemeClr val="tx1"/>
                </a:solidFill>
                <a:hlinkClick r:id="rId12">
                  <a:extLst>
                    <a:ext uri="{A12FA001-AC4F-418D-AE19-62706E023703}">
                      <ahyp:hlinkClr xmlns:ahyp="http://schemas.microsoft.com/office/drawing/2018/hyperlinkcolor" val="tx"/>
                    </a:ext>
                  </a:extLst>
                </a:hlinkClick>
              </a:rPr>
              <a:t>Education and young people’s mental health: a new report - Intergenerational Foundation (if.org.uk)</a:t>
            </a:r>
            <a:br>
              <a:rPr lang="en-GB" sz="1000" b="1" dirty="0">
                <a:solidFill>
                  <a:schemeClr val="tx1"/>
                </a:solidFill>
              </a:rPr>
            </a:br>
            <a:br>
              <a:rPr lang="en-GB" sz="1000" b="1" dirty="0">
                <a:solidFill>
                  <a:schemeClr val="tx1"/>
                </a:solidFill>
              </a:rPr>
            </a:br>
            <a:br>
              <a:rPr lang="en-GB" sz="1000" b="1" dirty="0">
                <a:solidFill>
                  <a:schemeClr val="tx1"/>
                </a:solidFill>
              </a:rPr>
            </a:br>
            <a:br>
              <a:rPr lang="en-GB" sz="1000" b="1" dirty="0">
                <a:solidFill>
                  <a:schemeClr val="tx1"/>
                </a:solidFill>
              </a:rPr>
            </a:br>
            <a:br>
              <a:rPr lang="en-US" sz="1000" dirty="0">
                <a:solidFill>
                  <a:schemeClr val="tx1"/>
                </a:solidFill>
              </a:rPr>
            </a:br>
            <a:endParaRPr lang="en-US" sz="1000" dirty="0">
              <a:solidFill>
                <a:schemeClr val="tx1"/>
              </a:solidFill>
            </a:endParaRPr>
          </a:p>
        </p:txBody>
      </p:sp>
      <p:sp>
        <p:nvSpPr>
          <p:cNvPr id="23" name="Rectangle 22">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 name="Picture 5" descr="Group of smiling school children">
            <a:extLst>
              <a:ext uri="{FF2B5EF4-FFF2-40B4-BE49-F238E27FC236}">
                <a16:creationId xmlns:a16="http://schemas.microsoft.com/office/drawing/2014/main" id="{3F7D5BD8-2813-822C-2D60-590E33626ED2}"/>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7199312" y="632623"/>
            <a:ext cx="4229100" cy="2819400"/>
          </a:xfrm>
          <a:prstGeom prst="rect">
            <a:avLst/>
          </a:prstGeom>
        </p:spPr>
      </p:pic>
    </p:spTree>
    <p:extLst>
      <p:ext uri="{BB962C8B-B14F-4D97-AF65-F5344CB8AC3E}">
        <p14:creationId xmlns:p14="http://schemas.microsoft.com/office/powerpoint/2010/main" val="38663531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docProps/app.xml><?xml version="1.0" encoding="utf-8"?>
<Properties xmlns="http://schemas.openxmlformats.org/officeDocument/2006/extended-properties" xmlns:vt="http://schemas.openxmlformats.org/officeDocument/2006/docPropsVTypes">
  <Template>Ion</Template>
  <TotalTime>166</TotalTime>
  <Words>903</Words>
  <Application>Microsoft Office PowerPoint</Application>
  <PresentationFormat>Widescreen</PresentationFormat>
  <Paragraphs>19</Paragraphs>
  <Slides>6</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HP Simplified Hans Light</vt:lpstr>
      <vt:lpstr>-apple-system</vt:lpstr>
      <vt:lpstr>Arial</vt:lpstr>
      <vt:lpstr>Arial Nova Cond Light</vt:lpstr>
      <vt:lpstr>Cambria</vt:lpstr>
      <vt:lpstr>Century Gothic</vt:lpstr>
      <vt:lpstr>Wingdings 3</vt:lpstr>
      <vt:lpstr>Ion</vt:lpstr>
      <vt:lpstr>ADDRESSING MENTAL HEALTH IN SCHOOLS: PROCESS STAGE 4-                        PROTOTYPE</vt:lpstr>
      <vt:lpstr>Children's mental health and academic performance can both benefit from integrated mental health services integrated into school systems. A reorganization of the mental health and education systems in order to facilitate the implementation of evidence-based practice may be. At some point, a lot of kids and young people will have emotional or behavioral issues. Some of these will go away on their own over time, while others will require professional assistance. required to strengthen this continuum and ensure optimal child development. Although young people's challenges in the educational system are well-understood, educational services are hampered in their efforts to assist them by a number of obstacles. According to the report, mental illness and stagnant levels of well-being will continue if these obstacles are not addressed. </vt:lpstr>
      <vt:lpstr>School is the only formal institutional structure where children spend more time than any other. As a result, schools play a crucial role in children's development, from social interactions and relationships with peers to academic achievement and cognitive development, emotional control and behaviour and expectations, and physical and moral development. Mental health has repercussions across the board in each of these areas. There are ways that parents and caregivers, can help children maintain their  mental health to the fullest extent possible. Essential skills that you can teach a child from a young age include encouraging and guiding them to consider their own mental health and wellbeing. The well-being of children is at an all-time low right now. They can't get help when problems start. They are added to a waiting list when the workload becomes excessive.</vt:lpstr>
      <vt:lpstr>Disruptive behavior and anxiety disorders are the most common issues among school-age children.5 The prevalence of psychiatric disorders varies with age. Primary school children (ages 4 to 10) are more likely to have separation anxiety and oppositional defiant disorder, whereas secondary school students (ages 11 to 18) are more likely to have generalized anxiety, conduct disorder, and depression. Children with attention deficit hyperactivity disorder (ADHD) and autism spectrum disorders face particular challenges in the educational setting, and the prevalence of eating disorders and psychosis begins to rapidly rise after middle adolescence. The years of childhood and adolescence are crucial to mental health. The brain experiences rapid growth and development during this time. Skills in cognitive and social-emotional development are acquired by children and adolescents that influence their mental health in the future and are necessary for assuming adult roles in society. In 2021children between the ages of 10 and 17 were, on average, satisfied with their home, family, and health. Additionally, a greater proportion of children scored below the middle for school than for any other aspect of life, indicating that they are unhappy. A child's physical and mental health are just as important to their safety and well-being as one another. It may have an effect on everything in their lives, including their relationships, physical health, and level of education. In addition, mental health can deteriorate over time, with varying degrees of seriousness and causes.</vt:lpstr>
      <vt:lpstr>CONCLUSION  Any potentially serious health condition can be minimized by focusing on prevention and early intervention. The educational system plays a crucial role in shaping the experiences that lead to a healthy mind, and positive well-being and mental health are essential requirements for ensuring that young people develop into healthy adults. However, the report states that, to make matters worse, recent trends in the prevalence of mental health problems suggest that unless action is taken, mental health problems will increase by 63% in England by 2030. The UK's school-age children's well-being currently lags far behind that of other wealthy nations. </vt:lpstr>
      <vt:lpstr>REFERENCES   Rutter M, Maughan B, Mortimore P, Outsen J. Fifteen thousand hours: secondary schools and their effects on children. Harvard University Press; Cambridge, MA: 1979. [Google Scholar]  Colizzi, M., Lasalvia, A. &amp; Ruggeri, M. Prevention and early intervention in youth mental health: is it time for a multidisciplinary and trans-diagnostic model for care?. Int J Ment Health Syst 14, 23 (2020). https://doi.org/10.1186/s13033-020-00356-9  Children's mental health - Every Mind Matters - NHS (www.nhs.uk)  Children's mental health: Huge rise in severe cases, BBC analysis reveals - BBC News  The Good Childhood Report 2021 | The Children's Society (childrenssociety.org.uk)  Young People's Wellbeing &amp; Mental Health | The Children's Society (childrenssociety.org.uk)  Education and young people’s mental health: a new report - Intergenerational Foundation (if.org.uk)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ADDRESSING MENTAL HEALTH IN SCHOOLS: PROCESS STAGE 4-                        PROTOTYPE</dc:title>
  <dc:creator>Federica</dc:creator>
  <cp:lastModifiedBy>Federica</cp:lastModifiedBy>
  <cp:revision>1</cp:revision>
  <dcterms:created xsi:type="dcterms:W3CDTF">2023-06-24T20:16:45Z</dcterms:created>
  <dcterms:modified xsi:type="dcterms:W3CDTF">2023-06-24T23:02:49Z</dcterms:modified>
</cp:coreProperties>
</file>