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handoutMasterIdLst>
    <p:handoutMasterId r:id="rId31"/>
  </p:handoutMasterIdLst>
  <p:sldIdLst>
    <p:sldId id="258" r:id="rId2"/>
    <p:sldId id="274" r:id="rId3"/>
    <p:sldId id="326" r:id="rId4"/>
    <p:sldId id="327" r:id="rId5"/>
    <p:sldId id="289" r:id="rId6"/>
    <p:sldId id="310" r:id="rId7"/>
    <p:sldId id="329" r:id="rId8"/>
    <p:sldId id="330" r:id="rId9"/>
    <p:sldId id="311" r:id="rId10"/>
    <p:sldId id="312" r:id="rId11"/>
    <p:sldId id="313" r:id="rId12"/>
    <p:sldId id="293" r:id="rId13"/>
    <p:sldId id="314" r:id="rId14"/>
    <p:sldId id="315" r:id="rId15"/>
    <p:sldId id="308" r:id="rId16"/>
    <p:sldId id="316" r:id="rId17"/>
    <p:sldId id="319" r:id="rId18"/>
    <p:sldId id="309" r:id="rId19"/>
    <p:sldId id="320" r:id="rId20"/>
    <p:sldId id="322" r:id="rId21"/>
    <p:sldId id="323" r:id="rId22"/>
    <p:sldId id="324" r:id="rId23"/>
    <p:sldId id="325" r:id="rId24"/>
    <p:sldId id="318" r:id="rId25"/>
    <p:sldId id="317" r:id="rId26"/>
    <p:sldId id="302" r:id="rId27"/>
    <p:sldId id="328" r:id="rId28"/>
    <p:sldId id="282" r:id="rId2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590" autoAdjust="0"/>
    <p:restoredTop sz="50090" autoAdjust="0"/>
  </p:normalViewPr>
  <p:slideViewPr>
    <p:cSldViewPr>
      <p:cViewPr varScale="1">
        <p:scale>
          <a:sx n="53" d="100"/>
          <a:sy n="53" d="100"/>
        </p:scale>
        <p:origin x="-1722" y="-84"/>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76" d="100"/>
          <a:sy n="76" d="100"/>
        </p:scale>
        <p:origin x="-2166" y="-96"/>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11/09/2017</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62DF069A-B00B-41E3-A3C1-0B43EDB0DD34}" type="datetimeFigureOut">
              <a:rPr lang="en-GB" smtClean="0"/>
              <a:t>11/09/2017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B39E918-88F5-4DC3-ADC2-D63BF93AAE5D}" type="slidenum">
              <a:rPr lang="en-GB" smtClean="0"/>
              <a:t>‹#›</a:t>
            </a:fld>
            <a:endParaRPr lang="en-GB"/>
          </a:p>
        </p:txBody>
      </p:sp>
    </p:spTree>
    <p:extLst>
      <p:ext uri="{BB962C8B-B14F-4D97-AF65-F5344CB8AC3E}">
        <p14:creationId xmlns:p14="http://schemas.microsoft.com/office/powerpoint/2010/main" val="3962119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p>
        </p:txBody>
      </p:sp>
    </p:spTree>
    <p:extLst>
      <p:ext uri="{BB962C8B-B14F-4D97-AF65-F5344CB8AC3E}">
        <p14:creationId xmlns:p14="http://schemas.microsoft.com/office/powerpoint/2010/main" val="38724887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2</a:t>
            </a:fld>
            <a:endParaRPr lang="en-GB"/>
          </a:p>
        </p:txBody>
      </p:sp>
    </p:spTree>
    <p:extLst>
      <p:ext uri="{BB962C8B-B14F-4D97-AF65-F5344CB8AC3E}">
        <p14:creationId xmlns:p14="http://schemas.microsoft.com/office/powerpoint/2010/main" val="653354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Explain</a:t>
            </a:r>
            <a:r>
              <a:rPr lang="en-GB" baseline="0" dirty="0" smtClean="0"/>
              <a:t> that by attending and participating in the lecture the above NOS criteria can be signed off.</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3</a:t>
            </a:fld>
            <a:endParaRPr lang="en-GB"/>
          </a:p>
        </p:txBody>
      </p:sp>
    </p:spTree>
    <p:extLst>
      <p:ext uri="{BB962C8B-B14F-4D97-AF65-F5344CB8AC3E}">
        <p14:creationId xmlns:p14="http://schemas.microsoft.com/office/powerpoint/2010/main" val="712258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Students were asked to read </a:t>
            </a:r>
            <a:r>
              <a:rPr lang="en-GB" dirty="0" err="1" smtClean="0"/>
              <a:t>Mcleod</a:t>
            </a:r>
            <a:r>
              <a:rPr lang="en-GB" dirty="0" smtClean="0"/>
              <a:t>, expect them to feedback.</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4</a:t>
            </a:fld>
            <a:endParaRPr lang="en-GB"/>
          </a:p>
        </p:txBody>
      </p:sp>
    </p:spTree>
    <p:extLst>
      <p:ext uri="{BB962C8B-B14F-4D97-AF65-F5344CB8AC3E}">
        <p14:creationId xmlns:p14="http://schemas.microsoft.com/office/powerpoint/2010/main" val="39826663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5</a:t>
            </a:fld>
            <a:endParaRPr lang="en-GB"/>
          </a:p>
        </p:txBody>
      </p:sp>
    </p:spTree>
    <p:extLst>
      <p:ext uri="{BB962C8B-B14F-4D97-AF65-F5344CB8AC3E}">
        <p14:creationId xmlns:p14="http://schemas.microsoft.com/office/powerpoint/2010/main" val="19434192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altLang="cy-GB" b="0" dirty="0" smtClean="0"/>
              <a:t>Do students agree or disagree? Why?</a:t>
            </a:r>
          </a:p>
          <a:p>
            <a:endParaRPr lang="cy-GB" altLang="cy-GB" b="0" dirty="0" smtClean="0"/>
          </a:p>
          <a:p>
            <a:endParaRPr lang="cy-GB" altLang="cy-GB" dirty="0" smtClean="0"/>
          </a:p>
          <a:p>
            <a:r>
              <a:rPr lang="cy-GB" altLang="cy-GB" b="0" dirty="0" smtClean="0"/>
              <a:t>Is someone</a:t>
            </a:r>
            <a:r>
              <a:rPr lang="cy-GB" altLang="cy-GB" b="0" baseline="0" dirty="0" smtClean="0"/>
              <a:t> bilingual if they are fluent in one language but less than fluent in their other language?</a:t>
            </a:r>
          </a:p>
          <a:p>
            <a:r>
              <a:rPr lang="cy-GB" altLang="cy-GB" b="0" baseline="0" dirty="0" smtClean="0"/>
              <a:t>Is someone bilingual if they rarely or never use one of their languages?</a:t>
            </a:r>
          </a:p>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6</a:t>
            </a:fld>
            <a:endParaRPr lang="en-GB"/>
          </a:p>
        </p:txBody>
      </p:sp>
    </p:spTree>
    <p:extLst>
      <p:ext uri="{BB962C8B-B14F-4D97-AF65-F5344CB8AC3E}">
        <p14:creationId xmlns:p14="http://schemas.microsoft.com/office/powerpoint/2010/main" val="10647216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Important to note that hot</a:t>
            </a:r>
            <a:r>
              <a:rPr lang="en-GB" baseline="0" dirty="0" smtClean="0"/>
              <a:t> housing babies whilst in the womb with different languages may be detrimental – disturb sleep/wake  patterns.</a:t>
            </a:r>
          </a:p>
          <a:p>
            <a:r>
              <a:rPr lang="en-GB" b="1" baseline="0" dirty="0" smtClean="0">
                <a:solidFill>
                  <a:srgbClr val="FF0000"/>
                </a:solidFill>
              </a:rPr>
              <a:t>Highlight the importance of natural exposure</a:t>
            </a:r>
            <a:endParaRPr lang="en-GB" b="1" dirty="0">
              <a:solidFill>
                <a:srgbClr val="FF0000"/>
              </a:solidFill>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8</a:t>
            </a:fld>
            <a:endParaRPr lang="en-GB"/>
          </a:p>
        </p:txBody>
      </p:sp>
    </p:spTree>
    <p:extLst>
      <p:ext uri="{BB962C8B-B14F-4D97-AF65-F5344CB8AC3E}">
        <p14:creationId xmlns:p14="http://schemas.microsoft.com/office/powerpoint/2010/main" val="34483547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1143000" y="685800"/>
            <a:ext cx="4572000" cy="3429000"/>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y-GB" altLang="cy-GB" dirty="0" smtClean="0"/>
              <a:t>Important to mention work of Colin Baker – difficult</a:t>
            </a:r>
            <a:r>
              <a:rPr lang="cy-GB" altLang="cy-GB" baseline="0" dirty="0" smtClean="0"/>
              <a:t> to research bilingualism without giving him a mention!</a:t>
            </a:r>
            <a:endParaRPr lang="cy-GB" altLang="cy-GB" dirty="0" smtClean="0"/>
          </a:p>
        </p:txBody>
      </p:sp>
    </p:spTree>
    <p:extLst>
      <p:ext uri="{BB962C8B-B14F-4D97-AF65-F5344CB8AC3E}">
        <p14:creationId xmlns:p14="http://schemas.microsoft.com/office/powerpoint/2010/main" val="41415842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1143000" y="685800"/>
            <a:ext cx="4572000" cy="3429000"/>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y-GB" altLang="cy-GB" dirty="0" smtClean="0"/>
              <a:t>Sometimes</a:t>
            </a:r>
            <a:r>
              <a:rPr lang="cy-GB" altLang="cy-GB" baseline="0" dirty="0" smtClean="0"/>
              <a:t> called ‘infant bilingualism’</a:t>
            </a:r>
          </a:p>
          <a:p>
            <a:endParaRPr lang="cy-GB" altLang="cy-GB" baseline="0" dirty="0" smtClean="0"/>
          </a:p>
          <a:p>
            <a:r>
              <a:rPr lang="cy-GB" altLang="cy-GB" b="1" baseline="0" dirty="0" smtClean="0"/>
              <a:t>Students to think of examples?</a:t>
            </a:r>
          </a:p>
          <a:p>
            <a:endParaRPr lang="cy-GB" altLang="cy-GB" baseline="0" dirty="0" smtClean="0"/>
          </a:p>
          <a:p>
            <a:endParaRPr lang="cy-GB" altLang="cy-GB" baseline="0" dirty="0" smtClean="0"/>
          </a:p>
          <a:p>
            <a:r>
              <a:rPr lang="cy-GB" altLang="cy-GB" baseline="0" dirty="0" smtClean="0"/>
              <a:t>Some adults fear that young children are unable to cope with 2 languages – can become confused or not learn either </a:t>
            </a:r>
            <a:r>
              <a:rPr lang="cy-GB" altLang="cy-GB" baseline="0" dirty="0" err="1" smtClean="0"/>
              <a:t>language</a:t>
            </a:r>
            <a:r>
              <a:rPr lang="cy-GB" altLang="cy-GB" baseline="0" dirty="0" smtClean="0"/>
              <a:t> well</a:t>
            </a:r>
          </a:p>
          <a:p>
            <a:endParaRPr lang="cy-GB" altLang="cy-GB" baseline="0" dirty="0" smtClean="0"/>
          </a:p>
          <a:p>
            <a:r>
              <a:rPr lang="cy-GB" altLang="cy-GB" baseline="0" dirty="0" smtClean="0"/>
              <a:t>Some studies do show minor early delays but no evidence to suggest that early bilingualism slows down linguistic or </a:t>
            </a:r>
            <a:r>
              <a:rPr lang="cy-GB" altLang="cy-GB" baseline="0" dirty="0" err="1" smtClean="0"/>
              <a:t>cognitive</a:t>
            </a:r>
            <a:r>
              <a:rPr lang="cy-GB" altLang="cy-GB" baseline="0" dirty="0" smtClean="0"/>
              <a:t> </a:t>
            </a:r>
            <a:r>
              <a:rPr lang="cy-GB" altLang="cy-GB" baseline="0" dirty="0" err="1" smtClean="0"/>
              <a:t>development</a:t>
            </a:r>
            <a:endParaRPr lang="cy-GB" altLang="cy-GB" baseline="0" dirty="0" smtClean="0"/>
          </a:p>
          <a:p>
            <a:endParaRPr lang="cy-GB" altLang="cy-GB" baseline="0" dirty="0" smtClean="0"/>
          </a:p>
          <a:p>
            <a:endParaRPr lang="cy-GB" altLang="cy-GB" dirty="0" smtClean="0"/>
          </a:p>
        </p:txBody>
      </p:sp>
    </p:spTree>
    <p:extLst>
      <p:ext uri="{BB962C8B-B14F-4D97-AF65-F5344CB8AC3E}">
        <p14:creationId xmlns:p14="http://schemas.microsoft.com/office/powerpoint/2010/main" val="2205128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1143000" y="685800"/>
            <a:ext cx="4572000" cy="3429000"/>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y-GB" altLang="cy-GB" dirty="0" smtClean="0"/>
              <a:t>Sequential bilingualism takes us into</a:t>
            </a:r>
            <a:r>
              <a:rPr lang="cy-GB" altLang="cy-GB" baseline="0" dirty="0" smtClean="0"/>
              <a:t> field of second language acquisition.</a:t>
            </a:r>
          </a:p>
          <a:p>
            <a:endParaRPr lang="cy-GB" altLang="cy-GB" baseline="0" dirty="0" smtClean="0"/>
          </a:p>
          <a:p>
            <a:r>
              <a:rPr lang="cy-GB" altLang="cy-GB" baseline="0" dirty="0" smtClean="0"/>
              <a:t>Informal – street, nursery, community</a:t>
            </a:r>
          </a:p>
          <a:p>
            <a:r>
              <a:rPr lang="cy-GB" altLang="cy-GB" baseline="0" dirty="0" smtClean="0"/>
              <a:t>Formal – school, adult classes, language courses</a:t>
            </a:r>
          </a:p>
          <a:p>
            <a:endParaRPr lang="cy-GB" altLang="cy-GB" baseline="0" dirty="0" smtClean="0"/>
          </a:p>
          <a:p>
            <a:r>
              <a:rPr lang="cy-GB" altLang="cy-GB" b="1" baseline="0" dirty="0" smtClean="0"/>
              <a:t>What about Mudiad Meithrin’s language policy? Immersion method?</a:t>
            </a:r>
          </a:p>
          <a:p>
            <a:endParaRPr lang="cy-GB" altLang="cy-GB" baseline="0" dirty="0" smtClean="0"/>
          </a:p>
          <a:p>
            <a:r>
              <a:rPr lang="cy-GB" altLang="cy-GB" baseline="0" dirty="0" smtClean="0"/>
              <a:t>Studies show less than 1 in 20 children become bilingual through formal instruction.</a:t>
            </a:r>
          </a:p>
          <a:p>
            <a:endParaRPr lang="cy-GB" altLang="cy-GB" baseline="0" dirty="0" smtClean="0"/>
          </a:p>
          <a:p>
            <a:r>
              <a:rPr lang="cy-GB" altLang="cy-GB" b="1" baseline="0" dirty="0" smtClean="0"/>
              <a:t>Why?</a:t>
            </a:r>
          </a:p>
          <a:p>
            <a:endParaRPr lang="cy-GB" altLang="cy-GB" baseline="0" dirty="0" smtClean="0"/>
          </a:p>
          <a:p>
            <a:r>
              <a:rPr lang="cy-GB" altLang="cy-GB" baseline="0" dirty="0" smtClean="0"/>
              <a:t>Too much emphasis on reading and writing than on communicating</a:t>
            </a:r>
          </a:p>
          <a:p>
            <a:r>
              <a:rPr lang="cy-GB" altLang="cy-GB" baseline="0" dirty="0" smtClean="0"/>
              <a:t>Some children have low aptitude to learn languages</a:t>
            </a:r>
          </a:p>
          <a:p>
            <a:r>
              <a:rPr lang="cy-GB" altLang="cy-GB" baseline="0" dirty="0" smtClean="0"/>
              <a:t>Lack of motivation and interest</a:t>
            </a:r>
          </a:p>
          <a:p>
            <a:r>
              <a:rPr lang="cy-GB" altLang="cy-GB" baseline="0" dirty="0" smtClean="0"/>
              <a:t>Lack of opportunity to practice second language</a:t>
            </a:r>
          </a:p>
          <a:p>
            <a:r>
              <a:rPr lang="cy-GB" altLang="cy-GB" baseline="0" dirty="0" smtClean="0"/>
              <a:t>Attempting to learn a language too late (Lenneberg?) Discussed later...</a:t>
            </a:r>
          </a:p>
          <a:p>
            <a:endParaRPr lang="cy-GB" altLang="cy-GB" baseline="0" dirty="0" smtClean="0"/>
          </a:p>
          <a:p>
            <a:endParaRPr lang="cy-GB" altLang="cy-GB" dirty="0" smtClean="0"/>
          </a:p>
        </p:txBody>
      </p:sp>
    </p:spTree>
    <p:extLst>
      <p:ext uri="{BB962C8B-B14F-4D97-AF65-F5344CB8AC3E}">
        <p14:creationId xmlns:p14="http://schemas.microsoft.com/office/powerpoint/2010/main" val="12100882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Students</a:t>
            </a:r>
            <a:r>
              <a:rPr lang="en-GB" baseline="0" dirty="0" smtClean="0"/>
              <a:t> to consider pros and cons of both?</a:t>
            </a:r>
          </a:p>
          <a:p>
            <a:r>
              <a:rPr lang="en-GB" baseline="0" dirty="0" smtClean="0"/>
              <a:t>May refer to personal experiences….</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12</a:t>
            </a:fld>
            <a:endParaRPr lang="en-GB"/>
          </a:p>
        </p:txBody>
      </p:sp>
    </p:spTree>
    <p:extLst>
      <p:ext uri="{BB962C8B-B14F-4D97-AF65-F5344CB8AC3E}">
        <p14:creationId xmlns:p14="http://schemas.microsoft.com/office/powerpoint/2010/main" val="36863318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1143000" y="685800"/>
            <a:ext cx="4572000" cy="3429000"/>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y-GB" altLang="cy-GB" dirty="0" smtClean="0"/>
              <a:t>In</a:t>
            </a:r>
            <a:r>
              <a:rPr lang="cy-GB" altLang="cy-GB" baseline="0" dirty="0" smtClean="0"/>
              <a:t> some communities, codeswitching is frowned upon; not accepted. Usually by monolinguals – interesting?!! Suggests that people have not mastered one language.</a:t>
            </a:r>
          </a:p>
          <a:p>
            <a:endParaRPr lang="cy-GB" altLang="cy-GB" baseline="0" dirty="0" smtClean="0"/>
          </a:p>
          <a:p>
            <a:r>
              <a:rPr lang="cy-GB" altLang="cy-GB" baseline="0" dirty="0" smtClean="0"/>
              <a:t>Familiar terms – Hinglish, Spanglish, Tex-Mex, Wenglish – have been used for deragatory purposes or for laughing at our own ‘incompetence’ with language.</a:t>
            </a:r>
          </a:p>
          <a:p>
            <a:endParaRPr lang="cy-GB" altLang="cy-GB" baseline="0" dirty="0" smtClean="0"/>
          </a:p>
          <a:p>
            <a:r>
              <a:rPr lang="cy-GB" altLang="cy-GB" baseline="0" dirty="0" smtClean="0"/>
              <a:t>However, Baker describes code-switching as “a valuable linguistic tool” – not something that happens at random but has purpose and logic. It varies according to who is in the conversation, the topic and context.</a:t>
            </a:r>
          </a:p>
          <a:p>
            <a:endParaRPr lang="cy-GB" altLang="cy-GB" baseline="0" dirty="0" smtClean="0"/>
          </a:p>
          <a:p>
            <a:r>
              <a:rPr lang="cy-GB" altLang="cy-GB" baseline="0" dirty="0" smtClean="0"/>
              <a:t>In ‘bilingual mode,’ bilinguals have the option to switch languages. </a:t>
            </a:r>
          </a:p>
          <a:p>
            <a:r>
              <a:rPr lang="cy-GB" altLang="cy-GB" baseline="0" dirty="0" smtClean="0"/>
              <a:t>For example:</a:t>
            </a:r>
          </a:p>
          <a:p>
            <a:pPr marL="171450" indent="-171450">
              <a:buFontTx/>
              <a:buChar char="-"/>
            </a:pPr>
            <a:r>
              <a:rPr lang="cy-GB" altLang="cy-GB" baseline="0" dirty="0" smtClean="0"/>
              <a:t>Changes in word level</a:t>
            </a:r>
          </a:p>
          <a:p>
            <a:pPr marL="171450" indent="-171450">
              <a:buFontTx/>
              <a:buChar char="-"/>
            </a:pPr>
            <a:r>
              <a:rPr lang="cy-GB" altLang="cy-GB" baseline="0" dirty="0" smtClean="0"/>
              <a:t>Using foreign words</a:t>
            </a:r>
          </a:p>
          <a:p>
            <a:pPr marL="171450" indent="-171450">
              <a:buFontTx/>
              <a:buChar char="-"/>
            </a:pPr>
            <a:r>
              <a:rPr lang="cy-GB" altLang="cy-GB" baseline="0" dirty="0" smtClean="0"/>
              <a:t>Used to convey thoughts and ideas</a:t>
            </a:r>
          </a:p>
          <a:p>
            <a:pPr marL="171450" indent="-171450">
              <a:buFontTx/>
              <a:buChar char="-"/>
            </a:pPr>
            <a:r>
              <a:rPr lang="cy-GB" altLang="cy-GB" baseline="0" dirty="0" smtClean="0"/>
              <a:t>Used to emphasise a point in conversation</a:t>
            </a:r>
          </a:p>
          <a:p>
            <a:pPr marL="171450" indent="-171450">
              <a:buFontTx/>
              <a:buChar char="-"/>
            </a:pPr>
            <a:r>
              <a:rPr lang="cy-GB" altLang="cy-GB" baseline="0" dirty="0" smtClean="0"/>
              <a:t>To substitute a word or phrase</a:t>
            </a:r>
          </a:p>
          <a:p>
            <a:pPr marL="171450" indent="-171450">
              <a:buFontTx/>
              <a:buChar char="-"/>
            </a:pPr>
            <a:r>
              <a:rPr lang="cy-GB" altLang="cy-GB" baseline="0" dirty="0" smtClean="0"/>
              <a:t>To clarify a point</a:t>
            </a:r>
          </a:p>
          <a:p>
            <a:pPr marL="171450" indent="-171450">
              <a:buFontTx/>
              <a:buChar char="-"/>
            </a:pPr>
            <a:r>
              <a:rPr lang="cy-GB" altLang="cy-GB" baseline="0" dirty="0" smtClean="0"/>
              <a:t>To ease tension and to inject humour</a:t>
            </a:r>
          </a:p>
          <a:p>
            <a:endParaRPr lang="cy-GB" altLang="cy-GB" dirty="0" smtClean="0"/>
          </a:p>
        </p:txBody>
      </p:sp>
    </p:spTree>
    <p:extLst>
      <p:ext uri="{BB962C8B-B14F-4D97-AF65-F5344CB8AC3E}">
        <p14:creationId xmlns:p14="http://schemas.microsoft.com/office/powerpoint/2010/main" val="30091767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1143000" y="685800"/>
            <a:ext cx="4572000" cy="3429000"/>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y-GB" altLang="cy-GB" dirty="0" smtClean="0"/>
              <a:t>Scandinavian countries, in particular,</a:t>
            </a:r>
            <a:r>
              <a:rPr lang="cy-GB" altLang="cy-GB" baseline="0" dirty="0" smtClean="0"/>
              <a:t> families are considered experienced and successful in bringing up multilingual children.</a:t>
            </a:r>
          </a:p>
          <a:p>
            <a:endParaRPr lang="cy-GB" altLang="cy-GB" baseline="0" dirty="0" smtClean="0"/>
          </a:p>
          <a:p>
            <a:r>
              <a:rPr lang="cy-GB" altLang="cy-GB" baseline="0" dirty="0" smtClean="0"/>
              <a:t>Scandinavian children often learn English and German in school and their mother tongue in the family home</a:t>
            </a:r>
          </a:p>
          <a:p>
            <a:endParaRPr lang="cy-GB" altLang="cy-GB" baseline="0" dirty="0" smtClean="0"/>
          </a:p>
          <a:p>
            <a:r>
              <a:rPr lang="cy-GB" altLang="cy-GB" b="1" baseline="0" dirty="0" smtClean="0"/>
              <a:t>Experience of Sami </a:t>
            </a:r>
            <a:r>
              <a:rPr lang="en-US" altLang="cy-GB" baseline="0" dirty="0" smtClean="0"/>
              <a:t>The Sami people are an indigenous Finno-Ugric people inhabiting the Arctic area of </a:t>
            </a:r>
            <a:r>
              <a:rPr lang="en-US" altLang="cy-GB" baseline="0" dirty="0" err="1" smtClean="0"/>
              <a:t>Sápmi</a:t>
            </a:r>
            <a:r>
              <a:rPr lang="en-US" altLang="cy-GB" baseline="0" dirty="0" smtClean="0"/>
              <a:t>, which today encompasses parts of far northern Norway, Sweden, Finland, the Kola Peninsula of Russia, and the border area between south and middle Sweden and Norway. </a:t>
            </a:r>
          </a:p>
          <a:p>
            <a:endParaRPr lang="en-GB" altLang="cy-GB" baseline="0" dirty="0" smtClean="0"/>
          </a:p>
          <a:p>
            <a:r>
              <a:rPr lang="en-GB" altLang="cy-GB" baseline="0" dirty="0" smtClean="0"/>
              <a:t>Sami children who attend settings in Sweden – 5 languages – English and German in school, Sami, Swedish and Russian at home</a:t>
            </a:r>
          </a:p>
          <a:p>
            <a:endParaRPr lang="en-GB" altLang="cy-GB" baseline="0" dirty="0" smtClean="0"/>
          </a:p>
          <a:p>
            <a:r>
              <a:rPr lang="en-GB" altLang="cy-GB" baseline="0" dirty="0" smtClean="0"/>
              <a:t>MONOGLOT – one language</a:t>
            </a:r>
          </a:p>
          <a:p>
            <a:r>
              <a:rPr lang="en-GB" altLang="cy-GB" baseline="0" dirty="0" smtClean="0"/>
              <a:t>POLYGLOT – many languages</a:t>
            </a:r>
            <a:endParaRPr lang="en-US" altLang="cy-GB" baseline="0" dirty="0" smtClean="0"/>
          </a:p>
        </p:txBody>
      </p:sp>
    </p:spTree>
    <p:extLst>
      <p:ext uri="{BB962C8B-B14F-4D97-AF65-F5344CB8AC3E}">
        <p14:creationId xmlns:p14="http://schemas.microsoft.com/office/powerpoint/2010/main" val="30128908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Students to watch clip and take note</a:t>
            </a:r>
            <a:r>
              <a:rPr lang="en-GB" baseline="0" dirty="0" smtClean="0"/>
              <a:t> of pace, fluency </a:t>
            </a:r>
            <a:r>
              <a:rPr lang="en-GB" baseline="0" dirty="0" err="1" smtClean="0"/>
              <a:t>etc</a:t>
            </a:r>
            <a:endParaRPr lang="en-GB" baseline="0" dirty="0" smtClean="0"/>
          </a:p>
          <a:p>
            <a:endParaRPr lang="en-GB" baseline="0" dirty="0" smtClean="0"/>
          </a:p>
          <a:p>
            <a:r>
              <a:rPr lang="en-GB" baseline="0" dirty="0" smtClean="0"/>
              <a:t>Which language does the child seem most confident/less confident using?</a:t>
            </a:r>
          </a:p>
          <a:p>
            <a:r>
              <a:rPr lang="en-GB" baseline="0" dirty="0" smtClean="0"/>
              <a:t>Why do they think this?</a:t>
            </a:r>
          </a:p>
          <a:p>
            <a:endParaRPr lang="en-GB" baseline="0" dirty="0" smtClean="0"/>
          </a:p>
          <a:p>
            <a:r>
              <a:rPr lang="en-GB" baseline="0" dirty="0" smtClean="0"/>
              <a:t>English – language of setting</a:t>
            </a:r>
          </a:p>
          <a:p>
            <a:r>
              <a:rPr lang="en-GB" baseline="0" dirty="0" smtClean="0"/>
              <a:t>Russian – language of mother</a:t>
            </a:r>
          </a:p>
          <a:p>
            <a:r>
              <a:rPr lang="en-GB" baseline="0" dirty="0" smtClean="0"/>
              <a:t>Spanish – language of father</a:t>
            </a:r>
          </a:p>
          <a:p>
            <a:endParaRPr lang="en-GB" baseline="0" dirty="0" smtClean="0"/>
          </a:p>
          <a:p>
            <a:r>
              <a:rPr lang="en-GB" baseline="0" dirty="0" smtClean="0"/>
              <a:t>What could this suggest?</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15</a:t>
            </a:fld>
            <a:endParaRPr lang="en-GB"/>
          </a:p>
        </p:txBody>
      </p:sp>
    </p:spTree>
    <p:extLst>
      <p:ext uri="{BB962C8B-B14F-4D97-AF65-F5344CB8AC3E}">
        <p14:creationId xmlns:p14="http://schemas.microsoft.com/office/powerpoint/2010/main" val="20086386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Wingdings" panose="05000000000000000000" pitchFamily="2" charset="2"/>
              <a:buNone/>
            </a:pPr>
            <a:endParaRPr lang="en-US" altLang="en-US" sz="1200" dirty="0" smtClean="0">
              <a:ea typeface="ＭＳ Ｐゴシック" panose="020B0600070205080204" pitchFamily="34" charset="-128"/>
            </a:endParaRPr>
          </a:p>
          <a:p>
            <a:r>
              <a:rPr lang="en-GB" sz="1200" kern="1200" baseline="0" dirty="0" smtClean="0">
                <a:solidFill>
                  <a:schemeClr val="tx1"/>
                </a:solidFill>
                <a:effectLst/>
                <a:latin typeface="+mn-lt"/>
                <a:ea typeface="+mn-ea"/>
                <a:cs typeface="+mn-cs"/>
              </a:rPr>
              <a:t>Students to discuss possible benefits; encourage them to listen to each other and to respect each other’s contributions.</a:t>
            </a:r>
          </a:p>
          <a:p>
            <a:r>
              <a:rPr lang="en-GB" sz="1200" kern="1200" baseline="0" dirty="0" smtClean="0">
                <a:solidFill>
                  <a:schemeClr val="tx1"/>
                </a:solidFill>
                <a:effectLst/>
                <a:latin typeface="+mn-lt"/>
                <a:ea typeface="+mn-ea"/>
                <a:cs typeface="+mn-cs"/>
              </a:rPr>
              <a:t>Likely that some may feel sensitive…</a:t>
            </a:r>
          </a:p>
        </p:txBody>
      </p:sp>
      <p:sp>
        <p:nvSpPr>
          <p:cNvPr id="4" name="Slide Number Placeholder 3"/>
          <p:cNvSpPr>
            <a:spLocks noGrp="1"/>
          </p:cNvSpPr>
          <p:nvPr>
            <p:ph type="sldNum" sz="quarter" idx="10"/>
          </p:nvPr>
        </p:nvSpPr>
        <p:spPr/>
        <p:txBody>
          <a:bodyPr/>
          <a:lstStyle/>
          <a:p>
            <a:fld id="{9B39E918-88F5-4DC3-ADC2-D63BF93AAE5D}" type="slidenum">
              <a:rPr lang="en-GB" smtClean="0"/>
              <a:t>16</a:t>
            </a:fld>
            <a:endParaRPr lang="en-GB"/>
          </a:p>
        </p:txBody>
      </p:sp>
    </p:spTree>
    <p:extLst>
      <p:ext uri="{BB962C8B-B14F-4D97-AF65-F5344CB8AC3E}">
        <p14:creationId xmlns:p14="http://schemas.microsoft.com/office/powerpoint/2010/main" val="36454420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Wingdings" panose="05000000000000000000" pitchFamily="2" charset="2"/>
              <a:buNone/>
            </a:pPr>
            <a:r>
              <a:rPr lang="en-GB" altLang="en-US" sz="1200" dirty="0" smtClean="0">
                <a:ea typeface="ＭＳ Ｐゴシック" panose="020B0600070205080204" pitchFamily="34" charset="-128"/>
              </a:rPr>
              <a:t>Students</a:t>
            </a:r>
            <a:r>
              <a:rPr lang="en-GB" altLang="en-US" sz="1200" baseline="0" dirty="0" smtClean="0">
                <a:ea typeface="ＭＳ Ｐゴシック" panose="020B0600070205080204" pitchFamily="34" charset="-128"/>
              </a:rPr>
              <a:t> to discuss…</a:t>
            </a:r>
            <a:endParaRPr lang="en-US" altLang="en-US" sz="1200" dirty="0" smtClean="0">
              <a:ea typeface="ＭＳ Ｐゴシック" panose="020B0600070205080204" pitchFamily="34" charset="-128"/>
            </a:endParaRPr>
          </a:p>
          <a:p>
            <a:endParaRPr lang="en-GB" sz="1200" kern="1200" baseline="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17</a:t>
            </a:fld>
            <a:endParaRPr lang="en-GB"/>
          </a:p>
        </p:txBody>
      </p:sp>
    </p:spTree>
    <p:extLst>
      <p:ext uri="{BB962C8B-B14F-4D97-AF65-F5344CB8AC3E}">
        <p14:creationId xmlns:p14="http://schemas.microsoft.com/office/powerpoint/2010/main" val="9679729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Wingdings" panose="05000000000000000000" pitchFamily="2" charset="2"/>
              <a:buNone/>
            </a:pPr>
            <a:r>
              <a:rPr lang="en-GB" altLang="en-US" sz="1200" b="1" dirty="0" smtClean="0">
                <a:ea typeface="ＭＳ Ｐゴシック" panose="020B0600070205080204" pitchFamily="34" charset="-128"/>
              </a:rPr>
              <a:t>Creative thinking</a:t>
            </a:r>
            <a:r>
              <a:rPr lang="en-GB" altLang="en-US" sz="1200" dirty="0" smtClean="0">
                <a:ea typeface="ＭＳ Ｐゴシック" panose="020B0600070205080204" pitchFamily="34" charset="-128"/>
              </a:rPr>
              <a:t> – having two or more words for every object and idea;</a:t>
            </a:r>
          </a:p>
          <a:p>
            <a:pPr marL="0" indent="0">
              <a:buFont typeface="Wingdings" panose="05000000000000000000" pitchFamily="2" charset="2"/>
              <a:buNone/>
            </a:pPr>
            <a:r>
              <a:rPr lang="en-GB" altLang="en-US" sz="1200" b="1" dirty="0" smtClean="0">
                <a:ea typeface="ＭＳ Ｐゴシック" panose="020B0600070205080204" pitchFamily="34" charset="-128"/>
              </a:rPr>
              <a:t>Word concepts – </a:t>
            </a:r>
            <a:r>
              <a:rPr lang="en-GB" altLang="en-US" sz="1200" dirty="0" smtClean="0">
                <a:ea typeface="ＭＳ Ｐゴシック" panose="020B0600070205080204" pitchFamily="34" charset="-128"/>
              </a:rPr>
              <a:t>being less</a:t>
            </a:r>
            <a:r>
              <a:rPr lang="en-GB" altLang="en-US" sz="1200" b="1" dirty="0" smtClean="0">
                <a:ea typeface="ＭＳ Ｐゴシック" panose="020B0600070205080204" pitchFamily="34" charset="-128"/>
              </a:rPr>
              <a:t> </a:t>
            </a:r>
            <a:r>
              <a:rPr lang="en-GB" altLang="en-US" sz="1200" dirty="0" smtClean="0">
                <a:ea typeface="ＭＳ Ｐゴシック" panose="020B0600070205080204" pitchFamily="34" charset="-128"/>
              </a:rPr>
              <a:t>fixed on the sound of words and more focused on their meaning; </a:t>
            </a:r>
          </a:p>
          <a:p>
            <a:pPr marL="0" indent="0">
              <a:buFont typeface="Wingdings" panose="05000000000000000000" pitchFamily="2" charset="2"/>
              <a:buNone/>
            </a:pPr>
            <a:r>
              <a:rPr lang="en-GB" altLang="en-US" sz="1200" b="1" dirty="0" smtClean="0">
                <a:ea typeface="ＭＳ Ｐゴシック" panose="020B0600070205080204" pitchFamily="34" charset="-128"/>
              </a:rPr>
              <a:t>Curriculum achievement</a:t>
            </a:r>
            <a:r>
              <a:rPr lang="en-GB" altLang="en-US" sz="1200" dirty="0" smtClean="0">
                <a:ea typeface="ＭＳ Ｐゴシック" panose="020B0600070205080204" pitchFamily="34" charset="-128"/>
              </a:rPr>
              <a:t> – children who use two languages in the curriculum tend to show better performance in tests and exams.</a:t>
            </a:r>
            <a:endParaRPr lang="en-US" altLang="en-US" sz="1200" dirty="0" smtClean="0">
              <a:ea typeface="ＭＳ Ｐゴシック" panose="020B0600070205080204" pitchFamily="34" charset="-128"/>
            </a:endParaRPr>
          </a:p>
          <a:p>
            <a:endParaRPr lang="en-GB" sz="1200" kern="1200" baseline="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18</a:t>
            </a:fld>
            <a:endParaRPr lang="en-GB"/>
          </a:p>
        </p:txBody>
      </p:sp>
    </p:spTree>
    <p:extLst>
      <p:ext uri="{BB962C8B-B14F-4D97-AF65-F5344CB8AC3E}">
        <p14:creationId xmlns:p14="http://schemas.microsoft.com/office/powerpoint/2010/main" val="23075057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baseline="0" dirty="0" smtClean="0">
                <a:solidFill>
                  <a:schemeClr val="tx1"/>
                </a:solidFill>
                <a:effectLst/>
                <a:latin typeface="+mn-lt"/>
                <a:ea typeface="+mn-ea"/>
                <a:cs typeface="+mn-cs"/>
              </a:rPr>
              <a:t>Last bullet point – bilingual children find it easier to acquire 3</a:t>
            </a:r>
            <a:r>
              <a:rPr lang="en-GB" sz="1200" kern="1200" baseline="30000" dirty="0" smtClean="0">
                <a:solidFill>
                  <a:schemeClr val="tx1"/>
                </a:solidFill>
                <a:effectLst/>
                <a:latin typeface="+mn-lt"/>
                <a:ea typeface="+mn-ea"/>
                <a:cs typeface="+mn-cs"/>
              </a:rPr>
              <a:t>rd</a:t>
            </a:r>
            <a:r>
              <a:rPr lang="en-GB" sz="1200" kern="1200" baseline="0" dirty="0" smtClean="0">
                <a:solidFill>
                  <a:schemeClr val="tx1"/>
                </a:solidFill>
                <a:effectLst/>
                <a:latin typeface="+mn-lt"/>
                <a:ea typeface="+mn-ea"/>
                <a:cs typeface="+mn-cs"/>
              </a:rPr>
              <a:t>, 4</a:t>
            </a:r>
            <a:r>
              <a:rPr lang="en-GB" sz="1200" kern="1200" baseline="30000" dirty="0" smtClean="0">
                <a:solidFill>
                  <a:schemeClr val="tx1"/>
                </a:solidFill>
                <a:effectLst/>
                <a:latin typeface="+mn-lt"/>
                <a:ea typeface="+mn-ea"/>
                <a:cs typeface="+mn-cs"/>
              </a:rPr>
              <a:t>th</a:t>
            </a:r>
            <a:r>
              <a:rPr lang="en-GB" sz="1200" kern="1200" baseline="0" dirty="0" smtClean="0">
                <a:solidFill>
                  <a:schemeClr val="tx1"/>
                </a:solidFill>
                <a:effectLst/>
                <a:latin typeface="+mn-lt"/>
                <a:ea typeface="+mn-ea"/>
                <a:cs typeface="+mn-cs"/>
              </a:rPr>
              <a:t>, 5</a:t>
            </a:r>
            <a:r>
              <a:rPr lang="en-GB" sz="1200" kern="1200" baseline="30000" dirty="0" smtClean="0">
                <a:solidFill>
                  <a:schemeClr val="tx1"/>
                </a:solidFill>
                <a:effectLst/>
                <a:latin typeface="+mn-lt"/>
                <a:ea typeface="+mn-ea"/>
                <a:cs typeface="+mn-cs"/>
              </a:rPr>
              <a:t>th</a:t>
            </a:r>
            <a:r>
              <a:rPr lang="en-GB" sz="1200" kern="1200" baseline="0" dirty="0" smtClean="0">
                <a:solidFill>
                  <a:schemeClr val="tx1"/>
                </a:solidFill>
                <a:effectLst/>
                <a:latin typeface="+mn-lt"/>
                <a:ea typeface="+mn-ea"/>
                <a:cs typeface="+mn-cs"/>
              </a:rPr>
              <a:t> language</a:t>
            </a:r>
          </a:p>
          <a:p>
            <a:endParaRPr lang="en-GB" sz="1200" kern="1200" baseline="0" dirty="0" smtClean="0">
              <a:solidFill>
                <a:schemeClr val="tx1"/>
              </a:solidFill>
              <a:effectLst/>
              <a:latin typeface="+mn-lt"/>
              <a:ea typeface="+mn-ea"/>
              <a:cs typeface="+mn-cs"/>
            </a:endParaRPr>
          </a:p>
          <a:p>
            <a:endParaRPr lang="en-GB" sz="1200" kern="1200" baseline="0" dirty="0" smtClean="0">
              <a:solidFill>
                <a:schemeClr val="tx1"/>
              </a:solidFill>
              <a:effectLst/>
              <a:latin typeface="+mn-lt"/>
              <a:ea typeface="+mn-ea"/>
              <a:cs typeface="+mn-cs"/>
            </a:endParaRPr>
          </a:p>
          <a:p>
            <a:endParaRPr lang="en-GB" sz="1200" kern="1200" baseline="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19</a:t>
            </a:fld>
            <a:endParaRPr lang="en-GB"/>
          </a:p>
        </p:txBody>
      </p:sp>
    </p:spTree>
    <p:extLst>
      <p:ext uri="{BB962C8B-B14F-4D97-AF65-F5344CB8AC3E}">
        <p14:creationId xmlns:p14="http://schemas.microsoft.com/office/powerpoint/2010/main" val="35750259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1143000" y="685800"/>
            <a:ext cx="4572000" cy="3429000"/>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cy-GB" baseline="0" dirty="0" smtClean="0"/>
          </a:p>
          <a:p>
            <a:r>
              <a:rPr lang="en-US" altLang="cy-GB" dirty="0" smtClean="0"/>
              <a:t>Bialystok’s</a:t>
            </a:r>
            <a:r>
              <a:rPr lang="en-US" altLang="cy-GB" baseline="0" dirty="0" smtClean="0"/>
              <a:t> research has shown that bilingual children are ‘superior’ than monolingual children when measuring their understanding of linguistic processes – </a:t>
            </a:r>
            <a:r>
              <a:rPr lang="en-US" altLang="cy-GB" b="1" baseline="0" dirty="0" smtClean="0"/>
              <a:t>students to look at examples of Bialystok’s work</a:t>
            </a:r>
          </a:p>
          <a:p>
            <a:endParaRPr lang="en-GB" altLang="cy-GB" baseline="0" dirty="0" smtClean="0"/>
          </a:p>
          <a:p>
            <a:r>
              <a:rPr lang="en-GB" altLang="cy-GB" baseline="0" dirty="0" smtClean="0"/>
              <a:t>Can be linked with Bruner’s symbolic representation</a:t>
            </a:r>
          </a:p>
          <a:p>
            <a:endParaRPr lang="en-GB" altLang="cy-GB" baseline="0" dirty="0" smtClean="0"/>
          </a:p>
          <a:p>
            <a:endParaRPr lang="cy-GB" altLang="cy-GB" dirty="0" smtClean="0"/>
          </a:p>
        </p:txBody>
      </p:sp>
    </p:spTree>
    <p:extLst>
      <p:ext uri="{BB962C8B-B14F-4D97-AF65-F5344CB8AC3E}">
        <p14:creationId xmlns:p14="http://schemas.microsoft.com/office/powerpoint/2010/main" val="40457824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Show article…students’ opinions?</a:t>
            </a:r>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21</a:t>
            </a:fld>
            <a:endParaRPr lang="en-GB"/>
          </a:p>
        </p:txBody>
      </p:sp>
    </p:spTree>
    <p:extLst>
      <p:ext uri="{BB962C8B-B14F-4D97-AF65-F5344CB8AC3E}">
        <p14:creationId xmlns:p14="http://schemas.microsoft.com/office/powerpoint/2010/main" val="11447364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Show article…students</a:t>
            </a:r>
            <a:r>
              <a:rPr lang="en-GB" smtClean="0"/>
              <a:t>’ opinions?</a:t>
            </a:r>
            <a:endParaRPr lang="en-US"/>
          </a:p>
        </p:txBody>
      </p:sp>
      <p:sp>
        <p:nvSpPr>
          <p:cNvPr id="4" name="Slide Number Placeholder 3"/>
          <p:cNvSpPr>
            <a:spLocks noGrp="1"/>
          </p:cNvSpPr>
          <p:nvPr>
            <p:ph type="sldNum" sz="quarter" idx="10"/>
          </p:nvPr>
        </p:nvSpPr>
        <p:spPr/>
        <p:txBody>
          <a:bodyPr/>
          <a:lstStyle/>
          <a:p>
            <a:fld id="{9B39E918-88F5-4DC3-ADC2-D63BF93AAE5D}" type="slidenum">
              <a:rPr lang="en-GB" smtClean="0"/>
              <a:t>22</a:t>
            </a:fld>
            <a:endParaRPr lang="en-GB"/>
          </a:p>
        </p:txBody>
      </p:sp>
    </p:spTree>
    <p:extLst>
      <p:ext uri="{BB962C8B-B14F-4D97-AF65-F5344CB8AC3E}">
        <p14:creationId xmlns:p14="http://schemas.microsoft.com/office/powerpoint/2010/main" val="8908787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a:t>
            </a:r>
            <a:r>
              <a:rPr lang="en-GB" baseline="0" dirty="0" smtClean="0"/>
              <a:t> small groups, students to put together a mind-map of words to describe ‘snow’.</a:t>
            </a:r>
          </a:p>
          <a:p>
            <a:endParaRPr lang="en-GB" baseline="0" dirty="0" smtClean="0"/>
          </a:p>
          <a:p>
            <a:r>
              <a:rPr lang="en-GB" baseline="0" dirty="0" smtClean="0"/>
              <a:t>I have pack of A3 paper if needed – happy to share!!</a:t>
            </a:r>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23</a:t>
            </a:fld>
            <a:endParaRPr lang="en-GB"/>
          </a:p>
        </p:txBody>
      </p:sp>
    </p:spTree>
    <p:extLst>
      <p:ext uri="{BB962C8B-B14F-4D97-AF65-F5344CB8AC3E}">
        <p14:creationId xmlns:p14="http://schemas.microsoft.com/office/powerpoint/2010/main" val="32751920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Wingdings" panose="05000000000000000000" pitchFamily="2" charset="2"/>
              <a:buNone/>
            </a:pPr>
            <a:r>
              <a:rPr lang="en-GB" altLang="en-US" sz="1200" dirty="0" smtClean="0">
                <a:ea typeface="ＭＳ Ｐゴシック" panose="020B0600070205080204" pitchFamily="34" charset="-128"/>
              </a:rPr>
              <a:t>Very</a:t>
            </a:r>
            <a:r>
              <a:rPr lang="en-GB" altLang="en-US" sz="1200" baseline="0" dirty="0" smtClean="0">
                <a:ea typeface="ＭＳ Ｐゴシック" panose="020B0600070205080204" pitchFamily="34" charset="-128"/>
              </a:rPr>
              <a:t> important for young children.</a:t>
            </a:r>
          </a:p>
          <a:p>
            <a:pPr marL="0" indent="0">
              <a:buFont typeface="Wingdings" panose="05000000000000000000" pitchFamily="2" charset="2"/>
              <a:buNone/>
            </a:pPr>
            <a:endParaRPr lang="en-GB" altLang="en-US" sz="1200" baseline="0" dirty="0" smtClean="0">
              <a:ea typeface="ＭＳ Ｐゴシック" panose="020B0600070205080204" pitchFamily="34" charset="-128"/>
            </a:endParaRPr>
          </a:p>
          <a:p>
            <a:pPr marL="0" indent="0">
              <a:buFont typeface="Wingdings" panose="05000000000000000000" pitchFamily="2" charset="2"/>
              <a:buNone/>
            </a:pPr>
            <a:r>
              <a:rPr lang="en-GB" altLang="en-US" sz="1200" baseline="0" dirty="0" smtClean="0">
                <a:ea typeface="ＭＳ Ｐゴシック" panose="020B0600070205080204" pitchFamily="34" charset="-128"/>
              </a:rPr>
              <a:t>Research suggests that practitioners/settings MUST respect children’s mother tongue.</a:t>
            </a:r>
          </a:p>
          <a:p>
            <a:pPr marL="0" indent="0">
              <a:buFont typeface="Wingdings" panose="05000000000000000000" pitchFamily="2" charset="2"/>
              <a:buNone/>
            </a:pPr>
            <a:r>
              <a:rPr lang="en-GB" altLang="en-US" sz="1200" baseline="0" dirty="0" smtClean="0">
                <a:ea typeface="ＭＳ Ｐゴシック" panose="020B0600070205080204" pitchFamily="34" charset="-128"/>
              </a:rPr>
              <a:t>Possible implications?</a:t>
            </a:r>
            <a:br>
              <a:rPr lang="en-GB" altLang="en-US" sz="1200" baseline="0" dirty="0" smtClean="0">
                <a:ea typeface="ＭＳ Ｐゴシック" panose="020B0600070205080204" pitchFamily="34" charset="-128"/>
              </a:rPr>
            </a:br>
            <a:r>
              <a:rPr lang="en-GB" altLang="en-US" sz="1200" baseline="0" dirty="0" smtClean="0">
                <a:ea typeface="ＭＳ Ｐゴシック" panose="020B0600070205080204" pitchFamily="34" charset="-128"/>
              </a:rPr>
              <a:t>Students to discuss…</a:t>
            </a:r>
            <a:endParaRPr lang="en-US" altLang="en-US" sz="1200" dirty="0" smtClean="0">
              <a:ea typeface="ＭＳ Ｐゴシック" panose="020B0600070205080204" pitchFamily="34" charset="-128"/>
            </a:endParaRPr>
          </a:p>
          <a:p>
            <a:endParaRPr lang="en-GB" sz="1200" kern="1200" baseline="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24</a:t>
            </a:fld>
            <a:endParaRPr lang="en-GB"/>
          </a:p>
        </p:txBody>
      </p:sp>
    </p:spTree>
    <p:extLst>
      <p:ext uri="{BB962C8B-B14F-4D97-AF65-F5344CB8AC3E}">
        <p14:creationId xmlns:p14="http://schemas.microsoft.com/office/powerpoint/2010/main" val="21001894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Wingdings" panose="05000000000000000000" pitchFamily="2" charset="2"/>
              <a:buNone/>
            </a:pPr>
            <a:r>
              <a:rPr lang="en-GB" altLang="en-US" sz="1200" dirty="0" smtClean="0">
                <a:ea typeface="ＭＳ Ｐゴシック" panose="020B0600070205080204" pitchFamily="34" charset="-128"/>
              </a:rPr>
              <a:t>Students</a:t>
            </a:r>
            <a:r>
              <a:rPr lang="en-GB" altLang="en-US" sz="1200" baseline="0" dirty="0" smtClean="0">
                <a:ea typeface="ＭＳ Ｐゴシック" panose="020B0600070205080204" pitchFamily="34" charset="-128"/>
              </a:rPr>
              <a:t> to discuss…</a:t>
            </a:r>
            <a:endParaRPr lang="en-US" altLang="en-US" sz="1200" dirty="0" smtClean="0">
              <a:ea typeface="ＭＳ Ｐゴシック" panose="020B0600070205080204" pitchFamily="34" charset="-128"/>
            </a:endParaRPr>
          </a:p>
          <a:p>
            <a:endParaRPr lang="en-GB" sz="1200" kern="1200" baseline="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25</a:t>
            </a:fld>
            <a:endParaRPr lang="en-GB"/>
          </a:p>
        </p:txBody>
      </p:sp>
    </p:spTree>
    <p:extLst>
      <p:ext uri="{BB962C8B-B14F-4D97-AF65-F5344CB8AC3E}">
        <p14:creationId xmlns:p14="http://schemas.microsoft.com/office/powerpoint/2010/main" val="424160294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NPLD – Network to Promote Linguistic</a:t>
            </a:r>
            <a:r>
              <a:rPr lang="en-GB" baseline="0" dirty="0" smtClean="0"/>
              <a:t> Diversity</a:t>
            </a:r>
          </a:p>
          <a:p>
            <a:r>
              <a:rPr lang="en-GB" dirty="0" smtClean="0"/>
              <a:t>Show</a:t>
            </a:r>
            <a:r>
              <a:rPr lang="en-GB" baseline="0" dirty="0" smtClean="0"/>
              <a:t> clip to students; raises awareness of minority languages</a:t>
            </a:r>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26</a:t>
            </a:fld>
            <a:endParaRPr lang="en-GB"/>
          </a:p>
        </p:txBody>
      </p:sp>
    </p:spTree>
    <p:extLst>
      <p:ext uri="{BB962C8B-B14F-4D97-AF65-F5344CB8AC3E}">
        <p14:creationId xmlns:p14="http://schemas.microsoft.com/office/powerpoint/2010/main" val="254158578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B39E918-88F5-4DC3-ADC2-D63BF93AAE5D}" type="slidenum">
              <a:rPr lang="en-GB" smtClean="0"/>
              <a:t>27</a:t>
            </a:fld>
            <a:endParaRPr lang="en-GB"/>
          </a:p>
        </p:txBody>
      </p:sp>
    </p:spTree>
    <p:extLst>
      <p:ext uri="{BB962C8B-B14F-4D97-AF65-F5344CB8AC3E}">
        <p14:creationId xmlns:p14="http://schemas.microsoft.com/office/powerpoint/2010/main" val="79397864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28</a:t>
            </a:fld>
            <a:endParaRPr lang="en-GB"/>
          </a:p>
        </p:txBody>
      </p:sp>
    </p:spTree>
    <p:extLst>
      <p:ext uri="{BB962C8B-B14F-4D97-AF65-F5344CB8AC3E}">
        <p14:creationId xmlns:p14="http://schemas.microsoft.com/office/powerpoint/2010/main" val="140176268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11/09/2017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11/09/2017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11/09/2017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11/09/2017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11/09/2017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11/09/2017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11/09/2017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11/09/2017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11/09/2017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11/09/2017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11/09/2017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11/09/2017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jATItFipzBg"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s://www.theguardian.com/education/2014/apr/29/what-vocabularies-tell-us-about-culture"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theguardian.com/books/2015/sep/23/scots-thesaurus-reveals-421-words-for-snow"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K5lfoBz_nMM"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www.ecole-ifa.com/bilingualism.cfm?section=about&amp;item=bilingualism" TargetMode="External"/><Relationship Id="rId7" Type="http://schemas.openxmlformats.org/officeDocument/2006/relationships/hyperlink" Target="https://www.youtube.com/watch?v=jATItFipzBg"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hyperlink" Target="http://www.bbc.com/future/story/20160811-the-amazing-benefits-of-being-bilingual" TargetMode="External"/><Relationship Id="rId5" Type="http://schemas.openxmlformats.org/officeDocument/2006/relationships/hyperlink" Target="https://www.youtube.com/watch?v=K5lfoBz_nMM" TargetMode="External"/><Relationship Id="rId4" Type="http://schemas.openxmlformats.org/officeDocument/2006/relationships/hyperlink" Target="http://dx.doi.org/10.1111/apa.1209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
          <p:cNvSpPr>
            <a:spLocks noGrp="1" noChangeArrowheads="1"/>
          </p:cNvSpPr>
          <p:nvPr>
            <p:ph type="ctrTitle"/>
          </p:nvPr>
        </p:nvSpPr>
        <p:spPr>
          <a:xfrm>
            <a:off x="539552" y="620688"/>
            <a:ext cx="8352928" cy="2838177"/>
          </a:xfrm>
        </p:spPr>
        <p:txBody>
          <a:bodyPr>
            <a:normAutofit fontScale="90000"/>
          </a:bodyPr>
          <a:lstStyle/>
          <a:p>
            <a:pPr lvl="0">
              <a:spcBef>
                <a:spcPct val="20000"/>
              </a:spcBef>
            </a:pPr>
            <a:r>
              <a:rPr lang="en-GB" altLang="cy-GB" sz="3200" i="1" dirty="0" smtClean="0">
                <a:solidFill>
                  <a:schemeClr val="accent2">
                    <a:lumMod val="20000"/>
                    <a:lumOff val="80000"/>
                  </a:schemeClr>
                </a:solidFill>
                <a:latin typeface="Lucida Sans" pitchFamily="34" charset="0"/>
              </a:rPr>
              <a:t/>
            </a:r>
            <a:br>
              <a:rPr lang="en-GB" altLang="cy-GB" sz="3200" i="1" dirty="0" smtClean="0">
                <a:solidFill>
                  <a:schemeClr val="accent2">
                    <a:lumMod val="20000"/>
                    <a:lumOff val="80000"/>
                  </a:schemeClr>
                </a:solidFill>
                <a:latin typeface="Lucida Sans" pitchFamily="34" charset="0"/>
              </a:rPr>
            </a:br>
            <a:r>
              <a:rPr lang="cy-GB" altLang="cy-GB" sz="4000" dirty="0" smtClean="0">
                <a:solidFill>
                  <a:srgbClr val="FFFF00">
                    <a:lumMod val="20000"/>
                    <a:lumOff val="80000"/>
                  </a:srgbClr>
                </a:solidFill>
                <a:latin typeface="Lucida Sans" pitchFamily="34" charset="0"/>
                <a:ea typeface="+mn-ea"/>
                <a:cs typeface="+mn-cs"/>
              </a:rPr>
              <a:t>EAEE4006/C</a:t>
            </a:r>
            <a:br>
              <a:rPr lang="cy-GB" altLang="cy-GB" sz="4000" dirty="0" smtClean="0">
                <a:solidFill>
                  <a:srgbClr val="FFFF00">
                    <a:lumMod val="20000"/>
                    <a:lumOff val="80000"/>
                  </a:srgbClr>
                </a:solidFill>
                <a:latin typeface="Lucida Sans" pitchFamily="34" charset="0"/>
                <a:ea typeface="+mn-ea"/>
                <a:cs typeface="+mn-cs"/>
              </a:rPr>
            </a:br>
            <a:r>
              <a:rPr lang="cy-GB" altLang="cy-GB" sz="4000" dirty="0" smtClean="0">
                <a:solidFill>
                  <a:srgbClr val="FFFF00">
                    <a:lumMod val="20000"/>
                    <a:lumOff val="80000"/>
                  </a:srgbClr>
                </a:solidFill>
                <a:latin typeface="Lucida Sans" pitchFamily="34" charset="0"/>
                <a:ea typeface="+mn-ea"/>
                <a:cs typeface="+mn-cs"/>
              </a:rPr>
              <a:t>EAEE4011/C</a:t>
            </a:r>
            <a:r>
              <a:rPr lang="cy-GB" altLang="cy-GB" sz="2800" dirty="0">
                <a:solidFill>
                  <a:srgbClr val="FFFF00">
                    <a:lumMod val="20000"/>
                    <a:lumOff val="80000"/>
                  </a:srgbClr>
                </a:solidFill>
                <a:latin typeface="Lucida Sans" pitchFamily="34" charset="0"/>
                <a:ea typeface="+mn-ea"/>
                <a:cs typeface="+mn-cs"/>
              </a:rPr>
              <a:t/>
            </a:r>
            <a:br>
              <a:rPr lang="cy-GB" altLang="cy-GB" sz="2800" dirty="0">
                <a:solidFill>
                  <a:srgbClr val="FFFF00">
                    <a:lumMod val="20000"/>
                    <a:lumOff val="80000"/>
                  </a:srgbClr>
                </a:solidFill>
                <a:latin typeface="Lucida Sans" pitchFamily="34" charset="0"/>
                <a:ea typeface="+mn-ea"/>
                <a:cs typeface="+mn-cs"/>
              </a:rPr>
            </a:br>
            <a:r>
              <a:rPr lang="en-GB" altLang="cy-GB" sz="2800" dirty="0" err="1" smtClean="0">
                <a:solidFill>
                  <a:srgbClr val="FFFF00">
                    <a:lumMod val="20000"/>
                    <a:lumOff val="80000"/>
                  </a:srgbClr>
                </a:solidFill>
                <a:latin typeface="Lucida Sans" pitchFamily="34" charset="0"/>
                <a:ea typeface="+mn-ea"/>
                <a:cs typeface="+mn-cs"/>
              </a:rPr>
              <a:t>Amlieithrwydd</a:t>
            </a:r>
            <a:r>
              <a:rPr lang="en-GB" altLang="cy-GB" sz="2800" dirty="0" smtClean="0">
                <a:solidFill>
                  <a:srgbClr val="FFFF00">
                    <a:lumMod val="20000"/>
                    <a:lumOff val="80000"/>
                  </a:srgbClr>
                </a:solidFill>
                <a:latin typeface="Lucida Sans" pitchFamily="34" charset="0"/>
                <a:ea typeface="+mn-ea"/>
                <a:cs typeface="+mn-cs"/>
              </a:rPr>
              <a:t>, </a:t>
            </a:r>
            <a:r>
              <a:rPr lang="en-GB" altLang="cy-GB" sz="2800" dirty="0" err="1" smtClean="0">
                <a:solidFill>
                  <a:srgbClr val="FFFF00">
                    <a:lumMod val="20000"/>
                    <a:lumOff val="80000"/>
                  </a:srgbClr>
                </a:solidFill>
                <a:latin typeface="Lucida Sans" pitchFamily="34" charset="0"/>
                <a:ea typeface="+mn-ea"/>
                <a:cs typeface="+mn-cs"/>
              </a:rPr>
              <a:t>aml-feddwl</a:t>
            </a:r>
            <a:r>
              <a:rPr lang="en-GB" altLang="cy-GB" sz="2800" i="1" dirty="0" smtClean="0">
                <a:solidFill>
                  <a:srgbClr val="FFFF00">
                    <a:lumMod val="20000"/>
                    <a:lumOff val="80000"/>
                  </a:srgbClr>
                </a:solidFill>
                <a:latin typeface="Lucida Sans" pitchFamily="34" charset="0"/>
                <a:ea typeface="+mn-ea"/>
                <a:cs typeface="+mn-cs"/>
              </a:rPr>
              <a:t/>
            </a:r>
            <a:br>
              <a:rPr lang="en-GB" altLang="cy-GB" sz="2800" i="1" dirty="0" smtClean="0">
                <a:solidFill>
                  <a:srgbClr val="FFFF00">
                    <a:lumMod val="20000"/>
                    <a:lumOff val="80000"/>
                  </a:srgbClr>
                </a:solidFill>
                <a:latin typeface="Lucida Sans" pitchFamily="34" charset="0"/>
                <a:ea typeface="+mn-ea"/>
                <a:cs typeface="+mn-cs"/>
              </a:rPr>
            </a:br>
            <a:r>
              <a:rPr lang="en-GB" altLang="cy-GB" sz="2800" i="1" dirty="0" smtClean="0">
                <a:solidFill>
                  <a:srgbClr val="FFFF00">
                    <a:lumMod val="20000"/>
                    <a:lumOff val="80000"/>
                  </a:srgbClr>
                </a:solidFill>
                <a:latin typeface="Lucida Sans" pitchFamily="34" charset="0"/>
                <a:ea typeface="+mn-ea"/>
                <a:cs typeface="+mn-cs"/>
              </a:rPr>
              <a:t>Multilingualism, multi-thinking</a:t>
            </a:r>
            <a:r>
              <a:rPr lang="cy-GB" altLang="cy-GB" sz="3200" dirty="0">
                <a:solidFill>
                  <a:prstClr val="black">
                    <a:tint val="75000"/>
                  </a:prstClr>
                </a:solidFill>
                <a:latin typeface="Lucida Sans" pitchFamily="34" charset="0"/>
                <a:ea typeface="+mn-ea"/>
                <a:cs typeface="+mn-cs"/>
              </a:rPr>
              <a:t/>
            </a:r>
            <a:br>
              <a:rPr lang="cy-GB" altLang="cy-GB" sz="3200" dirty="0">
                <a:solidFill>
                  <a:prstClr val="black">
                    <a:tint val="75000"/>
                  </a:prstClr>
                </a:solidFill>
                <a:latin typeface="Lucida Sans" pitchFamily="34" charset="0"/>
                <a:ea typeface="+mn-ea"/>
                <a:cs typeface="+mn-cs"/>
              </a:rPr>
            </a:br>
            <a:endParaRPr lang="cy-GB" altLang="cy-GB" sz="3200" i="1" dirty="0" smtClean="0">
              <a:solidFill>
                <a:schemeClr val="accent2">
                  <a:lumMod val="20000"/>
                  <a:lumOff val="80000"/>
                </a:schemeClr>
              </a:solidFill>
              <a:latin typeface="Lucida Sans" pitchFamily="34" charset="0"/>
            </a:endParaRPr>
          </a:p>
        </p:txBody>
      </p:sp>
      <p:sp>
        <p:nvSpPr>
          <p:cNvPr id="4099" name="Rectangle 4"/>
          <p:cNvSpPr>
            <a:spLocks noGrp="1" noChangeArrowheads="1"/>
          </p:cNvSpPr>
          <p:nvPr>
            <p:ph type="subTitle" idx="1"/>
          </p:nvPr>
        </p:nvSpPr>
        <p:spPr>
          <a:xfrm>
            <a:off x="251520" y="3744614"/>
            <a:ext cx="8640960" cy="2348681"/>
          </a:xfrm>
        </p:spPr>
        <p:txBody>
          <a:bodyPr>
            <a:normAutofit/>
          </a:bodyPr>
          <a:lstStyle/>
          <a:p>
            <a:pPr algn="l"/>
            <a:endParaRPr lang="en-GB" altLang="cy-GB" sz="2800" i="1" dirty="0">
              <a:solidFill>
                <a:schemeClr val="bg1"/>
              </a:solidFill>
              <a:latin typeface="Lucida Sans" pitchFamily="34" charset="0"/>
              <a:ea typeface="ＭＳ Ｐゴシック" pitchFamily="34" charset="-128"/>
            </a:endParaRPr>
          </a:p>
          <a:p>
            <a:pPr algn="l"/>
            <a:r>
              <a:rPr lang="en-GB" altLang="cy-GB" sz="2600" dirty="0" err="1" smtClean="0">
                <a:solidFill>
                  <a:schemeClr val="bg1"/>
                </a:solidFill>
                <a:latin typeface="Lucida Sans" pitchFamily="34" charset="0"/>
                <a:ea typeface="ＭＳ Ｐゴシック" pitchFamily="34" charset="-128"/>
              </a:rPr>
              <a:t>Darlith</a:t>
            </a:r>
            <a:r>
              <a:rPr lang="en-GB" altLang="cy-GB" sz="2600" dirty="0" smtClean="0">
                <a:solidFill>
                  <a:schemeClr val="bg1"/>
                </a:solidFill>
                <a:latin typeface="Lucida Sans" pitchFamily="34" charset="0"/>
                <a:ea typeface="ＭＳ Ｐゴシック" pitchFamily="34" charset="-128"/>
              </a:rPr>
              <a:t> 2 – </a:t>
            </a:r>
            <a:r>
              <a:rPr lang="en-GB" altLang="cy-GB" sz="2600" dirty="0" err="1" smtClean="0">
                <a:solidFill>
                  <a:schemeClr val="bg1"/>
                </a:solidFill>
                <a:latin typeface="Lucida Sans" pitchFamily="34" charset="0"/>
                <a:ea typeface="ＭＳ Ｐゴシック" pitchFamily="34" charset="-128"/>
              </a:rPr>
              <a:t>Dwyieithrwydd</a:t>
            </a:r>
            <a:r>
              <a:rPr lang="en-GB" altLang="cy-GB" sz="2600" dirty="0" smtClean="0">
                <a:solidFill>
                  <a:schemeClr val="bg1"/>
                </a:solidFill>
                <a:latin typeface="Lucida Sans" pitchFamily="34" charset="0"/>
                <a:ea typeface="ＭＳ Ｐゴシック" pitchFamily="34" charset="-128"/>
              </a:rPr>
              <a:t>, </a:t>
            </a:r>
            <a:r>
              <a:rPr lang="en-GB" altLang="cy-GB" sz="2600" dirty="0" err="1" smtClean="0">
                <a:solidFill>
                  <a:schemeClr val="bg1"/>
                </a:solidFill>
                <a:latin typeface="Lucida Sans" pitchFamily="34" charset="0"/>
                <a:ea typeface="ＭＳ Ｐゴシック" pitchFamily="34" charset="-128"/>
              </a:rPr>
              <a:t>amlieithrwydd</a:t>
            </a:r>
            <a:r>
              <a:rPr lang="en-GB" altLang="cy-GB" sz="2600" dirty="0" smtClean="0">
                <a:solidFill>
                  <a:schemeClr val="bg1"/>
                </a:solidFill>
                <a:latin typeface="Lucida Sans" pitchFamily="34" charset="0"/>
                <a:ea typeface="ＭＳ Ｐゴシック" pitchFamily="34" charset="-128"/>
              </a:rPr>
              <a:t>: </a:t>
            </a:r>
            <a:r>
              <a:rPr lang="en-GB" altLang="cy-GB" sz="2600" dirty="0" err="1" smtClean="0">
                <a:solidFill>
                  <a:schemeClr val="bg1"/>
                </a:solidFill>
                <a:latin typeface="Lucida Sans" pitchFamily="34" charset="0"/>
                <a:ea typeface="ＭＳ Ｐゴシック" pitchFamily="34" charset="-128"/>
              </a:rPr>
              <a:t>buddion</a:t>
            </a:r>
            <a:endParaRPr lang="en-GB" altLang="cy-GB" sz="2600" dirty="0" smtClean="0">
              <a:solidFill>
                <a:schemeClr val="bg1"/>
              </a:solidFill>
              <a:latin typeface="Lucida Sans" pitchFamily="34" charset="0"/>
              <a:ea typeface="ＭＳ Ｐゴシック" pitchFamily="34" charset="-128"/>
            </a:endParaRPr>
          </a:p>
          <a:p>
            <a:pPr algn="l"/>
            <a:r>
              <a:rPr lang="en-GB" altLang="cy-GB" sz="2600" i="1" dirty="0" smtClean="0">
                <a:solidFill>
                  <a:schemeClr val="bg1"/>
                </a:solidFill>
                <a:latin typeface="Lucida Sans" pitchFamily="34" charset="0"/>
                <a:ea typeface="ＭＳ Ｐゴシック" pitchFamily="34" charset="-128"/>
              </a:rPr>
              <a:t>Lecture 2 – Bilingualism, multilingualism: benefits</a:t>
            </a:r>
            <a:r>
              <a:rPr lang="en-GB" altLang="cy-GB" sz="2600" dirty="0" smtClean="0">
                <a:solidFill>
                  <a:schemeClr val="bg1"/>
                </a:solidFill>
                <a:latin typeface="Lucida Sans" pitchFamily="34" charset="0"/>
                <a:ea typeface="ＭＳ Ｐゴシック" pitchFamily="34" charset="-128"/>
              </a:rPr>
              <a:t>                                </a:t>
            </a:r>
            <a:endParaRPr lang="cy-GB" altLang="cy-GB" sz="2600" dirty="0" smtClean="0">
              <a:latin typeface="Lucida Sans" pitchFamily="34" charset="0"/>
            </a:endParaRPr>
          </a:p>
        </p:txBody>
      </p:sp>
    </p:spTree>
    <p:extLst>
      <p:ext uri="{BB962C8B-B14F-4D97-AF65-F5344CB8AC3E}">
        <p14:creationId xmlns:p14="http://schemas.microsoft.com/office/powerpoint/2010/main" val="1874650250"/>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fontScale="90000"/>
          </a:bodyPr>
          <a:lstStyle/>
          <a:p>
            <a:r>
              <a:rPr lang="en-GB" altLang="en-US" dirty="0" smtClean="0"/>
              <a:t> </a:t>
            </a:r>
            <a:r>
              <a:rPr lang="cy-GB" altLang="en-US" sz="3600" dirty="0" smtClean="0">
                <a:latin typeface="Lucida Sans" panose="020B0602030504020204" pitchFamily="34" charset="0"/>
              </a:rPr>
              <a:t>Cynnwys y ddarlith</a:t>
            </a:r>
            <a:r>
              <a:rPr lang="en-GB" altLang="en-US" sz="3600" dirty="0" smtClean="0">
                <a:latin typeface="Lucida Sans" panose="020B0602030504020204" pitchFamily="34" charset="0"/>
              </a:rPr>
              <a:t/>
            </a:r>
            <a:br>
              <a:rPr lang="en-GB" altLang="en-US" sz="3600" dirty="0" smtClean="0">
                <a:latin typeface="Lucida Sans" panose="020B0602030504020204" pitchFamily="34" charset="0"/>
              </a:rPr>
            </a:br>
            <a:r>
              <a:rPr lang="en-GB" altLang="en-US" sz="3600" dirty="0" smtClean="0">
                <a:solidFill>
                  <a:srgbClr val="002060"/>
                </a:solidFill>
                <a:latin typeface="Lucida Sans" panose="020B0602030504020204" pitchFamily="34" charset="0"/>
              </a:rPr>
              <a:t>Lecture content</a:t>
            </a:r>
          </a:p>
        </p:txBody>
      </p:sp>
      <p:sp>
        <p:nvSpPr>
          <p:cNvPr id="6147" name="Content Placeholder 2"/>
          <p:cNvSpPr>
            <a:spLocks noGrp="1"/>
          </p:cNvSpPr>
          <p:nvPr>
            <p:ph sz="half" idx="1"/>
          </p:nvPr>
        </p:nvSpPr>
        <p:spPr/>
        <p:txBody>
          <a:bodyPr>
            <a:normAutofit/>
          </a:bodyPr>
          <a:lstStyle/>
          <a:p>
            <a:r>
              <a:rPr lang="cy-GB" altLang="en-US" dirty="0" smtClean="0">
                <a:latin typeface="Lucida Sans" panose="020B0602030504020204" pitchFamily="34" charset="0"/>
              </a:rPr>
              <a:t>Dwyieithrwydd</a:t>
            </a:r>
          </a:p>
          <a:p>
            <a:r>
              <a:rPr lang="cy-GB" altLang="en-US" dirty="0" smtClean="0">
                <a:latin typeface="Lucida Sans" panose="020B0602030504020204" pitchFamily="34" charset="0"/>
              </a:rPr>
              <a:t>Amlieithrwydd</a:t>
            </a:r>
          </a:p>
          <a:p>
            <a:r>
              <a:rPr lang="cy-GB" altLang="en-US" dirty="0" smtClean="0">
                <a:latin typeface="Lucida Sans" panose="020B0602030504020204" pitchFamily="34" charset="0"/>
              </a:rPr>
              <a:t>Buddion</a:t>
            </a:r>
          </a:p>
          <a:p>
            <a:r>
              <a:rPr lang="cy-GB" altLang="en-US" dirty="0" smtClean="0">
                <a:latin typeface="Lucida Sans" panose="020B0602030504020204" pitchFamily="34" charset="0"/>
              </a:rPr>
              <a:t>Trafodaeth</a:t>
            </a:r>
          </a:p>
          <a:p>
            <a:endParaRPr lang="cy-GB" altLang="en-US" sz="2000" dirty="0" smtClean="0">
              <a:latin typeface="Lucida Sans" panose="020B0602030504020204" pitchFamily="34" charset="0"/>
            </a:endParaRPr>
          </a:p>
        </p:txBody>
      </p:sp>
      <p:sp>
        <p:nvSpPr>
          <p:cNvPr id="6148" name="Content Placeholder 3"/>
          <p:cNvSpPr>
            <a:spLocks noGrp="1"/>
          </p:cNvSpPr>
          <p:nvPr>
            <p:ph sz="half" idx="2"/>
          </p:nvPr>
        </p:nvSpPr>
        <p:spPr/>
        <p:txBody>
          <a:bodyPr>
            <a:normAutofit/>
          </a:bodyPr>
          <a:lstStyle/>
          <a:p>
            <a:r>
              <a:rPr lang="en-US" altLang="en-US" dirty="0" smtClean="0">
                <a:solidFill>
                  <a:srgbClr val="002060"/>
                </a:solidFill>
                <a:latin typeface="Lucida Sans" panose="020B0602030504020204" pitchFamily="34" charset="0"/>
              </a:rPr>
              <a:t>Bilingualism</a:t>
            </a:r>
          </a:p>
          <a:p>
            <a:r>
              <a:rPr lang="en-GB" altLang="en-US" dirty="0" smtClean="0">
                <a:solidFill>
                  <a:srgbClr val="002060"/>
                </a:solidFill>
                <a:latin typeface="Lucida Sans" panose="020B0602030504020204" pitchFamily="34" charset="0"/>
              </a:rPr>
              <a:t>Multilingualism</a:t>
            </a:r>
            <a:endParaRPr lang="en-US" altLang="en-US" dirty="0">
              <a:solidFill>
                <a:srgbClr val="002060"/>
              </a:solidFill>
              <a:latin typeface="Lucida Sans" panose="020B0602030504020204" pitchFamily="34" charset="0"/>
            </a:endParaRPr>
          </a:p>
          <a:p>
            <a:r>
              <a:rPr lang="en-US" altLang="en-US" dirty="0" smtClean="0">
                <a:solidFill>
                  <a:srgbClr val="002060"/>
                </a:solidFill>
                <a:latin typeface="Lucida Sans" panose="020B0602030504020204" pitchFamily="34" charset="0"/>
              </a:rPr>
              <a:t>Benefits</a:t>
            </a:r>
          </a:p>
          <a:p>
            <a:r>
              <a:rPr lang="en-GB" altLang="en-US" dirty="0" smtClean="0">
                <a:solidFill>
                  <a:srgbClr val="002060"/>
                </a:solidFill>
                <a:latin typeface="Lucida Sans" panose="020B0602030504020204" pitchFamily="34" charset="0"/>
              </a:rPr>
              <a:t>Discussion</a:t>
            </a:r>
            <a:endParaRPr lang="en-US" altLang="en-US"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16840521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Meini</a:t>
            </a:r>
            <a:r>
              <a:rPr lang="en-GB" dirty="0" smtClean="0"/>
              <a:t> </a:t>
            </a:r>
            <a:r>
              <a:rPr lang="en-GB" dirty="0" err="1" smtClean="0"/>
              <a:t>prawf</a:t>
            </a:r>
            <a:r>
              <a:rPr lang="en-GB" dirty="0" smtClean="0"/>
              <a:t> y SGC / NOS </a:t>
            </a:r>
            <a:r>
              <a:rPr lang="en-GB" dirty="0" smtClean="0"/>
              <a:t>criteria</a:t>
            </a:r>
            <a:endParaRPr lang="en-GB" dirty="0"/>
          </a:p>
        </p:txBody>
      </p:sp>
      <p:sp>
        <p:nvSpPr>
          <p:cNvPr id="3" name="Content Placeholder 2"/>
          <p:cNvSpPr>
            <a:spLocks noGrp="1"/>
          </p:cNvSpPr>
          <p:nvPr>
            <p:ph sz="half" idx="1"/>
          </p:nvPr>
        </p:nvSpPr>
        <p:spPr/>
        <p:txBody>
          <a:bodyPr/>
          <a:lstStyle/>
          <a:p>
            <a:r>
              <a:rPr lang="en-GB" dirty="0" smtClean="0"/>
              <a:t>SCDCCLD0401</a:t>
            </a:r>
          </a:p>
          <a:p>
            <a:r>
              <a:rPr lang="cy-GB" dirty="0"/>
              <a:t>Cynnal systemau </a:t>
            </a:r>
            <a:r>
              <a:rPr lang="cy-GB" dirty="0" smtClean="0"/>
              <a:t>ac arferion cyfathrebu effeithiol</a:t>
            </a:r>
            <a:endParaRPr lang="cy-GB" dirty="0"/>
          </a:p>
          <a:p>
            <a:pPr lvl="0"/>
            <a:r>
              <a:rPr lang="en-GB" dirty="0" smtClean="0">
                <a:solidFill>
                  <a:prstClr val="black"/>
                </a:solidFill>
              </a:rPr>
              <a:t>P3 </a:t>
            </a:r>
            <a:r>
              <a:rPr lang="en-GB" dirty="0">
                <a:solidFill>
                  <a:prstClr val="black"/>
                </a:solidFill>
              </a:rPr>
              <a:t>– P4 – P5</a:t>
            </a:r>
          </a:p>
          <a:p>
            <a:endParaRPr lang="en-GB" dirty="0"/>
          </a:p>
        </p:txBody>
      </p:sp>
      <p:sp>
        <p:nvSpPr>
          <p:cNvPr id="4" name="Content Placeholder 3"/>
          <p:cNvSpPr>
            <a:spLocks noGrp="1"/>
          </p:cNvSpPr>
          <p:nvPr>
            <p:ph sz="half" idx="2"/>
          </p:nvPr>
        </p:nvSpPr>
        <p:spPr/>
        <p:txBody>
          <a:bodyPr/>
          <a:lstStyle/>
          <a:p>
            <a:pPr lvl="0"/>
            <a:r>
              <a:rPr lang="en-GB" dirty="0">
                <a:solidFill>
                  <a:prstClr val="black"/>
                </a:solidFill>
              </a:rPr>
              <a:t>SCDCCLD0401</a:t>
            </a:r>
          </a:p>
          <a:p>
            <a:pPr lvl="0"/>
            <a:r>
              <a:rPr lang="en-GB" dirty="0">
                <a:solidFill>
                  <a:prstClr val="black"/>
                </a:solidFill>
              </a:rPr>
              <a:t>Maintain effective communication systems and practice</a:t>
            </a:r>
          </a:p>
          <a:p>
            <a:r>
              <a:rPr lang="en-GB" dirty="0" smtClean="0"/>
              <a:t>P3 </a:t>
            </a:r>
            <a:r>
              <a:rPr lang="en-GB" dirty="0" smtClean="0"/>
              <a:t>– P4 – P5</a:t>
            </a:r>
            <a:endParaRPr lang="en-GB" dirty="0"/>
          </a:p>
        </p:txBody>
      </p:sp>
    </p:spTree>
    <p:extLst>
      <p:ext uri="{BB962C8B-B14F-4D97-AF65-F5344CB8AC3E}">
        <p14:creationId xmlns:p14="http://schemas.microsoft.com/office/powerpoint/2010/main" val="305341888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Trafodaeth</a:t>
            </a:r>
            <a:r>
              <a:rPr lang="en-GB" dirty="0" smtClean="0"/>
              <a:t> </a:t>
            </a:r>
            <a:br>
              <a:rPr lang="en-GB" dirty="0" smtClean="0"/>
            </a:br>
            <a:r>
              <a:rPr lang="en-GB" dirty="0" smtClean="0"/>
              <a:t>Discussion</a:t>
            </a:r>
            <a:endParaRPr lang="en-GB" dirty="0"/>
          </a:p>
        </p:txBody>
      </p:sp>
      <p:sp>
        <p:nvSpPr>
          <p:cNvPr id="3" name="Content Placeholder 2"/>
          <p:cNvSpPr>
            <a:spLocks noGrp="1"/>
          </p:cNvSpPr>
          <p:nvPr>
            <p:ph sz="half" idx="1"/>
          </p:nvPr>
        </p:nvSpPr>
        <p:spPr/>
        <p:txBody>
          <a:bodyPr>
            <a:normAutofit/>
          </a:bodyPr>
          <a:lstStyle/>
          <a:p>
            <a:r>
              <a:rPr lang="cy-GB" dirty="0" smtClean="0"/>
              <a:t>Rhannwch eich canfyddiadau o’ch gwaith darllen yr wythnos ddiwethaf.</a:t>
            </a:r>
          </a:p>
          <a:p>
            <a:r>
              <a:rPr lang="cy-GB" dirty="0" smtClean="0">
                <a:solidFill>
                  <a:prstClr val="black"/>
                </a:solidFill>
              </a:rPr>
              <a:t>Gwnewch yn si</a:t>
            </a:r>
            <a:r>
              <a:rPr lang="cy-GB" dirty="0" smtClean="0">
                <a:solidFill>
                  <a:prstClr val="black"/>
                </a:solidFill>
                <a:latin typeface="Arial"/>
                <a:cs typeface="Arial"/>
              </a:rPr>
              <a:t>ŵ</a:t>
            </a:r>
            <a:r>
              <a:rPr lang="cy-GB" dirty="0" smtClean="0">
                <a:solidFill>
                  <a:prstClr val="black"/>
                </a:solidFill>
              </a:rPr>
              <a:t>r eich bod yn cymryd nodiadau o bwyntiau eich gilydd.</a:t>
            </a:r>
            <a:endParaRPr lang="cy-GB" dirty="0"/>
          </a:p>
        </p:txBody>
      </p:sp>
      <p:sp>
        <p:nvSpPr>
          <p:cNvPr id="4" name="Content Placeholder 3"/>
          <p:cNvSpPr>
            <a:spLocks noGrp="1"/>
          </p:cNvSpPr>
          <p:nvPr>
            <p:ph sz="half" idx="2"/>
          </p:nvPr>
        </p:nvSpPr>
        <p:spPr/>
        <p:txBody>
          <a:bodyPr>
            <a:normAutofit/>
          </a:bodyPr>
          <a:lstStyle/>
          <a:p>
            <a:pPr lvl="0"/>
            <a:r>
              <a:rPr lang="en-GB" dirty="0">
                <a:solidFill>
                  <a:prstClr val="black"/>
                </a:solidFill>
              </a:rPr>
              <a:t>Share your findings from last weeks reading.</a:t>
            </a:r>
          </a:p>
          <a:p>
            <a:r>
              <a:rPr lang="en-GB" dirty="0" smtClean="0"/>
              <a:t>Ensure </a:t>
            </a:r>
            <a:r>
              <a:rPr lang="en-GB" dirty="0" smtClean="0"/>
              <a:t>you all make notes of each others points.</a:t>
            </a:r>
            <a:endParaRPr lang="en-GB" dirty="0"/>
          </a:p>
        </p:txBody>
      </p:sp>
    </p:spTree>
    <p:extLst>
      <p:ext uri="{BB962C8B-B14F-4D97-AF65-F5344CB8AC3E}">
        <p14:creationId xmlns:p14="http://schemas.microsoft.com/office/powerpoint/2010/main" val="16649865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fontScale="90000"/>
          </a:bodyPr>
          <a:lstStyle/>
          <a:p>
            <a:r>
              <a:rPr lang="en-GB" altLang="en-US" dirty="0" smtClean="0"/>
              <a:t> </a:t>
            </a:r>
            <a:r>
              <a:rPr lang="cy-GB" altLang="en-US" sz="3600" dirty="0" smtClean="0">
                <a:latin typeface="Lucida Sans" panose="020B0602030504020204" pitchFamily="34" charset="0"/>
              </a:rPr>
              <a:t>Beth yw ‘dwyieithrwydd?’</a:t>
            </a:r>
            <a:r>
              <a:rPr lang="en-GB" altLang="en-US" sz="3600" dirty="0" smtClean="0">
                <a:latin typeface="Lucida Sans" panose="020B0602030504020204" pitchFamily="34" charset="0"/>
              </a:rPr>
              <a:t/>
            </a:r>
            <a:br>
              <a:rPr lang="en-GB" altLang="en-US" sz="3600" dirty="0" smtClean="0">
                <a:latin typeface="Lucida Sans" panose="020B0602030504020204" pitchFamily="34" charset="0"/>
              </a:rPr>
            </a:br>
            <a:r>
              <a:rPr lang="en-GB" altLang="en-US" sz="3600" dirty="0" smtClean="0">
                <a:solidFill>
                  <a:srgbClr val="002060"/>
                </a:solidFill>
                <a:latin typeface="Lucida Sans" panose="020B0602030504020204" pitchFamily="34" charset="0"/>
              </a:rPr>
              <a:t>What is ‘bilingualism?’</a:t>
            </a:r>
          </a:p>
        </p:txBody>
      </p:sp>
      <p:sp>
        <p:nvSpPr>
          <p:cNvPr id="2" name="Content Placeholder 1"/>
          <p:cNvSpPr>
            <a:spLocks noGrp="1"/>
          </p:cNvSpPr>
          <p:nvPr>
            <p:ph idx="1"/>
          </p:nvPr>
        </p:nvSpPr>
        <p:spPr/>
        <p:txBody>
          <a:bodyPr/>
          <a:lstStyle/>
          <a:p>
            <a:pPr marL="0" indent="0">
              <a:buNone/>
            </a:pPr>
            <a:r>
              <a:rPr lang="en-GB" dirty="0" smtClean="0">
                <a:latin typeface="Lucida Sans" panose="020B0602030504020204" pitchFamily="34" charset="0"/>
              </a:rPr>
              <a:t>Beth </a:t>
            </a:r>
            <a:r>
              <a:rPr lang="en-GB" dirty="0" err="1" smtClean="0">
                <a:latin typeface="Lucida Sans" panose="020B0602030504020204" pitchFamily="34" charset="0"/>
              </a:rPr>
              <a:t>ydych</a:t>
            </a:r>
            <a:r>
              <a:rPr lang="en-GB" dirty="0" smtClean="0">
                <a:latin typeface="Lucida Sans" panose="020B0602030504020204" pitchFamily="34" charset="0"/>
              </a:rPr>
              <a:t> </a:t>
            </a:r>
            <a:r>
              <a:rPr lang="en-GB" dirty="0" err="1" smtClean="0">
                <a:latin typeface="Lucida Sans" panose="020B0602030504020204" pitchFamily="34" charset="0"/>
              </a:rPr>
              <a:t>chi’n</a:t>
            </a:r>
            <a:r>
              <a:rPr lang="en-GB" dirty="0" smtClean="0">
                <a:latin typeface="Lucida Sans" panose="020B0602030504020204" pitchFamily="34" charset="0"/>
              </a:rPr>
              <a:t> </a:t>
            </a:r>
            <a:r>
              <a:rPr lang="en-GB" dirty="0" err="1" smtClean="0">
                <a:latin typeface="Lucida Sans" panose="020B0602030504020204" pitchFamily="34" charset="0"/>
              </a:rPr>
              <a:t>feddwl</a:t>
            </a:r>
            <a:r>
              <a:rPr lang="en-GB" dirty="0" smtClean="0">
                <a:latin typeface="Lucida Sans" panose="020B0602030504020204" pitchFamily="34" charset="0"/>
              </a:rPr>
              <a:t>?</a:t>
            </a:r>
          </a:p>
          <a:p>
            <a:pPr marL="0" indent="0">
              <a:buNone/>
            </a:pPr>
            <a:endParaRPr lang="en-GB" dirty="0">
              <a:latin typeface="Lucida Sans" panose="020B0602030504020204" pitchFamily="34" charset="0"/>
            </a:endParaRPr>
          </a:p>
          <a:p>
            <a:pPr marL="0" indent="0">
              <a:buNone/>
            </a:pPr>
            <a:r>
              <a:rPr lang="en-GB" dirty="0" smtClean="0">
                <a:solidFill>
                  <a:srgbClr val="002060"/>
                </a:solidFill>
                <a:latin typeface="Lucida Sans" panose="020B0602030504020204" pitchFamily="34" charset="0"/>
              </a:rPr>
              <a:t>What do you think?</a:t>
            </a:r>
            <a:endParaRPr lang="en-US"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40666400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fontScale="90000"/>
          </a:bodyPr>
          <a:lstStyle/>
          <a:p>
            <a:r>
              <a:rPr lang="en-GB" altLang="en-US" dirty="0" smtClean="0"/>
              <a:t> </a:t>
            </a:r>
            <a:r>
              <a:rPr lang="cy-GB" altLang="en-US" sz="3600" dirty="0" smtClean="0">
                <a:latin typeface="Lucida Sans" panose="020B0602030504020204" pitchFamily="34" charset="0"/>
              </a:rPr>
              <a:t>Beth yw ‘dwyieithrwydd?’</a:t>
            </a:r>
            <a:r>
              <a:rPr lang="en-GB" altLang="en-US" sz="3600" dirty="0" smtClean="0">
                <a:latin typeface="Lucida Sans" panose="020B0602030504020204" pitchFamily="34" charset="0"/>
              </a:rPr>
              <a:t/>
            </a:r>
            <a:br>
              <a:rPr lang="en-GB" altLang="en-US" sz="3600" dirty="0" smtClean="0">
                <a:latin typeface="Lucida Sans" panose="020B0602030504020204" pitchFamily="34" charset="0"/>
              </a:rPr>
            </a:br>
            <a:r>
              <a:rPr lang="en-GB" altLang="en-US" sz="3600" dirty="0" smtClean="0">
                <a:solidFill>
                  <a:srgbClr val="002060"/>
                </a:solidFill>
                <a:latin typeface="Lucida Sans" panose="020B0602030504020204" pitchFamily="34" charset="0"/>
              </a:rPr>
              <a:t>What is ‘bilingualism?’</a:t>
            </a:r>
          </a:p>
        </p:txBody>
      </p:sp>
      <p:sp>
        <p:nvSpPr>
          <p:cNvPr id="2" name="Content Placeholder 1"/>
          <p:cNvSpPr>
            <a:spLocks noGrp="1"/>
          </p:cNvSpPr>
          <p:nvPr>
            <p:ph idx="1"/>
          </p:nvPr>
        </p:nvSpPr>
        <p:spPr/>
        <p:txBody>
          <a:bodyPr/>
          <a:lstStyle/>
          <a:p>
            <a:pPr marL="0" indent="0">
              <a:buNone/>
            </a:pPr>
            <a:r>
              <a:rPr lang="en-US" dirty="0" smtClean="0">
                <a:latin typeface="Lucida Sans" panose="020B0602030504020204" pitchFamily="34" charset="0"/>
              </a:rPr>
              <a:t>“The </a:t>
            </a:r>
            <a:r>
              <a:rPr lang="en-US" dirty="0">
                <a:latin typeface="Lucida Sans" panose="020B0602030504020204" pitchFamily="34" charset="0"/>
              </a:rPr>
              <a:t>ability to use more than one language. The word itself does not specify the degree of proficiency in either language.”</a:t>
            </a:r>
          </a:p>
          <a:p>
            <a:pPr marL="0" indent="0" algn="r">
              <a:buNone/>
            </a:pPr>
            <a:r>
              <a:rPr lang="en-US" sz="1800" dirty="0">
                <a:latin typeface="Lucida Sans" panose="020B0602030504020204" pitchFamily="34" charset="0"/>
              </a:rPr>
              <a:t>(</a:t>
            </a:r>
            <a:r>
              <a:rPr lang="en-US" sz="1800" dirty="0" err="1">
                <a:latin typeface="Lucida Sans" panose="020B0602030504020204" pitchFamily="34" charset="0"/>
              </a:rPr>
              <a:t>Lightbown</a:t>
            </a:r>
            <a:r>
              <a:rPr lang="en-US" sz="1800" dirty="0">
                <a:latin typeface="Lucida Sans" panose="020B0602030504020204" pitchFamily="34" charset="0"/>
              </a:rPr>
              <a:t> and </a:t>
            </a:r>
            <a:r>
              <a:rPr lang="en-US" sz="1800" dirty="0" err="1">
                <a:latin typeface="Lucida Sans" panose="020B0602030504020204" pitchFamily="34" charset="0"/>
              </a:rPr>
              <a:t>Spada</a:t>
            </a:r>
            <a:r>
              <a:rPr lang="en-US" sz="1800" dirty="0">
                <a:latin typeface="Lucida Sans" panose="020B0602030504020204" pitchFamily="34" charset="0"/>
              </a:rPr>
              <a:t>, 2013: 214).</a:t>
            </a:r>
          </a:p>
          <a:p>
            <a:pPr marL="0" indent="0">
              <a:buNone/>
            </a:pPr>
            <a:endParaRPr lang="en-US"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14275369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Babanod yn y groth</a:t>
            </a:r>
            <a:br>
              <a:rPr lang="cy-GB" dirty="0" smtClean="0"/>
            </a:br>
            <a:r>
              <a:rPr lang="en-GB" dirty="0" smtClean="0"/>
              <a:t>Babies </a:t>
            </a:r>
            <a:r>
              <a:rPr lang="en-GB" dirty="0" smtClean="0"/>
              <a:t>in the womb</a:t>
            </a:r>
            <a:endParaRPr lang="en-GB" dirty="0"/>
          </a:p>
        </p:txBody>
      </p:sp>
      <p:sp>
        <p:nvSpPr>
          <p:cNvPr id="3" name="Content Placeholder 2"/>
          <p:cNvSpPr>
            <a:spLocks noGrp="1"/>
          </p:cNvSpPr>
          <p:nvPr>
            <p:ph sz="half" idx="1"/>
          </p:nvPr>
        </p:nvSpPr>
        <p:spPr/>
        <p:txBody>
          <a:bodyPr>
            <a:normAutofit fontScale="55000" lnSpcReduction="20000"/>
          </a:bodyPr>
          <a:lstStyle/>
          <a:p>
            <a:r>
              <a:rPr lang="cy-GB" sz="3200" b="1" dirty="0" smtClean="0"/>
              <a:t>Cerrig milltir o ran datblygiad y ffoetws</a:t>
            </a:r>
          </a:p>
          <a:p>
            <a:r>
              <a:rPr lang="cy-GB" sz="3200" b="1" dirty="0" smtClean="0"/>
              <a:t>4 mis</a:t>
            </a:r>
            <a:r>
              <a:rPr lang="cy-GB" sz="3200" dirty="0" smtClean="0"/>
              <a:t>: Clyw y ffoetws yn dechrau datblygu; y system nerfol yn dechrau gweithredu</a:t>
            </a:r>
          </a:p>
          <a:p>
            <a:r>
              <a:rPr lang="cy-GB" sz="3200" b="1" dirty="0" smtClean="0"/>
              <a:t>6 mis</a:t>
            </a:r>
            <a:r>
              <a:rPr lang="cy-GB" sz="3200" dirty="0" smtClean="0"/>
              <a:t>: Y ffoetws yn ymateb i seiniau trwy gicio, curiad yn cyflymu</a:t>
            </a:r>
          </a:p>
          <a:p>
            <a:r>
              <a:rPr lang="cy-GB" sz="3200" b="1" dirty="0" smtClean="0"/>
              <a:t>7 mis</a:t>
            </a:r>
            <a:r>
              <a:rPr lang="cy-GB" sz="3200" dirty="0" smtClean="0"/>
              <a:t>: Clyw’r ffoetws wedi’i ddatblygu’n llawn. Y ffoetws yn ymateb i symbyliad gweladwy a chlywadwy</a:t>
            </a:r>
          </a:p>
          <a:p>
            <a:r>
              <a:rPr lang="cy-GB" sz="3200" b="1" dirty="0" smtClean="0"/>
              <a:t>8 mis</a:t>
            </a:r>
            <a:r>
              <a:rPr lang="cy-GB" sz="3200" dirty="0" smtClean="0"/>
              <a:t>: Yr ymennydd yn parhau i ddatblygu; y ffoetws yn gallu gweld</a:t>
            </a:r>
          </a:p>
          <a:p>
            <a:endParaRPr lang="en-GB" dirty="0"/>
          </a:p>
        </p:txBody>
      </p:sp>
      <p:sp>
        <p:nvSpPr>
          <p:cNvPr id="4" name="Content Placeholder 3"/>
          <p:cNvSpPr>
            <a:spLocks noGrp="1"/>
          </p:cNvSpPr>
          <p:nvPr>
            <p:ph sz="half" idx="2"/>
          </p:nvPr>
        </p:nvSpPr>
        <p:spPr/>
        <p:txBody>
          <a:bodyPr>
            <a:normAutofit fontScale="55000" lnSpcReduction="20000"/>
          </a:bodyPr>
          <a:lstStyle/>
          <a:p>
            <a:pPr lvl="0"/>
            <a:r>
              <a:rPr lang="en-GB" sz="3300" b="1" dirty="0">
                <a:solidFill>
                  <a:prstClr val="black"/>
                </a:solidFill>
              </a:rPr>
              <a:t>Foetal development milestones</a:t>
            </a:r>
          </a:p>
          <a:p>
            <a:pPr lvl="0"/>
            <a:r>
              <a:rPr lang="en-GB" sz="3300" b="1" dirty="0">
                <a:solidFill>
                  <a:prstClr val="black"/>
                </a:solidFill>
              </a:rPr>
              <a:t>4 months</a:t>
            </a:r>
            <a:r>
              <a:rPr lang="en-GB" sz="3300" dirty="0">
                <a:solidFill>
                  <a:prstClr val="black"/>
                </a:solidFill>
              </a:rPr>
              <a:t>: Foetal hearing begins to develop; the nervous system starts functioning</a:t>
            </a:r>
          </a:p>
          <a:p>
            <a:pPr lvl="0"/>
            <a:r>
              <a:rPr lang="en-GB" sz="3300" b="1" dirty="0">
                <a:solidFill>
                  <a:prstClr val="black"/>
                </a:solidFill>
              </a:rPr>
              <a:t>6 months</a:t>
            </a:r>
            <a:r>
              <a:rPr lang="en-GB" sz="3300" dirty="0">
                <a:solidFill>
                  <a:prstClr val="black"/>
                </a:solidFill>
              </a:rPr>
              <a:t>: Foetus responds to sounds by kicking, quickening pulse</a:t>
            </a:r>
          </a:p>
          <a:p>
            <a:pPr lvl="0"/>
            <a:r>
              <a:rPr lang="en-GB" sz="3300" b="1" dirty="0">
                <a:solidFill>
                  <a:prstClr val="black"/>
                </a:solidFill>
              </a:rPr>
              <a:t>7 months</a:t>
            </a:r>
            <a:r>
              <a:rPr lang="en-GB" sz="3300" dirty="0">
                <a:solidFill>
                  <a:prstClr val="black"/>
                </a:solidFill>
              </a:rPr>
              <a:t>: Foetal hearing fully developed. Foetus responds to visual and audible stimulation</a:t>
            </a:r>
          </a:p>
          <a:p>
            <a:pPr lvl="0"/>
            <a:r>
              <a:rPr lang="en-GB" sz="3300" b="1" dirty="0">
                <a:solidFill>
                  <a:prstClr val="black"/>
                </a:solidFill>
              </a:rPr>
              <a:t>8 months</a:t>
            </a:r>
            <a:r>
              <a:rPr lang="en-GB" sz="3300" dirty="0">
                <a:solidFill>
                  <a:prstClr val="black"/>
                </a:solidFill>
              </a:rPr>
              <a:t>: Brain continues to develop; foetus can see</a:t>
            </a:r>
          </a:p>
          <a:p>
            <a:endParaRPr lang="cy-GB" dirty="0"/>
          </a:p>
        </p:txBody>
      </p:sp>
    </p:spTree>
    <p:extLst>
      <p:ext uri="{BB962C8B-B14F-4D97-AF65-F5344CB8AC3E}">
        <p14:creationId xmlns:p14="http://schemas.microsoft.com/office/powerpoint/2010/main" val="34808798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solidFill>
                  <a:prstClr val="black"/>
                </a:solidFill>
              </a:rPr>
              <a:t>Babanod yn y groth </a:t>
            </a:r>
            <a:r>
              <a:rPr lang="cy-GB" sz="4000" dirty="0" smtClean="0">
                <a:solidFill>
                  <a:prstClr val="black"/>
                </a:solidFill>
              </a:rPr>
              <a:t/>
            </a:r>
            <a:br>
              <a:rPr lang="cy-GB" sz="4000" dirty="0" smtClean="0">
                <a:solidFill>
                  <a:prstClr val="black"/>
                </a:solidFill>
              </a:rPr>
            </a:br>
            <a:r>
              <a:rPr lang="en-GB" dirty="0" smtClean="0"/>
              <a:t>Babies </a:t>
            </a:r>
            <a:r>
              <a:rPr lang="en-GB" dirty="0" smtClean="0"/>
              <a:t>in the womb</a:t>
            </a:r>
            <a:endParaRPr lang="en-GB" dirty="0"/>
          </a:p>
        </p:txBody>
      </p:sp>
      <p:sp>
        <p:nvSpPr>
          <p:cNvPr id="3" name="Content Placeholder 2"/>
          <p:cNvSpPr>
            <a:spLocks noGrp="1"/>
          </p:cNvSpPr>
          <p:nvPr>
            <p:ph sz="half" idx="1"/>
          </p:nvPr>
        </p:nvSpPr>
        <p:spPr/>
        <p:txBody>
          <a:bodyPr>
            <a:normAutofit fontScale="62500" lnSpcReduction="20000"/>
          </a:bodyPr>
          <a:lstStyle/>
          <a:p>
            <a:r>
              <a:rPr lang="cy-GB" dirty="0" smtClean="0"/>
              <a:t>Awgryma tystiolaeth fod y ffoetws, yn ystod y deg wythnos olaf, pan gwyddom fod y system clywedol yn gweithio’n llawn, nid yn unig yn gwrando, nid yn unig yn cymryd sylw o’r seiniau, ond hefyd yn eu cofio a’u dysgu.</a:t>
            </a:r>
          </a:p>
          <a:p>
            <a:r>
              <a:rPr lang="cy-GB" dirty="0" smtClean="0"/>
              <a:t>Mae babanod a enir i </a:t>
            </a:r>
            <a:r>
              <a:rPr lang="cy-GB" dirty="0" err="1" smtClean="0"/>
              <a:t>famau</a:t>
            </a:r>
            <a:r>
              <a:rPr lang="cy-GB" dirty="0" smtClean="0"/>
              <a:t> dwyieithog wedi dangos eu bod yn gallu ymgynefino i’r un graddau </a:t>
            </a:r>
            <a:r>
              <a:rPr lang="cy-GB" sz="2700" dirty="0">
                <a:solidFill>
                  <a:prstClr val="black"/>
                </a:solidFill>
              </a:rPr>
              <a:t>â dwy iaith neu </a:t>
            </a:r>
            <a:r>
              <a:rPr lang="cy-GB" sz="2700" dirty="0" smtClean="0">
                <a:solidFill>
                  <a:prstClr val="black"/>
                </a:solidFill>
              </a:rPr>
              <a:t>fwy </a:t>
            </a:r>
            <a:r>
              <a:rPr lang="cy-GB" dirty="0" smtClean="0"/>
              <a:t> - ond mae’r gallu </a:t>
            </a:r>
            <a:r>
              <a:rPr lang="cy-GB" dirty="0" err="1" smtClean="0"/>
              <a:t>hwnnw’n</a:t>
            </a:r>
            <a:r>
              <a:rPr lang="cy-GB" dirty="0" smtClean="0"/>
              <a:t> </a:t>
            </a:r>
            <a:r>
              <a:rPr lang="cy-GB" dirty="0" smtClean="0"/>
              <a:t>cael ei gaffael trwy gyswllt naturiol</a:t>
            </a:r>
            <a:r>
              <a:rPr lang="cy-GB" dirty="0" smtClean="0"/>
              <a:t>. </a:t>
            </a:r>
          </a:p>
          <a:p>
            <a:r>
              <a:rPr lang="cy-GB" dirty="0" err="1" smtClean="0"/>
              <a:t>Moon</a:t>
            </a:r>
            <a:r>
              <a:rPr lang="cy-GB" dirty="0" smtClean="0"/>
              <a:t>, C., </a:t>
            </a:r>
            <a:r>
              <a:rPr lang="cy-GB" dirty="0" err="1" smtClean="0"/>
              <a:t>Lagercrantz</a:t>
            </a:r>
            <a:r>
              <a:rPr lang="cy-GB" dirty="0" smtClean="0"/>
              <a:t>, </a:t>
            </a:r>
            <a:r>
              <a:rPr lang="en-GB" dirty="0" smtClean="0"/>
              <a:t>H</a:t>
            </a:r>
            <a:r>
              <a:rPr lang="en-GB" dirty="0"/>
              <a:t>. </a:t>
            </a:r>
            <a:r>
              <a:rPr lang="en-GB" dirty="0" smtClean="0"/>
              <a:t>a </a:t>
            </a:r>
            <a:r>
              <a:rPr lang="en-GB" dirty="0" err="1"/>
              <a:t>Kuhl</a:t>
            </a:r>
            <a:r>
              <a:rPr lang="en-GB" dirty="0"/>
              <a:t>, P,K. (</a:t>
            </a:r>
            <a:r>
              <a:rPr lang="en-GB" dirty="0" smtClean="0"/>
              <a:t>2012)</a:t>
            </a:r>
            <a:endParaRPr lang="en-GB" dirty="0"/>
          </a:p>
          <a:p>
            <a:endParaRPr lang="en-GB" dirty="0" smtClean="0"/>
          </a:p>
          <a:p>
            <a:endParaRPr lang="en-GB" dirty="0"/>
          </a:p>
          <a:p>
            <a:endParaRPr lang="en-GB" dirty="0"/>
          </a:p>
        </p:txBody>
      </p:sp>
      <p:sp>
        <p:nvSpPr>
          <p:cNvPr id="4" name="Content Placeholder 3"/>
          <p:cNvSpPr>
            <a:spLocks noGrp="1"/>
          </p:cNvSpPr>
          <p:nvPr>
            <p:ph sz="half" idx="2"/>
          </p:nvPr>
        </p:nvSpPr>
        <p:spPr/>
        <p:txBody>
          <a:bodyPr>
            <a:normAutofit fontScale="62500" lnSpcReduction="20000"/>
          </a:bodyPr>
          <a:lstStyle/>
          <a:p>
            <a:pPr lvl="0"/>
            <a:r>
              <a:rPr lang="en-GB" sz="2900" dirty="0">
                <a:solidFill>
                  <a:prstClr val="black"/>
                </a:solidFill>
              </a:rPr>
              <a:t>Evidence suggests that the foetus in the last ten weeks, when we know that the auditory system is fully working, is not only listening, is not only taking note of the sounds, but remembering and learning them.</a:t>
            </a:r>
          </a:p>
          <a:p>
            <a:pPr lvl="0"/>
            <a:r>
              <a:rPr lang="en-GB" sz="2900" dirty="0">
                <a:solidFill>
                  <a:prstClr val="black"/>
                </a:solidFill>
              </a:rPr>
              <a:t>Babies born to bilingual mothers have shown they can equally accommodate two or more languages - but that ability is acquired through natural exposure. </a:t>
            </a:r>
          </a:p>
          <a:p>
            <a:pPr lvl="0"/>
            <a:r>
              <a:rPr lang="en-GB" sz="2900" dirty="0">
                <a:solidFill>
                  <a:prstClr val="black"/>
                </a:solidFill>
              </a:rPr>
              <a:t>Moon, C., </a:t>
            </a:r>
            <a:r>
              <a:rPr lang="en-GB" sz="2900" dirty="0" err="1">
                <a:solidFill>
                  <a:prstClr val="black"/>
                </a:solidFill>
              </a:rPr>
              <a:t>Lagercrantz</a:t>
            </a:r>
            <a:r>
              <a:rPr lang="en-GB" sz="2900" dirty="0">
                <a:solidFill>
                  <a:prstClr val="black"/>
                </a:solidFill>
              </a:rPr>
              <a:t>, H. and </a:t>
            </a:r>
            <a:r>
              <a:rPr lang="en-GB" sz="2900" dirty="0" err="1">
                <a:solidFill>
                  <a:prstClr val="black"/>
                </a:solidFill>
              </a:rPr>
              <a:t>Kuhl</a:t>
            </a:r>
            <a:r>
              <a:rPr lang="en-GB" sz="2900" dirty="0">
                <a:solidFill>
                  <a:prstClr val="black"/>
                </a:solidFill>
              </a:rPr>
              <a:t>, P,K. (2012)</a:t>
            </a:r>
          </a:p>
          <a:p>
            <a:endParaRPr lang="cy-GB" dirty="0"/>
          </a:p>
        </p:txBody>
      </p:sp>
    </p:spTree>
    <p:extLst>
      <p:ext uri="{BB962C8B-B14F-4D97-AF65-F5344CB8AC3E}">
        <p14:creationId xmlns:p14="http://schemas.microsoft.com/office/powerpoint/2010/main" val="36654433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00" y="274638"/>
            <a:ext cx="8229600" cy="706090"/>
          </a:xfrm>
        </p:spPr>
        <p:txBody>
          <a:bodyPr>
            <a:normAutofit/>
          </a:bodyPr>
          <a:lstStyle/>
          <a:p>
            <a:r>
              <a:rPr lang="en-GB" altLang="cy-GB" sz="3200" dirty="0" err="1" smtClean="0">
                <a:solidFill>
                  <a:schemeClr val="tx1"/>
                </a:solidFill>
                <a:latin typeface="Lucida Sans" pitchFamily="34" charset="0"/>
              </a:rPr>
              <a:t>Yr</a:t>
            </a:r>
            <a:r>
              <a:rPr lang="en-GB" altLang="cy-GB" sz="3200" dirty="0" smtClean="0">
                <a:solidFill>
                  <a:schemeClr val="tx1"/>
                </a:solidFill>
                <a:latin typeface="Lucida Sans" pitchFamily="34" charset="0"/>
              </a:rPr>
              <a:t> </a:t>
            </a:r>
            <a:r>
              <a:rPr lang="en-GB" altLang="cy-GB" sz="3200" dirty="0" err="1" smtClean="0">
                <a:solidFill>
                  <a:schemeClr val="tx1"/>
                </a:solidFill>
                <a:latin typeface="Lucida Sans" pitchFamily="34" charset="0"/>
              </a:rPr>
              <a:t>Athro</a:t>
            </a:r>
            <a:r>
              <a:rPr lang="en-GB" altLang="cy-GB" sz="3200" dirty="0" smtClean="0">
                <a:solidFill>
                  <a:schemeClr val="tx1"/>
                </a:solidFill>
                <a:latin typeface="Lucida Sans" pitchFamily="34" charset="0"/>
              </a:rPr>
              <a:t> / Professor </a:t>
            </a:r>
            <a:r>
              <a:rPr lang="en-GB" altLang="cy-GB" sz="3200" dirty="0" smtClean="0">
                <a:solidFill>
                  <a:schemeClr val="tx1"/>
                </a:solidFill>
                <a:latin typeface="Lucida Sans" pitchFamily="34" charset="0"/>
              </a:rPr>
              <a:t>Colin Baker</a:t>
            </a:r>
          </a:p>
        </p:txBody>
      </p:sp>
      <p:sp>
        <p:nvSpPr>
          <p:cNvPr id="5" name="Content Placeholder 4"/>
          <p:cNvSpPr>
            <a:spLocks noGrp="1"/>
          </p:cNvSpPr>
          <p:nvPr>
            <p:ph sz="half" idx="1"/>
          </p:nvPr>
        </p:nvSpPr>
        <p:spPr>
          <a:xfrm>
            <a:off x="457200" y="1196752"/>
            <a:ext cx="4474840" cy="4392489"/>
          </a:xfrm>
        </p:spPr>
        <p:txBody>
          <a:bodyPr>
            <a:normAutofit fontScale="92500" lnSpcReduction="10000"/>
          </a:bodyPr>
          <a:lstStyle/>
          <a:p>
            <a:pPr eaLnBrk="0" fontAlgn="base" hangingPunct="0">
              <a:spcAft>
                <a:spcPct val="0"/>
              </a:spcAft>
            </a:pPr>
            <a:r>
              <a:rPr lang="cy-GB" sz="2300" dirty="0" smtClean="0">
                <a:latin typeface="Lucida Sans" panose="020B0602040502020204" pitchFamily="34" charset="0"/>
              </a:rPr>
              <a:t>Athro mewn Addysg, Prifysgol Bangor (wedi ymddeol)</a:t>
            </a:r>
          </a:p>
          <a:p>
            <a:pPr eaLnBrk="0" fontAlgn="base" hangingPunct="0">
              <a:spcAft>
                <a:spcPct val="0"/>
              </a:spcAft>
            </a:pPr>
            <a:r>
              <a:rPr lang="cy-GB" sz="2300" dirty="0" smtClean="0">
                <a:latin typeface="Lucida Sans" panose="020B0602040502020204" pitchFamily="34" charset="0"/>
              </a:rPr>
              <a:t>Arbenigwr mewn dwyieithrwydd ac addysg ddwyieithog</a:t>
            </a:r>
          </a:p>
          <a:p>
            <a:pPr eaLnBrk="0" fontAlgn="base" hangingPunct="0">
              <a:spcAft>
                <a:spcPct val="0"/>
              </a:spcAft>
            </a:pPr>
            <a:r>
              <a:rPr lang="cy-GB" sz="2300" dirty="0" smtClean="0">
                <a:latin typeface="Lucida Sans" panose="020B0602040502020204" pitchFamily="34" charset="0"/>
              </a:rPr>
              <a:t>Wedi cyhoeddi 15 llyfr a dros 100 o gyhoeddiadau eraill</a:t>
            </a:r>
          </a:p>
          <a:p>
            <a:pPr eaLnBrk="0" fontAlgn="base" hangingPunct="0">
              <a:spcAft>
                <a:spcPct val="0"/>
              </a:spcAft>
            </a:pPr>
            <a:r>
              <a:rPr lang="en-GB" sz="2300" dirty="0" smtClean="0">
                <a:solidFill>
                  <a:srgbClr val="002060"/>
                </a:solidFill>
                <a:latin typeface="Lucida Sans" panose="020B0602040502020204" pitchFamily="34" charset="0"/>
              </a:rPr>
              <a:t>Professor of Education, Bangor University (retired)</a:t>
            </a:r>
          </a:p>
          <a:p>
            <a:pPr eaLnBrk="0" fontAlgn="base" hangingPunct="0">
              <a:spcAft>
                <a:spcPct val="0"/>
              </a:spcAft>
            </a:pPr>
            <a:r>
              <a:rPr lang="en-GB" sz="2300" dirty="0" smtClean="0">
                <a:solidFill>
                  <a:srgbClr val="002060"/>
                </a:solidFill>
                <a:latin typeface="Lucida Sans" panose="020B0602040502020204" pitchFamily="34" charset="0"/>
              </a:rPr>
              <a:t>Specialises in bilingualism and bilingual education</a:t>
            </a:r>
          </a:p>
          <a:p>
            <a:pPr eaLnBrk="0" fontAlgn="base" hangingPunct="0">
              <a:spcAft>
                <a:spcPct val="0"/>
              </a:spcAft>
            </a:pPr>
            <a:r>
              <a:rPr lang="en-GB" sz="2300" dirty="0" smtClean="0">
                <a:solidFill>
                  <a:srgbClr val="002060"/>
                </a:solidFill>
                <a:latin typeface="Lucida Sans" panose="020B0602040502020204" pitchFamily="34" charset="0"/>
              </a:rPr>
              <a:t>Published 15 books and 100 other publications</a:t>
            </a:r>
            <a:endParaRPr lang="en-GB" sz="2300" dirty="0">
              <a:solidFill>
                <a:srgbClr val="002060"/>
              </a:solidFill>
              <a:latin typeface="Lucida Sans" panose="020B0602040502020204" pitchFamily="34" charset="0"/>
            </a:endParaRPr>
          </a:p>
        </p:txBody>
      </p:sp>
      <p:pic>
        <p:nvPicPr>
          <p:cNvPr id="4" name="Content Placeholder 3"/>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364088" y="1164705"/>
            <a:ext cx="3312368" cy="4136503"/>
          </a:xfrm>
        </p:spPr>
      </p:pic>
    </p:spTree>
    <p:extLst>
      <p:ext uri="{BB962C8B-B14F-4D97-AF65-F5344CB8AC3E}">
        <p14:creationId xmlns:p14="http://schemas.microsoft.com/office/powerpoint/2010/main" val="338230455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00" y="274638"/>
            <a:ext cx="8229600" cy="706090"/>
          </a:xfrm>
        </p:spPr>
        <p:txBody>
          <a:bodyPr>
            <a:normAutofit fontScale="90000"/>
          </a:bodyPr>
          <a:lstStyle/>
          <a:p>
            <a:r>
              <a:rPr lang="cy-GB" altLang="cy-GB" sz="3200" dirty="0" smtClean="0">
                <a:solidFill>
                  <a:schemeClr val="tx1"/>
                </a:solidFill>
                <a:latin typeface="Lucida Sans" pitchFamily="34" charset="0"/>
              </a:rPr>
              <a:t>Dwyieithrwydd cydamserol</a:t>
            </a:r>
            <a:r>
              <a:rPr lang="en-GB" altLang="cy-GB" sz="3200" dirty="0" smtClean="0">
                <a:solidFill>
                  <a:schemeClr val="tx1"/>
                </a:solidFill>
                <a:latin typeface="Lucida Sans" pitchFamily="34" charset="0"/>
              </a:rPr>
              <a:t/>
            </a:r>
            <a:br>
              <a:rPr lang="en-GB" altLang="cy-GB" sz="3200" dirty="0" smtClean="0">
                <a:solidFill>
                  <a:schemeClr val="tx1"/>
                </a:solidFill>
                <a:latin typeface="Lucida Sans" pitchFamily="34" charset="0"/>
              </a:rPr>
            </a:br>
            <a:r>
              <a:rPr lang="en-GB" altLang="cy-GB" sz="3200" dirty="0" smtClean="0">
                <a:solidFill>
                  <a:srgbClr val="002060"/>
                </a:solidFill>
                <a:latin typeface="Lucida Sans" pitchFamily="34" charset="0"/>
              </a:rPr>
              <a:t>Simultaneous bilingualism</a:t>
            </a:r>
          </a:p>
        </p:txBody>
      </p:sp>
      <p:sp>
        <p:nvSpPr>
          <p:cNvPr id="5" name="Content Placeholder 4"/>
          <p:cNvSpPr>
            <a:spLocks noGrp="1"/>
          </p:cNvSpPr>
          <p:nvPr>
            <p:ph sz="half" idx="1"/>
          </p:nvPr>
        </p:nvSpPr>
        <p:spPr>
          <a:xfrm>
            <a:off x="457200" y="1412776"/>
            <a:ext cx="3826768" cy="4176465"/>
          </a:xfrm>
        </p:spPr>
        <p:txBody>
          <a:bodyPr>
            <a:normAutofit/>
          </a:bodyPr>
          <a:lstStyle/>
          <a:p>
            <a:pPr eaLnBrk="0" fontAlgn="base" hangingPunct="0">
              <a:spcAft>
                <a:spcPct val="0"/>
              </a:spcAft>
            </a:pPr>
            <a:r>
              <a:rPr lang="cy-GB" sz="1900" dirty="0" smtClean="0">
                <a:latin typeface="Lucida Sans" panose="020B0602040502020204" pitchFamily="34" charset="0"/>
              </a:rPr>
              <a:t>Caffael dwy iaith ar yr un pryd, yn gynnar yn eu bywydau</a:t>
            </a:r>
          </a:p>
          <a:p>
            <a:pPr marL="0" indent="0" algn="r" eaLnBrk="0" fontAlgn="base" hangingPunct="0">
              <a:spcAft>
                <a:spcPct val="0"/>
              </a:spcAft>
              <a:buNone/>
            </a:pPr>
            <a:r>
              <a:rPr lang="en-GB" sz="1600" dirty="0" smtClean="0">
                <a:latin typeface="Lucida Sans" panose="020B0602040502020204" pitchFamily="34" charset="0"/>
              </a:rPr>
              <a:t>(Baker, 2011)</a:t>
            </a:r>
          </a:p>
          <a:p>
            <a:pPr algn="just" eaLnBrk="0" fontAlgn="base" hangingPunct="0">
              <a:spcAft>
                <a:spcPct val="0"/>
              </a:spcAft>
            </a:pPr>
            <a:r>
              <a:rPr lang="cy-GB" sz="1900" dirty="0" smtClean="0">
                <a:latin typeface="Lucida Sans" panose="020B0602040502020204" pitchFamily="34" charset="0"/>
              </a:rPr>
              <a:t>Cam 1 – cymysgu’r 2 iaith</a:t>
            </a:r>
          </a:p>
          <a:p>
            <a:pPr algn="just" eaLnBrk="0" fontAlgn="base" hangingPunct="0">
              <a:spcAft>
                <a:spcPct val="0"/>
              </a:spcAft>
            </a:pPr>
            <a:r>
              <a:rPr lang="cy-GB" sz="1900" dirty="0" smtClean="0">
                <a:latin typeface="Lucida Sans" panose="020B0602040502020204" pitchFamily="34" charset="0"/>
              </a:rPr>
              <a:t>Cam 2 – gwahanu geiriau yn ôl iaith</a:t>
            </a:r>
          </a:p>
          <a:p>
            <a:pPr algn="just" eaLnBrk="0" fontAlgn="base" hangingPunct="0">
              <a:spcAft>
                <a:spcPct val="0"/>
              </a:spcAft>
            </a:pPr>
            <a:r>
              <a:rPr lang="cy-GB" sz="1900" dirty="0" smtClean="0">
                <a:latin typeface="Lucida Sans" panose="020B0602040502020204" pitchFamily="34" charset="0"/>
              </a:rPr>
              <a:t>Cam 3 – un iaith yn dod yn fwy pwysig na’r llall</a:t>
            </a:r>
          </a:p>
          <a:p>
            <a:pPr marL="0" indent="0" algn="r" eaLnBrk="0" fontAlgn="base" hangingPunct="0">
              <a:spcAft>
                <a:spcPct val="0"/>
              </a:spcAft>
              <a:buNone/>
            </a:pPr>
            <a:r>
              <a:rPr lang="cy-GB" sz="1600" dirty="0" smtClean="0">
                <a:latin typeface="Lucida Sans" panose="020B0602040502020204" pitchFamily="34" charset="0"/>
              </a:rPr>
              <a:t>(Devarakonda, 2013)</a:t>
            </a:r>
          </a:p>
          <a:p>
            <a:pPr algn="just" eaLnBrk="0" fontAlgn="base" hangingPunct="0">
              <a:spcAft>
                <a:spcPct val="0"/>
              </a:spcAft>
            </a:pPr>
            <a:r>
              <a:rPr lang="cy-GB" sz="1900" dirty="0" smtClean="0">
                <a:latin typeface="Lucida Sans" panose="020B0602040502020204" pitchFamily="34" charset="0"/>
              </a:rPr>
              <a:t>Ychydig o oedi o ran datblygiad iaith?</a:t>
            </a:r>
            <a:endParaRPr lang="cy-GB" sz="1900" dirty="0" smtClean="0">
              <a:latin typeface="Lucida Sans" panose="020B0602040502020204" pitchFamily="34" charset="0"/>
            </a:endParaRPr>
          </a:p>
          <a:p>
            <a:pPr marL="0" indent="0" algn="r" eaLnBrk="0" fontAlgn="base" hangingPunct="0">
              <a:spcAft>
                <a:spcPct val="0"/>
              </a:spcAft>
              <a:buNone/>
            </a:pPr>
            <a:r>
              <a:rPr lang="en-GB" sz="1600" dirty="0" smtClean="0">
                <a:latin typeface="Lucida Sans" panose="020B0602040502020204" pitchFamily="34" charset="0"/>
              </a:rPr>
              <a:t>(</a:t>
            </a:r>
            <a:r>
              <a:rPr lang="en-GB" sz="1600" dirty="0" err="1" smtClean="0">
                <a:latin typeface="Lucida Sans" panose="020B0602040502020204" pitchFamily="34" charset="0"/>
              </a:rPr>
              <a:t>Lightbown</a:t>
            </a:r>
            <a:r>
              <a:rPr lang="en-GB" sz="1600" dirty="0" smtClean="0">
                <a:latin typeface="Lucida Sans" panose="020B0602040502020204" pitchFamily="34" charset="0"/>
              </a:rPr>
              <a:t> a </a:t>
            </a:r>
            <a:r>
              <a:rPr lang="en-GB" sz="1600" dirty="0" err="1" smtClean="0">
                <a:latin typeface="Lucida Sans" panose="020B0602040502020204" pitchFamily="34" charset="0"/>
              </a:rPr>
              <a:t>Spada</a:t>
            </a:r>
            <a:r>
              <a:rPr lang="en-GB" sz="1600" dirty="0" smtClean="0">
                <a:latin typeface="Lucida Sans" panose="020B0602040502020204" pitchFamily="34" charset="0"/>
              </a:rPr>
              <a:t>, 2013)</a:t>
            </a:r>
            <a:endParaRPr lang="en-GB" sz="1600" dirty="0">
              <a:latin typeface="Lucida Sans" panose="020B0602040502020204" pitchFamily="34" charset="0"/>
            </a:endParaRPr>
          </a:p>
        </p:txBody>
      </p:sp>
      <p:sp>
        <p:nvSpPr>
          <p:cNvPr id="2" name="Content Placeholder 1"/>
          <p:cNvSpPr>
            <a:spLocks noGrp="1"/>
          </p:cNvSpPr>
          <p:nvPr>
            <p:ph sz="half" idx="2"/>
          </p:nvPr>
        </p:nvSpPr>
        <p:spPr>
          <a:xfrm>
            <a:off x="4716016" y="1412776"/>
            <a:ext cx="3970784" cy="4176465"/>
          </a:xfrm>
        </p:spPr>
        <p:txBody>
          <a:bodyPr>
            <a:normAutofit/>
          </a:bodyPr>
          <a:lstStyle/>
          <a:p>
            <a:r>
              <a:rPr lang="en-GB" sz="1900" dirty="0" smtClean="0">
                <a:solidFill>
                  <a:srgbClr val="002060"/>
                </a:solidFill>
                <a:latin typeface="Lucida Sans" panose="020B0602030504020204" pitchFamily="34" charset="0"/>
              </a:rPr>
              <a:t>Acquiring two languages at the same time, early in life</a:t>
            </a:r>
          </a:p>
          <a:p>
            <a:pPr marL="0" indent="0" algn="r">
              <a:buNone/>
            </a:pPr>
            <a:r>
              <a:rPr lang="en-GB" sz="1600" dirty="0" smtClean="0">
                <a:solidFill>
                  <a:srgbClr val="002060"/>
                </a:solidFill>
                <a:latin typeface="Lucida Sans" panose="020B0602030504020204" pitchFamily="34" charset="0"/>
              </a:rPr>
              <a:t>(Baker, 2011)</a:t>
            </a:r>
          </a:p>
          <a:p>
            <a:pPr algn="just"/>
            <a:r>
              <a:rPr lang="en-GB" sz="1900" dirty="0" smtClean="0">
                <a:solidFill>
                  <a:srgbClr val="002060"/>
                </a:solidFill>
                <a:latin typeface="Lucida Sans" panose="020B0602030504020204" pitchFamily="34" charset="0"/>
              </a:rPr>
              <a:t>Stage 1 – mixes 2 languages</a:t>
            </a:r>
          </a:p>
          <a:p>
            <a:pPr algn="just"/>
            <a:r>
              <a:rPr lang="en-GB" sz="1900" dirty="0" smtClean="0">
                <a:solidFill>
                  <a:srgbClr val="002060"/>
                </a:solidFill>
                <a:latin typeface="Lucida Sans" panose="020B0602030504020204" pitchFamily="34" charset="0"/>
              </a:rPr>
              <a:t>Stage 2 – words are separated from each language </a:t>
            </a:r>
          </a:p>
          <a:p>
            <a:pPr algn="just"/>
            <a:r>
              <a:rPr lang="en-GB" sz="1900" dirty="0" smtClean="0">
                <a:solidFill>
                  <a:srgbClr val="002060"/>
                </a:solidFill>
                <a:latin typeface="Lucida Sans" panose="020B0602030504020204" pitchFamily="34" charset="0"/>
              </a:rPr>
              <a:t>Stage 3 – one language becomes more dominant than the other</a:t>
            </a:r>
          </a:p>
          <a:p>
            <a:pPr marL="0" indent="0" algn="r">
              <a:buNone/>
            </a:pPr>
            <a:r>
              <a:rPr lang="en-GB" sz="1600" dirty="0" smtClean="0">
                <a:solidFill>
                  <a:srgbClr val="002060"/>
                </a:solidFill>
                <a:latin typeface="Lucida Sans" panose="020B0602030504020204" pitchFamily="34" charset="0"/>
              </a:rPr>
              <a:t>(</a:t>
            </a:r>
            <a:r>
              <a:rPr lang="en-GB" sz="1600" dirty="0" err="1" smtClean="0">
                <a:solidFill>
                  <a:srgbClr val="002060"/>
                </a:solidFill>
                <a:latin typeface="Lucida Sans" panose="020B0602030504020204" pitchFamily="34" charset="0"/>
              </a:rPr>
              <a:t>Devarakonda</a:t>
            </a:r>
            <a:r>
              <a:rPr lang="en-GB" sz="1600" dirty="0" smtClean="0">
                <a:solidFill>
                  <a:srgbClr val="002060"/>
                </a:solidFill>
                <a:latin typeface="Lucida Sans" panose="020B0602030504020204" pitchFamily="34" charset="0"/>
              </a:rPr>
              <a:t>, 2013)</a:t>
            </a:r>
          </a:p>
          <a:p>
            <a:r>
              <a:rPr lang="en-GB" sz="1900" dirty="0" smtClean="0">
                <a:solidFill>
                  <a:srgbClr val="002060"/>
                </a:solidFill>
                <a:latin typeface="Lucida Sans" panose="020B0602030504020204" pitchFamily="34" charset="0"/>
              </a:rPr>
              <a:t>Minor language delay?</a:t>
            </a:r>
          </a:p>
          <a:p>
            <a:pPr marL="0" indent="0" algn="r">
              <a:buNone/>
            </a:pPr>
            <a:r>
              <a:rPr lang="en-GB" sz="1600" dirty="0" smtClean="0">
                <a:solidFill>
                  <a:srgbClr val="002060"/>
                </a:solidFill>
                <a:latin typeface="Lucida Sans" panose="020B0602030504020204" pitchFamily="34" charset="0"/>
              </a:rPr>
              <a:t>(</a:t>
            </a:r>
            <a:r>
              <a:rPr lang="en-GB" sz="1600" dirty="0" err="1" smtClean="0">
                <a:solidFill>
                  <a:srgbClr val="002060"/>
                </a:solidFill>
                <a:latin typeface="Lucida Sans" panose="020B0602030504020204" pitchFamily="34" charset="0"/>
              </a:rPr>
              <a:t>Lightbown</a:t>
            </a:r>
            <a:r>
              <a:rPr lang="en-GB" sz="1600" dirty="0" smtClean="0">
                <a:solidFill>
                  <a:srgbClr val="002060"/>
                </a:solidFill>
                <a:latin typeface="Lucida Sans" panose="020B0602030504020204" pitchFamily="34" charset="0"/>
              </a:rPr>
              <a:t> and </a:t>
            </a:r>
            <a:r>
              <a:rPr lang="en-GB" sz="1600" dirty="0" err="1" smtClean="0">
                <a:solidFill>
                  <a:srgbClr val="002060"/>
                </a:solidFill>
                <a:latin typeface="Lucida Sans" panose="020B0602030504020204" pitchFamily="34" charset="0"/>
              </a:rPr>
              <a:t>Spada</a:t>
            </a:r>
            <a:r>
              <a:rPr lang="en-GB" sz="1600" dirty="0" smtClean="0">
                <a:solidFill>
                  <a:srgbClr val="002060"/>
                </a:solidFill>
                <a:latin typeface="Lucida Sans" panose="020B0602030504020204" pitchFamily="34" charset="0"/>
              </a:rPr>
              <a:t>, 2013)</a:t>
            </a:r>
            <a:endParaRPr lang="en-US" sz="16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35738606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00" y="274638"/>
            <a:ext cx="8229600" cy="706090"/>
          </a:xfrm>
        </p:spPr>
        <p:txBody>
          <a:bodyPr>
            <a:normAutofit fontScale="90000"/>
          </a:bodyPr>
          <a:lstStyle/>
          <a:p>
            <a:r>
              <a:rPr lang="cy-GB" altLang="cy-GB" sz="3200" dirty="0" smtClean="0">
                <a:solidFill>
                  <a:schemeClr val="tx1"/>
                </a:solidFill>
                <a:latin typeface="Lucida Sans" pitchFamily="34" charset="0"/>
              </a:rPr>
              <a:t>Dwyieithrwydd dilyniannol</a:t>
            </a:r>
            <a:r>
              <a:rPr lang="en-GB" altLang="cy-GB" sz="3200" dirty="0" smtClean="0">
                <a:solidFill>
                  <a:schemeClr val="tx1"/>
                </a:solidFill>
                <a:latin typeface="Lucida Sans" pitchFamily="34" charset="0"/>
              </a:rPr>
              <a:t/>
            </a:r>
            <a:br>
              <a:rPr lang="en-GB" altLang="cy-GB" sz="3200" dirty="0" smtClean="0">
                <a:solidFill>
                  <a:schemeClr val="tx1"/>
                </a:solidFill>
                <a:latin typeface="Lucida Sans" pitchFamily="34" charset="0"/>
              </a:rPr>
            </a:br>
            <a:r>
              <a:rPr lang="en-GB" altLang="cy-GB" sz="3200" dirty="0" smtClean="0">
                <a:solidFill>
                  <a:srgbClr val="002060"/>
                </a:solidFill>
                <a:latin typeface="Lucida Sans" pitchFamily="34" charset="0"/>
              </a:rPr>
              <a:t>Sequential bilingualism</a:t>
            </a:r>
          </a:p>
        </p:txBody>
      </p:sp>
      <p:sp>
        <p:nvSpPr>
          <p:cNvPr id="5" name="Content Placeholder 4"/>
          <p:cNvSpPr>
            <a:spLocks noGrp="1"/>
          </p:cNvSpPr>
          <p:nvPr>
            <p:ph sz="half" idx="1"/>
          </p:nvPr>
        </p:nvSpPr>
        <p:spPr>
          <a:xfrm>
            <a:off x="457200" y="1412776"/>
            <a:ext cx="3826768" cy="4176465"/>
          </a:xfrm>
        </p:spPr>
        <p:txBody>
          <a:bodyPr>
            <a:normAutofit/>
          </a:bodyPr>
          <a:lstStyle/>
          <a:p>
            <a:pPr eaLnBrk="0" fontAlgn="base" hangingPunct="0">
              <a:spcAft>
                <a:spcPct val="0"/>
              </a:spcAft>
            </a:pPr>
            <a:r>
              <a:rPr lang="cy-GB" dirty="0" smtClean="0">
                <a:latin typeface="Lucida Sans" panose="020B0602040502020204" pitchFamily="34" charset="0"/>
              </a:rPr>
              <a:t>Plentyn yn caffael yr iaith gyntaf</a:t>
            </a:r>
          </a:p>
          <a:p>
            <a:pPr eaLnBrk="0" fontAlgn="base" hangingPunct="0">
              <a:spcAft>
                <a:spcPct val="0"/>
              </a:spcAft>
            </a:pPr>
            <a:r>
              <a:rPr lang="cy-GB" dirty="0" smtClean="0">
                <a:latin typeface="Lucida Sans" panose="020B0602040502020204" pitchFamily="34" charset="0"/>
              </a:rPr>
              <a:t>Yn hyfedrus yn yr ail iaith yn hwyrach</a:t>
            </a:r>
          </a:p>
          <a:p>
            <a:pPr eaLnBrk="0" fontAlgn="base" hangingPunct="0">
              <a:spcAft>
                <a:spcPct val="0"/>
              </a:spcAft>
            </a:pPr>
            <a:r>
              <a:rPr lang="cy-GB" dirty="0" smtClean="0">
                <a:latin typeface="Lucida Sans" panose="020B0602040502020204" pitchFamily="34" charset="0"/>
              </a:rPr>
              <a:t>Caffaeliad </a:t>
            </a:r>
            <a:r>
              <a:rPr lang="cy-GB" dirty="0" smtClean="0">
                <a:latin typeface="Lucida Sans" panose="020B0602040502020204" pitchFamily="34" charset="0"/>
              </a:rPr>
              <a:t>anffurfiol </a:t>
            </a:r>
          </a:p>
          <a:p>
            <a:pPr eaLnBrk="0" fontAlgn="base" hangingPunct="0">
              <a:spcAft>
                <a:spcPct val="0"/>
              </a:spcAft>
            </a:pPr>
            <a:r>
              <a:rPr lang="cy-GB" dirty="0" smtClean="0">
                <a:latin typeface="Lucida Sans" panose="020B0602040502020204" pitchFamily="34" charset="0"/>
              </a:rPr>
              <a:t>Caffaeliad ffurfiol</a:t>
            </a:r>
            <a:endParaRPr lang="cy-GB" dirty="0">
              <a:latin typeface="Lucida Sans" panose="020B0602040502020204" pitchFamily="34" charset="0"/>
            </a:endParaRPr>
          </a:p>
        </p:txBody>
      </p:sp>
      <p:sp>
        <p:nvSpPr>
          <p:cNvPr id="2" name="Content Placeholder 1"/>
          <p:cNvSpPr>
            <a:spLocks noGrp="1"/>
          </p:cNvSpPr>
          <p:nvPr>
            <p:ph sz="half" idx="2"/>
          </p:nvPr>
        </p:nvSpPr>
        <p:spPr>
          <a:xfrm>
            <a:off x="4716016" y="1412776"/>
            <a:ext cx="3970784" cy="4176465"/>
          </a:xfrm>
        </p:spPr>
        <p:txBody>
          <a:bodyPr/>
          <a:lstStyle/>
          <a:p>
            <a:r>
              <a:rPr lang="en-GB" dirty="0" smtClean="0">
                <a:solidFill>
                  <a:srgbClr val="002060"/>
                </a:solidFill>
                <a:latin typeface="Lucida Sans" panose="020B0602030504020204" pitchFamily="34" charset="0"/>
              </a:rPr>
              <a:t>Child acquires first language </a:t>
            </a:r>
          </a:p>
          <a:p>
            <a:r>
              <a:rPr lang="en-GB" dirty="0" smtClean="0">
                <a:solidFill>
                  <a:srgbClr val="002060"/>
                </a:solidFill>
                <a:latin typeface="Lucida Sans" panose="020B0602030504020204" pitchFamily="34" charset="0"/>
              </a:rPr>
              <a:t>Becomes proficient in second language later</a:t>
            </a:r>
          </a:p>
          <a:p>
            <a:r>
              <a:rPr lang="en-GB" dirty="0" smtClean="0">
                <a:solidFill>
                  <a:srgbClr val="002060"/>
                </a:solidFill>
                <a:latin typeface="Lucida Sans" panose="020B0602030504020204" pitchFamily="34" charset="0"/>
              </a:rPr>
              <a:t>Informal acquisition</a:t>
            </a:r>
          </a:p>
          <a:p>
            <a:r>
              <a:rPr lang="en-GB" dirty="0" smtClean="0">
                <a:solidFill>
                  <a:srgbClr val="002060"/>
                </a:solidFill>
                <a:latin typeface="Lucida Sans" panose="020B0602030504020204" pitchFamily="34" charset="0"/>
              </a:rPr>
              <a:t>Formal acquisition</a:t>
            </a:r>
          </a:p>
          <a:p>
            <a:pPr marL="0" indent="0" algn="r">
              <a:buNone/>
            </a:pPr>
            <a:r>
              <a:rPr lang="en-GB" sz="1800" dirty="0" smtClean="0">
                <a:solidFill>
                  <a:srgbClr val="002060"/>
                </a:solidFill>
                <a:latin typeface="Lucida Sans" panose="020B0602030504020204" pitchFamily="34" charset="0"/>
              </a:rPr>
              <a:t>(Baker, 2011)</a:t>
            </a:r>
            <a:endParaRPr lang="en-US" sz="18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58893831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179512" y="274638"/>
            <a:ext cx="8784976" cy="850106"/>
          </a:xfrm>
        </p:spPr>
        <p:txBody>
          <a:bodyPr>
            <a:noAutofit/>
          </a:bodyPr>
          <a:lstStyle/>
          <a:p>
            <a:r>
              <a:rPr lang="en-GB" altLang="en-US" sz="2800" dirty="0" err="1" smtClean="0">
                <a:latin typeface="Lucida Sans" panose="020B0602030504020204" pitchFamily="34" charset="0"/>
              </a:rPr>
              <a:t>Buddion</a:t>
            </a:r>
            <a:r>
              <a:rPr lang="en-GB" altLang="en-US" sz="2800" dirty="0" smtClean="0">
                <a:latin typeface="Lucida Sans" panose="020B0602030504020204" pitchFamily="34" charset="0"/>
              </a:rPr>
              <a:t>?</a:t>
            </a:r>
            <a:r>
              <a:rPr lang="en-GB" altLang="en-US" sz="2800" dirty="0" smtClean="0">
                <a:solidFill>
                  <a:srgbClr val="002060"/>
                </a:solidFill>
                <a:latin typeface="Lucida Sans" panose="020B0602030504020204" pitchFamily="34" charset="0"/>
              </a:rPr>
              <a:t/>
            </a:r>
            <a:br>
              <a:rPr lang="en-GB" altLang="en-US" sz="2800" dirty="0" smtClean="0">
                <a:solidFill>
                  <a:srgbClr val="002060"/>
                </a:solidFill>
                <a:latin typeface="Lucida Sans" panose="020B0602030504020204" pitchFamily="34" charset="0"/>
              </a:rPr>
            </a:br>
            <a:r>
              <a:rPr lang="en-GB" altLang="en-US" sz="2800" dirty="0" smtClean="0">
                <a:solidFill>
                  <a:srgbClr val="002060"/>
                </a:solidFill>
                <a:latin typeface="Lucida Sans" panose="020B0602030504020204" pitchFamily="34" charset="0"/>
              </a:rPr>
              <a:t>Benefits?</a:t>
            </a:r>
          </a:p>
        </p:txBody>
      </p:sp>
      <p:sp>
        <p:nvSpPr>
          <p:cNvPr id="6147" name="Content Placeholder 2"/>
          <p:cNvSpPr>
            <a:spLocks noGrp="1"/>
          </p:cNvSpPr>
          <p:nvPr>
            <p:ph sz="half" idx="1"/>
          </p:nvPr>
        </p:nvSpPr>
        <p:spPr>
          <a:xfrm>
            <a:off x="179512" y="1412776"/>
            <a:ext cx="4316288" cy="4176465"/>
          </a:xfrm>
        </p:spPr>
        <p:txBody>
          <a:bodyPr>
            <a:normAutofit/>
          </a:bodyPr>
          <a:lstStyle/>
          <a:p>
            <a:r>
              <a:rPr lang="cy-GB" altLang="en-US" sz="2400" dirty="0" smtClean="0">
                <a:latin typeface="Lucida Sans" panose="020B0602030504020204" pitchFamily="34" charset="0"/>
              </a:rPr>
              <a:t>Buddion dwyieithrwydd cydamserol?</a:t>
            </a:r>
          </a:p>
          <a:p>
            <a:endParaRPr lang="cy-GB" altLang="en-US" sz="2400" dirty="0">
              <a:latin typeface="Lucida Sans" panose="020B0602030504020204" pitchFamily="34" charset="0"/>
            </a:endParaRPr>
          </a:p>
          <a:p>
            <a:r>
              <a:rPr lang="cy-GB" altLang="en-US" sz="2400" dirty="0" smtClean="0">
                <a:latin typeface="Lucida Sans" panose="020B0602030504020204" pitchFamily="34" charset="0"/>
              </a:rPr>
              <a:t>Buddion dwyieithrwydd dilyniannol?</a:t>
            </a:r>
          </a:p>
        </p:txBody>
      </p:sp>
      <p:sp>
        <p:nvSpPr>
          <p:cNvPr id="6148" name="Content Placeholder 3"/>
          <p:cNvSpPr>
            <a:spLocks noGrp="1"/>
          </p:cNvSpPr>
          <p:nvPr>
            <p:ph sz="half" idx="2"/>
          </p:nvPr>
        </p:nvSpPr>
        <p:spPr>
          <a:xfrm>
            <a:off x="4648200" y="1412776"/>
            <a:ext cx="4244280" cy="4176465"/>
          </a:xfrm>
        </p:spPr>
        <p:txBody>
          <a:bodyPr>
            <a:normAutofit/>
          </a:bodyPr>
          <a:lstStyle/>
          <a:p>
            <a:r>
              <a:rPr lang="en-GB" altLang="en-US" sz="2400" dirty="0" smtClean="0">
                <a:solidFill>
                  <a:srgbClr val="002060"/>
                </a:solidFill>
                <a:latin typeface="Lucida Sans" panose="020B0602030504020204" pitchFamily="34" charset="0"/>
              </a:rPr>
              <a:t>Benefits of simultaneous bilingualism?</a:t>
            </a:r>
          </a:p>
          <a:p>
            <a:endParaRPr lang="en-GB" altLang="en-US" sz="2400" dirty="0">
              <a:solidFill>
                <a:srgbClr val="002060"/>
              </a:solidFill>
              <a:latin typeface="Lucida Sans" panose="020B0602030504020204" pitchFamily="34" charset="0"/>
            </a:endParaRPr>
          </a:p>
          <a:p>
            <a:r>
              <a:rPr lang="en-GB" altLang="en-US" sz="2400" dirty="0" smtClean="0">
                <a:solidFill>
                  <a:srgbClr val="002060"/>
                </a:solidFill>
                <a:latin typeface="Lucida Sans" panose="020B0602030504020204" pitchFamily="34" charset="0"/>
              </a:rPr>
              <a:t>Benefits of sequential bilingualism?</a:t>
            </a:r>
          </a:p>
          <a:p>
            <a:endParaRPr lang="en-GB" altLang="en-US" sz="2400" dirty="0" smtClean="0">
              <a:solidFill>
                <a:srgbClr val="002060"/>
              </a:solidFill>
              <a:latin typeface="Lucida Sans" panose="020B0602030504020204" pitchFamily="34" charset="0"/>
            </a:endParaRPr>
          </a:p>
        </p:txBody>
      </p:sp>
    </p:spTree>
    <p:extLst>
      <p:ext uri="{BB962C8B-B14F-4D97-AF65-F5344CB8AC3E}">
        <p14:creationId xmlns:p14="http://schemas.microsoft.com/office/powerpoint/2010/main" val="30757179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00" y="274638"/>
            <a:ext cx="8229600" cy="706090"/>
          </a:xfrm>
        </p:spPr>
        <p:txBody>
          <a:bodyPr>
            <a:normAutofit fontScale="90000"/>
          </a:bodyPr>
          <a:lstStyle/>
          <a:p>
            <a:r>
              <a:rPr lang="en-GB" altLang="cy-GB" sz="3200" dirty="0" err="1" smtClean="0">
                <a:latin typeface="Lucida Sans" pitchFamily="34" charset="0"/>
              </a:rPr>
              <a:t>Newid</a:t>
            </a:r>
            <a:r>
              <a:rPr lang="en-GB" altLang="cy-GB" sz="3200" dirty="0" smtClean="0">
                <a:latin typeface="Lucida Sans" pitchFamily="34" charset="0"/>
              </a:rPr>
              <a:t> </a:t>
            </a:r>
            <a:r>
              <a:rPr lang="en-GB" altLang="cy-GB" sz="3200" dirty="0" err="1" smtClean="0">
                <a:latin typeface="Lucida Sans" pitchFamily="34" charset="0"/>
              </a:rPr>
              <a:t>côd</a:t>
            </a:r>
            <a:r>
              <a:rPr lang="en-GB" altLang="cy-GB" sz="3200" dirty="0" smtClean="0">
                <a:solidFill>
                  <a:schemeClr val="tx1"/>
                </a:solidFill>
                <a:latin typeface="Lucida Sans" pitchFamily="34" charset="0"/>
              </a:rPr>
              <a:t/>
            </a:r>
            <a:br>
              <a:rPr lang="en-GB" altLang="cy-GB" sz="3200" dirty="0" smtClean="0">
                <a:solidFill>
                  <a:schemeClr val="tx1"/>
                </a:solidFill>
                <a:latin typeface="Lucida Sans" pitchFamily="34" charset="0"/>
              </a:rPr>
            </a:br>
            <a:r>
              <a:rPr lang="en-GB" altLang="cy-GB" sz="3200" dirty="0" smtClean="0">
                <a:solidFill>
                  <a:srgbClr val="002060"/>
                </a:solidFill>
                <a:latin typeface="Lucida Sans" pitchFamily="34" charset="0"/>
              </a:rPr>
              <a:t>‘</a:t>
            </a:r>
            <a:r>
              <a:rPr lang="en-GB" altLang="cy-GB" sz="3200" dirty="0" err="1" smtClean="0">
                <a:solidFill>
                  <a:srgbClr val="002060"/>
                </a:solidFill>
                <a:latin typeface="Lucida Sans" pitchFamily="34" charset="0"/>
              </a:rPr>
              <a:t>Codeswitching</a:t>
            </a:r>
            <a:r>
              <a:rPr lang="en-GB" altLang="cy-GB" sz="3200" dirty="0" smtClean="0">
                <a:solidFill>
                  <a:srgbClr val="002060"/>
                </a:solidFill>
                <a:latin typeface="Lucida Sans" pitchFamily="34" charset="0"/>
              </a:rPr>
              <a:t>’</a:t>
            </a:r>
          </a:p>
        </p:txBody>
      </p:sp>
      <p:sp>
        <p:nvSpPr>
          <p:cNvPr id="5" name="Content Placeholder 4"/>
          <p:cNvSpPr>
            <a:spLocks noGrp="1"/>
          </p:cNvSpPr>
          <p:nvPr>
            <p:ph sz="half" idx="1"/>
          </p:nvPr>
        </p:nvSpPr>
        <p:spPr>
          <a:xfrm>
            <a:off x="457200" y="1412776"/>
            <a:ext cx="3826768" cy="4176465"/>
          </a:xfrm>
        </p:spPr>
        <p:txBody>
          <a:bodyPr>
            <a:normAutofit/>
          </a:bodyPr>
          <a:lstStyle/>
          <a:p>
            <a:pPr eaLnBrk="0" fontAlgn="base" hangingPunct="0">
              <a:spcAft>
                <a:spcPct val="0"/>
              </a:spcAft>
            </a:pPr>
            <a:r>
              <a:rPr lang="en-GB" dirty="0" err="1" smtClean="0">
                <a:latin typeface="Lucida Sans" panose="020B0602040502020204" pitchFamily="34" charset="0"/>
              </a:rPr>
              <a:t>Cymysgu</a:t>
            </a:r>
            <a:r>
              <a:rPr lang="en-GB" dirty="0" smtClean="0">
                <a:latin typeface="Lucida Sans" panose="020B0602040502020204" pitchFamily="34" charset="0"/>
              </a:rPr>
              <a:t> un </a:t>
            </a:r>
            <a:r>
              <a:rPr lang="en-GB" dirty="0" err="1" smtClean="0">
                <a:latin typeface="Lucida Sans" panose="020B0602040502020204" pitchFamily="34" charset="0"/>
              </a:rPr>
              <a:t>iaith</a:t>
            </a:r>
            <a:r>
              <a:rPr lang="en-GB" dirty="0" smtClean="0">
                <a:latin typeface="Lucida Sans" panose="020B0602040502020204" pitchFamily="34" charset="0"/>
              </a:rPr>
              <a:t> </a:t>
            </a:r>
            <a:r>
              <a:rPr lang="en-GB" dirty="0" err="1" smtClean="0">
                <a:latin typeface="Lucida Sans" panose="020B0602040502020204" pitchFamily="34" charset="0"/>
              </a:rPr>
              <a:t>gyda’r</a:t>
            </a:r>
            <a:r>
              <a:rPr lang="en-GB" dirty="0" smtClean="0">
                <a:latin typeface="Lucida Sans" panose="020B0602040502020204" pitchFamily="34" charset="0"/>
              </a:rPr>
              <a:t> </a:t>
            </a:r>
            <a:r>
              <a:rPr lang="en-GB" dirty="0" err="1" smtClean="0">
                <a:latin typeface="Lucida Sans" panose="020B0602040502020204" pitchFamily="34" charset="0"/>
              </a:rPr>
              <a:t>llall</a:t>
            </a:r>
            <a:endParaRPr lang="en-GB" dirty="0" smtClean="0">
              <a:latin typeface="Lucida Sans" panose="020B0602040502020204" pitchFamily="34" charset="0"/>
            </a:endParaRPr>
          </a:p>
          <a:p>
            <a:pPr marL="0" indent="0" algn="r" eaLnBrk="0" fontAlgn="base" hangingPunct="0">
              <a:spcAft>
                <a:spcPct val="0"/>
              </a:spcAft>
              <a:buNone/>
            </a:pPr>
            <a:r>
              <a:rPr lang="en-GB" sz="1800" dirty="0" smtClean="0">
                <a:latin typeface="Lucida Sans" panose="020B0602040502020204" pitchFamily="34" charset="0"/>
              </a:rPr>
              <a:t>(Baker, 2011)</a:t>
            </a:r>
          </a:p>
          <a:p>
            <a:pPr eaLnBrk="0" fontAlgn="base" hangingPunct="0">
              <a:spcAft>
                <a:spcPct val="0"/>
              </a:spcAft>
            </a:pPr>
            <a:r>
              <a:rPr lang="en-US" dirty="0">
                <a:latin typeface="Lucida Sans" panose="020B0602040502020204" pitchFamily="34" charset="0"/>
              </a:rPr>
              <a:t>“</a:t>
            </a:r>
            <a:r>
              <a:rPr lang="en-US" dirty="0" smtClean="0">
                <a:latin typeface="Lucida Sans" panose="020B0602040502020204" pitchFamily="34" charset="0"/>
              </a:rPr>
              <a:t>a valuable </a:t>
            </a:r>
            <a:r>
              <a:rPr lang="en-US" dirty="0">
                <a:latin typeface="Lucida Sans" panose="020B0602040502020204" pitchFamily="34" charset="0"/>
              </a:rPr>
              <a:t>linguistic tool”</a:t>
            </a:r>
          </a:p>
          <a:p>
            <a:pPr marL="0" indent="0" algn="r" eaLnBrk="0" fontAlgn="base" hangingPunct="0">
              <a:spcAft>
                <a:spcPct val="0"/>
              </a:spcAft>
              <a:buNone/>
            </a:pPr>
            <a:r>
              <a:rPr lang="en-US" sz="1800" dirty="0">
                <a:latin typeface="Lucida Sans" panose="020B0602040502020204" pitchFamily="34" charset="0"/>
              </a:rPr>
              <a:t>(Baker, 2011: 101)</a:t>
            </a:r>
          </a:p>
          <a:p>
            <a:pPr algn="just" eaLnBrk="0" fontAlgn="base" hangingPunct="0">
              <a:spcAft>
                <a:spcPct val="0"/>
              </a:spcAft>
            </a:pPr>
            <a:r>
              <a:rPr lang="en-GB" dirty="0" smtClean="0">
                <a:latin typeface="Lucida Sans" panose="020B0602040502020204" pitchFamily="34" charset="0"/>
              </a:rPr>
              <a:t>‘dull </a:t>
            </a:r>
            <a:r>
              <a:rPr lang="en-GB" dirty="0" err="1" smtClean="0">
                <a:latin typeface="Lucida Sans" panose="020B0602040502020204" pitchFamily="34" charset="0"/>
              </a:rPr>
              <a:t>dwyieithog</a:t>
            </a:r>
            <a:r>
              <a:rPr lang="en-GB" dirty="0" smtClean="0">
                <a:latin typeface="Lucida Sans" panose="020B0602040502020204" pitchFamily="34" charset="0"/>
              </a:rPr>
              <a:t>’</a:t>
            </a:r>
          </a:p>
          <a:p>
            <a:pPr algn="just" eaLnBrk="0" fontAlgn="base" hangingPunct="0">
              <a:spcAft>
                <a:spcPct val="0"/>
              </a:spcAft>
            </a:pPr>
            <a:r>
              <a:rPr lang="en-GB" dirty="0" smtClean="0">
                <a:latin typeface="Lucida Sans" panose="020B0602040502020204" pitchFamily="34" charset="0"/>
              </a:rPr>
              <a:t>“</a:t>
            </a:r>
            <a:r>
              <a:rPr lang="en-GB" dirty="0" err="1" smtClean="0">
                <a:latin typeface="Lucida Sans" panose="020B0602040502020204" pitchFamily="34" charset="0"/>
              </a:rPr>
              <a:t>codemixing</a:t>
            </a:r>
            <a:r>
              <a:rPr lang="en-GB" dirty="0" smtClean="0">
                <a:latin typeface="Lucida Sans" panose="020B0602040502020204" pitchFamily="34" charset="0"/>
              </a:rPr>
              <a:t>”</a:t>
            </a:r>
          </a:p>
          <a:p>
            <a:pPr marL="0" indent="0" algn="r" eaLnBrk="0" fontAlgn="base" hangingPunct="0">
              <a:spcAft>
                <a:spcPct val="0"/>
              </a:spcAft>
              <a:buNone/>
            </a:pPr>
            <a:r>
              <a:rPr lang="en-GB" sz="1800" dirty="0" smtClean="0">
                <a:latin typeface="Lucida Sans" panose="020B0602040502020204" pitchFamily="34" charset="0"/>
              </a:rPr>
              <a:t>(Baker, 2011)</a:t>
            </a:r>
            <a:endParaRPr lang="en-GB" sz="1800" dirty="0">
              <a:latin typeface="Lucida Sans" panose="020B0602040502020204" pitchFamily="34" charset="0"/>
            </a:endParaRPr>
          </a:p>
        </p:txBody>
      </p:sp>
      <p:sp>
        <p:nvSpPr>
          <p:cNvPr id="2" name="Content Placeholder 1"/>
          <p:cNvSpPr>
            <a:spLocks noGrp="1"/>
          </p:cNvSpPr>
          <p:nvPr>
            <p:ph sz="half" idx="2"/>
          </p:nvPr>
        </p:nvSpPr>
        <p:spPr>
          <a:xfrm>
            <a:off x="4716016" y="1412776"/>
            <a:ext cx="3970784" cy="4176465"/>
          </a:xfrm>
        </p:spPr>
        <p:txBody>
          <a:bodyPr>
            <a:normAutofit/>
          </a:bodyPr>
          <a:lstStyle/>
          <a:p>
            <a:r>
              <a:rPr lang="en-GB" dirty="0" smtClean="0">
                <a:solidFill>
                  <a:srgbClr val="002060"/>
                </a:solidFill>
                <a:latin typeface="Lucida Sans" panose="020B0602030504020204" pitchFamily="34" charset="0"/>
              </a:rPr>
              <a:t>One language is mixed with another</a:t>
            </a:r>
          </a:p>
          <a:p>
            <a:pPr marL="0" indent="0" algn="r">
              <a:buNone/>
            </a:pPr>
            <a:r>
              <a:rPr lang="en-GB" sz="1800" dirty="0" smtClean="0">
                <a:solidFill>
                  <a:srgbClr val="002060"/>
                </a:solidFill>
                <a:latin typeface="Lucida Sans" panose="020B0602030504020204" pitchFamily="34" charset="0"/>
              </a:rPr>
              <a:t>(Baker, 2011)</a:t>
            </a:r>
          </a:p>
          <a:p>
            <a:r>
              <a:rPr lang="en-GB" dirty="0" smtClean="0">
                <a:solidFill>
                  <a:srgbClr val="002060"/>
                </a:solidFill>
                <a:latin typeface="Lucida Sans" panose="020B0602030504020204" pitchFamily="34" charset="0"/>
              </a:rPr>
              <a:t>“a valuable linguistic tool”</a:t>
            </a:r>
          </a:p>
          <a:p>
            <a:pPr marL="0" indent="0" algn="r">
              <a:buNone/>
            </a:pPr>
            <a:r>
              <a:rPr lang="en-GB" sz="1800" dirty="0" smtClean="0">
                <a:solidFill>
                  <a:srgbClr val="002060"/>
                </a:solidFill>
                <a:latin typeface="Lucida Sans" panose="020B0602030504020204" pitchFamily="34" charset="0"/>
              </a:rPr>
              <a:t>(Baker, 2011: 101)</a:t>
            </a:r>
          </a:p>
          <a:p>
            <a:pPr algn="just"/>
            <a:r>
              <a:rPr lang="en-GB" dirty="0" smtClean="0">
                <a:solidFill>
                  <a:srgbClr val="002060"/>
                </a:solidFill>
                <a:latin typeface="Lucida Sans" panose="020B0602030504020204" pitchFamily="34" charset="0"/>
              </a:rPr>
              <a:t>‘bilingual mode’</a:t>
            </a:r>
          </a:p>
          <a:p>
            <a:pPr algn="just"/>
            <a:r>
              <a:rPr lang="en-GB" dirty="0" smtClean="0">
                <a:solidFill>
                  <a:srgbClr val="002060"/>
                </a:solidFill>
                <a:latin typeface="Lucida Sans" panose="020B0602030504020204" pitchFamily="34" charset="0"/>
              </a:rPr>
              <a:t>‘</a:t>
            </a:r>
            <a:r>
              <a:rPr lang="en-GB" dirty="0" err="1">
                <a:solidFill>
                  <a:srgbClr val="002060"/>
                </a:solidFill>
                <a:latin typeface="Lucida Sans" panose="020B0602030504020204" pitchFamily="34" charset="0"/>
              </a:rPr>
              <a:t>c</a:t>
            </a:r>
            <a:r>
              <a:rPr lang="en-GB" dirty="0" err="1" smtClean="0">
                <a:solidFill>
                  <a:srgbClr val="002060"/>
                </a:solidFill>
                <a:latin typeface="Lucida Sans" panose="020B0602030504020204" pitchFamily="34" charset="0"/>
              </a:rPr>
              <a:t>odemixing</a:t>
            </a:r>
            <a:r>
              <a:rPr lang="en-GB" dirty="0" smtClean="0">
                <a:solidFill>
                  <a:srgbClr val="002060"/>
                </a:solidFill>
                <a:latin typeface="Lucida Sans" panose="020B0602030504020204" pitchFamily="34" charset="0"/>
              </a:rPr>
              <a:t>’</a:t>
            </a:r>
          </a:p>
          <a:p>
            <a:pPr marL="0" indent="0" algn="r">
              <a:buNone/>
            </a:pPr>
            <a:r>
              <a:rPr lang="en-GB" sz="1800" dirty="0" smtClean="0">
                <a:solidFill>
                  <a:srgbClr val="002060"/>
                </a:solidFill>
                <a:latin typeface="Lucida Sans" panose="020B0602030504020204" pitchFamily="34" charset="0"/>
              </a:rPr>
              <a:t>(Baker, 2011)</a:t>
            </a:r>
          </a:p>
          <a:p>
            <a:pPr algn="just"/>
            <a:endParaRPr lang="en-US"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177367302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a:bodyPr>
          <a:lstStyle/>
          <a:p>
            <a:r>
              <a:rPr lang="cy-GB" altLang="cy-GB" sz="3200" kern="0" dirty="0" smtClean="0">
                <a:solidFill>
                  <a:srgbClr val="000000"/>
                </a:solidFill>
                <a:latin typeface="Lucida Sans" pitchFamily="34" charset="0"/>
                <a:ea typeface="ＭＳ Ｐゴシック" charset="-128"/>
              </a:rPr>
              <a:t>Amlieithrwydd</a:t>
            </a:r>
            <a:r>
              <a:rPr lang="en-GB" altLang="cy-GB" sz="3200" kern="0" dirty="0">
                <a:solidFill>
                  <a:srgbClr val="000000"/>
                </a:solidFill>
                <a:latin typeface="Lucida Sans" pitchFamily="34" charset="0"/>
                <a:ea typeface="ＭＳ Ｐゴシック" charset="-128"/>
              </a:rPr>
              <a:t/>
            </a:r>
            <a:br>
              <a:rPr lang="en-GB" altLang="cy-GB" sz="3200" kern="0" dirty="0">
                <a:solidFill>
                  <a:srgbClr val="000000"/>
                </a:solidFill>
                <a:latin typeface="Lucida Sans" pitchFamily="34" charset="0"/>
                <a:ea typeface="ＭＳ Ｐゴシック" charset="-128"/>
              </a:rPr>
            </a:br>
            <a:r>
              <a:rPr lang="en-GB" altLang="cy-GB" sz="3200" kern="0" dirty="0" smtClean="0">
                <a:solidFill>
                  <a:srgbClr val="002060"/>
                </a:solidFill>
                <a:latin typeface="Lucida Sans" pitchFamily="34" charset="0"/>
                <a:ea typeface="ＭＳ Ｐゴシック" charset="-128"/>
              </a:rPr>
              <a:t>Multilingualism</a:t>
            </a:r>
            <a:endParaRPr lang="en-GB" altLang="cy-GB" sz="3200" dirty="0" smtClean="0">
              <a:solidFill>
                <a:srgbClr val="002060"/>
              </a:solidFill>
              <a:latin typeface="Lucida Sans" pitchFamily="34" charset="0"/>
            </a:endParaRPr>
          </a:p>
        </p:txBody>
      </p:sp>
      <p:sp>
        <p:nvSpPr>
          <p:cNvPr id="2" name="Content Placeholder 1"/>
          <p:cNvSpPr>
            <a:spLocks noGrp="1"/>
          </p:cNvSpPr>
          <p:nvPr>
            <p:ph sz="half" idx="1"/>
          </p:nvPr>
        </p:nvSpPr>
        <p:spPr>
          <a:xfrm>
            <a:off x="457200" y="1412776"/>
            <a:ext cx="4038600" cy="4176465"/>
          </a:xfrm>
        </p:spPr>
        <p:txBody>
          <a:bodyPr>
            <a:normAutofit lnSpcReduction="10000"/>
          </a:bodyPr>
          <a:lstStyle/>
          <a:p>
            <a:r>
              <a:rPr lang="cy-GB" dirty="0" smtClean="0">
                <a:latin typeface="Lucida Sans" panose="020B0602030504020204" pitchFamily="34" charset="0"/>
              </a:rPr>
              <a:t>Deall 3+ iaith</a:t>
            </a:r>
          </a:p>
          <a:p>
            <a:r>
              <a:rPr lang="cy-GB" dirty="0" smtClean="0">
                <a:latin typeface="Lucida Sans" panose="020B0602030504020204" pitchFamily="34" charset="0"/>
              </a:rPr>
              <a:t>Rhywbeth cyffredin ac yn ddigwyddiad naturiol</a:t>
            </a:r>
          </a:p>
          <a:p>
            <a:r>
              <a:rPr lang="cy-GB" dirty="0" smtClean="0">
                <a:latin typeface="Lucida Sans" panose="020B0602030504020204" pitchFamily="34" charset="0"/>
              </a:rPr>
              <a:t>Tuedd i fod ar lafar </a:t>
            </a:r>
            <a:r>
              <a:rPr lang="cy-GB" dirty="0" smtClean="0">
                <a:latin typeface="Lucida Sans" panose="020B0602030504020204" pitchFamily="34" charset="0"/>
              </a:rPr>
              <a:t>yn hytrach na’n llythrennol</a:t>
            </a:r>
            <a:endParaRPr lang="cy-GB" dirty="0" smtClean="0">
              <a:latin typeface="Lucida Sans" panose="020B0602030504020204" pitchFamily="34" charset="0"/>
            </a:endParaRPr>
          </a:p>
          <a:p>
            <a:r>
              <a:rPr lang="cy-GB" dirty="0" smtClean="0">
                <a:latin typeface="Lucida Sans" panose="020B0602030504020204" pitchFamily="34" charset="0"/>
              </a:rPr>
              <a:t>Ymchwil teirieithog</a:t>
            </a:r>
          </a:p>
          <a:p>
            <a:pPr marL="0" indent="0">
              <a:buNone/>
            </a:pPr>
            <a:r>
              <a:rPr lang="cy-GB" dirty="0" smtClean="0">
                <a:latin typeface="Lucida Sans" panose="020B0602030504020204" pitchFamily="34" charset="0"/>
              </a:rPr>
              <a:t>   (</a:t>
            </a:r>
            <a:r>
              <a:rPr lang="cy-GB" dirty="0" smtClean="0">
                <a:latin typeface="Lucida Sans" panose="020B0602030504020204" pitchFamily="34" charset="0"/>
              </a:rPr>
              <a:t>Sgandinafia)</a:t>
            </a:r>
            <a:endParaRPr lang="cy-GB" dirty="0"/>
          </a:p>
        </p:txBody>
      </p:sp>
      <p:sp>
        <p:nvSpPr>
          <p:cNvPr id="3" name="Content Placeholder 2"/>
          <p:cNvSpPr>
            <a:spLocks noGrp="1"/>
          </p:cNvSpPr>
          <p:nvPr>
            <p:ph sz="half" idx="2"/>
          </p:nvPr>
        </p:nvSpPr>
        <p:spPr/>
        <p:txBody>
          <a:bodyPr>
            <a:normAutofit lnSpcReduction="10000"/>
          </a:bodyPr>
          <a:lstStyle/>
          <a:p>
            <a:r>
              <a:rPr lang="en-GB" dirty="0" smtClean="0">
                <a:solidFill>
                  <a:srgbClr val="002060"/>
                </a:solidFill>
                <a:latin typeface="Lucida Sans" panose="020B0602030504020204" pitchFamily="34" charset="0"/>
              </a:rPr>
              <a:t>Understanding 3+ languages</a:t>
            </a:r>
          </a:p>
          <a:p>
            <a:r>
              <a:rPr lang="en-GB" dirty="0" smtClean="0">
                <a:solidFill>
                  <a:srgbClr val="002060"/>
                </a:solidFill>
                <a:latin typeface="Lucida Sans" panose="020B0602030504020204" pitchFamily="34" charset="0"/>
              </a:rPr>
              <a:t>Usual and a natural occurrence</a:t>
            </a:r>
          </a:p>
          <a:p>
            <a:r>
              <a:rPr lang="en-GB" dirty="0" smtClean="0">
                <a:solidFill>
                  <a:srgbClr val="002060"/>
                </a:solidFill>
                <a:latin typeface="Lucida Sans" panose="020B0602030504020204" pitchFamily="34" charset="0"/>
              </a:rPr>
              <a:t>Tends to be more oral than literal</a:t>
            </a:r>
          </a:p>
          <a:p>
            <a:r>
              <a:rPr lang="en-GB" dirty="0" smtClean="0">
                <a:solidFill>
                  <a:srgbClr val="002060"/>
                </a:solidFill>
                <a:latin typeface="Lucida Sans" panose="020B0602030504020204" pitchFamily="34" charset="0"/>
              </a:rPr>
              <a:t>Trilingual research (Scandinavia)</a:t>
            </a:r>
            <a:endParaRPr lang="en-US"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72223891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Autofit/>
          </a:bodyPr>
          <a:lstStyle/>
          <a:p>
            <a:r>
              <a:rPr lang="en-GB" altLang="en-US" sz="2800" dirty="0" err="1" smtClean="0">
                <a:latin typeface="Lucida Sans" panose="020B0602030504020204" pitchFamily="34" charset="0"/>
              </a:rPr>
              <a:t>Tasg</a:t>
            </a:r>
            <a:r>
              <a:rPr lang="en-GB" altLang="en-US" sz="2800" dirty="0" smtClean="0">
                <a:latin typeface="Lucida Sans" panose="020B0602030504020204" pitchFamily="34" charset="0"/>
              </a:rPr>
              <a:t> – </a:t>
            </a:r>
            <a:r>
              <a:rPr lang="en-GB" altLang="en-US" sz="2800" dirty="0" err="1" smtClean="0">
                <a:latin typeface="Lucida Sans" panose="020B0602030504020204" pitchFamily="34" charset="0"/>
              </a:rPr>
              <a:t>gwyliwch</a:t>
            </a:r>
            <a:r>
              <a:rPr lang="en-GB" altLang="en-US" sz="2800" dirty="0" smtClean="0">
                <a:latin typeface="Lucida Sans" panose="020B0602030504020204" pitchFamily="34" charset="0"/>
              </a:rPr>
              <a:t> y clip</a:t>
            </a:r>
            <a:r>
              <a:rPr lang="en-GB" altLang="en-US" sz="2800" dirty="0" smtClean="0">
                <a:solidFill>
                  <a:srgbClr val="002060"/>
                </a:solidFill>
                <a:latin typeface="Lucida Sans" panose="020B0602030504020204" pitchFamily="34" charset="0"/>
              </a:rPr>
              <a:t/>
            </a:r>
            <a:br>
              <a:rPr lang="en-GB" altLang="en-US" sz="2800" dirty="0" smtClean="0">
                <a:solidFill>
                  <a:srgbClr val="002060"/>
                </a:solidFill>
                <a:latin typeface="Lucida Sans" panose="020B0602030504020204" pitchFamily="34" charset="0"/>
              </a:rPr>
            </a:br>
            <a:r>
              <a:rPr lang="en-GB" altLang="en-US" sz="2800" dirty="0" smtClean="0">
                <a:solidFill>
                  <a:srgbClr val="002060"/>
                </a:solidFill>
                <a:latin typeface="Lucida Sans" panose="020B0602030504020204" pitchFamily="34" charset="0"/>
              </a:rPr>
              <a:t>Task – watch the clip</a:t>
            </a:r>
          </a:p>
        </p:txBody>
      </p:sp>
      <p:sp>
        <p:nvSpPr>
          <p:cNvPr id="2" name="Content Placeholder 1"/>
          <p:cNvSpPr>
            <a:spLocks noGrp="1"/>
          </p:cNvSpPr>
          <p:nvPr>
            <p:ph idx="1"/>
          </p:nvPr>
        </p:nvSpPr>
        <p:spPr/>
        <p:txBody>
          <a:bodyPr/>
          <a:lstStyle/>
          <a:p>
            <a:pPr marL="0" indent="0">
              <a:buNone/>
            </a:pPr>
            <a:r>
              <a:rPr lang="en-GB" dirty="0" smtClean="0">
                <a:latin typeface="Lucida Sans" panose="020B0602030504020204" pitchFamily="34" charset="0"/>
              </a:rPr>
              <a:t>YouTube (2012) ‘</a:t>
            </a:r>
            <a:r>
              <a:rPr lang="en-US" dirty="0">
                <a:latin typeface="Lucida Sans" panose="020B0602030504020204" pitchFamily="34" charset="0"/>
              </a:rPr>
              <a:t>4 Year old Girl speaks 3 languages(English</a:t>
            </a:r>
            <a:r>
              <a:rPr lang="en-US" dirty="0" smtClean="0">
                <a:latin typeface="Lucida Sans" panose="020B0602030504020204" pitchFamily="34" charset="0"/>
              </a:rPr>
              <a:t>, Russian</a:t>
            </a:r>
            <a:r>
              <a:rPr lang="en-US" dirty="0">
                <a:latin typeface="Lucida Sans" panose="020B0602030504020204" pitchFamily="34" charset="0"/>
              </a:rPr>
              <a:t>, Spanish),’ </a:t>
            </a:r>
            <a:r>
              <a:rPr lang="en-US" dirty="0">
                <a:latin typeface="Lucida Sans" panose="020B0602030504020204" pitchFamily="34" charset="0"/>
                <a:hlinkClick r:id="rId3"/>
              </a:rPr>
              <a:t>https://</a:t>
            </a:r>
            <a:r>
              <a:rPr lang="en-US" dirty="0" smtClean="0">
                <a:latin typeface="Lucida Sans" panose="020B0602030504020204" pitchFamily="34" charset="0"/>
                <a:hlinkClick r:id="rId3"/>
              </a:rPr>
              <a:t>www.youtube.com/watch?v=jATItFipzBg</a:t>
            </a:r>
            <a:r>
              <a:rPr lang="en-US" dirty="0" smtClean="0">
                <a:latin typeface="Lucida Sans" panose="020B0602030504020204" pitchFamily="34" charset="0"/>
              </a:rPr>
              <a:t> [Accessed: February 17 2017]. </a:t>
            </a:r>
            <a:endParaRPr lang="en-US" dirty="0">
              <a:latin typeface="Lucida Sans" panose="020B0602030504020204" pitchFamily="34" charset="0"/>
            </a:endParaRPr>
          </a:p>
        </p:txBody>
      </p:sp>
    </p:spTree>
    <p:extLst>
      <p:ext uri="{BB962C8B-B14F-4D97-AF65-F5344CB8AC3E}">
        <p14:creationId xmlns:p14="http://schemas.microsoft.com/office/powerpoint/2010/main" val="17209906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179512" y="241534"/>
            <a:ext cx="8784976" cy="1138138"/>
          </a:xfrm>
        </p:spPr>
        <p:txBody>
          <a:bodyPr>
            <a:noAutofit/>
          </a:bodyPr>
          <a:lstStyle/>
          <a:p>
            <a:r>
              <a:rPr lang="en-GB" altLang="en-US" sz="3200" dirty="0" err="1" smtClean="0">
                <a:latin typeface="Lucida Sans" panose="020B0602030504020204" pitchFamily="34" charset="0"/>
                <a:ea typeface="ＭＳ Ｐゴシック" panose="020B0600070205080204" pitchFamily="34" charset="-128"/>
              </a:rPr>
              <a:t>Buddion</a:t>
            </a:r>
            <a:r>
              <a:rPr lang="en-GB" altLang="en-US" sz="3200" dirty="0" smtClean="0">
                <a:latin typeface="Lucida Sans" panose="020B0602030504020204" pitchFamily="34" charset="0"/>
                <a:ea typeface="ＭＳ Ｐゴシック" panose="020B0600070205080204" pitchFamily="34" charset="-128"/>
              </a:rPr>
              <a:t> </a:t>
            </a:r>
            <a:r>
              <a:rPr lang="en-GB" altLang="en-US" sz="3200" dirty="0" err="1" smtClean="0">
                <a:latin typeface="Lucida Sans" panose="020B0602030504020204" pitchFamily="34" charset="0"/>
                <a:ea typeface="ＭＳ Ｐゴシック" panose="020B0600070205080204" pitchFamily="34" charset="-128"/>
              </a:rPr>
              <a:t>cyfathrebu</a:t>
            </a:r>
            <a:r>
              <a:rPr lang="en-GB" altLang="en-US" sz="3200" dirty="0" smtClean="0">
                <a:latin typeface="Lucida Sans" panose="020B0602030504020204" pitchFamily="34" charset="0"/>
                <a:ea typeface="ＭＳ Ｐゴシック" panose="020B0600070205080204" pitchFamily="34" charset="-128"/>
              </a:rPr>
              <a:t/>
            </a:r>
            <a:br>
              <a:rPr lang="en-GB" altLang="en-US" sz="3200" dirty="0" smtClean="0">
                <a:latin typeface="Lucida Sans" panose="020B0602030504020204" pitchFamily="34" charset="0"/>
                <a:ea typeface="ＭＳ Ｐゴシック" panose="020B0600070205080204" pitchFamily="34" charset="-128"/>
              </a:rPr>
            </a:br>
            <a:r>
              <a:rPr lang="en-GB" altLang="en-US" sz="3200" dirty="0" smtClean="0">
                <a:solidFill>
                  <a:srgbClr val="002060"/>
                </a:solidFill>
                <a:latin typeface="Lucida Sans" panose="020B0602030504020204" pitchFamily="34" charset="0"/>
                <a:ea typeface="ＭＳ Ｐゴシック" panose="020B0600070205080204" pitchFamily="34" charset="-128"/>
              </a:rPr>
              <a:t>Communication benefits</a:t>
            </a:r>
            <a:endParaRPr lang="en-GB" altLang="en-US" sz="3200" dirty="0" smtClean="0">
              <a:solidFill>
                <a:srgbClr val="002060"/>
              </a:solidFill>
              <a:latin typeface="Lucida Sans" panose="020B0602030504020204" pitchFamily="34" charset="0"/>
            </a:endParaRPr>
          </a:p>
        </p:txBody>
      </p:sp>
      <p:sp>
        <p:nvSpPr>
          <p:cNvPr id="6147" name="Content Placeholder 2"/>
          <p:cNvSpPr>
            <a:spLocks noGrp="1"/>
          </p:cNvSpPr>
          <p:nvPr>
            <p:ph sz="half" idx="1"/>
          </p:nvPr>
        </p:nvSpPr>
        <p:spPr>
          <a:xfrm>
            <a:off x="179512" y="1412776"/>
            <a:ext cx="4316288" cy="4176465"/>
          </a:xfrm>
        </p:spPr>
        <p:txBody>
          <a:bodyPr>
            <a:normAutofit/>
          </a:bodyPr>
          <a:lstStyle/>
          <a:p>
            <a:r>
              <a:rPr lang="cy-GB" altLang="en-US" sz="3200" dirty="0" smtClean="0">
                <a:latin typeface="Lucida Sans" panose="020B0602030504020204" pitchFamily="34" charset="0"/>
              </a:rPr>
              <a:t>Teulu</a:t>
            </a:r>
          </a:p>
          <a:p>
            <a:r>
              <a:rPr lang="cy-GB" altLang="en-US" sz="3200" dirty="0" smtClean="0">
                <a:latin typeface="Lucida Sans" panose="020B0602030504020204" pitchFamily="34" charset="0"/>
              </a:rPr>
              <a:t>Y gymuned</a:t>
            </a:r>
          </a:p>
          <a:p>
            <a:r>
              <a:rPr lang="cy-GB" altLang="en-US" sz="3200" dirty="0" smtClean="0">
                <a:latin typeface="Lucida Sans" panose="020B0602030504020204" pitchFamily="34" charset="0"/>
              </a:rPr>
              <a:t>Lleoliad – meithrinfa/ysgol</a:t>
            </a:r>
          </a:p>
          <a:p>
            <a:r>
              <a:rPr lang="cy-GB" altLang="en-US" sz="3200" dirty="0" smtClean="0">
                <a:latin typeface="Lucida Sans" panose="020B0602030504020204" pitchFamily="34" charset="0"/>
              </a:rPr>
              <a:t>Cyflogaeth (yn hwyrach)</a:t>
            </a:r>
          </a:p>
        </p:txBody>
      </p:sp>
      <p:sp>
        <p:nvSpPr>
          <p:cNvPr id="6148" name="Content Placeholder 3"/>
          <p:cNvSpPr>
            <a:spLocks noGrp="1"/>
          </p:cNvSpPr>
          <p:nvPr>
            <p:ph sz="half" idx="2"/>
          </p:nvPr>
        </p:nvSpPr>
        <p:spPr>
          <a:xfrm>
            <a:off x="4648200" y="1412776"/>
            <a:ext cx="4244280" cy="4176465"/>
          </a:xfrm>
        </p:spPr>
        <p:txBody>
          <a:bodyPr>
            <a:normAutofit/>
          </a:bodyPr>
          <a:lstStyle/>
          <a:p>
            <a:r>
              <a:rPr lang="en-GB" altLang="en-US" sz="3200" dirty="0" smtClean="0">
                <a:solidFill>
                  <a:srgbClr val="002060"/>
                </a:solidFill>
                <a:latin typeface="Lucida Sans" panose="020B0602030504020204" pitchFamily="34" charset="0"/>
              </a:rPr>
              <a:t>Family</a:t>
            </a:r>
          </a:p>
          <a:p>
            <a:r>
              <a:rPr lang="en-GB" altLang="en-US" sz="3200" dirty="0" smtClean="0">
                <a:solidFill>
                  <a:srgbClr val="002060"/>
                </a:solidFill>
                <a:latin typeface="Lucida Sans" panose="020B0602030504020204" pitchFamily="34" charset="0"/>
              </a:rPr>
              <a:t>Community</a:t>
            </a:r>
          </a:p>
          <a:p>
            <a:r>
              <a:rPr lang="en-GB" altLang="en-US" sz="3200" dirty="0" smtClean="0">
                <a:solidFill>
                  <a:srgbClr val="002060"/>
                </a:solidFill>
                <a:latin typeface="Lucida Sans" panose="020B0602030504020204" pitchFamily="34" charset="0"/>
              </a:rPr>
              <a:t>Setting – nursery/school</a:t>
            </a:r>
          </a:p>
          <a:p>
            <a:r>
              <a:rPr lang="en-GB" altLang="en-US" sz="3200" dirty="0" smtClean="0">
                <a:solidFill>
                  <a:srgbClr val="002060"/>
                </a:solidFill>
                <a:latin typeface="Lucida Sans" panose="020B0602030504020204" pitchFamily="34" charset="0"/>
              </a:rPr>
              <a:t>Employment (later)</a:t>
            </a:r>
          </a:p>
        </p:txBody>
      </p:sp>
    </p:spTree>
    <p:extLst>
      <p:ext uri="{BB962C8B-B14F-4D97-AF65-F5344CB8AC3E}">
        <p14:creationId xmlns:p14="http://schemas.microsoft.com/office/powerpoint/2010/main" val="23026680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179512" y="241534"/>
            <a:ext cx="8784976" cy="1138138"/>
          </a:xfrm>
        </p:spPr>
        <p:txBody>
          <a:bodyPr>
            <a:noAutofit/>
          </a:bodyPr>
          <a:lstStyle/>
          <a:p>
            <a:r>
              <a:rPr lang="en-GB" altLang="en-US" sz="3200" dirty="0" err="1" smtClean="0">
                <a:latin typeface="Lucida Sans" panose="020B0602030504020204" pitchFamily="34" charset="0"/>
                <a:ea typeface="ＭＳ Ｐゴシック" panose="020B0600070205080204" pitchFamily="34" charset="-128"/>
              </a:rPr>
              <a:t>Buddion</a:t>
            </a:r>
            <a:r>
              <a:rPr lang="en-GB" altLang="en-US" sz="3200" dirty="0" smtClean="0">
                <a:latin typeface="Lucida Sans" panose="020B0602030504020204" pitchFamily="34" charset="0"/>
                <a:ea typeface="ＭＳ Ｐゴシック" panose="020B0600070205080204" pitchFamily="34" charset="-128"/>
              </a:rPr>
              <a:t> </a:t>
            </a:r>
            <a:r>
              <a:rPr lang="en-GB" altLang="en-US" sz="3200" dirty="0" err="1" smtClean="0">
                <a:latin typeface="Lucida Sans" panose="020B0602030504020204" pitchFamily="34" charset="0"/>
                <a:ea typeface="ＭＳ Ｐゴシック" panose="020B0600070205080204" pitchFamily="34" charset="-128"/>
              </a:rPr>
              <a:t>diwylliannol</a:t>
            </a:r>
            <a:r>
              <a:rPr lang="en-GB" altLang="en-US" sz="3200" dirty="0" smtClean="0">
                <a:latin typeface="Lucida Sans" panose="020B0602030504020204" pitchFamily="34" charset="0"/>
                <a:ea typeface="ＭＳ Ｐゴシック" panose="020B0600070205080204" pitchFamily="34" charset="-128"/>
              </a:rPr>
              <a:t/>
            </a:r>
            <a:br>
              <a:rPr lang="en-GB" altLang="en-US" sz="3200" dirty="0" smtClean="0">
                <a:latin typeface="Lucida Sans" panose="020B0602030504020204" pitchFamily="34" charset="0"/>
                <a:ea typeface="ＭＳ Ｐゴシック" panose="020B0600070205080204" pitchFamily="34" charset="-128"/>
              </a:rPr>
            </a:br>
            <a:r>
              <a:rPr lang="en-GB" altLang="en-US" sz="3200" dirty="0" smtClean="0">
                <a:solidFill>
                  <a:srgbClr val="002060"/>
                </a:solidFill>
                <a:latin typeface="Lucida Sans" panose="020B0602030504020204" pitchFamily="34" charset="0"/>
                <a:ea typeface="ＭＳ Ｐゴシック" panose="020B0600070205080204" pitchFamily="34" charset="-128"/>
              </a:rPr>
              <a:t>Cultural benefits</a:t>
            </a:r>
            <a:endParaRPr lang="en-GB" altLang="en-US" sz="3200" dirty="0" smtClean="0">
              <a:solidFill>
                <a:srgbClr val="002060"/>
              </a:solidFill>
              <a:latin typeface="Lucida Sans" panose="020B0602030504020204" pitchFamily="34" charset="0"/>
            </a:endParaRPr>
          </a:p>
        </p:txBody>
      </p:sp>
      <p:sp>
        <p:nvSpPr>
          <p:cNvPr id="6147" name="Content Placeholder 2"/>
          <p:cNvSpPr>
            <a:spLocks noGrp="1"/>
          </p:cNvSpPr>
          <p:nvPr>
            <p:ph sz="half" idx="1"/>
          </p:nvPr>
        </p:nvSpPr>
        <p:spPr>
          <a:xfrm>
            <a:off x="107504" y="1412776"/>
            <a:ext cx="4464496" cy="4176465"/>
          </a:xfrm>
        </p:spPr>
        <p:txBody>
          <a:bodyPr>
            <a:normAutofit/>
          </a:bodyPr>
          <a:lstStyle/>
          <a:p>
            <a:r>
              <a:rPr lang="cy-GB" altLang="en-US" sz="3200" dirty="0" err="1" smtClean="0">
                <a:latin typeface="Lucida Sans" panose="020B0602030504020204" pitchFamily="34" charset="0"/>
              </a:rPr>
              <a:t>Amlddiwylliannaeth</a:t>
            </a:r>
            <a:endParaRPr lang="cy-GB" altLang="en-US" sz="3200" dirty="0" smtClean="0">
              <a:latin typeface="Lucida Sans" panose="020B0602030504020204" pitchFamily="34" charset="0"/>
            </a:endParaRPr>
          </a:p>
          <a:p>
            <a:r>
              <a:rPr lang="cy-GB" altLang="en-US" sz="3200" dirty="0" smtClean="0">
                <a:latin typeface="Lucida Sans" panose="020B0602030504020204" pitchFamily="34" charset="0"/>
              </a:rPr>
              <a:t>Mwy o </a:t>
            </a:r>
            <a:r>
              <a:rPr lang="cy-GB" altLang="en-US" sz="3200" dirty="0" smtClean="0">
                <a:latin typeface="Lucida Sans" panose="020B0602030504020204" pitchFamily="34" charset="0"/>
              </a:rPr>
              <a:t>oddefgarwch</a:t>
            </a:r>
            <a:endParaRPr lang="cy-GB" altLang="en-US" sz="3200" dirty="0" smtClean="0">
              <a:latin typeface="Lucida Sans" panose="020B0602030504020204" pitchFamily="34" charset="0"/>
            </a:endParaRPr>
          </a:p>
          <a:p>
            <a:r>
              <a:rPr lang="cy-GB" altLang="en-US" sz="3200" dirty="0" smtClean="0">
                <a:latin typeface="Lucida Sans" panose="020B0602030504020204" pitchFamily="34" charset="0"/>
              </a:rPr>
              <a:t>Llai o hiliaeth/rhagfarn</a:t>
            </a:r>
          </a:p>
        </p:txBody>
      </p:sp>
      <p:sp>
        <p:nvSpPr>
          <p:cNvPr id="6148" name="Content Placeholder 3"/>
          <p:cNvSpPr>
            <a:spLocks noGrp="1"/>
          </p:cNvSpPr>
          <p:nvPr>
            <p:ph sz="half" idx="2"/>
          </p:nvPr>
        </p:nvSpPr>
        <p:spPr>
          <a:xfrm>
            <a:off x="4648200" y="1412776"/>
            <a:ext cx="4244280" cy="4176465"/>
          </a:xfrm>
        </p:spPr>
        <p:txBody>
          <a:bodyPr>
            <a:normAutofit/>
          </a:bodyPr>
          <a:lstStyle/>
          <a:p>
            <a:r>
              <a:rPr lang="en-GB" altLang="en-US" sz="3200" dirty="0" smtClean="0">
                <a:solidFill>
                  <a:srgbClr val="002060"/>
                </a:solidFill>
                <a:latin typeface="Lucida Sans" panose="020B0602030504020204" pitchFamily="34" charset="0"/>
              </a:rPr>
              <a:t>Multiculturalism</a:t>
            </a:r>
          </a:p>
          <a:p>
            <a:r>
              <a:rPr lang="en-GB" altLang="en-US" sz="3200" dirty="0" smtClean="0">
                <a:solidFill>
                  <a:srgbClr val="002060"/>
                </a:solidFill>
                <a:latin typeface="Lucida Sans" panose="020B0602030504020204" pitchFamily="34" charset="0"/>
              </a:rPr>
              <a:t>More tolerance</a:t>
            </a:r>
          </a:p>
          <a:p>
            <a:r>
              <a:rPr lang="en-GB" altLang="en-US" sz="3200" dirty="0" smtClean="0">
                <a:solidFill>
                  <a:srgbClr val="002060"/>
                </a:solidFill>
                <a:latin typeface="Lucida Sans" panose="020B0602030504020204" pitchFamily="34" charset="0"/>
              </a:rPr>
              <a:t>Less racism/prejudice</a:t>
            </a:r>
          </a:p>
        </p:txBody>
      </p:sp>
    </p:spTree>
    <p:extLst>
      <p:ext uri="{BB962C8B-B14F-4D97-AF65-F5344CB8AC3E}">
        <p14:creationId xmlns:p14="http://schemas.microsoft.com/office/powerpoint/2010/main" val="7928940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179512" y="274638"/>
            <a:ext cx="8784976" cy="850106"/>
          </a:xfrm>
        </p:spPr>
        <p:txBody>
          <a:bodyPr>
            <a:noAutofit/>
          </a:bodyPr>
          <a:lstStyle/>
          <a:p>
            <a:r>
              <a:rPr lang="en-GB" altLang="en-US" sz="2800" dirty="0" err="1" smtClean="0">
                <a:latin typeface="Lucida Sans" panose="020B0602030504020204" pitchFamily="34" charset="0"/>
                <a:ea typeface="ＭＳ Ｐゴシック" panose="020B0600070205080204" pitchFamily="34" charset="-128"/>
              </a:rPr>
              <a:t>Manteision</a:t>
            </a:r>
            <a:r>
              <a:rPr lang="en-GB" altLang="en-US" sz="2800" dirty="0" smtClean="0">
                <a:latin typeface="Lucida Sans" panose="020B0602030504020204" pitchFamily="34" charset="0"/>
                <a:ea typeface="ＭＳ Ｐゴシック" panose="020B0600070205080204" pitchFamily="34" charset="-128"/>
              </a:rPr>
              <a:t> </a:t>
            </a:r>
            <a:r>
              <a:rPr lang="en-GB" altLang="en-US" sz="2800" dirty="0" err="1" smtClean="0">
                <a:latin typeface="Lucida Sans" panose="020B0602030504020204" pitchFamily="34" charset="0"/>
                <a:ea typeface="ＭＳ Ｐゴシック" panose="020B0600070205080204" pitchFamily="34" charset="-128"/>
              </a:rPr>
              <a:t>gwybyddol</a:t>
            </a:r>
            <a:r>
              <a:rPr lang="en-GB" altLang="en-US" sz="2800" dirty="0" smtClean="0">
                <a:latin typeface="Lucida Sans" panose="020B0602030504020204" pitchFamily="34" charset="0"/>
                <a:ea typeface="ＭＳ Ｐゴシック" panose="020B0600070205080204" pitchFamily="34" charset="-128"/>
              </a:rPr>
              <a:t> </a:t>
            </a:r>
            <a:r>
              <a:rPr lang="en-GB" altLang="en-US" sz="2800" dirty="0" err="1" smtClean="0">
                <a:latin typeface="Lucida Sans" panose="020B0602030504020204" pitchFamily="34" charset="0"/>
                <a:ea typeface="ＭＳ Ｐゴシック" panose="020B0600070205080204" pitchFamily="34" charset="-128"/>
              </a:rPr>
              <a:t>neu</a:t>
            </a:r>
            <a:r>
              <a:rPr lang="en-GB" altLang="en-US" sz="2800" dirty="0" smtClean="0">
                <a:latin typeface="Lucida Sans" panose="020B0602030504020204" pitchFamily="34" charset="0"/>
                <a:ea typeface="ＭＳ Ｐゴシック" panose="020B0600070205080204" pitchFamily="34" charset="-128"/>
              </a:rPr>
              <a:t> </a:t>
            </a:r>
            <a:r>
              <a:rPr lang="en-GB" altLang="en-US" sz="2800" dirty="0" err="1" smtClean="0">
                <a:latin typeface="Lucida Sans" panose="020B0602030504020204" pitchFamily="34" charset="0"/>
                <a:ea typeface="ＭＳ Ｐゴシック" panose="020B0600070205080204" pitchFamily="34" charset="-128"/>
              </a:rPr>
              <a:t>feddyliol</a:t>
            </a:r>
            <a:r>
              <a:rPr lang="en-GB" altLang="en-US" sz="2800" dirty="0" smtClean="0">
                <a:latin typeface="Lucida Sans" panose="020B0602030504020204" pitchFamily="34" charset="0"/>
                <a:ea typeface="ＭＳ Ｐゴシック" panose="020B0600070205080204" pitchFamily="34" charset="-128"/>
              </a:rPr>
              <a:t> </a:t>
            </a:r>
            <a:r>
              <a:rPr lang="en-GB" altLang="en-US" sz="2800" dirty="0" smtClean="0">
                <a:latin typeface="Lucida Sans" panose="020B0602030504020204" pitchFamily="34" charset="0"/>
                <a:ea typeface="ＭＳ Ｐゴシック" panose="020B0600070205080204" pitchFamily="34" charset="-128"/>
              </a:rPr>
              <a:t>1</a:t>
            </a:r>
            <a:r>
              <a:rPr lang="en-GB" altLang="en-US" sz="2800" dirty="0" smtClean="0">
                <a:solidFill>
                  <a:srgbClr val="002060"/>
                </a:solidFill>
                <a:latin typeface="Lucida Sans" panose="020B0602030504020204" pitchFamily="34" charset="0"/>
                <a:ea typeface="ＭＳ Ｐゴシック" panose="020B0600070205080204" pitchFamily="34" charset="-128"/>
              </a:rPr>
              <a:t/>
            </a:r>
            <a:br>
              <a:rPr lang="en-GB" altLang="en-US" sz="2800" dirty="0" smtClean="0">
                <a:solidFill>
                  <a:srgbClr val="002060"/>
                </a:solidFill>
                <a:latin typeface="Lucida Sans" panose="020B0602030504020204" pitchFamily="34" charset="0"/>
                <a:ea typeface="ＭＳ Ｐゴシック" panose="020B0600070205080204" pitchFamily="34" charset="-128"/>
              </a:rPr>
            </a:br>
            <a:r>
              <a:rPr lang="en-GB" altLang="en-US" sz="2800" dirty="0" smtClean="0">
                <a:solidFill>
                  <a:srgbClr val="002060"/>
                </a:solidFill>
                <a:latin typeface="Lucida Sans" panose="020B0602030504020204" pitchFamily="34" charset="0"/>
                <a:ea typeface="ＭＳ Ｐゴシック" panose="020B0600070205080204" pitchFamily="34" charset="-128"/>
              </a:rPr>
              <a:t>Cognitive </a:t>
            </a:r>
            <a:r>
              <a:rPr lang="en-GB" altLang="en-US" sz="2800" dirty="0">
                <a:solidFill>
                  <a:srgbClr val="002060"/>
                </a:solidFill>
                <a:latin typeface="Lucida Sans" panose="020B0602030504020204" pitchFamily="34" charset="0"/>
                <a:ea typeface="ＭＳ Ｐゴシック" panose="020B0600070205080204" pitchFamily="34" charset="-128"/>
              </a:rPr>
              <a:t>or thinking </a:t>
            </a:r>
            <a:r>
              <a:rPr lang="en-GB" altLang="en-US" sz="2800" dirty="0" smtClean="0">
                <a:solidFill>
                  <a:srgbClr val="002060"/>
                </a:solidFill>
                <a:latin typeface="Lucida Sans" panose="020B0602030504020204" pitchFamily="34" charset="0"/>
                <a:ea typeface="ＭＳ Ｐゴシック" panose="020B0600070205080204" pitchFamily="34" charset="-128"/>
              </a:rPr>
              <a:t>advantages 1</a:t>
            </a:r>
            <a:endParaRPr lang="en-GB" altLang="en-US" sz="2800" dirty="0" smtClean="0">
              <a:solidFill>
                <a:srgbClr val="002060"/>
              </a:solidFill>
              <a:latin typeface="Lucida Sans" panose="020B0602030504020204" pitchFamily="34" charset="0"/>
            </a:endParaRPr>
          </a:p>
        </p:txBody>
      </p:sp>
      <p:sp>
        <p:nvSpPr>
          <p:cNvPr id="6147" name="Content Placeholder 2"/>
          <p:cNvSpPr>
            <a:spLocks noGrp="1"/>
          </p:cNvSpPr>
          <p:nvPr>
            <p:ph sz="half" idx="1"/>
          </p:nvPr>
        </p:nvSpPr>
        <p:spPr>
          <a:xfrm>
            <a:off x="179512" y="1412776"/>
            <a:ext cx="4316288" cy="4176465"/>
          </a:xfrm>
        </p:spPr>
        <p:txBody>
          <a:bodyPr>
            <a:normAutofit fontScale="85000" lnSpcReduction="20000"/>
          </a:bodyPr>
          <a:lstStyle/>
          <a:p>
            <a:r>
              <a:rPr lang="cy-GB" altLang="en-US" dirty="0" smtClean="0">
                <a:latin typeface="Lucida Sans" panose="020B0602030504020204" pitchFamily="34" charset="0"/>
              </a:rPr>
              <a:t>Meddwl yn greadigol</a:t>
            </a:r>
          </a:p>
          <a:p>
            <a:r>
              <a:rPr lang="cy-GB" altLang="en-US" dirty="0" smtClean="0">
                <a:latin typeface="Lucida Sans" panose="020B0602030504020204" pitchFamily="34" charset="0"/>
              </a:rPr>
              <a:t>Cysyniadau o fewn geiriau</a:t>
            </a:r>
          </a:p>
          <a:p>
            <a:r>
              <a:rPr lang="cy-GB" altLang="en-US" dirty="0" smtClean="0">
                <a:latin typeface="Lucida Sans" panose="020B0602030504020204" pitchFamily="34" charset="0"/>
              </a:rPr>
              <a:t>Cyrhaeddiad o fewn y cwricwlwm</a:t>
            </a:r>
          </a:p>
          <a:p>
            <a:r>
              <a:rPr lang="cy-GB" altLang="en-US" dirty="0" smtClean="0">
                <a:latin typeface="Lucida Sans" panose="020B0602030504020204" pitchFamily="34" charset="0"/>
              </a:rPr>
              <a:t>Gallu cynyddol i ymaddasu, </a:t>
            </a:r>
            <a:r>
              <a:rPr lang="cy-GB" altLang="en-US" dirty="0">
                <a:latin typeface="Lucida Sans" panose="020B0602030504020204" pitchFamily="34" charset="0"/>
              </a:rPr>
              <a:t>hyblygrwydd meddyliol</a:t>
            </a:r>
          </a:p>
          <a:p>
            <a:r>
              <a:rPr lang="cy-GB" altLang="en-US" dirty="0" smtClean="0">
                <a:latin typeface="Lucida Sans" panose="020B0602030504020204" pitchFamily="34" charset="0"/>
              </a:rPr>
              <a:t>Rhesymu </a:t>
            </a:r>
            <a:r>
              <a:rPr lang="cy-GB" altLang="en-US" dirty="0">
                <a:latin typeface="Lucida Sans" panose="020B0602030504020204" pitchFamily="34" charset="0"/>
              </a:rPr>
              <a:t>haniaethol </a:t>
            </a:r>
            <a:r>
              <a:rPr lang="cy-GB" altLang="en-US" dirty="0" smtClean="0">
                <a:latin typeface="Lucida Sans" panose="020B0602030504020204" pitchFamily="34" charset="0"/>
              </a:rPr>
              <a:t>uwch</a:t>
            </a:r>
            <a:r>
              <a:rPr lang="cy-GB" altLang="en-US" dirty="0">
                <a:latin typeface="Lucida Sans" panose="020B0602030504020204" pitchFamily="34" charset="0"/>
              </a:rPr>
              <a:t>, yn annibynnol </a:t>
            </a:r>
            <a:r>
              <a:rPr lang="cy-GB" altLang="en-US" dirty="0" smtClean="0">
                <a:latin typeface="Lucida Sans" panose="020B0602030504020204" pitchFamily="34" charset="0"/>
              </a:rPr>
              <a:t>ar </a:t>
            </a:r>
            <a:r>
              <a:rPr lang="cy-GB" altLang="en-US" dirty="0">
                <a:latin typeface="Lucida Sans" panose="020B0602030504020204" pitchFamily="34" charset="0"/>
              </a:rPr>
              <a:t>iaith</a:t>
            </a:r>
          </a:p>
          <a:p>
            <a:r>
              <a:rPr lang="cy-GB" altLang="en-US" dirty="0" smtClean="0">
                <a:latin typeface="Lucida Sans" panose="020B0602030504020204" pitchFamily="34" charset="0"/>
              </a:rPr>
              <a:t>Deallusrwydd </a:t>
            </a:r>
            <a:r>
              <a:rPr lang="cy-GB" altLang="en-US" dirty="0">
                <a:latin typeface="Lucida Sans" panose="020B0602030504020204" pitchFamily="34" charset="0"/>
              </a:rPr>
              <a:t>ar lafar</a:t>
            </a:r>
            <a:endParaRPr lang="cy-GB" altLang="en-US" dirty="0" smtClean="0">
              <a:latin typeface="Lucida Sans" panose="020B0602030504020204" pitchFamily="34" charset="0"/>
            </a:endParaRPr>
          </a:p>
        </p:txBody>
      </p:sp>
      <p:sp>
        <p:nvSpPr>
          <p:cNvPr id="6148" name="Content Placeholder 3"/>
          <p:cNvSpPr>
            <a:spLocks noGrp="1"/>
          </p:cNvSpPr>
          <p:nvPr>
            <p:ph sz="half" idx="2"/>
          </p:nvPr>
        </p:nvSpPr>
        <p:spPr>
          <a:xfrm>
            <a:off x="4648200" y="1412776"/>
            <a:ext cx="4316288" cy="4176465"/>
          </a:xfrm>
        </p:spPr>
        <p:txBody>
          <a:bodyPr>
            <a:normAutofit fontScale="85000" lnSpcReduction="20000"/>
          </a:bodyPr>
          <a:lstStyle/>
          <a:p>
            <a:r>
              <a:rPr lang="en-GB" altLang="en-US" sz="3200" dirty="0">
                <a:solidFill>
                  <a:srgbClr val="002060"/>
                </a:solidFill>
                <a:latin typeface="Lucida Sans" panose="020B0602030504020204" pitchFamily="34" charset="0"/>
                <a:ea typeface="ＭＳ Ｐゴシック" panose="020B0600070205080204" pitchFamily="34" charset="-128"/>
              </a:rPr>
              <a:t>Creative thinking </a:t>
            </a:r>
            <a:endParaRPr lang="en-GB" altLang="en-US" sz="3200" dirty="0" smtClean="0">
              <a:solidFill>
                <a:srgbClr val="002060"/>
              </a:solidFill>
              <a:latin typeface="Lucida Sans" panose="020B0602030504020204" pitchFamily="34" charset="0"/>
              <a:ea typeface="ＭＳ Ｐゴシック" panose="020B0600070205080204" pitchFamily="34" charset="-128"/>
            </a:endParaRPr>
          </a:p>
          <a:p>
            <a:r>
              <a:rPr lang="en-GB" altLang="en-US" sz="3200" dirty="0" smtClean="0">
                <a:solidFill>
                  <a:srgbClr val="002060"/>
                </a:solidFill>
                <a:latin typeface="Lucida Sans" panose="020B0602030504020204" pitchFamily="34" charset="0"/>
                <a:ea typeface="ＭＳ Ｐゴシック" panose="020B0600070205080204" pitchFamily="34" charset="-128"/>
              </a:rPr>
              <a:t>Word </a:t>
            </a:r>
            <a:r>
              <a:rPr lang="en-GB" altLang="en-US" sz="3200" dirty="0">
                <a:solidFill>
                  <a:srgbClr val="002060"/>
                </a:solidFill>
                <a:latin typeface="Lucida Sans" panose="020B0602030504020204" pitchFamily="34" charset="0"/>
                <a:ea typeface="ＭＳ Ｐゴシック" panose="020B0600070205080204" pitchFamily="34" charset="-128"/>
              </a:rPr>
              <a:t>concepts </a:t>
            </a:r>
            <a:endParaRPr lang="en-GB" altLang="en-US" sz="3200" dirty="0" smtClean="0">
              <a:solidFill>
                <a:srgbClr val="002060"/>
              </a:solidFill>
              <a:latin typeface="Lucida Sans" panose="020B0602030504020204" pitchFamily="34" charset="0"/>
              <a:ea typeface="ＭＳ Ｐゴシック" panose="020B0600070205080204" pitchFamily="34" charset="-128"/>
            </a:endParaRPr>
          </a:p>
          <a:p>
            <a:r>
              <a:rPr lang="en-GB" altLang="en-US" sz="3200" dirty="0" smtClean="0">
                <a:solidFill>
                  <a:srgbClr val="002060"/>
                </a:solidFill>
                <a:latin typeface="Lucida Sans" panose="020B0602030504020204" pitchFamily="34" charset="0"/>
                <a:ea typeface="ＭＳ Ｐゴシック" panose="020B0600070205080204" pitchFamily="34" charset="-128"/>
              </a:rPr>
              <a:t>Curriculum </a:t>
            </a:r>
            <a:r>
              <a:rPr lang="en-GB" altLang="en-US" sz="3200" dirty="0">
                <a:solidFill>
                  <a:srgbClr val="002060"/>
                </a:solidFill>
                <a:latin typeface="Lucida Sans" panose="020B0602030504020204" pitchFamily="34" charset="0"/>
                <a:ea typeface="ＭＳ Ｐゴシック" panose="020B0600070205080204" pitchFamily="34" charset="-128"/>
              </a:rPr>
              <a:t>achievement </a:t>
            </a:r>
            <a:endParaRPr lang="en-GB" altLang="en-US" sz="3200" dirty="0" smtClean="0">
              <a:solidFill>
                <a:srgbClr val="002060"/>
              </a:solidFill>
              <a:latin typeface="Lucida Sans" panose="020B0602030504020204" pitchFamily="34" charset="0"/>
              <a:ea typeface="ＭＳ Ｐゴシック" panose="020B0600070205080204" pitchFamily="34" charset="-128"/>
            </a:endParaRPr>
          </a:p>
          <a:p>
            <a:r>
              <a:rPr lang="en-US" altLang="en-US" sz="3200" dirty="0" smtClean="0">
                <a:solidFill>
                  <a:srgbClr val="002060"/>
                </a:solidFill>
                <a:latin typeface="Lucida Sans" panose="020B0602030504020204" pitchFamily="34" charset="0"/>
              </a:rPr>
              <a:t>Greater </a:t>
            </a:r>
            <a:r>
              <a:rPr lang="en-US" altLang="en-US" sz="3200" dirty="0">
                <a:solidFill>
                  <a:srgbClr val="002060"/>
                </a:solidFill>
                <a:latin typeface="Lucida Sans" panose="020B0602030504020204" pitchFamily="34" charset="0"/>
              </a:rPr>
              <a:t>adaptability, mental flexibility</a:t>
            </a:r>
          </a:p>
          <a:p>
            <a:r>
              <a:rPr lang="en-US" altLang="en-US" sz="3200" dirty="0" smtClean="0">
                <a:solidFill>
                  <a:srgbClr val="002060"/>
                </a:solidFill>
                <a:latin typeface="Lucida Sans" panose="020B0602030504020204" pitchFamily="34" charset="0"/>
              </a:rPr>
              <a:t>Higher </a:t>
            </a:r>
            <a:r>
              <a:rPr lang="en-US" altLang="en-US" sz="3200" dirty="0">
                <a:solidFill>
                  <a:srgbClr val="002060"/>
                </a:solidFill>
                <a:latin typeface="Lucida Sans" panose="020B0602030504020204" pitchFamily="34" charset="0"/>
              </a:rPr>
              <a:t>abstract reasoning, independent of </a:t>
            </a:r>
            <a:r>
              <a:rPr lang="en-US" altLang="en-US" sz="3200" dirty="0" smtClean="0">
                <a:solidFill>
                  <a:srgbClr val="002060"/>
                </a:solidFill>
                <a:latin typeface="Lucida Sans" panose="020B0602030504020204" pitchFamily="34" charset="0"/>
              </a:rPr>
              <a:t>language</a:t>
            </a:r>
          </a:p>
          <a:p>
            <a:r>
              <a:rPr lang="en-US" altLang="en-US" sz="3200" dirty="0" smtClean="0">
                <a:solidFill>
                  <a:srgbClr val="002060"/>
                </a:solidFill>
                <a:latin typeface="Lucida Sans" panose="020B0602030504020204" pitchFamily="34" charset="0"/>
              </a:rPr>
              <a:t>Verbal </a:t>
            </a:r>
            <a:r>
              <a:rPr lang="en-US" altLang="en-US" sz="3200" dirty="0">
                <a:solidFill>
                  <a:srgbClr val="002060"/>
                </a:solidFill>
                <a:latin typeface="Lucida Sans" panose="020B0602030504020204" pitchFamily="34" charset="0"/>
              </a:rPr>
              <a:t>intelligence</a:t>
            </a:r>
          </a:p>
          <a:p>
            <a:endParaRPr lang="en-GB" altLang="en-US" sz="3200" dirty="0" smtClean="0">
              <a:solidFill>
                <a:srgbClr val="002060"/>
              </a:solidFill>
              <a:latin typeface="Lucida Sans" panose="020B0602030504020204" pitchFamily="34" charset="0"/>
            </a:endParaRPr>
          </a:p>
        </p:txBody>
      </p:sp>
    </p:spTree>
    <p:extLst>
      <p:ext uri="{BB962C8B-B14F-4D97-AF65-F5344CB8AC3E}">
        <p14:creationId xmlns:p14="http://schemas.microsoft.com/office/powerpoint/2010/main" val="34368026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179512" y="476671"/>
            <a:ext cx="8784976" cy="379843"/>
          </a:xfrm>
        </p:spPr>
        <p:txBody>
          <a:bodyPr>
            <a:noAutofit/>
          </a:bodyPr>
          <a:lstStyle/>
          <a:p>
            <a:r>
              <a:rPr lang="en-GB" altLang="en-US" sz="2800" dirty="0" err="1" smtClean="0">
                <a:latin typeface="Lucida Sans" panose="020B0602030504020204" pitchFamily="34" charset="0"/>
                <a:ea typeface="ＭＳ Ｐゴシック" panose="020B0600070205080204" pitchFamily="34" charset="-128"/>
              </a:rPr>
              <a:t>Manteision</a:t>
            </a:r>
            <a:r>
              <a:rPr lang="en-GB" altLang="en-US" sz="2800" dirty="0" smtClean="0">
                <a:latin typeface="Lucida Sans" panose="020B0602030504020204" pitchFamily="34" charset="0"/>
                <a:ea typeface="ＭＳ Ｐゴシック" panose="020B0600070205080204" pitchFamily="34" charset="-128"/>
              </a:rPr>
              <a:t> </a:t>
            </a:r>
            <a:r>
              <a:rPr lang="en-GB" altLang="en-US" sz="2800" dirty="0" err="1" smtClean="0">
                <a:latin typeface="Lucida Sans" panose="020B0602030504020204" pitchFamily="34" charset="0"/>
                <a:ea typeface="ＭＳ Ｐゴシック" panose="020B0600070205080204" pitchFamily="34" charset="-128"/>
              </a:rPr>
              <a:t>gwybyddol</a:t>
            </a:r>
            <a:r>
              <a:rPr lang="en-GB" altLang="en-US" sz="2800" dirty="0" smtClean="0">
                <a:latin typeface="Lucida Sans" panose="020B0602030504020204" pitchFamily="34" charset="0"/>
                <a:ea typeface="ＭＳ Ｐゴシック" panose="020B0600070205080204" pitchFamily="34" charset="-128"/>
              </a:rPr>
              <a:t> </a:t>
            </a:r>
            <a:r>
              <a:rPr lang="en-GB" altLang="en-US" sz="2800" dirty="0" err="1" smtClean="0">
                <a:latin typeface="Lucida Sans" panose="020B0602030504020204" pitchFamily="34" charset="0"/>
                <a:ea typeface="ＭＳ Ｐゴシック" panose="020B0600070205080204" pitchFamily="34" charset="-128"/>
              </a:rPr>
              <a:t>neu</a:t>
            </a:r>
            <a:r>
              <a:rPr lang="en-GB" altLang="en-US" sz="2800" dirty="0" smtClean="0">
                <a:latin typeface="Lucida Sans" panose="020B0602030504020204" pitchFamily="34" charset="0"/>
                <a:ea typeface="ＭＳ Ｐゴシック" panose="020B0600070205080204" pitchFamily="34" charset="-128"/>
              </a:rPr>
              <a:t> </a:t>
            </a:r>
            <a:r>
              <a:rPr lang="en-GB" altLang="en-US" sz="2800" dirty="0" err="1" smtClean="0">
                <a:latin typeface="Lucida Sans" panose="020B0602030504020204" pitchFamily="34" charset="0"/>
                <a:ea typeface="ＭＳ Ｐゴシック" panose="020B0600070205080204" pitchFamily="34" charset="-128"/>
              </a:rPr>
              <a:t>feddyliol</a:t>
            </a:r>
            <a:r>
              <a:rPr lang="en-GB" altLang="en-US" sz="2800" dirty="0" smtClean="0">
                <a:latin typeface="Lucida Sans" panose="020B0602030504020204" pitchFamily="34" charset="0"/>
                <a:ea typeface="ＭＳ Ｐゴシック" panose="020B0600070205080204" pitchFamily="34" charset="-128"/>
              </a:rPr>
              <a:t> </a:t>
            </a:r>
            <a:r>
              <a:rPr lang="en-GB" altLang="en-US" sz="2800" dirty="0" smtClean="0">
                <a:latin typeface="Lucida Sans" panose="020B0602030504020204" pitchFamily="34" charset="0"/>
                <a:ea typeface="ＭＳ Ｐゴシック" panose="020B0600070205080204" pitchFamily="34" charset="-128"/>
              </a:rPr>
              <a:t>2</a:t>
            </a:r>
            <a:r>
              <a:rPr lang="en-GB" altLang="en-US" sz="2800" dirty="0" smtClean="0">
                <a:solidFill>
                  <a:srgbClr val="002060"/>
                </a:solidFill>
                <a:latin typeface="Lucida Sans" panose="020B0602030504020204" pitchFamily="34" charset="0"/>
                <a:ea typeface="ＭＳ Ｐゴシック" panose="020B0600070205080204" pitchFamily="34" charset="-128"/>
              </a:rPr>
              <a:t/>
            </a:r>
            <a:br>
              <a:rPr lang="en-GB" altLang="en-US" sz="2800" dirty="0" smtClean="0">
                <a:solidFill>
                  <a:srgbClr val="002060"/>
                </a:solidFill>
                <a:latin typeface="Lucida Sans" panose="020B0602030504020204" pitchFamily="34" charset="0"/>
                <a:ea typeface="ＭＳ Ｐゴシック" panose="020B0600070205080204" pitchFamily="34" charset="-128"/>
              </a:rPr>
            </a:br>
            <a:r>
              <a:rPr lang="en-GB" altLang="en-US" sz="2800" dirty="0" smtClean="0">
                <a:solidFill>
                  <a:srgbClr val="002060"/>
                </a:solidFill>
                <a:latin typeface="Lucida Sans" panose="020B0602030504020204" pitchFamily="34" charset="0"/>
                <a:ea typeface="ＭＳ Ｐゴシック" panose="020B0600070205080204" pitchFamily="34" charset="-128"/>
              </a:rPr>
              <a:t>Cognitive </a:t>
            </a:r>
            <a:r>
              <a:rPr lang="en-GB" altLang="en-US" sz="2800" dirty="0">
                <a:solidFill>
                  <a:srgbClr val="002060"/>
                </a:solidFill>
                <a:latin typeface="Lucida Sans" panose="020B0602030504020204" pitchFamily="34" charset="0"/>
                <a:ea typeface="ＭＳ Ｐゴシック" panose="020B0600070205080204" pitchFamily="34" charset="-128"/>
              </a:rPr>
              <a:t>or thinking </a:t>
            </a:r>
            <a:r>
              <a:rPr lang="en-GB" altLang="en-US" sz="2800" dirty="0" smtClean="0">
                <a:solidFill>
                  <a:srgbClr val="002060"/>
                </a:solidFill>
                <a:latin typeface="Lucida Sans" panose="020B0602030504020204" pitchFamily="34" charset="0"/>
                <a:ea typeface="ＭＳ Ｐゴシック" panose="020B0600070205080204" pitchFamily="34" charset="-128"/>
              </a:rPr>
              <a:t>advantages 2</a:t>
            </a:r>
            <a:endParaRPr lang="en-GB" altLang="en-US" sz="2800" dirty="0" smtClean="0">
              <a:solidFill>
                <a:srgbClr val="002060"/>
              </a:solidFill>
              <a:latin typeface="Lucida Sans" panose="020B0602030504020204" pitchFamily="34" charset="0"/>
            </a:endParaRPr>
          </a:p>
        </p:txBody>
      </p:sp>
      <p:sp>
        <p:nvSpPr>
          <p:cNvPr id="6147" name="Content Placeholder 2"/>
          <p:cNvSpPr>
            <a:spLocks noGrp="1"/>
          </p:cNvSpPr>
          <p:nvPr>
            <p:ph sz="half" idx="1"/>
          </p:nvPr>
        </p:nvSpPr>
        <p:spPr>
          <a:xfrm>
            <a:off x="179512" y="1124744"/>
            <a:ext cx="4468688" cy="4464497"/>
          </a:xfrm>
        </p:spPr>
        <p:txBody>
          <a:bodyPr>
            <a:noAutofit/>
          </a:bodyPr>
          <a:lstStyle/>
          <a:p>
            <a:r>
              <a:rPr lang="cy-GB" altLang="en-US" sz="2400" dirty="0" smtClean="0">
                <a:latin typeface="Lucida Sans" panose="020B0602030504020204" pitchFamily="34" charset="0"/>
              </a:rPr>
              <a:t>Sensitifrwydd </a:t>
            </a:r>
            <a:r>
              <a:rPr lang="cy-GB" altLang="en-US" sz="2400" dirty="0">
                <a:latin typeface="Lucida Sans" panose="020B0602030504020204" pitchFamily="34" charset="0"/>
              </a:rPr>
              <a:t>cyfathrebu </a:t>
            </a:r>
            <a:r>
              <a:rPr lang="cy-GB" altLang="en-US" sz="2400" dirty="0" smtClean="0">
                <a:latin typeface="Lucida Sans" panose="020B0602030504020204" pitchFamily="34" charset="0"/>
              </a:rPr>
              <a:t>uwch</a:t>
            </a:r>
            <a:endParaRPr lang="cy-GB" altLang="en-US" sz="2400" dirty="0">
              <a:latin typeface="Lucida Sans" panose="020B0602030504020204" pitchFamily="34" charset="0"/>
            </a:endParaRPr>
          </a:p>
          <a:p>
            <a:r>
              <a:rPr lang="cy-GB" altLang="en-US" sz="2400" dirty="0">
                <a:latin typeface="Lucida Sans" panose="020B0602030504020204" pitchFamily="34" charset="0"/>
              </a:rPr>
              <a:t>Mwy o allu i ddatrys problemau</a:t>
            </a:r>
          </a:p>
          <a:p>
            <a:r>
              <a:rPr lang="cy-GB" altLang="en-US" sz="2400" dirty="0" smtClean="0">
                <a:latin typeface="Lucida Sans" panose="020B0602030504020204" pitchFamily="34" charset="0"/>
              </a:rPr>
              <a:t>Perfformiad </a:t>
            </a:r>
            <a:r>
              <a:rPr lang="cy-GB" altLang="en-US" sz="2400" dirty="0">
                <a:latin typeface="Lucida Sans" panose="020B0602030504020204" pitchFamily="34" charset="0"/>
              </a:rPr>
              <a:t>uwch mewn canfyddiad gofodol</a:t>
            </a:r>
          </a:p>
          <a:p>
            <a:r>
              <a:rPr lang="cy-GB" altLang="en-US" sz="2400" dirty="0" smtClean="0">
                <a:latin typeface="Lucida Sans" panose="020B0602030504020204" pitchFamily="34" charset="0"/>
              </a:rPr>
              <a:t>Canlyniadau </a:t>
            </a:r>
            <a:r>
              <a:rPr lang="cy-GB" altLang="en-US" sz="2400" dirty="0">
                <a:latin typeface="Lucida Sans" panose="020B0602030504020204" pitchFamily="34" charset="0"/>
              </a:rPr>
              <a:t>cadarnhaol yn </a:t>
            </a:r>
            <a:r>
              <a:rPr lang="cy-GB" altLang="en-US" sz="2400" dirty="0" smtClean="0">
                <a:latin typeface="Lucida Sans" panose="020B0602030504020204" pitchFamily="34" charset="0"/>
              </a:rPr>
              <a:t>y byd </a:t>
            </a:r>
            <a:r>
              <a:rPr lang="cy-GB" altLang="en-US" sz="2400" dirty="0">
                <a:latin typeface="Lucida Sans" panose="020B0602030504020204" pitchFamily="34" charset="0"/>
              </a:rPr>
              <a:t>mathemategol</a:t>
            </a:r>
          </a:p>
          <a:p>
            <a:r>
              <a:rPr lang="cy-GB" altLang="en-US" sz="2400" dirty="0" smtClean="0">
                <a:latin typeface="Lucida Sans" panose="020B0602030504020204" pitchFamily="34" charset="0"/>
              </a:rPr>
              <a:t>Y gallu i ddysgu </a:t>
            </a:r>
            <a:r>
              <a:rPr lang="cy-GB" altLang="en-US" sz="2400" dirty="0">
                <a:latin typeface="Lucida Sans" panose="020B0602030504020204" pitchFamily="34" charset="0"/>
              </a:rPr>
              <a:t>ieithoedd ychwanegol yn cael ei </a:t>
            </a:r>
            <a:r>
              <a:rPr lang="cy-GB" altLang="en-US" sz="2400" dirty="0" smtClean="0">
                <a:latin typeface="Lucida Sans" panose="020B0602030504020204" pitchFamily="34" charset="0"/>
              </a:rPr>
              <a:t>hwyluso’n </a:t>
            </a:r>
            <a:r>
              <a:rPr lang="cy-GB" altLang="en-US" sz="2400" dirty="0">
                <a:latin typeface="Lucida Sans" panose="020B0602030504020204" pitchFamily="34" charset="0"/>
              </a:rPr>
              <a:t>fawr</a:t>
            </a:r>
            <a:endParaRPr lang="cy-GB" altLang="en-US" sz="2400" dirty="0" smtClean="0">
              <a:latin typeface="Lucida Sans" panose="020B0602030504020204" pitchFamily="34" charset="0"/>
            </a:endParaRPr>
          </a:p>
        </p:txBody>
      </p:sp>
      <p:sp>
        <p:nvSpPr>
          <p:cNvPr id="6148" name="Content Placeholder 3"/>
          <p:cNvSpPr>
            <a:spLocks noGrp="1"/>
          </p:cNvSpPr>
          <p:nvPr>
            <p:ph sz="half" idx="2"/>
          </p:nvPr>
        </p:nvSpPr>
        <p:spPr>
          <a:xfrm>
            <a:off x="4648200" y="1124744"/>
            <a:ext cx="4316288" cy="4464497"/>
          </a:xfrm>
        </p:spPr>
        <p:txBody>
          <a:bodyPr>
            <a:normAutofit fontScale="85000" lnSpcReduction="20000"/>
          </a:bodyPr>
          <a:lstStyle/>
          <a:p>
            <a:r>
              <a:rPr lang="en-US" altLang="en-US" sz="3200" dirty="0">
                <a:solidFill>
                  <a:srgbClr val="002060"/>
                </a:solidFill>
                <a:latin typeface="Lucida Sans" panose="020B0602030504020204" pitchFamily="34" charset="0"/>
                <a:ea typeface="ＭＳ Ｐゴシック" panose="020B0600070205080204" pitchFamily="34" charset="-128"/>
              </a:rPr>
              <a:t>Higher communication sensitivity</a:t>
            </a:r>
          </a:p>
          <a:p>
            <a:r>
              <a:rPr lang="en-US" altLang="en-US" sz="3200" dirty="0">
                <a:solidFill>
                  <a:srgbClr val="002060"/>
                </a:solidFill>
                <a:latin typeface="Lucida Sans" panose="020B0602030504020204" pitchFamily="34" charset="0"/>
                <a:ea typeface="ＭＳ Ｐゴシック" panose="020B0600070205080204" pitchFamily="34" charset="-128"/>
              </a:rPr>
              <a:t>Greater capacity to problem solve</a:t>
            </a:r>
          </a:p>
          <a:p>
            <a:r>
              <a:rPr lang="en-US" altLang="en-US" sz="3200" dirty="0">
                <a:solidFill>
                  <a:srgbClr val="002060"/>
                </a:solidFill>
                <a:latin typeface="Lucida Sans" panose="020B0602030504020204" pitchFamily="34" charset="0"/>
                <a:ea typeface="ＭＳ Ｐゴシック" panose="020B0600070205080204" pitchFamily="34" charset="-128"/>
              </a:rPr>
              <a:t>Higher performance in spatial perception</a:t>
            </a:r>
          </a:p>
          <a:p>
            <a:r>
              <a:rPr lang="en-US" altLang="en-US" sz="3200" dirty="0">
                <a:solidFill>
                  <a:srgbClr val="002060"/>
                </a:solidFill>
                <a:latin typeface="Lucida Sans" panose="020B0602030504020204" pitchFamily="34" charset="0"/>
                <a:ea typeface="ＭＳ Ｐゴシック" panose="020B0600070205080204" pitchFamily="34" charset="-128"/>
              </a:rPr>
              <a:t>Positive consequences in the mathematical world</a:t>
            </a:r>
          </a:p>
          <a:p>
            <a:r>
              <a:rPr lang="en-US" altLang="en-US" sz="3200" dirty="0">
                <a:solidFill>
                  <a:srgbClr val="002060"/>
                </a:solidFill>
                <a:latin typeface="Lucida Sans" panose="020B0602030504020204" pitchFamily="34" charset="0"/>
                <a:ea typeface="ＭＳ Ｐゴシック" panose="020B0600070205080204" pitchFamily="34" charset="-128"/>
              </a:rPr>
              <a:t>The learning of additional languages is greatly facilitated</a:t>
            </a:r>
          </a:p>
          <a:p>
            <a:endParaRPr lang="en-GB" altLang="en-US" sz="3200" dirty="0" smtClean="0">
              <a:solidFill>
                <a:srgbClr val="002060"/>
              </a:solidFill>
              <a:latin typeface="Lucida Sans" panose="020B0602030504020204" pitchFamily="34" charset="0"/>
            </a:endParaRPr>
          </a:p>
        </p:txBody>
      </p:sp>
    </p:spTree>
    <p:extLst>
      <p:ext uri="{BB962C8B-B14F-4D97-AF65-F5344CB8AC3E}">
        <p14:creationId xmlns:p14="http://schemas.microsoft.com/office/powerpoint/2010/main" val="23463910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00" y="274638"/>
            <a:ext cx="8229600" cy="706090"/>
          </a:xfrm>
        </p:spPr>
        <p:txBody>
          <a:bodyPr>
            <a:normAutofit fontScale="90000"/>
          </a:bodyPr>
          <a:lstStyle/>
          <a:p>
            <a:r>
              <a:rPr lang="en-GB" sz="3200" dirty="0">
                <a:latin typeface="Lucida Sans" pitchFamily="34" charset="0"/>
              </a:rPr>
              <a:t/>
            </a:r>
            <a:br>
              <a:rPr lang="en-GB" sz="3200" dirty="0">
                <a:latin typeface="Lucida Sans" pitchFamily="34" charset="0"/>
              </a:rPr>
            </a:br>
            <a:r>
              <a:rPr lang="cy-GB" sz="3200" dirty="0" smtClean="0">
                <a:latin typeface="Lucida Sans" panose="020B0602040502020204" pitchFamily="34" charset="0"/>
              </a:rPr>
              <a:t>Gwybodaeth </a:t>
            </a:r>
            <a:r>
              <a:rPr lang="cy-GB" sz="3200" dirty="0" err="1" smtClean="0">
                <a:latin typeface="Lucida Sans" panose="020B0602040502020204" pitchFamily="34" charset="0"/>
              </a:rPr>
              <a:t>fetaieithyddol</a:t>
            </a:r>
            <a:r>
              <a:rPr lang="cy-GB" sz="3200" dirty="0">
                <a:latin typeface="Lucida Sans" panose="020B0602040502020204" pitchFamily="34" charset="0"/>
              </a:rPr>
              <a:t/>
            </a:r>
            <a:br>
              <a:rPr lang="cy-GB" sz="3200" dirty="0">
                <a:latin typeface="Lucida Sans" panose="020B0602040502020204" pitchFamily="34" charset="0"/>
              </a:rPr>
            </a:br>
            <a:r>
              <a:rPr lang="cy-GB" sz="3200" dirty="0">
                <a:solidFill>
                  <a:srgbClr val="002060"/>
                </a:solidFill>
                <a:latin typeface="Lucida Sans" panose="020B0602040502020204" pitchFamily="34" charset="0"/>
              </a:rPr>
              <a:t>Metalinguistic knowledge</a:t>
            </a:r>
            <a:r>
              <a:rPr lang="cy-GB" sz="3200" dirty="0">
                <a:latin typeface="Lucida Sans" panose="020B0602040502020204" pitchFamily="34" charset="0"/>
              </a:rPr>
              <a:t/>
            </a:r>
            <a:br>
              <a:rPr lang="cy-GB" sz="3200" dirty="0">
                <a:latin typeface="Lucida Sans" panose="020B0602040502020204" pitchFamily="34" charset="0"/>
              </a:rPr>
            </a:br>
            <a:endParaRPr lang="en-GB" altLang="cy-GB" sz="3200" dirty="0" smtClean="0">
              <a:solidFill>
                <a:schemeClr val="tx1"/>
              </a:solidFill>
              <a:latin typeface="Lucida Sans" pitchFamily="34" charset="0"/>
            </a:endParaRPr>
          </a:p>
        </p:txBody>
      </p:sp>
      <p:sp>
        <p:nvSpPr>
          <p:cNvPr id="5" name="Content Placeholder 4"/>
          <p:cNvSpPr>
            <a:spLocks noGrp="1"/>
          </p:cNvSpPr>
          <p:nvPr>
            <p:ph sz="half" idx="1"/>
          </p:nvPr>
        </p:nvSpPr>
        <p:spPr>
          <a:xfrm>
            <a:off x="457200" y="1412776"/>
            <a:ext cx="3826768" cy="4176465"/>
          </a:xfrm>
        </p:spPr>
        <p:txBody>
          <a:bodyPr>
            <a:normAutofit/>
          </a:bodyPr>
          <a:lstStyle/>
          <a:p>
            <a:pPr eaLnBrk="0" fontAlgn="base" hangingPunct="0">
              <a:spcAft>
                <a:spcPct val="0"/>
              </a:spcAft>
            </a:pPr>
            <a:r>
              <a:rPr lang="cy-GB" dirty="0" smtClean="0">
                <a:latin typeface="Lucida Sans" panose="020B0602040502020204" pitchFamily="34" charset="0"/>
              </a:rPr>
              <a:t>Y gallu i ddeall strwythur ynghyd ag ystyr iaith</a:t>
            </a:r>
          </a:p>
          <a:p>
            <a:pPr eaLnBrk="0" fontAlgn="base" hangingPunct="0">
              <a:spcAft>
                <a:spcPct val="0"/>
              </a:spcAft>
            </a:pPr>
            <a:r>
              <a:rPr lang="cy-GB" dirty="0" smtClean="0">
                <a:latin typeface="Lucida Sans" panose="020B0602040502020204" pitchFamily="34" charset="0"/>
              </a:rPr>
              <a:t>Ffactor allweddol yn natblygiad darllen plant ifainc</a:t>
            </a:r>
          </a:p>
          <a:p>
            <a:pPr eaLnBrk="0" fontAlgn="base" hangingPunct="0">
              <a:spcAft>
                <a:spcPct val="0"/>
              </a:spcAft>
            </a:pPr>
            <a:r>
              <a:rPr lang="cy-GB" dirty="0">
                <a:latin typeface="Lucida Sans" panose="020B0602040502020204" pitchFamily="34" charset="0"/>
              </a:rPr>
              <a:t>Ellen Bialystok</a:t>
            </a:r>
            <a:endParaRPr lang="cy-GB" dirty="0" smtClean="0">
              <a:latin typeface="Lucida Sans" panose="020B0602040502020204" pitchFamily="34" charset="0"/>
            </a:endParaRPr>
          </a:p>
        </p:txBody>
      </p:sp>
      <p:sp>
        <p:nvSpPr>
          <p:cNvPr id="2" name="Content Placeholder 1"/>
          <p:cNvSpPr>
            <a:spLocks noGrp="1"/>
          </p:cNvSpPr>
          <p:nvPr>
            <p:ph sz="half" idx="2"/>
          </p:nvPr>
        </p:nvSpPr>
        <p:spPr>
          <a:xfrm>
            <a:off x="4283968" y="1412776"/>
            <a:ext cx="4860032" cy="4176465"/>
          </a:xfrm>
        </p:spPr>
        <p:txBody>
          <a:bodyPr>
            <a:normAutofit/>
          </a:bodyPr>
          <a:lstStyle/>
          <a:p>
            <a:r>
              <a:rPr lang="en-GB" dirty="0" smtClean="0">
                <a:solidFill>
                  <a:srgbClr val="002060"/>
                </a:solidFill>
                <a:latin typeface="Lucida Sans" panose="020B0602030504020204" pitchFamily="34" charset="0"/>
              </a:rPr>
              <a:t>The ability to understand the structure of language as well as the meaning</a:t>
            </a:r>
          </a:p>
          <a:p>
            <a:r>
              <a:rPr lang="en-GB" dirty="0" smtClean="0">
                <a:solidFill>
                  <a:srgbClr val="002060"/>
                </a:solidFill>
                <a:latin typeface="Lucida Sans" panose="020B0602030504020204" pitchFamily="34" charset="0"/>
              </a:rPr>
              <a:t>A key factor in the development of reading in young children</a:t>
            </a:r>
          </a:p>
          <a:p>
            <a:r>
              <a:rPr lang="en-GB" dirty="0">
                <a:solidFill>
                  <a:srgbClr val="002060"/>
                </a:solidFill>
                <a:latin typeface="Lucida Sans" panose="020B0602030504020204" pitchFamily="34" charset="0"/>
              </a:rPr>
              <a:t>Ellen Bialystok</a:t>
            </a:r>
          </a:p>
          <a:p>
            <a:endParaRPr lang="en-GB" dirty="0" smtClean="0">
              <a:solidFill>
                <a:srgbClr val="002060"/>
              </a:solidFill>
              <a:latin typeface="Lucida Sans" panose="020B0602030504020204" pitchFamily="34" charset="0"/>
            </a:endParaRPr>
          </a:p>
          <a:p>
            <a:endParaRPr lang="en-GB" dirty="0" smtClean="0">
              <a:solidFill>
                <a:srgbClr val="002060"/>
              </a:solidFill>
              <a:latin typeface="Lucida Sans" panose="020B0602030504020204" pitchFamily="34" charset="0"/>
            </a:endParaRPr>
          </a:p>
        </p:txBody>
      </p:sp>
    </p:spTree>
    <p:extLst>
      <p:ext uri="{BB962C8B-B14F-4D97-AF65-F5344CB8AC3E}">
        <p14:creationId xmlns:p14="http://schemas.microsoft.com/office/powerpoint/2010/main" val="17334331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ucida Sans" panose="020B0602030504020204" pitchFamily="34" charset="0"/>
              </a:rPr>
              <a:t>Inuit</a:t>
            </a:r>
            <a:endParaRPr lang="en-US" dirty="0">
              <a:latin typeface="Lucida Sans" panose="020B0602030504020204" pitchFamily="34" charset="0"/>
            </a:endParaRPr>
          </a:p>
        </p:txBody>
      </p:sp>
      <p:sp>
        <p:nvSpPr>
          <p:cNvPr id="3" name="Content Placeholder 2"/>
          <p:cNvSpPr>
            <a:spLocks noGrp="1"/>
          </p:cNvSpPr>
          <p:nvPr>
            <p:ph idx="1"/>
          </p:nvPr>
        </p:nvSpPr>
        <p:spPr/>
        <p:txBody>
          <a:bodyPr/>
          <a:lstStyle/>
          <a:p>
            <a:pPr marL="0" indent="0">
              <a:buNone/>
            </a:pPr>
            <a:r>
              <a:rPr lang="en-GB" dirty="0" smtClean="0">
                <a:latin typeface="Lucida Sans" panose="020B0602030504020204" pitchFamily="34" charset="0"/>
              </a:rPr>
              <a:t>de </a:t>
            </a:r>
            <a:r>
              <a:rPr lang="en-GB" dirty="0" err="1" smtClean="0">
                <a:latin typeface="Lucida Sans" panose="020B0602030504020204" pitchFamily="34" charset="0"/>
              </a:rPr>
              <a:t>Boinot</a:t>
            </a:r>
            <a:r>
              <a:rPr lang="en-GB" dirty="0" smtClean="0">
                <a:latin typeface="Lucida Sans" panose="020B0602030504020204" pitchFamily="34" charset="0"/>
              </a:rPr>
              <a:t>, J. (2014) ‘Cultural vocabularies: how many words do the </a:t>
            </a:r>
            <a:r>
              <a:rPr lang="en-GB" dirty="0" err="1" smtClean="0">
                <a:latin typeface="Lucida Sans" panose="020B0602030504020204" pitchFamily="34" charset="0"/>
              </a:rPr>
              <a:t>Inuits</a:t>
            </a:r>
            <a:r>
              <a:rPr lang="en-GB" dirty="0" smtClean="0">
                <a:latin typeface="Lucida Sans" panose="020B0602030504020204" pitchFamily="34" charset="0"/>
              </a:rPr>
              <a:t> have for snow</a:t>
            </a:r>
            <a:r>
              <a:rPr lang="en-GB" dirty="0">
                <a:latin typeface="Lucida Sans" panose="020B0602030504020204" pitchFamily="34" charset="0"/>
              </a:rPr>
              <a:t>?’ </a:t>
            </a:r>
            <a:r>
              <a:rPr lang="en-GB" dirty="0">
                <a:latin typeface="Lucida Sans" panose="020B0602030504020204" pitchFamily="34" charset="0"/>
                <a:hlinkClick r:id="rId3"/>
              </a:rPr>
              <a:t>https://</a:t>
            </a:r>
            <a:r>
              <a:rPr lang="en-GB" dirty="0" smtClean="0">
                <a:latin typeface="Lucida Sans" panose="020B0602030504020204" pitchFamily="34" charset="0"/>
                <a:hlinkClick r:id="rId3"/>
              </a:rPr>
              <a:t>www.theguardian.com/education/2014/apr/29/what-vocabularies-tell-us-about-culture</a:t>
            </a:r>
            <a:r>
              <a:rPr lang="en-GB" dirty="0" smtClean="0">
                <a:latin typeface="Lucida Sans" panose="020B0602030504020204" pitchFamily="34" charset="0"/>
              </a:rPr>
              <a:t> [Accessed: February 20 2017].</a:t>
            </a:r>
            <a:endParaRPr lang="en-US" dirty="0">
              <a:latin typeface="Lucida Sans" panose="020B0602030504020204" pitchFamily="34" charset="0"/>
            </a:endParaRPr>
          </a:p>
        </p:txBody>
      </p:sp>
    </p:spTree>
    <p:extLst>
      <p:ext uri="{BB962C8B-B14F-4D97-AF65-F5344CB8AC3E}">
        <p14:creationId xmlns:p14="http://schemas.microsoft.com/office/powerpoint/2010/main" val="39893809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latin typeface="Lucida Sans" panose="020B0602030504020204" pitchFamily="34" charset="0"/>
              </a:rPr>
              <a:t>Albanaidd</a:t>
            </a:r>
            <a:r>
              <a:rPr lang="en-GB" dirty="0" smtClean="0">
                <a:latin typeface="Lucida Sans" panose="020B0602030504020204" pitchFamily="34" charset="0"/>
              </a:rPr>
              <a:t/>
            </a:r>
            <a:br>
              <a:rPr lang="en-GB" dirty="0" smtClean="0">
                <a:latin typeface="Lucida Sans" panose="020B0602030504020204" pitchFamily="34" charset="0"/>
              </a:rPr>
            </a:br>
            <a:r>
              <a:rPr lang="en-GB" dirty="0" smtClean="0">
                <a:solidFill>
                  <a:srgbClr val="002060"/>
                </a:solidFill>
                <a:latin typeface="Lucida Sans" panose="020B0602030504020204" pitchFamily="34" charset="0"/>
              </a:rPr>
              <a:t>Scottish</a:t>
            </a:r>
            <a:endParaRPr lang="en-US" dirty="0">
              <a:solidFill>
                <a:srgbClr val="002060"/>
              </a:solidFill>
              <a:latin typeface="Lucida Sans" panose="020B0602030504020204" pitchFamily="34" charset="0"/>
            </a:endParaRPr>
          </a:p>
        </p:txBody>
      </p:sp>
      <p:sp>
        <p:nvSpPr>
          <p:cNvPr id="3" name="Content Placeholder 2"/>
          <p:cNvSpPr>
            <a:spLocks noGrp="1"/>
          </p:cNvSpPr>
          <p:nvPr>
            <p:ph idx="1"/>
          </p:nvPr>
        </p:nvSpPr>
        <p:spPr/>
        <p:txBody>
          <a:bodyPr/>
          <a:lstStyle/>
          <a:p>
            <a:pPr marL="0" indent="0">
              <a:buNone/>
            </a:pPr>
            <a:r>
              <a:rPr lang="en-GB" dirty="0" smtClean="0">
                <a:latin typeface="Lucida Sans" panose="020B0602030504020204" pitchFamily="34" charset="0"/>
              </a:rPr>
              <a:t>Flood, A. (2015) ‘</a:t>
            </a:r>
            <a:r>
              <a:rPr lang="en-US" dirty="0">
                <a:latin typeface="Lucida Sans" panose="020B0602030504020204" pitchFamily="34" charset="0"/>
              </a:rPr>
              <a:t>Whiteout: new Scottish thesaurus has 421 words for snow,’ </a:t>
            </a:r>
            <a:r>
              <a:rPr lang="en-US" dirty="0">
                <a:latin typeface="Lucida Sans" panose="020B0602030504020204" pitchFamily="34" charset="0"/>
                <a:hlinkClick r:id="rId3"/>
              </a:rPr>
              <a:t>https://</a:t>
            </a:r>
            <a:r>
              <a:rPr lang="en-US" dirty="0" smtClean="0">
                <a:latin typeface="Lucida Sans" panose="020B0602030504020204" pitchFamily="34" charset="0"/>
                <a:hlinkClick r:id="rId3"/>
              </a:rPr>
              <a:t>www.theguardian.com/books/2015/sep/23/scots-thesaurus-reveals-421-words-for-snow</a:t>
            </a:r>
            <a:r>
              <a:rPr lang="en-US" dirty="0" smtClean="0">
                <a:latin typeface="Lucida Sans" panose="020B0602030504020204" pitchFamily="34" charset="0"/>
              </a:rPr>
              <a:t> [Accessed: February 20 2017]. </a:t>
            </a:r>
            <a:endParaRPr lang="en-US" dirty="0">
              <a:latin typeface="Lucida Sans" panose="020B0602030504020204" pitchFamily="34" charset="0"/>
            </a:endParaRPr>
          </a:p>
        </p:txBody>
      </p:sp>
    </p:spTree>
    <p:extLst>
      <p:ext uri="{BB962C8B-B14F-4D97-AF65-F5344CB8AC3E}">
        <p14:creationId xmlns:p14="http://schemas.microsoft.com/office/powerpoint/2010/main" val="37587830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latin typeface="Lucida Sans" panose="020B0602030504020204" pitchFamily="34" charset="0"/>
              </a:rPr>
              <a:t>Ewch</a:t>
            </a:r>
            <a:r>
              <a:rPr lang="en-GB" dirty="0" smtClean="0">
                <a:latin typeface="Lucida Sans" panose="020B0602030504020204" pitchFamily="34" charset="0"/>
              </a:rPr>
              <a:t> </a:t>
            </a:r>
            <a:r>
              <a:rPr lang="en-GB" dirty="0" err="1" smtClean="0">
                <a:latin typeface="Lucida Sans" panose="020B0602030504020204" pitchFamily="34" charset="0"/>
              </a:rPr>
              <a:t>amdani</a:t>
            </a:r>
            <a:r>
              <a:rPr lang="en-GB" dirty="0" smtClean="0">
                <a:latin typeface="Lucida Sans" panose="020B0602030504020204" pitchFamily="34" charset="0"/>
              </a:rPr>
              <a:t>…</a:t>
            </a:r>
            <a:br>
              <a:rPr lang="en-GB" dirty="0" smtClean="0">
                <a:latin typeface="Lucida Sans" panose="020B0602030504020204" pitchFamily="34" charset="0"/>
              </a:rPr>
            </a:br>
            <a:r>
              <a:rPr lang="en-GB" dirty="0" smtClean="0">
                <a:solidFill>
                  <a:srgbClr val="002060"/>
                </a:solidFill>
                <a:latin typeface="Lucida Sans" panose="020B0602030504020204" pitchFamily="34" charset="0"/>
              </a:rPr>
              <a:t>Have a go…</a:t>
            </a:r>
            <a:endParaRPr lang="en-US" dirty="0">
              <a:solidFill>
                <a:srgbClr val="002060"/>
              </a:solidFill>
              <a:latin typeface="Lucida Sans" panose="020B0602030504020204" pitchFamily="34" charset="0"/>
            </a:endParaRPr>
          </a:p>
        </p:txBody>
      </p:sp>
      <p:sp>
        <p:nvSpPr>
          <p:cNvPr id="4" name="Content Placeholder 3"/>
          <p:cNvSpPr>
            <a:spLocks noGrp="1"/>
          </p:cNvSpPr>
          <p:nvPr>
            <p:ph sz="half" idx="1"/>
          </p:nvPr>
        </p:nvSpPr>
        <p:spPr/>
        <p:txBody>
          <a:bodyPr/>
          <a:lstStyle/>
          <a:p>
            <a:r>
              <a:rPr lang="en-GB" dirty="0" smtClean="0">
                <a:latin typeface="Lucida Sans" panose="020B0602030504020204" pitchFamily="34" charset="0"/>
              </a:rPr>
              <a:t>Beth am y </a:t>
            </a:r>
            <a:r>
              <a:rPr lang="en-GB" dirty="0" err="1" smtClean="0">
                <a:latin typeface="Lucida Sans" panose="020B0602030504020204" pitchFamily="34" charset="0"/>
              </a:rPr>
              <a:t>Gymraeg</a:t>
            </a:r>
            <a:r>
              <a:rPr lang="en-GB" dirty="0" smtClean="0">
                <a:latin typeface="Lucida Sans" panose="020B0602030504020204" pitchFamily="34" charset="0"/>
              </a:rPr>
              <a:t>?</a:t>
            </a:r>
          </a:p>
          <a:p>
            <a:r>
              <a:rPr lang="en-GB" dirty="0" err="1" smtClean="0">
                <a:latin typeface="Lucida Sans" panose="020B0602030504020204" pitchFamily="34" charset="0"/>
              </a:rPr>
              <a:t>Sawl</a:t>
            </a:r>
            <a:r>
              <a:rPr lang="en-GB" dirty="0" smtClean="0">
                <a:latin typeface="Lucida Sans" panose="020B0602030504020204" pitchFamily="34" charset="0"/>
              </a:rPr>
              <a:t> </a:t>
            </a:r>
            <a:r>
              <a:rPr lang="en-GB" dirty="0" err="1" smtClean="0">
                <a:latin typeface="Lucida Sans" panose="020B0602030504020204" pitchFamily="34" charset="0"/>
              </a:rPr>
              <a:t>gair</a:t>
            </a:r>
            <a:r>
              <a:rPr lang="en-GB" dirty="0" smtClean="0">
                <a:latin typeface="Lucida Sans" panose="020B0602030504020204" pitchFamily="34" charset="0"/>
              </a:rPr>
              <a:t> </a:t>
            </a:r>
            <a:r>
              <a:rPr lang="en-GB" dirty="0" smtClean="0">
                <a:latin typeface="Lucida Sans" panose="020B0602030504020204" pitchFamily="34" charset="0"/>
              </a:rPr>
              <a:t>am ‘</a:t>
            </a:r>
            <a:r>
              <a:rPr lang="en-GB" dirty="0" err="1" smtClean="0">
                <a:latin typeface="Lucida Sans" panose="020B0602030504020204" pitchFamily="34" charset="0"/>
              </a:rPr>
              <a:t>eira</a:t>
            </a:r>
            <a:r>
              <a:rPr lang="en-GB" dirty="0" smtClean="0">
                <a:latin typeface="Lucida Sans" panose="020B0602030504020204" pitchFamily="34" charset="0"/>
              </a:rPr>
              <a:t>’ </a:t>
            </a:r>
            <a:r>
              <a:rPr lang="en-GB" dirty="0" err="1" smtClean="0">
                <a:latin typeface="Lucida Sans" panose="020B0602030504020204" pitchFamily="34" charset="0"/>
              </a:rPr>
              <a:t>fedrwch</a:t>
            </a:r>
            <a:r>
              <a:rPr lang="en-GB" dirty="0" smtClean="0">
                <a:latin typeface="Lucida Sans" panose="020B0602030504020204" pitchFamily="34" charset="0"/>
              </a:rPr>
              <a:t> </a:t>
            </a:r>
            <a:r>
              <a:rPr lang="en-GB" dirty="0" smtClean="0">
                <a:latin typeface="Lucida Sans" panose="020B0602030504020204" pitchFamily="34" charset="0"/>
              </a:rPr>
              <a:t>chi </a:t>
            </a:r>
            <a:r>
              <a:rPr lang="en-GB" dirty="0" err="1" smtClean="0">
                <a:latin typeface="Lucida Sans" panose="020B0602030504020204" pitchFamily="34" charset="0"/>
              </a:rPr>
              <a:t>feddwl</a:t>
            </a:r>
            <a:r>
              <a:rPr lang="en-GB" dirty="0" smtClean="0">
                <a:latin typeface="Lucida Sans" panose="020B0602030504020204" pitchFamily="34" charset="0"/>
              </a:rPr>
              <a:t> </a:t>
            </a:r>
            <a:r>
              <a:rPr lang="en-GB" dirty="0" err="1" smtClean="0">
                <a:latin typeface="Lucida Sans" panose="020B0602030504020204" pitchFamily="34" charset="0"/>
              </a:rPr>
              <a:t>amdano</a:t>
            </a:r>
            <a:r>
              <a:rPr lang="en-GB" dirty="0" smtClean="0">
                <a:latin typeface="Lucida Sans" panose="020B0602030504020204" pitchFamily="34" charset="0"/>
              </a:rPr>
              <a:t>?</a:t>
            </a:r>
            <a:endParaRPr lang="en-US" dirty="0">
              <a:latin typeface="Lucida Sans" panose="020B0602030504020204" pitchFamily="34" charset="0"/>
            </a:endParaRPr>
          </a:p>
        </p:txBody>
      </p:sp>
      <p:sp>
        <p:nvSpPr>
          <p:cNvPr id="5" name="Content Placeholder 4"/>
          <p:cNvSpPr>
            <a:spLocks noGrp="1"/>
          </p:cNvSpPr>
          <p:nvPr>
            <p:ph sz="half" idx="2"/>
          </p:nvPr>
        </p:nvSpPr>
        <p:spPr/>
        <p:txBody>
          <a:bodyPr/>
          <a:lstStyle/>
          <a:p>
            <a:r>
              <a:rPr lang="en-GB" dirty="0" smtClean="0">
                <a:solidFill>
                  <a:srgbClr val="002060"/>
                </a:solidFill>
                <a:latin typeface="Lucida Sans" panose="020B0602030504020204" pitchFamily="34" charset="0"/>
              </a:rPr>
              <a:t>What about English?</a:t>
            </a:r>
            <a:br>
              <a:rPr lang="en-GB" dirty="0" smtClean="0">
                <a:solidFill>
                  <a:srgbClr val="002060"/>
                </a:solidFill>
                <a:latin typeface="Lucida Sans" panose="020B0602030504020204" pitchFamily="34" charset="0"/>
              </a:rPr>
            </a:br>
            <a:r>
              <a:rPr lang="en-GB" dirty="0" smtClean="0">
                <a:solidFill>
                  <a:srgbClr val="002060"/>
                </a:solidFill>
                <a:latin typeface="Lucida Sans" panose="020B0602030504020204" pitchFamily="34" charset="0"/>
              </a:rPr>
              <a:t>How many words for ‘snow’ can you come up with?</a:t>
            </a:r>
            <a:endParaRPr lang="en-US"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41866167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179512" y="274638"/>
            <a:ext cx="8784976" cy="850106"/>
          </a:xfrm>
        </p:spPr>
        <p:txBody>
          <a:bodyPr>
            <a:noAutofit/>
          </a:bodyPr>
          <a:lstStyle/>
          <a:p>
            <a:r>
              <a:rPr lang="en-GB" altLang="en-US" sz="2800" dirty="0" err="1" smtClean="0">
                <a:latin typeface="Lucida Sans" panose="020B0602030504020204" pitchFamily="34" charset="0"/>
                <a:ea typeface="ＭＳ Ｐゴシック" panose="020B0600070205080204" pitchFamily="34" charset="-128"/>
              </a:rPr>
              <a:t>Buddion</a:t>
            </a:r>
            <a:r>
              <a:rPr lang="en-GB" altLang="en-US" sz="2800" dirty="0" smtClean="0">
                <a:latin typeface="Lucida Sans" panose="020B0602030504020204" pitchFamily="34" charset="0"/>
                <a:ea typeface="ＭＳ Ｐゴシック" panose="020B0600070205080204" pitchFamily="34" charset="-128"/>
              </a:rPr>
              <a:t> </a:t>
            </a:r>
            <a:r>
              <a:rPr lang="en-GB" altLang="en-US" sz="2800" dirty="0" err="1" smtClean="0">
                <a:latin typeface="Lucida Sans" panose="020B0602030504020204" pitchFamily="34" charset="0"/>
                <a:ea typeface="ＭＳ Ｐゴシック" panose="020B0600070205080204" pitchFamily="34" charset="-128"/>
              </a:rPr>
              <a:t>personol</a:t>
            </a:r>
            <a:r>
              <a:rPr lang="en-GB" altLang="en-US" sz="2800" dirty="0" smtClean="0">
                <a:latin typeface="Lucida Sans" panose="020B0602030504020204" pitchFamily="34" charset="0"/>
                <a:ea typeface="ＭＳ Ｐゴシック" panose="020B0600070205080204" pitchFamily="34" charset="-128"/>
              </a:rPr>
              <a:t/>
            </a:r>
            <a:br>
              <a:rPr lang="en-GB" altLang="en-US" sz="2800" dirty="0" smtClean="0">
                <a:latin typeface="Lucida Sans" panose="020B0602030504020204" pitchFamily="34" charset="0"/>
                <a:ea typeface="ＭＳ Ｐゴシック" panose="020B0600070205080204" pitchFamily="34" charset="-128"/>
              </a:rPr>
            </a:br>
            <a:r>
              <a:rPr lang="en-GB" altLang="en-US" sz="2800" dirty="0" smtClean="0">
                <a:solidFill>
                  <a:srgbClr val="002060"/>
                </a:solidFill>
                <a:latin typeface="Lucida Sans" panose="020B0602030504020204" pitchFamily="34" charset="0"/>
                <a:ea typeface="ＭＳ Ｐゴシック" panose="020B0600070205080204" pitchFamily="34" charset="-128"/>
              </a:rPr>
              <a:t>Personal benefits</a:t>
            </a:r>
            <a:endParaRPr lang="en-GB" altLang="en-US" sz="2800" dirty="0" smtClean="0">
              <a:solidFill>
                <a:srgbClr val="002060"/>
              </a:solidFill>
              <a:latin typeface="Lucida Sans" panose="020B0602030504020204" pitchFamily="34" charset="0"/>
            </a:endParaRPr>
          </a:p>
        </p:txBody>
      </p:sp>
      <p:sp>
        <p:nvSpPr>
          <p:cNvPr id="6147" name="Content Placeholder 2"/>
          <p:cNvSpPr>
            <a:spLocks noGrp="1"/>
          </p:cNvSpPr>
          <p:nvPr>
            <p:ph sz="half" idx="1"/>
          </p:nvPr>
        </p:nvSpPr>
        <p:spPr>
          <a:xfrm>
            <a:off x="179512" y="1124744"/>
            <a:ext cx="4316288" cy="4464497"/>
          </a:xfrm>
        </p:spPr>
        <p:txBody>
          <a:bodyPr>
            <a:normAutofit fontScale="92500" lnSpcReduction="20000"/>
          </a:bodyPr>
          <a:lstStyle/>
          <a:p>
            <a:r>
              <a:rPr lang="cy-GB" altLang="en-US" sz="3000" dirty="0" smtClean="0">
                <a:latin typeface="Lucida Sans" panose="020B0602030504020204" pitchFamily="34" charset="0"/>
              </a:rPr>
              <a:t>Hunan-fri uwch</a:t>
            </a:r>
          </a:p>
          <a:p>
            <a:r>
              <a:rPr lang="cy-GB" altLang="en-US" sz="3000" dirty="0" smtClean="0">
                <a:latin typeface="Lucida Sans" panose="020B0602030504020204" pitchFamily="34" charset="0"/>
              </a:rPr>
              <a:t>Hunaniaeth gadarnhaol</a:t>
            </a:r>
          </a:p>
          <a:p>
            <a:r>
              <a:rPr lang="cy-GB" altLang="en-US" sz="3000" dirty="0" smtClean="0">
                <a:latin typeface="Lucida Sans" panose="020B0602030504020204" pitchFamily="34" charset="0"/>
              </a:rPr>
              <a:t>Eich meddwl yn gweithio am hirach</a:t>
            </a:r>
          </a:p>
          <a:p>
            <a:pPr marL="0" indent="0">
              <a:buNone/>
            </a:pPr>
            <a:r>
              <a:rPr lang="cy-GB" altLang="en-US" sz="3000" dirty="0" smtClean="0">
                <a:latin typeface="Lucida Sans" panose="020B0602030504020204" pitchFamily="34" charset="0"/>
              </a:rPr>
              <a:t>Yn hwyrach:</a:t>
            </a:r>
          </a:p>
          <a:p>
            <a:r>
              <a:rPr lang="cy-GB" altLang="en-US" sz="3000" dirty="0" smtClean="0">
                <a:latin typeface="Lucida Sans" panose="020B0602030504020204" pitchFamily="34" charset="0"/>
              </a:rPr>
              <a:t>Adferiad </a:t>
            </a:r>
            <a:r>
              <a:rPr lang="cy-GB" altLang="en-US" sz="3000" dirty="0">
                <a:latin typeface="Lucida Sans" panose="020B0602030504020204" pitchFamily="34" charset="0"/>
              </a:rPr>
              <a:t>cyflymach </a:t>
            </a:r>
            <a:r>
              <a:rPr lang="cy-GB" altLang="en-US" sz="3000" dirty="0" smtClean="0">
                <a:latin typeface="Lucida Sans" panose="020B0602030504020204" pitchFamily="34" charset="0"/>
              </a:rPr>
              <a:t>o strôc</a:t>
            </a:r>
          </a:p>
          <a:p>
            <a:r>
              <a:rPr lang="cy-GB" altLang="en-US" sz="3000" dirty="0" smtClean="0">
                <a:latin typeface="Lucida Sans" panose="020B0602030504020204" pitchFamily="34" charset="0"/>
              </a:rPr>
              <a:t>Oedi </a:t>
            </a:r>
            <a:r>
              <a:rPr lang="cy-GB" altLang="en-US" sz="3000" dirty="0">
                <a:latin typeface="Lucida Sans" panose="020B0602030504020204" pitchFamily="34" charset="0"/>
              </a:rPr>
              <a:t>cychwyniad dementia</a:t>
            </a:r>
            <a:endParaRPr lang="cy-GB" altLang="en-US" sz="3000" dirty="0" smtClean="0">
              <a:latin typeface="Lucida Sans" panose="020B0602030504020204" pitchFamily="34" charset="0"/>
            </a:endParaRPr>
          </a:p>
          <a:p>
            <a:endParaRPr lang="cy-GB" altLang="en-US" dirty="0" smtClean="0">
              <a:latin typeface="Lucida Sans" panose="020B0602030504020204" pitchFamily="34" charset="0"/>
            </a:endParaRPr>
          </a:p>
        </p:txBody>
      </p:sp>
      <p:sp>
        <p:nvSpPr>
          <p:cNvPr id="6148" name="Content Placeholder 3"/>
          <p:cNvSpPr>
            <a:spLocks noGrp="1"/>
          </p:cNvSpPr>
          <p:nvPr>
            <p:ph sz="half" idx="2"/>
          </p:nvPr>
        </p:nvSpPr>
        <p:spPr>
          <a:xfrm>
            <a:off x="4648200" y="1124744"/>
            <a:ext cx="4244280" cy="4464497"/>
          </a:xfrm>
        </p:spPr>
        <p:txBody>
          <a:bodyPr>
            <a:normAutofit fontScale="92500" lnSpcReduction="20000"/>
          </a:bodyPr>
          <a:lstStyle/>
          <a:p>
            <a:r>
              <a:rPr lang="en-US" altLang="en-US" sz="3200" dirty="0" smtClean="0">
                <a:solidFill>
                  <a:srgbClr val="002060"/>
                </a:solidFill>
                <a:latin typeface="Lucida Sans" panose="020B0602030504020204" pitchFamily="34" charset="0"/>
              </a:rPr>
              <a:t>Higher </a:t>
            </a:r>
            <a:r>
              <a:rPr lang="en-US" altLang="en-US" sz="3200" dirty="0">
                <a:solidFill>
                  <a:srgbClr val="002060"/>
                </a:solidFill>
                <a:latin typeface="Lucida Sans" panose="020B0602030504020204" pitchFamily="34" charset="0"/>
              </a:rPr>
              <a:t>self-esteem</a:t>
            </a:r>
          </a:p>
          <a:p>
            <a:r>
              <a:rPr lang="en-US" altLang="en-US" sz="3200" dirty="0" smtClean="0">
                <a:solidFill>
                  <a:srgbClr val="002060"/>
                </a:solidFill>
                <a:latin typeface="Lucida Sans" panose="020B0602030504020204" pitchFamily="34" charset="0"/>
              </a:rPr>
              <a:t>Positive self-identity</a:t>
            </a:r>
          </a:p>
          <a:p>
            <a:r>
              <a:rPr lang="en-GB" altLang="en-US" sz="3200" dirty="0" smtClean="0">
                <a:solidFill>
                  <a:srgbClr val="002060"/>
                </a:solidFill>
                <a:latin typeface="Lucida Sans" panose="020B0602030504020204" pitchFamily="34" charset="0"/>
              </a:rPr>
              <a:t>Your mind works for longer</a:t>
            </a:r>
          </a:p>
          <a:p>
            <a:pPr marL="0" indent="0">
              <a:buNone/>
            </a:pPr>
            <a:r>
              <a:rPr lang="en-GB" altLang="en-US" sz="3200" dirty="0" smtClean="0">
                <a:solidFill>
                  <a:srgbClr val="002060"/>
                </a:solidFill>
                <a:latin typeface="Lucida Sans" panose="020B0602030504020204" pitchFamily="34" charset="0"/>
              </a:rPr>
              <a:t>Later years:</a:t>
            </a:r>
          </a:p>
          <a:p>
            <a:r>
              <a:rPr lang="en-GB" altLang="en-US" sz="3200" dirty="0" smtClean="0">
                <a:solidFill>
                  <a:srgbClr val="002060"/>
                </a:solidFill>
                <a:latin typeface="Lucida Sans" panose="020B0602030504020204" pitchFamily="34" charset="0"/>
              </a:rPr>
              <a:t>Faster recovery from a stroke</a:t>
            </a:r>
          </a:p>
          <a:p>
            <a:r>
              <a:rPr lang="en-GB" altLang="en-US" sz="3200" dirty="0" smtClean="0">
                <a:solidFill>
                  <a:srgbClr val="002060"/>
                </a:solidFill>
                <a:latin typeface="Lucida Sans" panose="020B0602030504020204" pitchFamily="34" charset="0"/>
              </a:rPr>
              <a:t>Delayed onset of dementia</a:t>
            </a:r>
            <a:endParaRPr lang="en-US" altLang="en-US" sz="3200" dirty="0">
              <a:solidFill>
                <a:srgbClr val="002060"/>
              </a:solidFill>
              <a:latin typeface="Lucida Sans" panose="020B0602030504020204" pitchFamily="34" charset="0"/>
            </a:endParaRPr>
          </a:p>
          <a:p>
            <a:endParaRPr lang="en-GB" altLang="en-US" sz="3200" dirty="0" smtClean="0">
              <a:solidFill>
                <a:srgbClr val="002060"/>
              </a:solidFill>
              <a:latin typeface="Lucida Sans" panose="020B0602030504020204" pitchFamily="34" charset="0"/>
            </a:endParaRPr>
          </a:p>
        </p:txBody>
      </p:sp>
    </p:spTree>
    <p:extLst>
      <p:ext uri="{BB962C8B-B14F-4D97-AF65-F5344CB8AC3E}">
        <p14:creationId xmlns:p14="http://schemas.microsoft.com/office/powerpoint/2010/main" val="34799674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179512" y="274638"/>
            <a:ext cx="8784976" cy="850106"/>
          </a:xfrm>
        </p:spPr>
        <p:txBody>
          <a:bodyPr>
            <a:noAutofit/>
          </a:bodyPr>
          <a:lstStyle/>
          <a:p>
            <a:r>
              <a:rPr lang="en-GB" altLang="en-US" sz="2800" dirty="0" err="1" smtClean="0">
                <a:latin typeface="Lucida Sans" panose="020B0602030504020204" pitchFamily="34" charset="0"/>
                <a:ea typeface="ＭＳ Ｐゴシック" panose="020B0600070205080204" pitchFamily="34" charset="-128"/>
              </a:rPr>
              <a:t>Buddion</a:t>
            </a:r>
            <a:r>
              <a:rPr lang="en-GB" altLang="en-US" sz="2800" dirty="0" smtClean="0">
                <a:latin typeface="Lucida Sans" panose="020B0602030504020204" pitchFamily="34" charset="0"/>
                <a:ea typeface="ＭＳ Ｐゴシック" panose="020B0600070205080204" pitchFamily="34" charset="-128"/>
              </a:rPr>
              <a:t> </a:t>
            </a:r>
            <a:r>
              <a:rPr lang="en-GB" altLang="en-US" sz="2800" dirty="0" err="1" smtClean="0">
                <a:latin typeface="Lucida Sans" panose="020B0602030504020204" pitchFamily="34" charset="0"/>
                <a:ea typeface="ＭＳ Ｐゴシック" panose="020B0600070205080204" pitchFamily="34" charset="-128"/>
              </a:rPr>
              <a:t>economaidd</a:t>
            </a:r>
            <a:r>
              <a:rPr lang="en-GB" altLang="en-US" sz="2800" dirty="0" smtClean="0">
                <a:latin typeface="Lucida Sans" panose="020B0602030504020204" pitchFamily="34" charset="0"/>
                <a:ea typeface="ＭＳ Ｐゴシック" panose="020B0600070205080204" pitchFamily="34" charset="-128"/>
              </a:rPr>
              <a:t> a </a:t>
            </a:r>
            <a:r>
              <a:rPr lang="en-GB" altLang="en-US" sz="2800" dirty="0" err="1" smtClean="0">
                <a:latin typeface="Lucida Sans" panose="020B0602030504020204" pitchFamily="34" charset="0"/>
                <a:ea typeface="ＭＳ Ｐゴシック" panose="020B0600070205080204" pitchFamily="34" charset="-128"/>
              </a:rPr>
              <a:t>chyflogadwyedd</a:t>
            </a:r>
            <a:r>
              <a:rPr lang="en-GB" altLang="en-US" sz="2800" dirty="0" smtClean="0">
                <a:latin typeface="Lucida Sans" panose="020B0602030504020204" pitchFamily="34" charset="0"/>
                <a:ea typeface="ＭＳ Ｐゴシック" panose="020B0600070205080204" pitchFamily="34" charset="-128"/>
              </a:rPr>
              <a:t/>
            </a:r>
            <a:br>
              <a:rPr lang="en-GB" altLang="en-US" sz="2800" dirty="0" smtClean="0">
                <a:latin typeface="Lucida Sans" panose="020B0602030504020204" pitchFamily="34" charset="0"/>
                <a:ea typeface="ＭＳ Ｐゴシック" panose="020B0600070205080204" pitchFamily="34" charset="-128"/>
              </a:rPr>
            </a:br>
            <a:r>
              <a:rPr lang="en-GB" altLang="en-US" sz="2800" dirty="0" smtClean="0">
                <a:solidFill>
                  <a:srgbClr val="002060"/>
                </a:solidFill>
                <a:latin typeface="Lucida Sans" panose="020B0602030504020204" pitchFamily="34" charset="0"/>
                <a:ea typeface="ＭＳ Ｐゴシック" panose="020B0600070205080204" pitchFamily="34" charset="-128"/>
              </a:rPr>
              <a:t>Economic </a:t>
            </a:r>
            <a:r>
              <a:rPr lang="en-GB" altLang="en-US" sz="2800" dirty="0">
                <a:solidFill>
                  <a:srgbClr val="002060"/>
                </a:solidFill>
                <a:latin typeface="Lucida Sans" panose="020B0602030504020204" pitchFamily="34" charset="0"/>
                <a:ea typeface="ＭＳ Ｐゴシック" panose="020B0600070205080204" pitchFamily="34" charset="-128"/>
              </a:rPr>
              <a:t>and employment benefits</a:t>
            </a:r>
            <a:endParaRPr lang="en-GB" altLang="en-US" sz="2800" dirty="0" smtClean="0">
              <a:solidFill>
                <a:srgbClr val="002060"/>
              </a:solidFill>
              <a:latin typeface="Lucida Sans" panose="020B0602030504020204" pitchFamily="34" charset="0"/>
            </a:endParaRPr>
          </a:p>
        </p:txBody>
      </p:sp>
      <p:sp>
        <p:nvSpPr>
          <p:cNvPr id="6147" name="Content Placeholder 2"/>
          <p:cNvSpPr>
            <a:spLocks noGrp="1"/>
          </p:cNvSpPr>
          <p:nvPr>
            <p:ph sz="half" idx="1"/>
          </p:nvPr>
        </p:nvSpPr>
        <p:spPr>
          <a:xfrm>
            <a:off x="179512" y="1124744"/>
            <a:ext cx="4468688" cy="4464497"/>
          </a:xfrm>
        </p:spPr>
        <p:txBody>
          <a:bodyPr>
            <a:noAutofit/>
          </a:bodyPr>
          <a:lstStyle/>
          <a:p>
            <a:r>
              <a:rPr lang="cy-GB" altLang="en-US" sz="2700" dirty="0">
                <a:latin typeface="Lucida Sans" panose="020B0602030504020204" pitchFamily="34" charset="0"/>
              </a:rPr>
              <a:t>Sgorio'n uwch mewn profion</a:t>
            </a:r>
          </a:p>
          <a:p>
            <a:r>
              <a:rPr lang="cy-GB" altLang="en-US" sz="2700" dirty="0">
                <a:latin typeface="Lucida Sans" panose="020B0602030504020204" pitchFamily="34" charset="0"/>
              </a:rPr>
              <a:t>Mynediad i rwydwaith cymdeithasol ehangach</a:t>
            </a:r>
          </a:p>
          <a:p>
            <a:r>
              <a:rPr lang="cy-GB" altLang="en-US" sz="2700" dirty="0">
                <a:latin typeface="Lucida Sans" panose="020B0602030504020204" pitchFamily="34" charset="0"/>
              </a:rPr>
              <a:t>Yn fwy tebygol o fynychu </a:t>
            </a:r>
            <a:r>
              <a:rPr lang="cy-GB" altLang="en-US" sz="2700" dirty="0" smtClean="0">
                <a:latin typeface="Lucida Sans" panose="020B0602030504020204" pitchFamily="34" charset="0"/>
              </a:rPr>
              <a:t>coleg/prifysgol</a:t>
            </a:r>
            <a:endParaRPr lang="cy-GB" altLang="en-US" sz="2700" dirty="0">
              <a:latin typeface="Lucida Sans" panose="020B0602030504020204" pitchFamily="34" charset="0"/>
            </a:endParaRPr>
          </a:p>
          <a:p>
            <a:r>
              <a:rPr lang="cy-GB" altLang="en-US" sz="2700" dirty="0" smtClean="0">
                <a:latin typeface="Lucida Sans" panose="020B0602030504020204" pitchFamily="34" charset="0"/>
              </a:rPr>
              <a:t>'Mae'n </a:t>
            </a:r>
            <a:r>
              <a:rPr lang="cy-GB" altLang="en-US" sz="2700" dirty="0">
                <a:latin typeface="Lucida Sans" panose="020B0602030504020204" pitchFamily="34" charset="0"/>
              </a:rPr>
              <a:t>well' </a:t>
            </a:r>
            <a:r>
              <a:rPr lang="cy-GB" altLang="en-US" sz="2700" dirty="0" smtClean="0">
                <a:latin typeface="Lucida Sans" panose="020B0602030504020204" pitchFamily="34" charset="0"/>
              </a:rPr>
              <a:t>gan gyflogwyr gyflogi pobl ddwyieithog/</a:t>
            </a:r>
          </a:p>
          <a:p>
            <a:pPr marL="0" indent="0">
              <a:buNone/>
            </a:pPr>
            <a:r>
              <a:rPr lang="cy-GB" altLang="en-US" sz="2700" dirty="0">
                <a:latin typeface="Lucida Sans" panose="020B0602030504020204" pitchFamily="34" charset="0"/>
              </a:rPr>
              <a:t> </a:t>
            </a:r>
            <a:r>
              <a:rPr lang="cy-GB" altLang="en-US" sz="2700" dirty="0" smtClean="0">
                <a:latin typeface="Lucida Sans" panose="020B0602030504020204" pitchFamily="34" charset="0"/>
              </a:rPr>
              <a:t>   amlieithog</a:t>
            </a:r>
          </a:p>
        </p:txBody>
      </p:sp>
      <p:sp>
        <p:nvSpPr>
          <p:cNvPr id="6148" name="Content Placeholder 3"/>
          <p:cNvSpPr>
            <a:spLocks noGrp="1"/>
          </p:cNvSpPr>
          <p:nvPr>
            <p:ph sz="half" idx="2"/>
          </p:nvPr>
        </p:nvSpPr>
        <p:spPr>
          <a:xfrm>
            <a:off x="4648200" y="1412776"/>
            <a:ext cx="4316288" cy="4176465"/>
          </a:xfrm>
        </p:spPr>
        <p:txBody>
          <a:bodyPr>
            <a:normAutofit fontScale="92500" lnSpcReduction="20000"/>
          </a:bodyPr>
          <a:lstStyle/>
          <a:p>
            <a:r>
              <a:rPr lang="en-GB" altLang="en-US" sz="3200" dirty="0" smtClean="0">
                <a:solidFill>
                  <a:srgbClr val="002060"/>
                </a:solidFill>
                <a:latin typeface="Lucida Sans" panose="020B0602030504020204" pitchFamily="34" charset="0"/>
              </a:rPr>
              <a:t>Score higher in tests</a:t>
            </a:r>
          </a:p>
          <a:p>
            <a:r>
              <a:rPr lang="en-GB" altLang="en-US" sz="3200" dirty="0" smtClean="0">
                <a:solidFill>
                  <a:srgbClr val="002060"/>
                </a:solidFill>
                <a:latin typeface="Lucida Sans" panose="020B0602030504020204" pitchFamily="34" charset="0"/>
              </a:rPr>
              <a:t>Access to wider social network</a:t>
            </a:r>
          </a:p>
          <a:p>
            <a:r>
              <a:rPr lang="en-GB" altLang="en-US" sz="3200" dirty="0" smtClean="0">
                <a:solidFill>
                  <a:srgbClr val="002060"/>
                </a:solidFill>
                <a:latin typeface="Lucida Sans" panose="020B0602030504020204" pitchFamily="34" charset="0"/>
              </a:rPr>
              <a:t>More likely to attend college/university</a:t>
            </a:r>
          </a:p>
          <a:p>
            <a:r>
              <a:rPr lang="en-GB" altLang="en-US" sz="3200" dirty="0" smtClean="0">
                <a:solidFill>
                  <a:srgbClr val="002060"/>
                </a:solidFill>
                <a:latin typeface="Lucida Sans" panose="020B0602030504020204" pitchFamily="34" charset="0"/>
              </a:rPr>
              <a:t>Employers ‘prefer’ to employ bilinguals/</a:t>
            </a:r>
          </a:p>
          <a:p>
            <a:pPr marL="0" indent="0">
              <a:buNone/>
            </a:pPr>
            <a:r>
              <a:rPr lang="en-GB" altLang="en-US" sz="3200" dirty="0">
                <a:solidFill>
                  <a:srgbClr val="002060"/>
                </a:solidFill>
                <a:latin typeface="Lucida Sans" panose="020B0602030504020204" pitchFamily="34" charset="0"/>
              </a:rPr>
              <a:t> </a:t>
            </a:r>
            <a:r>
              <a:rPr lang="en-GB" altLang="en-US" sz="3200" dirty="0" smtClean="0">
                <a:solidFill>
                  <a:srgbClr val="002060"/>
                </a:solidFill>
                <a:latin typeface="Lucida Sans" panose="020B0602030504020204" pitchFamily="34" charset="0"/>
              </a:rPr>
              <a:t>  multilinguals</a:t>
            </a:r>
          </a:p>
          <a:p>
            <a:pPr marL="0" indent="0">
              <a:buNone/>
            </a:pPr>
            <a:endParaRPr lang="en-GB" altLang="en-US" sz="3200" dirty="0" smtClean="0">
              <a:solidFill>
                <a:srgbClr val="002060"/>
              </a:solidFill>
              <a:latin typeface="Lucida Sans" panose="020B0602030504020204" pitchFamily="34" charset="0"/>
            </a:endParaRPr>
          </a:p>
        </p:txBody>
      </p:sp>
    </p:spTree>
    <p:extLst>
      <p:ext uri="{BB962C8B-B14F-4D97-AF65-F5344CB8AC3E}">
        <p14:creationId xmlns:p14="http://schemas.microsoft.com/office/powerpoint/2010/main" val="22739388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latin typeface="Lucida Sans" panose="020B0602030504020204" pitchFamily="34" charset="0"/>
              </a:rPr>
              <a:t>Carwch</a:t>
            </a:r>
            <a:r>
              <a:rPr lang="en-GB" dirty="0" smtClean="0">
                <a:latin typeface="Lucida Sans" panose="020B0602030504020204" pitchFamily="34" charset="0"/>
              </a:rPr>
              <a:t> </a:t>
            </a:r>
            <a:r>
              <a:rPr lang="en-GB" dirty="0" err="1" smtClean="0">
                <a:latin typeface="Lucida Sans" panose="020B0602030504020204" pitchFamily="34" charset="0"/>
              </a:rPr>
              <a:t>eich</a:t>
            </a:r>
            <a:r>
              <a:rPr lang="en-GB" dirty="0" smtClean="0">
                <a:latin typeface="Lucida Sans" panose="020B0602030504020204" pitchFamily="34" charset="0"/>
              </a:rPr>
              <a:t> </a:t>
            </a:r>
            <a:r>
              <a:rPr lang="en-GB" dirty="0" err="1" smtClean="0">
                <a:latin typeface="Lucida Sans" panose="020B0602030504020204" pitchFamily="34" charset="0"/>
              </a:rPr>
              <a:t>iaith</a:t>
            </a:r>
            <a:r>
              <a:rPr lang="en-GB" dirty="0">
                <a:latin typeface="Lucida Sans" panose="020B0602030504020204" pitchFamily="34" charset="0"/>
              </a:rPr>
              <a:t/>
            </a:r>
            <a:br>
              <a:rPr lang="en-GB" dirty="0">
                <a:latin typeface="Lucida Sans" panose="020B0602030504020204" pitchFamily="34" charset="0"/>
              </a:rPr>
            </a:br>
            <a:r>
              <a:rPr lang="en-GB" dirty="0" smtClean="0">
                <a:solidFill>
                  <a:srgbClr val="002060"/>
                </a:solidFill>
                <a:latin typeface="Lucida Sans" panose="020B0602030504020204" pitchFamily="34" charset="0"/>
              </a:rPr>
              <a:t>Love your language</a:t>
            </a:r>
            <a:endParaRPr lang="en-US" dirty="0">
              <a:solidFill>
                <a:srgbClr val="002060"/>
              </a:solidFill>
              <a:latin typeface="Lucida Sans" panose="020B0602030504020204" pitchFamily="34" charset="0"/>
            </a:endParaRPr>
          </a:p>
        </p:txBody>
      </p:sp>
      <p:sp>
        <p:nvSpPr>
          <p:cNvPr id="4" name="Content Placeholder 3"/>
          <p:cNvSpPr>
            <a:spLocks noGrp="1"/>
          </p:cNvSpPr>
          <p:nvPr>
            <p:ph idx="1"/>
          </p:nvPr>
        </p:nvSpPr>
        <p:spPr/>
        <p:txBody>
          <a:bodyPr>
            <a:normAutofit/>
          </a:bodyPr>
          <a:lstStyle/>
          <a:p>
            <a:endParaRPr lang="en-GB" dirty="0" smtClean="0">
              <a:solidFill>
                <a:srgbClr val="002060"/>
              </a:solidFill>
              <a:latin typeface="Lucida Sans" panose="020B0602030504020204" pitchFamily="34" charset="0"/>
            </a:endParaRPr>
          </a:p>
          <a:p>
            <a:pPr marL="0" indent="0">
              <a:buNone/>
            </a:pPr>
            <a:r>
              <a:rPr lang="en-US" dirty="0">
                <a:latin typeface="Lucida Sans" panose="020B0602030504020204" pitchFamily="34" charset="0"/>
              </a:rPr>
              <a:t>NPLD (2014) ‘Love your Language, Film by </a:t>
            </a:r>
            <a:r>
              <a:rPr lang="en-US" dirty="0" smtClean="0">
                <a:latin typeface="Lucida Sans" panose="020B0602030504020204" pitchFamily="34" charset="0"/>
              </a:rPr>
              <a:t>NPLD,’ </a:t>
            </a:r>
            <a:r>
              <a:rPr lang="en-US" dirty="0" smtClean="0">
                <a:latin typeface="Lucida Sans" panose="020B0602030504020204" pitchFamily="34" charset="0"/>
                <a:hlinkClick r:id="rId3"/>
              </a:rPr>
              <a:t>https</a:t>
            </a:r>
            <a:r>
              <a:rPr lang="en-US" dirty="0">
                <a:latin typeface="Lucida Sans" panose="020B0602030504020204" pitchFamily="34" charset="0"/>
                <a:hlinkClick r:id="rId3"/>
              </a:rPr>
              <a:t>://</a:t>
            </a:r>
            <a:r>
              <a:rPr lang="en-US" dirty="0" smtClean="0">
                <a:latin typeface="Lucida Sans" panose="020B0602030504020204" pitchFamily="34" charset="0"/>
                <a:hlinkClick r:id="rId3"/>
              </a:rPr>
              <a:t>www.youtube.com/watch?v=K5lfoBz_nMM</a:t>
            </a:r>
            <a:r>
              <a:rPr lang="en-US" dirty="0" smtClean="0">
                <a:latin typeface="Lucida Sans" panose="020B0602030504020204" pitchFamily="34" charset="0"/>
              </a:rPr>
              <a:t> [Accessed: February 17 2017].</a:t>
            </a:r>
            <a:endParaRPr lang="en-US" dirty="0">
              <a:latin typeface="Lucida Sans" panose="020B0602030504020204" pitchFamily="34" charset="0"/>
            </a:endParaRPr>
          </a:p>
        </p:txBody>
      </p:sp>
    </p:spTree>
    <p:extLst>
      <p:ext uri="{BB962C8B-B14F-4D97-AF65-F5344CB8AC3E}">
        <p14:creationId xmlns:p14="http://schemas.microsoft.com/office/powerpoint/2010/main" val="129898400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Ymchwil</a:t>
            </a:r>
            <a:r>
              <a:rPr lang="en-GB" dirty="0" smtClean="0"/>
              <a:t> </a:t>
            </a:r>
            <a:br>
              <a:rPr lang="en-GB" dirty="0" smtClean="0"/>
            </a:br>
            <a:r>
              <a:rPr lang="en-GB" dirty="0" smtClean="0"/>
              <a:t>Research</a:t>
            </a:r>
            <a:endParaRPr lang="en-GB" dirty="0"/>
          </a:p>
        </p:txBody>
      </p:sp>
      <p:sp>
        <p:nvSpPr>
          <p:cNvPr id="3" name="Content Placeholder 2"/>
          <p:cNvSpPr>
            <a:spLocks noGrp="1"/>
          </p:cNvSpPr>
          <p:nvPr>
            <p:ph sz="half" idx="1"/>
          </p:nvPr>
        </p:nvSpPr>
        <p:spPr/>
        <p:txBody>
          <a:bodyPr>
            <a:normAutofit fontScale="77500" lnSpcReduction="20000"/>
          </a:bodyPr>
          <a:lstStyle/>
          <a:p>
            <a:r>
              <a:rPr lang="cy-GB" dirty="0" smtClean="0"/>
              <a:t>Erbyn y ddarlith yr wythnos nesaf byddwch yn barod i drafod pam rydych </a:t>
            </a:r>
            <a:r>
              <a:rPr lang="cy-GB" dirty="0" err="1" smtClean="0"/>
              <a:t>chi’n</a:t>
            </a:r>
            <a:r>
              <a:rPr lang="cy-GB" dirty="0" smtClean="0"/>
              <a:t> meddwl </a:t>
            </a:r>
            <a:r>
              <a:rPr lang="cy-GB" dirty="0" smtClean="0"/>
              <a:t>ei bod yn bwysig bod ieithoedd ychwanegol yn cael eu cyflwyno’n gynnar</a:t>
            </a:r>
            <a:r>
              <a:rPr lang="cy-GB" dirty="0" smtClean="0"/>
              <a:t>.</a:t>
            </a:r>
          </a:p>
          <a:p>
            <a:r>
              <a:rPr lang="cy-GB" dirty="0" smtClean="0"/>
              <a:t>Bydd angen i chi ddefnyddio ymchwil i gefnogi eich pwyntiau.</a:t>
            </a:r>
          </a:p>
          <a:p>
            <a:r>
              <a:rPr lang="cy-GB" dirty="0" smtClean="0"/>
              <a:t>Dylai fod gennych dri phwynt o leiaf.</a:t>
            </a:r>
            <a:endParaRPr lang="cy-GB" dirty="0"/>
          </a:p>
        </p:txBody>
      </p:sp>
      <p:sp>
        <p:nvSpPr>
          <p:cNvPr id="4" name="Content Placeholder 3"/>
          <p:cNvSpPr>
            <a:spLocks noGrp="1"/>
          </p:cNvSpPr>
          <p:nvPr>
            <p:ph sz="half" idx="2"/>
          </p:nvPr>
        </p:nvSpPr>
        <p:spPr/>
        <p:txBody>
          <a:bodyPr>
            <a:normAutofit fontScale="77500" lnSpcReduction="20000"/>
          </a:bodyPr>
          <a:lstStyle/>
          <a:p>
            <a:pPr lvl="0"/>
            <a:r>
              <a:rPr lang="en-GB" dirty="0">
                <a:solidFill>
                  <a:prstClr val="black"/>
                </a:solidFill>
              </a:rPr>
              <a:t>By next weeks lecture be prepared to discuss why you think it is important that additional languages are introduced early.</a:t>
            </a:r>
          </a:p>
          <a:p>
            <a:pPr lvl="0"/>
            <a:r>
              <a:rPr lang="en-GB" dirty="0">
                <a:solidFill>
                  <a:prstClr val="black"/>
                </a:solidFill>
              </a:rPr>
              <a:t>You will need to support your points with research.</a:t>
            </a:r>
          </a:p>
          <a:p>
            <a:pPr lvl="0"/>
            <a:r>
              <a:rPr lang="en-GB" dirty="0">
                <a:solidFill>
                  <a:prstClr val="black"/>
                </a:solidFill>
              </a:rPr>
              <a:t>You should have at least three points</a:t>
            </a:r>
            <a:endParaRPr lang="cy-GB" dirty="0"/>
          </a:p>
        </p:txBody>
      </p:sp>
    </p:spTree>
    <p:extLst>
      <p:ext uri="{BB962C8B-B14F-4D97-AF65-F5344CB8AC3E}">
        <p14:creationId xmlns:p14="http://schemas.microsoft.com/office/powerpoint/2010/main" val="36466713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274638"/>
            <a:ext cx="8229600" cy="562074"/>
          </a:xfrm>
        </p:spPr>
        <p:txBody>
          <a:bodyPr>
            <a:normAutofit fontScale="90000"/>
          </a:bodyPr>
          <a:lstStyle/>
          <a:p>
            <a:r>
              <a:rPr lang="en-GB" altLang="en-US" dirty="0" smtClean="0"/>
              <a:t> </a:t>
            </a:r>
            <a:r>
              <a:rPr lang="en-GB" altLang="en-US" sz="2700" dirty="0" err="1" smtClean="0">
                <a:latin typeface="Lucida Sans" panose="020B0602030504020204" pitchFamily="34" charset="0"/>
              </a:rPr>
              <a:t>Cyfeiriadau</a:t>
            </a:r>
            <a:r>
              <a:rPr lang="en-GB" altLang="en-US" sz="2700" dirty="0" smtClean="0">
                <a:latin typeface="Lucida Sans" panose="020B0602030504020204" pitchFamily="34" charset="0"/>
              </a:rPr>
              <a:t/>
            </a:r>
            <a:br>
              <a:rPr lang="en-GB" altLang="en-US" sz="2700" dirty="0" smtClean="0">
                <a:latin typeface="Lucida Sans" panose="020B0602030504020204" pitchFamily="34" charset="0"/>
              </a:rPr>
            </a:br>
            <a:r>
              <a:rPr lang="en-GB" altLang="en-US" sz="2700" dirty="0" smtClean="0">
                <a:solidFill>
                  <a:srgbClr val="002060"/>
                </a:solidFill>
                <a:latin typeface="Lucida Sans" panose="020B0602030504020204" pitchFamily="34" charset="0"/>
              </a:rPr>
              <a:t>References</a:t>
            </a:r>
          </a:p>
        </p:txBody>
      </p:sp>
      <p:sp>
        <p:nvSpPr>
          <p:cNvPr id="2" name="Content Placeholder 1"/>
          <p:cNvSpPr>
            <a:spLocks noGrp="1"/>
          </p:cNvSpPr>
          <p:nvPr>
            <p:ph idx="1"/>
          </p:nvPr>
        </p:nvSpPr>
        <p:spPr>
          <a:xfrm>
            <a:off x="0" y="1124744"/>
            <a:ext cx="9144000" cy="4536504"/>
          </a:xfrm>
        </p:spPr>
        <p:txBody>
          <a:bodyPr>
            <a:normAutofit fontScale="77500" lnSpcReduction="20000"/>
          </a:bodyPr>
          <a:lstStyle/>
          <a:p>
            <a:pPr marL="0" indent="0">
              <a:buNone/>
            </a:pPr>
            <a:r>
              <a:rPr lang="en-US" sz="1800" dirty="0">
                <a:latin typeface="Lucida Sans" panose="020B0602030504020204" pitchFamily="34" charset="0"/>
              </a:rPr>
              <a:t>Baker, C. (2011) </a:t>
            </a:r>
            <a:r>
              <a:rPr lang="en-US" sz="1800" i="1" dirty="0">
                <a:latin typeface="Lucida Sans" panose="020B0602030504020204" pitchFamily="34" charset="0"/>
              </a:rPr>
              <a:t>Foundations of Bilingual Education and Bilingualism</a:t>
            </a:r>
            <a:r>
              <a:rPr lang="en-US" sz="1800" dirty="0">
                <a:latin typeface="Lucida Sans" panose="020B0602030504020204" pitchFamily="34" charset="0"/>
              </a:rPr>
              <a:t> (5th </a:t>
            </a:r>
            <a:r>
              <a:rPr lang="en-US" sz="1800" dirty="0" err="1">
                <a:latin typeface="Lucida Sans" panose="020B0602030504020204" pitchFamily="34" charset="0"/>
              </a:rPr>
              <a:t>ed</a:t>
            </a:r>
            <a:r>
              <a:rPr lang="en-US" sz="1800" dirty="0">
                <a:latin typeface="Lucida Sans" panose="020B0602030504020204" pitchFamily="34" charset="0"/>
              </a:rPr>
              <a:t>). </a:t>
            </a:r>
            <a:r>
              <a:rPr lang="en-US" sz="1800" dirty="0" err="1">
                <a:latin typeface="Lucida Sans" panose="020B0602030504020204" pitchFamily="34" charset="0"/>
              </a:rPr>
              <a:t>Clevedon</a:t>
            </a:r>
            <a:r>
              <a:rPr lang="en-US" sz="1800" dirty="0">
                <a:latin typeface="Lucida Sans" panose="020B0602030504020204" pitchFamily="34" charset="0"/>
              </a:rPr>
              <a:t>: Multilingual Matters</a:t>
            </a:r>
            <a:r>
              <a:rPr lang="en-US" sz="1800" dirty="0" smtClean="0">
                <a:latin typeface="Lucida Sans" panose="020B0602030504020204" pitchFamily="34" charset="0"/>
              </a:rPr>
              <a:t>.</a:t>
            </a:r>
          </a:p>
          <a:p>
            <a:pPr marL="0" indent="0">
              <a:buNone/>
            </a:pPr>
            <a:r>
              <a:rPr lang="en-GB" sz="1800" dirty="0">
                <a:latin typeface="Lucida Sans" panose="020B0602030504020204" pitchFamily="34" charset="0"/>
              </a:rPr>
              <a:t>Devarakonda, C. (2013) </a:t>
            </a:r>
            <a:r>
              <a:rPr lang="en-GB" sz="1800" i="1" dirty="0">
                <a:latin typeface="Lucida Sans" panose="020B0602030504020204" pitchFamily="34" charset="0"/>
              </a:rPr>
              <a:t>Diversity and Inclusion in Early Childhood. </a:t>
            </a:r>
            <a:r>
              <a:rPr lang="en-GB" sz="1800" dirty="0">
                <a:latin typeface="Lucida Sans" panose="020B0602030504020204" pitchFamily="34" charset="0"/>
              </a:rPr>
              <a:t>London: Sage Publications Ltd.</a:t>
            </a:r>
          </a:p>
          <a:p>
            <a:pPr marL="0" indent="0">
              <a:buNone/>
            </a:pPr>
            <a:r>
              <a:rPr lang="en-GB" sz="2000" dirty="0" smtClean="0">
                <a:latin typeface="Lucida Sans" panose="020B0602030504020204" pitchFamily="34" charset="0"/>
              </a:rPr>
              <a:t>EIFA (2017) </a:t>
            </a:r>
            <a:r>
              <a:rPr lang="en-GB" sz="2000" dirty="0">
                <a:latin typeface="Lucida Sans" panose="020B0602030504020204" pitchFamily="34" charset="0"/>
              </a:rPr>
              <a:t>‘Bilingualism,’ </a:t>
            </a:r>
            <a:r>
              <a:rPr lang="en-GB" sz="2000" dirty="0">
                <a:latin typeface="Lucida Sans" panose="020B0602030504020204" pitchFamily="34" charset="0"/>
                <a:hlinkClick r:id="rId3"/>
              </a:rPr>
              <a:t>http://</a:t>
            </a:r>
            <a:r>
              <a:rPr lang="en-GB" sz="2000" dirty="0" smtClean="0">
                <a:latin typeface="Lucida Sans" panose="020B0602030504020204" pitchFamily="34" charset="0"/>
                <a:hlinkClick r:id="rId3"/>
              </a:rPr>
              <a:t>www.ecole-ifa.com/bilingualism.cfm?section=about&amp;item=bilingualism</a:t>
            </a:r>
            <a:r>
              <a:rPr lang="en-GB" sz="2000" dirty="0" smtClean="0">
                <a:latin typeface="Lucida Sans" panose="020B0602030504020204" pitchFamily="34" charset="0"/>
              </a:rPr>
              <a:t> [Accessed: February 20 2017].</a:t>
            </a:r>
          </a:p>
          <a:p>
            <a:pPr marL="0" indent="0">
              <a:buNone/>
            </a:pPr>
            <a:r>
              <a:rPr lang="en-GB" sz="1800" dirty="0" smtClean="0"/>
              <a:t> </a:t>
            </a:r>
            <a:r>
              <a:rPr lang="en-GB" sz="1800" dirty="0"/>
              <a:t>Moon</a:t>
            </a:r>
            <a:r>
              <a:rPr lang="en-GB" sz="1800" dirty="0" smtClean="0"/>
              <a:t>, C., </a:t>
            </a:r>
            <a:r>
              <a:rPr lang="en-GB" sz="1800" dirty="0" err="1"/>
              <a:t>Lagercrantz</a:t>
            </a:r>
            <a:r>
              <a:rPr lang="en-GB" sz="1800" dirty="0" smtClean="0"/>
              <a:t>, H. and </a:t>
            </a:r>
            <a:r>
              <a:rPr lang="en-GB" sz="1800" dirty="0" err="1" smtClean="0"/>
              <a:t>Kuhl</a:t>
            </a:r>
            <a:r>
              <a:rPr lang="en-GB" sz="1800" dirty="0" smtClean="0"/>
              <a:t>, P,K. (2012)  </a:t>
            </a:r>
            <a:r>
              <a:rPr lang="en-GB" sz="1800" dirty="0"/>
              <a:t>Language </a:t>
            </a:r>
            <a:r>
              <a:rPr lang="en-GB" sz="1800" dirty="0" smtClean="0"/>
              <a:t>experienced </a:t>
            </a:r>
            <a:r>
              <a:rPr lang="en-GB" sz="1800" smtClean="0"/>
              <a:t>in utero affects </a:t>
            </a:r>
            <a:r>
              <a:rPr lang="en-GB" sz="1800" dirty="0"/>
              <a:t>vowel perception </a:t>
            </a:r>
            <a:r>
              <a:rPr lang="en-GB" sz="1800" b="1" dirty="0"/>
              <a:t>after </a:t>
            </a:r>
            <a:r>
              <a:rPr lang="en-GB" sz="1800" dirty="0"/>
              <a:t>birth: a two-country study. </a:t>
            </a:r>
            <a:r>
              <a:rPr lang="en-GB" sz="1800" i="1" dirty="0" err="1"/>
              <a:t>Acta</a:t>
            </a:r>
            <a:r>
              <a:rPr lang="en-GB" sz="1800" i="1" dirty="0"/>
              <a:t> </a:t>
            </a:r>
            <a:r>
              <a:rPr lang="en-GB" sz="1800" i="1" dirty="0" err="1"/>
              <a:t>Paediatrica</a:t>
            </a:r>
            <a:r>
              <a:rPr lang="en-GB" sz="1800" dirty="0"/>
              <a:t>, </a:t>
            </a:r>
            <a:r>
              <a:rPr lang="en-GB" sz="1800" dirty="0" smtClean="0"/>
              <a:t> </a:t>
            </a:r>
            <a:r>
              <a:rPr lang="en-GB" sz="1800" dirty="0"/>
              <a:t>DOI: </a:t>
            </a:r>
            <a:r>
              <a:rPr lang="en-GB" sz="1800" dirty="0">
                <a:hlinkClick r:id="rId4"/>
              </a:rPr>
              <a:t>10.1111/apa.12098</a:t>
            </a:r>
            <a:r>
              <a:rPr lang="en-GB" sz="1800" dirty="0"/>
              <a:t> </a:t>
            </a:r>
            <a:endParaRPr lang="en-GB" sz="2000" dirty="0" smtClean="0">
              <a:latin typeface="Lucida Sans" panose="020B0602030504020204" pitchFamily="34" charset="0"/>
            </a:endParaRPr>
          </a:p>
          <a:p>
            <a:pPr marL="0" indent="0">
              <a:buNone/>
            </a:pPr>
            <a:r>
              <a:rPr lang="en-US" sz="2000" dirty="0">
                <a:latin typeface="Lucida Sans" panose="020B0602030504020204" pitchFamily="34" charset="0"/>
              </a:rPr>
              <a:t>NPLD (2014) ‘Love your Language, Film by NPLD,’ </a:t>
            </a:r>
            <a:r>
              <a:rPr lang="en-US" sz="2000" dirty="0">
                <a:latin typeface="Lucida Sans" panose="020B0602030504020204" pitchFamily="34" charset="0"/>
                <a:hlinkClick r:id="rId5"/>
              </a:rPr>
              <a:t>https://</a:t>
            </a:r>
            <a:r>
              <a:rPr lang="en-US" sz="2000" dirty="0" smtClean="0">
                <a:latin typeface="Lucida Sans" panose="020B0602030504020204" pitchFamily="34" charset="0"/>
                <a:hlinkClick r:id="rId5"/>
              </a:rPr>
              <a:t>www.youtube.com/watch?v=K5lfoBz_nMM</a:t>
            </a:r>
            <a:r>
              <a:rPr lang="en-US" sz="2000" dirty="0" smtClean="0">
                <a:latin typeface="Lucida Sans" panose="020B0602030504020204" pitchFamily="34" charset="0"/>
              </a:rPr>
              <a:t> [</a:t>
            </a:r>
            <a:r>
              <a:rPr lang="en-US" sz="2000" dirty="0">
                <a:latin typeface="Lucida Sans" panose="020B0602030504020204" pitchFamily="34" charset="0"/>
              </a:rPr>
              <a:t>Accessed: February 17 2017</a:t>
            </a:r>
            <a:r>
              <a:rPr lang="en-US" sz="2000" dirty="0" smtClean="0">
                <a:latin typeface="Lucida Sans" panose="020B0602030504020204" pitchFamily="34" charset="0"/>
              </a:rPr>
              <a:t>].</a:t>
            </a:r>
          </a:p>
          <a:p>
            <a:pPr marL="0" indent="0">
              <a:buNone/>
            </a:pPr>
            <a:r>
              <a:rPr lang="en-US" sz="2000" dirty="0" smtClean="0">
                <a:latin typeface="Lucida Sans" panose="020B0602030504020204" pitchFamily="34" charset="0"/>
              </a:rPr>
              <a:t>Rhys</a:t>
            </a:r>
            <a:r>
              <a:rPr lang="en-US" sz="2000" dirty="0">
                <a:latin typeface="Lucida Sans" panose="020B0602030504020204" pitchFamily="34" charset="0"/>
              </a:rPr>
              <a:t>, M. and Thomas, E. M. (2013) ‘Bilingual Welsh–English children's acquisition of vocabulary and reading: implications for bilingual education,’</a:t>
            </a:r>
            <a:r>
              <a:rPr lang="en-US" sz="2000" i="1" dirty="0">
                <a:latin typeface="Lucida Sans" panose="020B0602030504020204" pitchFamily="34" charset="0"/>
              </a:rPr>
              <a:t> International Journal of Bilingual Education and Bilingualism</a:t>
            </a:r>
            <a:r>
              <a:rPr lang="en-US" sz="2000" dirty="0">
                <a:latin typeface="Lucida Sans" panose="020B0602030504020204" pitchFamily="34" charset="0"/>
              </a:rPr>
              <a:t>, 16, 6, pp. 633-656</a:t>
            </a:r>
            <a:r>
              <a:rPr lang="en-US" sz="2000" dirty="0" smtClean="0">
                <a:latin typeface="Lucida Sans" panose="020B0602030504020204" pitchFamily="34" charset="0"/>
              </a:rPr>
              <a:t>.</a:t>
            </a:r>
          </a:p>
          <a:p>
            <a:pPr marL="0" indent="0">
              <a:buNone/>
            </a:pPr>
            <a:r>
              <a:rPr lang="en-US" sz="2000" dirty="0">
                <a:latin typeface="Lucida Sans" panose="020B0602030504020204" pitchFamily="34" charset="0"/>
              </a:rPr>
              <a:t>Robinson, K. H. and Diaz, C. J. (2010) </a:t>
            </a:r>
            <a:r>
              <a:rPr lang="en-US" sz="2000" i="1" dirty="0">
                <a:latin typeface="Lucida Sans" panose="020B0602030504020204" pitchFamily="34" charset="0"/>
              </a:rPr>
              <a:t>Diversity and Difference in Early Childhood Education</a:t>
            </a:r>
            <a:r>
              <a:rPr lang="en-US" sz="2000" dirty="0">
                <a:latin typeface="Lucida Sans" panose="020B0602030504020204" pitchFamily="34" charset="0"/>
              </a:rPr>
              <a:t>. Berkshire: Open University Press</a:t>
            </a:r>
            <a:r>
              <a:rPr lang="en-US" sz="2000" dirty="0" smtClean="0">
                <a:latin typeface="Lucida Sans" panose="020B0602030504020204" pitchFamily="34" charset="0"/>
              </a:rPr>
              <a:t>.</a:t>
            </a:r>
          </a:p>
          <a:p>
            <a:pPr marL="0" indent="0">
              <a:buNone/>
            </a:pPr>
            <a:r>
              <a:rPr lang="en-GB" sz="2000" dirty="0" smtClean="0">
                <a:latin typeface="Lucida Sans" panose="020B0602030504020204" pitchFamily="34" charset="0"/>
              </a:rPr>
              <a:t>Vince, G. (2016) ‘The amazing benefits of </a:t>
            </a:r>
            <a:r>
              <a:rPr lang="en-GB" sz="2000" dirty="0">
                <a:latin typeface="Lucida Sans" panose="020B0602030504020204" pitchFamily="34" charset="0"/>
              </a:rPr>
              <a:t>being bilingual,’ </a:t>
            </a:r>
            <a:r>
              <a:rPr lang="en-GB" sz="2000" dirty="0">
                <a:latin typeface="Lucida Sans" panose="020B0602030504020204" pitchFamily="34" charset="0"/>
                <a:hlinkClick r:id="rId6"/>
              </a:rPr>
              <a:t>http://</a:t>
            </a:r>
            <a:r>
              <a:rPr lang="en-GB" sz="2000" dirty="0" smtClean="0">
                <a:latin typeface="Lucida Sans" panose="020B0602030504020204" pitchFamily="34" charset="0"/>
                <a:hlinkClick r:id="rId6"/>
              </a:rPr>
              <a:t>www.bbc.com/future/story/20160811-the-amazing-benefits-of-being-bilingual</a:t>
            </a:r>
            <a:r>
              <a:rPr lang="en-GB" sz="2000" dirty="0" smtClean="0">
                <a:latin typeface="Lucida Sans" panose="020B0602030504020204" pitchFamily="34" charset="0"/>
              </a:rPr>
              <a:t> [Accessed: February 20 2017].</a:t>
            </a:r>
            <a:endParaRPr lang="en-US" sz="2000" dirty="0" smtClean="0">
              <a:latin typeface="Lucida Sans" panose="020B0602030504020204" pitchFamily="34" charset="0"/>
            </a:endParaRPr>
          </a:p>
          <a:p>
            <a:pPr marL="0" indent="0">
              <a:buNone/>
            </a:pPr>
            <a:r>
              <a:rPr lang="en-US" sz="2000" dirty="0">
                <a:latin typeface="Lucida Sans" panose="020B0602030504020204" pitchFamily="34" charset="0"/>
              </a:rPr>
              <a:t>YouTube (2012) ‘4 Year old Girl speaks 3 languages(English, Russian, Spanish),’ </a:t>
            </a:r>
            <a:r>
              <a:rPr lang="en-US" sz="2000" dirty="0">
                <a:latin typeface="Lucida Sans" panose="020B0602030504020204" pitchFamily="34" charset="0"/>
                <a:hlinkClick r:id="rId7"/>
              </a:rPr>
              <a:t>https://</a:t>
            </a:r>
            <a:r>
              <a:rPr lang="en-US" sz="2000" dirty="0" smtClean="0">
                <a:latin typeface="Lucida Sans" panose="020B0602030504020204" pitchFamily="34" charset="0"/>
                <a:hlinkClick r:id="rId7"/>
              </a:rPr>
              <a:t>www.youtube.com/watch?v=jATItFipzBg</a:t>
            </a:r>
            <a:r>
              <a:rPr lang="en-US" sz="2000" dirty="0" smtClean="0">
                <a:latin typeface="Lucida Sans" panose="020B0602030504020204" pitchFamily="34" charset="0"/>
              </a:rPr>
              <a:t> [</a:t>
            </a:r>
            <a:r>
              <a:rPr lang="en-US" sz="2000" dirty="0">
                <a:latin typeface="Lucida Sans" panose="020B0602030504020204" pitchFamily="34" charset="0"/>
              </a:rPr>
              <a:t>Accessed: February 17 2017]. </a:t>
            </a:r>
          </a:p>
          <a:p>
            <a:pPr marL="0" indent="0">
              <a:buNone/>
            </a:pPr>
            <a:endParaRPr lang="en-US" sz="2000" dirty="0">
              <a:latin typeface="Lucida Sans" panose="020B0602030504020204" pitchFamily="34" charset="0"/>
            </a:endParaRPr>
          </a:p>
          <a:p>
            <a:pPr marL="0" indent="0">
              <a:buNone/>
            </a:pPr>
            <a:endParaRPr lang="en-GB" sz="2000" dirty="0">
              <a:latin typeface="Lucida Sans" panose="020B0602030504020204" pitchFamily="34" charset="0"/>
            </a:endParaRPr>
          </a:p>
        </p:txBody>
      </p:sp>
    </p:spTree>
    <p:extLst>
      <p:ext uri="{BB962C8B-B14F-4D97-AF65-F5344CB8AC3E}">
        <p14:creationId xmlns:p14="http://schemas.microsoft.com/office/powerpoint/2010/main" val="291535464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1467</TotalTime>
  <Words>2435</Words>
  <Application>Microsoft Office PowerPoint</Application>
  <PresentationFormat>On-screen Show (4:3)</PresentationFormat>
  <Paragraphs>334</Paragraphs>
  <Slides>28</Slides>
  <Notes>27</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20140311PresentationUWTSDTemplate</vt:lpstr>
      <vt:lpstr> EAEE4006/C EAEE4011/C Amlieithrwydd, aml-feddwl Multilingualism, multi-thinking </vt:lpstr>
      <vt:lpstr> Cynnwys y ddarlith Lecture content</vt:lpstr>
      <vt:lpstr>Meini prawf y SGC / NOS criteria</vt:lpstr>
      <vt:lpstr>Trafodaeth  Discussion</vt:lpstr>
      <vt:lpstr> Beth yw ‘dwyieithrwydd?’ What is ‘bilingualism?’</vt:lpstr>
      <vt:lpstr> Beth yw ‘dwyieithrwydd?’ What is ‘bilingualism?’</vt:lpstr>
      <vt:lpstr>Babanod yn y groth Babies in the womb</vt:lpstr>
      <vt:lpstr>Babanod yn y groth  Babies in the womb</vt:lpstr>
      <vt:lpstr>Yr Athro / Professor Colin Baker</vt:lpstr>
      <vt:lpstr>Dwyieithrwydd cydamserol Simultaneous bilingualism</vt:lpstr>
      <vt:lpstr>Dwyieithrwydd dilyniannol Sequential bilingualism</vt:lpstr>
      <vt:lpstr>Buddion? Benefits?</vt:lpstr>
      <vt:lpstr>Newid côd ‘Codeswitching’</vt:lpstr>
      <vt:lpstr>Amlieithrwydd Multilingualism</vt:lpstr>
      <vt:lpstr>Tasg – gwyliwch y clip Task – watch the clip</vt:lpstr>
      <vt:lpstr>Buddion cyfathrebu Communication benefits</vt:lpstr>
      <vt:lpstr>Buddion diwylliannol Cultural benefits</vt:lpstr>
      <vt:lpstr>Manteision gwybyddol neu feddyliol 1 Cognitive or thinking advantages 1</vt:lpstr>
      <vt:lpstr>Manteision gwybyddol neu feddyliol 2 Cognitive or thinking advantages 2</vt:lpstr>
      <vt:lpstr> Gwybodaeth fetaieithyddol Metalinguistic knowledge </vt:lpstr>
      <vt:lpstr>Inuit</vt:lpstr>
      <vt:lpstr>Albanaidd Scottish</vt:lpstr>
      <vt:lpstr>Ewch amdani… Have a go…</vt:lpstr>
      <vt:lpstr>Buddion personol Personal benefits</vt:lpstr>
      <vt:lpstr>Buddion economaidd a chyflogadwyedd Economic and employment benefits</vt:lpstr>
      <vt:lpstr>Carwch eich iaith Love your language</vt:lpstr>
      <vt:lpstr>Ymchwil  Research</vt:lpstr>
      <vt:lpstr> Cyfeiriadau 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Administrator</cp:lastModifiedBy>
  <cp:revision>55</cp:revision>
  <cp:lastPrinted>2017-02-06T14:54:49Z</cp:lastPrinted>
  <dcterms:created xsi:type="dcterms:W3CDTF">2015-04-14T15:21:28Z</dcterms:created>
  <dcterms:modified xsi:type="dcterms:W3CDTF">2017-09-11T15:12:05Z</dcterms:modified>
</cp:coreProperties>
</file>