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B2DF"/>
    <a:srgbClr val="FA94B4"/>
    <a:srgbClr val="FDA1F4"/>
    <a:srgbClr val="F9FC8C"/>
    <a:srgbClr val="9BFF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9F51C9-8FAE-446B-AD08-6C142517CAC7}" v="12" dt="2022-10-26T17:53:59.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3447" autoAdjust="0"/>
  </p:normalViewPr>
  <p:slideViewPr>
    <p:cSldViewPr snapToGrid="0">
      <p:cViewPr>
        <p:scale>
          <a:sx n="77" d="100"/>
          <a:sy n="77" d="100"/>
        </p:scale>
        <p:origin x="268" y="-2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isha Camille Johnson" userId="05bf6713deee65d4" providerId="LiveId" clId="{5E9F51C9-8FAE-446B-AD08-6C142517CAC7}"/>
    <pc:docChg chg="undo custSel addSld delSld modSld">
      <pc:chgData name="Aleisha Camille Johnson" userId="05bf6713deee65d4" providerId="LiveId" clId="{5E9F51C9-8FAE-446B-AD08-6C142517CAC7}" dt="2022-10-26T23:58:26.713" v="8856" actId="20577"/>
      <pc:docMkLst>
        <pc:docMk/>
      </pc:docMkLst>
      <pc:sldChg chg="del">
        <pc:chgData name="Aleisha Camille Johnson" userId="05bf6713deee65d4" providerId="LiveId" clId="{5E9F51C9-8FAE-446B-AD08-6C142517CAC7}" dt="2022-10-25T12:30:25.706" v="0" actId="47"/>
        <pc:sldMkLst>
          <pc:docMk/>
          <pc:sldMk cId="3505720052" sldId="256"/>
        </pc:sldMkLst>
      </pc:sldChg>
      <pc:sldChg chg="addSp delSp modSp mod">
        <pc:chgData name="Aleisha Camille Johnson" userId="05bf6713deee65d4" providerId="LiveId" clId="{5E9F51C9-8FAE-446B-AD08-6C142517CAC7}" dt="2022-10-26T23:58:26.713" v="8856" actId="20577"/>
        <pc:sldMkLst>
          <pc:docMk/>
          <pc:sldMk cId="1251060276" sldId="257"/>
        </pc:sldMkLst>
        <pc:spChg chg="add mod">
          <ac:chgData name="Aleisha Camille Johnson" userId="05bf6713deee65d4" providerId="LiveId" clId="{5E9F51C9-8FAE-446B-AD08-6C142517CAC7}" dt="2022-10-26T14:54:10.910" v="3732" actId="20577"/>
          <ac:spMkLst>
            <pc:docMk/>
            <pc:sldMk cId="1251060276" sldId="257"/>
            <ac:spMk id="2" creationId="{B65AB910-AA51-556A-B7BE-EC3D100B9347}"/>
          </ac:spMkLst>
        </pc:spChg>
        <pc:spChg chg="mod">
          <ac:chgData name="Aleisha Camille Johnson" userId="05bf6713deee65d4" providerId="LiveId" clId="{5E9F51C9-8FAE-446B-AD08-6C142517CAC7}" dt="2022-10-25T14:35:34.569" v="1285" actId="20577"/>
          <ac:spMkLst>
            <pc:docMk/>
            <pc:sldMk cId="1251060276" sldId="257"/>
            <ac:spMk id="3" creationId="{FBFAFE21-FE59-C8D6-CCC2-1A344BB2DDA5}"/>
          </ac:spMkLst>
        </pc:spChg>
        <pc:spChg chg="add del mod">
          <ac:chgData name="Aleisha Camille Johnson" userId="05bf6713deee65d4" providerId="LiveId" clId="{5E9F51C9-8FAE-446B-AD08-6C142517CAC7}" dt="2022-10-25T14:42:04.090" v="1317" actId="478"/>
          <ac:spMkLst>
            <pc:docMk/>
            <pc:sldMk cId="1251060276" sldId="257"/>
            <ac:spMk id="5" creationId="{B4C6DD31-5D13-3208-2B0C-E34D1C37E660}"/>
          </ac:spMkLst>
        </pc:spChg>
        <pc:spChg chg="add mod">
          <ac:chgData name="Aleisha Camille Johnson" userId="05bf6713deee65d4" providerId="LiveId" clId="{5E9F51C9-8FAE-446B-AD08-6C142517CAC7}" dt="2022-10-26T17:41:17.083" v="7708" actId="313"/>
          <ac:spMkLst>
            <pc:docMk/>
            <pc:sldMk cId="1251060276" sldId="257"/>
            <ac:spMk id="5" creationId="{DF17594E-6819-A244-2B3F-CD7B7D82980B}"/>
          </ac:spMkLst>
        </pc:spChg>
        <pc:spChg chg="add mod">
          <ac:chgData name="Aleisha Camille Johnson" userId="05bf6713deee65d4" providerId="LiveId" clId="{5E9F51C9-8FAE-446B-AD08-6C142517CAC7}" dt="2022-10-26T16:04:03.441" v="5970" actId="20577"/>
          <ac:spMkLst>
            <pc:docMk/>
            <pc:sldMk cId="1251060276" sldId="257"/>
            <ac:spMk id="6" creationId="{734AE27A-BB7C-302C-DF52-9AC07A7BBBD5}"/>
          </ac:spMkLst>
        </pc:spChg>
        <pc:spChg chg="add mod">
          <ac:chgData name="Aleisha Camille Johnson" userId="05bf6713deee65d4" providerId="LiveId" clId="{5E9F51C9-8FAE-446B-AD08-6C142517CAC7}" dt="2022-10-26T15:56:11.447" v="5920" actId="122"/>
          <ac:spMkLst>
            <pc:docMk/>
            <pc:sldMk cId="1251060276" sldId="257"/>
            <ac:spMk id="7" creationId="{D0716992-DB63-8C66-EB89-FAE2E7CFFA74}"/>
          </ac:spMkLst>
        </pc:spChg>
        <pc:spChg chg="add mod">
          <ac:chgData name="Aleisha Camille Johnson" userId="05bf6713deee65d4" providerId="LiveId" clId="{5E9F51C9-8FAE-446B-AD08-6C142517CAC7}" dt="2022-10-26T23:58:26.713" v="8856" actId="20577"/>
          <ac:spMkLst>
            <pc:docMk/>
            <pc:sldMk cId="1251060276" sldId="257"/>
            <ac:spMk id="8" creationId="{392B394D-0C4A-B894-C56F-76011E19F44E}"/>
          </ac:spMkLst>
        </pc:spChg>
        <pc:picChg chg="add mod">
          <ac:chgData name="Aleisha Camille Johnson" userId="05bf6713deee65d4" providerId="LiveId" clId="{5E9F51C9-8FAE-446B-AD08-6C142517CAC7}" dt="2022-10-25T14:38:18.262" v="1313" actId="1076"/>
          <ac:picMkLst>
            <pc:docMk/>
            <pc:sldMk cId="1251060276" sldId="257"/>
            <ac:picMk id="4" creationId="{F1937BF9-9F67-E852-0F04-2B381189B3C3}"/>
          </ac:picMkLst>
        </pc:picChg>
      </pc:sldChg>
      <pc:sldChg chg="addSp delSp modSp new mod">
        <pc:chgData name="Aleisha Camille Johnson" userId="05bf6713deee65d4" providerId="LiveId" clId="{5E9F51C9-8FAE-446B-AD08-6C142517CAC7}" dt="2022-10-26T18:16:48.711" v="8853" actId="1076"/>
        <pc:sldMkLst>
          <pc:docMk/>
          <pc:sldMk cId="3070015088" sldId="258"/>
        </pc:sldMkLst>
        <pc:spChg chg="add mod">
          <ac:chgData name="Aleisha Camille Johnson" userId="05bf6713deee65d4" providerId="LiveId" clId="{5E9F51C9-8FAE-446B-AD08-6C142517CAC7}" dt="2022-10-26T16:22:33.314" v="5996" actId="1076"/>
          <ac:spMkLst>
            <pc:docMk/>
            <pc:sldMk cId="3070015088" sldId="258"/>
            <ac:spMk id="2" creationId="{C231FD2D-B39C-DD38-1EF2-36BC4AB7BED0}"/>
          </ac:spMkLst>
        </pc:spChg>
        <pc:spChg chg="del">
          <ac:chgData name="Aleisha Camille Johnson" userId="05bf6713deee65d4" providerId="LiveId" clId="{5E9F51C9-8FAE-446B-AD08-6C142517CAC7}" dt="2022-10-25T12:50:38.052" v="203" actId="478"/>
          <ac:spMkLst>
            <pc:docMk/>
            <pc:sldMk cId="3070015088" sldId="258"/>
            <ac:spMk id="2" creationId="{D3BC22AB-9151-064A-E52A-DC093B3ED187}"/>
          </ac:spMkLst>
        </pc:spChg>
        <pc:spChg chg="del">
          <ac:chgData name="Aleisha Camille Johnson" userId="05bf6713deee65d4" providerId="LiveId" clId="{5E9F51C9-8FAE-446B-AD08-6C142517CAC7}" dt="2022-10-25T12:50:34.980" v="202" actId="478"/>
          <ac:spMkLst>
            <pc:docMk/>
            <pc:sldMk cId="3070015088" sldId="258"/>
            <ac:spMk id="3" creationId="{4279EB10-6536-DA2A-BAD9-AD5FF572AA7A}"/>
          </ac:spMkLst>
        </pc:spChg>
        <pc:spChg chg="add mod">
          <ac:chgData name="Aleisha Camille Johnson" userId="05bf6713deee65d4" providerId="LiveId" clId="{5E9F51C9-8FAE-446B-AD08-6C142517CAC7}" dt="2022-10-26T18:16:48.711" v="8853" actId="1076"/>
          <ac:spMkLst>
            <pc:docMk/>
            <pc:sldMk cId="3070015088" sldId="258"/>
            <ac:spMk id="3" creationId="{AE15C96B-CE8E-D9AE-4082-6991BDF0B544}"/>
          </ac:spMkLst>
        </pc:spChg>
        <pc:spChg chg="add del mod">
          <ac:chgData name="Aleisha Camille Johnson" userId="05bf6713deee65d4" providerId="LiveId" clId="{5E9F51C9-8FAE-446B-AD08-6C142517CAC7}" dt="2022-10-26T18:16:14.365" v="8845" actId="478"/>
          <ac:spMkLst>
            <pc:docMk/>
            <pc:sldMk cId="3070015088" sldId="258"/>
            <ac:spMk id="5" creationId="{A7C09D9E-75C0-BCDF-DF5F-6561CF2FB5D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965541-E310-45D9-9159-DF5371B91B65}" type="datetimeFigureOut">
              <a:rPr lang="en-GB" smtClean="0"/>
              <a:t>26/10/2022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5DEEFE-609B-4A83-B62C-BE9E3C514404}" type="slidenum">
              <a:rPr lang="en-GB" smtClean="0"/>
              <a:t>‹#›</a:t>
            </a:fld>
            <a:endParaRPr lang="en-GB"/>
          </a:p>
        </p:txBody>
      </p:sp>
    </p:spTree>
    <p:extLst>
      <p:ext uri="{BB962C8B-B14F-4D97-AF65-F5344CB8AC3E}">
        <p14:creationId xmlns:p14="http://schemas.microsoft.com/office/powerpoint/2010/main" val="2821565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DEEFE-609B-4A83-B62C-BE9E3C514404}" type="slidenum">
              <a:rPr lang="en-GB" smtClean="0"/>
              <a:t>1</a:t>
            </a:fld>
            <a:endParaRPr lang="en-GB"/>
          </a:p>
        </p:txBody>
      </p:sp>
    </p:spTree>
    <p:extLst>
      <p:ext uri="{BB962C8B-B14F-4D97-AF65-F5344CB8AC3E}">
        <p14:creationId xmlns:p14="http://schemas.microsoft.com/office/powerpoint/2010/main" val="2947254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A49D5-B898-97B3-B44D-51B3F0ED1D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92F8AC-BBAD-F2C4-EA13-52C8FA28A7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6083B3-EDF3-581C-C640-387AA9760FC8}"/>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8AC2F5B1-9731-E500-A637-EEA2A807A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9F32AB-9075-1275-511F-805762996473}"/>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1220834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C2150-2D1A-6A95-1144-3828A17908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6E409C-9C70-995C-5D8A-10B01DF400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DF4A8C-2967-94D5-67BE-2B97D8203E49}"/>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AE6FF2AC-1CAE-4BED-1F8C-04D57CB992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D240E6-9145-F98D-8AC5-6DB0C5DC3DC2}"/>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3297474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74059-218D-78EF-7AC1-5E35EDAA30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6F6737-C193-F195-5599-66AEB25C80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0D3C11-86A5-3750-7945-F2E54D25A4ED}"/>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63AD9A4D-EBC7-FE97-18E3-07E09C446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C5FBA8-E454-D2E9-F756-51A14512654C}"/>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778659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AA2AA-17CF-ABE0-FAE5-4D8B98A571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D23CEA-1C1A-D882-9E60-F59A441069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33C12C-55BE-D159-D573-7E03086991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B23CAB-F921-3972-36DB-F1D0A94C4850}"/>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6" name="Footer Placeholder 5">
            <a:extLst>
              <a:ext uri="{FF2B5EF4-FFF2-40B4-BE49-F238E27FC236}">
                <a16:creationId xmlns:a16="http://schemas.microsoft.com/office/drawing/2014/main" id="{3D456B93-74BF-452C-DBAC-8C774AE743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03642A-E8FE-C753-4D4D-039C6E92CBA6}"/>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1384352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CB9FF-1C46-6CB2-76D8-64079C8068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ECACC0-2475-C42D-814A-57D6F74207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075A5B-FD96-B660-B56E-F6D03D82D7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D2EAB3-1AF1-C923-42B9-2873D1CBC9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C1E5B8-F912-4C2E-E2BB-FB054DF17C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DF137C-B421-03B5-5664-C128BB81222E}"/>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8" name="Footer Placeholder 7">
            <a:extLst>
              <a:ext uri="{FF2B5EF4-FFF2-40B4-BE49-F238E27FC236}">
                <a16:creationId xmlns:a16="http://schemas.microsoft.com/office/drawing/2014/main" id="{178C10D9-C3A1-E834-7B50-78A39E3143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290347-33D0-97E5-A140-5956C781F4FD}"/>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4084829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4127D-AE01-4B74-8C81-FCD1E7AA27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32FA9CF-9BAB-37ED-4751-B3121D104246}"/>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4" name="Footer Placeholder 3">
            <a:extLst>
              <a:ext uri="{FF2B5EF4-FFF2-40B4-BE49-F238E27FC236}">
                <a16:creationId xmlns:a16="http://schemas.microsoft.com/office/drawing/2014/main" id="{040A9ED4-DCC4-3FC1-08B4-E15D694229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B59694-B3FA-394D-4F8A-B0DF8DD3DF4B}"/>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1020472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0C69B3-9A4E-DDF1-4DBA-DB073900EA0F}"/>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3" name="Footer Placeholder 2">
            <a:extLst>
              <a:ext uri="{FF2B5EF4-FFF2-40B4-BE49-F238E27FC236}">
                <a16:creationId xmlns:a16="http://schemas.microsoft.com/office/drawing/2014/main" id="{CB3B9312-B7A2-8651-C9D4-45A9C4C0E1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532EC6-E047-A2D9-A891-A0B7DFF5BA28}"/>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394913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FBAA9-2A87-6040-BDBE-C6C63381D6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CDE9F2-6E6C-82AD-18AF-F2F1F1C93A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9CF7C2-0C09-16E6-7347-2CD8AE6FEC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97218-1C96-BEBD-253A-E82A71EF0CC0}"/>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6" name="Footer Placeholder 5">
            <a:extLst>
              <a:ext uri="{FF2B5EF4-FFF2-40B4-BE49-F238E27FC236}">
                <a16:creationId xmlns:a16="http://schemas.microsoft.com/office/drawing/2014/main" id="{490C6034-EF1D-272A-7D54-361CF49CC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7EA339-D77D-9A80-A623-E3754189502C}"/>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3634703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C2141-7407-A486-F99A-02B9D7CE99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021848-CC5A-AD91-32A0-ABB401C6E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4078E6-0091-72D8-7D26-5B9A150F28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6BEAA8-667B-8276-D94A-82B31FABA1AE}"/>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6" name="Footer Placeholder 5">
            <a:extLst>
              <a:ext uri="{FF2B5EF4-FFF2-40B4-BE49-F238E27FC236}">
                <a16:creationId xmlns:a16="http://schemas.microsoft.com/office/drawing/2014/main" id="{C7CD0A05-4D84-D3CF-15B4-268D6BCC54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E6FA3D-A5E5-A81B-DD1D-DC9A6CD5B80D}"/>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2921226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8D6D7-88D5-3914-412F-97D0AA2CA5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88A12F-2B04-5F84-F34F-BB3C66266A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1AEC0-FE2B-6644-F520-E4B641CB7066}"/>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9D09C92F-CCAE-1043-0808-CC78C30AB7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E0BE19-E183-5614-156C-570D0C088219}"/>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2821738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0CB032-04FA-82A3-656A-62AB465806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EAD8C5-B79F-3045-0494-8C161EE7B0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A21619-FD3F-8280-38A8-74265303B400}"/>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225BCFC0-12FE-E0B0-455D-F528A38063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B6878-2916-04D3-4269-A3D8995C3532}"/>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2029679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44E3E4-E79F-5DF1-846B-CDD16449A9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295AD8-966C-87B5-96F0-A935A5472E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4F720C-4344-36C5-541A-8FF10AF8AD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11942D8A-373F-E590-628F-9950F2D122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C662B5F-F2F4-2A72-AB06-94FE4A9080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8FB625-AAE2-45B7-9E9C-78CF8BE17884}" type="slidenum">
              <a:rPr lang="en-GB" smtClean="0"/>
              <a:t>‹#›</a:t>
            </a:fld>
            <a:endParaRPr lang="en-GB"/>
          </a:p>
        </p:txBody>
      </p:sp>
    </p:spTree>
    <p:extLst>
      <p:ext uri="{BB962C8B-B14F-4D97-AF65-F5344CB8AC3E}">
        <p14:creationId xmlns:p14="http://schemas.microsoft.com/office/powerpoint/2010/main" val="26919130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journals.sagepub.com/doi/abs/10.1207/s15328023top2902_06" TargetMode="External"/><Relationship Id="rId2" Type="http://schemas.openxmlformats.org/officeDocument/2006/relationships/hyperlink" Target="https://journals.sagepub.com/doi/full/10.1177/2158244018824506" TargetMode="External"/><Relationship Id="rId1" Type="http://schemas.openxmlformats.org/officeDocument/2006/relationships/slideLayout" Target="../slideLayouts/slideLayout2.xml"/><Relationship Id="rId5" Type="http://schemas.openxmlformats.org/officeDocument/2006/relationships/hyperlink" Target="https://www.monash.edu/learnhq/enhance-your-thinking/critical-thinking/what-is-critical-thinking" TargetMode="External"/><Relationship Id="rId4" Type="http://schemas.openxmlformats.org/officeDocument/2006/relationships/hyperlink" Target="https://www.ubiquityuniversity.org/wp-content/uploads/2018/02/Concepts-_-Critical-Thinking-HandbookTools-Ubiquity-Universit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FAFE21-FE59-C8D6-CCC2-1A344BB2DDA5}"/>
              </a:ext>
            </a:extLst>
          </p:cNvPr>
          <p:cNvSpPr>
            <a:spLocks noGrp="1"/>
          </p:cNvSpPr>
          <p:nvPr>
            <p:ph idx="1"/>
          </p:nvPr>
        </p:nvSpPr>
        <p:spPr>
          <a:xfrm>
            <a:off x="0" y="380998"/>
            <a:ext cx="3375212" cy="6477002"/>
          </a:xfrm>
        </p:spPr>
        <p:style>
          <a:lnRef idx="2">
            <a:schemeClr val="accent2"/>
          </a:lnRef>
          <a:fillRef idx="1">
            <a:schemeClr val="lt1"/>
          </a:fillRef>
          <a:effectRef idx="0">
            <a:schemeClr val="accent2"/>
          </a:effectRef>
          <a:fontRef idx="minor">
            <a:schemeClr val="dk1"/>
          </a:fontRef>
        </p:style>
        <p:txBody>
          <a:bodyPr>
            <a:normAutofit/>
          </a:bodyPr>
          <a:lstStyle/>
          <a:p>
            <a:pPr marL="0" indent="0">
              <a:lnSpc>
                <a:spcPct val="150000"/>
              </a:lnSpc>
              <a:buNone/>
            </a:pPr>
            <a:r>
              <a:rPr lang="en-GB" sz="1400" u="sng" dirty="0">
                <a:latin typeface="Arial" panose="020B0604020202020204" pitchFamily="34" charset="0"/>
                <a:cs typeface="Arial" panose="020B0604020202020204" pitchFamily="34" charset="0"/>
              </a:rPr>
              <a:t>Critical thinking in education.</a:t>
            </a:r>
          </a:p>
          <a:p>
            <a:pPr marL="0" indent="0">
              <a:lnSpc>
                <a:spcPct val="150000"/>
              </a:lnSpc>
              <a:buNone/>
            </a:pPr>
            <a:r>
              <a:rPr lang="en-GB" sz="1400" u="sng" dirty="0">
                <a:latin typeface="Arial" panose="020B0604020202020204" pitchFamily="34" charset="0"/>
                <a:cs typeface="Arial" panose="020B0604020202020204" pitchFamily="34" charset="0"/>
              </a:rPr>
              <a:t>Introduction </a:t>
            </a:r>
          </a:p>
          <a:p>
            <a:pPr marL="0" indent="0">
              <a:lnSpc>
                <a:spcPct val="150000"/>
              </a:lnSpc>
              <a:buNone/>
            </a:pPr>
            <a:r>
              <a:rPr lang="en-GB" sz="1200" dirty="0">
                <a:latin typeface="Arial" panose="020B0604020202020204" pitchFamily="34" charset="0"/>
                <a:cs typeface="Arial" panose="020B0604020202020204" pitchFamily="34" charset="0"/>
              </a:rPr>
              <a:t>What is critical thinking? </a:t>
            </a:r>
            <a:r>
              <a:rPr lang="en-GB" sz="1200" dirty="0">
                <a:latin typeface="Arabic Typesetting" panose="020B0604020202020204" pitchFamily="66" charset="-78"/>
                <a:cs typeface="Arabic Typesetting" panose="020B0604020202020204" pitchFamily="66" charset="-78"/>
              </a:rPr>
              <a:t> </a:t>
            </a:r>
          </a:p>
          <a:p>
            <a:pPr marL="0" indent="0">
              <a:lnSpc>
                <a:spcPct val="150000"/>
              </a:lnSpc>
              <a:buNone/>
            </a:pPr>
            <a:r>
              <a:rPr lang="en-GB" sz="1200" dirty="0">
                <a:latin typeface="Arial" panose="020B0604020202020204" pitchFamily="34" charset="0"/>
                <a:cs typeface="Arial" panose="020B0604020202020204" pitchFamily="34" charset="0"/>
              </a:rPr>
              <a:t>Paul, R &amp; Elder, L (2014) views critical thinking as an art of analysing and evaluating thinking with a view to improve.  Critical thinking is being able to look at both the pros and the cons of a view point to from and support the argument being made. </a:t>
            </a:r>
          </a:p>
          <a:p>
            <a:pPr marL="0" indent="0">
              <a:lnSpc>
                <a:spcPct val="150000"/>
              </a:lnSpc>
              <a:buNone/>
            </a:pPr>
            <a:r>
              <a:rPr lang="en-GB" sz="1200" dirty="0">
                <a:latin typeface="Arial" panose="020B0604020202020204" pitchFamily="34" charset="0"/>
                <a:cs typeface="Arial" panose="020B0604020202020204" pitchFamily="34" charset="0"/>
              </a:rPr>
              <a:t>Being able to break down the information into section to expand on the information needed, this can be done by using different skills linked with critical thinking. These skills helps to improve a persons critical thinking these skills include; note taking, referencing and time management. </a:t>
            </a:r>
          </a:p>
          <a:p>
            <a:pPr marL="0" indent="0">
              <a:lnSpc>
                <a:spcPct val="150000"/>
              </a:lnSpc>
              <a:buNone/>
            </a:pPr>
            <a:endParaRPr lang="en-GB" sz="1200" dirty="0">
              <a:latin typeface="Arabic Typesetting" panose="020B0604020202020204" pitchFamily="66" charset="-78"/>
              <a:cs typeface="Arabic Typesetting" panose="020B0604020202020204" pitchFamily="66" charset="-78"/>
            </a:endParaRPr>
          </a:p>
        </p:txBody>
      </p:sp>
      <p:sp>
        <p:nvSpPr>
          <p:cNvPr id="2" name="TextBox 1">
            <a:extLst>
              <a:ext uri="{FF2B5EF4-FFF2-40B4-BE49-F238E27FC236}">
                <a16:creationId xmlns:a16="http://schemas.microsoft.com/office/drawing/2014/main" id="{B65AB910-AA51-556A-B7BE-EC3D100B9347}"/>
              </a:ext>
            </a:extLst>
          </p:cNvPr>
          <p:cNvSpPr txBox="1"/>
          <p:nvPr/>
        </p:nvSpPr>
        <p:spPr>
          <a:xfrm>
            <a:off x="0" y="-1"/>
            <a:ext cx="3823855" cy="378691"/>
          </a:xfrm>
          <a:prstGeom prst="rect">
            <a:avLst/>
          </a:prstGeom>
          <a:noFill/>
        </p:spPr>
        <p:txBody>
          <a:bodyPr wrap="square" rtlCol="0">
            <a:spAutoFit/>
          </a:bodyPr>
          <a:lstStyle/>
          <a:p>
            <a:r>
              <a:rPr lang="en-GB" dirty="0"/>
              <a:t>Aleisha Johnson 	     2200646</a:t>
            </a:r>
          </a:p>
        </p:txBody>
      </p:sp>
      <p:pic>
        <p:nvPicPr>
          <p:cNvPr id="4" name="Picture 3">
            <a:extLst>
              <a:ext uri="{FF2B5EF4-FFF2-40B4-BE49-F238E27FC236}">
                <a16:creationId xmlns:a16="http://schemas.microsoft.com/office/drawing/2014/main" id="{F1937BF9-9F67-E852-0F04-2B381189B3C3}"/>
              </a:ext>
            </a:extLst>
          </p:cNvPr>
          <p:cNvPicPr>
            <a:picLocks noChangeAspect="1"/>
          </p:cNvPicPr>
          <p:nvPr/>
        </p:nvPicPr>
        <p:blipFill>
          <a:blip r:embed="rId3"/>
          <a:stretch>
            <a:fillRect/>
          </a:stretch>
        </p:blipFill>
        <p:spPr>
          <a:xfrm>
            <a:off x="0" y="5285509"/>
            <a:ext cx="3144981" cy="1572491"/>
          </a:xfrm>
          <a:prstGeom prst="rect">
            <a:avLst/>
          </a:prstGeom>
        </p:spPr>
      </p:pic>
      <p:sp>
        <p:nvSpPr>
          <p:cNvPr id="6" name="Rectangle: Rounded Corners 5">
            <a:extLst>
              <a:ext uri="{FF2B5EF4-FFF2-40B4-BE49-F238E27FC236}">
                <a16:creationId xmlns:a16="http://schemas.microsoft.com/office/drawing/2014/main" id="{734AE27A-BB7C-302C-DF52-9AC07A7BBBD5}"/>
              </a:ext>
            </a:extLst>
          </p:cNvPr>
          <p:cNvSpPr/>
          <p:nvPr/>
        </p:nvSpPr>
        <p:spPr>
          <a:xfrm>
            <a:off x="3375211" y="3465945"/>
            <a:ext cx="6026726" cy="3318163"/>
          </a:xfrm>
          <a:prstGeom prst="roundRect">
            <a:avLst/>
          </a:prstGeom>
          <a:solidFill>
            <a:srgbClr val="FDA1F4">
              <a:alpha val="49804"/>
            </a:srgbClr>
          </a:solidFill>
          <a:ln>
            <a:solidFill>
              <a:schemeClr val="tx1"/>
            </a:solidFill>
          </a:ln>
        </p:spPr>
        <p:style>
          <a:lnRef idx="0">
            <a:scrgbClr r="0" g="0" b="0"/>
          </a:lnRef>
          <a:fillRef idx="0">
            <a:scrgbClr r="0" g="0" b="0"/>
          </a:fillRef>
          <a:effectRef idx="0">
            <a:scrgbClr r="0" g="0" b="0"/>
          </a:effectRef>
          <a:fontRef idx="minor">
            <a:schemeClr val="lt1"/>
          </a:fontRef>
        </p:style>
        <p:txBody>
          <a:bodyPr rtlCol="0" anchor="ctr"/>
          <a:lstStyle/>
          <a:p>
            <a:pPr algn="ctr">
              <a:lnSpc>
                <a:spcPct val="150000"/>
              </a:lnSpc>
            </a:pPr>
            <a:r>
              <a:rPr lang="en-GB" sz="1400" u="sng" dirty="0">
                <a:solidFill>
                  <a:schemeClr val="tx1"/>
                </a:solidFill>
                <a:latin typeface="Arial" panose="020B0604020202020204" pitchFamily="34" charset="0"/>
                <a:cs typeface="Arial" panose="020B0604020202020204" pitchFamily="34" charset="0"/>
              </a:rPr>
              <a:t> Time</a:t>
            </a:r>
            <a:r>
              <a:rPr lang="en-GB" sz="1200" u="sng" dirty="0">
                <a:solidFill>
                  <a:schemeClr val="tx1"/>
                </a:solidFill>
                <a:latin typeface="Arial" panose="020B0604020202020204" pitchFamily="34" charset="0"/>
                <a:cs typeface="Arial" panose="020B0604020202020204" pitchFamily="34" charset="0"/>
              </a:rPr>
              <a:t> </a:t>
            </a:r>
            <a:r>
              <a:rPr lang="en-GB" sz="1400" u="sng" dirty="0">
                <a:solidFill>
                  <a:schemeClr val="tx1"/>
                </a:solidFill>
                <a:latin typeface="Arial" panose="020B0604020202020204" pitchFamily="34" charset="0"/>
                <a:cs typeface="Arial" panose="020B0604020202020204" pitchFamily="34" charset="0"/>
              </a:rPr>
              <a:t>management</a:t>
            </a:r>
            <a:r>
              <a:rPr lang="en-GB" sz="1200" dirty="0">
                <a:solidFill>
                  <a:schemeClr val="tx1"/>
                </a:solidFill>
                <a:latin typeface="Arial" panose="020B0604020202020204" pitchFamily="34" charset="0"/>
                <a:cs typeface="Arial" panose="020B0604020202020204" pitchFamily="34" charset="0"/>
              </a:rPr>
              <a:t> </a:t>
            </a:r>
            <a:endParaRPr lang="en-GB" sz="1200" u="sng" dirty="0">
              <a:solidFill>
                <a:schemeClr val="tx1"/>
              </a:solidFill>
              <a:latin typeface="Arial" panose="020B0604020202020204" pitchFamily="34" charset="0"/>
              <a:cs typeface="Arial" panose="020B0604020202020204" pitchFamily="34" charset="0"/>
            </a:endParaRPr>
          </a:p>
          <a:p>
            <a:pPr>
              <a:lnSpc>
                <a:spcPct val="150000"/>
              </a:lnSpc>
            </a:pPr>
            <a:r>
              <a:rPr lang="en-GB" sz="1200" dirty="0">
                <a:solidFill>
                  <a:schemeClr val="tx1"/>
                </a:solidFill>
                <a:latin typeface="Arial" panose="020B0604020202020204" pitchFamily="34" charset="0"/>
                <a:cs typeface="Arial" panose="020B0604020202020204" pitchFamily="34" charset="0"/>
              </a:rPr>
              <a:t>In the dictionary time management is defined as the ability to use a time effectively and productively.  This is an important throughout a persons life especially in education.  Time management is connected to lower levels of anxiety and stress In students ( Adams, r 2019) By a student managing their personal life with their studies it will atomically reduces their stress levels compared to students who do not and may rush work towards the end of the weeks. This can also be linked to grade levels, students who manage their work and research have a higher chance of getting a high grade than students who spend less time preparing for exams or assignments. </a:t>
            </a:r>
            <a:r>
              <a:rPr lang="en-GB" sz="1200" dirty="0" err="1">
                <a:solidFill>
                  <a:schemeClr val="tx1"/>
                </a:solidFill>
                <a:latin typeface="Arial" panose="020B0604020202020204" pitchFamily="34" charset="0"/>
                <a:cs typeface="Arial" panose="020B0604020202020204" pitchFamily="34" charset="0"/>
              </a:rPr>
              <a:t>Cotterll</a:t>
            </a:r>
            <a:r>
              <a:rPr lang="en-GB" sz="1200" dirty="0">
                <a:solidFill>
                  <a:schemeClr val="tx1"/>
                </a:solidFill>
                <a:latin typeface="Arial" panose="020B0604020202020204" pitchFamily="34" charset="0"/>
                <a:cs typeface="Arial" panose="020B0604020202020204" pitchFamily="34" charset="0"/>
              </a:rPr>
              <a:t> (2013) states that time management  skills allows you to be in control. She also suggests that by keeping a notebook, to keep track of what is left to do and what time is left to do so. </a:t>
            </a:r>
            <a:endParaRPr lang="en-GB" sz="1400" dirty="0">
              <a:solidFill>
                <a:schemeClr val="tx1"/>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D0716992-DB63-8C66-EB89-FAE2E7CFFA74}"/>
              </a:ext>
            </a:extLst>
          </p:cNvPr>
          <p:cNvSpPr/>
          <p:nvPr/>
        </p:nvSpPr>
        <p:spPr>
          <a:xfrm>
            <a:off x="3375211" y="110837"/>
            <a:ext cx="6026727" cy="3281219"/>
          </a:xfrm>
          <a:prstGeom prst="roundRect">
            <a:avLst/>
          </a:prstGeom>
          <a:solidFill>
            <a:srgbClr val="9BFF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a:solidFill>
                  <a:schemeClr val="tx1"/>
                </a:solidFill>
                <a:latin typeface="Arial" panose="020B0604020202020204" pitchFamily="34" charset="0"/>
                <a:cs typeface="Arial" panose="020B0604020202020204" pitchFamily="34" charset="0"/>
              </a:rPr>
              <a:t>Note taking</a:t>
            </a:r>
          </a:p>
          <a:p>
            <a:pPr>
              <a:lnSpc>
                <a:spcPct val="150000"/>
              </a:lnSpc>
            </a:pPr>
            <a:r>
              <a:rPr lang="en-GB" sz="1100" dirty="0">
                <a:solidFill>
                  <a:schemeClr val="tx1"/>
                </a:solidFill>
                <a:latin typeface="Arial" panose="020B0604020202020204" pitchFamily="34" charset="0"/>
                <a:cs typeface="Arial" panose="020B0604020202020204" pitchFamily="34" charset="0"/>
              </a:rPr>
              <a:t>Taking notes is a important in higher education. It allows the student to be able to take the important/key information from the lecture as the student will not be able to write everything that has been said throughout the lecture. Keeping the notes short allows the student to listen to what is being said. Cottrell, s. (2013) suggests   that summarising point that have been said in your own words. This will help students as it gives a clear indication that they understand what has been said and are not copying word for word have they have read or listened to.</a:t>
            </a:r>
          </a:p>
          <a:p>
            <a:pPr>
              <a:lnSpc>
                <a:spcPct val="150000"/>
              </a:lnSpc>
            </a:pPr>
            <a:r>
              <a:rPr lang="en-GB" sz="1100" dirty="0">
                <a:solidFill>
                  <a:schemeClr val="tx1"/>
                </a:solidFill>
                <a:latin typeface="Arial" panose="020B0604020202020204" pitchFamily="34" charset="0"/>
                <a:cs typeface="Arial" panose="020B0604020202020204" pitchFamily="34" charset="0"/>
              </a:rPr>
              <a:t>Note taking had been proven to increase students recall and memory of information and test scores, according to Oscar l. (2008). Borich ( 2004) says that taking notes makes students more receptive to what they hear or see. This has also shown that students who take notes have higher scores in exams as they have a better recall memory. </a:t>
            </a:r>
          </a:p>
          <a:p>
            <a:pPr>
              <a:lnSpc>
                <a:spcPct val="150000"/>
              </a:lnSpc>
            </a:pPr>
            <a:r>
              <a:rPr lang="en-GB" sz="1200" dirty="0">
                <a:solidFill>
                  <a:schemeClr val="tx1"/>
                </a:solidFill>
                <a:latin typeface="Arial" panose="020B0604020202020204" pitchFamily="34" charset="0"/>
                <a:cs typeface="Arial" panose="020B0604020202020204" pitchFamily="34" charset="0"/>
              </a:rPr>
              <a:t> </a:t>
            </a:r>
          </a:p>
        </p:txBody>
      </p:sp>
      <p:sp>
        <p:nvSpPr>
          <p:cNvPr id="8" name="Rectangle: Rounded Corners 7">
            <a:extLst>
              <a:ext uri="{FF2B5EF4-FFF2-40B4-BE49-F238E27FC236}">
                <a16:creationId xmlns:a16="http://schemas.microsoft.com/office/drawing/2014/main" id="{392B394D-0C4A-B894-C56F-76011E19F44E}"/>
              </a:ext>
            </a:extLst>
          </p:cNvPr>
          <p:cNvSpPr/>
          <p:nvPr/>
        </p:nvSpPr>
        <p:spPr>
          <a:xfrm>
            <a:off x="9401937" y="1"/>
            <a:ext cx="2718505" cy="4304145"/>
          </a:xfrm>
          <a:prstGeom prst="roundRect">
            <a:avLst/>
          </a:prstGeom>
          <a:solidFill>
            <a:srgbClr val="FA94B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a:solidFill>
                  <a:schemeClr val="tx1"/>
                </a:solidFill>
                <a:latin typeface="Arial" panose="020B0604020202020204" pitchFamily="34" charset="0"/>
                <a:cs typeface="Arial" panose="020B0604020202020204" pitchFamily="34" charset="0"/>
              </a:rPr>
              <a:t>Referencing</a:t>
            </a:r>
          </a:p>
          <a:p>
            <a:pPr>
              <a:lnSpc>
                <a:spcPct val="150000"/>
              </a:lnSpc>
            </a:pPr>
            <a:r>
              <a:rPr lang="en-GB" sz="1100" dirty="0">
                <a:solidFill>
                  <a:schemeClr val="tx1"/>
                </a:solidFill>
                <a:latin typeface="Arial" panose="020B0604020202020204" pitchFamily="34" charset="0"/>
                <a:cs typeface="Arial" panose="020B0604020202020204" pitchFamily="34" charset="0"/>
              </a:rPr>
              <a:t>Referencing is important in all academic work. It is important to reference the information that is being put into a pierce of work to avoid plagiarism , this is taking someone else research and work and claiming at is their own. There are many different referencing guides available to use, the most common is Harvard referencing. Landau, J (2002) suggests </a:t>
            </a:r>
            <a:r>
              <a:rPr lang="en-GB" sz="1100">
                <a:solidFill>
                  <a:schemeClr val="tx1"/>
                </a:solidFill>
                <a:latin typeface="Arial" panose="020B0604020202020204" pitchFamily="34" charset="0"/>
                <a:cs typeface="Arial" panose="020B0604020202020204" pitchFamily="34" charset="0"/>
              </a:rPr>
              <a:t>that plagiarism  </a:t>
            </a:r>
            <a:r>
              <a:rPr lang="en-GB" sz="1100" dirty="0">
                <a:solidFill>
                  <a:schemeClr val="tx1"/>
                </a:solidFill>
                <a:latin typeface="Arial" panose="020B0604020202020204" pitchFamily="34" charset="0"/>
                <a:cs typeface="Arial" panose="020B0604020202020204" pitchFamily="34" charset="0"/>
              </a:rPr>
              <a:t>can results from students who have a poor knowledge of referencing</a:t>
            </a:r>
            <a:r>
              <a:rPr lang="en-GB" sz="1200" dirty="0">
                <a:solidFill>
                  <a:schemeClr val="tx1"/>
                </a:solidFill>
                <a:latin typeface="Arial" panose="020B0604020202020204" pitchFamily="34" charset="0"/>
                <a:cs typeface="Arial" panose="020B0604020202020204" pitchFamily="34" charset="0"/>
              </a:rPr>
              <a:t>.</a:t>
            </a:r>
          </a:p>
          <a:p>
            <a:pPr algn="ctr"/>
            <a:endParaRPr lang="en-GB" sz="1400" u="sng" dirty="0">
              <a:solidFill>
                <a:schemeClr val="tx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DF17594E-6819-A244-2B3F-CD7B7D82980B}"/>
              </a:ext>
            </a:extLst>
          </p:cNvPr>
          <p:cNvSpPr/>
          <p:nvPr/>
        </p:nvSpPr>
        <p:spPr>
          <a:xfrm>
            <a:off x="9401937" y="4378038"/>
            <a:ext cx="2790063" cy="2479962"/>
          </a:xfrm>
          <a:prstGeom prst="roundRect">
            <a:avLst/>
          </a:prstGeom>
          <a:solidFill>
            <a:srgbClr val="99B2D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a:solidFill>
                  <a:schemeClr val="tx1"/>
                </a:solidFill>
                <a:latin typeface="Arial" panose="020B0604020202020204" pitchFamily="34" charset="0"/>
                <a:cs typeface="Arial" panose="020B0604020202020204" pitchFamily="34" charset="0"/>
              </a:rPr>
              <a:t>Conclusion</a:t>
            </a:r>
          </a:p>
          <a:p>
            <a:pPr>
              <a:lnSpc>
                <a:spcPct val="150000"/>
              </a:lnSpc>
            </a:pPr>
            <a:r>
              <a:rPr lang="en-GB" sz="1100" dirty="0">
                <a:solidFill>
                  <a:schemeClr val="tx1"/>
                </a:solidFill>
                <a:latin typeface="Arial" panose="020B0604020202020204" pitchFamily="34" charset="0"/>
                <a:cs typeface="Arial" panose="020B0604020202020204" pitchFamily="34" charset="0"/>
              </a:rPr>
              <a:t>To conclude, time management, note taking and referencing are three important skill to improve a persons critical thinking skills. These three skills together could possible increase the chances of a higher grade for the student as the student will be thinking critically and giving them self time to prepare for what is in front of them.</a:t>
            </a:r>
            <a:endParaRPr lang="en-GB" sz="1600" dirty="0"/>
          </a:p>
        </p:txBody>
      </p:sp>
    </p:spTree>
    <p:extLst>
      <p:ext uri="{BB962C8B-B14F-4D97-AF65-F5344CB8AC3E}">
        <p14:creationId xmlns:p14="http://schemas.microsoft.com/office/powerpoint/2010/main" val="1251060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231FD2D-B39C-DD38-1EF2-36BC4AB7BED0}"/>
              </a:ext>
            </a:extLst>
          </p:cNvPr>
          <p:cNvSpPr/>
          <p:nvPr/>
        </p:nvSpPr>
        <p:spPr>
          <a:xfrm>
            <a:off x="0" y="0"/>
            <a:ext cx="3689685" cy="529389"/>
          </a:xfrm>
          <a:prstGeom prst="roundRect">
            <a:avLst/>
          </a:prstGeom>
          <a:solidFill>
            <a:srgbClr val="FA94B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Reference list </a:t>
            </a:r>
          </a:p>
        </p:txBody>
      </p:sp>
      <p:sp>
        <p:nvSpPr>
          <p:cNvPr id="3" name="TextBox 2">
            <a:extLst>
              <a:ext uri="{FF2B5EF4-FFF2-40B4-BE49-F238E27FC236}">
                <a16:creationId xmlns:a16="http://schemas.microsoft.com/office/drawing/2014/main" id="{AE15C96B-CE8E-D9AE-4082-6991BDF0B544}"/>
              </a:ext>
            </a:extLst>
          </p:cNvPr>
          <p:cNvSpPr txBox="1"/>
          <p:nvPr/>
        </p:nvSpPr>
        <p:spPr>
          <a:xfrm>
            <a:off x="457200" y="948690"/>
            <a:ext cx="11277600" cy="5909310"/>
          </a:xfrm>
          <a:prstGeom prst="rect">
            <a:avLst/>
          </a:prstGeom>
          <a:noFill/>
        </p:spPr>
        <p:txBody>
          <a:bodyPr wrap="square" rtlCol="0">
            <a:spAutoFit/>
          </a:bodyPr>
          <a:lstStyle/>
          <a:p>
            <a:r>
              <a:rPr lang="en-GB" dirty="0"/>
              <a:t>Adams, R. &amp; Blair, E. (2019) ‘ impact of time management behaviours on undergraduate engineering students’ </a:t>
            </a:r>
            <a:r>
              <a:rPr lang="en-GB" i="1" dirty="0"/>
              <a:t>sage journals. URL:</a:t>
            </a:r>
            <a:r>
              <a:rPr lang="en-GB" dirty="0">
                <a:hlinkClick r:id="rId2"/>
              </a:rPr>
              <a:t>Impact of Time Management </a:t>
            </a:r>
            <a:r>
              <a:rPr lang="en-GB" dirty="0" err="1">
                <a:hlinkClick r:id="rId2"/>
              </a:rPr>
              <a:t>Behaviors</a:t>
            </a:r>
            <a:r>
              <a:rPr lang="en-GB" dirty="0">
                <a:hlinkClick r:id="rId2"/>
              </a:rPr>
              <a:t> on Undergraduate Engineering Students’ Performance - Richelle V. Adams, Erik Blair, 2019 (sagepub.com)</a:t>
            </a:r>
            <a:endParaRPr lang="en-GB" dirty="0"/>
          </a:p>
          <a:p>
            <a:endParaRPr lang="en-GB" dirty="0"/>
          </a:p>
          <a:p>
            <a:r>
              <a:rPr lang="en-GB" dirty="0"/>
              <a:t>Borich, G. (2004) </a:t>
            </a:r>
            <a:r>
              <a:rPr lang="en-GB" i="1" dirty="0"/>
              <a:t>effective teaching methods.</a:t>
            </a:r>
            <a:r>
              <a:rPr lang="en-GB" dirty="0"/>
              <a:t> 5</a:t>
            </a:r>
            <a:r>
              <a:rPr lang="en-GB" baseline="30000" dirty="0"/>
              <a:t>th</a:t>
            </a:r>
            <a:r>
              <a:rPr lang="en-GB" dirty="0"/>
              <a:t> </a:t>
            </a:r>
            <a:r>
              <a:rPr lang="en-GB" dirty="0" err="1"/>
              <a:t>edn</a:t>
            </a:r>
            <a:r>
              <a:rPr lang="en-GB" dirty="0"/>
              <a:t>. New jersey: Pearson prentice Hall. </a:t>
            </a:r>
          </a:p>
          <a:p>
            <a:endParaRPr lang="en-GB" dirty="0"/>
          </a:p>
          <a:p>
            <a:r>
              <a:rPr lang="en-GB" dirty="0" err="1"/>
              <a:t>Cottrell,S</a:t>
            </a:r>
            <a:r>
              <a:rPr lang="en-GB" dirty="0"/>
              <a:t>. (2013) </a:t>
            </a:r>
            <a:r>
              <a:rPr lang="en-GB" i="1" dirty="0"/>
              <a:t>the study skills handbook.</a:t>
            </a:r>
            <a:r>
              <a:rPr lang="en-GB" dirty="0"/>
              <a:t> 4</a:t>
            </a:r>
            <a:r>
              <a:rPr lang="en-GB" baseline="30000" dirty="0"/>
              <a:t>th</a:t>
            </a:r>
            <a:r>
              <a:rPr lang="en-GB" dirty="0"/>
              <a:t> </a:t>
            </a:r>
            <a:r>
              <a:rPr lang="en-GB" dirty="0" err="1"/>
              <a:t>edn</a:t>
            </a:r>
            <a:r>
              <a:rPr lang="en-GB" dirty="0"/>
              <a:t>. London: </a:t>
            </a:r>
            <a:r>
              <a:rPr lang="en-GB" dirty="0" err="1"/>
              <a:t>macmillan</a:t>
            </a:r>
            <a:r>
              <a:rPr lang="en-GB" dirty="0"/>
              <a:t> publishers Ltd. </a:t>
            </a:r>
          </a:p>
          <a:p>
            <a:endParaRPr lang="en-GB" dirty="0"/>
          </a:p>
          <a:p>
            <a:r>
              <a:rPr lang="en-GB" dirty="0"/>
              <a:t>Landau, J., </a:t>
            </a:r>
            <a:r>
              <a:rPr lang="en-GB" dirty="0" err="1"/>
              <a:t>Druen</a:t>
            </a:r>
            <a:r>
              <a:rPr lang="en-GB" dirty="0"/>
              <a:t>, P., </a:t>
            </a:r>
            <a:r>
              <a:rPr lang="en-GB" i="1" dirty="0" err="1"/>
              <a:t>etal</a:t>
            </a:r>
            <a:r>
              <a:rPr lang="en-GB" i="1" dirty="0"/>
              <a:t>. </a:t>
            </a:r>
            <a:r>
              <a:rPr lang="en-GB" dirty="0"/>
              <a:t>(2002) ‘methods for helping students avoid plagiarism’ </a:t>
            </a:r>
            <a:r>
              <a:rPr lang="en-GB" i="1" dirty="0"/>
              <a:t> sage journals, </a:t>
            </a:r>
            <a:r>
              <a:rPr lang="en-GB" dirty="0"/>
              <a:t>29(2)</a:t>
            </a:r>
            <a:r>
              <a:rPr lang="en-GB" i="1" dirty="0"/>
              <a:t>  </a:t>
            </a:r>
            <a:r>
              <a:rPr lang="en-GB" dirty="0"/>
              <a:t>URL: </a:t>
            </a:r>
            <a:r>
              <a:rPr lang="en-GB" dirty="0">
                <a:hlinkClick r:id="rId3"/>
              </a:rPr>
              <a:t>Methods for Helping Students Avoid Plagiarism - Joshua D. Landau, Perri B. </a:t>
            </a:r>
            <a:r>
              <a:rPr lang="en-GB" dirty="0" err="1">
                <a:hlinkClick r:id="rId3"/>
              </a:rPr>
              <a:t>Druen</a:t>
            </a:r>
            <a:r>
              <a:rPr lang="en-GB" dirty="0">
                <a:hlinkClick r:id="rId3"/>
              </a:rPr>
              <a:t>, Jennifer A. Arcuri, 2002 (sagepub.com)</a:t>
            </a:r>
            <a:endParaRPr lang="en-GB" b="1" dirty="0"/>
          </a:p>
          <a:p>
            <a:endParaRPr lang="en-GB" dirty="0"/>
          </a:p>
          <a:p>
            <a:r>
              <a:rPr lang="en-GB" dirty="0"/>
              <a:t>   </a:t>
            </a:r>
          </a:p>
          <a:p>
            <a:endParaRPr lang="en-GB" dirty="0"/>
          </a:p>
          <a:p>
            <a:r>
              <a:rPr lang="en-GB" dirty="0" err="1"/>
              <a:t>Paul,R</a:t>
            </a:r>
            <a:r>
              <a:rPr lang="en-GB" dirty="0"/>
              <a:t>. (2014) ‘ critical thinking concepts and tools’ </a:t>
            </a:r>
            <a:r>
              <a:rPr lang="en-GB" i="1" dirty="0"/>
              <a:t>thinker’s guide. </a:t>
            </a:r>
            <a:r>
              <a:rPr lang="en-GB" dirty="0"/>
              <a:t>URL: </a:t>
            </a:r>
            <a:r>
              <a:rPr lang="en-GB" dirty="0">
                <a:hlinkClick r:id="rId4"/>
              </a:rPr>
              <a:t>https://www.ubiquityuniversity.org/wp-content/uploads/2018/02/Concepts-_-Critical-Thinking-HandbookTools-Ubiquity-University.pdf</a:t>
            </a:r>
            <a:r>
              <a:rPr lang="en-GB" dirty="0"/>
              <a:t>  </a:t>
            </a:r>
          </a:p>
          <a:p>
            <a:endParaRPr lang="en-GB" dirty="0"/>
          </a:p>
          <a:p>
            <a:r>
              <a:rPr lang="en-GB" i="1" dirty="0"/>
              <a:t>What is critical thinking? </a:t>
            </a:r>
            <a:r>
              <a:rPr lang="en-GB" dirty="0"/>
              <a:t>[image] Available at: </a:t>
            </a:r>
            <a:r>
              <a:rPr lang="en-GB" dirty="0">
                <a:hlinkClick r:id="rId5"/>
              </a:rPr>
              <a:t>https://www.monash.edu/learnhq/enhance-your-thinking/critical-thinking/what-is-critical-thinking</a:t>
            </a:r>
            <a:r>
              <a:rPr lang="en-GB" dirty="0"/>
              <a:t> (Accessed: 25</a:t>
            </a:r>
            <a:r>
              <a:rPr lang="en-GB" baseline="30000" dirty="0"/>
              <a:t>th</a:t>
            </a:r>
            <a:r>
              <a:rPr lang="en-GB" dirty="0"/>
              <a:t> October 2022)</a:t>
            </a:r>
          </a:p>
          <a:p>
            <a:r>
              <a:rPr lang="en-GB" dirty="0"/>
              <a:t> </a:t>
            </a:r>
          </a:p>
          <a:p>
            <a:endParaRPr lang="en-GB" i="1" dirty="0"/>
          </a:p>
          <a:p>
            <a:endParaRPr lang="en-GB" dirty="0"/>
          </a:p>
        </p:txBody>
      </p:sp>
    </p:spTree>
    <p:extLst>
      <p:ext uri="{BB962C8B-B14F-4D97-AF65-F5344CB8AC3E}">
        <p14:creationId xmlns:p14="http://schemas.microsoft.com/office/powerpoint/2010/main" val="3070015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479</TotalTime>
  <Words>837</Words>
  <Application>Microsoft Office PowerPoint</Application>
  <PresentationFormat>Widescreen</PresentationFormat>
  <Paragraphs>32</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Arabic Typesetting</vt: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dc:title>
  <dc:creator>Aleisha Camille Johnson</dc:creator>
  <cp:lastModifiedBy>Aleisha Camille Johnson</cp:lastModifiedBy>
  <cp:revision>1</cp:revision>
  <dcterms:created xsi:type="dcterms:W3CDTF">2022-10-24T19:41:48Z</dcterms:created>
  <dcterms:modified xsi:type="dcterms:W3CDTF">2022-10-26T23:58:37Z</dcterms:modified>
</cp:coreProperties>
</file>