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60" r:id="rId5"/>
    <p:sldId id="259" r:id="rId6"/>
    <p:sldId id="261" r:id="rId7"/>
    <p:sldId id="262" r:id="rId8"/>
    <p:sldId id="269" r:id="rId9"/>
    <p:sldId id="264" r:id="rId10"/>
    <p:sldId id="263"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751" autoAdjust="0"/>
    <p:restoredTop sz="94660"/>
  </p:normalViewPr>
  <p:slideViewPr>
    <p:cSldViewPr snapToGrid="0">
      <p:cViewPr varScale="1">
        <p:scale>
          <a:sx n="89" d="100"/>
          <a:sy n="89" d="100"/>
        </p:scale>
        <p:origin x="96"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ywel Ainsworth" userId="d1b52063-808e-4022-ba98-1541f21e7323" providerId="ADAL" clId="{BE6F890A-4F52-4D7B-ACD6-97ABECA014F2}"/>
    <pc:docChg chg="custSel modSld">
      <pc:chgData name="Hywel Ainsworth" userId="d1b52063-808e-4022-ba98-1541f21e7323" providerId="ADAL" clId="{BE6F890A-4F52-4D7B-ACD6-97ABECA014F2}" dt="2023-11-05T17:03:48.294" v="236" actId="20577"/>
      <pc:docMkLst>
        <pc:docMk/>
      </pc:docMkLst>
      <pc:sldChg chg="modSp mod">
        <pc:chgData name="Hywel Ainsworth" userId="d1b52063-808e-4022-ba98-1541f21e7323" providerId="ADAL" clId="{BE6F890A-4F52-4D7B-ACD6-97ABECA014F2}" dt="2023-11-05T17:03:48.294" v="236" actId="20577"/>
        <pc:sldMkLst>
          <pc:docMk/>
          <pc:sldMk cId="1854958889" sldId="263"/>
        </pc:sldMkLst>
        <pc:spChg chg="mod">
          <ac:chgData name="Hywel Ainsworth" userId="d1b52063-808e-4022-ba98-1541f21e7323" providerId="ADAL" clId="{BE6F890A-4F52-4D7B-ACD6-97ABECA014F2}" dt="2023-11-05T17:03:48.294" v="236" actId="20577"/>
          <ac:spMkLst>
            <pc:docMk/>
            <pc:sldMk cId="1854958889" sldId="263"/>
            <ac:spMk id="3" creationId="{8EB4F1B6-697B-3270-A7C9-A1D0BACAD46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0E7478-89B9-4868-ABDC-A98DCE54B8E3}" type="datetimeFigureOut">
              <a:rPr lang="en-GB" smtClean="0"/>
              <a:t>02/11/2023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F5C65E-3D43-45E1-8E01-C5EC19C6641D}" type="slidenum">
              <a:rPr lang="en-GB" smtClean="0"/>
              <a:t>‹#›</a:t>
            </a:fld>
            <a:endParaRPr lang="en-GB"/>
          </a:p>
        </p:txBody>
      </p:sp>
    </p:spTree>
    <p:extLst>
      <p:ext uri="{BB962C8B-B14F-4D97-AF65-F5344CB8AC3E}">
        <p14:creationId xmlns:p14="http://schemas.microsoft.com/office/powerpoint/2010/main" val="820253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F5C65E-3D43-45E1-8E01-C5EC19C6641D}" type="slidenum">
              <a:rPr lang="en-GB" smtClean="0"/>
              <a:t>1</a:t>
            </a:fld>
            <a:endParaRPr lang="en-GB"/>
          </a:p>
        </p:txBody>
      </p:sp>
    </p:spTree>
    <p:extLst>
      <p:ext uri="{BB962C8B-B14F-4D97-AF65-F5344CB8AC3E}">
        <p14:creationId xmlns:p14="http://schemas.microsoft.com/office/powerpoint/2010/main" val="2052824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1195626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3255592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31943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38EAE4A-058B-41F3-8937-8E9A0C1F316D}" type="datetimeFigureOut">
              <a:rPr lang="en-GB" smtClean="0"/>
              <a:t>01/11/2023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3081016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8EAE4A-058B-41F3-8937-8E9A0C1F316D}" type="datetimeFigureOut">
              <a:rPr lang="en-GB" smtClean="0"/>
              <a:t>01/11/2023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2785394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8EAE4A-058B-41F3-8937-8E9A0C1F316D}" type="datetimeFigureOut">
              <a:rPr lang="en-GB" smtClean="0"/>
              <a:t>01/11/2023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509174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8EAE4A-058B-41F3-8937-8E9A0C1F316D}" type="datetimeFigureOut">
              <a:rPr lang="en-GB" smtClean="0"/>
              <a:t>01/11/2023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1452197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8EAE4A-058B-41F3-8937-8E9A0C1F316D}" type="datetimeFigureOut">
              <a:rPr lang="en-GB" smtClean="0"/>
              <a:t>01/11/2023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1184054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38EAE4A-058B-41F3-8937-8E9A0C1F316D}" type="datetimeFigureOut">
              <a:rPr lang="en-GB" smtClean="0"/>
              <a:t>01/11/2023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2184454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3779886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898641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1287009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861171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1695138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383970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8EAE4A-058B-41F3-8937-8E9A0C1F316D}" type="datetimeFigureOut">
              <a:rPr lang="en-GB" smtClean="0"/>
              <a:t>01/11/2023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9EDE78-349C-4C61-BFF0-F9520D6CABED}" type="slidenum">
              <a:rPr lang="en-GB" smtClean="0"/>
              <a:t>‹#›</a:t>
            </a:fld>
            <a:endParaRPr lang="en-GB"/>
          </a:p>
        </p:txBody>
      </p:sp>
    </p:spTree>
    <p:extLst>
      <p:ext uri="{BB962C8B-B14F-4D97-AF65-F5344CB8AC3E}">
        <p14:creationId xmlns:p14="http://schemas.microsoft.com/office/powerpoint/2010/main" val="3312305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38EAE4A-058B-41F3-8937-8E9A0C1F316D}" type="datetimeFigureOut">
              <a:rPr lang="en-GB" smtClean="0"/>
              <a:t>01/11/2023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9EDE78-349C-4C61-BFF0-F9520D6CABED}" type="slidenum">
              <a:rPr lang="en-GB" smtClean="0"/>
              <a:t>‹#›</a:t>
            </a:fld>
            <a:endParaRPr lang="en-GB"/>
          </a:p>
        </p:txBody>
      </p:sp>
    </p:spTree>
    <p:extLst>
      <p:ext uri="{BB962C8B-B14F-4D97-AF65-F5344CB8AC3E}">
        <p14:creationId xmlns:p14="http://schemas.microsoft.com/office/powerpoint/2010/main" val="5534564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F3E32-09EE-01B3-252B-CD0461082F72}"/>
              </a:ext>
            </a:extLst>
          </p:cNvPr>
          <p:cNvSpPr>
            <a:spLocks noGrp="1"/>
          </p:cNvSpPr>
          <p:nvPr>
            <p:ph type="ctrTitle"/>
          </p:nvPr>
        </p:nvSpPr>
        <p:spPr/>
        <p:txBody>
          <a:bodyPr/>
          <a:lstStyle/>
          <a:p>
            <a:r>
              <a:rPr lang="en-GB" dirty="0"/>
              <a:t>Reflective Practice</a:t>
            </a:r>
          </a:p>
        </p:txBody>
      </p:sp>
      <p:sp>
        <p:nvSpPr>
          <p:cNvPr id="3" name="Subtitle 2">
            <a:extLst>
              <a:ext uri="{FF2B5EF4-FFF2-40B4-BE49-F238E27FC236}">
                <a16:creationId xmlns:a16="http://schemas.microsoft.com/office/drawing/2014/main" id="{C22B35BA-056B-CBA5-6DAC-A0AA8AE45041}"/>
              </a:ext>
            </a:extLst>
          </p:cNvPr>
          <p:cNvSpPr>
            <a:spLocks noGrp="1"/>
          </p:cNvSpPr>
          <p:nvPr>
            <p:ph type="subTitle" idx="1"/>
          </p:nvPr>
        </p:nvSpPr>
        <p:spPr/>
        <p:txBody>
          <a:bodyPr/>
          <a:lstStyle/>
          <a:p>
            <a:r>
              <a:rPr lang="en-GB" dirty="0"/>
              <a:t>Hywel Ainsworth</a:t>
            </a:r>
          </a:p>
          <a:p>
            <a:r>
              <a:rPr lang="en-GB" dirty="0"/>
              <a:t>1500795</a:t>
            </a:r>
          </a:p>
        </p:txBody>
      </p:sp>
    </p:spTree>
    <p:extLst>
      <p:ext uri="{BB962C8B-B14F-4D97-AF65-F5344CB8AC3E}">
        <p14:creationId xmlns:p14="http://schemas.microsoft.com/office/powerpoint/2010/main" val="3928387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3E44F-A2B8-9DCB-F7CD-589B95D80E21}"/>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347ABFB1-2240-2C5E-F324-7F02D7B8BFC5}"/>
              </a:ext>
            </a:extLst>
          </p:cNvPr>
          <p:cNvSpPr>
            <a:spLocks noGrp="1"/>
          </p:cNvSpPr>
          <p:nvPr>
            <p:ph idx="1"/>
          </p:nvPr>
        </p:nvSpPr>
        <p:spPr/>
        <p:txBody>
          <a:bodyPr>
            <a:normAutofit fontScale="92500" lnSpcReduction="20000"/>
          </a:bodyPr>
          <a:lstStyle/>
          <a:p>
            <a:r>
              <a:rPr lang="en-GB" sz="2800" dirty="0">
                <a:latin typeface="Arial" panose="020B0604020202020204" pitchFamily="34" charset="0"/>
                <a:cs typeface="Arial" panose="020B0604020202020204" pitchFamily="34" charset="0"/>
              </a:rPr>
              <a:t>This presentation will be looking at reflecting upon my own personal story and considering the journey that I have taken to reach this point in my life.</a:t>
            </a:r>
          </a:p>
          <a:p>
            <a:r>
              <a:rPr lang="en-GB" sz="2800" dirty="0">
                <a:latin typeface="Arial" panose="020B0604020202020204" pitchFamily="34" charset="0"/>
                <a:cs typeface="Arial" panose="020B0604020202020204" pitchFamily="34" charset="0"/>
              </a:rPr>
              <a:t>I will also be critically reflecting on a particular transition in my life and have chosen and image that resonates with my growing edge. </a:t>
            </a:r>
          </a:p>
          <a:p>
            <a:r>
              <a:rPr lang="en-GB" sz="2800" dirty="0">
                <a:latin typeface="Arial" panose="020B0604020202020204" pitchFamily="34" charset="0"/>
                <a:cs typeface="Arial" panose="020B0604020202020204" pitchFamily="34" charset="0"/>
              </a:rPr>
              <a:t>I have also identified a reflective model that I can relate to and have applied this to my own reflective process. I have chosen to use Kolb’s cycle of reflective practice.  </a:t>
            </a:r>
          </a:p>
          <a:p>
            <a:endParaRPr lang="en-GB" dirty="0"/>
          </a:p>
        </p:txBody>
      </p:sp>
    </p:spTree>
    <p:extLst>
      <p:ext uri="{BB962C8B-B14F-4D97-AF65-F5344CB8AC3E}">
        <p14:creationId xmlns:p14="http://schemas.microsoft.com/office/powerpoint/2010/main" val="894710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9D10E4BD-3BC5-8BDA-8992-84E75F2B564B}"/>
              </a:ext>
            </a:extLst>
          </p:cNvPr>
          <p:cNvSpPr>
            <a:spLocks noGrp="1"/>
          </p:cNvSpPr>
          <p:nvPr>
            <p:ph type="title"/>
          </p:nvPr>
        </p:nvSpPr>
        <p:spPr>
          <a:xfrm>
            <a:off x="601985" y="-1218289"/>
            <a:ext cx="4410051" cy="2475635"/>
          </a:xfrm>
        </p:spPr>
        <p:txBody>
          <a:bodyPr vert="horz" lIns="91440" tIns="45720" rIns="91440" bIns="45720" rtlCol="0" anchor="b">
            <a:normAutofit/>
          </a:bodyPr>
          <a:lstStyle/>
          <a:p>
            <a:pPr algn="r"/>
            <a:r>
              <a:rPr lang="en-US" sz="4600" dirty="0"/>
              <a:t>Cholesteatoma </a:t>
            </a:r>
          </a:p>
        </p:txBody>
      </p:sp>
      <p:pic>
        <p:nvPicPr>
          <p:cNvPr id="5" name="Picture 4">
            <a:extLst>
              <a:ext uri="{FF2B5EF4-FFF2-40B4-BE49-F238E27FC236}">
                <a16:creationId xmlns:a16="http://schemas.microsoft.com/office/drawing/2014/main" id="{A3CFC92A-B7C7-E1D0-0C36-97D8CD85FC41}"/>
              </a:ext>
            </a:extLst>
          </p:cNvPr>
          <p:cNvPicPr>
            <a:picLocks noChangeAspect="1"/>
          </p:cNvPicPr>
          <p:nvPr/>
        </p:nvPicPr>
        <p:blipFill rotWithShape="1">
          <a:blip r:embed="rId2">
            <a:extLst>
              <a:ext uri="{28A0092B-C50C-407E-A947-70E740481C1C}">
                <a14:useLocalDpi xmlns:a14="http://schemas.microsoft.com/office/drawing/2010/main" val="0"/>
              </a:ext>
            </a:extLst>
          </a:blip>
          <a:srcRect l="528" r="26528" b="-1"/>
          <a:stretch/>
        </p:blipFill>
        <p:spPr>
          <a:xfrm>
            <a:off x="794084" y="1572125"/>
            <a:ext cx="3841230" cy="4028529"/>
          </a:xfrm>
          <a:prstGeom prst="rect">
            <a:avLst/>
          </a:prstGeom>
        </p:spPr>
      </p:pic>
      <p:sp>
        <p:nvSpPr>
          <p:cNvPr id="6" name="TextBox 5">
            <a:extLst>
              <a:ext uri="{FF2B5EF4-FFF2-40B4-BE49-F238E27FC236}">
                <a16:creationId xmlns:a16="http://schemas.microsoft.com/office/drawing/2014/main" id="{2F6D3200-8B40-E29C-563C-AD3EDAE47CA6}"/>
              </a:ext>
            </a:extLst>
          </p:cNvPr>
          <p:cNvSpPr txBox="1"/>
          <p:nvPr/>
        </p:nvSpPr>
        <p:spPr>
          <a:xfrm>
            <a:off x="4663616" y="1265813"/>
            <a:ext cx="5218284" cy="5218160"/>
          </a:xfrm>
          <a:prstGeom prst="rect">
            <a:avLst/>
          </a:prstGeom>
          <a:noFill/>
        </p:spPr>
        <p:txBody>
          <a:bodyPr wrap="square" rtlCol="0">
            <a:spAutoFit/>
          </a:bodyPr>
          <a:lstStyle/>
          <a:p>
            <a:pPr marL="285750" indent="-285750" algn="just">
              <a:lnSpc>
                <a:spcPct val="107000"/>
              </a:lnSpc>
              <a:spcAft>
                <a:spcPts val="800"/>
              </a:spcAft>
              <a:buFont typeface="Arial" panose="020B0604020202020204" pitchFamily="34" charset="0"/>
              <a:buChar char="•"/>
            </a:pPr>
            <a:r>
              <a:rPr lang="en-US" dirty="0">
                <a:effectLst/>
                <a:latin typeface="Cambria" panose="02040503050406030204" pitchFamily="18" charset="0"/>
                <a:ea typeface="Calibri" panose="020F0502020204030204" pitchFamily="34" charset="0"/>
                <a:cs typeface="Times New Roman" panose="02020603050405020304" pitchFamily="18" charset="0"/>
              </a:rPr>
              <a:t>Cholesteatoma has impacted on me since I was born, affecting my language and developmental growth from the earliest age. I was five years old when I had my first surgery for the condition and following diagnosis of it in my other ear at age 6, continued to have multiple operations every year until I was 15.</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US" dirty="0">
                <a:effectLst/>
                <a:latin typeface="Cambria" panose="02040503050406030204" pitchFamily="18" charset="0"/>
                <a:ea typeface="Calibri" panose="020F0502020204030204" pitchFamily="34" charset="0"/>
                <a:cs typeface="Times New Roman" panose="02020603050405020304" pitchFamily="18" charset="0"/>
              </a:rPr>
              <a:t>This journey had an enormous impact on me in the short term but its legacy has in part defined the person that I am today.  From age 5 to 15 I was off school for long periods of time due to having multiple operations to remove the continual growth of the cholesteatoma.  Recovery time was typically at least one week.   The impact on my education, my social interactions, the opportunity and ability to form friendships, was significant.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9095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9DDE7-8839-27A7-1712-CEDAD3B4D8F8}"/>
              </a:ext>
            </a:extLst>
          </p:cNvPr>
          <p:cNvSpPr>
            <a:spLocks noGrp="1"/>
          </p:cNvSpPr>
          <p:nvPr>
            <p:ph type="title"/>
          </p:nvPr>
        </p:nvSpPr>
        <p:spPr>
          <a:xfrm>
            <a:off x="128694" y="458993"/>
            <a:ext cx="8596668" cy="1320800"/>
          </a:xfrm>
        </p:spPr>
        <p:txBody>
          <a:bodyPr anchor="t">
            <a:normAutofit/>
          </a:bodyPr>
          <a:lstStyle/>
          <a:p>
            <a:r>
              <a:rPr lang="en-GB"/>
              <a:t>Cholesteatoma </a:t>
            </a:r>
            <a:endParaRPr lang="en-GB" dirty="0"/>
          </a:p>
        </p:txBody>
      </p:sp>
      <p:sp>
        <p:nvSpPr>
          <p:cNvPr id="9" name="Content Placeholder 8">
            <a:extLst>
              <a:ext uri="{FF2B5EF4-FFF2-40B4-BE49-F238E27FC236}">
                <a16:creationId xmlns:a16="http://schemas.microsoft.com/office/drawing/2014/main" id="{05C64433-4B1A-C321-8241-E7A75B6161A2}"/>
              </a:ext>
            </a:extLst>
          </p:cNvPr>
          <p:cNvSpPr>
            <a:spLocks noGrp="1"/>
          </p:cNvSpPr>
          <p:nvPr>
            <p:ph idx="1"/>
          </p:nvPr>
        </p:nvSpPr>
        <p:spPr>
          <a:xfrm>
            <a:off x="6185680" y="2160920"/>
            <a:ext cx="3679082" cy="3880773"/>
          </a:xfrm>
        </p:spPr>
        <p:txBody>
          <a:bodyPr>
            <a:normAutofit fontScale="25000" lnSpcReduction="20000"/>
          </a:bodyPr>
          <a:lstStyle/>
          <a:p>
            <a:pPr algn="just">
              <a:lnSpc>
                <a:spcPct val="90000"/>
              </a:lnSpc>
              <a:spcAft>
                <a:spcPts val="800"/>
              </a:spcAft>
            </a:pPr>
            <a:r>
              <a:rPr lang="en-US" sz="5600" dirty="0">
                <a:effectLst/>
                <a:ea typeface="Calibri" panose="020F0502020204030204" pitchFamily="34" charset="0"/>
                <a:cs typeface="Times New Roman" panose="02020603050405020304" pitchFamily="18" charset="0"/>
              </a:rPr>
              <a:t>To me this was normal, I accepted it as part of my everyday life.  I thought that everybody else was experiencing the same as me.  I attended a primary school which at the time didn’t have specialist facilities to support children with hearing difficulties.</a:t>
            </a:r>
            <a:endParaRPr lang="en-GB" sz="5600" dirty="0">
              <a:effectLst/>
              <a:ea typeface="Calibri" panose="020F0502020204030204" pitchFamily="34" charset="0"/>
              <a:cs typeface="Times New Roman" panose="02020603050405020304" pitchFamily="18" charset="0"/>
            </a:endParaRPr>
          </a:p>
          <a:p>
            <a:pPr algn="just">
              <a:lnSpc>
                <a:spcPct val="90000"/>
              </a:lnSpc>
              <a:spcAft>
                <a:spcPts val="800"/>
              </a:spcAft>
            </a:pPr>
            <a:r>
              <a:rPr lang="en-US" sz="5600" dirty="0">
                <a:effectLst/>
                <a:ea typeface="Calibri" panose="020F0502020204030204" pitchFamily="34" charset="0"/>
                <a:cs typeface="Times New Roman" panose="02020603050405020304" pitchFamily="18" charset="0"/>
              </a:rPr>
              <a:t>As a result of not understanding the majority of what was going on around me and of me being misunderstood, my behavior could be disruptive. The lack of understanding of my condition and support available resulted in me being considered a badly behaved child with my parents being called into school a number of times.</a:t>
            </a:r>
            <a:endParaRPr lang="en-GB" sz="5600" dirty="0">
              <a:effectLst/>
              <a:ea typeface="Calibri" panose="020F0502020204030204" pitchFamily="34" charset="0"/>
              <a:cs typeface="Times New Roman" panose="02020603050405020304" pitchFamily="18" charset="0"/>
            </a:endParaRPr>
          </a:p>
          <a:p>
            <a:pPr algn="just">
              <a:lnSpc>
                <a:spcPct val="90000"/>
              </a:lnSpc>
              <a:spcAft>
                <a:spcPts val="800"/>
              </a:spcAft>
            </a:pPr>
            <a:r>
              <a:rPr lang="en-US" sz="5600" dirty="0">
                <a:effectLst/>
                <a:ea typeface="Calibri" panose="020F0502020204030204" pitchFamily="34" charset="0"/>
                <a:cs typeface="Times New Roman" panose="02020603050405020304" pitchFamily="18" charset="0"/>
              </a:rPr>
              <a:t>My parents moved me to a school with a specialist unit for the deaf and hearing impaired and from that point I was supported for the rest of my primary and secondary school education.</a:t>
            </a:r>
            <a:endParaRPr lang="en-GB" sz="5600" dirty="0">
              <a:effectLst/>
              <a:ea typeface="Calibri" panose="020F0502020204030204" pitchFamily="34" charset="0"/>
              <a:cs typeface="Times New Roman" panose="02020603050405020304" pitchFamily="18" charset="0"/>
            </a:endParaRPr>
          </a:p>
          <a:p>
            <a:pPr>
              <a:lnSpc>
                <a:spcPct val="90000"/>
              </a:lnSpc>
            </a:pPr>
            <a:endParaRPr lang="en-US" sz="1100" dirty="0"/>
          </a:p>
        </p:txBody>
      </p:sp>
      <p:pic>
        <p:nvPicPr>
          <p:cNvPr id="6" name="Picture 5" descr="A person holding a child&#10;&#10;Description automatically generated">
            <a:extLst>
              <a:ext uri="{FF2B5EF4-FFF2-40B4-BE49-F238E27FC236}">
                <a16:creationId xmlns:a16="http://schemas.microsoft.com/office/drawing/2014/main" id="{3EB5A3D5-C431-4DB1-F16E-E0BF0BA7E8A5}"/>
              </a:ext>
            </a:extLst>
          </p:cNvPr>
          <p:cNvPicPr>
            <a:picLocks noChangeAspect="1"/>
          </p:cNvPicPr>
          <p:nvPr/>
        </p:nvPicPr>
        <p:blipFill rotWithShape="1">
          <a:blip r:embed="rId2">
            <a:extLst>
              <a:ext uri="{28A0092B-C50C-407E-A947-70E740481C1C}">
                <a14:useLocalDpi xmlns:a14="http://schemas.microsoft.com/office/drawing/2010/main" val="0"/>
              </a:ext>
            </a:extLst>
          </a:blip>
          <a:srcRect t="3212" r="3" b="3215"/>
          <a:stretch/>
        </p:blipFill>
        <p:spPr>
          <a:xfrm>
            <a:off x="677334" y="2159331"/>
            <a:ext cx="5423429" cy="3882362"/>
          </a:xfrm>
          <a:prstGeom prst="rect">
            <a:avLst/>
          </a:prstGeom>
        </p:spPr>
      </p:pic>
    </p:spTree>
    <p:extLst>
      <p:ext uri="{BB962C8B-B14F-4D97-AF65-F5344CB8AC3E}">
        <p14:creationId xmlns:p14="http://schemas.microsoft.com/office/powerpoint/2010/main" val="1767527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C3987-71AD-C11F-50F5-35070AEB09A9}"/>
              </a:ext>
            </a:extLst>
          </p:cNvPr>
          <p:cNvSpPr>
            <a:spLocks noGrp="1"/>
          </p:cNvSpPr>
          <p:nvPr>
            <p:ph type="title"/>
          </p:nvPr>
        </p:nvSpPr>
        <p:spPr>
          <a:xfrm>
            <a:off x="677334" y="609600"/>
            <a:ext cx="8596668" cy="1320800"/>
          </a:xfrm>
        </p:spPr>
        <p:txBody>
          <a:bodyPr vert="horz" lIns="91440" tIns="45720" rIns="91440" bIns="45720" rtlCol="0" anchor="t">
            <a:normAutofit/>
          </a:bodyPr>
          <a:lstStyle/>
          <a:p>
            <a:r>
              <a:rPr lang="en-US" dirty="0"/>
              <a:t>My Growing Edge…</a:t>
            </a:r>
          </a:p>
        </p:txBody>
      </p:sp>
      <p:pic>
        <p:nvPicPr>
          <p:cNvPr id="24" name="Content Placeholder 23" descr="Thought outline">
            <a:extLst>
              <a:ext uri="{FF2B5EF4-FFF2-40B4-BE49-F238E27FC236}">
                <a16:creationId xmlns:a16="http://schemas.microsoft.com/office/drawing/2014/main" id="{0CBB244D-0E95-0BFA-326E-E7398C6474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7474" y="2159331"/>
            <a:ext cx="2915973" cy="2915973"/>
          </a:xfrm>
          <a:prstGeom prst="rect">
            <a:avLst/>
          </a:prstGeom>
        </p:spPr>
      </p:pic>
      <p:sp>
        <p:nvSpPr>
          <p:cNvPr id="28" name="Content Placeholder 27">
            <a:extLst>
              <a:ext uri="{FF2B5EF4-FFF2-40B4-BE49-F238E27FC236}">
                <a16:creationId xmlns:a16="http://schemas.microsoft.com/office/drawing/2014/main" id="{5BFD789A-2EBD-E768-A583-D2F593B38F19}"/>
              </a:ext>
            </a:extLst>
          </p:cNvPr>
          <p:cNvSpPr>
            <a:spLocks noGrp="1"/>
          </p:cNvSpPr>
          <p:nvPr>
            <p:ph idx="1"/>
          </p:nvPr>
        </p:nvSpPr>
        <p:spPr>
          <a:xfrm>
            <a:off x="4063160" y="2160589"/>
            <a:ext cx="5207839" cy="3880773"/>
          </a:xfrm>
        </p:spPr>
        <p:txBody>
          <a:bodyPr>
            <a:normAutofit/>
          </a:bodyPr>
          <a:lstStyle/>
          <a:p>
            <a:pPr>
              <a:lnSpc>
                <a:spcPct val="107000"/>
              </a:lnSpc>
              <a:spcAft>
                <a:spcPts val="800"/>
              </a:spcAft>
            </a:pPr>
            <a:r>
              <a:rPr lang="en-US" sz="1800" dirty="0">
                <a:effectLst/>
                <a:latin typeface="Cambria" panose="02040503050406030204" pitchFamily="18" charset="0"/>
                <a:ea typeface="Calibri" panose="020F0502020204030204" pitchFamily="34" charset="0"/>
                <a:cs typeface="Times New Roman" panose="02020603050405020304" pitchFamily="18" charset="0"/>
              </a:rPr>
              <a:t>Having cholesteatoma has taught be how to be more patient with other people and walk with them in times of need, rather than walking away. </a:t>
            </a:r>
          </a:p>
          <a:p>
            <a:pPr>
              <a:lnSpc>
                <a:spcPct val="107000"/>
              </a:lnSpc>
              <a:spcAft>
                <a:spcPts val="800"/>
              </a:spcAft>
            </a:pPr>
            <a:r>
              <a:rPr lang="en-US" sz="1800" dirty="0">
                <a:effectLst/>
                <a:latin typeface="Cambria" panose="02040503050406030204" pitchFamily="18" charset="0"/>
                <a:ea typeface="Calibri" panose="020F0502020204030204" pitchFamily="34" charset="0"/>
                <a:cs typeface="Times New Roman" panose="02020603050405020304" pitchFamily="18" charset="0"/>
              </a:rPr>
              <a:t>It has taught me the importance of compassion, empathy and understanding, and how best to be compassionate, empathetic and understanding to people like me who stand on the sidelines of life.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6632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3" name="Group 52">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4" name="Straight Connector 53">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6"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7"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8" name="Isosceles Triangle 57">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0"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1"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2" name="Isosceles Triangle 61">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3" name="Isosceles Triangle 62">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972BBBA3-E46E-7302-72C5-B29EA317D380}"/>
              </a:ext>
            </a:extLst>
          </p:cNvPr>
          <p:cNvSpPr>
            <a:spLocks noGrp="1"/>
          </p:cNvSpPr>
          <p:nvPr>
            <p:ph type="title"/>
          </p:nvPr>
        </p:nvSpPr>
        <p:spPr>
          <a:xfrm>
            <a:off x="651054" y="-711225"/>
            <a:ext cx="8304744" cy="2475635"/>
          </a:xfrm>
        </p:spPr>
        <p:txBody>
          <a:bodyPr vert="horz" lIns="91440" tIns="45720" rIns="91440" bIns="45720" rtlCol="0" anchor="b">
            <a:normAutofit/>
          </a:bodyPr>
          <a:lstStyle/>
          <a:p>
            <a:pPr algn="r">
              <a:lnSpc>
                <a:spcPct val="90000"/>
              </a:lnSpc>
            </a:pPr>
            <a:r>
              <a:rPr lang="en-US" sz="5400" dirty="0"/>
              <a:t>Volunteering work within Youth Work…</a:t>
            </a:r>
          </a:p>
        </p:txBody>
      </p:sp>
      <p:pic>
        <p:nvPicPr>
          <p:cNvPr id="5" name="Picture 4" descr="A person holding a certificate&#10;&#10;Description automatically generated">
            <a:extLst>
              <a:ext uri="{FF2B5EF4-FFF2-40B4-BE49-F238E27FC236}">
                <a16:creationId xmlns:a16="http://schemas.microsoft.com/office/drawing/2014/main" id="{1D488ABC-F6B0-A11B-791C-A420992C767D}"/>
              </a:ext>
            </a:extLst>
          </p:cNvPr>
          <p:cNvPicPr>
            <a:picLocks noChangeAspect="1"/>
          </p:cNvPicPr>
          <p:nvPr/>
        </p:nvPicPr>
        <p:blipFill rotWithShape="1">
          <a:blip r:embed="rId2">
            <a:extLst>
              <a:ext uri="{28A0092B-C50C-407E-A947-70E740481C1C}">
                <a14:useLocalDpi xmlns:a14="http://schemas.microsoft.com/office/drawing/2010/main" val="0"/>
              </a:ext>
            </a:extLst>
          </a:blip>
          <a:srcRect t="1287" b="11666"/>
          <a:stretch/>
        </p:blipFill>
        <p:spPr>
          <a:xfrm>
            <a:off x="794084" y="1572125"/>
            <a:ext cx="3841230" cy="4028529"/>
          </a:xfrm>
          <a:prstGeom prst="rect">
            <a:avLst/>
          </a:prstGeom>
        </p:spPr>
      </p:pic>
      <p:sp>
        <p:nvSpPr>
          <p:cNvPr id="6" name="TextBox 5">
            <a:extLst>
              <a:ext uri="{FF2B5EF4-FFF2-40B4-BE49-F238E27FC236}">
                <a16:creationId xmlns:a16="http://schemas.microsoft.com/office/drawing/2014/main" id="{5454F2F3-58F5-70D5-6B4A-A9AD2D6CB218}"/>
              </a:ext>
            </a:extLst>
          </p:cNvPr>
          <p:cNvSpPr txBox="1"/>
          <p:nvPr/>
        </p:nvSpPr>
        <p:spPr>
          <a:xfrm>
            <a:off x="4927600" y="2019300"/>
            <a:ext cx="5029200" cy="3838936"/>
          </a:xfrm>
          <a:prstGeom prst="rect">
            <a:avLst/>
          </a:prstGeom>
          <a:noFill/>
        </p:spPr>
        <p:txBody>
          <a:bodyPr wrap="square" rtlCol="0">
            <a:spAutoFit/>
          </a:bodyPr>
          <a:lstStyle/>
          <a:p>
            <a:pPr marL="285750" indent="-285750" algn="just">
              <a:lnSpc>
                <a:spcPct val="107000"/>
              </a:lnSpc>
              <a:spcAft>
                <a:spcPts val="800"/>
              </a:spcAft>
              <a:buFont typeface="Arial" panose="020B0604020202020204" pitchFamily="34" charset="0"/>
              <a:buChar char="•"/>
            </a:pPr>
            <a:r>
              <a:rPr lang="en-US" sz="1800" dirty="0">
                <a:effectLst/>
                <a:latin typeface="Cambria" panose="02040503050406030204" pitchFamily="18" charset="0"/>
                <a:ea typeface="Calibri" panose="020F0502020204030204" pitchFamily="34" charset="0"/>
                <a:cs typeface="Times New Roman" panose="02020603050405020304" pitchFamily="18" charset="0"/>
              </a:rPr>
              <a:t>I started volunteering in my local youth club when I was 15 years old, via my GCSE </a:t>
            </a:r>
            <a:r>
              <a:rPr lang="en-US" sz="1800" dirty="0" err="1">
                <a:effectLst/>
                <a:latin typeface="Cambria" panose="02040503050406030204" pitchFamily="18" charset="0"/>
                <a:ea typeface="Calibri" panose="020F0502020204030204" pitchFamily="34" charset="0"/>
                <a:cs typeface="Times New Roman" panose="02020603050405020304" pitchFamily="18" charset="0"/>
              </a:rPr>
              <a:t>Workskills</a:t>
            </a:r>
            <a:r>
              <a:rPr lang="en-US" sz="1800" dirty="0">
                <a:effectLst/>
                <a:latin typeface="Cambria" panose="02040503050406030204" pitchFamily="18" charset="0"/>
                <a:ea typeface="Calibri" panose="020F0502020204030204" pitchFamily="34" charset="0"/>
                <a:cs typeface="Times New Roman" panose="02020603050405020304" pitchFamily="18" charset="0"/>
              </a:rPr>
              <a:t> course.  As a result of this I was offered an opportunity to volunteer in my local youth club beyond the </a:t>
            </a:r>
            <a:r>
              <a:rPr lang="en-US" sz="1800" dirty="0" err="1">
                <a:effectLst/>
                <a:latin typeface="Cambria" panose="02040503050406030204" pitchFamily="18" charset="0"/>
                <a:ea typeface="Calibri" panose="020F0502020204030204" pitchFamily="34" charset="0"/>
                <a:cs typeface="Times New Roman" panose="02020603050405020304" pitchFamily="18" charset="0"/>
              </a:rPr>
              <a:t>Workskills</a:t>
            </a:r>
            <a:r>
              <a:rPr lang="en-US" sz="1800" dirty="0">
                <a:effectLst/>
                <a:latin typeface="Cambria" panose="02040503050406030204" pitchFamily="18" charset="0"/>
                <a:ea typeface="Calibri" panose="020F0502020204030204" pitchFamily="34" charset="0"/>
                <a:cs typeface="Times New Roman" panose="02020603050405020304" pitchFamily="18" charset="0"/>
              </a:rPr>
              <a:t> placement.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US" sz="1800" dirty="0">
                <a:effectLst/>
                <a:latin typeface="Cambria" panose="02040503050406030204" pitchFamily="18" charset="0"/>
                <a:ea typeface="Calibri" panose="020F0502020204030204" pitchFamily="34" charset="0"/>
                <a:cs typeface="Times New Roman" panose="02020603050405020304" pitchFamily="18" charset="0"/>
              </a:rPr>
              <a:t>This photo is of me receiving an award for my volunteering work.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US" sz="1800" dirty="0">
                <a:effectLst/>
                <a:latin typeface="Cambria" panose="02040503050406030204" pitchFamily="18" charset="0"/>
                <a:ea typeface="Calibri" panose="020F0502020204030204" pitchFamily="34" charset="0"/>
                <a:cs typeface="Times New Roman" panose="02020603050405020304" pitchFamily="18" charset="0"/>
              </a:rPr>
              <a:t>I clearly remember the importance of the support given to me by the youth workers in the </a:t>
            </a:r>
            <a:r>
              <a:rPr lang="en-US" sz="1800" dirty="0" err="1">
                <a:effectLst/>
                <a:latin typeface="Cambria" panose="02040503050406030204" pitchFamily="18" charset="0"/>
                <a:ea typeface="Calibri" panose="020F0502020204030204" pitchFamily="34" charset="0"/>
                <a:cs typeface="Times New Roman" panose="02020603050405020304" pitchFamily="18" charset="0"/>
              </a:rPr>
              <a:t>centre</a:t>
            </a:r>
            <a:r>
              <a:rPr lang="en-US" sz="1800" dirty="0">
                <a:effectLst/>
                <a:latin typeface="Cambria" panose="02040503050406030204" pitchFamily="18" charset="0"/>
                <a:ea typeface="Calibri" panose="020F0502020204030204" pitchFamily="34" charset="0"/>
                <a:cs typeface="Times New Roman" panose="02020603050405020304" pitchFamily="18" charset="0"/>
              </a:rPr>
              <a:t> and my family in my decision to apply to study for a degree in Youth Work at University.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002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D6E873C4-B3BA-4CD6-A580-4F6C99D272A6}"/>
              </a:ext>
            </a:extLst>
          </p:cNvPr>
          <p:cNvSpPr>
            <a:spLocks noGrp="1"/>
          </p:cNvSpPr>
          <p:nvPr>
            <p:ph type="title"/>
          </p:nvPr>
        </p:nvSpPr>
        <p:spPr>
          <a:xfrm>
            <a:off x="282463" y="-629555"/>
            <a:ext cx="8040414" cy="2475635"/>
          </a:xfrm>
        </p:spPr>
        <p:txBody>
          <a:bodyPr vert="horz" lIns="91440" tIns="45720" rIns="91440" bIns="45720" rtlCol="0" anchor="b">
            <a:normAutofit/>
          </a:bodyPr>
          <a:lstStyle/>
          <a:p>
            <a:pPr algn="r">
              <a:lnSpc>
                <a:spcPct val="90000"/>
              </a:lnSpc>
            </a:pPr>
            <a:r>
              <a:rPr lang="en-US" sz="5400" dirty="0"/>
              <a:t>Volunteering within Youth Work </a:t>
            </a:r>
          </a:p>
        </p:txBody>
      </p:sp>
      <p:pic>
        <p:nvPicPr>
          <p:cNvPr id="4" name="Picture 3" descr="A person holding a certificate&#10;&#10;Description automatically generated">
            <a:extLst>
              <a:ext uri="{FF2B5EF4-FFF2-40B4-BE49-F238E27FC236}">
                <a16:creationId xmlns:a16="http://schemas.microsoft.com/office/drawing/2014/main" id="{8CEEED0A-0682-C74D-9CC4-542E584516E1}"/>
              </a:ext>
            </a:extLst>
          </p:cNvPr>
          <p:cNvPicPr>
            <a:picLocks noChangeAspect="1"/>
          </p:cNvPicPr>
          <p:nvPr/>
        </p:nvPicPr>
        <p:blipFill rotWithShape="1">
          <a:blip r:embed="rId2">
            <a:extLst>
              <a:ext uri="{28A0092B-C50C-407E-A947-70E740481C1C}">
                <a14:useLocalDpi xmlns:a14="http://schemas.microsoft.com/office/drawing/2010/main" val="0"/>
              </a:ext>
            </a:extLst>
          </a:blip>
          <a:srcRect t="1287" b="11666"/>
          <a:stretch/>
        </p:blipFill>
        <p:spPr>
          <a:xfrm>
            <a:off x="794084" y="1572125"/>
            <a:ext cx="3841230" cy="4028529"/>
          </a:xfrm>
          <a:prstGeom prst="rect">
            <a:avLst/>
          </a:prstGeom>
        </p:spPr>
      </p:pic>
      <p:sp>
        <p:nvSpPr>
          <p:cNvPr id="3" name="TextBox 2">
            <a:extLst>
              <a:ext uri="{FF2B5EF4-FFF2-40B4-BE49-F238E27FC236}">
                <a16:creationId xmlns:a16="http://schemas.microsoft.com/office/drawing/2014/main" id="{4392F81C-D487-4123-A5B4-4AF40521D2CF}"/>
              </a:ext>
            </a:extLst>
          </p:cNvPr>
          <p:cNvSpPr txBox="1"/>
          <p:nvPr/>
        </p:nvSpPr>
        <p:spPr>
          <a:xfrm>
            <a:off x="5132439" y="1846080"/>
            <a:ext cx="4485726" cy="6701322"/>
          </a:xfrm>
          <a:prstGeom prst="rect">
            <a:avLst/>
          </a:prstGeom>
          <a:noFill/>
        </p:spPr>
        <p:txBody>
          <a:bodyPr wrap="square" rtlCol="0">
            <a:spAutoFit/>
          </a:bodyPr>
          <a:lstStyle/>
          <a:p>
            <a:pPr marL="285750" indent="-285750">
              <a:lnSpc>
                <a:spcPct val="107000"/>
              </a:lnSpc>
              <a:spcAft>
                <a:spcPts val="800"/>
              </a:spcAft>
              <a:buFont typeface="Arial" panose="020B0604020202020204" pitchFamily="34" charset="0"/>
              <a:buChar char="•"/>
            </a:pPr>
            <a:r>
              <a:rPr lang="en-US" sz="1800" dirty="0">
                <a:effectLst/>
                <a:latin typeface="Cambria" panose="02040503050406030204" pitchFamily="18" charset="0"/>
                <a:ea typeface="Calibri" panose="020F0502020204030204" pitchFamily="34" charset="0"/>
                <a:cs typeface="Times New Roman" panose="02020603050405020304" pitchFamily="18" charset="0"/>
              </a:rPr>
              <a:t>From a young age I had a desire, maybe it was a vocation, to help and support people and felt a sense of achievement when doing so.  The happiness and satisfaction I gain in helping people achieve their own positive outcomes cannot be underestimated. I have no doubt that my motivation to follow this course was in great part due to the difficult and often lonely childhood that I experienced.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US" sz="1800" dirty="0">
                <a:effectLst/>
                <a:latin typeface="Cambria" panose="02040503050406030204" pitchFamily="18" charset="0"/>
                <a:ea typeface="Calibri" panose="020F0502020204030204" pitchFamily="34" charset="0"/>
                <a:cs typeface="Times New Roman" panose="02020603050405020304" pitchFamily="18" charset="0"/>
              </a:rPr>
              <a:t>Throughout my university degree I became sure of the path that I wanted to</a:t>
            </a:r>
            <a:r>
              <a:rPr lang="en-GB" dirty="0">
                <a:latin typeface="Calibri" panose="020F0502020204030204" pitchFamily="34" charset="0"/>
                <a:ea typeface="Calibri" panose="020F0502020204030204" pitchFamily="34" charset="0"/>
                <a:cs typeface="Times New Roman" panose="02020603050405020304" pitchFamily="18" charset="0"/>
              </a:rPr>
              <a:t> t</a:t>
            </a:r>
            <a:r>
              <a:rPr lang="en-US" sz="1800" dirty="0" err="1">
                <a:effectLst/>
                <a:latin typeface="Cambria" panose="02040503050406030204" pitchFamily="18" charset="0"/>
                <a:ea typeface="Calibri" panose="020F0502020204030204" pitchFamily="34" charset="0"/>
                <a:cs typeface="Times New Roman" panose="02020603050405020304" pitchFamily="18" charset="0"/>
              </a:rPr>
              <a:t>ake</a:t>
            </a:r>
            <a:r>
              <a:rPr lang="en-US" sz="1800" dirty="0">
                <a:effectLst/>
                <a:latin typeface="Cambria" panose="02040503050406030204" pitchFamily="18" charset="0"/>
                <a:ea typeface="Calibri" panose="020F0502020204030204" pitchFamily="34" charset="0"/>
                <a:cs typeface="Times New Roman" panose="02020603050405020304" pitchFamily="18" charset="0"/>
              </a:rPr>
              <a:t> within youth work and the difference that I wanted to make to young people.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90127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94308-2090-18E8-5AFB-0ECB6AD9F223}"/>
              </a:ext>
            </a:extLst>
          </p:cNvPr>
          <p:cNvSpPr>
            <a:spLocks noGrp="1"/>
          </p:cNvSpPr>
          <p:nvPr>
            <p:ph type="title"/>
          </p:nvPr>
        </p:nvSpPr>
        <p:spPr/>
        <p:txBody>
          <a:bodyPr>
            <a:normAutofit/>
          </a:bodyPr>
          <a:lstStyle/>
          <a:p>
            <a:r>
              <a:rPr lang="en-GB" dirty="0"/>
              <a:t>Relating to my Growing Edge</a:t>
            </a:r>
            <a:br>
              <a:rPr lang="en-GB" sz="2200" dirty="0">
                <a:solidFill>
                  <a:schemeClr val="accent4">
                    <a:lumMod val="75000"/>
                  </a:schemeClr>
                </a:solidFill>
              </a:rPr>
            </a:br>
            <a:r>
              <a:rPr lang="en-GB" dirty="0"/>
              <a:t> </a:t>
            </a:r>
          </a:p>
        </p:txBody>
      </p:sp>
      <p:sp>
        <p:nvSpPr>
          <p:cNvPr id="3" name="Content Placeholder 2">
            <a:extLst>
              <a:ext uri="{FF2B5EF4-FFF2-40B4-BE49-F238E27FC236}">
                <a16:creationId xmlns:a16="http://schemas.microsoft.com/office/drawing/2014/main" id="{E9D4721C-D805-0437-01B1-0EB424ADFE03}"/>
              </a:ext>
            </a:extLst>
          </p:cNvPr>
          <p:cNvSpPr>
            <a:spLocks noGrp="1"/>
          </p:cNvSpPr>
          <p:nvPr>
            <p:ph idx="1"/>
          </p:nvPr>
        </p:nvSpPr>
        <p:spPr/>
        <p:txBody>
          <a:bodyPr>
            <a:normAutofit fontScale="55000" lnSpcReduction="20000"/>
          </a:bodyPr>
          <a:lstStyle/>
          <a:p>
            <a:pPr>
              <a:lnSpc>
                <a:spcPct val="107000"/>
              </a:lnSpc>
              <a:spcAft>
                <a:spcPts val="800"/>
              </a:spcAft>
            </a:pPr>
            <a:r>
              <a:rPr lang="en-US" sz="2900" dirty="0">
                <a:effectLst/>
                <a:latin typeface="Cambria" panose="02040503050406030204" pitchFamily="18" charset="0"/>
                <a:ea typeface="Calibri" panose="020F0502020204030204" pitchFamily="34" charset="0"/>
                <a:cs typeface="Times New Roman" panose="02020603050405020304" pitchFamily="18" charset="0"/>
              </a:rPr>
              <a:t>I chose my journey through youth work as my growing edge because there is</a:t>
            </a:r>
            <a:r>
              <a:rPr lang="en-GB" sz="2900" dirty="0">
                <a:latin typeface="Calibri" panose="020F0502020204030204" pitchFamily="34" charset="0"/>
                <a:ea typeface="Calibri" panose="020F0502020204030204" pitchFamily="34" charset="0"/>
                <a:cs typeface="Times New Roman" panose="02020603050405020304" pitchFamily="18" charset="0"/>
              </a:rPr>
              <a:t> </a:t>
            </a:r>
            <a:r>
              <a:rPr lang="en-US" sz="2900" dirty="0">
                <a:effectLst/>
                <a:latin typeface="Cambria" panose="02040503050406030204" pitchFamily="18" charset="0"/>
                <a:ea typeface="Calibri" panose="020F0502020204030204" pitchFamily="34" charset="0"/>
                <a:cs typeface="Times New Roman" panose="02020603050405020304" pitchFamily="18" charset="0"/>
              </a:rPr>
              <a:t>still so much to be learned, improved upon and developed with this. </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900" dirty="0">
                <a:effectLst/>
                <a:latin typeface="Cambria" panose="02040503050406030204" pitchFamily="18" charset="0"/>
                <a:ea typeface="Calibri" panose="020F0502020204030204" pitchFamily="34" charset="0"/>
                <a:cs typeface="Times New Roman" panose="02020603050405020304" pitchFamily="18" charset="0"/>
              </a:rPr>
              <a:t>Beyond my BA degree I went on to gain a Masters degree and despite now having three years employment experience in the sector, there is there is still so much I need to learn and so many ways in which I want to develop my skills and professional capabilities.  </a:t>
            </a:r>
          </a:p>
          <a:p>
            <a:pPr>
              <a:lnSpc>
                <a:spcPct val="107000"/>
              </a:lnSpc>
              <a:spcAft>
                <a:spcPts val="800"/>
              </a:spcAft>
            </a:pPr>
            <a:r>
              <a:rPr lang="en-US" sz="2900" dirty="0">
                <a:effectLst/>
                <a:latin typeface="Cambria" panose="02040503050406030204" pitchFamily="18" charset="0"/>
                <a:ea typeface="Calibri" panose="020F0502020204030204" pitchFamily="34" charset="0"/>
                <a:cs typeface="Times New Roman" panose="02020603050405020304" pitchFamily="18" charset="0"/>
              </a:rPr>
              <a:t>One of the ways that I am pushing ahead and stretching the margins is by taking every opportunity for relevant training and CPD to support and develop me within my role.</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900" dirty="0">
                <a:effectLst/>
                <a:latin typeface="Cambria" panose="02040503050406030204" pitchFamily="18" charset="0"/>
                <a:ea typeface="Calibri" panose="020F0502020204030204" pitchFamily="34" charset="0"/>
                <a:cs typeface="Times New Roman" panose="02020603050405020304" pitchFamily="18" charset="0"/>
              </a:rPr>
              <a:t>As I find new areas of professional interest, I remain open to developing my career along related but different lines. At this point, I don’t know if my current role is where I will stay, but I do know that my experiences as a child related above will play a big part in career choices that I make.</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dirty="0"/>
              <a:t>. </a:t>
            </a:r>
          </a:p>
        </p:txBody>
      </p:sp>
    </p:spTree>
    <p:extLst>
      <p:ext uri="{BB962C8B-B14F-4D97-AF65-F5344CB8AC3E}">
        <p14:creationId xmlns:p14="http://schemas.microsoft.com/office/powerpoint/2010/main" val="3658422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992A-0C55-373F-C1F4-20040A0E74D1}"/>
              </a:ext>
            </a:extLst>
          </p:cNvPr>
          <p:cNvSpPr>
            <a:spLocks noGrp="1"/>
          </p:cNvSpPr>
          <p:nvPr>
            <p:ph type="title"/>
          </p:nvPr>
        </p:nvSpPr>
        <p:spPr/>
        <p:txBody>
          <a:bodyPr/>
          <a:lstStyle/>
          <a:p>
            <a:r>
              <a:rPr lang="en-US" dirty="0"/>
              <a:t>Reflection </a:t>
            </a:r>
          </a:p>
        </p:txBody>
      </p:sp>
      <p:sp>
        <p:nvSpPr>
          <p:cNvPr id="3" name="Content Placeholder 2">
            <a:extLst>
              <a:ext uri="{FF2B5EF4-FFF2-40B4-BE49-F238E27FC236}">
                <a16:creationId xmlns:a16="http://schemas.microsoft.com/office/drawing/2014/main" id="{7B6EF814-EC53-8CF3-9D99-533FFEB4CB5E}"/>
              </a:ext>
            </a:extLst>
          </p:cNvPr>
          <p:cNvSpPr>
            <a:spLocks noGrp="1"/>
          </p:cNvSpPr>
          <p:nvPr>
            <p:ph idx="1"/>
          </p:nvPr>
        </p:nvSpPr>
        <p:spPr/>
        <p:txBody>
          <a:bodyPr>
            <a:normAutofit fontScale="92500" lnSpcReduction="20000"/>
          </a:bodyPr>
          <a:lstStyle/>
          <a:p>
            <a:r>
              <a:rPr lang="en-US" sz="2400" dirty="0">
                <a:latin typeface="Arial" panose="020B0604020202020204" pitchFamily="34" charset="0"/>
                <a:cs typeface="Arial" panose="020B0604020202020204" pitchFamily="34" charset="0"/>
              </a:rPr>
              <a:t>Reflection and reflective practice is an important part of any professional looking to improve their practice.</a:t>
            </a:r>
          </a:p>
          <a:p>
            <a:r>
              <a:rPr lang="en-US" sz="2400" dirty="0">
                <a:latin typeface="Arial" panose="020B0604020202020204" pitchFamily="34" charset="0"/>
                <a:cs typeface="Arial" panose="020B0604020202020204" pitchFamily="34" charset="0"/>
              </a:rPr>
              <a:t>Hargreaves &amp; Page (2013, </a:t>
            </a:r>
            <a:r>
              <a:rPr lang="en-US" sz="2400" dirty="0" err="1">
                <a:latin typeface="Arial" panose="020B0604020202020204" pitchFamily="34" charset="0"/>
                <a:cs typeface="Arial" panose="020B0604020202020204" pitchFamily="34" charset="0"/>
              </a:rPr>
              <a:t>p.g</a:t>
            </a:r>
            <a:r>
              <a:rPr lang="en-US" sz="2400" dirty="0">
                <a:latin typeface="Arial" panose="020B0604020202020204" pitchFamily="34" charset="0"/>
                <a:cs typeface="Arial" panose="020B0604020202020204" pitchFamily="34" charset="0"/>
              </a:rPr>
              <a:t> 2) suggests that ‘Reflection and reflective practice help professionals to develop and critique their own practice’.</a:t>
            </a:r>
          </a:p>
          <a:p>
            <a:r>
              <a:rPr lang="en-US" sz="2400" dirty="0">
                <a:latin typeface="Arial" panose="020B0604020202020204" pitchFamily="34" charset="0"/>
                <a:cs typeface="Arial" panose="020B0604020202020204" pitchFamily="34" charset="0"/>
              </a:rPr>
              <a:t>Reflecting on practice is also important as it allows practitioners to see things through new eyes and allows practitioners to unpick what is happening. </a:t>
            </a:r>
          </a:p>
          <a:p>
            <a:r>
              <a:rPr lang="en-US" sz="2400" dirty="0" err="1">
                <a:latin typeface="Arial" panose="020B0604020202020204" pitchFamily="34" charset="0"/>
                <a:cs typeface="Arial" panose="020B0604020202020204" pitchFamily="34" charset="0"/>
              </a:rPr>
              <a:t>Stedmon</a:t>
            </a:r>
            <a:r>
              <a:rPr lang="en-US" sz="2400" dirty="0">
                <a:latin typeface="Arial" panose="020B0604020202020204" pitchFamily="34" charset="0"/>
                <a:cs typeface="Arial" panose="020B0604020202020204" pitchFamily="34" charset="0"/>
              </a:rPr>
              <a:t>, &amp; </a:t>
            </a:r>
            <a:r>
              <a:rPr lang="en-US" sz="2400" dirty="0" err="1">
                <a:latin typeface="Arial" panose="020B0604020202020204" pitchFamily="34" charset="0"/>
                <a:cs typeface="Arial" panose="020B0604020202020204" pitchFamily="34" charset="0"/>
              </a:rPr>
              <a:t>Dallos</a:t>
            </a:r>
            <a:r>
              <a:rPr lang="en-US" sz="2400" dirty="0">
                <a:latin typeface="Arial" panose="020B0604020202020204" pitchFamily="34" charset="0"/>
                <a:cs typeface="Arial" panose="020B0604020202020204" pitchFamily="34" charset="0"/>
              </a:rPr>
              <a:t> (2009, </a:t>
            </a:r>
            <a:r>
              <a:rPr lang="en-US" sz="2400" dirty="0" err="1">
                <a:latin typeface="Arial" panose="020B0604020202020204" pitchFamily="34" charset="0"/>
                <a:cs typeface="Arial" panose="020B0604020202020204" pitchFamily="34" charset="0"/>
              </a:rPr>
              <a:t>p.g</a:t>
            </a:r>
            <a:r>
              <a:rPr lang="en-US" sz="2400" dirty="0">
                <a:latin typeface="Arial" panose="020B0604020202020204" pitchFamily="34" charset="0"/>
                <a:cs typeface="Arial" panose="020B0604020202020204" pitchFamily="34" charset="0"/>
              </a:rPr>
              <a:t> 4) back this up by noting It is argued that reflective practice involves complex processes that allow us to see things in new ways, viewed through the lenses of our different models for understanding therapy’. </a:t>
            </a:r>
          </a:p>
          <a:p>
            <a:pPr marL="0" indent="0">
              <a:buNone/>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0537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B5EE0-355E-0DB1-CBF9-0D93EACBB397}"/>
              </a:ext>
            </a:extLst>
          </p:cNvPr>
          <p:cNvSpPr>
            <a:spLocks noGrp="1"/>
          </p:cNvSpPr>
          <p:nvPr>
            <p:ph type="title"/>
          </p:nvPr>
        </p:nvSpPr>
        <p:spPr/>
        <p:txBody>
          <a:bodyPr/>
          <a:lstStyle/>
          <a:p>
            <a:r>
              <a:rPr lang="en-GB" dirty="0"/>
              <a:t>The Importance of Reflective Practice </a:t>
            </a:r>
          </a:p>
        </p:txBody>
      </p:sp>
      <p:sp>
        <p:nvSpPr>
          <p:cNvPr id="3" name="Content Placeholder 2">
            <a:extLst>
              <a:ext uri="{FF2B5EF4-FFF2-40B4-BE49-F238E27FC236}">
                <a16:creationId xmlns:a16="http://schemas.microsoft.com/office/drawing/2014/main" id="{8EB4F1B6-697B-3270-A7C9-A1D0BACAD463}"/>
              </a:ext>
            </a:extLst>
          </p:cNvPr>
          <p:cNvSpPr>
            <a:spLocks noGrp="1"/>
          </p:cNvSpPr>
          <p:nvPr>
            <p:ph idx="1"/>
          </p:nvPr>
        </p:nvSpPr>
        <p:spPr>
          <a:xfrm>
            <a:off x="677334" y="1624405"/>
            <a:ext cx="8596668" cy="4416957"/>
          </a:xfrm>
        </p:spPr>
        <p:txBody>
          <a:bodyPr>
            <a:normAutofit/>
          </a:bodyPr>
          <a:lstStyle/>
          <a:p>
            <a:r>
              <a:rPr lang="en-GB" dirty="0"/>
              <a:t>Reflective practice plays a big part in the development of staff and individuals.</a:t>
            </a:r>
          </a:p>
          <a:p>
            <a:r>
              <a:rPr lang="en-GB" dirty="0"/>
              <a:t>Reflection plays a key role for people in identifying events that have gone on within their day to day life and be able to unpick it. </a:t>
            </a:r>
          </a:p>
          <a:p>
            <a:r>
              <a:rPr lang="en-GB" dirty="0"/>
              <a:t>Being able to reflect on our journey we have taken is important and able to look at our journey through different eyes is also important. This is backed up by </a:t>
            </a:r>
            <a:r>
              <a:rPr lang="en-GB" b="0" i="0" dirty="0">
                <a:solidFill>
                  <a:srgbClr val="1D2125"/>
                </a:solidFill>
                <a:effectLst/>
              </a:rPr>
              <a:t>Bolton, G., (2014, </a:t>
            </a:r>
            <a:r>
              <a:rPr lang="en-GB" b="0" i="0" dirty="0" err="1">
                <a:solidFill>
                  <a:srgbClr val="1D2125"/>
                </a:solidFill>
                <a:effectLst/>
              </a:rPr>
              <a:t>p.g</a:t>
            </a:r>
            <a:r>
              <a:rPr lang="en-GB" b="0" i="0" dirty="0">
                <a:solidFill>
                  <a:srgbClr val="1D2125"/>
                </a:solidFill>
                <a:effectLst/>
              </a:rPr>
              <a:t> 2)</a:t>
            </a:r>
            <a:r>
              <a:rPr lang="en-GB" dirty="0"/>
              <a:t> who suggests that </a:t>
            </a:r>
          </a:p>
          <a:p>
            <a:pPr marL="0" indent="0">
              <a:buNone/>
            </a:pPr>
            <a:r>
              <a:rPr lang="en-GB" dirty="0"/>
              <a:t>‘When we embark on this journey, we have the four lenses mentioned earlier. Viewing what we do through these different lenses alerts us to distorted or incomplete aspects of our assumptions that need further investigation.’ </a:t>
            </a:r>
          </a:p>
          <a:p>
            <a:r>
              <a:rPr lang="en-GB" dirty="0"/>
              <a:t>It is important that when critically reflecting to be able to look for these distortions and to be able to address these distorted aspects of </a:t>
            </a:r>
            <a:r>
              <a:rPr lang="en-GB"/>
              <a:t>our assumptions. </a:t>
            </a:r>
            <a:endParaRPr lang="en-GB" dirty="0"/>
          </a:p>
          <a:p>
            <a:endParaRPr lang="en-GB" dirty="0"/>
          </a:p>
        </p:txBody>
      </p:sp>
    </p:spTree>
    <p:extLst>
      <p:ext uri="{BB962C8B-B14F-4D97-AF65-F5344CB8AC3E}">
        <p14:creationId xmlns:p14="http://schemas.microsoft.com/office/powerpoint/2010/main" val="1854958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5E58FFC8-E92A-8F44-05A1-4773E4C0AAE2}"/>
              </a:ext>
            </a:extLst>
          </p:cNvPr>
          <p:cNvSpPr>
            <a:spLocks noGrp="1"/>
          </p:cNvSpPr>
          <p:nvPr>
            <p:ph type="title"/>
          </p:nvPr>
        </p:nvSpPr>
        <p:spPr>
          <a:xfrm>
            <a:off x="750551" y="-1322843"/>
            <a:ext cx="6259849" cy="3002662"/>
          </a:xfrm>
        </p:spPr>
        <p:txBody>
          <a:bodyPr vert="horz" lIns="91440" tIns="45720" rIns="91440" bIns="45720" rtlCol="0" anchor="b">
            <a:normAutofit/>
          </a:bodyPr>
          <a:lstStyle/>
          <a:p>
            <a:r>
              <a:rPr lang="en-US" sz="4400" kern="1200" dirty="0">
                <a:solidFill>
                  <a:schemeClr val="accent1"/>
                </a:solidFill>
                <a:latin typeface="+mj-lt"/>
                <a:ea typeface="+mj-ea"/>
                <a:cs typeface="+mj-cs"/>
              </a:rPr>
              <a:t>Reflective Model</a:t>
            </a:r>
          </a:p>
        </p:txBody>
      </p:sp>
      <p:sp>
        <p:nvSpPr>
          <p:cNvPr id="3" name="Content Placeholder 2">
            <a:extLst>
              <a:ext uri="{FF2B5EF4-FFF2-40B4-BE49-F238E27FC236}">
                <a16:creationId xmlns:a16="http://schemas.microsoft.com/office/drawing/2014/main" id="{64C05E73-FFE0-43E9-5AA9-E33A75895AF8}"/>
              </a:ext>
            </a:extLst>
          </p:cNvPr>
          <p:cNvSpPr>
            <a:spLocks noGrp="1"/>
          </p:cNvSpPr>
          <p:nvPr>
            <p:ph idx="1"/>
          </p:nvPr>
        </p:nvSpPr>
        <p:spPr>
          <a:xfrm>
            <a:off x="5535257" y="1574546"/>
            <a:ext cx="4068186" cy="3707459"/>
          </a:xfrm>
        </p:spPr>
        <p:txBody>
          <a:bodyPr vert="horz" lIns="91440" tIns="45720" rIns="91440" bIns="45720" rtlCol="0" anchor="t">
            <a:normAutofit/>
          </a:bodyPr>
          <a:lstStyle/>
          <a:p>
            <a:r>
              <a:rPr lang="en-US" dirty="0">
                <a:solidFill>
                  <a:schemeClr val="tx1">
                    <a:lumMod val="50000"/>
                    <a:lumOff val="50000"/>
                  </a:schemeClr>
                </a:solidFill>
              </a:rPr>
              <a:t>Within this presentation I shall be using Kolb’s Reflective Model. </a:t>
            </a:r>
          </a:p>
          <a:p>
            <a:r>
              <a:rPr lang="en-US" dirty="0">
                <a:solidFill>
                  <a:schemeClr val="tx1">
                    <a:lumMod val="50000"/>
                    <a:lumOff val="50000"/>
                  </a:schemeClr>
                </a:solidFill>
              </a:rPr>
              <a:t>1) I have identified 2 examples within this presentation and discussed the learning I have had in relation to these. </a:t>
            </a:r>
          </a:p>
          <a:p>
            <a:r>
              <a:rPr lang="en-US" dirty="0">
                <a:solidFill>
                  <a:schemeClr val="tx1">
                    <a:lumMod val="50000"/>
                    <a:lumOff val="50000"/>
                  </a:schemeClr>
                </a:solidFill>
              </a:rPr>
              <a:t>2) I have been able to learn from both experiences in a positive way. </a:t>
            </a:r>
          </a:p>
          <a:p>
            <a:pPr marL="0" indent="0">
              <a:buNone/>
            </a:pPr>
            <a:endParaRPr lang="en-US" dirty="0">
              <a:solidFill>
                <a:schemeClr val="tx1">
                  <a:lumMod val="50000"/>
                  <a:lumOff val="50000"/>
                </a:schemeClr>
              </a:solidFill>
            </a:endParaRPr>
          </a:p>
          <a:p>
            <a:endParaRPr lang="en-US" dirty="0">
              <a:solidFill>
                <a:schemeClr val="tx1">
                  <a:lumMod val="50000"/>
                  <a:lumOff val="50000"/>
                </a:schemeClr>
              </a:solidFill>
            </a:endParaRPr>
          </a:p>
          <a:p>
            <a:pPr marL="0" indent="0">
              <a:buNone/>
            </a:pPr>
            <a:endParaRPr lang="en-US" dirty="0">
              <a:solidFill>
                <a:schemeClr val="tx1">
                  <a:lumMod val="50000"/>
                  <a:lumOff val="50000"/>
                </a:schemeClr>
              </a:solidFill>
            </a:endParaRPr>
          </a:p>
          <a:p>
            <a:pPr marL="0" indent="0">
              <a:buNone/>
            </a:pPr>
            <a:endParaRPr lang="en-US" dirty="0">
              <a:solidFill>
                <a:schemeClr val="tx1">
                  <a:lumMod val="50000"/>
                  <a:lumOff val="50000"/>
                </a:schemeClr>
              </a:solidFill>
            </a:endParaRPr>
          </a:p>
        </p:txBody>
      </p:sp>
      <p:sp>
        <p:nvSpPr>
          <p:cNvPr id="22" name="Isosceles Triangle 21">
            <a:extLst>
              <a:ext uri="{FF2B5EF4-FFF2-40B4-BE49-F238E27FC236}">
                <a16:creationId xmlns:a16="http://schemas.microsoft.com/office/drawing/2014/main" id="{AA330523-F25B-4007-B3E5-ABB5637D1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93156F6D-9B68-AA33-9A28-A0220D666707}"/>
              </a:ext>
            </a:extLst>
          </p:cNvPr>
          <p:cNvPicPr>
            <a:picLocks noChangeAspect="1"/>
          </p:cNvPicPr>
          <p:nvPr/>
        </p:nvPicPr>
        <p:blipFill>
          <a:blip r:embed="rId2"/>
          <a:stretch>
            <a:fillRect/>
          </a:stretch>
        </p:blipFill>
        <p:spPr>
          <a:xfrm>
            <a:off x="629995" y="1819116"/>
            <a:ext cx="4885128" cy="3847038"/>
          </a:xfrm>
          <a:prstGeom prst="rect">
            <a:avLst/>
          </a:prstGeom>
        </p:spPr>
      </p:pic>
    </p:spTree>
    <p:extLst>
      <p:ext uri="{BB962C8B-B14F-4D97-AF65-F5344CB8AC3E}">
        <p14:creationId xmlns:p14="http://schemas.microsoft.com/office/powerpoint/2010/main" val="873308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3A645-26B1-3121-F9E2-3A94A0B2B768}"/>
              </a:ext>
            </a:extLst>
          </p:cNvPr>
          <p:cNvSpPr>
            <a:spLocks noGrp="1"/>
          </p:cNvSpPr>
          <p:nvPr>
            <p:ph type="title"/>
          </p:nvPr>
        </p:nvSpPr>
        <p:spPr>
          <a:xfrm>
            <a:off x="6090445" y="609600"/>
            <a:ext cx="3183556" cy="1320800"/>
          </a:xfrm>
        </p:spPr>
        <p:txBody>
          <a:bodyPr vert="horz" lIns="91440" tIns="45720" rIns="91440" bIns="45720" rtlCol="0" anchor="ctr">
            <a:normAutofit/>
          </a:bodyPr>
          <a:lstStyle/>
          <a:p>
            <a:r>
              <a:rPr lang="en-US" kern="1200">
                <a:latin typeface="+mj-lt"/>
                <a:ea typeface="+mj-ea"/>
                <a:cs typeface="+mj-cs"/>
              </a:rPr>
              <a:t>Reflective Model </a:t>
            </a:r>
          </a:p>
        </p:txBody>
      </p:sp>
      <p:sp>
        <p:nvSpPr>
          <p:cNvPr id="6" name="Content Placeholder 2">
            <a:extLst>
              <a:ext uri="{FF2B5EF4-FFF2-40B4-BE49-F238E27FC236}">
                <a16:creationId xmlns:a16="http://schemas.microsoft.com/office/drawing/2014/main" id="{0EDAA197-A9C6-E9E6-8527-FDA7F2559E55}"/>
              </a:ext>
            </a:extLst>
          </p:cNvPr>
          <p:cNvSpPr>
            <a:spLocks noGrp="1"/>
          </p:cNvSpPr>
          <p:nvPr>
            <p:ph idx="1"/>
          </p:nvPr>
        </p:nvSpPr>
        <p:spPr>
          <a:xfrm>
            <a:off x="6094410" y="2160589"/>
            <a:ext cx="3176589" cy="3880773"/>
          </a:xfrm>
        </p:spPr>
        <p:txBody>
          <a:bodyPr vert="horz" lIns="91440" tIns="45720" rIns="91440" bIns="45720" rtlCol="0">
            <a:normAutofit/>
          </a:bodyPr>
          <a:lstStyle/>
          <a:p>
            <a:r>
              <a:rPr lang="en-US" sz="1700"/>
              <a:t>3) Through reflecting on these experiences, I have been able to acknowledge what has gone well through these experiences, as well as identifying what did not go so well through these experiences.</a:t>
            </a:r>
          </a:p>
          <a:p>
            <a:r>
              <a:rPr lang="en-US" sz="1700"/>
              <a:t>4) Through completing this reflective model, I have been able to support myself, as well as being able to support others.  </a:t>
            </a:r>
          </a:p>
          <a:p>
            <a:pPr marL="0" indent="0">
              <a:buNone/>
            </a:pPr>
            <a:endParaRPr lang="en-US" sz="1700"/>
          </a:p>
          <a:p>
            <a:endParaRPr lang="en-US" sz="1700"/>
          </a:p>
          <a:p>
            <a:pPr marL="0" indent="0">
              <a:buNone/>
            </a:pPr>
            <a:endParaRPr lang="en-US" sz="1700"/>
          </a:p>
          <a:p>
            <a:pPr marL="0" indent="0">
              <a:buNone/>
            </a:pPr>
            <a:endParaRPr lang="en-US" sz="1700"/>
          </a:p>
        </p:txBody>
      </p:sp>
      <p:pic>
        <p:nvPicPr>
          <p:cNvPr id="8" name="Picture 7">
            <a:extLst>
              <a:ext uri="{FF2B5EF4-FFF2-40B4-BE49-F238E27FC236}">
                <a16:creationId xmlns:a16="http://schemas.microsoft.com/office/drawing/2014/main" id="{54C2F258-1FEA-0708-D010-CAA12D0ECB07}"/>
              </a:ext>
            </a:extLst>
          </p:cNvPr>
          <p:cNvPicPr>
            <a:picLocks noChangeAspect="1"/>
          </p:cNvPicPr>
          <p:nvPr/>
        </p:nvPicPr>
        <p:blipFill>
          <a:blip r:embed="rId2"/>
          <a:stretch>
            <a:fillRect/>
          </a:stretch>
        </p:blipFill>
        <p:spPr>
          <a:xfrm>
            <a:off x="799814" y="1429629"/>
            <a:ext cx="5062993" cy="3987107"/>
          </a:xfrm>
          <a:prstGeom prst="rect">
            <a:avLst/>
          </a:prstGeom>
        </p:spPr>
      </p:pic>
    </p:spTree>
    <p:extLst>
      <p:ext uri="{BB962C8B-B14F-4D97-AF65-F5344CB8AC3E}">
        <p14:creationId xmlns:p14="http://schemas.microsoft.com/office/powerpoint/2010/main" val="183257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C1AE8-6B2D-0AC9-AC65-38919C8AE4CE}"/>
              </a:ext>
            </a:extLst>
          </p:cNvPr>
          <p:cNvSpPr>
            <a:spLocks noGrp="1"/>
          </p:cNvSpPr>
          <p:nvPr>
            <p:ph type="title"/>
          </p:nvPr>
        </p:nvSpPr>
        <p:spPr/>
        <p:txBody>
          <a:bodyPr/>
          <a:lstStyle/>
          <a:p>
            <a:r>
              <a:rPr lang="en-US" dirty="0"/>
              <a:t>Summary </a:t>
            </a:r>
          </a:p>
        </p:txBody>
      </p:sp>
      <p:sp>
        <p:nvSpPr>
          <p:cNvPr id="3" name="Content Placeholder 2">
            <a:extLst>
              <a:ext uri="{FF2B5EF4-FFF2-40B4-BE49-F238E27FC236}">
                <a16:creationId xmlns:a16="http://schemas.microsoft.com/office/drawing/2014/main" id="{2168516F-39E9-8748-3980-7C3A243440FE}"/>
              </a:ext>
            </a:extLst>
          </p:cNvPr>
          <p:cNvSpPr>
            <a:spLocks noGrp="1"/>
          </p:cNvSpPr>
          <p:nvPr>
            <p:ph idx="1"/>
          </p:nvPr>
        </p:nvSpPr>
        <p:spPr/>
        <p:txBody>
          <a:bodyPr/>
          <a:lstStyle/>
          <a:p>
            <a:r>
              <a:rPr lang="en-US" sz="2000" dirty="0"/>
              <a:t>Within this presentation, </a:t>
            </a:r>
            <a:r>
              <a:rPr lang="en-GB" sz="2000" dirty="0">
                <a:latin typeface="Arial" panose="020B0604020202020204" pitchFamily="34" charset="0"/>
                <a:cs typeface="Arial" panose="020B0604020202020204" pitchFamily="34" charset="0"/>
              </a:rPr>
              <a:t>I have reflected upon my own personal story and have considered the journey that I have taken to reach this point in my life.</a:t>
            </a:r>
          </a:p>
          <a:p>
            <a:r>
              <a:rPr lang="en-GB" sz="2000" dirty="0">
                <a:latin typeface="Arial" panose="020B0604020202020204" pitchFamily="34" charset="0"/>
                <a:cs typeface="Arial" panose="020B0604020202020204" pitchFamily="34" charset="0"/>
              </a:rPr>
              <a:t>I have also critically reflected on a particular transition in my life and have chosen and image that resonates with my growing edge. </a:t>
            </a:r>
          </a:p>
          <a:p>
            <a:r>
              <a:rPr lang="en-GB" sz="2000" dirty="0">
                <a:latin typeface="Arial" panose="020B0604020202020204" pitchFamily="34" charset="0"/>
                <a:cs typeface="Arial" panose="020B0604020202020204" pitchFamily="34" charset="0"/>
              </a:rPr>
              <a:t>I have also identified a reflective model that I can relate to and have applied this to my own reflective process.</a:t>
            </a:r>
          </a:p>
          <a:p>
            <a:endParaRPr lang="en-US" dirty="0"/>
          </a:p>
        </p:txBody>
      </p:sp>
    </p:spTree>
    <p:extLst>
      <p:ext uri="{BB962C8B-B14F-4D97-AF65-F5344CB8AC3E}">
        <p14:creationId xmlns:p14="http://schemas.microsoft.com/office/powerpoint/2010/main" val="907213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03D1E-9690-14D5-2C1C-8C04AE1A0AC1}"/>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6AD927D7-2C76-F5D1-9DC7-AD50AAE02592}"/>
              </a:ext>
            </a:extLst>
          </p:cNvPr>
          <p:cNvSpPr>
            <a:spLocks noGrp="1"/>
          </p:cNvSpPr>
          <p:nvPr>
            <p:ph idx="1"/>
          </p:nvPr>
        </p:nvSpPr>
        <p:spPr/>
        <p:txBody>
          <a:bodyPr/>
          <a:lstStyle/>
          <a:p>
            <a:endParaRPr lang="en-US" dirty="0"/>
          </a:p>
          <a:p>
            <a:r>
              <a:rPr lang="en-GB" b="0" i="0" dirty="0">
                <a:solidFill>
                  <a:srgbClr val="1D2125"/>
                </a:solidFill>
                <a:effectLst/>
              </a:rPr>
              <a:t>Bolton, G., (2014) Reflective practice : </a:t>
            </a:r>
            <a:r>
              <a:rPr lang="en-GB" b="0" i="1" dirty="0">
                <a:solidFill>
                  <a:srgbClr val="1D2125"/>
                </a:solidFill>
                <a:effectLst/>
              </a:rPr>
              <a:t>writing and professional development </a:t>
            </a:r>
            <a:r>
              <a:rPr lang="en-GB" b="0" i="0" dirty="0">
                <a:solidFill>
                  <a:srgbClr val="1D2125"/>
                </a:solidFill>
                <a:effectLst/>
              </a:rPr>
              <a:t>5th. ed., London: Sage. Chapter 1</a:t>
            </a:r>
            <a:endParaRPr lang="en-US" dirty="0"/>
          </a:p>
          <a:p>
            <a:r>
              <a:rPr lang="en-US" dirty="0"/>
              <a:t>No Author, </a:t>
            </a:r>
            <a:r>
              <a:rPr lang="en-GB" i="1" dirty="0">
                <a:effectLst/>
              </a:rPr>
              <a:t>Gibbs’ reflective cycle</a:t>
            </a:r>
            <a:r>
              <a:rPr lang="en-GB" dirty="0">
                <a:effectLst/>
              </a:rPr>
              <a:t> (1970) </a:t>
            </a:r>
            <a:r>
              <a:rPr lang="en-GB" i="1" dirty="0">
                <a:effectLst/>
              </a:rPr>
              <a:t>The University of Edinburgh</a:t>
            </a:r>
            <a:r>
              <a:rPr lang="en-GB" dirty="0">
                <a:effectLst/>
              </a:rPr>
              <a:t>. Available at: https://www.ed.ac.uk/reflection/reflectors-toolkit/reflecting-on-experience/gibbs-reflective-cycle (Accessed: 31 October 2023). </a:t>
            </a:r>
            <a:endParaRPr lang="en-US" dirty="0"/>
          </a:p>
          <a:p>
            <a:r>
              <a:rPr lang="en-US" dirty="0"/>
              <a:t> Hargreaves, J &amp; Page, L. (2013). Reflective practice (1st ed.). Polity Press.</a:t>
            </a:r>
          </a:p>
          <a:p>
            <a:r>
              <a:rPr lang="en-US" dirty="0"/>
              <a:t>  </a:t>
            </a:r>
            <a:r>
              <a:rPr lang="en-US" dirty="0" err="1"/>
              <a:t>Stedmon</a:t>
            </a:r>
            <a:r>
              <a:rPr lang="en-US" dirty="0"/>
              <a:t>, J &amp; </a:t>
            </a:r>
            <a:r>
              <a:rPr lang="en-US" dirty="0" err="1"/>
              <a:t>Dallos</a:t>
            </a:r>
            <a:r>
              <a:rPr lang="en-US" dirty="0"/>
              <a:t>, R. (2009). Reflective practice in psychotherapy and counselling. Open University Press.</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26834370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12710</TotalTime>
  <Words>1416</Words>
  <Application>Microsoft Office PowerPoint</Application>
  <PresentationFormat>Widescreen</PresentationFormat>
  <Paragraphs>71</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Cambria</vt:lpstr>
      <vt:lpstr>Trebuchet MS</vt:lpstr>
      <vt:lpstr>Wingdings 3</vt:lpstr>
      <vt:lpstr>Facet</vt:lpstr>
      <vt:lpstr>Reflective Practice</vt:lpstr>
      <vt:lpstr>Introduction</vt:lpstr>
      <vt:lpstr>Cholesteatoma </vt:lpstr>
      <vt:lpstr>Cholesteatoma </vt:lpstr>
      <vt:lpstr>My Growing Edge…</vt:lpstr>
      <vt:lpstr>Volunteering work within Youth Work…</vt:lpstr>
      <vt:lpstr>Volunteering within Youth Work </vt:lpstr>
      <vt:lpstr>Relating to my Growing Edge  </vt:lpstr>
      <vt:lpstr>Reflection </vt:lpstr>
      <vt:lpstr>The Importance of Reflective Practice </vt:lpstr>
      <vt:lpstr>Reflective Model</vt:lpstr>
      <vt:lpstr>Reflective Model </vt:lpstr>
      <vt:lpstr>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Presentation</dc:title>
  <dc:creator>Hywel Ainsworth</dc:creator>
  <cp:lastModifiedBy>Hywel Ainsworth</cp:lastModifiedBy>
  <cp:revision>9</cp:revision>
  <dcterms:created xsi:type="dcterms:W3CDTF">2023-10-24T16:48:33Z</dcterms:created>
  <dcterms:modified xsi:type="dcterms:W3CDTF">2023-11-05T17:04:14Z</dcterms:modified>
</cp:coreProperties>
</file>