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256" r:id="rId5"/>
    <p:sldId id="257" r:id="rId6"/>
    <p:sldId id="258" r:id="rId7"/>
    <p:sldId id="270" r:id="rId8"/>
    <p:sldId id="259" r:id="rId9"/>
    <p:sldId id="260" r:id="rId10"/>
    <p:sldId id="266" r:id="rId11"/>
    <p:sldId id="262" r:id="rId12"/>
    <p:sldId id="271" r:id="rId13"/>
    <p:sldId id="263" r:id="rId14"/>
    <p:sldId id="272" r:id="rId15"/>
    <p:sldId id="265" r:id="rId16"/>
    <p:sldId id="269" r:id="rId17"/>
    <p:sldId id="268"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showGuides="1">
      <p:cViewPr>
        <p:scale>
          <a:sx n="70" d="100"/>
          <a:sy n="70" d="100"/>
        </p:scale>
        <p:origin x="48" y="990"/>
      </p:cViewPr>
      <p:guideLst>
        <p:guide orient="horz" pos="2160"/>
        <p:guide pos="3840"/>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5/1/2019</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5/1/2019</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5/1/2019</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5/1/2019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5/1/2019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5/1/2019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5/1/2019</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5/1/2019</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5/1/2019</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5/1/2019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5/1/2019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5/1/2019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5/1/2019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5/1/2019</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hyperlink" Target="http://hyec.wikidot.com/forum/t-447535/program-for-4-march-2012-the-modern-definition-of-femininity"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news.biancolavoro.it/fashion-job-professioni-moda" TargetMode="Externa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0.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104900" y="2292094"/>
            <a:ext cx="5734050" cy="2219691"/>
          </a:xfrm>
        </p:spPr>
        <p:txBody>
          <a:bodyPr anchor="ctr">
            <a:normAutofit fontScale="90000"/>
          </a:bodyPr>
          <a:lstStyle/>
          <a:p>
            <a:r>
              <a:rPr lang="en-GB" dirty="0"/>
              <a:t>AN Investigation Into Consumer Attitudes Towards Primark</a:t>
            </a:r>
          </a:p>
        </p:txBody>
      </p:sp>
      <p:sp>
        <p:nvSpPr>
          <p:cNvPr id="7" name="Subtitle 6"/>
          <p:cNvSpPr>
            <a:spLocks noGrp="1"/>
          </p:cNvSpPr>
          <p:nvPr>
            <p:ph type="subTitle" idx="1"/>
          </p:nvPr>
        </p:nvSpPr>
        <p:spPr>
          <a:xfrm>
            <a:off x="1104900" y="4714697"/>
            <a:ext cx="5734050" cy="955565"/>
          </a:xfrm>
        </p:spPr>
        <p:txBody>
          <a:bodyPr/>
          <a:lstStyle/>
          <a:p>
            <a:pPr algn="r"/>
            <a:r>
              <a:rPr lang="en-US" dirty="0"/>
              <a:t>Jazz McDonald</a:t>
            </a:r>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p:pic>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Table of Contents</a:t>
            </a:r>
          </a:p>
        </p:txBody>
      </p:sp>
      <p:sp>
        <p:nvSpPr>
          <p:cNvPr id="14" name="Content Placeholder 13"/>
          <p:cNvSpPr>
            <a:spLocks noGrp="1"/>
          </p:cNvSpPr>
          <p:nvPr>
            <p:ph idx="1"/>
          </p:nvPr>
        </p:nvSpPr>
        <p:spPr/>
        <p:txBody>
          <a:bodyPr>
            <a:normAutofit/>
          </a:bodyPr>
          <a:lstStyle/>
          <a:p>
            <a:r>
              <a:rPr lang="en-US" sz="3600" dirty="0"/>
              <a:t>INTRODUCTION</a:t>
            </a:r>
          </a:p>
          <a:p>
            <a:r>
              <a:rPr lang="en-US" sz="3600" dirty="0"/>
              <a:t>METHOD</a:t>
            </a:r>
          </a:p>
          <a:p>
            <a:r>
              <a:rPr lang="en-US" sz="3600" dirty="0"/>
              <a:t>RESULTS</a:t>
            </a:r>
          </a:p>
          <a:p>
            <a:r>
              <a:rPr lang="en-US" sz="3600" dirty="0"/>
              <a:t>DISCUSSION</a:t>
            </a:r>
          </a:p>
          <a:p>
            <a:r>
              <a:rPr lang="en-US" sz="3600" dirty="0"/>
              <a:t>CONCLUSION</a:t>
            </a:r>
          </a:p>
          <a:p>
            <a:r>
              <a:rPr lang="en-US" sz="3600" dirty="0"/>
              <a:t>REFERENCES</a:t>
            </a:r>
          </a:p>
        </p:txBody>
      </p:sp>
      <p:pic>
        <p:nvPicPr>
          <p:cNvPr id="7" name="Picture 6">
            <a:extLst>
              <a:ext uri="{FF2B5EF4-FFF2-40B4-BE49-F238E27FC236}">
                <a16:creationId xmlns:a16="http://schemas.microsoft.com/office/drawing/2014/main" id="{088F82F6-15B3-4F10-B250-BF5189BF8ED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79590" y="3959466"/>
            <a:ext cx="4287678" cy="2096708"/>
          </a:xfrm>
          <a:prstGeom prst="rect">
            <a:avLst/>
          </a:prstGeom>
        </p:spPr>
      </p:pic>
      <p:pic>
        <p:nvPicPr>
          <p:cNvPr id="10" name="Picture 9">
            <a:extLst>
              <a:ext uri="{FF2B5EF4-FFF2-40B4-BE49-F238E27FC236}">
                <a16:creationId xmlns:a16="http://schemas.microsoft.com/office/drawing/2014/main" id="{27C356C3-C7CA-4143-91ED-9C99370C87A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48962" y="1405212"/>
            <a:ext cx="4548935" cy="2438229"/>
          </a:xfrm>
          <a:prstGeom prst="rect">
            <a:avLst/>
          </a:prstGeom>
        </p:spPr>
      </p:pic>
    </p:spTree>
    <p:extLst>
      <p:ext uri="{BB962C8B-B14F-4D97-AF65-F5344CB8AC3E}">
        <p14:creationId xmlns:p14="http://schemas.microsoft.com/office/powerpoint/2010/main" val="1654255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pic>
        <p:nvPicPr>
          <p:cNvPr id="9" name="Picture 8">
            <a:extLst>
              <a:ext uri="{FF2B5EF4-FFF2-40B4-BE49-F238E27FC236}">
                <a16:creationId xmlns:a16="http://schemas.microsoft.com/office/drawing/2014/main" id="{67B41D86-AF56-4392-9892-B9B7EF39450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487477" y="3666744"/>
            <a:ext cx="4598105" cy="2777046"/>
          </a:xfrm>
          <a:prstGeom prst="rect">
            <a:avLst/>
          </a:prstGeom>
        </p:spPr>
      </p:pic>
      <p:pic>
        <p:nvPicPr>
          <p:cNvPr id="11" name="Picture 10">
            <a:extLst>
              <a:ext uri="{FF2B5EF4-FFF2-40B4-BE49-F238E27FC236}">
                <a16:creationId xmlns:a16="http://schemas.microsoft.com/office/drawing/2014/main" id="{2B2394D2-919A-4AB5-A7D8-978E8C6FFB7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4900" y="1337754"/>
            <a:ext cx="4598104" cy="2773271"/>
          </a:xfrm>
          <a:prstGeom prst="rect">
            <a:avLst/>
          </a:prstGeom>
        </p:spPr>
      </p:pic>
      <p:sp>
        <p:nvSpPr>
          <p:cNvPr id="12" name="Rectangle 11">
            <a:extLst>
              <a:ext uri="{FF2B5EF4-FFF2-40B4-BE49-F238E27FC236}">
                <a16:creationId xmlns:a16="http://schemas.microsoft.com/office/drawing/2014/main" id="{69ADD83B-3A03-4BA9-AF50-81B8BF2B9CFA}"/>
              </a:ext>
            </a:extLst>
          </p:cNvPr>
          <p:cNvSpPr/>
          <p:nvPr/>
        </p:nvSpPr>
        <p:spPr>
          <a:xfrm>
            <a:off x="7232872" y="1337754"/>
            <a:ext cx="2727029" cy="923330"/>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£46.05b</a:t>
            </a:r>
          </a:p>
        </p:txBody>
      </p:sp>
      <p:sp>
        <p:nvSpPr>
          <p:cNvPr id="13" name="Rectangle 12">
            <a:extLst>
              <a:ext uri="{FF2B5EF4-FFF2-40B4-BE49-F238E27FC236}">
                <a16:creationId xmlns:a16="http://schemas.microsoft.com/office/drawing/2014/main" id="{250FC9F0-AEE0-4D65-A4D8-A726CD0F793D}"/>
              </a:ext>
            </a:extLst>
          </p:cNvPr>
          <p:cNvSpPr/>
          <p:nvPr/>
        </p:nvSpPr>
        <p:spPr>
          <a:xfrm>
            <a:off x="7708965" y="2393936"/>
            <a:ext cx="1774845" cy="923330"/>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5.3%</a:t>
            </a:r>
          </a:p>
        </p:txBody>
      </p:sp>
      <p:sp>
        <p:nvSpPr>
          <p:cNvPr id="14" name="Rectangle 13">
            <a:extLst>
              <a:ext uri="{FF2B5EF4-FFF2-40B4-BE49-F238E27FC236}">
                <a16:creationId xmlns:a16="http://schemas.microsoft.com/office/drawing/2014/main" id="{76B60DF0-F865-4250-A818-B27DB54ECB7B}"/>
              </a:ext>
            </a:extLst>
          </p:cNvPr>
          <p:cNvSpPr/>
          <p:nvPr/>
        </p:nvSpPr>
        <p:spPr>
          <a:xfrm>
            <a:off x="869176" y="4275617"/>
            <a:ext cx="1632177" cy="923330"/>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40%</a:t>
            </a:r>
          </a:p>
        </p:txBody>
      </p:sp>
      <p:sp>
        <p:nvSpPr>
          <p:cNvPr id="15" name="Rectangle 14">
            <a:extLst>
              <a:ext uri="{FF2B5EF4-FFF2-40B4-BE49-F238E27FC236}">
                <a16:creationId xmlns:a16="http://schemas.microsoft.com/office/drawing/2014/main" id="{5E6CCF69-BD38-4211-80B5-914FF8E388BF}"/>
              </a:ext>
            </a:extLst>
          </p:cNvPr>
          <p:cNvSpPr/>
          <p:nvPr/>
        </p:nvSpPr>
        <p:spPr>
          <a:xfrm>
            <a:off x="2550670" y="5055267"/>
            <a:ext cx="1632177" cy="923330"/>
          </a:xfrm>
          <a:prstGeom prst="rect">
            <a:avLst/>
          </a:prstGeom>
          <a:noFill/>
        </p:spPr>
        <p:txBody>
          <a:bodyPr wrap="none" lIns="91440" tIns="45720" rIns="91440" bIns="45720">
            <a:spAutoFit/>
          </a:bodyPr>
          <a:lstStyle/>
          <a:p>
            <a:pPr algn="ctr"/>
            <a:r>
              <a:rPr lang="en-US"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54%</a:t>
            </a:r>
            <a:endPar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16" name="Rectangle 15">
            <a:extLst>
              <a:ext uri="{FF2B5EF4-FFF2-40B4-BE49-F238E27FC236}">
                <a16:creationId xmlns:a16="http://schemas.microsoft.com/office/drawing/2014/main" id="{DA83CB94-3B07-4FA7-8E1B-644C502611CA}"/>
              </a:ext>
            </a:extLst>
          </p:cNvPr>
          <p:cNvSpPr/>
          <p:nvPr/>
        </p:nvSpPr>
        <p:spPr>
          <a:xfrm>
            <a:off x="4406998" y="5561372"/>
            <a:ext cx="1632178" cy="923330"/>
          </a:xfrm>
          <a:prstGeom prst="rect">
            <a:avLst/>
          </a:prstGeom>
          <a:noFill/>
        </p:spPr>
        <p:txBody>
          <a:bodyPr wrap="none" lIns="91440" tIns="45720" rIns="91440" bIns="45720">
            <a:spAutoFit/>
          </a:bodyPr>
          <a:lstStyle/>
          <a:p>
            <a:pPr algn="ctr"/>
            <a:r>
              <a:rPr lang="en-US"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62%</a:t>
            </a:r>
            <a:endPar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17" name="Rectangle 16">
            <a:extLst>
              <a:ext uri="{FF2B5EF4-FFF2-40B4-BE49-F238E27FC236}">
                <a16:creationId xmlns:a16="http://schemas.microsoft.com/office/drawing/2014/main" id="{A1B156A0-8201-4E3C-B02C-BE8975F849EA}"/>
              </a:ext>
            </a:extLst>
          </p:cNvPr>
          <p:cNvSpPr/>
          <p:nvPr/>
        </p:nvSpPr>
        <p:spPr>
          <a:xfrm>
            <a:off x="6694001" y="3297412"/>
            <a:ext cx="4185056" cy="369332"/>
          </a:xfrm>
          <a:prstGeom prst="rect">
            <a:avLst/>
          </a:prstGeom>
        </p:spPr>
        <p:txBody>
          <a:bodyPr wrap="none">
            <a:spAutoFit/>
          </a:bodyPr>
          <a:lstStyle/>
          <a:p>
            <a:r>
              <a:rPr lang="en-GB" dirty="0"/>
              <a:t>(Key Note Publications Ltd, July 2010)</a:t>
            </a:r>
          </a:p>
        </p:txBody>
      </p:sp>
      <p:sp>
        <p:nvSpPr>
          <p:cNvPr id="18" name="Rectangle 17">
            <a:extLst>
              <a:ext uri="{FF2B5EF4-FFF2-40B4-BE49-F238E27FC236}">
                <a16:creationId xmlns:a16="http://schemas.microsoft.com/office/drawing/2014/main" id="{6B2F5E67-E1CF-4B4B-AB3E-0D5C68717518}"/>
              </a:ext>
            </a:extLst>
          </p:cNvPr>
          <p:cNvSpPr/>
          <p:nvPr/>
        </p:nvSpPr>
        <p:spPr>
          <a:xfrm>
            <a:off x="869176" y="6143189"/>
            <a:ext cx="2250360" cy="369332"/>
          </a:xfrm>
          <a:prstGeom prst="rect">
            <a:avLst/>
          </a:prstGeom>
        </p:spPr>
        <p:txBody>
          <a:bodyPr wrap="none">
            <a:spAutoFit/>
          </a:bodyPr>
          <a:lstStyle/>
          <a:p>
            <a:r>
              <a:rPr lang="en-GB" dirty="0"/>
              <a:t>(Mintel, June 2010).</a:t>
            </a:r>
          </a:p>
        </p:txBody>
      </p:sp>
    </p:spTree>
    <p:extLst>
      <p:ext uri="{BB962C8B-B14F-4D97-AF65-F5344CB8AC3E}">
        <p14:creationId xmlns:p14="http://schemas.microsoft.com/office/powerpoint/2010/main" val="4010278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(cont.)</a:t>
            </a:r>
          </a:p>
        </p:txBody>
      </p:sp>
      <p:sp>
        <p:nvSpPr>
          <p:cNvPr id="3" name="Rectangle 2">
            <a:extLst>
              <a:ext uri="{FF2B5EF4-FFF2-40B4-BE49-F238E27FC236}">
                <a16:creationId xmlns:a16="http://schemas.microsoft.com/office/drawing/2014/main" id="{69C0B486-ED88-4BE2-BCC9-6DECEB8D3D68}"/>
              </a:ext>
            </a:extLst>
          </p:cNvPr>
          <p:cNvSpPr/>
          <p:nvPr/>
        </p:nvSpPr>
        <p:spPr>
          <a:xfrm>
            <a:off x="1104900" y="1381815"/>
            <a:ext cx="4473779" cy="1446550"/>
          </a:xfrm>
          <a:prstGeom prst="rect">
            <a:avLst/>
          </a:prstGeom>
          <a:noFill/>
        </p:spPr>
        <p:txBody>
          <a:bodyPr wrap="square" lIns="91440" tIns="45720" rIns="91440" bIns="45720">
            <a:spAutoFit/>
          </a:bodyPr>
          <a:lstStyle/>
          <a:p>
            <a:pPr algn="ctr"/>
            <a:r>
              <a:rPr lang="en-US" sz="4400" b="0" cap="none" spc="0" dirty="0">
                <a:ln w="0"/>
                <a:gradFill>
                  <a:gsLst>
                    <a:gs pos="21000">
                      <a:srgbClr val="53575C"/>
                    </a:gs>
                    <a:gs pos="88000">
                      <a:srgbClr val="C5C7CA"/>
                    </a:gs>
                  </a:gsLst>
                  <a:lin ang="5400000"/>
                </a:gradFill>
                <a:effectLst/>
              </a:rPr>
              <a:t>Why is fashion so important?</a:t>
            </a:r>
          </a:p>
        </p:txBody>
      </p:sp>
      <p:sp>
        <p:nvSpPr>
          <p:cNvPr id="5" name="Rectangle 4">
            <a:extLst>
              <a:ext uri="{FF2B5EF4-FFF2-40B4-BE49-F238E27FC236}">
                <a16:creationId xmlns:a16="http://schemas.microsoft.com/office/drawing/2014/main" id="{D03518DB-F37F-4DD5-85BE-2E76AE978085}"/>
              </a:ext>
            </a:extLst>
          </p:cNvPr>
          <p:cNvSpPr/>
          <p:nvPr/>
        </p:nvSpPr>
        <p:spPr>
          <a:xfrm>
            <a:off x="1733849" y="2709278"/>
            <a:ext cx="3273588" cy="369332"/>
          </a:xfrm>
          <a:prstGeom prst="rect">
            <a:avLst/>
          </a:prstGeom>
        </p:spPr>
        <p:txBody>
          <a:bodyPr wrap="none">
            <a:spAutoFit/>
          </a:bodyPr>
          <a:lstStyle/>
          <a:p>
            <a:r>
              <a:rPr lang="en-GB" dirty="0"/>
              <a:t>(Solomon and </a:t>
            </a:r>
            <a:r>
              <a:rPr lang="en-GB" dirty="0" err="1"/>
              <a:t>Ranbolt</a:t>
            </a:r>
            <a:r>
              <a:rPr lang="en-GB" dirty="0"/>
              <a:t>; 2004)</a:t>
            </a:r>
          </a:p>
        </p:txBody>
      </p:sp>
      <p:sp>
        <p:nvSpPr>
          <p:cNvPr id="6" name="Rectangle 5">
            <a:extLst>
              <a:ext uri="{FF2B5EF4-FFF2-40B4-BE49-F238E27FC236}">
                <a16:creationId xmlns:a16="http://schemas.microsoft.com/office/drawing/2014/main" id="{F0C20779-FC06-467F-BB98-EFB5CF64738E}"/>
              </a:ext>
            </a:extLst>
          </p:cNvPr>
          <p:cNvSpPr/>
          <p:nvPr/>
        </p:nvSpPr>
        <p:spPr>
          <a:xfrm>
            <a:off x="5984372" y="1368899"/>
            <a:ext cx="4473779" cy="1446550"/>
          </a:xfrm>
          <a:prstGeom prst="rect">
            <a:avLst/>
          </a:prstGeom>
          <a:noFill/>
        </p:spPr>
        <p:txBody>
          <a:bodyPr wrap="square" lIns="91440" tIns="45720" rIns="91440" bIns="45720">
            <a:spAutoFit/>
          </a:bodyPr>
          <a:lstStyle/>
          <a:p>
            <a:pPr algn="ctr"/>
            <a:r>
              <a:rPr lang="en-US" sz="4400" b="0" cap="none" spc="0" dirty="0">
                <a:ln w="0"/>
                <a:gradFill>
                  <a:gsLst>
                    <a:gs pos="21000">
                      <a:srgbClr val="53575C"/>
                    </a:gs>
                    <a:gs pos="88000">
                      <a:srgbClr val="C5C7CA"/>
                    </a:gs>
                  </a:gsLst>
                  <a:lin ang="5400000"/>
                </a:gradFill>
                <a:effectLst/>
              </a:rPr>
              <a:t>The Self-Concept Theory</a:t>
            </a:r>
          </a:p>
        </p:txBody>
      </p:sp>
      <p:sp>
        <p:nvSpPr>
          <p:cNvPr id="7" name="Rectangle 6">
            <a:extLst>
              <a:ext uri="{FF2B5EF4-FFF2-40B4-BE49-F238E27FC236}">
                <a16:creationId xmlns:a16="http://schemas.microsoft.com/office/drawing/2014/main" id="{79073C56-0274-4EBB-BB39-49BA2462B5C0}"/>
              </a:ext>
            </a:extLst>
          </p:cNvPr>
          <p:cNvSpPr/>
          <p:nvPr/>
        </p:nvSpPr>
        <p:spPr>
          <a:xfrm>
            <a:off x="7242273" y="2709278"/>
            <a:ext cx="1935658" cy="369332"/>
          </a:xfrm>
          <a:prstGeom prst="rect">
            <a:avLst/>
          </a:prstGeom>
        </p:spPr>
        <p:txBody>
          <a:bodyPr wrap="none">
            <a:spAutoFit/>
          </a:bodyPr>
          <a:lstStyle/>
          <a:p>
            <a:r>
              <a:rPr lang="en-GB" dirty="0"/>
              <a:t>(Diamond; 2006)</a:t>
            </a:r>
          </a:p>
        </p:txBody>
      </p:sp>
      <p:sp>
        <p:nvSpPr>
          <p:cNvPr id="8" name="Rectangle 7">
            <a:extLst>
              <a:ext uri="{FF2B5EF4-FFF2-40B4-BE49-F238E27FC236}">
                <a16:creationId xmlns:a16="http://schemas.microsoft.com/office/drawing/2014/main" id="{3DDA79F2-C815-415F-B725-A090993591DC}"/>
              </a:ext>
            </a:extLst>
          </p:cNvPr>
          <p:cNvSpPr/>
          <p:nvPr/>
        </p:nvSpPr>
        <p:spPr>
          <a:xfrm>
            <a:off x="1000913" y="3432553"/>
            <a:ext cx="4681752" cy="1446550"/>
          </a:xfrm>
          <a:prstGeom prst="rect">
            <a:avLst/>
          </a:prstGeom>
          <a:noFill/>
        </p:spPr>
        <p:txBody>
          <a:bodyPr wrap="square" lIns="91440" tIns="45720" rIns="91440" bIns="45720">
            <a:spAutoFit/>
          </a:bodyPr>
          <a:lstStyle/>
          <a:p>
            <a:pPr algn="ctr"/>
            <a:r>
              <a:rPr lang="en-US" sz="4400" dirty="0">
                <a:ln w="0"/>
                <a:gradFill>
                  <a:gsLst>
                    <a:gs pos="21000">
                      <a:srgbClr val="53575C"/>
                    </a:gs>
                    <a:gs pos="88000">
                      <a:srgbClr val="C5C7CA"/>
                    </a:gs>
                  </a:gsLst>
                  <a:lin ang="5400000"/>
                </a:gradFill>
              </a:rPr>
              <a:t>Ethical consumption?</a:t>
            </a:r>
            <a:endParaRPr lang="en-US" sz="4400" b="0" cap="none" spc="0" dirty="0">
              <a:ln w="0"/>
              <a:gradFill>
                <a:gsLst>
                  <a:gs pos="21000">
                    <a:srgbClr val="53575C"/>
                  </a:gs>
                  <a:gs pos="88000">
                    <a:srgbClr val="C5C7CA"/>
                  </a:gs>
                </a:gsLst>
                <a:lin ang="5400000"/>
              </a:gradFill>
              <a:effectLst/>
            </a:endParaRPr>
          </a:p>
        </p:txBody>
      </p:sp>
      <p:sp>
        <p:nvSpPr>
          <p:cNvPr id="9" name="Rectangle 8">
            <a:extLst>
              <a:ext uri="{FF2B5EF4-FFF2-40B4-BE49-F238E27FC236}">
                <a16:creationId xmlns:a16="http://schemas.microsoft.com/office/drawing/2014/main" id="{E3C53004-A8A4-4CE7-BB73-1FB890B56958}"/>
              </a:ext>
            </a:extLst>
          </p:cNvPr>
          <p:cNvSpPr/>
          <p:nvPr/>
        </p:nvSpPr>
        <p:spPr>
          <a:xfrm>
            <a:off x="6197790" y="3682798"/>
            <a:ext cx="4473779" cy="1446550"/>
          </a:xfrm>
          <a:prstGeom prst="rect">
            <a:avLst/>
          </a:prstGeom>
          <a:noFill/>
        </p:spPr>
        <p:txBody>
          <a:bodyPr wrap="square" lIns="91440" tIns="45720" rIns="91440" bIns="45720">
            <a:spAutoFit/>
          </a:bodyPr>
          <a:lstStyle/>
          <a:p>
            <a:pPr algn="ctr"/>
            <a:r>
              <a:rPr lang="en-US" sz="4400" b="0" cap="none" spc="0" dirty="0">
                <a:ln w="0"/>
                <a:gradFill>
                  <a:gsLst>
                    <a:gs pos="21000">
                      <a:srgbClr val="53575C"/>
                    </a:gs>
                    <a:gs pos="88000">
                      <a:srgbClr val="C5C7CA"/>
                    </a:gs>
                  </a:gsLst>
                  <a:lin ang="5400000"/>
                </a:gradFill>
                <a:effectLst/>
              </a:rPr>
              <a:t>The Halo </a:t>
            </a:r>
          </a:p>
          <a:p>
            <a:pPr algn="ctr"/>
            <a:r>
              <a:rPr lang="en-US" sz="4400" b="0" cap="none" spc="0" dirty="0">
                <a:ln w="0"/>
                <a:gradFill>
                  <a:gsLst>
                    <a:gs pos="21000">
                      <a:srgbClr val="53575C"/>
                    </a:gs>
                    <a:gs pos="88000">
                      <a:srgbClr val="C5C7CA"/>
                    </a:gs>
                  </a:gsLst>
                  <a:lin ang="5400000"/>
                </a:gradFill>
                <a:effectLst/>
              </a:rPr>
              <a:t>effect?</a:t>
            </a:r>
          </a:p>
        </p:txBody>
      </p:sp>
      <p:sp>
        <p:nvSpPr>
          <p:cNvPr id="10" name="Rectangle 9">
            <a:extLst>
              <a:ext uri="{FF2B5EF4-FFF2-40B4-BE49-F238E27FC236}">
                <a16:creationId xmlns:a16="http://schemas.microsoft.com/office/drawing/2014/main" id="{E03A4FE9-581F-4678-BEB6-6A0E8BB9500C}"/>
              </a:ext>
            </a:extLst>
          </p:cNvPr>
          <p:cNvSpPr/>
          <p:nvPr/>
        </p:nvSpPr>
        <p:spPr>
          <a:xfrm>
            <a:off x="1938584" y="5106853"/>
            <a:ext cx="2864117" cy="369332"/>
          </a:xfrm>
          <a:prstGeom prst="rect">
            <a:avLst/>
          </a:prstGeom>
        </p:spPr>
        <p:txBody>
          <a:bodyPr wrap="none">
            <a:spAutoFit/>
          </a:bodyPr>
          <a:lstStyle/>
          <a:p>
            <a:r>
              <a:rPr lang="en-GB" dirty="0"/>
              <a:t>(Auger &amp; </a:t>
            </a:r>
            <a:r>
              <a:rPr lang="en-GB" dirty="0" err="1"/>
              <a:t>Devinney</a:t>
            </a:r>
            <a:r>
              <a:rPr lang="en-GB" dirty="0"/>
              <a:t>; 2007)</a:t>
            </a:r>
          </a:p>
        </p:txBody>
      </p:sp>
      <p:sp>
        <p:nvSpPr>
          <p:cNvPr id="11" name="Rectangle 10">
            <a:extLst>
              <a:ext uri="{FF2B5EF4-FFF2-40B4-BE49-F238E27FC236}">
                <a16:creationId xmlns:a16="http://schemas.microsoft.com/office/drawing/2014/main" id="{F30C2420-CEAB-461E-8F5D-06C2B8EC7408}"/>
              </a:ext>
            </a:extLst>
          </p:cNvPr>
          <p:cNvSpPr/>
          <p:nvPr/>
        </p:nvSpPr>
        <p:spPr>
          <a:xfrm>
            <a:off x="7228291" y="5106853"/>
            <a:ext cx="2470485" cy="369332"/>
          </a:xfrm>
          <a:prstGeom prst="rect">
            <a:avLst/>
          </a:prstGeom>
        </p:spPr>
        <p:txBody>
          <a:bodyPr wrap="none">
            <a:spAutoFit/>
          </a:bodyPr>
          <a:lstStyle/>
          <a:p>
            <a:r>
              <a:rPr lang="en-GB" dirty="0"/>
              <a:t>(Klein &amp; </a:t>
            </a:r>
            <a:r>
              <a:rPr lang="en-GB" dirty="0" err="1"/>
              <a:t>Dawar</a:t>
            </a:r>
            <a:r>
              <a:rPr lang="en-GB" dirty="0"/>
              <a:t>; 2004)</a:t>
            </a:r>
          </a:p>
        </p:txBody>
      </p:sp>
    </p:spTree>
    <p:extLst>
      <p:ext uri="{BB962C8B-B14F-4D97-AF65-F5344CB8AC3E}">
        <p14:creationId xmlns:p14="http://schemas.microsoft.com/office/powerpoint/2010/main" val="1937663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Methodology</a:t>
            </a:r>
          </a:p>
        </p:txBody>
      </p:sp>
      <p:pic>
        <p:nvPicPr>
          <p:cNvPr id="7" name="Picture 6" descr="A screenshot of a cell phone&#10;&#10;Description automatically generated">
            <a:extLst>
              <a:ext uri="{FF2B5EF4-FFF2-40B4-BE49-F238E27FC236}">
                <a16:creationId xmlns:a16="http://schemas.microsoft.com/office/drawing/2014/main" id="{04B1DDB3-E9AD-4C6C-A9F1-43C2E44DDE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6418" y="1403750"/>
            <a:ext cx="4539373" cy="4661490"/>
          </a:xfrm>
          <a:prstGeom prst="rect">
            <a:avLst/>
          </a:prstGeom>
        </p:spPr>
      </p:pic>
      <p:pic>
        <p:nvPicPr>
          <p:cNvPr id="9" name="Picture 8" descr="A screenshot of a cell phone&#10;&#10;Description automatically generated">
            <a:extLst>
              <a:ext uri="{FF2B5EF4-FFF2-40B4-BE49-F238E27FC236}">
                <a16:creationId xmlns:a16="http://schemas.microsoft.com/office/drawing/2014/main" id="{4C23DA27-7D06-4DCB-A57A-C7CD4CF9B4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7244" y="1403750"/>
            <a:ext cx="4718338" cy="4661490"/>
          </a:xfrm>
          <a:prstGeom prst="rect">
            <a:avLst/>
          </a:prstGeom>
        </p:spPr>
      </p:pic>
    </p:spTree>
    <p:extLst>
      <p:ext uri="{BB962C8B-B14F-4D97-AF65-F5344CB8AC3E}">
        <p14:creationId xmlns:p14="http://schemas.microsoft.com/office/powerpoint/2010/main" val="2853788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Methodology (cont.)</a:t>
            </a:r>
          </a:p>
        </p:txBody>
      </p:sp>
      <p:pic>
        <p:nvPicPr>
          <p:cNvPr id="6" name="Picture 5" descr="A screenshot of a cell phone&#10;&#10;Description automatically generated">
            <a:extLst>
              <a:ext uri="{FF2B5EF4-FFF2-40B4-BE49-F238E27FC236}">
                <a16:creationId xmlns:a16="http://schemas.microsoft.com/office/drawing/2014/main" id="{28E9DB32-8B8C-4ACD-991A-CEE8F271E0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1473" y="1471664"/>
            <a:ext cx="3696634" cy="4879465"/>
          </a:xfrm>
          <a:prstGeom prst="rect">
            <a:avLst/>
          </a:prstGeom>
        </p:spPr>
      </p:pic>
      <p:pic>
        <p:nvPicPr>
          <p:cNvPr id="16" name="Picture 15" descr="A screenshot of a cell phone&#10;&#10;Description automatically generated">
            <a:extLst>
              <a:ext uri="{FF2B5EF4-FFF2-40B4-BE49-F238E27FC236}">
                <a16:creationId xmlns:a16="http://schemas.microsoft.com/office/drawing/2014/main" id="{C7B8F599-84D3-4094-AC4A-EEC197DE30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58107" y="1471664"/>
            <a:ext cx="3696634" cy="4879465"/>
          </a:xfrm>
          <a:prstGeom prst="rect">
            <a:avLst/>
          </a:prstGeom>
        </p:spPr>
      </p:pic>
      <p:pic>
        <p:nvPicPr>
          <p:cNvPr id="18" name="Picture 17" descr="A screenshot of a cell phone&#10;&#10;Description automatically generated">
            <a:extLst>
              <a:ext uri="{FF2B5EF4-FFF2-40B4-BE49-F238E27FC236}">
                <a16:creationId xmlns:a16="http://schemas.microsoft.com/office/drawing/2014/main" id="{FF8A49BA-9D9C-4EDE-AD9E-B81A088E73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54741" y="1471664"/>
            <a:ext cx="3761306" cy="4879203"/>
          </a:xfrm>
          <a:prstGeom prst="rect">
            <a:avLst/>
          </a:prstGeom>
        </p:spPr>
      </p:pic>
    </p:spTree>
    <p:extLst>
      <p:ext uri="{BB962C8B-B14F-4D97-AF65-F5344CB8AC3E}">
        <p14:creationId xmlns:p14="http://schemas.microsoft.com/office/powerpoint/2010/main" val="4224509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Methodology (cont.)</a:t>
            </a:r>
          </a:p>
        </p:txBody>
      </p:sp>
      <p:pic>
        <p:nvPicPr>
          <p:cNvPr id="10" name="Picture 9" descr="A screenshot of a cell phone&#10;&#10;Description automatically generated">
            <a:extLst>
              <a:ext uri="{FF2B5EF4-FFF2-40B4-BE49-F238E27FC236}">
                <a16:creationId xmlns:a16="http://schemas.microsoft.com/office/drawing/2014/main" id="{4AA5B95D-31B8-4480-AA13-AA70E10AE1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7312" y="1384419"/>
            <a:ext cx="3415825" cy="5068446"/>
          </a:xfrm>
          <a:prstGeom prst="rect">
            <a:avLst/>
          </a:prstGeom>
        </p:spPr>
      </p:pic>
      <p:pic>
        <p:nvPicPr>
          <p:cNvPr id="12" name="Picture 11" descr="A screenshot of a cell phone&#10;&#10;Description automatically generated">
            <a:extLst>
              <a:ext uri="{FF2B5EF4-FFF2-40B4-BE49-F238E27FC236}">
                <a16:creationId xmlns:a16="http://schemas.microsoft.com/office/drawing/2014/main" id="{ACE855D2-E645-4ED6-A7AC-9C7914E266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1613" y="1384419"/>
            <a:ext cx="3408776" cy="5068446"/>
          </a:xfrm>
          <a:prstGeom prst="rect">
            <a:avLst/>
          </a:prstGeom>
        </p:spPr>
      </p:pic>
      <p:pic>
        <p:nvPicPr>
          <p:cNvPr id="14" name="Picture 13" descr="A screenshot of a cell phone&#10;&#10;Description automatically generated">
            <a:extLst>
              <a:ext uri="{FF2B5EF4-FFF2-40B4-BE49-F238E27FC236}">
                <a16:creationId xmlns:a16="http://schemas.microsoft.com/office/drawing/2014/main" id="{05C0ACAB-E99E-47D6-967B-DAE2580E82C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58865" y="1395101"/>
            <a:ext cx="3340145" cy="5068446"/>
          </a:xfrm>
          <a:prstGeom prst="rect">
            <a:avLst/>
          </a:prstGeom>
        </p:spPr>
      </p:pic>
    </p:spTree>
    <p:extLst>
      <p:ext uri="{BB962C8B-B14F-4D97-AF65-F5344CB8AC3E}">
        <p14:creationId xmlns:p14="http://schemas.microsoft.com/office/powerpoint/2010/main" val="3683544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Results</a:t>
            </a:r>
          </a:p>
        </p:txBody>
      </p:sp>
      <p:pic>
        <p:nvPicPr>
          <p:cNvPr id="8" name="Picture 7" descr="A screenshot of a cell phone&#10;&#10;Description automatically generated">
            <a:extLst>
              <a:ext uri="{FF2B5EF4-FFF2-40B4-BE49-F238E27FC236}">
                <a16:creationId xmlns:a16="http://schemas.microsoft.com/office/drawing/2014/main" id="{25EB1F76-625A-4436-85F3-5990EE3ED9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9710" y="1390650"/>
            <a:ext cx="5918219" cy="4900481"/>
          </a:xfrm>
          <a:prstGeom prst="rect">
            <a:avLst/>
          </a:prstGeom>
        </p:spPr>
      </p:pic>
      <p:pic>
        <p:nvPicPr>
          <p:cNvPr id="10" name="Picture 9" descr="A screenshot of a cell phone&#10;&#10;Description automatically generated">
            <a:extLst>
              <a:ext uri="{FF2B5EF4-FFF2-40B4-BE49-F238E27FC236}">
                <a16:creationId xmlns:a16="http://schemas.microsoft.com/office/drawing/2014/main" id="{81B4D7DF-8519-4CDA-A6C9-5D124988BA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7929" y="1404329"/>
            <a:ext cx="5481491" cy="4886802"/>
          </a:xfrm>
          <a:prstGeom prst="rect">
            <a:avLst/>
          </a:prstGeom>
        </p:spPr>
      </p:pic>
    </p:spTree>
    <p:extLst>
      <p:ext uri="{BB962C8B-B14F-4D97-AF65-F5344CB8AC3E}">
        <p14:creationId xmlns:p14="http://schemas.microsoft.com/office/powerpoint/2010/main" val="222449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screenshot&#10;&#10;Description automatically generated">
            <a:extLst>
              <a:ext uri="{FF2B5EF4-FFF2-40B4-BE49-F238E27FC236}">
                <a16:creationId xmlns:a16="http://schemas.microsoft.com/office/drawing/2014/main" id="{91F163BB-323C-4038-82C4-A7C915CB8F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625385" cy="3523785"/>
          </a:xfrm>
          <a:prstGeom prst="rect">
            <a:avLst/>
          </a:prstGeom>
        </p:spPr>
      </p:pic>
      <p:pic>
        <p:nvPicPr>
          <p:cNvPr id="9" name="Picture 8" descr="A screenshot of a cell phone&#10;&#10;Description automatically generated">
            <a:extLst>
              <a:ext uri="{FF2B5EF4-FFF2-40B4-BE49-F238E27FC236}">
                <a16:creationId xmlns:a16="http://schemas.microsoft.com/office/drawing/2014/main" id="{A6079D55-64D3-4C0A-942F-178C1AC7B1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13195" y="3523785"/>
            <a:ext cx="7178722" cy="3334215"/>
          </a:xfrm>
          <a:prstGeom prst="rect">
            <a:avLst/>
          </a:prstGeom>
        </p:spPr>
      </p:pic>
      <p:sp>
        <p:nvSpPr>
          <p:cNvPr id="10" name="Arrow: Left 9">
            <a:extLst>
              <a:ext uri="{FF2B5EF4-FFF2-40B4-BE49-F238E27FC236}">
                <a16:creationId xmlns:a16="http://schemas.microsoft.com/office/drawing/2014/main" id="{9B0F42D7-F4EC-485E-95B0-24CF1BD05128}"/>
              </a:ext>
            </a:extLst>
          </p:cNvPr>
          <p:cNvSpPr/>
          <p:nvPr/>
        </p:nvSpPr>
        <p:spPr>
          <a:xfrm>
            <a:off x="8215952" y="1460310"/>
            <a:ext cx="1869744" cy="7233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Curved Right 12">
            <a:extLst>
              <a:ext uri="{FF2B5EF4-FFF2-40B4-BE49-F238E27FC236}">
                <a16:creationId xmlns:a16="http://schemas.microsoft.com/office/drawing/2014/main" id="{76861CA3-9C46-45C3-AAB2-6C11C8DEA9E4}"/>
              </a:ext>
            </a:extLst>
          </p:cNvPr>
          <p:cNvSpPr/>
          <p:nvPr/>
        </p:nvSpPr>
        <p:spPr>
          <a:xfrm>
            <a:off x="1869743" y="4176215"/>
            <a:ext cx="2661314" cy="1910686"/>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364007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screenshot&#10;&#10;Description automatically generated">
            <a:extLst>
              <a:ext uri="{FF2B5EF4-FFF2-40B4-BE49-F238E27FC236}">
                <a16:creationId xmlns:a16="http://schemas.microsoft.com/office/drawing/2014/main" id="{766A08C5-BD22-4CFF-9016-F96849D71A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4900" y="397348"/>
            <a:ext cx="6428664" cy="2871885"/>
          </a:xfrm>
          <a:prstGeom prst="rect">
            <a:avLst/>
          </a:prstGeom>
        </p:spPr>
      </p:pic>
      <p:pic>
        <p:nvPicPr>
          <p:cNvPr id="6" name="Picture 5" descr="A picture containing screenshot&#10;&#10;Description automatically generated">
            <a:extLst>
              <a:ext uri="{FF2B5EF4-FFF2-40B4-BE49-F238E27FC236}">
                <a16:creationId xmlns:a16="http://schemas.microsoft.com/office/drawing/2014/main" id="{16D3E64B-74ED-401F-B19D-F704861954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71933" y="3269233"/>
            <a:ext cx="6428664" cy="2811072"/>
          </a:xfrm>
          <a:prstGeom prst="rect">
            <a:avLst/>
          </a:prstGeom>
        </p:spPr>
      </p:pic>
      <p:sp>
        <p:nvSpPr>
          <p:cNvPr id="9" name="Arrow: Left 8">
            <a:extLst>
              <a:ext uri="{FF2B5EF4-FFF2-40B4-BE49-F238E27FC236}">
                <a16:creationId xmlns:a16="http://schemas.microsoft.com/office/drawing/2014/main" id="{D9202FA5-F090-46E2-8ADC-DC8EE5352AF5}"/>
              </a:ext>
            </a:extLst>
          </p:cNvPr>
          <p:cNvSpPr/>
          <p:nvPr/>
        </p:nvSpPr>
        <p:spPr>
          <a:xfrm>
            <a:off x="7956645" y="1460310"/>
            <a:ext cx="1856095" cy="668741"/>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839F3D44-298D-4415-906D-96CC6D779117}"/>
              </a:ext>
            </a:extLst>
          </p:cNvPr>
          <p:cNvSpPr/>
          <p:nvPr/>
        </p:nvSpPr>
        <p:spPr>
          <a:xfrm>
            <a:off x="1733265" y="4353636"/>
            <a:ext cx="2934269" cy="61414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2700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screenshot&#10;&#10;Description automatically generated">
            <a:extLst>
              <a:ext uri="{FF2B5EF4-FFF2-40B4-BE49-F238E27FC236}">
                <a16:creationId xmlns:a16="http://schemas.microsoft.com/office/drawing/2014/main" id="{BA6F244E-36DC-4DB4-99D8-76BBC10F06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486" y="228851"/>
            <a:ext cx="6631095" cy="2978373"/>
          </a:xfrm>
          <a:prstGeom prst="rect">
            <a:avLst/>
          </a:prstGeom>
        </p:spPr>
      </p:pic>
      <p:pic>
        <p:nvPicPr>
          <p:cNvPr id="5" name="Picture 4" descr="A picture containing screenshot&#10;&#10;Description automatically generated">
            <a:extLst>
              <a:ext uri="{FF2B5EF4-FFF2-40B4-BE49-F238E27FC236}">
                <a16:creationId xmlns:a16="http://schemas.microsoft.com/office/drawing/2014/main" id="{4D6C1418-CAF2-452A-8458-48ED6B20BA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80708" y="3207224"/>
            <a:ext cx="7195915" cy="3200149"/>
          </a:xfrm>
          <a:prstGeom prst="rect">
            <a:avLst/>
          </a:prstGeom>
        </p:spPr>
      </p:pic>
      <p:sp>
        <p:nvSpPr>
          <p:cNvPr id="8" name="Arrow: Curved Left 7">
            <a:extLst>
              <a:ext uri="{FF2B5EF4-FFF2-40B4-BE49-F238E27FC236}">
                <a16:creationId xmlns:a16="http://schemas.microsoft.com/office/drawing/2014/main" id="{11B37E81-9D76-4F74-B9E7-A6915F97C081}"/>
              </a:ext>
            </a:extLst>
          </p:cNvPr>
          <p:cNvSpPr/>
          <p:nvPr/>
        </p:nvSpPr>
        <p:spPr>
          <a:xfrm>
            <a:off x="7547212" y="859809"/>
            <a:ext cx="1269242" cy="1856095"/>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Arrow: Right 8">
            <a:extLst>
              <a:ext uri="{FF2B5EF4-FFF2-40B4-BE49-F238E27FC236}">
                <a16:creationId xmlns:a16="http://schemas.microsoft.com/office/drawing/2014/main" id="{C8C4B03F-BAF6-4825-8E8B-0861B46C19D6}"/>
              </a:ext>
            </a:extLst>
          </p:cNvPr>
          <p:cNvSpPr/>
          <p:nvPr/>
        </p:nvSpPr>
        <p:spPr>
          <a:xfrm>
            <a:off x="1610436" y="4435522"/>
            <a:ext cx="1978925" cy="85980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88495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Discussion</a:t>
            </a:r>
          </a:p>
        </p:txBody>
      </p:sp>
      <p:sp>
        <p:nvSpPr>
          <p:cNvPr id="5" name="Rectangle 4">
            <a:extLst>
              <a:ext uri="{FF2B5EF4-FFF2-40B4-BE49-F238E27FC236}">
                <a16:creationId xmlns:a16="http://schemas.microsoft.com/office/drawing/2014/main" id="{6B4EF2A3-5FF0-4DBB-9A69-6A4900F9FA81}"/>
              </a:ext>
            </a:extLst>
          </p:cNvPr>
          <p:cNvSpPr/>
          <p:nvPr/>
        </p:nvSpPr>
        <p:spPr>
          <a:xfrm>
            <a:off x="1199230" y="1670798"/>
            <a:ext cx="1632178" cy="923330"/>
          </a:xfrm>
          <a:prstGeom prst="rect">
            <a:avLst/>
          </a:prstGeom>
          <a:noFill/>
        </p:spPr>
        <p:txBody>
          <a:bodyPr wrap="none" lIns="91440" tIns="45720" rIns="91440" bIns="45720">
            <a:spAutoFit/>
          </a:bodyPr>
          <a:lstStyle/>
          <a:p>
            <a:pPr algn="ctr"/>
            <a:r>
              <a:rPr lang="en-US" sz="5400" b="0" cap="none" spc="0" dirty="0">
                <a:ln w="0"/>
                <a:gradFill>
                  <a:gsLst>
                    <a:gs pos="21000">
                      <a:srgbClr val="53575C"/>
                    </a:gs>
                    <a:gs pos="88000">
                      <a:srgbClr val="C5C7CA"/>
                    </a:gs>
                  </a:gsLst>
                  <a:lin ang="5400000"/>
                </a:gradFill>
                <a:effectLst/>
              </a:rPr>
              <a:t>50%</a:t>
            </a:r>
          </a:p>
        </p:txBody>
      </p:sp>
      <p:sp>
        <p:nvSpPr>
          <p:cNvPr id="7" name="Rectangle 6">
            <a:extLst>
              <a:ext uri="{FF2B5EF4-FFF2-40B4-BE49-F238E27FC236}">
                <a16:creationId xmlns:a16="http://schemas.microsoft.com/office/drawing/2014/main" id="{ECE1A22E-5A18-4927-80CA-6168B01E1157}"/>
              </a:ext>
            </a:extLst>
          </p:cNvPr>
          <p:cNvSpPr/>
          <p:nvPr/>
        </p:nvSpPr>
        <p:spPr>
          <a:xfrm>
            <a:off x="8530353" y="2967335"/>
            <a:ext cx="1632178" cy="923330"/>
          </a:xfrm>
          <a:prstGeom prst="rect">
            <a:avLst/>
          </a:prstGeom>
          <a:noFill/>
        </p:spPr>
        <p:txBody>
          <a:bodyPr wrap="none" lIns="91440" tIns="45720" rIns="91440" bIns="45720">
            <a:spAutoFit/>
          </a:bodyPr>
          <a:lstStyle/>
          <a:p>
            <a:pPr algn="ctr"/>
            <a:r>
              <a:rPr lang="en-US" sz="5400" dirty="0">
                <a:ln w="0"/>
                <a:gradFill>
                  <a:gsLst>
                    <a:gs pos="21000">
                      <a:srgbClr val="53575C"/>
                    </a:gs>
                    <a:gs pos="88000">
                      <a:srgbClr val="C5C7CA"/>
                    </a:gs>
                  </a:gsLst>
                  <a:lin ang="5400000"/>
                </a:gradFill>
              </a:rPr>
              <a:t>93</a:t>
            </a:r>
            <a:r>
              <a:rPr lang="en-US" sz="5400" b="0" cap="none" spc="0" dirty="0">
                <a:ln w="0"/>
                <a:gradFill>
                  <a:gsLst>
                    <a:gs pos="21000">
                      <a:srgbClr val="53575C"/>
                    </a:gs>
                    <a:gs pos="88000">
                      <a:srgbClr val="C5C7CA"/>
                    </a:gs>
                  </a:gsLst>
                  <a:lin ang="5400000"/>
                </a:gradFill>
                <a:effectLst/>
              </a:rPr>
              <a:t>%</a:t>
            </a:r>
          </a:p>
        </p:txBody>
      </p:sp>
      <p:cxnSp>
        <p:nvCxnSpPr>
          <p:cNvPr id="9" name="Straight Arrow Connector 8">
            <a:extLst>
              <a:ext uri="{FF2B5EF4-FFF2-40B4-BE49-F238E27FC236}">
                <a16:creationId xmlns:a16="http://schemas.microsoft.com/office/drawing/2014/main" id="{43E0F9CF-AEB9-4CE1-B051-513504B4C86B}"/>
              </a:ext>
            </a:extLst>
          </p:cNvPr>
          <p:cNvCxnSpPr>
            <a:cxnSpLocks/>
          </p:cNvCxnSpPr>
          <p:nvPr/>
        </p:nvCxnSpPr>
        <p:spPr>
          <a:xfrm>
            <a:off x="2947916" y="2132463"/>
            <a:ext cx="4244454" cy="0"/>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AF4AC852-39D4-4ECA-85FE-1C79A441BE1E}"/>
              </a:ext>
            </a:extLst>
          </p:cNvPr>
          <p:cNvCxnSpPr>
            <a:cxnSpLocks/>
          </p:cNvCxnSpPr>
          <p:nvPr/>
        </p:nvCxnSpPr>
        <p:spPr>
          <a:xfrm flipH="1">
            <a:off x="5500048" y="3429000"/>
            <a:ext cx="2866031" cy="0"/>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41956A1C-9E6C-4E36-BA9E-DDDC43D8DD34}"/>
              </a:ext>
            </a:extLst>
          </p:cNvPr>
          <p:cNvSpPr/>
          <p:nvPr/>
        </p:nvSpPr>
        <p:spPr>
          <a:xfrm>
            <a:off x="1907330" y="4883032"/>
            <a:ext cx="7558480" cy="923330"/>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QUANTITY &gt; QUALITY?</a:t>
            </a:r>
          </a:p>
        </p:txBody>
      </p:sp>
      <p:sp>
        <p:nvSpPr>
          <p:cNvPr id="14" name="Rectangle 13">
            <a:extLst>
              <a:ext uri="{FF2B5EF4-FFF2-40B4-BE49-F238E27FC236}">
                <a16:creationId xmlns:a16="http://schemas.microsoft.com/office/drawing/2014/main" id="{3FAFDCC6-FA1F-4302-A481-3CFD8CA695E2}"/>
              </a:ext>
            </a:extLst>
          </p:cNvPr>
          <p:cNvSpPr/>
          <p:nvPr/>
        </p:nvSpPr>
        <p:spPr>
          <a:xfrm>
            <a:off x="7359199" y="1592051"/>
            <a:ext cx="2342308" cy="923330"/>
          </a:xfrm>
          <a:prstGeom prst="rect">
            <a:avLst/>
          </a:prstGeom>
          <a:noFill/>
        </p:spPr>
        <p:txBody>
          <a:bodyPr wrap="none" lIns="91440" tIns="45720" rIns="91440" bIns="45720">
            <a:spAutoFit/>
          </a:bodyPr>
          <a:lstStyle/>
          <a:p>
            <a:pPr algn="ctr"/>
            <a:r>
              <a:rPr lang="en-US"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OLDER</a:t>
            </a:r>
            <a:endPar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15" name="Rectangle 14">
            <a:extLst>
              <a:ext uri="{FF2B5EF4-FFF2-40B4-BE49-F238E27FC236}">
                <a16:creationId xmlns:a16="http://schemas.microsoft.com/office/drawing/2014/main" id="{64101F45-6A26-45BD-90BA-D07615567498}"/>
              </a:ext>
            </a:extLst>
          </p:cNvPr>
          <p:cNvSpPr/>
          <p:nvPr/>
        </p:nvSpPr>
        <p:spPr>
          <a:xfrm>
            <a:off x="472428" y="2967335"/>
            <a:ext cx="4717959" cy="923330"/>
          </a:xfrm>
          <a:prstGeom prst="rect">
            <a:avLst/>
          </a:prstGeom>
          <a:noFill/>
        </p:spPr>
        <p:txBody>
          <a:bodyPr wrap="none" lIns="91440" tIns="45720" rIns="91440" bIns="45720">
            <a:spAutoFit/>
          </a:bodyPr>
          <a:lstStyle/>
          <a:p>
            <a:pPr algn="ctr"/>
            <a:r>
              <a:rPr lang="en-US"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LOW QUALITY</a:t>
            </a:r>
            <a:endPar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3197023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Cloud 15">
            <a:extLst>
              <a:ext uri="{FF2B5EF4-FFF2-40B4-BE49-F238E27FC236}">
                <a16:creationId xmlns:a16="http://schemas.microsoft.com/office/drawing/2014/main" id="{BEE3E76A-DBA2-43B3-B386-DCA21712F8FB}"/>
              </a:ext>
            </a:extLst>
          </p:cNvPr>
          <p:cNvSpPr/>
          <p:nvPr/>
        </p:nvSpPr>
        <p:spPr>
          <a:xfrm rot="11666451">
            <a:off x="8104286" y="1748567"/>
            <a:ext cx="2827336" cy="1379962"/>
          </a:xfrm>
          <a:prstGeom prst="cloud">
            <a:avLst/>
          </a:prstGeom>
          <a:solidFill>
            <a:srgbClr val="FF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71AF304-3801-4537-9AF3-F8FBC17E6A50}"/>
              </a:ext>
            </a:extLst>
          </p:cNvPr>
          <p:cNvSpPr>
            <a:spLocks noGrp="1"/>
          </p:cNvSpPr>
          <p:nvPr>
            <p:ph type="title"/>
          </p:nvPr>
        </p:nvSpPr>
        <p:spPr/>
        <p:txBody>
          <a:bodyPr/>
          <a:lstStyle/>
          <a:p>
            <a:r>
              <a:rPr lang="en-GB" dirty="0"/>
              <a:t>Conclusion</a:t>
            </a:r>
          </a:p>
        </p:txBody>
      </p:sp>
      <p:sp>
        <p:nvSpPr>
          <p:cNvPr id="5" name="Rectangle 4">
            <a:extLst>
              <a:ext uri="{FF2B5EF4-FFF2-40B4-BE49-F238E27FC236}">
                <a16:creationId xmlns:a16="http://schemas.microsoft.com/office/drawing/2014/main" id="{B5E40393-3123-4234-9794-A265E74C3335}"/>
              </a:ext>
            </a:extLst>
          </p:cNvPr>
          <p:cNvSpPr/>
          <p:nvPr/>
        </p:nvSpPr>
        <p:spPr>
          <a:xfrm>
            <a:off x="968991" y="5487971"/>
            <a:ext cx="10116591" cy="968278"/>
          </a:xfrm>
          <a:prstGeom prst="rect">
            <a:avLst/>
          </a:prstGeom>
        </p:spPr>
        <p:txBody>
          <a:bodyPr wrap="square">
            <a:spAutoFit/>
          </a:bodyPr>
          <a:lstStyle/>
          <a:p>
            <a:pPr algn="ct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In conclusion, though my hypothesis was not supported with any statistical significance, the data has formed further questions regarding how the media, promotional advertisements, and consumer attitudes are shaped and altered generationally as well as individually. </a:t>
            </a:r>
          </a:p>
        </p:txBody>
      </p:sp>
      <p:sp>
        <p:nvSpPr>
          <p:cNvPr id="10" name="TextBox 9">
            <a:extLst>
              <a:ext uri="{FF2B5EF4-FFF2-40B4-BE49-F238E27FC236}">
                <a16:creationId xmlns:a16="http://schemas.microsoft.com/office/drawing/2014/main" id="{66B7C84C-DA0E-4A1B-B0D1-D37B8C3751AE}"/>
              </a:ext>
            </a:extLst>
          </p:cNvPr>
          <p:cNvSpPr txBox="1"/>
          <p:nvPr/>
        </p:nvSpPr>
        <p:spPr>
          <a:xfrm>
            <a:off x="8298075" y="2130780"/>
            <a:ext cx="2416815" cy="646331"/>
          </a:xfrm>
          <a:prstGeom prst="rect">
            <a:avLst/>
          </a:prstGeom>
          <a:noFill/>
        </p:spPr>
        <p:txBody>
          <a:bodyPr wrap="none" rtlCol="0">
            <a:spAutoFit/>
          </a:bodyPr>
          <a:lstStyle/>
          <a:p>
            <a:pPr algn="ctr"/>
            <a:r>
              <a:rPr lang="en-GB" b="1" dirty="0"/>
              <a:t>all from UK-</a:t>
            </a:r>
          </a:p>
          <a:p>
            <a:pPr algn="ctr"/>
            <a:r>
              <a:rPr lang="en-GB" b="1" dirty="0"/>
              <a:t>Not culturally diverse</a:t>
            </a:r>
          </a:p>
        </p:txBody>
      </p:sp>
      <p:sp>
        <p:nvSpPr>
          <p:cNvPr id="15" name="Explosion: 8 Points 14">
            <a:extLst>
              <a:ext uri="{FF2B5EF4-FFF2-40B4-BE49-F238E27FC236}">
                <a16:creationId xmlns:a16="http://schemas.microsoft.com/office/drawing/2014/main" id="{A193B46C-4D6F-4CE1-A618-EA88C403E0E2}"/>
              </a:ext>
            </a:extLst>
          </p:cNvPr>
          <p:cNvSpPr/>
          <p:nvPr/>
        </p:nvSpPr>
        <p:spPr>
          <a:xfrm rot="21413786">
            <a:off x="4356013" y="1521016"/>
            <a:ext cx="3227499" cy="2511222"/>
          </a:xfrm>
          <a:prstGeom prst="irregularSeal1">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Cloud 16">
            <a:extLst>
              <a:ext uri="{FF2B5EF4-FFF2-40B4-BE49-F238E27FC236}">
                <a16:creationId xmlns:a16="http://schemas.microsoft.com/office/drawing/2014/main" id="{CA264BD5-1205-481F-AE21-4CBC1A06ED1C}"/>
              </a:ext>
            </a:extLst>
          </p:cNvPr>
          <p:cNvSpPr/>
          <p:nvPr/>
        </p:nvSpPr>
        <p:spPr>
          <a:xfrm>
            <a:off x="7649126" y="3490844"/>
            <a:ext cx="2606722" cy="1232887"/>
          </a:xfrm>
          <a:prstGeom prst="cloud">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Cloud 17">
            <a:extLst>
              <a:ext uri="{FF2B5EF4-FFF2-40B4-BE49-F238E27FC236}">
                <a16:creationId xmlns:a16="http://schemas.microsoft.com/office/drawing/2014/main" id="{89B3F3D0-8C2F-468E-9FA2-D09F23CE54D6}"/>
              </a:ext>
            </a:extLst>
          </p:cNvPr>
          <p:cNvSpPr/>
          <p:nvPr/>
        </p:nvSpPr>
        <p:spPr>
          <a:xfrm>
            <a:off x="1487606" y="3956408"/>
            <a:ext cx="2930608" cy="1260552"/>
          </a:xfrm>
          <a:prstGeom prst="cloud">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Cloud 18">
            <a:extLst>
              <a:ext uri="{FF2B5EF4-FFF2-40B4-BE49-F238E27FC236}">
                <a16:creationId xmlns:a16="http://schemas.microsoft.com/office/drawing/2014/main" id="{7B7C84F2-F49F-4F17-B5FF-39496C7AA2D9}"/>
              </a:ext>
            </a:extLst>
          </p:cNvPr>
          <p:cNvSpPr/>
          <p:nvPr/>
        </p:nvSpPr>
        <p:spPr>
          <a:xfrm rot="388225">
            <a:off x="1856283" y="1387092"/>
            <a:ext cx="1989780" cy="1260552"/>
          </a:xfrm>
          <a:prstGeom prst="cloud">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Cloud 19">
            <a:extLst>
              <a:ext uri="{FF2B5EF4-FFF2-40B4-BE49-F238E27FC236}">
                <a16:creationId xmlns:a16="http://schemas.microsoft.com/office/drawing/2014/main" id="{503D9D0B-12A2-47BC-8A09-EE056F1EF030}"/>
              </a:ext>
            </a:extLst>
          </p:cNvPr>
          <p:cNvSpPr/>
          <p:nvPr/>
        </p:nvSpPr>
        <p:spPr>
          <a:xfrm rot="235716">
            <a:off x="5035041" y="4226346"/>
            <a:ext cx="2201631" cy="1124904"/>
          </a:xfrm>
          <a:prstGeom prst="cloud">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Cloud 20">
            <a:extLst>
              <a:ext uri="{FF2B5EF4-FFF2-40B4-BE49-F238E27FC236}">
                <a16:creationId xmlns:a16="http://schemas.microsoft.com/office/drawing/2014/main" id="{AD2E0D03-536A-41E5-92FC-96D788AF43AD}"/>
              </a:ext>
            </a:extLst>
          </p:cNvPr>
          <p:cNvSpPr/>
          <p:nvPr/>
        </p:nvSpPr>
        <p:spPr>
          <a:xfrm rot="10800000">
            <a:off x="1319887" y="2755744"/>
            <a:ext cx="2546940" cy="1096962"/>
          </a:xfrm>
          <a:prstGeom prst="cloud">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Arrow Connector 24">
            <a:extLst>
              <a:ext uri="{FF2B5EF4-FFF2-40B4-BE49-F238E27FC236}">
                <a16:creationId xmlns:a16="http://schemas.microsoft.com/office/drawing/2014/main" id="{6A0C2F33-3E2F-406D-BFAC-0E2B0FDF6119}"/>
              </a:ext>
            </a:extLst>
          </p:cNvPr>
          <p:cNvCxnSpPr/>
          <p:nvPr/>
        </p:nvCxnSpPr>
        <p:spPr>
          <a:xfrm flipV="1">
            <a:off x="7396923" y="2543366"/>
            <a:ext cx="579959" cy="141945"/>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93E250D5-42B4-40C3-AF86-C2B04C14E8ED}"/>
              </a:ext>
            </a:extLst>
          </p:cNvPr>
          <p:cNvCxnSpPr>
            <a:cxnSpLocks/>
          </p:cNvCxnSpPr>
          <p:nvPr/>
        </p:nvCxnSpPr>
        <p:spPr>
          <a:xfrm>
            <a:off x="7162781" y="3299441"/>
            <a:ext cx="579933" cy="283746"/>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02221972-9473-4B37-A7A2-3CCDB671838F}"/>
              </a:ext>
            </a:extLst>
          </p:cNvPr>
          <p:cNvCxnSpPr>
            <a:cxnSpLocks/>
          </p:cNvCxnSpPr>
          <p:nvPr/>
        </p:nvCxnSpPr>
        <p:spPr>
          <a:xfrm>
            <a:off x="6027286" y="3628619"/>
            <a:ext cx="250684" cy="564102"/>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80BDE4AF-7FBB-46BC-8D6B-0CDDB01B9A25}"/>
              </a:ext>
            </a:extLst>
          </p:cNvPr>
          <p:cNvCxnSpPr>
            <a:cxnSpLocks/>
          </p:cNvCxnSpPr>
          <p:nvPr/>
        </p:nvCxnSpPr>
        <p:spPr>
          <a:xfrm flipH="1">
            <a:off x="4243331" y="3490844"/>
            <a:ext cx="598456" cy="465564"/>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26BCB1ED-1A8B-4C2D-A771-69CE5BE4B188}"/>
              </a:ext>
            </a:extLst>
          </p:cNvPr>
          <p:cNvCxnSpPr>
            <a:cxnSpLocks/>
          </p:cNvCxnSpPr>
          <p:nvPr/>
        </p:nvCxnSpPr>
        <p:spPr>
          <a:xfrm flipH="1" flipV="1">
            <a:off x="3977121" y="2073617"/>
            <a:ext cx="663414" cy="268585"/>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9E642D5D-5483-4A17-819A-62221A0AD48C}"/>
              </a:ext>
            </a:extLst>
          </p:cNvPr>
          <p:cNvCxnSpPr>
            <a:cxnSpLocks/>
          </p:cNvCxnSpPr>
          <p:nvPr/>
        </p:nvCxnSpPr>
        <p:spPr>
          <a:xfrm flipH="1">
            <a:off x="3989862" y="2951401"/>
            <a:ext cx="681456" cy="54826"/>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3394B15-269E-4E02-A39D-9A9840AC2748}"/>
              </a:ext>
            </a:extLst>
          </p:cNvPr>
          <p:cNvSpPr txBox="1"/>
          <p:nvPr/>
        </p:nvSpPr>
        <p:spPr>
          <a:xfrm>
            <a:off x="8025630" y="3794601"/>
            <a:ext cx="1853713" cy="646331"/>
          </a:xfrm>
          <a:prstGeom prst="rect">
            <a:avLst/>
          </a:prstGeom>
          <a:noFill/>
        </p:spPr>
        <p:txBody>
          <a:bodyPr wrap="none" rtlCol="0">
            <a:spAutoFit/>
          </a:bodyPr>
          <a:lstStyle/>
          <a:p>
            <a:pPr algn="ctr"/>
            <a:r>
              <a:rPr lang="en-GB" b="1" dirty="0"/>
              <a:t>not statistically </a:t>
            </a:r>
          </a:p>
          <a:p>
            <a:pPr algn="ctr"/>
            <a:r>
              <a:rPr lang="en-GB" b="1" dirty="0"/>
              <a:t>significant</a:t>
            </a:r>
          </a:p>
        </p:txBody>
      </p:sp>
      <p:sp>
        <p:nvSpPr>
          <p:cNvPr id="13" name="TextBox 12">
            <a:extLst>
              <a:ext uri="{FF2B5EF4-FFF2-40B4-BE49-F238E27FC236}">
                <a16:creationId xmlns:a16="http://schemas.microsoft.com/office/drawing/2014/main" id="{214336BA-5DCC-46D5-9608-2B4F6C6CB49F}"/>
              </a:ext>
            </a:extLst>
          </p:cNvPr>
          <p:cNvSpPr txBox="1"/>
          <p:nvPr/>
        </p:nvSpPr>
        <p:spPr>
          <a:xfrm>
            <a:off x="5215417" y="4487164"/>
            <a:ext cx="1759648" cy="646331"/>
          </a:xfrm>
          <a:prstGeom prst="rect">
            <a:avLst/>
          </a:prstGeom>
          <a:noFill/>
        </p:spPr>
        <p:txBody>
          <a:bodyPr wrap="none" rtlCol="0">
            <a:spAutoFit/>
          </a:bodyPr>
          <a:lstStyle/>
          <a:p>
            <a:pPr algn="ctr"/>
            <a:r>
              <a:rPr lang="en-GB" b="1" dirty="0"/>
              <a:t>lack of gender </a:t>
            </a:r>
          </a:p>
          <a:p>
            <a:pPr algn="ctr"/>
            <a:r>
              <a:rPr lang="en-GB" b="1" dirty="0"/>
              <a:t>diversity</a:t>
            </a:r>
          </a:p>
        </p:txBody>
      </p:sp>
      <p:sp>
        <p:nvSpPr>
          <p:cNvPr id="14" name="TextBox 13">
            <a:extLst>
              <a:ext uri="{FF2B5EF4-FFF2-40B4-BE49-F238E27FC236}">
                <a16:creationId xmlns:a16="http://schemas.microsoft.com/office/drawing/2014/main" id="{2565B382-E090-45FB-B3EC-62DC7952FD88}"/>
              </a:ext>
            </a:extLst>
          </p:cNvPr>
          <p:cNvSpPr txBox="1"/>
          <p:nvPr/>
        </p:nvSpPr>
        <p:spPr>
          <a:xfrm>
            <a:off x="1692706" y="4237178"/>
            <a:ext cx="2473305" cy="646331"/>
          </a:xfrm>
          <a:prstGeom prst="rect">
            <a:avLst/>
          </a:prstGeom>
          <a:noFill/>
        </p:spPr>
        <p:txBody>
          <a:bodyPr wrap="none" rtlCol="0">
            <a:spAutoFit/>
          </a:bodyPr>
          <a:lstStyle/>
          <a:p>
            <a:pPr algn="ctr"/>
            <a:r>
              <a:rPr lang="en-GB" b="1" dirty="0"/>
              <a:t>self-reported surveys </a:t>
            </a:r>
          </a:p>
          <a:p>
            <a:pPr algn="ctr"/>
            <a:r>
              <a:rPr lang="en-GB" b="1" dirty="0"/>
              <a:t>unreliable</a:t>
            </a:r>
          </a:p>
        </p:txBody>
      </p:sp>
      <p:sp>
        <p:nvSpPr>
          <p:cNvPr id="12" name="TextBox 11">
            <a:extLst>
              <a:ext uri="{FF2B5EF4-FFF2-40B4-BE49-F238E27FC236}">
                <a16:creationId xmlns:a16="http://schemas.microsoft.com/office/drawing/2014/main" id="{53EF3F2F-E994-4F36-BC0E-C5967C6A40D3}"/>
              </a:ext>
            </a:extLst>
          </p:cNvPr>
          <p:cNvSpPr txBox="1"/>
          <p:nvPr/>
        </p:nvSpPr>
        <p:spPr>
          <a:xfrm>
            <a:off x="1722267" y="2936856"/>
            <a:ext cx="1954317" cy="646331"/>
          </a:xfrm>
          <a:prstGeom prst="rect">
            <a:avLst/>
          </a:prstGeom>
          <a:noFill/>
        </p:spPr>
        <p:txBody>
          <a:bodyPr wrap="none" rtlCol="0">
            <a:spAutoFit/>
          </a:bodyPr>
          <a:lstStyle/>
          <a:p>
            <a:pPr algn="ctr"/>
            <a:r>
              <a:rPr lang="en-GB" b="1" dirty="0"/>
              <a:t>only available in </a:t>
            </a:r>
          </a:p>
          <a:p>
            <a:pPr algn="ctr"/>
            <a:r>
              <a:rPr lang="en-GB" b="1" dirty="0"/>
              <a:t>English</a:t>
            </a:r>
          </a:p>
        </p:txBody>
      </p:sp>
      <p:sp>
        <p:nvSpPr>
          <p:cNvPr id="9" name="TextBox 8">
            <a:extLst>
              <a:ext uri="{FF2B5EF4-FFF2-40B4-BE49-F238E27FC236}">
                <a16:creationId xmlns:a16="http://schemas.microsoft.com/office/drawing/2014/main" id="{84CFBC7D-B482-401C-8A8C-C490518C97D8}"/>
              </a:ext>
            </a:extLst>
          </p:cNvPr>
          <p:cNvSpPr txBox="1"/>
          <p:nvPr/>
        </p:nvSpPr>
        <p:spPr>
          <a:xfrm>
            <a:off x="2020971" y="1669309"/>
            <a:ext cx="1628394" cy="646331"/>
          </a:xfrm>
          <a:prstGeom prst="rect">
            <a:avLst/>
          </a:prstGeom>
          <a:noFill/>
        </p:spPr>
        <p:txBody>
          <a:bodyPr wrap="none" rtlCol="0">
            <a:spAutoFit/>
          </a:bodyPr>
          <a:lstStyle/>
          <a:p>
            <a:pPr algn="ctr"/>
            <a:r>
              <a:rPr lang="en-GB" b="1" dirty="0"/>
              <a:t>small sample </a:t>
            </a:r>
          </a:p>
          <a:p>
            <a:pPr algn="ctr"/>
            <a:r>
              <a:rPr lang="en-GB" b="1" dirty="0"/>
              <a:t>size</a:t>
            </a:r>
          </a:p>
        </p:txBody>
      </p:sp>
      <p:sp>
        <p:nvSpPr>
          <p:cNvPr id="8" name="TextBox 7">
            <a:extLst>
              <a:ext uri="{FF2B5EF4-FFF2-40B4-BE49-F238E27FC236}">
                <a16:creationId xmlns:a16="http://schemas.microsoft.com/office/drawing/2014/main" id="{B91617BF-7959-4493-B719-6848428D8B98}"/>
              </a:ext>
            </a:extLst>
          </p:cNvPr>
          <p:cNvSpPr txBox="1"/>
          <p:nvPr/>
        </p:nvSpPr>
        <p:spPr>
          <a:xfrm>
            <a:off x="4793016" y="2453945"/>
            <a:ext cx="2250231" cy="523220"/>
          </a:xfrm>
          <a:prstGeom prst="rect">
            <a:avLst/>
          </a:prstGeom>
          <a:noFill/>
        </p:spPr>
        <p:txBody>
          <a:bodyPr wrap="none" rtlCol="0">
            <a:spAutoFit/>
          </a:bodyPr>
          <a:lstStyle/>
          <a:p>
            <a:r>
              <a:rPr lang="en-GB" sz="2800" b="1" dirty="0"/>
              <a:t>LIMITATIONS</a:t>
            </a:r>
          </a:p>
        </p:txBody>
      </p:sp>
    </p:spTree>
    <p:extLst>
      <p:ext uri="{BB962C8B-B14F-4D97-AF65-F5344CB8AC3E}">
        <p14:creationId xmlns:p14="http://schemas.microsoft.com/office/powerpoint/2010/main" val="1767608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Rectangle 2">
            <a:extLst>
              <a:ext uri="{FF2B5EF4-FFF2-40B4-BE49-F238E27FC236}">
                <a16:creationId xmlns:a16="http://schemas.microsoft.com/office/drawing/2014/main" id="{D9250123-0F2F-47FA-A9C9-AEECD3B11E83}"/>
              </a:ext>
            </a:extLst>
          </p:cNvPr>
          <p:cNvSpPr/>
          <p:nvPr/>
        </p:nvSpPr>
        <p:spPr>
          <a:xfrm>
            <a:off x="95534" y="1473347"/>
            <a:ext cx="5759356" cy="5231369"/>
          </a:xfrm>
          <a:prstGeom prst="rect">
            <a:avLst/>
          </a:prstGeom>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Auger, P., &amp; </a:t>
            </a:r>
            <a:r>
              <a:rPr lang="en-GB" dirty="0" err="1">
                <a:latin typeface="Calibri" panose="020F0502020204030204" pitchFamily="34" charset="0"/>
                <a:ea typeface="Calibri" panose="020F0502020204030204" pitchFamily="34" charset="0"/>
                <a:cs typeface="Times New Roman" panose="02020603050405020304" pitchFamily="18" charset="0"/>
              </a:rPr>
              <a:t>Devinney</a:t>
            </a:r>
            <a:r>
              <a:rPr lang="en-GB" dirty="0">
                <a:latin typeface="Calibri" panose="020F0502020204030204" pitchFamily="34" charset="0"/>
                <a:ea typeface="Calibri" panose="020F0502020204030204" pitchFamily="34" charset="0"/>
                <a:cs typeface="Times New Roman" panose="02020603050405020304" pitchFamily="18" charset="0"/>
              </a:rPr>
              <a:t>, T. M. (2007). Do what consumers say matter? The misalignment of preferences with unconstrained ethical intentions. Journal of business ethics, 76(4), 361-383.</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Bray, J. P. (2011). A Critical evaluation into the role of ethics in clothing purchase decisions (Doctoral dissertation, Bournemouth University).</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Brown, S. (2016). Brands and branding. Sage.</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Dickson-</a:t>
            </a:r>
            <a:r>
              <a:rPr lang="en-GB" dirty="0" err="1">
                <a:latin typeface="Calibri" panose="020F0502020204030204" pitchFamily="34" charset="0"/>
                <a:ea typeface="Calibri" panose="020F0502020204030204" pitchFamily="34" charset="0"/>
                <a:cs typeface="Times New Roman" panose="02020603050405020304" pitchFamily="18" charset="0"/>
              </a:rPr>
              <a:t>Spillmann</a:t>
            </a:r>
            <a:r>
              <a:rPr lang="en-GB" dirty="0">
                <a:latin typeface="Calibri" panose="020F0502020204030204" pitchFamily="34" charset="0"/>
                <a:ea typeface="Calibri" panose="020F0502020204030204" pitchFamily="34" charset="0"/>
                <a:cs typeface="Times New Roman" panose="02020603050405020304" pitchFamily="18" charset="0"/>
              </a:rPr>
              <a:t>, M., Siegrist, M., &amp; Keller, C. (2011). Development and validation of a short, consumer-oriented nutrition knowledge questionnaire. Appetite, 56(3), 617-620.</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Essays, UK. (November 2018). Market Research On </a:t>
            </a:r>
            <a:r>
              <a:rPr lang="en-GB" dirty="0" err="1">
                <a:latin typeface="Calibri" panose="020F0502020204030204" pitchFamily="34" charset="0"/>
                <a:ea typeface="Calibri" panose="020F0502020204030204" pitchFamily="34" charset="0"/>
                <a:cs typeface="Times New Roman" panose="02020603050405020304" pitchFamily="18" charset="0"/>
              </a:rPr>
              <a:t>Primarks</a:t>
            </a:r>
            <a:r>
              <a:rPr lang="en-GB" dirty="0">
                <a:latin typeface="Calibri" panose="020F0502020204030204" pitchFamily="34" charset="0"/>
                <a:ea typeface="Calibri" panose="020F0502020204030204" pitchFamily="34" charset="0"/>
                <a:cs typeface="Times New Roman" panose="02020603050405020304" pitchFamily="18" charset="0"/>
              </a:rPr>
              <a:t> Clothing Marketing Essay. Retrieved from https://www.ukessays.com/essays/marketing/market-research-on-primarks-clothing-marketing-essay.php?vref=1</a:t>
            </a:r>
          </a:p>
        </p:txBody>
      </p:sp>
      <p:sp>
        <p:nvSpPr>
          <p:cNvPr id="4" name="Rectangle 3">
            <a:extLst>
              <a:ext uri="{FF2B5EF4-FFF2-40B4-BE49-F238E27FC236}">
                <a16:creationId xmlns:a16="http://schemas.microsoft.com/office/drawing/2014/main" id="{65444409-BF54-46ED-982F-B5E4F399AFA0}"/>
              </a:ext>
            </a:extLst>
          </p:cNvPr>
          <p:cNvSpPr/>
          <p:nvPr/>
        </p:nvSpPr>
        <p:spPr>
          <a:xfrm>
            <a:off x="5854890" y="1473347"/>
            <a:ext cx="6096000" cy="5527732"/>
          </a:xfrm>
          <a:prstGeom prst="rect">
            <a:avLst/>
          </a:prstGeom>
        </p:spPr>
        <p:txBody>
          <a:bodyPr>
            <a:spAutoFit/>
          </a:bodyPr>
          <a:lstStyle/>
          <a:p>
            <a:pPr algn="r">
              <a:lnSpc>
                <a:spcPct val="107000"/>
              </a:lnSpc>
              <a:spcAft>
                <a:spcPts val="800"/>
              </a:spcAft>
            </a:pPr>
            <a:r>
              <a:rPr lang="en-GB" dirty="0" err="1">
                <a:latin typeface="Calibri" panose="020F0502020204030204" pitchFamily="34" charset="0"/>
                <a:ea typeface="Calibri" panose="020F0502020204030204" pitchFamily="34" charset="0"/>
                <a:cs typeface="Times New Roman" panose="02020603050405020304" pitchFamily="18" charset="0"/>
              </a:rPr>
              <a:t>Goworek</a:t>
            </a:r>
            <a:r>
              <a:rPr lang="en-GB" dirty="0">
                <a:latin typeface="Calibri" panose="020F0502020204030204" pitchFamily="34" charset="0"/>
                <a:ea typeface="Calibri" panose="020F0502020204030204" pitchFamily="34" charset="0"/>
                <a:cs typeface="Times New Roman" panose="02020603050405020304" pitchFamily="18" charset="0"/>
              </a:rPr>
              <a:t>, H., Fisher, T., Cooper, T., Woodward, S., &amp; Hiller, A. (2012). The sustainable clothing market: an evaluation of potential strategies for UK retailers. International Journal of Retail &amp; Distribution Management, 40(12), 935-955.</a:t>
            </a:r>
          </a:p>
          <a:p>
            <a:pPr algn="r">
              <a:lnSpc>
                <a:spcPct val="107000"/>
              </a:lnSpc>
              <a:spcAft>
                <a:spcPts val="800"/>
              </a:spcAft>
            </a:pPr>
            <a:r>
              <a:rPr lang="en-GB" dirty="0" err="1">
                <a:latin typeface="Calibri" panose="020F0502020204030204" pitchFamily="34" charset="0"/>
                <a:ea typeface="Calibri" panose="020F0502020204030204" pitchFamily="34" charset="0"/>
                <a:cs typeface="Times New Roman" panose="02020603050405020304" pitchFamily="18" charset="0"/>
              </a:rPr>
              <a:t>Gunawardane</a:t>
            </a:r>
            <a:r>
              <a:rPr lang="en-GB" dirty="0">
                <a:latin typeface="Calibri" panose="020F0502020204030204" pitchFamily="34" charset="0"/>
                <a:ea typeface="Calibri" panose="020F0502020204030204" pitchFamily="34" charset="0"/>
                <a:cs typeface="Times New Roman" panose="02020603050405020304" pitchFamily="18" charset="0"/>
              </a:rPr>
              <a:t>, N. R. (2015). Impact of brand equity towards purchasing </a:t>
            </a:r>
            <a:r>
              <a:rPr lang="en-GB" dirty="0" err="1">
                <a:latin typeface="Calibri" panose="020F0502020204030204" pitchFamily="34" charset="0"/>
                <a:ea typeface="Calibri" panose="020F0502020204030204" pitchFamily="34" charset="0"/>
                <a:cs typeface="Times New Roman" panose="02020603050405020304" pitchFamily="18" charset="0"/>
              </a:rPr>
              <a:t>desition</a:t>
            </a:r>
            <a:r>
              <a:rPr lang="en-GB" dirty="0">
                <a:latin typeface="Calibri" panose="020F0502020204030204" pitchFamily="34" charset="0"/>
                <a:ea typeface="Calibri" panose="020F0502020204030204" pitchFamily="34" charset="0"/>
                <a:cs typeface="Times New Roman" panose="02020603050405020304" pitchFamily="18" charset="0"/>
              </a:rPr>
              <a:t>: a situation on mobile telecommunication services of Sri Lanka.</a:t>
            </a:r>
          </a:p>
          <a:p>
            <a:pPr algn="r">
              <a:lnSpc>
                <a:spcPct val="107000"/>
              </a:lnSpc>
              <a:spcAft>
                <a:spcPts val="800"/>
              </a:spcAft>
            </a:pPr>
            <a:r>
              <a:rPr lang="en-GB" dirty="0" err="1">
                <a:latin typeface="Calibri" panose="020F0502020204030204" pitchFamily="34" charset="0"/>
                <a:ea typeface="Calibri" panose="020F0502020204030204" pitchFamily="34" charset="0"/>
                <a:cs typeface="Times New Roman" panose="02020603050405020304" pitchFamily="18" charset="0"/>
              </a:rPr>
              <a:t>Garikapati</a:t>
            </a:r>
            <a:r>
              <a:rPr lang="en-GB" dirty="0">
                <a:latin typeface="Calibri" panose="020F0502020204030204" pitchFamily="34" charset="0"/>
                <a:ea typeface="Calibri" panose="020F0502020204030204" pitchFamily="34" charset="0"/>
                <a:cs typeface="Times New Roman" panose="02020603050405020304" pitchFamily="18" charset="0"/>
              </a:rPr>
              <a:t>, V. M., </a:t>
            </a:r>
            <a:r>
              <a:rPr lang="en-GB" dirty="0" err="1">
                <a:latin typeface="Calibri" panose="020F0502020204030204" pitchFamily="34" charset="0"/>
                <a:ea typeface="Calibri" panose="020F0502020204030204" pitchFamily="34" charset="0"/>
                <a:cs typeface="Times New Roman" panose="02020603050405020304" pitchFamily="18" charset="0"/>
              </a:rPr>
              <a:t>Pendyala</a:t>
            </a:r>
            <a:r>
              <a:rPr lang="en-GB" dirty="0">
                <a:latin typeface="Calibri" panose="020F0502020204030204" pitchFamily="34" charset="0"/>
                <a:ea typeface="Calibri" panose="020F0502020204030204" pitchFamily="34" charset="0"/>
                <a:cs typeface="Times New Roman" panose="02020603050405020304" pitchFamily="18" charset="0"/>
              </a:rPr>
              <a:t>, R. M., Morris, E. A., </a:t>
            </a:r>
            <a:r>
              <a:rPr lang="en-GB" dirty="0" err="1">
                <a:latin typeface="Calibri" panose="020F0502020204030204" pitchFamily="34" charset="0"/>
                <a:ea typeface="Calibri" panose="020F0502020204030204" pitchFamily="34" charset="0"/>
                <a:cs typeface="Times New Roman" panose="02020603050405020304" pitchFamily="18" charset="0"/>
              </a:rPr>
              <a:t>Mokhtarian</a:t>
            </a:r>
            <a:r>
              <a:rPr lang="en-GB" dirty="0">
                <a:latin typeface="Calibri" panose="020F0502020204030204" pitchFamily="34" charset="0"/>
                <a:ea typeface="Calibri" panose="020F0502020204030204" pitchFamily="34" charset="0"/>
                <a:cs typeface="Times New Roman" panose="02020603050405020304" pitchFamily="18" charset="0"/>
              </a:rPr>
              <a:t>, P. L., &amp; McDonald, N. (2016). Activity patterns, time use, and travel of millennials: a generation in transition?. Transport Reviews, 36(5), 558-584.</a:t>
            </a:r>
          </a:p>
          <a:p>
            <a:pPr algn="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James, A. (2015). Influencing Ethical Fashion Consumer Behaviour: A Study of UK High Street Retailers (Doctoral dissertation, Northumbria University).</a:t>
            </a:r>
          </a:p>
          <a:p>
            <a:pPr algn="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Johns, R. (2005). One size doesn’t fit all: Selecting response scales for attitude items. Journal of Elections, Public Opinion &amp; Parties, 15(2), 237-264.</a:t>
            </a:r>
          </a:p>
        </p:txBody>
      </p:sp>
    </p:spTree>
    <p:extLst>
      <p:ext uri="{BB962C8B-B14F-4D97-AF65-F5344CB8AC3E}">
        <p14:creationId xmlns:p14="http://schemas.microsoft.com/office/powerpoint/2010/main" val="1643918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Rectangle 2">
            <a:extLst>
              <a:ext uri="{FF2B5EF4-FFF2-40B4-BE49-F238E27FC236}">
                <a16:creationId xmlns:a16="http://schemas.microsoft.com/office/drawing/2014/main" id="{D9250123-0F2F-47FA-A9C9-AEECD3B11E83}"/>
              </a:ext>
            </a:extLst>
          </p:cNvPr>
          <p:cNvSpPr/>
          <p:nvPr/>
        </p:nvSpPr>
        <p:spPr>
          <a:xfrm>
            <a:off x="95534" y="1626631"/>
            <a:ext cx="5759356" cy="5231369"/>
          </a:xfrm>
          <a:prstGeom prst="rect">
            <a:avLst/>
          </a:prstGeom>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Morgan, L. R., &amp; Birtwistle, G. (2009). An investigation of young fashion consumers' disposal habits. International journal of consumer studies, 33(2), 190-198.</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Nisbett, R. E., &amp; Wilson, T. D. (1977). The halo effect: evidence for unconscious alteration of judgments. Journal of personality and social psychology, 35(4), 250.</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Petty, R. E., &amp; Cacioppo, J. T. (1984). The effects of involvement on responses to argument quantity and quality: Central and peripheral routes to persuasion. Journal of personality and social psychology, 46(1), 69.</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Ritzer, G. (1993). McDonaldization. The Blackwell </a:t>
            </a:r>
            <a:r>
              <a:rPr lang="en-GB" dirty="0" err="1">
                <a:latin typeface="Calibri" panose="020F0502020204030204" pitchFamily="34" charset="0"/>
                <a:ea typeface="Calibri" panose="020F0502020204030204" pitchFamily="34" charset="0"/>
                <a:cs typeface="Times New Roman" panose="02020603050405020304" pitchFamily="18" charset="0"/>
              </a:rPr>
              <a:t>Encyclopedia</a:t>
            </a:r>
            <a:r>
              <a:rPr lang="en-GB" dirty="0">
                <a:latin typeface="Calibri" panose="020F0502020204030204" pitchFamily="34" charset="0"/>
                <a:ea typeface="Calibri" panose="020F0502020204030204" pitchFamily="34" charset="0"/>
                <a:cs typeface="Times New Roman" panose="02020603050405020304" pitchFamily="18" charset="0"/>
              </a:rPr>
              <a:t> of Sociology, 1-3.</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Ross, J., &amp; Harradine, R. (2010). Value brands: cheap or trendy? An investigation into young consumers and supermarket clothing. Journal of Fashion Marketing and Management: An International Journal, 14(3), 350-366.</a:t>
            </a:r>
          </a:p>
        </p:txBody>
      </p:sp>
      <p:sp>
        <p:nvSpPr>
          <p:cNvPr id="4" name="Rectangle 3">
            <a:extLst>
              <a:ext uri="{FF2B5EF4-FFF2-40B4-BE49-F238E27FC236}">
                <a16:creationId xmlns:a16="http://schemas.microsoft.com/office/drawing/2014/main" id="{65444409-BF54-46ED-982F-B5E4F399AFA0}"/>
              </a:ext>
            </a:extLst>
          </p:cNvPr>
          <p:cNvSpPr/>
          <p:nvPr/>
        </p:nvSpPr>
        <p:spPr>
          <a:xfrm>
            <a:off x="5854890" y="1473347"/>
            <a:ext cx="6096000" cy="4935005"/>
          </a:xfrm>
          <a:prstGeom prst="rect">
            <a:avLst/>
          </a:prstGeom>
        </p:spPr>
        <p:txBody>
          <a:bodyPr>
            <a:spAutoFit/>
          </a:bodyPr>
          <a:lstStyle/>
          <a:p>
            <a:pPr algn="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Sanford, A. J., Fay, N., Stewart, A., &amp; </a:t>
            </a:r>
            <a:r>
              <a:rPr lang="en-GB" dirty="0" err="1">
                <a:latin typeface="Calibri" panose="020F0502020204030204" pitchFamily="34" charset="0"/>
                <a:ea typeface="Calibri" panose="020F0502020204030204" pitchFamily="34" charset="0"/>
                <a:cs typeface="Times New Roman" panose="02020603050405020304" pitchFamily="18" charset="0"/>
              </a:rPr>
              <a:t>Moxey</a:t>
            </a:r>
            <a:r>
              <a:rPr lang="en-GB" dirty="0">
                <a:latin typeface="Calibri" panose="020F0502020204030204" pitchFamily="34" charset="0"/>
                <a:ea typeface="Calibri" panose="020F0502020204030204" pitchFamily="34" charset="0"/>
                <a:cs typeface="Times New Roman" panose="02020603050405020304" pitchFamily="18" charset="0"/>
              </a:rPr>
              <a:t>, L. (2002). Perspective in statements of quantity, with implications for consumer psychology. Psychological Science, 13(2), 130-134.</a:t>
            </a:r>
          </a:p>
          <a:p>
            <a:pPr algn="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Sparrow, H. (2009). Nothings ever enough: the counselling psychology of compulsive buying, perfectionism and hedonic </a:t>
            </a:r>
            <a:r>
              <a:rPr lang="en-GB" dirty="0" err="1">
                <a:latin typeface="Calibri" panose="020F0502020204030204" pitchFamily="34" charset="0"/>
                <a:ea typeface="Calibri" panose="020F0502020204030204" pitchFamily="34" charset="0"/>
                <a:cs typeface="Times New Roman" panose="02020603050405020304" pitchFamily="18" charset="0"/>
              </a:rPr>
              <a:t>adapations</a:t>
            </a:r>
            <a:r>
              <a:rPr lang="en-GB" dirty="0">
                <a:latin typeface="Calibri" panose="020F0502020204030204" pitchFamily="34" charset="0"/>
                <a:ea typeface="Calibri" panose="020F0502020204030204" pitchFamily="34" charset="0"/>
                <a:cs typeface="Times New Roman" panose="02020603050405020304" pitchFamily="18" charset="0"/>
              </a:rPr>
              <a:t> (Doctoral dissertation, City University London).</a:t>
            </a:r>
          </a:p>
          <a:p>
            <a:pPr algn="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Stokes, K. (2016). “ITS A CULTURAL THING.” A COMPARISON OF CULTURAL CONSUMER BEHAVIOUR IN THE FASHION INDUSTRY (Doctoral dissertation, Cardiff Metropolitan University).</a:t>
            </a:r>
          </a:p>
          <a:p>
            <a:pPr algn="r">
              <a:lnSpc>
                <a:spcPct val="107000"/>
              </a:lnSpc>
              <a:spcAft>
                <a:spcPts val="800"/>
              </a:spcAft>
            </a:pPr>
            <a:r>
              <a:rPr lang="en-GB" dirty="0" err="1">
                <a:latin typeface="Calibri" panose="020F0502020204030204" pitchFamily="34" charset="0"/>
                <a:ea typeface="Calibri" panose="020F0502020204030204" pitchFamily="34" charset="0"/>
                <a:cs typeface="Times New Roman" panose="02020603050405020304" pitchFamily="18" charset="0"/>
              </a:rPr>
              <a:t>Su</a:t>
            </a:r>
            <a:r>
              <a:rPr lang="en-GB" dirty="0">
                <a:latin typeface="Calibri" panose="020F0502020204030204" pitchFamily="34" charset="0"/>
                <a:ea typeface="Calibri" panose="020F0502020204030204" pitchFamily="34" charset="0"/>
                <a:cs typeface="Times New Roman" panose="02020603050405020304" pitchFamily="18" charset="0"/>
              </a:rPr>
              <a:t>, Y., Rao, L. L., Li, X., Wang, Y., &amp; Li, S. (2012). From quality to quantity: The role of common features in consumer preference. Journal of Economic Psychology, 33(6), 1043-1058.</a:t>
            </a:r>
          </a:p>
          <a:p>
            <a:pPr algn="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Timothy Coombs, W., &amp; Holladay, S. J. (2006). Unpacking the halo effect: Reputation and crisis management. Journal of Communication Management, 10(2), 123-137.</a:t>
            </a:r>
          </a:p>
        </p:txBody>
      </p:sp>
    </p:spTree>
    <p:extLst>
      <p:ext uri="{BB962C8B-B14F-4D97-AF65-F5344CB8AC3E}">
        <p14:creationId xmlns:p14="http://schemas.microsoft.com/office/powerpoint/2010/main" val="3656981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DDBB83-77C1-4099-A0AA-289882E745E2}">
  <ds:schemaRefs>
    <ds:schemaRef ds:uri="http://schemas.microsoft.com/office/2006/documentManagement/types"/>
    <ds:schemaRef ds:uri="http://www.w3.org/XML/1998/namespace"/>
    <ds:schemaRef ds:uri="http://schemas.openxmlformats.org/package/2006/metadata/core-properties"/>
    <ds:schemaRef ds:uri="http://purl.org/dc/terms/"/>
    <ds:schemaRef ds:uri="http://schemas.microsoft.com/office/2006/metadata/properties"/>
    <ds:schemaRef ds:uri="http://purl.org/dc/elements/1.1/"/>
    <ds:schemaRef ds:uri="http://schemas.microsoft.com/office/infopath/2007/PartnerControls"/>
    <ds:schemaRef ds:uri="4873beb7-5857-4685-be1f-d57550cc96cc"/>
    <ds:schemaRef ds:uri="http://purl.org/dc/dcmitype/"/>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Academic presentation, pinstripe and ribbon design (widescreen)</Template>
  <TotalTime>418</TotalTime>
  <Words>917</Words>
  <Application>Microsoft Office PowerPoint</Application>
  <PresentationFormat>Widescreen</PresentationFormat>
  <Paragraphs>77</Paragraphs>
  <Slides>15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Euphemia</vt:lpstr>
      <vt:lpstr>Plantagenet Cherokee</vt:lpstr>
      <vt:lpstr>Wingdings</vt:lpstr>
      <vt:lpstr>Academic Literature 16x9</vt:lpstr>
      <vt:lpstr>AN Investigation Into Consumer Attitudes Towards Primark</vt:lpstr>
      <vt:lpstr>Table of Contents</vt:lpstr>
      <vt:lpstr>Introduction</vt:lpstr>
      <vt:lpstr>Introduction (cont.)</vt:lpstr>
      <vt:lpstr>Methodology</vt:lpstr>
      <vt:lpstr>Methodology (cont.)</vt:lpstr>
      <vt:lpstr>Methodology (cont.)</vt:lpstr>
      <vt:lpstr>Results</vt:lpstr>
      <vt:lpstr>PowerPoint Presentation</vt:lpstr>
      <vt:lpstr>PowerPoint Presentation</vt:lpstr>
      <vt:lpstr>PowerPoint Presentation</vt:lpstr>
      <vt:lpstr>Discussion</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Qualitative Investigation Into Consumer Attitudes Towards Primark</dc:title>
  <dc:creator>Dade</dc:creator>
  <cp:lastModifiedBy>Dade</cp:lastModifiedBy>
  <cp:revision>20</cp:revision>
  <dcterms:created xsi:type="dcterms:W3CDTF">2019-05-01T21:49:33Z</dcterms:created>
  <dcterms:modified xsi:type="dcterms:W3CDTF">2019-05-02T04:48:23Z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