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4" r:id="rId9"/>
    <p:sldId id="265" r:id="rId10"/>
    <p:sldId id="266" r:id="rId11"/>
    <p:sldId id="262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022" autoAdjust="0"/>
    <p:restoredTop sz="94660"/>
  </p:normalViewPr>
  <p:slideViewPr>
    <p:cSldViewPr snapToGrid="0">
      <p:cViewPr>
        <p:scale>
          <a:sx n="76" d="100"/>
          <a:sy n="76" d="100"/>
        </p:scale>
        <p:origin x="72" y="5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ronwen Williams" userId="8cddccff-1a1d-4583-b4c6-12dd9d3d2194" providerId="ADAL" clId="{8DD18F89-8886-4974-8B03-DD0CAAF7ED6F}"/>
    <pc:docChg chg="undo custSel modSld">
      <pc:chgData name="Bronwen Williams" userId="8cddccff-1a1d-4583-b4c6-12dd9d3d2194" providerId="ADAL" clId="{8DD18F89-8886-4974-8B03-DD0CAAF7ED6F}" dt="2023-02-07T21:14:34.088" v="3" actId="26606"/>
      <pc:docMkLst>
        <pc:docMk/>
      </pc:docMkLst>
      <pc:sldChg chg="addSp delSp modSp mod">
        <pc:chgData name="Bronwen Williams" userId="8cddccff-1a1d-4583-b4c6-12dd9d3d2194" providerId="ADAL" clId="{8DD18F89-8886-4974-8B03-DD0CAAF7ED6F}" dt="2023-02-07T21:14:34.088" v="3" actId="26606"/>
        <pc:sldMkLst>
          <pc:docMk/>
          <pc:sldMk cId="1955360481" sldId="257"/>
        </pc:sldMkLst>
        <pc:spChg chg="mod">
          <ac:chgData name="Bronwen Williams" userId="8cddccff-1a1d-4583-b4c6-12dd9d3d2194" providerId="ADAL" clId="{8DD18F89-8886-4974-8B03-DD0CAAF7ED6F}" dt="2023-02-07T21:14:34.088" v="3" actId="26606"/>
          <ac:spMkLst>
            <pc:docMk/>
            <pc:sldMk cId="1955360481" sldId="257"/>
            <ac:spMk id="2" creationId="{17E083E0-C4B6-4DA2-F394-4A8858A7F70D}"/>
          </ac:spMkLst>
        </pc:spChg>
        <pc:spChg chg="mod">
          <ac:chgData name="Bronwen Williams" userId="8cddccff-1a1d-4583-b4c6-12dd9d3d2194" providerId="ADAL" clId="{8DD18F89-8886-4974-8B03-DD0CAAF7ED6F}" dt="2023-02-07T21:14:34.088" v="3" actId="26606"/>
          <ac:spMkLst>
            <pc:docMk/>
            <pc:sldMk cId="1955360481" sldId="257"/>
            <ac:spMk id="3" creationId="{A43E5B2C-C024-FDBB-780C-A453349620E3}"/>
          </ac:spMkLst>
        </pc:spChg>
        <pc:spChg chg="add del">
          <ac:chgData name="Bronwen Williams" userId="8cddccff-1a1d-4583-b4c6-12dd9d3d2194" providerId="ADAL" clId="{8DD18F89-8886-4974-8B03-DD0CAAF7ED6F}" dt="2023-02-07T21:14:34.088" v="3" actId="26606"/>
          <ac:spMkLst>
            <pc:docMk/>
            <pc:sldMk cId="1955360481" sldId="257"/>
            <ac:spMk id="9" creationId="{C279C8A1-C4E4-4DE9-934E-91221AC99393}"/>
          </ac:spMkLst>
        </pc:spChg>
        <pc:spChg chg="add del">
          <ac:chgData name="Bronwen Williams" userId="8cddccff-1a1d-4583-b4c6-12dd9d3d2194" providerId="ADAL" clId="{8DD18F89-8886-4974-8B03-DD0CAAF7ED6F}" dt="2023-02-07T21:14:34.076" v="2" actId="26606"/>
          <ac:spMkLst>
            <pc:docMk/>
            <pc:sldMk cId="1955360481" sldId="257"/>
            <ac:spMk id="16" creationId="{3268346D-5E77-4906-AC8D-57FB88F111CD}"/>
          </ac:spMkLst>
        </pc:spChg>
        <pc:spChg chg="add">
          <ac:chgData name="Bronwen Williams" userId="8cddccff-1a1d-4583-b4c6-12dd9d3d2194" providerId="ADAL" clId="{8DD18F89-8886-4974-8B03-DD0CAAF7ED6F}" dt="2023-02-07T21:14:34.088" v="3" actId="26606"/>
          <ac:spMkLst>
            <pc:docMk/>
            <pc:sldMk cId="1955360481" sldId="257"/>
            <ac:spMk id="20" creationId="{DB66C9CD-6BF4-44CA-8078-0BB819080761}"/>
          </ac:spMkLst>
        </pc:spChg>
        <pc:picChg chg="mod ord">
          <ac:chgData name="Bronwen Williams" userId="8cddccff-1a1d-4583-b4c6-12dd9d3d2194" providerId="ADAL" clId="{8DD18F89-8886-4974-8B03-DD0CAAF7ED6F}" dt="2023-02-07T21:14:34.088" v="3" actId="26606"/>
          <ac:picMkLst>
            <pc:docMk/>
            <pc:sldMk cId="1955360481" sldId="257"/>
            <ac:picMk id="5" creationId="{F3AEC60D-47F0-477B-F100-764ACA7582B5}"/>
          </ac:picMkLst>
        </pc:picChg>
        <pc:cxnChg chg="add del">
          <ac:chgData name="Bronwen Williams" userId="8cddccff-1a1d-4583-b4c6-12dd9d3d2194" providerId="ADAL" clId="{8DD18F89-8886-4974-8B03-DD0CAAF7ED6F}" dt="2023-02-07T21:14:34.088" v="3" actId="26606"/>
          <ac:cxnSpMkLst>
            <pc:docMk/>
            <pc:sldMk cId="1955360481" sldId="257"/>
            <ac:cxnSpMk id="11" creationId="{26C7ED5D-77C4-4564-8B1A-E55609CF44C4}"/>
          </ac:cxnSpMkLst>
        </pc:cxnChg>
        <pc:cxnChg chg="add del">
          <ac:chgData name="Bronwen Williams" userId="8cddccff-1a1d-4583-b4c6-12dd9d3d2194" providerId="ADAL" clId="{8DD18F89-8886-4974-8B03-DD0CAAF7ED6F}" dt="2023-02-07T21:14:34.076" v="2" actId="26606"/>
          <ac:cxnSpMkLst>
            <pc:docMk/>
            <pc:sldMk cId="1955360481" sldId="257"/>
            <ac:cxnSpMk id="18" creationId="{4CBC1FDF-AE13-4731-B38F-2761BDFDBB0E}"/>
          </ac:cxnSpMkLst>
        </pc:cxnChg>
        <pc:cxnChg chg="add">
          <ac:chgData name="Bronwen Williams" userId="8cddccff-1a1d-4583-b4c6-12dd9d3d2194" providerId="ADAL" clId="{8DD18F89-8886-4974-8B03-DD0CAAF7ED6F}" dt="2023-02-07T21:14:34.088" v="3" actId="26606"/>
          <ac:cxnSpMkLst>
            <pc:docMk/>
            <pc:sldMk cId="1955360481" sldId="257"/>
            <ac:cxnSpMk id="21" creationId="{CC9CF63D-A2A3-4ECF-BC53-4B0D56918FB4}"/>
          </ac:cxnSpMkLst>
        </pc:cxnChg>
      </pc:sldChg>
      <pc:sldChg chg="addSp delSp modSp mod setBg">
        <pc:chgData name="Bronwen Williams" userId="8cddccff-1a1d-4583-b4c6-12dd9d3d2194" providerId="ADAL" clId="{8DD18F89-8886-4974-8B03-DD0CAAF7ED6F}" dt="2023-02-07T21:14:18.757" v="0" actId="26606"/>
        <pc:sldMkLst>
          <pc:docMk/>
          <pc:sldMk cId="1805453995" sldId="262"/>
        </pc:sldMkLst>
        <pc:spChg chg="mod">
          <ac:chgData name="Bronwen Williams" userId="8cddccff-1a1d-4583-b4c6-12dd9d3d2194" providerId="ADAL" clId="{8DD18F89-8886-4974-8B03-DD0CAAF7ED6F}" dt="2023-02-07T21:14:18.757" v="0" actId="26606"/>
          <ac:spMkLst>
            <pc:docMk/>
            <pc:sldMk cId="1805453995" sldId="262"/>
            <ac:spMk id="2" creationId="{C2B8A6DD-0E1A-C6AD-487B-3A68372B0C10}"/>
          </ac:spMkLst>
        </pc:spChg>
        <pc:spChg chg="del">
          <ac:chgData name="Bronwen Williams" userId="8cddccff-1a1d-4583-b4c6-12dd9d3d2194" providerId="ADAL" clId="{8DD18F89-8886-4974-8B03-DD0CAAF7ED6F}" dt="2023-02-07T21:14:18.757" v="0" actId="26606"/>
          <ac:spMkLst>
            <pc:docMk/>
            <pc:sldMk cId="1805453995" sldId="262"/>
            <ac:spMk id="3" creationId="{7AB42E87-7A18-4851-CF8E-30263652D021}"/>
          </ac:spMkLst>
        </pc:spChg>
        <pc:spChg chg="add">
          <ac:chgData name="Bronwen Williams" userId="8cddccff-1a1d-4583-b4c6-12dd9d3d2194" providerId="ADAL" clId="{8DD18F89-8886-4974-8B03-DD0CAAF7ED6F}" dt="2023-02-07T21:14:18.757" v="0" actId="26606"/>
          <ac:spMkLst>
            <pc:docMk/>
            <pc:sldMk cId="1805453995" sldId="262"/>
            <ac:spMk id="9" creationId="{EEE96A74-B62B-4642-AB22-7776A5F48CE7}"/>
          </ac:spMkLst>
        </pc:spChg>
        <pc:graphicFrameChg chg="add">
          <ac:chgData name="Bronwen Williams" userId="8cddccff-1a1d-4583-b4c6-12dd9d3d2194" providerId="ADAL" clId="{8DD18F89-8886-4974-8B03-DD0CAAF7ED6F}" dt="2023-02-07T21:14:18.757" v="0" actId="26606"/>
          <ac:graphicFrameMkLst>
            <pc:docMk/>
            <pc:sldMk cId="1805453995" sldId="262"/>
            <ac:graphicFrameMk id="5" creationId="{0BF3F9F9-97C9-A01E-D14C-FF9C202E5F9C}"/>
          </ac:graphicFrameMkLst>
        </pc:graphicFrameChg>
        <pc:cxnChg chg="add">
          <ac:chgData name="Bronwen Williams" userId="8cddccff-1a1d-4583-b4c6-12dd9d3d2194" providerId="ADAL" clId="{8DD18F89-8886-4974-8B03-DD0CAAF7ED6F}" dt="2023-02-07T21:14:18.757" v="0" actId="26606"/>
          <ac:cxnSpMkLst>
            <pc:docMk/>
            <pc:sldMk cId="1805453995" sldId="262"/>
            <ac:cxnSpMk id="11" creationId="{3A513CAD-9784-4D35-BAF9-1F7DDD697BDB}"/>
          </ac:cxnSpMkLst>
        </pc:cxnChg>
      </pc:sldChg>
    </pc:docChg>
  </pc:docChgLst>
</pc:chgInfo>
</file>

<file path=ppt/diagrams/_rels/data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_rels/drawing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5A4C799-8171-49FB-90D5-1ED1521043F3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B402900-8EEB-46E0-A663-0E0585559BC2}">
      <dgm:prSet/>
      <dgm:spPr/>
      <dgm:t>
        <a:bodyPr/>
        <a:lstStyle/>
        <a:p>
          <a:r>
            <a:rPr lang="en-GB" b="1"/>
            <a:t>Two stages:</a:t>
          </a:r>
          <a:endParaRPr lang="en-US"/>
        </a:p>
      </dgm:t>
    </dgm:pt>
    <dgm:pt modelId="{2E060D15-3562-4737-90A4-04E35C5942DD}" type="parTrans" cxnId="{492087CF-8BAC-4E8F-8891-AEFB76730459}">
      <dgm:prSet/>
      <dgm:spPr/>
      <dgm:t>
        <a:bodyPr/>
        <a:lstStyle/>
        <a:p>
          <a:endParaRPr lang="en-US"/>
        </a:p>
      </dgm:t>
    </dgm:pt>
    <dgm:pt modelId="{33FC1426-7417-4F16-8E36-58B2C47FD1E0}" type="sibTrans" cxnId="{492087CF-8BAC-4E8F-8891-AEFB76730459}">
      <dgm:prSet/>
      <dgm:spPr/>
      <dgm:t>
        <a:bodyPr/>
        <a:lstStyle/>
        <a:p>
          <a:endParaRPr lang="en-US"/>
        </a:p>
      </dgm:t>
    </dgm:pt>
    <dgm:pt modelId="{0E5D0819-F2CE-46CC-9ABC-540716F980F6}">
      <dgm:prSet/>
      <dgm:spPr/>
      <dgm:t>
        <a:bodyPr/>
        <a:lstStyle/>
        <a:p>
          <a:r>
            <a:rPr lang="en-GB" b="1"/>
            <a:t>(1) Record the payment from the client bank account</a:t>
          </a:r>
          <a:endParaRPr lang="en-US"/>
        </a:p>
      </dgm:t>
    </dgm:pt>
    <dgm:pt modelId="{1AC1ACE7-6866-4811-9D1A-66AE04BCF99A}" type="parTrans" cxnId="{8DBC7F4E-DA84-4B0B-AD06-1917ABE76ABE}">
      <dgm:prSet/>
      <dgm:spPr/>
      <dgm:t>
        <a:bodyPr/>
        <a:lstStyle/>
        <a:p>
          <a:endParaRPr lang="en-US"/>
        </a:p>
      </dgm:t>
    </dgm:pt>
    <dgm:pt modelId="{18E61553-8802-47E7-9042-83CBDCDDF18B}" type="sibTrans" cxnId="{8DBC7F4E-DA84-4B0B-AD06-1917ABE76ABE}">
      <dgm:prSet/>
      <dgm:spPr/>
      <dgm:t>
        <a:bodyPr/>
        <a:lstStyle/>
        <a:p>
          <a:endParaRPr lang="en-US"/>
        </a:p>
      </dgm:t>
    </dgm:pt>
    <dgm:pt modelId="{356062CD-3C4A-411E-B7E4-585A008155AA}">
      <dgm:prSet/>
      <dgm:spPr/>
      <dgm:t>
        <a:bodyPr/>
        <a:lstStyle/>
        <a:p>
          <a:r>
            <a:rPr lang="en-GB" b="1" i="1" baseline="0"/>
            <a:t>CR Cash Account</a:t>
          </a:r>
          <a:endParaRPr lang="en-US"/>
        </a:p>
      </dgm:t>
    </dgm:pt>
    <dgm:pt modelId="{26F4E943-2DD3-43DC-B970-81E003D58034}" type="parTrans" cxnId="{E47B7D61-5549-41D2-A569-BF2976E1719C}">
      <dgm:prSet/>
      <dgm:spPr/>
      <dgm:t>
        <a:bodyPr/>
        <a:lstStyle/>
        <a:p>
          <a:endParaRPr lang="en-US"/>
        </a:p>
      </dgm:t>
    </dgm:pt>
    <dgm:pt modelId="{335E1577-5191-4CE4-800E-FD8CA577167A}" type="sibTrans" cxnId="{E47B7D61-5549-41D2-A569-BF2976E1719C}">
      <dgm:prSet/>
      <dgm:spPr/>
      <dgm:t>
        <a:bodyPr/>
        <a:lstStyle/>
        <a:p>
          <a:endParaRPr lang="en-US"/>
        </a:p>
      </dgm:t>
    </dgm:pt>
    <dgm:pt modelId="{15464A5C-0A1F-44CB-87F3-FD7DE5069489}">
      <dgm:prSet/>
      <dgm:spPr/>
      <dgm:t>
        <a:bodyPr/>
        <a:lstStyle/>
        <a:p>
          <a:r>
            <a:rPr lang="en-GB" b="1" i="1" baseline="0"/>
            <a:t>DR Client ledger account</a:t>
          </a:r>
          <a:endParaRPr lang="en-US"/>
        </a:p>
      </dgm:t>
    </dgm:pt>
    <dgm:pt modelId="{8202A88F-BB0C-45FC-BF67-4223FFB9EFE9}" type="parTrans" cxnId="{B2E88361-A2E2-4077-A598-B46207DF174C}">
      <dgm:prSet/>
      <dgm:spPr/>
      <dgm:t>
        <a:bodyPr/>
        <a:lstStyle/>
        <a:p>
          <a:endParaRPr lang="en-US"/>
        </a:p>
      </dgm:t>
    </dgm:pt>
    <dgm:pt modelId="{EDD699F7-64B1-4CC1-B045-70977946F2D4}" type="sibTrans" cxnId="{B2E88361-A2E2-4077-A598-B46207DF174C}">
      <dgm:prSet/>
      <dgm:spPr/>
      <dgm:t>
        <a:bodyPr/>
        <a:lstStyle/>
        <a:p>
          <a:endParaRPr lang="en-US"/>
        </a:p>
      </dgm:t>
    </dgm:pt>
    <dgm:pt modelId="{B96AB30A-D30B-4773-956B-D6C5F68710D6}">
      <dgm:prSet/>
      <dgm:spPr/>
      <dgm:t>
        <a:bodyPr/>
        <a:lstStyle/>
        <a:p>
          <a:r>
            <a:rPr lang="en-GB" b="1"/>
            <a:t>(2) Record the receipt of money from the business bank account</a:t>
          </a:r>
          <a:endParaRPr lang="en-US"/>
        </a:p>
      </dgm:t>
    </dgm:pt>
    <dgm:pt modelId="{B4ED716A-0EE1-4B44-AF0A-117B1AC05583}" type="parTrans" cxnId="{D86B3B4F-8D94-44E0-9EA6-2ACDA9176090}">
      <dgm:prSet/>
      <dgm:spPr/>
      <dgm:t>
        <a:bodyPr/>
        <a:lstStyle/>
        <a:p>
          <a:endParaRPr lang="en-US"/>
        </a:p>
      </dgm:t>
    </dgm:pt>
    <dgm:pt modelId="{B188F866-EDCA-4F5E-B8B2-DF0F47D218BC}" type="sibTrans" cxnId="{D86B3B4F-8D94-44E0-9EA6-2ACDA9176090}">
      <dgm:prSet/>
      <dgm:spPr/>
      <dgm:t>
        <a:bodyPr/>
        <a:lstStyle/>
        <a:p>
          <a:endParaRPr lang="en-US"/>
        </a:p>
      </dgm:t>
    </dgm:pt>
    <dgm:pt modelId="{1A99242D-BB23-4D24-9AAD-B9BA1225B243}">
      <dgm:prSet/>
      <dgm:spPr/>
      <dgm:t>
        <a:bodyPr/>
        <a:lstStyle/>
        <a:p>
          <a:r>
            <a:rPr lang="en-GB" b="1" i="1" baseline="0"/>
            <a:t>DR Cash Account</a:t>
          </a:r>
          <a:endParaRPr lang="en-US"/>
        </a:p>
      </dgm:t>
    </dgm:pt>
    <dgm:pt modelId="{63097701-CFD9-4103-A9FE-EFFB907F89C1}" type="parTrans" cxnId="{64297F4F-3188-4277-9D51-9F5F5E8072D8}">
      <dgm:prSet/>
      <dgm:spPr/>
      <dgm:t>
        <a:bodyPr/>
        <a:lstStyle/>
        <a:p>
          <a:endParaRPr lang="en-US"/>
        </a:p>
      </dgm:t>
    </dgm:pt>
    <dgm:pt modelId="{81844A33-7021-46EC-8219-4BC8E5C43602}" type="sibTrans" cxnId="{64297F4F-3188-4277-9D51-9F5F5E8072D8}">
      <dgm:prSet/>
      <dgm:spPr/>
      <dgm:t>
        <a:bodyPr/>
        <a:lstStyle/>
        <a:p>
          <a:endParaRPr lang="en-US"/>
        </a:p>
      </dgm:t>
    </dgm:pt>
    <dgm:pt modelId="{F06EB7AC-F965-43D5-9B9F-904E56779353}">
      <dgm:prSet/>
      <dgm:spPr/>
      <dgm:t>
        <a:bodyPr/>
        <a:lstStyle/>
        <a:p>
          <a:r>
            <a:rPr lang="en-GB" b="1" i="1" baseline="0"/>
            <a:t>CR Client’s ledger account</a:t>
          </a:r>
          <a:endParaRPr lang="en-US"/>
        </a:p>
      </dgm:t>
    </dgm:pt>
    <dgm:pt modelId="{6CEF317B-1659-4C3A-B3FB-EF6D931E9071}" type="parTrans" cxnId="{4C59AFF0-F7B2-4058-8CF0-38055BAA4E91}">
      <dgm:prSet/>
      <dgm:spPr/>
      <dgm:t>
        <a:bodyPr/>
        <a:lstStyle/>
        <a:p>
          <a:endParaRPr lang="en-US"/>
        </a:p>
      </dgm:t>
    </dgm:pt>
    <dgm:pt modelId="{7B20CA31-EDD4-4C55-804B-7A8D51F5FA1B}" type="sibTrans" cxnId="{4C59AFF0-F7B2-4058-8CF0-38055BAA4E91}">
      <dgm:prSet/>
      <dgm:spPr/>
      <dgm:t>
        <a:bodyPr/>
        <a:lstStyle/>
        <a:p>
          <a:endParaRPr lang="en-US"/>
        </a:p>
      </dgm:t>
    </dgm:pt>
    <dgm:pt modelId="{47427311-6822-48D5-84D4-E9CFF84C128A}" type="pres">
      <dgm:prSet presAssocID="{85A4C799-8171-49FB-90D5-1ED1521043F3}" presName="linear" presStyleCnt="0">
        <dgm:presLayoutVars>
          <dgm:animLvl val="lvl"/>
          <dgm:resizeHandles val="exact"/>
        </dgm:presLayoutVars>
      </dgm:prSet>
      <dgm:spPr/>
    </dgm:pt>
    <dgm:pt modelId="{F6DBEA00-318E-40AB-A081-AA9E9AF7BC04}" type="pres">
      <dgm:prSet presAssocID="{0B402900-8EEB-46E0-A663-0E0585559BC2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C2300919-C606-4BA3-A57E-1C56971ABD6D}" type="pres">
      <dgm:prSet presAssocID="{33FC1426-7417-4F16-8E36-58B2C47FD1E0}" presName="spacer" presStyleCnt="0"/>
      <dgm:spPr/>
    </dgm:pt>
    <dgm:pt modelId="{08988B26-F301-4702-BFD1-A9A138650747}" type="pres">
      <dgm:prSet presAssocID="{0E5D0819-F2CE-46CC-9ABC-540716F980F6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91E98F3E-15A2-4354-9CB7-AFDA525F3D11}" type="pres">
      <dgm:prSet presAssocID="{0E5D0819-F2CE-46CC-9ABC-540716F980F6}" presName="childText" presStyleLbl="revTx" presStyleIdx="0" presStyleCnt="2">
        <dgm:presLayoutVars>
          <dgm:bulletEnabled val="1"/>
        </dgm:presLayoutVars>
      </dgm:prSet>
      <dgm:spPr/>
    </dgm:pt>
    <dgm:pt modelId="{104C572C-3319-4388-8E13-FA3BEB4968E5}" type="pres">
      <dgm:prSet presAssocID="{B96AB30A-D30B-4773-956B-D6C5F68710D6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50EF41C5-0A62-44F2-9358-02ABAE14C671}" type="pres">
      <dgm:prSet presAssocID="{B96AB30A-D30B-4773-956B-D6C5F68710D6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0C2AEF21-B76C-4015-87AC-B18E2D3E034C}" type="presOf" srcId="{0B402900-8EEB-46E0-A663-0E0585559BC2}" destId="{F6DBEA00-318E-40AB-A081-AA9E9AF7BC04}" srcOrd="0" destOrd="0" presId="urn:microsoft.com/office/officeart/2005/8/layout/vList2"/>
    <dgm:cxn modelId="{E47B7D61-5549-41D2-A569-BF2976E1719C}" srcId="{0E5D0819-F2CE-46CC-9ABC-540716F980F6}" destId="{356062CD-3C4A-411E-B7E4-585A008155AA}" srcOrd="0" destOrd="0" parTransId="{26F4E943-2DD3-43DC-B970-81E003D58034}" sibTransId="{335E1577-5191-4CE4-800E-FD8CA577167A}"/>
    <dgm:cxn modelId="{B2E88361-A2E2-4077-A598-B46207DF174C}" srcId="{0E5D0819-F2CE-46CC-9ABC-540716F980F6}" destId="{15464A5C-0A1F-44CB-87F3-FD7DE5069489}" srcOrd="1" destOrd="0" parTransId="{8202A88F-BB0C-45FC-BF67-4223FFB9EFE9}" sibTransId="{EDD699F7-64B1-4CC1-B045-70977946F2D4}"/>
    <dgm:cxn modelId="{1DA09F62-E78B-4F6C-AFAC-B445088A0FFE}" type="presOf" srcId="{B96AB30A-D30B-4773-956B-D6C5F68710D6}" destId="{104C572C-3319-4388-8E13-FA3BEB4968E5}" srcOrd="0" destOrd="0" presId="urn:microsoft.com/office/officeart/2005/8/layout/vList2"/>
    <dgm:cxn modelId="{8DBC7F4E-DA84-4B0B-AD06-1917ABE76ABE}" srcId="{85A4C799-8171-49FB-90D5-1ED1521043F3}" destId="{0E5D0819-F2CE-46CC-9ABC-540716F980F6}" srcOrd="1" destOrd="0" parTransId="{1AC1ACE7-6866-4811-9D1A-66AE04BCF99A}" sibTransId="{18E61553-8802-47E7-9042-83CBDCDDF18B}"/>
    <dgm:cxn modelId="{D86B3B4F-8D94-44E0-9EA6-2ACDA9176090}" srcId="{85A4C799-8171-49FB-90D5-1ED1521043F3}" destId="{B96AB30A-D30B-4773-956B-D6C5F68710D6}" srcOrd="2" destOrd="0" parTransId="{B4ED716A-0EE1-4B44-AF0A-117B1AC05583}" sibTransId="{B188F866-EDCA-4F5E-B8B2-DF0F47D218BC}"/>
    <dgm:cxn modelId="{64297F4F-3188-4277-9D51-9F5F5E8072D8}" srcId="{B96AB30A-D30B-4773-956B-D6C5F68710D6}" destId="{1A99242D-BB23-4D24-9AAD-B9BA1225B243}" srcOrd="0" destOrd="0" parTransId="{63097701-CFD9-4103-A9FE-EFFB907F89C1}" sibTransId="{81844A33-7021-46EC-8219-4BC8E5C43602}"/>
    <dgm:cxn modelId="{6981559E-51E8-44BB-917D-FFF3E80271FE}" type="presOf" srcId="{F06EB7AC-F965-43D5-9B9F-904E56779353}" destId="{50EF41C5-0A62-44F2-9358-02ABAE14C671}" srcOrd="0" destOrd="1" presId="urn:microsoft.com/office/officeart/2005/8/layout/vList2"/>
    <dgm:cxn modelId="{627625AD-31F1-425A-8A6B-6A523D7C13B6}" type="presOf" srcId="{0E5D0819-F2CE-46CC-9ABC-540716F980F6}" destId="{08988B26-F301-4702-BFD1-A9A138650747}" srcOrd="0" destOrd="0" presId="urn:microsoft.com/office/officeart/2005/8/layout/vList2"/>
    <dgm:cxn modelId="{D3C8DDC2-1D4E-4334-BAF6-D9023F055A3E}" type="presOf" srcId="{1A99242D-BB23-4D24-9AAD-B9BA1225B243}" destId="{50EF41C5-0A62-44F2-9358-02ABAE14C671}" srcOrd="0" destOrd="0" presId="urn:microsoft.com/office/officeart/2005/8/layout/vList2"/>
    <dgm:cxn modelId="{093B83C6-458C-4DFF-BDB1-F33763C5AB69}" type="presOf" srcId="{85A4C799-8171-49FB-90D5-1ED1521043F3}" destId="{47427311-6822-48D5-84D4-E9CFF84C128A}" srcOrd="0" destOrd="0" presId="urn:microsoft.com/office/officeart/2005/8/layout/vList2"/>
    <dgm:cxn modelId="{CB34FBCA-BDDE-496A-A6E2-2A7C115F2284}" type="presOf" srcId="{356062CD-3C4A-411E-B7E4-585A008155AA}" destId="{91E98F3E-15A2-4354-9CB7-AFDA525F3D11}" srcOrd="0" destOrd="0" presId="urn:microsoft.com/office/officeart/2005/8/layout/vList2"/>
    <dgm:cxn modelId="{492087CF-8BAC-4E8F-8891-AEFB76730459}" srcId="{85A4C799-8171-49FB-90D5-1ED1521043F3}" destId="{0B402900-8EEB-46E0-A663-0E0585559BC2}" srcOrd="0" destOrd="0" parTransId="{2E060D15-3562-4737-90A4-04E35C5942DD}" sibTransId="{33FC1426-7417-4F16-8E36-58B2C47FD1E0}"/>
    <dgm:cxn modelId="{4C59AFF0-F7B2-4058-8CF0-38055BAA4E91}" srcId="{B96AB30A-D30B-4773-956B-D6C5F68710D6}" destId="{F06EB7AC-F965-43D5-9B9F-904E56779353}" srcOrd="1" destOrd="0" parTransId="{6CEF317B-1659-4C3A-B3FB-EF6D931E9071}" sibTransId="{7B20CA31-EDD4-4C55-804B-7A8D51F5FA1B}"/>
    <dgm:cxn modelId="{222E89F2-25F0-479E-86E2-938E119BCD77}" type="presOf" srcId="{15464A5C-0A1F-44CB-87F3-FD7DE5069489}" destId="{91E98F3E-15A2-4354-9CB7-AFDA525F3D11}" srcOrd="0" destOrd="1" presId="urn:microsoft.com/office/officeart/2005/8/layout/vList2"/>
    <dgm:cxn modelId="{164446A2-A2E3-47EE-B43A-91E2018AB40D}" type="presParOf" srcId="{47427311-6822-48D5-84D4-E9CFF84C128A}" destId="{F6DBEA00-318E-40AB-A081-AA9E9AF7BC04}" srcOrd="0" destOrd="0" presId="urn:microsoft.com/office/officeart/2005/8/layout/vList2"/>
    <dgm:cxn modelId="{9CE621EA-163E-427A-9DB4-4522D7C596B9}" type="presParOf" srcId="{47427311-6822-48D5-84D4-E9CFF84C128A}" destId="{C2300919-C606-4BA3-A57E-1C56971ABD6D}" srcOrd="1" destOrd="0" presId="urn:microsoft.com/office/officeart/2005/8/layout/vList2"/>
    <dgm:cxn modelId="{5977E5A4-FF97-49C8-BC0F-784C65E9EF4B}" type="presParOf" srcId="{47427311-6822-48D5-84D4-E9CFF84C128A}" destId="{08988B26-F301-4702-BFD1-A9A138650747}" srcOrd="2" destOrd="0" presId="urn:microsoft.com/office/officeart/2005/8/layout/vList2"/>
    <dgm:cxn modelId="{0397D6A7-0597-4CE9-8E4B-80400581DC11}" type="presParOf" srcId="{47427311-6822-48D5-84D4-E9CFF84C128A}" destId="{91E98F3E-15A2-4354-9CB7-AFDA525F3D11}" srcOrd="3" destOrd="0" presId="urn:microsoft.com/office/officeart/2005/8/layout/vList2"/>
    <dgm:cxn modelId="{B81EDBB9-DE29-4C40-A9AF-1FACE62A9593}" type="presParOf" srcId="{47427311-6822-48D5-84D4-E9CFF84C128A}" destId="{104C572C-3319-4388-8E13-FA3BEB4968E5}" srcOrd="4" destOrd="0" presId="urn:microsoft.com/office/officeart/2005/8/layout/vList2"/>
    <dgm:cxn modelId="{2D34A3C0-2AE8-4708-A757-01D1A1CDB45E}" type="presParOf" srcId="{47427311-6822-48D5-84D4-E9CFF84C128A}" destId="{50EF41C5-0A62-44F2-9358-02ABAE14C671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9A0167A-3C2D-4A5D-A079-B873A92F4243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C111D0B-9019-4BD4-A50F-B2BF3BDE83F2}">
      <dgm:prSet/>
      <dgm:spPr/>
      <dgm:t>
        <a:bodyPr/>
        <a:lstStyle/>
        <a:p>
          <a:r>
            <a:rPr lang="en-GB"/>
            <a:t>On April 28</a:t>
          </a:r>
          <a:r>
            <a:rPr lang="en-GB" baseline="30000"/>
            <a:t>th</a:t>
          </a:r>
          <a:r>
            <a:rPr lang="en-GB"/>
            <a:t> the firm transfers £480 from the client account to the business account</a:t>
          </a:r>
          <a:endParaRPr lang="en-US"/>
        </a:p>
      </dgm:t>
    </dgm:pt>
    <dgm:pt modelId="{4DBB4082-7F00-40D1-90C0-5E8A33F1B7DE}" type="parTrans" cxnId="{E5BD235C-E5DB-427B-A857-1E3152A023EB}">
      <dgm:prSet/>
      <dgm:spPr/>
      <dgm:t>
        <a:bodyPr/>
        <a:lstStyle/>
        <a:p>
          <a:endParaRPr lang="en-US"/>
        </a:p>
      </dgm:t>
    </dgm:pt>
    <dgm:pt modelId="{68B80226-22CC-4664-8038-6CC1B30D2CA0}" type="sibTrans" cxnId="{E5BD235C-E5DB-427B-A857-1E3152A023EB}">
      <dgm:prSet/>
      <dgm:spPr/>
      <dgm:t>
        <a:bodyPr/>
        <a:lstStyle/>
        <a:p>
          <a:endParaRPr lang="en-US"/>
        </a:p>
      </dgm:t>
    </dgm:pt>
    <dgm:pt modelId="{A372C27B-5C07-49F3-8615-036E965FCD8E}">
      <dgm:prSet/>
      <dgm:spPr/>
      <dgm:t>
        <a:bodyPr/>
        <a:lstStyle/>
        <a:p>
          <a:r>
            <a:rPr lang="en-GB"/>
            <a:t>(1) to record the payment from the client account</a:t>
          </a:r>
          <a:endParaRPr lang="en-US"/>
        </a:p>
      </dgm:t>
    </dgm:pt>
    <dgm:pt modelId="{7DD75DA5-9658-40C9-A558-15F2618853EB}" type="parTrans" cxnId="{2516085C-0F79-487C-9248-64CB09437F28}">
      <dgm:prSet/>
      <dgm:spPr/>
      <dgm:t>
        <a:bodyPr/>
        <a:lstStyle/>
        <a:p>
          <a:endParaRPr lang="en-US"/>
        </a:p>
      </dgm:t>
    </dgm:pt>
    <dgm:pt modelId="{3F80A9E2-2897-41E3-B48A-DFDB58FB0652}" type="sibTrans" cxnId="{2516085C-0F79-487C-9248-64CB09437F28}">
      <dgm:prSet/>
      <dgm:spPr/>
      <dgm:t>
        <a:bodyPr/>
        <a:lstStyle/>
        <a:p>
          <a:endParaRPr lang="en-US"/>
        </a:p>
      </dgm:t>
    </dgm:pt>
    <dgm:pt modelId="{5783CCD3-7A6B-410D-BF13-3C19F414F154}">
      <dgm:prSet/>
      <dgm:spPr/>
      <dgm:t>
        <a:bodyPr/>
        <a:lstStyle/>
        <a:p>
          <a:r>
            <a:rPr lang="en-GB"/>
            <a:t>CR Cash Account</a:t>
          </a:r>
          <a:endParaRPr lang="en-US"/>
        </a:p>
      </dgm:t>
    </dgm:pt>
    <dgm:pt modelId="{D1722C9F-DBB3-4BC6-A4AB-A7F37E57A88F}" type="parTrans" cxnId="{A30236C7-8903-4A73-B8A6-8D3F2EE2AAD6}">
      <dgm:prSet/>
      <dgm:spPr/>
      <dgm:t>
        <a:bodyPr/>
        <a:lstStyle/>
        <a:p>
          <a:endParaRPr lang="en-US"/>
        </a:p>
      </dgm:t>
    </dgm:pt>
    <dgm:pt modelId="{088FD2E9-21CC-4CA8-B7CD-67AAE7421E7A}" type="sibTrans" cxnId="{A30236C7-8903-4A73-B8A6-8D3F2EE2AAD6}">
      <dgm:prSet/>
      <dgm:spPr/>
      <dgm:t>
        <a:bodyPr/>
        <a:lstStyle/>
        <a:p>
          <a:endParaRPr lang="en-US"/>
        </a:p>
      </dgm:t>
    </dgm:pt>
    <dgm:pt modelId="{6D19D8AA-4A36-4F42-BEE2-7B7B45BF228F}">
      <dgm:prSet/>
      <dgm:spPr/>
      <dgm:t>
        <a:bodyPr/>
        <a:lstStyle/>
        <a:p>
          <a:r>
            <a:rPr lang="en-GB"/>
            <a:t>DR John’s ledger account</a:t>
          </a:r>
          <a:endParaRPr lang="en-US"/>
        </a:p>
      </dgm:t>
    </dgm:pt>
    <dgm:pt modelId="{7620E028-EDC3-438B-8D17-5D3CFFF96F0F}" type="parTrans" cxnId="{2C781477-1BCC-43DF-9770-39AC328561F5}">
      <dgm:prSet/>
      <dgm:spPr/>
      <dgm:t>
        <a:bodyPr/>
        <a:lstStyle/>
        <a:p>
          <a:endParaRPr lang="en-US"/>
        </a:p>
      </dgm:t>
    </dgm:pt>
    <dgm:pt modelId="{7D9CAFA2-ECA7-4DC2-813A-2A6035393D77}" type="sibTrans" cxnId="{2C781477-1BCC-43DF-9770-39AC328561F5}">
      <dgm:prSet/>
      <dgm:spPr/>
      <dgm:t>
        <a:bodyPr/>
        <a:lstStyle/>
        <a:p>
          <a:endParaRPr lang="en-US"/>
        </a:p>
      </dgm:t>
    </dgm:pt>
    <dgm:pt modelId="{B60DC9B6-7412-4E36-B24D-A384E8DD595D}">
      <dgm:prSet/>
      <dgm:spPr/>
      <dgm:t>
        <a:bodyPr/>
        <a:lstStyle/>
        <a:p>
          <a:r>
            <a:rPr lang="en-GB"/>
            <a:t>(2) to record the receipt of money into the business account.</a:t>
          </a:r>
          <a:endParaRPr lang="en-US"/>
        </a:p>
      </dgm:t>
    </dgm:pt>
    <dgm:pt modelId="{CEB37331-9992-4F5F-B734-EDE679EAB5F8}" type="parTrans" cxnId="{97602B66-B3FC-4174-9B58-951226AFDCAE}">
      <dgm:prSet/>
      <dgm:spPr/>
      <dgm:t>
        <a:bodyPr/>
        <a:lstStyle/>
        <a:p>
          <a:endParaRPr lang="en-US"/>
        </a:p>
      </dgm:t>
    </dgm:pt>
    <dgm:pt modelId="{64FEFBAE-466C-4099-A9F1-EB2B50106A13}" type="sibTrans" cxnId="{97602B66-B3FC-4174-9B58-951226AFDCAE}">
      <dgm:prSet/>
      <dgm:spPr/>
      <dgm:t>
        <a:bodyPr/>
        <a:lstStyle/>
        <a:p>
          <a:endParaRPr lang="en-US"/>
        </a:p>
      </dgm:t>
    </dgm:pt>
    <dgm:pt modelId="{43107A7E-2E18-453F-8CCD-8404BE924281}">
      <dgm:prSet/>
      <dgm:spPr/>
      <dgm:t>
        <a:bodyPr/>
        <a:lstStyle/>
        <a:p>
          <a:r>
            <a:rPr lang="en-GB"/>
            <a:t>DR Cash Account</a:t>
          </a:r>
          <a:endParaRPr lang="en-US"/>
        </a:p>
      </dgm:t>
    </dgm:pt>
    <dgm:pt modelId="{B5AE54D4-39F6-491C-97B7-1DF3B39F0949}" type="parTrans" cxnId="{9B85A038-BFFE-4A03-A830-25B5E8B3FC90}">
      <dgm:prSet/>
      <dgm:spPr/>
      <dgm:t>
        <a:bodyPr/>
        <a:lstStyle/>
        <a:p>
          <a:endParaRPr lang="en-US"/>
        </a:p>
      </dgm:t>
    </dgm:pt>
    <dgm:pt modelId="{15DE5694-BE5A-4662-88F0-058B257E64BB}" type="sibTrans" cxnId="{9B85A038-BFFE-4A03-A830-25B5E8B3FC90}">
      <dgm:prSet/>
      <dgm:spPr/>
      <dgm:t>
        <a:bodyPr/>
        <a:lstStyle/>
        <a:p>
          <a:endParaRPr lang="en-US"/>
        </a:p>
      </dgm:t>
    </dgm:pt>
    <dgm:pt modelId="{0B27BB41-1EBC-4D2A-A112-01982B44879A}">
      <dgm:prSet/>
      <dgm:spPr/>
      <dgm:t>
        <a:bodyPr/>
        <a:lstStyle/>
        <a:p>
          <a:r>
            <a:rPr lang="en-GB"/>
            <a:t>CR John’s ledger account </a:t>
          </a:r>
          <a:endParaRPr lang="en-US"/>
        </a:p>
      </dgm:t>
    </dgm:pt>
    <dgm:pt modelId="{33E6F2DA-95A0-4536-8CC1-D29659ED8C9A}" type="parTrans" cxnId="{5B5256D7-A1A2-474C-B884-1FE754755E8A}">
      <dgm:prSet/>
      <dgm:spPr/>
      <dgm:t>
        <a:bodyPr/>
        <a:lstStyle/>
        <a:p>
          <a:endParaRPr lang="en-US"/>
        </a:p>
      </dgm:t>
    </dgm:pt>
    <dgm:pt modelId="{D900C27E-8ED9-41CF-BD53-EA9DEE367D5A}" type="sibTrans" cxnId="{5B5256D7-A1A2-474C-B884-1FE754755E8A}">
      <dgm:prSet/>
      <dgm:spPr/>
      <dgm:t>
        <a:bodyPr/>
        <a:lstStyle/>
        <a:p>
          <a:endParaRPr lang="en-US"/>
        </a:p>
      </dgm:t>
    </dgm:pt>
    <dgm:pt modelId="{1403C287-5612-4B27-AC9F-05F3A1668BB7}" type="pres">
      <dgm:prSet presAssocID="{29A0167A-3C2D-4A5D-A079-B873A92F4243}" presName="linear" presStyleCnt="0">
        <dgm:presLayoutVars>
          <dgm:animLvl val="lvl"/>
          <dgm:resizeHandles val="exact"/>
        </dgm:presLayoutVars>
      </dgm:prSet>
      <dgm:spPr/>
    </dgm:pt>
    <dgm:pt modelId="{B348D895-3FA0-40D3-B435-58BD05DD89FC}" type="pres">
      <dgm:prSet presAssocID="{7C111D0B-9019-4BD4-A50F-B2BF3BDE83F2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8AE50686-ABCD-4940-9F54-6E8D2C9515F2}" type="pres">
      <dgm:prSet presAssocID="{68B80226-22CC-4664-8038-6CC1B30D2CA0}" presName="spacer" presStyleCnt="0"/>
      <dgm:spPr/>
    </dgm:pt>
    <dgm:pt modelId="{F4168BD4-29EE-4883-9EF2-87647657DC71}" type="pres">
      <dgm:prSet presAssocID="{A372C27B-5C07-49F3-8615-036E965FCD8E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7E9775DE-CE3E-400D-BB58-24BC74D4DAF6}" type="pres">
      <dgm:prSet presAssocID="{A372C27B-5C07-49F3-8615-036E965FCD8E}" presName="childText" presStyleLbl="revTx" presStyleIdx="0" presStyleCnt="2">
        <dgm:presLayoutVars>
          <dgm:bulletEnabled val="1"/>
        </dgm:presLayoutVars>
      </dgm:prSet>
      <dgm:spPr/>
    </dgm:pt>
    <dgm:pt modelId="{FEC2FC39-6D40-4C9A-B447-CA1B969753D7}" type="pres">
      <dgm:prSet presAssocID="{B60DC9B6-7412-4E36-B24D-A384E8DD595D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9D0C3D85-94B3-484E-B0F4-6B41287AF4A6}" type="pres">
      <dgm:prSet presAssocID="{B60DC9B6-7412-4E36-B24D-A384E8DD595D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3E7A0A03-5B1A-4A24-B157-D3D0E79903A9}" type="presOf" srcId="{B60DC9B6-7412-4E36-B24D-A384E8DD595D}" destId="{FEC2FC39-6D40-4C9A-B447-CA1B969753D7}" srcOrd="0" destOrd="0" presId="urn:microsoft.com/office/officeart/2005/8/layout/vList2"/>
    <dgm:cxn modelId="{EF6CB903-A814-4B04-AE03-AC6AEEBDFF1F}" type="presOf" srcId="{5783CCD3-7A6B-410D-BF13-3C19F414F154}" destId="{7E9775DE-CE3E-400D-BB58-24BC74D4DAF6}" srcOrd="0" destOrd="0" presId="urn:microsoft.com/office/officeart/2005/8/layout/vList2"/>
    <dgm:cxn modelId="{9B85A038-BFFE-4A03-A830-25B5E8B3FC90}" srcId="{B60DC9B6-7412-4E36-B24D-A384E8DD595D}" destId="{43107A7E-2E18-453F-8CCD-8404BE924281}" srcOrd="0" destOrd="0" parTransId="{B5AE54D4-39F6-491C-97B7-1DF3B39F0949}" sibTransId="{15DE5694-BE5A-4662-88F0-058B257E64BB}"/>
    <dgm:cxn modelId="{2516085C-0F79-487C-9248-64CB09437F28}" srcId="{29A0167A-3C2D-4A5D-A079-B873A92F4243}" destId="{A372C27B-5C07-49F3-8615-036E965FCD8E}" srcOrd="1" destOrd="0" parTransId="{7DD75DA5-9658-40C9-A558-15F2618853EB}" sibTransId="{3F80A9E2-2897-41E3-B48A-DFDB58FB0652}"/>
    <dgm:cxn modelId="{E5BD235C-E5DB-427B-A857-1E3152A023EB}" srcId="{29A0167A-3C2D-4A5D-A079-B873A92F4243}" destId="{7C111D0B-9019-4BD4-A50F-B2BF3BDE83F2}" srcOrd="0" destOrd="0" parTransId="{4DBB4082-7F00-40D1-90C0-5E8A33F1B7DE}" sibTransId="{68B80226-22CC-4664-8038-6CC1B30D2CA0}"/>
    <dgm:cxn modelId="{97602B66-B3FC-4174-9B58-951226AFDCAE}" srcId="{29A0167A-3C2D-4A5D-A079-B873A92F4243}" destId="{B60DC9B6-7412-4E36-B24D-A384E8DD595D}" srcOrd="2" destOrd="0" parTransId="{CEB37331-9992-4F5F-B734-EDE679EAB5F8}" sibTransId="{64FEFBAE-466C-4099-A9F1-EB2B50106A13}"/>
    <dgm:cxn modelId="{2C781477-1BCC-43DF-9770-39AC328561F5}" srcId="{A372C27B-5C07-49F3-8615-036E965FCD8E}" destId="{6D19D8AA-4A36-4F42-BEE2-7B7B45BF228F}" srcOrd="1" destOrd="0" parTransId="{7620E028-EDC3-438B-8D17-5D3CFFF96F0F}" sibTransId="{7D9CAFA2-ECA7-4DC2-813A-2A6035393D77}"/>
    <dgm:cxn modelId="{7F579085-0D8D-4E80-89A3-BD59A890A211}" type="presOf" srcId="{29A0167A-3C2D-4A5D-A079-B873A92F4243}" destId="{1403C287-5612-4B27-AC9F-05F3A1668BB7}" srcOrd="0" destOrd="0" presId="urn:microsoft.com/office/officeart/2005/8/layout/vList2"/>
    <dgm:cxn modelId="{B6BD8D88-6E5A-481C-AFF7-9C3535EC1D1C}" type="presOf" srcId="{A372C27B-5C07-49F3-8615-036E965FCD8E}" destId="{F4168BD4-29EE-4883-9EF2-87647657DC71}" srcOrd="0" destOrd="0" presId="urn:microsoft.com/office/officeart/2005/8/layout/vList2"/>
    <dgm:cxn modelId="{A7EE0E96-AF19-4E0A-99AB-7E963CAA1290}" type="presOf" srcId="{43107A7E-2E18-453F-8CCD-8404BE924281}" destId="{9D0C3D85-94B3-484E-B0F4-6B41287AF4A6}" srcOrd="0" destOrd="0" presId="urn:microsoft.com/office/officeart/2005/8/layout/vList2"/>
    <dgm:cxn modelId="{A30236C7-8903-4A73-B8A6-8D3F2EE2AAD6}" srcId="{A372C27B-5C07-49F3-8615-036E965FCD8E}" destId="{5783CCD3-7A6B-410D-BF13-3C19F414F154}" srcOrd="0" destOrd="0" parTransId="{D1722C9F-DBB3-4BC6-A4AB-A7F37E57A88F}" sibTransId="{088FD2E9-21CC-4CA8-B7CD-67AAE7421E7A}"/>
    <dgm:cxn modelId="{5B5256D7-A1A2-474C-B884-1FE754755E8A}" srcId="{B60DC9B6-7412-4E36-B24D-A384E8DD595D}" destId="{0B27BB41-1EBC-4D2A-A112-01982B44879A}" srcOrd="1" destOrd="0" parTransId="{33E6F2DA-95A0-4536-8CC1-D29659ED8C9A}" sibTransId="{D900C27E-8ED9-41CF-BD53-EA9DEE367D5A}"/>
    <dgm:cxn modelId="{A07364E3-E3CE-4A3C-9D0C-6126884FC4A1}" type="presOf" srcId="{7C111D0B-9019-4BD4-A50F-B2BF3BDE83F2}" destId="{B348D895-3FA0-40D3-B435-58BD05DD89FC}" srcOrd="0" destOrd="0" presId="urn:microsoft.com/office/officeart/2005/8/layout/vList2"/>
    <dgm:cxn modelId="{2B7066E7-19B7-4765-BB0D-2B92EAAA1124}" type="presOf" srcId="{0B27BB41-1EBC-4D2A-A112-01982B44879A}" destId="{9D0C3D85-94B3-484E-B0F4-6B41287AF4A6}" srcOrd="0" destOrd="1" presId="urn:microsoft.com/office/officeart/2005/8/layout/vList2"/>
    <dgm:cxn modelId="{3F2252EF-D3A4-4F70-9885-0267649EECC4}" type="presOf" srcId="{6D19D8AA-4A36-4F42-BEE2-7B7B45BF228F}" destId="{7E9775DE-CE3E-400D-BB58-24BC74D4DAF6}" srcOrd="0" destOrd="1" presId="urn:microsoft.com/office/officeart/2005/8/layout/vList2"/>
    <dgm:cxn modelId="{20BDEF57-FD0E-4BD8-A09B-3F2AFF3F01FC}" type="presParOf" srcId="{1403C287-5612-4B27-AC9F-05F3A1668BB7}" destId="{B348D895-3FA0-40D3-B435-58BD05DD89FC}" srcOrd="0" destOrd="0" presId="urn:microsoft.com/office/officeart/2005/8/layout/vList2"/>
    <dgm:cxn modelId="{76C580A8-F320-476D-B11C-4001AFE92CA4}" type="presParOf" srcId="{1403C287-5612-4B27-AC9F-05F3A1668BB7}" destId="{8AE50686-ABCD-4940-9F54-6E8D2C9515F2}" srcOrd="1" destOrd="0" presId="urn:microsoft.com/office/officeart/2005/8/layout/vList2"/>
    <dgm:cxn modelId="{B79D33AF-C402-45DB-BB57-EC2358B8923F}" type="presParOf" srcId="{1403C287-5612-4B27-AC9F-05F3A1668BB7}" destId="{F4168BD4-29EE-4883-9EF2-87647657DC71}" srcOrd="2" destOrd="0" presId="urn:microsoft.com/office/officeart/2005/8/layout/vList2"/>
    <dgm:cxn modelId="{988A9AD3-16DE-4341-8063-5F4AC26B41A1}" type="presParOf" srcId="{1403C287-5612-4B27-AC9F-05F3A1668BB7}" destId="{7E9775DE-CE3E-400D-BB58-24BC74D4DAF6}" srcOrd="3" destOrd="0" presId="urn:microsoft.com/office/officeart/2005/8/layout/vList2"/>
    <dgm:cxn modelId="{96495837-19D6-4A61-8759-6DEFDE170FBD}" type="presParOf" srcId="{1403C287-5612-4B27-AC9F-05F3A1668BB7}" destId="{FEC2FC39-6D40-4C9A-B447-CA1B969753D7}" srcOrd="4" destOrd="0" presId="urn:microsoft.com/office/officeart/2005/8/layout/vList2"/>
    <dgm:cxn modelId="{108410F1-135F-4969-825F-91BA9CF92CEE}" type="presParOf" srcId="{1403C287-5612-4B27-AC9F-05F3A1668BB7}" destId="{9D0C3D85-94B3-484E-B0F4-6B41287AF4A6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035603C-7BB6-4345-925C-2651C82C6237}" type="doc">
      <dgm:prSet loTypeId="urn:microsoft.com/office/officeart/2005/8/layout/process4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3D956D69-C308-400B-AF35-7DBEE7B08800}">
      <dgm:prSet/>
      <dgm:spPr/>
      <dgm:t>
        <a:bodyPr/>
        <a:lstStyle/>
        <a:p>
          <a:r>
            <a:rPr lang="en-GB" b="1"/>
            <a:t>Important points to keep in mind:</a:t>
          </a:r>
          <a:endParaRPr lang="en-US"/>
        </a:p>
      </dgm:t>
    </dgm:pt>
    <dgm:pt modelId="{055C6502-DAD2-459C-9FED-0B89D1B16DE5}" type="parTrans" cxnId="{8DE90DA4-3516-4B0B-8751-52B93DE94E07}">
      <dgm:prSet/>
      <dgm:spPr/>
      <dgm:t>
        <a:bodyPr/>
        <a:lstStyle/>
        <a:p>
          <a:endParaRPr lang="en-US"/>
        </a:p>
      </dgm:t>
    </dgm:pt>
    <dgm:pt modelId="{2C1B0929-ED7D-47ED-8297-C4409418F8BA}" type="sibTrans" cxnId="{8DE90DA4-3516-4B0B-8751-52B93DE94E07}">
      <dgm:prSet/>
      <dgm:spPr/>
      <dgm:t>
        <a:bodyPr/>
        <a:lstStyle/>
        <a:p>
          <a:endParaRPr lang="en-US"/>
        </a:p>
      </dgm:t>
    </dgm:pt>
    <dgm:pt modelId="{D0B8FF5F-5015-484B-8FE2-26D607083ECD}">
      <dgm:prSet/>
      <dgm:spPr/>
      <dgm:t>
        <a:bodyPr/>
        <a:lstStyle/>
        <a:p>
          <a:r>
            <a:rPr lang="en-GB" b="1"/>
            <a:t>When a bill has been issued for professional charges and paid and/or unpaid disbursements, money received in payment of the bill will be the firm’s own money and must be paid into the business account.</a:t>
          </a:r>
          <a:endParaRPr lang="en-US"/>
        </a:p>
      </dgm:t>
    </dgm:pt>
    <dgm:pt modelId="{CEDE6BFA-3DF8-4565-B074-1755D9F67EAF}" type="parTrans" cxnId="{CEE988CF-98A2-4E8A-BB8B-254219EE94D2}">
      <dgm:prSet/>
      <dgm:spPr/>
      <dgm:t>
        <a:bodyPr/>
        <a:lstStyle/>
        <a:p>
          <a:endParaRPr lang="en-US"/>
        </a:p>
      </dgm:t>
    </dgm:pt>
    <dgm:pt modelId="{49C5383D-ECF4-4D27-BD88-F265E7A2B976}" type="sibTrans" cxnId="{CEE988CF-98A2-4E8A-BB8B-254219EE94D2}">
      <dgm:prSet/>
      <dgm:spPr/>
      <dgm:t>
        <a:bodyPr/>
        <a:lstStyle/>
        <a:p>
          <a:endParaRPr lang="en-US"/>
        </a:p>
      </dgm:t>
    </dgm:pt>
    <dgm:pt modelId="{A6594633-B567-4015-84D6-F9ED47E27F53}">
      <dgm:prSet/>
      <dgm:spPr/>
      <dgm:t>
        <a:bodyPr/>
        <a:lstStyle/>
        <a:p>
          <a:r>
            <a:rPr lang="en-GB" b="1"/>
            <a:t>Where the firm is holding client money in the client account and issues a bill for professional charges and paid and/or unpaid disbursements, the whole amount billed can be transferred to he business account. </a:t>
          </a:r>
          <a:endParaRPr lang="en-US"/>
        </a:p>
      </dgm:t>
    </dgm:pt>
    <dgm:pt modelId="{16AE9AAF-DDFE-423C-AB24-1E32D34A7F29}" type="parTrans" cxnId="{C89BABFF-4F3F-4647-B1C9-73415123B909}">
      <dgm:prSet/>
      <dgm:spPr/>
      <dgm:t>
        <a:bodyPr/>
        <a:lstStyle/>
        <a:p>
          <a:endParaRPr lang="en-US"/>
        </a:p>
      </dgm:t>
    </dgm:pt>
    <dgm:pt modelId="{75F14783-4655-4A9A-A951-FE1F31B2FD03}" type="sibTrans" cxnId="{C89BABFF-4F3F-4647-B1C9-73415123B909}">
      <dgm:prSet/>
      <dgm:spPr/>
      <dgm:t>
        <a:bodyPr/>
        <a:lstStyle/>
        <a:p>
          <a:endParaRPr lang="en-US"/>
        </a:p>
      </dgm:t>
    </dgm:pt>
    <dgm:pt modelId="{C5945CED-7F46-4911-8F93-1D881CCB9D8E}">
      <dgm:prSet/>
      <dgm:spPr/>
      <dgm:t>
        <a:bodyPr/>
        <a:lstStyle/>
        <a:p>
          <a:r>
            <a:rPr lang="en-GB" b="1"/>
            <a:t>Where the firm is holding client money in the client account, money due it cannot be transferred  unless a bill is issued.</a:t>
          </a:r>
          <a:endParaRPr lang="en-US"/>
        </a:p>
      </dgm:t>
    </dgm:pt>
    <dgm:pt modelId="{0516BDBA-7787-4791-B1C6-74A68B5CCFA3}" type="parTrans" cxnId="{C3ECEF06-881D-4417-A5DC-EDFCBFD0410D}">
      <dgm:prSet/>
      <dgm:spPr/>
      <dgm:t>
        <a:bodyPr/>
        <a:lstStyle/>
        <a:p>
          <a:endParaRPr lang="en-US"/>
        </a:p>
      </dgm:t>
    </dgm:pt>
    <dgm:pt modelId="{17E337BA-2D30-4CEB-9D3A-825344009AFA}" type="sibTrans" cxnId="{C3ECEF06-881D-4417-A5DC-EDFCBFD0410D}">
      <dgm:prSet/>
      <dgm:spPr/>
      <dgm:t>
        <a:bodyPr/>
        <a:lstStyle/>
        <a:p>
          <a:endParaRPr lang="en-US"/>
        </a:p>
      </dgm:t>
    </dgm:pt>
    <dgm:pt modelId="{741E55D8-ADB0-463A-A102-6E25AB412D3F}">
      <dgm:prSet/>
      <dgm:spPr/>
      <dgm:t>
        <a:bodyPr/>
        <a:lstStyle/>
        <a:p>
          <a:r>
            <a:rPr lang="en-GB" b="1"/>
            <a:t>Even if a bill has not been issued, money received for a paid disbursement is the firm’s own money and client money.</a:t>
          </a:r>
          <a:endParaRPr lang="en-US"/>
        </a:p>
      </dgm:t>
    </dgm:pt>
    <dgm:pt modelId="{6812B699-6212-43FE-876E-97CCBB240260}" type="parTrans" cxnId="{3797DE9B-9CF4-450F-87F0-DA739CBAC28C}">
      <dgm:prSet/>
      <dgm:spPr/>
      <dgm:t>
        <a:bodyPr/>
        <a:lstStyle/>
        <a:p>
          <a:endParaRPr lang="en-US"/>
        </a:p>
      </dgm:t>
    </dgm:pt>
    <dgm:pt modelId="{281FBF49-2269-412C-B86D-63EB77EB57DE}" type="sibTrans" cxnId="{3797DE9B-9CF4-450F-87F0-DA739CBAC28C}">
      <dgm:prSet/>
      <dgm:spPr/>
      <dgm:t>
        <a:bodyPr/>
        <a:lstStyle/>
        <a:p>
          <a:endParaRPr lang="en-US"/>
        </a:p>
      </dgm:t>
    </dgm:pt>
    <dgm:pt modelId="{4CC23BE9-0F08-420D-BEC5-1C9C7F501877}" type="pres">
      <dgm:prSet presAssocID="{F035603C-7BB6-4345-925C-2651C82C6237}" presName="Name0" presStyleCnt="0">
        <dgm:presLayoutVars>
          <dgm:dir/>
          <dgm:animLvl val="lvl"/>
          <dgm:resizeHandles val="exact"/>
        </dgm:presLayoutVars>
      </dgm:prSet>
      <dgm:spPr/>
    </dgm:pt>
    <dgm:pt modelId="{FAAAA7A4-E00C-40F7-9D5B-1D297C136375}" type="pres">
      <dgm:prSet presAssocID="{741E55D8-ADB0-463A-A102-6E25AB412D3F}" presName="boxAndChildren" presStyleCnt="0"/>
      <dgm:spPr/>
    </dgm:pt>
    <dgm:pt modelId="{416913A0-2976-449E-B585-C5ECCB82F5C8}" type="pres">
      <dgm:prSet presAssocID="{741E55D8-ADB0-463A-A102-6E25AB412D3F}" presName="parentTextBox" presStyleLbl="node1" presStyleIdx="0" presStyleCnt="5"/>
      <dgm:spPr/>
    </dgm:pt>
    <dgm:pt modelId="{1B1C1AA3-804D-421B-A3F8-844E61785687}" type="pres">
      <dgm:prSet presAssocID="{17E337BA-2D30-4CEB-9D3A-825344009AFA}" presName="sp" presStyleCnt="0"/>
      <dgm:spPr/>
    </dgm:pt>
    <dgm:pt modelId="{6588BE27-8FA8-4187-B1C9-104A907A3D8B}" type="pres">
      <dgm:prSet presAssocID="{C5945CED-7F46-4911-8F93-1D881CCB9D8E}" presName="arrowAndChildren" presStyleCnt="0"/>
      <dgm:spPr/>
    </dgm:pt>
    <dgm:pt modelId="{CC212656-ED9A-42F0-9647-DD9DC97E623A}" type="pres">
      <dgm:prSet presAssocID="{C5945CED-7F46-4911-8F93-1D881CCB9D8E}" presName="parentTextArrow" presStyleLbl="node1" presStyleIdx="1" presStyleCnt="5"/>
      <dgm:spPr/>
    </dgm:pt>
    <dgm:pt modelId="{3E43EFFC-99E5-4B35-89AD-F0C51ED7B991}" type="pres">
      <dgm:prSet presAssocID="{75F14783-4655-4A9A-A951-FE1F31B2FD03}" presName="sp" presStyleCnt="0"/>
      <dgm:spPr/>
    </dgm:pt>
    <dgm:pt modelId="{D8F3F2E0-744D-4DBA-8574-B31FCFD9D9DD}" type="pres">
      <dgm:prSet presAssocID="{A6594633-B567-4015-84D6-F9ED47E27F53}" presName="arrowAndChildren" presStyleCnt="0"/>
      <dgm:spPr/>
    </dgm:pt>
    <dgm:pt modelId="{5CF4D9BB-777E-4438-9C28-782E15CF78B7}" type="pres">
      <dgm:prSet presAssocID="{A6594633-B567-4015-84D6-F9ED47E27F53}" presName="parentTextArrow" presStyleLbl="node1" presStyleIdx="2" presStyleCnt="5"/>
      <dgm:spPr/>
    </dgm:pt>
    <dgm:pt modelId="{54816B8C-66F5-4C80-8859-7B563941D825}" type="pres">
      <dgm:prSet presAssocID="{49C5383D-ECF4-4D27-BD88-F265E7A2B976}" presName="sp" presStyleCnt="0"/>
      <dgm:spPr/>
    </dgm:pt>
    <dgm:pt modelId="{C6167A96-9AD7-459E-95D8-4854A9B7262C}" type="pres">
      <dgm:prSet presAssocID="{D0B8FF5F-5015-484B-8FE2-26D607083ECD}" presName="arrowAndChildren" presStyleCnt="0"/>
      <dgm:spPr/>
    </dgm:pt>
    <dgm:pt modelId="{3E287ED6-DE61-40F1-AC6E-F590CDDB7C9F}" type="pres">
      <dgm:prSet presAssocID="{D0B8FF5F-5015-484B-8FE2-26D607083ECD}" presName="parentTextArrow" presStyleLbl="node1" presStyleIdx="3" presStyleCnt="5"/>
      <dgm:spPr/>
    </dgm:pt>
    <dgm:pt modelId="{2B74D808-E3DB-4F13-89BB-984F59A9F434}" type="pres">
      <dgm:prSet presAssocID="{2C1B0929-ED7D-47ED-8297-C4409418F8BA}" presName="sp" presStyleCnt="0"/>
      <dgm:spPr/>
    </dgm:pt>
    <dgm:pt modelId="{B3C1E001-5C98-4DCC-AE10-A5448FC205FF}" type="pres">
      <dgm:prSet presAssocID="{3D956D69-C308-400B-AF35-7DBEE7B08800}" presName="arrowAndChildren" presStyleCnt="0"/>
      <dgm:spPr/>
    </dgm:pt>
    <dgm:pt modelId="{8BF48957-268C-4A17-BE70-21B1961E38A7}" type="pres">
      <dgm:prSet presAssocID="{3D956D69-C308-400B-AF35-7DBEE7B08800}" presName="parentTextArrow" presStyleLbl="node1" presStyleIdx="4" presStyleCnt="5"/>
      <dgm:spPr/>
    </dgm:pt>
  </dgm:ptLst>
  <dgm:cxnLst>
    <dgm:cxn modelId="{C3ECEF06-881D-4417-A5DC-EDFCBFD0410D}" srcId="{F035603C-7BB6-4345-925C-2651C82C6237}" destId="{C5945CED-7F46-4911-8F93-1D881CCB9D8E}" srcOrd="3" destOrd="0" parTransId="{0516BDBA-7787-4791-B1C6-74A68B5CCFA3}" sibTransId="{17E337BA-2D30-4CEB-9D3A-825344009AFA}"/>
    <dgm:cxn modelId="{27AFD71D-7801-4E3E-B164-680C5E670F63}" type="presOf" srcId="{741E55D8-ADB0-463A-A102-6E25AB412D3F}" destId="{416913A0-2976-449E-B585-C5ECCB82F5C8}" srcOrd="0" destOrd="0" presId="urn:microsoft.com/office/officeart/2005/8/layout/process4"/>
    <dgm:cxn modelId="{9F49166E-78F5-412E-8F53-BBFD15431B78}" type="presOf" srcId="{C5945CED-7F46-4911-8F93-1D881CCB9D8E}" destId="{CC212656-ED9A-42F0-9647-DD9DC97E623A}" srcOrd="0" destOrd="0" presId="urn:microsoft.com/office/officeart/2005/8/layout/process4"/>
    <dgm:cxn modelId="{3797DE9B-9CF4-450F-87F0-DA739CBAC28C}" srcId="{F035603C-7BB6-4345-925C-2651C82C6237}" destId="{741E55D8-ADB0-463A-A102-6E25AB412D3F}" srcOrd="4" destOrd="0" parTransId="{6812B699-6212-43FE-876E-97CCBB240260}" sibTransId="{281FBF49-2269-412C-B86D-63EB77EB57DE}"/>
    <dgm:cxn modelId="{8DE90DA4-3516-4B0B-8751-52B93DE94E07}" srcId="{F035603C-7BB6-4345-925C-2651C82C6237}" destId="{3D956D69-C308-400B-AF35-7DBEE7B08800}" srcOrd="0" destOrd="0" parTransId="{055C6502-DAD2-459C-9FED-0B89D1B16DE5}" sibTransId="{2C1B0929-ED7D-47ED-8297-C4409418F8BA}"/>
    <dgm:cxn modelId="{84A80FAB-8B6B-4B6C-B4F9-5A862BB90CF0}" type="presOf" srcId="{D0B8FF5F-5015-484B-8FE2-26D607083ECD}" destId="{3E287ED6-DE61-40F1-AC6E-F590CDDB7C9F}" srcOrd="0" destOrd="0" presId="urn:microsoft.com/office/officeart/2005/8/layout/process4"/>
    <dgm:cxn modelId="{B8F8BDB8-3B4C-43CE-AB30-0E44ECC95C5F}" type="presOf" srcId="{A6594633-B567-4015-84D6-F9ED47E27F53}" destId="{5CF4D9BB-777E-4438-9C28-782E15CF78B7}" srcOrd="0" destOrd="0" presId="urn:microsoft.com/office/officeart/2005/8/layout/process4"/>
    <dgm:cxn modelId="{9B7498CB-3390-4777-994A-C47F38FF73C0}" type="presOf" srcId="{F035603C-7BB6-4345-925C-2651C82C6237}" destId="{4CC23BE9-0F08-420D-BEC5-1C9C7F501877}" srcOrd="0" destOrd="0" presId="urn:microsoft.com/office/officeart/2005/8/layout/process4"/>
    <dgm:cxn modelId="{CEE988CF-98A2-4E8A-BB8B-254219EE94D2}" srcId="{F035603C-7BB6-4345-925C-2651C82C6237}" destId="{D0B8FF5F-5015-484B-8FE2-26D607083ECD}" srcOrd="1" destOrd="0" parTransId="{CEDE6BFA-3DF8-4565-B074-1755D9F67EAF}" sibTransId="{49C5383D-ECF4-4D27-BD88-F265E7A2B976}"/>
    <dgm:cxn modelId="{9B6392EB-CF3B-4818-8233-77D2D153CD96}" type="presOf" srcId="{3D956D69-C308-400B-AF35-7DBEE7B08800}" destId="{8BF48957-268C-4A17-BE70-21B1961E38A7}" srcOrd="0" destOrd="0" presId="urn:microsoft.com/office/officeart/2005/8/layout/process4"/>
    <dgm:cxn modelId="{C89BABFF-4F3F-4647-B1C9-73415123B909}" srcId="{F035603C-7BB6-4345-925C-2651C82C6237}" destId="{A6594633-B567-4015-84D6-F9ED47E27F53}" srcOrd="2" destOrd="0" parTransId="{16AE9AAF-DDFE-423C-AB24-1E32D34A7F29}" sibTransId="{75F14783-4655-4A9A-A951-FE1F31B2FD03}"/>
    <dgm:cxn modelId="{00DD0343-22DF-4772-8FBC-654007DA9671}" type="presParOf" srcId="{4CC23BE9-0F08-420D-BEC5-1C9C7F501877}" destId="{FAAAA7A4-E00C-40F7-9D5B-1D297C136375}" srcOrd="0" destOrd="0" presId="urn:microsoft.com/office/officeart/2005/8/layout/process4"/>
    <dgm:cxn modelId="{1CFCFC8F-5B41-46F7-876C-BF2D57CF0F6E}" type="presParOf" srcId="{FAAAA7A4-E00C-40F7-9D5B-1D297C136375}" destId="{416913A0-2976-449E-B585-C5ECCB82F5C8}" srcOrd="0" destOrd="0" presId="urn:microsoft.com/office/officeart/2005/8/layout/process4"/>
    <dgm:cxn modelId="{625AE384-B557-4919-810A-DECEDFCB26F1}" type="presParOf" srcId="{4CC23BE9-0F08-420D-BEC5-1C9C7F501877}" destId="{1B1C1AA3-804D-421B-A3F8-844E61785687}" srcOrd="1" destOrd="0" presId="urn:microsoft.com/office/officeart/2005/8/layout/process4"/>
    <dgm:cxn modelId="{C0C2FB01-A034-4B65-986F-67B8B3377B7C}" type="presParOf" srcId="{4CC23BE9-0F08-420D-BEC5-1C9C7F501877}" destId="{6588BE27-8FA8-4187-B1C9-104A907A3D8B}" srcOrd="2" destOrd="0" presId="urn:microsoft.com/office/officeart/2005/8/layout/process4"/>
    <dgm:cxn modelId="{8B23C1FF-63B2-4662-BB67-955C77B853D0}" type="presParOf" srcId="{6588BE27-8FA8-4187-B1C9-104A907A3D8B}" destId="{CC212656-ED9A-42F0-9647-DD9DC97E623A}" srcOrd="0" destOrd="0" presId="urn:microsoft.com/office/officeart/2005/8/layout/process4"/>
    <dgm:cxn modelId="{3CBF6480-38F5-4B27-970C-5B17B14D1EAC}" type="presParOf" srcId="{4CC23BE9-0F08-420D-BEC5-1C9C7F501877}" destId="{3E43EFFC-99E5-4B35-89AD-F0C51ED7B991}" srcOrd="3" destOrd="0" presId="urn:microsoft.com/office/officeart/2005/8/layout/process4"/>
    <dgm:cxn modelId="{5181D55D-7E26-4986-B13C-423663374F5A}" type="presParOf" srcId="{4CC23BE9-0F08-420D-BEC5-1C9C7F501877}" destId="{D8F3F2E0-744D-4DBA-8574-B31FCFD9D9DD}" srcOrd="4" destOrd="0" presId="urn:microsoft.com/office/officeart/2005/8/layout/process4"/>
    <dgm:cxn modelId="{66FDFBA4-3D03-480C-A496-8FBC387A5A65}" type="presParOf" srcId="{D8F3F2E0-744D-4DBA-8574-B31FCFD9D9DD}" destId="{5CF4D9BB-777E-4438-9C28-782E15CF78B7}" srcOrd="0" destOrd="0" presId="urn:microsoft.com/office/officeart/2005/8/layout/process4"/>
    <dgm:cxn modelId="{C88CFF93-35ED-4BB6-9C50-6515F9518171}" type="presParOf" srcId="{4CC23BE9-0F08-420D-BEC5-1C9C7F501877}" destId="{54816B8C-66F5-4C80-8859-7B563941D825}" srcOrd="5" destOrd="0" presId="urn:microsoft.com/office/officeart/2005/8/layout/process4"/>
    <dgm:cxn modelId="{D3AF0729-1683-4C0B-8479-63783B8ED358}" type="presParOf" srcId="{4CC23BE9-0F08-420D-BEC5-1C9C7F501877}" destId="{C6167A96-9AD7-459E-95D8-4854A9B7262C}" srcOrd="6" destOrd="0" presId="urn:microsoft.com/office/officeart/2005/8/layout/process4"/>
    <dgm:cxn modelId="{0DCBB2C9-3387-4F54-9253-E2C936C90819}" type="presParOf" srcId="{C6167A96-9AD7-459E-95D8-4854A9B7262C}" destId="{3E287ED6-DE61-40F1-AC6E-F590CDDB7C9F}" srcOrd="0" destOrd="0" presId="urn:microsoft.com/office/officeart/2005/8/layout/process4"/>
    <dgm:cxn modelId="{C748F0C0-A34E-4A41-A23D-E1B5E754B847}" type="presParOf" srcId="{4CC23BE9-0F08-420D-BEC5-1C9C7F501877}" destId="{2B74D808-E3DB-4F13-89BB-984F59A9F434}" srcOrd="7" destOrd="0" presId="urn:microsoft.com/office/officeart/2005/8/layout/process4"/>
    <dgm:cxn modelId="{83952557-B8FD-474D-8687-B2AB869BEB35}" type="presParOf" srcId="{4CC23BE9-0F08-420D-BEC5-1C9C7F501877}" destId="{B3C1E001-5C98-4DCC-AE10-A5448FC205FF}" srcOrd="8" destOrd="0" presId="urn:microsoft.com/office/officeart/2005/8/layout/process4"/>
    <dgm:cxn modelId="{D11286A5-A60A-46A1-B29E-908D94B4CF85}" type="presParOf" srcId="{B3C1E001-5C98-4DCC-AE10-A5448FC205FF}" destId="{8BF48957-268C-4A17-BE70-21B1961E38A7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C5FB2D9-95F1-4C26-94AD-401CFD341D1B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AB23655-0FF5-4860-9259-49A75D59F4FC}">
      <dgm:prSet/>
      <dgm:spPr/>
      <dgm:t>
        <a:bodyPr/>
        <a:lstStyle/>
        <a:p>
          <a:r>
            <a:rPr lang="en-GB" b="1"/>
            <a:t>If Client A owes Client B Money and asks the firm to hold the money for B – Inter-Client transfer. </a:t>
          </a:r>
          <a:endParaRPr lang="en-US"/>
        </a:p>
      </dgm:t>
    </dgm:pt>
    <dgm:pt modelId="{17DA584B-4C25-4224-939F-7D7B4F1DBDE9}" type="parTrans" cxnId="{1CD505B5-933B-4965-AEF0-8C0C422C1BA5}">
      <dgm:prSet/>
      <dgm:spPr/>
      <dgm:t>
        <a:bodyPr/>
        <a:lstStyle/>
        <a:p>
          <a:endParaRPr lang="en-US"/>
        </a:p>
      </dgm:t>
    </dgm:pt>
    <dgm:pt modelId="{88D31601-F03D-4F1B-89A7-6FD2D7828508}" type="sibTrans" cxnId="{1CD505B5-933B-4965-AEF0-8C0C422C1BA5}">
      <dgm:prSet/>
      <dgm:spPr/>
      <dgm:t>
        <a:bodyPr/>
        <a:lstStyle/>
        <a:p>
          <a:endParaRPr lang="en-US"/>
        </a:p>
      </dgm:t>
    </dgm:pt>
    <dgm:pt modelId="{63B63DC1-48A8-40F1-9F77-8E02BA0F5B04}">
      <dgm:prSet/>
      <dgm:spPr/>
      <dgm:t>
        <a:bodyPr/>
        <a:lstStyle/>
        <a:p>
          <a:r>
            <a:rPr lang="en-GB" b="1"/>
            <a:t>No entries are made in the cash account as no money is moving.</a:t>
          </a:r>
          <a:endParaRPr lang="en-US"/>
        </a:p>
      </dgm:t>
    </dgm:pt>
    <dgm:pt modelId="{6C49A7A4-D9BD-4530-9D3C-71ED349C3EA5}" type="parTrans" cxnId="{8F77550B-85E8-484F-8F94-6773C3A04980}">
      <dgm:prSet/>
      <dgm:spPr/>
      <dgm:t>
        <a:bodyPr/>
        <a:lstStyle/>
        <a:p>
          <a:endParaRPr lang="en-US"/>
        </a:p>
      </dgm:t>
    </dgm:pt>
    <dgm:pt modelId="{B21F435A-595A-46A8-8943-EF1CD573676D}" type="sibTrans" cxnId="{8F77550B-85E8-484F-8F94-6773C3A04980}">
      <dgm:prSet/>
      <dgm:spPr/>
      <dgm:t>
        <a:bodyPr/>
        <a:lstStyle/>
        <a:p>
          <a:endParaRPr lang="en-US"/>
        </a:p>
      </dgm:t>
    </dgm:pt>
    <dgm:pt modelId="{ECA41360-1F71-4804-92AD-0145489818D5}">
      <dgm:prSet/>
      <dgm:spPr/>
      <dgm:t>
        <a:bodyPr/>
        <a:lstStyle/>
        <a:p>
          <a:r>
            <a:rPr lang="en-GB" b="1"/>
            <a:t>However there a DR entry is made on the ledger account for Client A and a CR entry in the ledger account of Client B.</a:t>
          </a:r>
          <a:endParaRPr lang="en-US"/>
        </a:p>
      </dgm:t>
    </dgm:pt>
    <dgm:pt modelId="{F4FADB3C-22A6-4315-BFEC-A947BBDFA16C}" type="parTrans" cxnId="{24A32C5A-BF53-4D1C-87E1-99F04E71843D}">
      <dgm:prSet/>
      <dgm:spPr/>
      <dgm:t>
        <a:bodyPr/>
        <a:lstStyle/>
        <a:p>
          <a:endParaRPr lang="en-US"/>
        </a:p>
      </dgm:t>
    </dgm:pt>
    <dgm:pt modelId="{E494F13D-812E-448F-9A53-2B53EFEDAE7A}" type="sibTrans" cxnId="{24A32C5A-BF53-4D1C-87E1-99F04E71843D}">
      <dgm:prSet/>
      <dgm:spPr/>
      <dgm:t>
        <a:bodyPr/>
        <a:lstStyle/>
        <a:p>
          <a:endParaRPr lang="en-US"/>
        </a:p>
      </dgm:t>
    </dgm:pt>
    <dgm:pt modelId="{38AFE81D-7BD1-4B9F-914D-6957B26CAA1A}" type="pres">
      <dgm:prSet presAssocID="{CC5FB2D9-95F1-4C26-94AD-401CFD341D1B}" presName="linear" presStyleCnt="0">
        <dgm:presLayoutVars>
          <dgm:animLvl val="lvl"/>
          <dgm:resizeHandles val="exact"/>
        </dgm:presLayoutVars>
      </dgm:prSet>
      <dgm:spPr/>
    </dgm:pt>
    <dgm:pt modelId="{57523248-8DD9-4CC1-9414-C4D08C10C4E1}" type="pres">
      <dgm:prSet presAssocID="{8AB23655-0FF5-4860-9259-49A75D59F4FC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C1D31B1E-D16B-4CB9-A4BA-D3439A940B7B}" type="pres">
      <dgm:prSet presAssocID="{88D31601-F03D-4F1B-89A7-6FD2D7828508}" presName="spacer" presStyleCnt="0"/>
      <dgm:spPr/>
    </dgm:pt>
    <dgm:pt modelId="{440722C3-E4A1-45FE-9D79-D4CC895E9B29}" type="pres">
      <dgm:prSet presAssocID="{63B63DC1-48A8-40F1-9F77-8E02BA0F5B04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D9E331F2-3981-4B38-A436-3AFCE3E6BFCB}" type="pres">
      <dgm:prSet presAssocID="{B21F435A-595A-46A8-8943-EF1CD573676D}" presName="spacer" presStyleCnt="0"/>
      <dgm:spPr/>
    </dgm:pt>
    <dgm:pt modelId="{20437314-6A17-4B18-A730-03CF130D4C82}" type="pres">
      <dgm:prSet presAssocID="{ECA41360-1F71-4804-92AD-0145489818D5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9C927F0A-65B9-4C2D-BBB7-1E6383A2A6F8}" type="presOf" srcId="{63B63DC1-48A8-40F1-9F77-8E02BA0F5B04}" destId="{440722C3-E4A1-45FE-9D79-D4CC895E9B29}" srcOrd="0" destOrd="0" presId="urn:microsoft.com/office/officeart/2005/8/layout/vList2"/>
    <dgm:cxn modelId="{8F77550B-85E8-484F-8F94-6773C3A04980}" srcId="{CC5FB2D9-95F1-4C26-94AD-401CFD341D1B}" destId="{63B63DC1-48A8-40F1-9F77-8E02BA0F5B04}" srcOrd="1" destOrd="0" parTransId="{6C49A7A4-D9BD-4530-9D3C-71ED349C3EA5}" sibTransId="{B21F435A-595A-46A8-8943-EF1CD573676D}"/>
    <dgm:cxn modelId="{08FDF042-2DA7-4AF3-A305-B99DB7EE6019}" type="presOf" srcId="{CC5FB2D9-95F1-4C26-94AD-401CFD341D1B}" destId="{38AFE81D-7BD1-4B9F-914D-6957B26CAA1A}" srcOrd="0" destOrd="0" presId="urn:microsoft.com/office/officeart/2005/8/layout/vList2"/>
    <dgm:cxn modelId="{24A32C5A-BF53-4D1C-87E1-99F04E71843D}" srcId="{CC5FB2D9-95F1-4C26-94AD-401CFD341D1B}" destId="{ECA41360-1F71-4804-92AD-0145489818D5}" srcOrd="2" destOrd="0" parTransId="{F4FADB3C-22A6-4315-BFEC-A947BBDFA16C}" sibTransId="{E494F13D-812E-448F-9A53-2B53EFEDAE7A}"/>
    <dgm:cxn modelId="{1CD505B5-933B-4965-AEF0-8C0C422C1BA5}" srcId="{CC5FB2D9-95F1-4C26-94AD-401CFD341D1B}" destId="{8AB23655-0FF5-4860-9259-49A75D59F4FC}" srcOrd="0" destOrd="0" parTransId="{17DA584B-4C25-4224-939F-7D7B4F1DBDE9}" sibTransId="{88D31601-F03D-4F1B-89A7-6FD2D7828508}"/>
    <dgm:cxn modelId="{5E67FFDC-8157-4322-B315-569C12ADAD71}" type="presOf" srcId="{8AB23655-0FF5-4860-9259-49A75D59F4FC}" destId="{57523248-8DD9-4CC1-9414-C4D08C10C4E1}" srcOrd="0" destOrd="0" presId="urn:microsoft.com/office/officeart/2005/8/layout/vList2"/>
    <dgm:cxn modelId="{14B0B1EE-DE19-4B08-B272-57DF9D06D843}" type="presOf" srcId="{ECA41360-1F71-4804-92AD-0145489818D5}" destId="{20437314-6A17-4B18-A730-03CF130D4C82}" srcOrd="0" destOrd="0" presId="urn:microsoft.com/office/officeart/2005/8/layout/vList2"/>
    <dgm:cxn modelId="{1CBA71CD-5A8C-4972-BA0D-FAB4DE4D16B3}" type="presParOf" srcId="{38AFE81D-7BD1-4B9F-914D-6957B26CAA1A}" destId="{57523248-8DD9-4CC1-9414-C4D08C10C4E1}" srcOrd="0" destOrd="0" presId="urn:microsoft.com/office/officeart/2005/8/layout/vList2"/>
    <dgm:cxn modelId="{AA1CF872-F5A9-444D-98A8-261A8910ACAA}" type="presParOf" srcId="{38AFE81D-7BD1-4B9F-914D-6957B26CAA1A}" destId="{C1D31B1E-D16B-4CB9-A4BA-D3439A940B7B}" srcOrd="1" destOrd="0" presId="urn:microsoft.com/office/officeart/2005/8/layout/vList2"/>
    <dgm:cxn modelId="{26888300-92CF-4545-AF27-F5727A52B850}" type="presParOf" srcId="{38AFE81D-7BD1-4B9F-914D-6957B26CAA1A}" destId="{440722C3-E4A1-45FE-9D79-D4CC895E9B29}" srcOrd="2" destOrd="0" presId="urn:microsoft.com/office/officeart/2005/8/layout/vList2"/>
    <dgm:cxn modelId="{0B9883E1-266F-4061-8B56-48D1B6774D6A}" type="presParOf" srcId="{38AFE81D-7BD1-4B9F-914D-6957B26CAA1A}" destId="{D9E331F2-3981-4B38-A436-3AFCE3E6BFCB}" srcOrd="3" destOrd="0" presId="urn:microsoft.com/office/officeart/2005/8/layout/vList2"/>
    <dgm:cxn modelId="{9F8AF34A-BB77-402D-A1EC-226253C387DF}" type="presParOf" srcId="{38AFE81D-7BD1-4B9F-914D-6957B26CAA1A}" destId="{20437314-6A17-4B18-A730-03CF130D4C82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B8A2D61-09EA-4BB2-B4B3-8AA76DBD26A3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4D5BF30-8672-4F57-A016-86EF330BEC24}">
      <dgm:prSet/>
      <dgm:spPr/>
      <dgm:t>
        <a:bodyPr/>
        <a:lstStyle/>
        <a:p>
          <a:r>
            <a:rPr lang="en-GB"/>
            <a:t>A solicitor is instructed by Sam Brown to collect a debt of £10,000 from Lewis &amp; Co. The solicitor writes to Lewis &amp; Co requesting payment.</a:t>
          </a:r>
          <a:endParaRPr lang="en-US"/>
        </a:p>
      </dgm:t>
    </dgm:pt>
    <dgm:pt modelId="{7ADBE173-3A61-472F-9BA9-2023C6551899}" type="parTrans" cxnId="{DA436307-9E29-48FE-8475-A128A52F9B1E}">
      <dgm:prSet/>
      <dgm:spPr/>
      <dgm:t>
        <a:bodyPr/>
        <a:lstStyle/>
        <a:p>
          <a:endParaRPr lang="en-US"/>
        </a:p>
      </dgm:t>
    </dgm:pt>
    <dgm:pt modelId="{AFFDFDCB-D872-4977-B53D-D47405B8063D}" type="sibTrans" cxnId="{DA436307-9E29-48FE-8475-A128A52F9B1E}">
      <dgm:prSet/>
      <dgm:spPr/>
      <dgm:t>
        <a:bodyPr/>
        <a:lstStyle/>
        <a:p>
          <a:endParaRPr lang="en-US"/>
        </a:p>
      </dgm:t>
    </dgm:pt>
    <dgm:pt modelId="{B67930BB-D5F3-400B-AC72-0A4C48065140}">
      <dgm:prSet/>
      <dgm:spPr/>
      <dgm:t>
        <a:bodyPr/>
        <a:lstStyle/>
        <a:p>
          <a:r>
            <a:rPr lang="en-GB"/>
            <a:t>On 7</a:t>
          </a:r>
          <a:r>
            <a:rPr lang="en-GB" baseline="30000"/>
            <a:t>th</a:t>
          </a:r>
          <a:r>
            <a:rPr lang="en-GB"/>
            <a:t> August, the solicitor receives a cheque from Lewis &amp; Co for £10,000 in payment of the debt.</a:t>
          </a:r>
          <a:endParaRPr lang="en-US"/>
        </a:p>
      </dgm:t>
    </dgm:pt>
    <dgm:pt modelId="{724625B3-B387-40B9-9CEC-3848EFD739DE}" type="parTrans" cxnId="{77BF395B-AE3B-4B25-809F-01C9AF7F5A43}">
      <dgm:prSet/>
      <dgm:spPr/>
      <dgm:t>
        <a:bodyPr/>
        <a:lstStyle/>
        <a:p>
          <a:endParaRPr lang="en-US"/>
        </a:p>
      </dgm:t>
    </dgm:pt>
    <dgm:pt modelId="{252543AE-5FAF-4F36-B9DD-AE8E14EA4558}" type="sibTrans" cxnId="{77BF395B-AE3B-4B25-809F-01C9AF7F5A43}">
      <dgm:prSet/>
      <dgm:spPr/>
      <dgm:t>
        <a:bodyPr/>
        <a:lstStyle/>
        <a:p>
          <a:endParaRPr lang="en-US"/>
        </a:p>
      </dgm:t>
    </dgm:pt>
    <dgm:pt modelId="{91963275-0309-4D4A-97D4-C9766B16B6BF}">
      <dgm:prSet/>
      <dgm:spPr/>
      <dgm:t>
        <a:bodyPr/>
        <a:lstStyle/>
        <a:p>
          <a:r>
            <a:rPr lang="en-GB"/>
            <a:t>When the £10,000 is received, it is client money held to the order of Sam Brown. </a:t>
          </a:r>
          <a:endParaRPr lang="en-US"/>
        </a:p>
      </dgm:t>
    </dgm:pt>
    <dgm:pt modelId="{CBA81546-BD2D-407B-8AD0-8721E327A55F}" type="parTrans" cxnId="{35264551-FF0C-4E58-B854-5328F7AA8A07}">
      <dgm:prSet/>
      <dgm:spPr/>
      <dgm:t>
        <a:bodyPr/>
        <a:lstStyle/>
        <a:p>
          <a:endParaRPr lang="en-US"/>
        </a:p>
      </dgm:t>
    </dgm:pt>
    <dgm:pt modelId="{7B46D4B1-8EF6-4FA8-8041-5A5A7A145778}" type="sibTrans" cxnId="{35264551-FF0C-4E58-B854-5328F7AA8A07}">
      <dgm:prSet/>
      <dgm:spPr/>
      <dgm:t>
        <a:bodyPr/>
        <a:lstStyle/>
        <a:p>
          <a:endParaRPr lang="en-US"/>
        </a:p>
      </dgm:t>
    </dgm:pt>
    <dgm:pt modelId="{F552370B-7832-4F41-A2E6-AF26811C570C}">
      <dgm:prSet/>
      <dgm:spPr/>
      <dgm:t>
        <a:bodyPr/>
        <a:lstStyle/>
        <a:p>
          <a:r>
            <a:rPr lang="en-GB"/>
            <a:t>The solicitor also acts for Sam’s Sister, Sally Brown, who is buying a flat.</a:t>
          </a:r>
          <a:endParaRPr lang="en-US"/>
        </a:p>
      </dgm:t>
    </dgm:pt>
    <dgm:pt modelId="{2CCE33FB-08AA-4504-BD66-28FCACBCC292}" type="parTrans" cxnId="{830D2729-26B2-4BA9-ABF3-2C40BE3EFCB7}">
      <dgm:prSet/>
      <dgm:spPr/>
      <dgm:t>
        <a:bodyPr/>
        <a:lstStyle/>
        <a:p>
          <a:endParaRPr lang="en-US"/>
        </a:p>
      </dgm:t>
    </dgm:pt>
    <dgm:pt modelId="{5FEF2085-4FFC-4D5C-B95E-8DA2249A318A}" type="sibTrans" cxnId="{830D2729-26B2-4BA9-ABF3-2C40BE3EFCB7}">
      <dgm:prSet/>
      <dgm:spPr/>
      <dgm:t>
        <a:bodyPr/>
        <a:lstStyle/>
        <a:p>
          <a:endParaRPr lang="en-US"/>
        </a:p>
      </dgm:t>
    </dgm:pt>
    <dgm:pt modelId="{BA8BB996-7486-40E6-938D-6F295E9EDEE5}">
      <dgm:prSet/>
      <dgm:spPr/>
      <dgm:t>
        <a:bodyPr/>
        <a:lstStyle/>
        <a:p>
          <a:r>
            <a:rPr lang="en-GB"/>
            <a:t>On 9</a:t>
          </a:r>
          <a:r>
            <a:rPr lang="en-GB" baseline="30000"/>
            <a:t>th</a:t>
          </a:r>
          <a:r>
            <a:rPr lang="en-GB"/>
            <a:t> August Sam tells the solicitor that she is making a git of £1,000 to Sally and asks the solicitor to hold £1,000 of her money to the order of Sally</a:t>
          </a:r>
          <a:endParaRPr lang="en-US"/>
        </a:p>
      </dgm:t>
    </dgm:pt>
    <dgm:pt modelId="{406CDC42-0502-41DF-B1CA-E6E9A05DC1F4}" type="parTrans" cxnId="{486B5928-0964-4D16-87C7-10B144C9C7AF}">
      <dgm:prSet/>
      <dgm:spPr/>
      <dgm:t>
        <a:bodyPr/>
        <a:lstStyle/>
        <a:p>
          <a:endParaRPr lang="en-US"/>
        </a:p>
      </dgm:t>
    </dgm:pt>
    <dgm:pt modelId="{A1B6F20D-271B-4C6E-8003-876F3CCC4EC0}" type="sibTrans" cxnId="{486B5928-0964-4D16-87C7-10B144C9C7AF}">
      <dgm:prSet/>
      <dgm:spPr/>
      <dgm:t>
        <a:bodyPr/>
        <a:lstStyle/>
        <a:p>
          <a:endParaRPr lang="en-US"/>
        </a:p>
      </dgm:t>
    </dgm:pt>
    <dgm:pt modelId="{C25EA8EE-EBFF-4EF4-B5E5-C4BCF54F4F92}">
      <dgm:prSet/>
      <dgm:spPr/>
      <dgm:t>
        <a:bodyPr/>
        <a:lstStyle/>
        <a:p>
          <a:r>
            <a:rPr lang="en-GB"/>
            <a:t>There is no entry on the cash account just entries on Sam and Sally’s ledger accounts. </a:t>
          </a:r>
          <a:endParaRPr lang="en-US"/>
        </a:p>
      </dgm:t>
    </dgm:pt>
    <dgm:pt modelId="{BCA164EF-8923-4425-96D7-6B3014E20332}" type="parTrans" cxnId="{01171863-A519-417C-BEDB-8D49E68F308B}">
      <dgm:prSet/>
      <dgm:spPr/>
      <dgm:t>
        <a:bodyPr/>
        <a:lstStyle/>
        <a:p>
          <a:endParaRPr lang="en-US"/>
        </a:p>
      </dgm:t>
    </dgm:pt>
    <dgm:pt modelId="{CADB16D7-9C1F-4133-9496-093728C61623}" type="sibTrans" cxnId="{01171863-A519-417C-BEDB-8D49E68F308B}">
      <dgm:prSet/>
      <dgm:spPr/>
      <dgm:t>
        <a:bodyPr/>
        <a:lstStyle/>
        <a:p>
          <a:endParaRPr lang="en-US"/>
        </a:p>
      </dgm:t>
    </dgm:pt>
    <dgm:pt modelId="{81FB11C6-0705-4916-B80E-E9B227E02BDC}" type="pres">
      <dgm:prSet presAssocID="{6B8A2D61-09EA-4BB2-B4B3-8AA76DBD26A3}" presName="linear" presStyleCnt="0">
        <dgm:presLayoutVars>
          <dgm:animLvl val="lvl"/>
          <dgm:resizeHandles val="exact"/>
        </dgm:presLayoutVars>
      </dgm:prSet>
      <dgm:spPr/>
    </dgm:pt>
    <dgm:pt modelId="{8F4746F6-92A5-4063-A2A4-46202549B4F9}" type="pres">
      <dgm:prSet presAssocID="{14D5BF30-8672-4F57-A016-86EF330BEC24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158E9235-4E1E-42AF-BB99-0FDC105C9667}" type="pres">
      <dgm:prSet presAssocID="{AFFDFDCB-D872-4977-B53D-D47405B8063D}" presName="spacer" presStyleCnt="0"/>
      <dgm:spPr/>
    </dgm:pt>
    <dgm:pt modelId="{2BC8CABF-7C32-47A2-91F9-CE44B3F777D3}" type="pres">
      <dgm:prSet presAssocID="{B67930BB-D5F3-400B-AC72-0A4C48065140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94A61FBA-ABF0-413B-AE86-22AA0A14F672}" type="pres">
      <dgm:prSet presAssocID="{252543AE-5FAF-4F36-B9DD-AE8E14EA4558}" presName="spacer" presStyleCnt="0"/>
      <dgm:spPr/>
    </dgm:pt>
    <dgm:pt modelId="{587F2C11-46DD-441B-A20B-C05780CD29C1}" type="pres">
      <dgm:prSet presAssocID="{91963275-0309-4D4A-97D4-C9766B16B6BF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265000C4-6D54-4BF9-A701-8E5BDF610E1B}" type="pres">
      <dgm:prSet presAssocID="{7B46D4B1-8EF6-4FA8-8041-5A5A7A145778}" presName="spacer" presStyleCnt="0"/>
      <dgm:spPr/>
    </dgm:pt>
    <dgm:pt modelId="{A8741184-5242-48DC-AF87-B658417103FF}" type="pres">
      <dgm:prSet presAssocID="{F552370B-7832-4F41-A2E6-AF26811C570C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79104382-5D94-4E45-9F17-F071625A11A5}" type="pres">
      <dgm:prSet presAssocID="{5FEF2085-4FFC-4D5C-B95E-8DA2249A318A}" presName="spacer" presStyleCnt="0"/>
      <dgm:spPr/>
    </dgm:pt>
    <dgm:pt modelId="{DCAB4BC3-46C8-4ACE-96FC-F56547CF1495}" type="pres">
      <dgm:prSet presAssocID="{BA8BB996-7486-40E6-938D-6F295E9EDEE5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B6FF88B2-063B-4310-926E-028120A2B063}" type="pres">
      <dgm:prSet presAssocID="{A1B6F20D-271B-4C6E-8003-876F3CCC4EC0}" presName="spacer" presStyleCnt="0"/>
      <dgm:spPr/>
    </dgm:pt>
    <dgm:pt modelId="{B37E71AB-44E7-4359-9DAC-F8FA5B4EF14C}" type="pres">
      <dgm:prSet presAssocID="{C25EA8EE-EBFF-4EF4-B5E5-C4BCF54F4F92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DA436307-9E29-48FE-8475-A128A52F9B1E}" srcId="{6B8A2D61-09EA-4BB2-B4B3-8AA76DBD26A3}" destId="{14D5BF30-8672-4F57-A016-86EF330BEC24}" srcOrd="0" destOrd="0" parTransId="{7ADBE173-3A61-472F-9BA9-2023C6551899}" sibTransId="{AFFDFDCB-D872-4977-B53D-D47405B8063D}"/>
    <dgm:cxn modelId="{A5D6B81E-FC97-42AD-8EC9-4347F3311148}" type="presOf" srcId="{14D5BF30-8672-4F57-A016-86EF330BEC24}" destId="{8F4746F6-92A5-4063-A2A4-46202549B4F9}" srcOrd="0" destOrd="0" presId="urn:microsoft.com/office/officeart/2005/8/layout/vList2"/>
    <dgm:cxn modelId="{30B32324-7F70-4041-8D78-DB9597C9576C}" type="presOf" srcId="{F552370B-7832-4F41-A2E6-AF26811C570C}" destId="{A8741184-5242-48DC-AF87-B658417103FF}" srcOrd="0" destOrd="0" presId="urn:microsoft.com/office/officeart/2005/8/layout/vList2"/>
    <dgm:cxn modelId="{486B5928-0964-4D16-87C7-10B144C9C7AF}" srcId="{6B8A2D61-09EA-4BB2-B4B3-8AA76DBD26A3}" destId="{BA8BB996-7486-40E6-938D-6F295E9EDEE5}" srcOrd="4" destOrd="0" parTransId="{406CDC42-0502-41DF-B1CA-E6E9A05DC1F4}" sibTransId="{A1B6F20D-271B-4C6E-8003-876F3CCC4EC0}"/>
    <dgm:cxn modelId="{830D2729-26B2-4BA9-ABF3-2C40BE3EFCB7}" srcId="{6B8A2D61-09EA-4BB2-B4B3-8AA76DBD26A3}" destId="{F552370B-7832-4F41-A2E6-AF26811C570C}" srcOrd="3" destOrd="0" parTransId="{2CCE33FB-08AA-4504-BD66-28FCACBCC292}" sibTransId="{5FEF2085-4FFC-4D5C-B95E-8DA2249A318A}"/>
    <dgm:cxn modelId="{77BF395B-AE3B-4B25-809F-01C9AF7F5A43}" srcId="{6B8A2D61-09EA-4BB2-B4B3-8AA76DBD26A3}" destId="{B67930BB-D5F3-400B-AC72-0A4C48065140}" srcOrd="1" destOrd="0" parTransId="{724625B3-B387-40B9-9CEC-3848EFD739DE}" sibTransId="{252543AE-5FAF-4F36-B9DD-AE8E14EA4558}"/>
    <dgm:cxn modelId="{01171863-A519-417C-BEDB-8D49E68F308B}" srcId="{6B8A2D61-09EA-4BB2-B4B3-8AA76DBD26A3}" destId="{C25EA8EE-EBFF-4EF4-B5E5-C4BCF54F4F92}" srcOrd="5" destOrd="0" parTransId="{BCA164EF-8923-4425-96D7-6B3014E20332}" sibTransId="{CADB16D7-9C1F-4133-9496-093728C61623}"/>
    <dgm:cxn modelId="{E3174A6F-7803-427C-98AC-D0F03A31FBF5}" type="presOf" srcId="{B67930BB-D5F3-400B-AC72-0A4C48065140}" destId="{2BC8CABF-7C32-47A2-91F9-CE44B3F777D3}" srcOrd="0" destOrd="0" presId="urn:microsoft.com/office/officeart/2005/8/layout/vList2"/>
    <dgm:cxn modelId="{35264551-FF0C-4E58-B854-5328F7AA8A07}" srcId="{6B8A2D61-09EA-4BB2-B4B3-8AA76DBD26A3}" destId="{91963275-0309-4D4A-97D4-C9766B16B6BF}" srcOrd="2" destOrd="0" parTransId="{CBA81546-BD2D-407B-8AD0-8721E327A55F}" sibTransId="{7B46D4B1-8EF6-4FA8-8041-5A5A7A145778}"/>
    <dgm:cxn modelId="{283CA47A-873B-4FDA-ACE0-FF4DAD2F139E}" type="presOf" srcId="{91963275-0309-4D4A-97D4-C9766B16B6BF}" destId="{587F2C11-46DD-441B-A20B-C05780CD29C1}" srcOrd="0" destOrd="0" presId="urn:microsoft.com/office/officeart/2005/8/layout/vList2"/>
    <dgm:cxn modelId="{376807AC-1F57-4E04-A0ED-D7759BACD11B}" type="presOf" srcId="{C25EA8EE-EBFF-4EF4-B5E5-C4BCF54F4F92}" destId="{B37E71AB-44E7-4359-9DAC-F8FA5B4EF14C}" srcOrd="0" destOrd="0" presId="urn:microsoft.com/office/officeart/2005/8/layout/vList2"/>
    <dgm:cxn modelId="{CE9CC3B0-8EB0-4417-AEAF-7811B76BD873}" type="presOf" srcId="{BA8BB996-7486-40E6-938D-6F295E9EDEE5}" destId="{DCAB4BC3-46C8-4ACE-96FC-F56547CF1495}" srcOrd="0" destOrd="0" presId="urn:microsoft.com/office/officeart/2005/8/layout/vList2"/>
    <dgm:cxn modelId="{413C84FF-1814-481C-B1A1-B3C60A53A08C}" type="presOf" srcId="{6B8A2D61-09EA-4BB2-B4B3-8AA76DBD26A3}" destId="{81FB11C6-0705-4916-B80E-E9B227E02BDC}" srcOrd="0" destOrd="0" presId="urn:microsoft.com/office/officeart/2005/8/layout/vList2"/>
    <dgm:cxn modelId="{6C2279BF-2E04-46C8-8728-E3A168C50CAF}" type="presParOf" srcId="{81FB11C6-0705-4916-B80E-E9B227E02BDC}" destId="{8F4746F6-92A5-4063-A2A4-46202549B4F9}" srcOrd="0" destOrd="0" presId="urn:microsoft.com/office/officeart/2005/8/layout/vList2"/>
    <dgm:cxn modelId="{C51938F1-620F-483C-98C4-F64D76A2B88C}" type="presParOf" srcId="{81FB11C6-0705-4916-B80E-E9B227E02BDC}" destId="{158E9235-4E1E-42AF-BB99-0FDC105C9667}" srcOrd="1" destOrd="0" presId="urn:microsoft.com/office/officeart/2005/8/layout/vList2"/>
    <dgm:cxn modelId="{34AA5910-7F3C-4E69-BEDC-48378DEE72B2}" type="presParOf" srcId="{81FB11C6-0705-4916-B80E-E9B227E02BDC}" destId="{2BC8CABF-7C32-47A2-91F9-CE44B3F777D3}" srcOrd="2" destOrd="0" presId="urn:microsoft.com/office/officeart/2005/8/layout/vList2"/>
    <dgm:cxn modelId="{E748E750-DC16-47C7-A92F-4C223249E624}" type="presParOf" srcId="{81FB11C6-0705-4916-B80E-E9B227E02BDC}" destId="{94A61FBA-ABF0-413B-AE86-22AA0A14F672}" srcOrd="3" destOrd="0" presId="urn:microsoft.com/office/officeart/2005/8/layout/vList2"/>
    <dgm:cxn modelId="{6CE375F0-76BA-497A-94C6-8F880603AC05}" type="presParOf" srcId="{81FB11C6-0705-4916-B80E-E9B227E02BDC}" destId="{587F2C11-46DD-441B-A20B-C05780CD29C1}" srcOrd="4" destOrd="0" presId="urn:microsoft.com/office/officeart/2005/8/layout/vList2"/>
    <dgm:cxn modelId="{229D89AA-9493-43C2-B2B1-9697DE143AF7}" type="presParOf" srcId="{81FB11C6-0705-4916-B80E-E9B227E02BDC}" destId="{265000C4-6D54-4BF9-A701-8E5BDF610E1B}" srcOrd="5" destOrd="0" presId="urn:microsoft.com/office/officeart/2005/8/layout/vList2"/>
    <dgm:cxn modelId="{A508C621-230A-4B19-B14A-79C28D819B75}" type="presParOf" srcId="{81FB11C6-0705-4916-B80E-E9B227E02BDC}" destId="{A8741184-5242-48DC-AF87-B658417103FF}" srcOrd="6" destOrd="0" presId="urn:microsoft.com/office/officeart/2005/8/layout/vList2"/>
    <dgm:cxn modelId="{87818C13-A6E9-4079-8051-41AEA3D496CE}" type="presParOf" srcId="{81FB11C6-0705-4916-B80E-E9B227E02BDC}" destId="{79104382-5D94-4E45-9F17-F071625A11A5}" srcOrd="7" destOrd="0" presId="urn:microsoft.com/office/officeart/2005/8/layout/vList2"/>
    <dgm:cxn modelId="{5EFD8572-CCEB-4163-B4AD-1338BEA5BA39}" type="presParOf" srcId="{81FB11C6-0705-4916-B80E-E9B227E02BDC}" destId="{DCAB4BC3-46C8-4ACE-96FC-F56547CF1495}" srcOrd="8" destOrd="0" presId="urn:microsoft.com/office/officeart/2005/8/layout/vList2"/>
    <dgm:cxn modelId="{58932697-028B-4960-A8F1-D8057C2E4C76}" type="presParOf" srcId="{81FB11C6-0705-4916-B80E-E9B227E02BDC}" destId="{B6FF88B2-063B-4310-926E-028120A2B063}" srcOrd="9" destOrd="0" presId="urn:microsoft.com/office/officeart/2005/8/layout/vList2"/>
    <dgm:cxn modelId="{67F42EC4-EE71-40A3-BCAD-13E95989B66F}" type="presParOf" srcId="{81FB11C6-0705-4916-B80E-E9B227E02BDC}" destId="{B37E71AB-44E7-4359-9DAC-F8FA5B4EF14C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655F425F-33EB-44B5-88C6-B5F4122E9A72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30BDADC-DB91-49D2-9181-5D822D9F540A}">
      <dgm:prSet/>
      <dgm:spPr/>
      <dgm:t>
        <a:bodyPr/>
        <a:lstStyle/>
        <a:p>
          <a:r>
            <a:rPr lang="en-GB"/>
            <a:t>Firms will receive money that will be a mixture of business an client money.</a:t>
          </a:r>
          <a:endParaRPr lang="en-US"/>
        </a:p>
      </dgm:t>
    </dgm:pt>
    <dgm:pt modelId="{9EF4FC3E-B3E2-42E2-9BCE-51E9B62B5433}" type="parTrans" cxnId="{C65553A5-4A31-494D-B899-B21705E0AB93}">
      <dgm:prSet/>
      <dgm:spPr/>
      <dgm:t>
        <a:bodyPr/>
        <a:lstStyle/>
        <a:p>
          <a:endParaRPr lang="en-US"/>
        </a:p>
      </dgm:t>
    </dgm:pt>
    <dgm:pt modelId="{5620510D-89B2-4ECC-9B3B-F59F32D9F360}" type="sibTrans" cxnId="{C65553A5-4A31-494D-B899-B21705E0AB93}">
      <dgm:prSet/>
      <dgm:spPr/>
      <dgm:t>
        <a:bodyPr/>
        <a:lstStyle/>
        <a:p>
          <a:endParaRPr lang="en-US"/>
        </a:p>
      </dgm:t>
    </dgm:pt>
    <dgm:pt modelId="{A1BF3698-4F6D-4F4C-8F22-349CC2F56679}">
      <dgm:prSet/>
      <dgm:spPr/>
      <dgm:t>
        <a:bodyPr/>
        <a:lstStyle/>
        <a:p>
          <a:r>
            <a:rPr lang="en-GB"/>
            <a:t>Rule 4.2 requires the funds to be allocated promptly to correct account.</a:t>
          </a:r>
          <a:endParaRPr lang="en-US"/>
        </a:p>
      </dgm:t>
    </dgm:pt>
    <dgm:pt modelId="{3F3E54FC-1615-4DD5-8AF4-238A22C83D7B}" type="parTrans" cxnId="{331D92EB-A31B-481A-8C27-DB21BF835589}">
      <dgm:prSet/>
      <dgm:spPr/>
      <dgm:t>
        <a:bodyPr/>
        <a:lstStyle/>
        <a:p>
          <a:endParaRPr lang="en-US"/>
        </a:p>
      </dgm:t>
    </dgm:pt>
    <dgm:pt modelId="{7F8F3148-F5A1-40D4-BA55-B56C77DAEF2A}" type="sibTrans" cxnId="{331D92EB-A31B-481A-8C27-DB21BF835589}">
      <dgm:prSet/>
      <dgm:spPr/>
      <dgm:t>
        <a:bodyPr/>
        <a:lstStyle/>
        <a:p>
          <a:endParaRPr lang="en-US"/>
        </a:p>
      </dgm:t>
    </dgm:pt>
    <dgm:pt modelId="{1000650C-0CC2-481F-AC0F-D14FDC4D5DBF}">
      <dgm:prSet/>
      <dgm:spPr/>
      <dgm:t>
        <a:bodyPr/>
        <a:lstStyle/>
        <a:p>
          <a:r>
            <a:rPr lang="en-GB"/>
            <a:t>Example</a:t>
          </a:r>
          <a:endParaRPr lang="en-US"/>
        </a:p>
      </dgm:t>
    </dgm:pt>
    <dgm:pt modelId="{3659CCFD-FBFD-45B5-88DC-301C7DDC36E5}" type="parTrans" cxnId="{90900A31-4AC2-4323-8F74-BE428087827B}">
      <dgm:prSet/>
      <dgm:spPr/>
      <dgm:t>
        <a:bodyPr/>
        <a:lstStyle/>
        <a:p>
          <a:endParaRPr lang="en-US"/>
        </a:p>
      </dgm:t>
    </dgm:pt>
    <dgm:pt modelId="{801C2CFE-98B9-4F07-A219-6C6FBC410F87}" type="sibTrans" cxnId="{90900A31-4AC2-4323-8F74-BE428087827B}">
      <dgm:prSet/>
      <dgm:spPr/>
      <dgm:t>
        <a:bodyPr/>
        <a:lstStyle/>
        <a:p>
          <a:endParaRPr lang="en-US"/>
        </a:p>
      </dgm:t>
    </dgm:pt>
    <dgm:pt modelId="{2C300FD6-51FE-4B6B-AAAB-411A8B935DC4}">
      <dgm:prSet/>
      <dgm:spPr/>
      <dgm:t>
        <a:bodyPr/>
        <a:lstStyle/>
        <a:p>
          <a:r>
            <a:rPr lang="en-GB"/>
            <a:t>A firm pays £40 out of its business account on behalf of the client, Cullen Ltd, on 1</a:t>
          </a:r>
          <a:r>
            <a:rPr lang="en-GB" baseline="30000"/>
            <a:t>st</a:t>
          </a:r>
          <a:r>
            <a:rPr lang="en-GB"/>
            <a:t> February. </a:t>
          </a:r>
          <a:endParaRPr lang="en-US"/>
        </a:p>
      </dgm:t>
    </dgm:pt>
    <dgm:pt modelId="{727C8B0E-3C8A-481E-B972-5416D9630E0D}" type="parTrans" cxnId="{F7569868-CA00-42B3-89CA-2457FD71C0FB}">
      <dgm:prSet/>
      <dgm:spPr/>
      <dgm:t>
        <a:bodyPr/>
        <a:lstStyle/>
        <a:p>
          <a:endParaRPr lang="en-US"/>
        </a:p>
      </dgm:t>
    </dgm:pt>
    <dgm:pt modelId="{8DF92C4B-4A78-4A9A-87F0-C7B6739F11A0}" type="sibTrans" cxnId="{F7569868-CA00-42B3-89CA-2457FD71C0FB}">
      <dgm:prSet/>
      <dgm:spPr/>
      <dgm:t>
        <a:bodyPr/>
        <a:lstStyle/>
        <a:p>
          <a:endParaRPr lang="en-US"/>
        </a:p>
      </dgm:t>
    </dgm:pt>
    <dgm:pt modelId="{56FED0B3-DB48-4D16-9454-7DE0143DD50F}">
      <dgm:prSet/>
      <dgm:spPr/>
      <dgm:t>
        <a:bodyPr/>
        <a:lstStyle/>
        <a:p>
          <a:r>
            <a:rPr lang="en-GB"/>
            <a:t>Client sends a cheque for £100 on 10</a:t>
          </a:r>
          <a:r>
            <a:rPr lang="en-GB" baseline="30000"/>
            <a:t>th</a:t>
          </a:r>
          <a:r>
            <a:rPr lang="en-GB"/>
            <a:t> Feb to pay back £40 and on account of costs.</a:t>
          </a:r>
          <a:endParaRPr lang="en-US"/>
        </a:p>
      </dgm:t>
    </dgm:pt>
    <dgm:pt modelId="{41242243-F5AA-4AE6-ADE0-71D128CE0D17}" type="parTrans" cxnId="{3F8CDDA8-6C22-42DD-A67A-E8D1A066AE9F}">
      <dgm:prSet/>
      <dgm:spPr/>
      <dgm:t>
        <a:bodyPr/>
        <a:lstStyle/>
        <a:p>
          <a:endParaRPr lang="en-US"/>
        </a:p>
      </dgm:t>
    </dgm:pt>
    <dgm:pt modelId="{BF4CD118-011A-433A-A96D-DBCC507E2299}" type="sibTrans" cxnId="{3F8CDDA8-6C22-42DD-A67A-E8D1A066AE9F}">
      <dgm:prSet/>
      <dgm:spPr/>
      <dgm:t>
        <a:bodyPr/>
        <a:lstStyle/>
        <a:p>
          <a:endParaRPr lang="en-US"/>
        </a:p>
      </dgm:t>
    </dgm:pt>
    <dgm:pt modelId="{3893773C-EA14-4D73-B3DF-F6BF20235050}">
      <dgm:prSet/>
      <dgm:spPr/>
      <dgm:t>
        <a:bodyPr/>
        <a:lstStyle/>
        <a:p>
          <a:r>
            <a:rPr lang="en-GB"/>
            <a:t>The £40 is business money and the £60 is client money</a:t>
          </a:r>
          <a:endParaRPr lang="en-US"/>
        </a:p>
      </dgm:t>
    </dgm:pt>
    <dgm:pt modelId="{4D4F26C5-EC89-4ED6-A892-495CC03D1183}" type="parTrans" cxnId="{A2D57360-3173-4837-A1F2-C9C91BEECBE4}">
      <dgm:prSet/>
      <dgm:spPr/>
      <dgm:t>
        <a:bodyPr/>
        <a:lstStyle/>
        <a:p>
          <a:endParaRPr lang="en-US"/>
        </a:p>
      </dgm:t>
    </dgm:pt>
    <dgm:pt modelId="{3AC0D6D2-B75E-4B2D-B0C6-2E84D7A81AFE}" type="sibTrans" cxnId="{A2D57360-3173-4837-A1F2-C9C91BEECBE4}">
      <dgm:prSet/>
      <dgm:spPr/>
      <dgm:t>
        <a:bodyPr/>
        <a:lstStyle/>
        <a:p>
          <a:endParaRPr lang="en-US"/>
        </a:p>
      </dgm:t>
    </dgm:pt>
    <dgm:pt modelId="{492326F2-DE20-4252-8F7C-45901D14B2A9}" type="pres">
      <dgm:prSet presAssocID="{655F425F-33EB-44B5-88C6-B5F4122E9A72}" presName="linear" presStyleCnt="0">
        <dgm:presLayoutVars>
          <dgm:animLvl val="lvl"/>
          <dgm:resizeHandles val="exact"/>
        </dgm:presLayoutVars>
      </dgm:prSet>
      <dgm:spPr/>
    </dgm:pt>
    <dgm:pt modelId="{2D745677-A406-480B-BA23-5BFA5A432A66}" type="pres">
      <dgm:prSet presAssocID="{A30BDADC-DB91-49D2-9181-5D822D9F540A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0D853DD7-2166-4D2A-8F72-7EE88A111474}" type="pres">
      <dgm:prSet presAssocID="{5620510D-89B2-4ECC-9B3B-F59F32D9F360}" presName="spacer" presStyleCnt="0"/>
      <dgm:spPr/>
    </dgm:pt>
    <dgm:pt modelId="{3D5E412E-747E-4E9B-955C-BF12714B34D1}" type="pres">
      <dgm:prSet presAssocID="{A1BF3698-4F6D-4F4C-8F22-349CC2F56679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27C76787-D07D-4B1C-9581-365B37125599}" type="pres">
      <dgm:prSet presAssocID="{7F8F3148-F5A1-40D4-BA55-B56C77DAEF2A}" presName="spacer" presStyleCnt="0"/>
      <dgm:spPr/>
    </dgm:pt>
    <dgm:pt modelId="{C23D4571-1926-46D1-BA5D-3395E4D2D01B}" type="pres">
      <dgm:prSet presAssocID="{1000650C-0CC2-481F-AC0F-D14FDC4D5DBF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9B60D048-D8CA-4DB3-B727-93F424F2EE68}" type="pres">
      <dgm:prSet presAssocID="{801C2CFE-98B9-4F07-A219-6C6FBC410F87}" presName="spacer" presStyleCnt="0"/>
      <dgm:spPr/>
    </dgm:pt>
    <dgm:pt modelId="{B8096AF3-BBD0-4F05-9581-2ED5D112A007}" type="pres">
      <dgm:prSet presAssocID="{2C300FD6-51FE-4B6B-AAAB-411A8B935DC4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4DD97D5C-185F-46A3-A7E5-EA2EDFF7EA19}" type="pres">
      <dgm:prSet presAssocID="{8DF92C4B-4A78-4A9A-87F0-C7B6739F11A0}" presName="spacer" presStyleCnt="0"/>
      <dgm:spPr/>
    </dgm:pt>
    <dgm:pt modelId="{56C68F53-D5FC-4727-9DA8-FBFE9A5F56BE}" type="pres">
      <dgm:prSet presAssocID="{56FED0B3-DB48-4D16-9454-7DE0143DD50F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DAE8766D-5A64-4640-A855-904DD3F8A28B}" type="pres">
      <dgm:prSet presAssocID="{BF4CD118-011A-433A-A96D-DBCC507E2299}" presName="spacer" presStyleCnt="0"/>
      <dgm:spPr/>
    </dgm:pt>
    <dgm:pt modelId="{F2216E44-68D4-4ADC-894F-454B4A604517}" type="pres">
      <dgm:prSet presAssocID="{3893773C-EA14-4D73-B3DF-F6BF20235050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FAFCFD03-2F63-4396-BEAF-48A0FA2785C4}" type="presOf" srcId="{1000650C-0CC2-481F-AC0F-D14FDC4D5DBF}" destId="{C23D4571-1926-46D1-BA5D-3395E4D2D01B}" srcOrd="0" destOrd="0" presId="urn:microsoft.com/office/officeart/2005/8/layout/vList2"/>
    <dgm:cxn modelId="{90900A31-4AC2-4323-8F74-BE428087827B}" srcId="{655F425F-33EB-44B5-88C6-B5F4122E9A72}" destId="{1000650C-0CC2-481F-AC0F-D14FDC4D5DBF}" srcOrd="2" destOrd="0" parTransId="{3659CCFD-FBFD-45B5-88DC-301C7DDC36E5}" sibTransId="{801C2CFE-98B9-4F07-A219-6C6FBC410F87}"/>
    <dgm:cxn modelId="{A2D57360-3173-4837-A1F2-C9C91BEECBE4}" srcId="{655F425F-33EB-44B5-88C6-B5F4122E9A72}" destId="{3893773C-EA14-4D73-B3DF-F6BF20235050}" srcOrd="5" destOrd="0" parTransId="{4D4F26C5-EC89-4ED6-A892-495CC03D1183}" sibTransId="{3AC0D6D2-B75E-4B2D-B0C6-2E84D7A81AFE}"/>
    <dgm:cxn modelId="{F7569868-CA00-42B3-89CA-2457FD71C0FB}" srcId="{655F425F-33EB-44B5-88C6-B5F4122E9A72}" destId="{2C300FD6-51FE-4B6B-AAAB-411A8B935DC4}" srcOrd="3" destOrd="0" parTransId="{727C8B0E-3C8A-481E-B972-5416D9630E0D}" sibTransId="{8DF92C4B-4A78-4A9A-87F0-C7B6739F11A0}"/>
    <dgm:cxn modelId="{33BDB48A-2984-4AE1-BEDD-67A1E6FC1844}" type="presOf" srcId="{2C300FD6-51FE-4B6B-AAAB-411A8B935DC4}" destId="{B8096AF3-BBD0-4F05-9581-2ED5D112A007}" srcOrd="0" destOrd="0" presId="urn:microsoft.com/office/officeart/2005/8/layout/vList2"/>
    <dgm:cxn modelId="{07E3F28B-96D6-455B-AEA3-75B125C8A4AE}" type="presOf" srcId="{A1BF3698-4F6D-4F4C-8F22-349CC2F56679}" destId="{3D5E412E-747E-4E9B-955C-BF12714B34D1}" srcOrd="0" destOrd="0" presId="urn:microsoft.com/office/officeart/2005/8/layout/vList2"/>
    <dgm:cxn modelId="{3834C39A-B668-47F0-B8F7-DF935155AA7F}" type="presOf" srcId="{655F425F-33EB-44B5-88C6-B5F4122E9A72}" destId="{492326F2-DE20-4252-8F7C-45901D14B2A9}" srcOrd="0" destOrd="0" presId="urn:microsoft.com/office/officeart/2005/8/layout/vList2"/>
    <dgm:cxn modelId="{C65553A5-4A31-494D-B899-B21705E0AB93}" srcId="{655F425F-33EB-44B5-88C6-B5F4122E9A72}" destId="{A30BDADC-DB91-49D2-9181-5D822D9F540A}" srcOrd="0" destOrd="0" parTransId="{9EF4FC3E-B3E2-42E2-9BCE-51E9B62B5433}" sibTransId="{5620510D-89B2-4ECC-9B3B-F59F32D9F360}"/>
    <dgm:cxn modelId="{B9B892A5-F619-4ACC-8146-B9C3DDB9AA3B}" type="presOf" srcId="{3893773C-EA14-4D73-B3DF-F6BF20235050}" destId="{F2216E44-68D4-4ADC-894F-454B4A604517}" srcOrd="0" destOrd="0" presId="urn:microsoft.com/office/officeart/2005/8/layout/vList2"/>
    <dgm:cxn modelId="{3F8CDDA8-6C22-42DD-A67A-E8D1A066AE9F}" srcId="{655F425F-33EB-44B5-88C6-B5F4122E9A72}" destId="{56FED0B3-DB48-4D16-9454-7DE0143DD50F}" srcOrd="4" destOrd="0" parTransId="{41242243-F5AA-4AE6-ADE0-71D128CE0D17}" sibTransId="{BF4CD118-011A-433A-A96D-DBCC507E2299}"/>
    <dgm:cxn modelId="{369070AA-393C-43AC-9BE0-BEAB9CA4CB19}" type="presOf" srcId="{A30BDADC-DB91-49D2-9181-5D822D9F540A}" destId="{2D745677-A406-480B-BA23-5BFA5A432A66}" srcOrd="0" destOrd="0" presId="urn:microsoft.com/office/officeart/2005/8/layout/vList2"/>
    <dgm:cxn modelId="{14A07AB0-5FB7-4697-B28A-CCBEAC6AE5DE}" type="presOf" srcId="{56FED0B3-DB48-4D16-9454-7DE0143DD50F}" destId="{56C68F53-D5FC-4727-9DA8-FBFE9A5F56BE}" srcOrd="0" destOrd="0" presId="urn:microsoft.com/office/officeart/2005/8/layout/vList2"/>
    <dgm:cxn modelId="{331D92EB-A31B-481A-8C27-DB21BF835589}" srcId="{655F425F-33EB-44B5-88C6-B5F4122E9A72}" destId="{A1BF3698-4F6D-4F4C-8F22-349CC2F56679}" srcOrd="1" destOrd="0" parTransId="{3F3E54FC-1615-4DD5-8AF4-238A22C83D7B}" sibTransId="{7F8F3148-F5A1-40D4-BA55-B56C77DAEF2A}"/>
    <dgm:cxn modelId="{620295F6-2D21-4EAF-96ED-2D26135C305C}" type="presParOf" srcId="{492326F2-DE20-4252-8F7C-45901D14B2A9}" destId="{2D745677-A406-480B-BA23-5BFA5A432A66}" srcOrd="0" destOrd="0" presId="urn:microsoft.com/office/officeart/2005/8/layout/vList2"/>
    <dgm:cxn modelId="{2C4054FF-1B98-47DE-9010-BF2D66801E39}" type="presParOf" srcId="{492326F2-DE20-4252-8F7C-45901D14B2A9}" destId="{0D853DD7-2166-4D2A-8F72-7EE88A111474}" srcOrd="1" destOrd="0" presId="urn:microsoft.com/office/officeart/2005/8/layout/vList2"/>
    <dgm:cxn modelId="{2FFFBB72-47BB-43BD-B8BF-D7284B685247}" type="presParOf" srcId="{492326F2-DE20-4252-8F7C-45901D14B2A9}" destId="{3D5E412E-747E-4E9B-955C-BF12714B34D1}" srcOrd="2" destOrd="0" presId="urn:microsoft.com/office/officeart/2005/8/layout/vList2"/>
    <dgm:cxn modelId="{2935F761-F4B7-457E-9EDA-C40DD2E49316}" type="presParOf" srcId="{492326F2-DE20-4252-8F7C-45901D14B2A9}" destId="{27C76787-D07D-4B1C-9581-365B37125599}" srcOrd="3" destOrd="0" presId="urn:microsoft.com/office/officeart/2005/8/layout/vList2"/>
    <dgm:cxn modelId="{0BBFF184-729A-4D71-96E5-CCF992289A39}" type="presParOf" srcId="{492326F2-DE20-4252-8F7C-45901D14B2A9}" destId="{C23D4571-1926-46D1-BA5D-3395E4D2D01B}" srcOrd="4" destOrd="0" presId="urn:microsoft.com/office/officeart/2005/8/layout/vList2"/>
    <dgm:cxn modelId="{A569EB26-0C13-423F-89BA-CEED77872EC3}" type="presParOf" srcId="{492326F2-DE20-4252-8F7C-45901D14B2A9}" destId="{9B60D048-D8CA-4DB3-B727-93F424F2EE68}" srcOrd="5" destOrd="0" presId="urn:microsoft.com/office/officeart/2005/8/layout/vList2"/>
    <dgm:cxn modelId="{8E1BA3D3-AD70-4AE5-93B4-176B51A38D37}" type="presParOf" srcId="{492326F2-DE20-4252-8F7C-45901D14B2A9}" destId="{B8096AF3-BBD0-4F05-9581-2ED5D112A007}" srcOrd="6" destOrd="0" presId="urn:microsoft.com/office/officeart/2005/8/layout/vList2"/>
    <dgm:cxn modelId="{CC27CB10-A05D-4DA1-A794-D60877A77A5E}" type="presParOf" srcId="{492326F2-DE20-4252-8F7C-45901D14B2A9}" destId="{4DD97D5C-185F-46A3-A7E5-EA2EDFF7EA19}" srcOrd="7" destOrd="0" presId="urn:microsoft.com/office/officeart/2005/8/layout/vList2"/>
    <dgm:cxn modelId="{84CD9672-0AB4-4142-9DF9-B893FA12DEDE}" type="presParOf" srcId="{492326F2-DE20-4252-8F7C-45901D14B2A9}" destId="{56C68F53-D5FC-4727-9DA8-FBFE9A5F56BE}" srcOrd="8" destOrd="0" presId="urn:microsoft.com/office/officeart/2005/8/layout/vList2"/>
    <dgm:cxn modelId="{B50B188A-A4A4-409F-A886-15B20AE8B147}" type="presParOf" srcId="{492326F2-DE20-4252-8F7C-45901D14B2A9}" destId="{DAE8766D-5A64-4640-A855-904DD3F8A28B}" srcOrd="9" destOrd="0" presId="urn:microsoft.com/office/officeart/2005/8/layout/vList2"/>
    <dgm:cxn modelId="{C09BDE80-1170-49F7-AC63-2FF1A23EF3E0}" type="presParOf" srcId="{492326F2-DE20-4252-8F7C-45901D14B2A9}" destId="{F2216E44-68D4-4ADC-894F-454B4A604517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DB6F33A1-09BD-4944-84E3-671A20EFAD9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6D114F03-6043-4346-A9FC-F0CFF3DC36D3}">
      <dgm:prSet/>
      <dgm:spPr/>
      <dgm:t>
        <a:bodyPr/>
        <a:lstStyle/>
        <a:p>
          <a:r>
            <a:rPr lang="en-GB"/>
            <a:t>Is allowed the firm can ‘split’ the cheque </a:t>
          </a:r>
          <a:endParaRPr lang="en-US"/>
        </a:p>
      </dgm:t>
    </dgm:pt>
    <dgm:pt modelId="{252B5019-5619-4A71-B455-1A517206CC01}" type="parTrans" cxnId="{7FCDFD8B-303F-4E75-98F5-321C663DED10}">
      <dgm:prSet/>
      <dgm:spPr/>
      <dgm:t>
        <a:bodyPr/>
        <a:lstStyle/>
        <a:p>
          <a:endParaRPr lang="en-US"/>
        </a:p>
      </dgm:t>
    </dgm:pt>
    <dgm:pt modelId="{1E0851CF-795D-4FC9-B28A-45F1B27876B7}" type="sibTrans" cxnId="{7FCDFD8B-303F-4E75-98F5-321C663DED10}">
      <dgm:prSet/>
      <dgm:spPr/>
      <dgm:t>
        <a:bodyPr/>
        <a:lstStyle/>
        <a:p>
          <a:endParaRPr lang="en-US"/>
        </a:p>
      </dgm:t>
    </dgm:pt>
    <dgm:pt modelId="{47172A41-2D05-4984-8F47-E73B67987E52}">
      <dgm:prSet/>
      <dgm:spPr/>
      <dgm:t>
        <a:bodyPr/>
        <a:lstStyle/>
        <a:p>
          <a:r>
            <a:rPr lang="en-GB"/>
            <a:t>£40 to business account and £60 to Client account:</a:t>
          </a:r>
          <a:endParaRPr lang="en-US"/>
        </a:p>
      </dgm:t>
    </dgm:pt>
    <dgm:pt modelId="{0D5A698E-2FE9-4218-AAAA-42CEE700FCE5}" type="parTrans" cxnId="{68DF0F99-DEA7-422F-81A4-0EDE9D878754}">
      <dgm:prSet/>
      <dgm:spPr/>
      <dgm:t>
        <a:bodyPr/>
        <a:lstStyle/>
        <a:p>
          <a:endParaRPr lang="en-US"/>
        </a:p>
      </dgm:t>
    </dgm:pt>
    <dgm:pt modelId="{6350EFC5-0DAC-4033-B69E-9099A373B2F2}" type="sibTrans" cxnId="{68DF0F99-DEA7-422F-81A4-0EDE9D878754}">
      <dgm:prSet/>
      <dgm:spPr/>
      <dgm:t>
        <a:bodyPr/>
        <a:lstStyle/>
        <a:p>
          <a:endParaRPr lang="en-US"/>
        </a:p>
      </dgm:t>
    </dgm:pt>
    <dgm:pt modelId="{D634D4E4-77B8-4F0B-AA42-E3E860431239}">
      <dgm:prSet/>
      <dgm:spPr/>
      <dgm:t>
        <a:bodyPr/>
        <a:lstStyle/>
        <a:p>
          <a:r>
            <a:rPr lang="en-GB"/>
            <a:t>DR Business portion to cash account – business section</a:t>
          </a:r>
          <a:endParaRPr lang="en-US"/>
        </a:p>
      </dgm:t>
    </dgm:pt>
    <dgm:pt modelId="{CEC49FD4-37BB-45EF-95C8-85E031CC784C}" type="parTrans" cxnId="{EC3BE33B-E960-4678-A36F-CF845F03D131}">
      <dgm:prSet/>
      <dgm:spPr/>
      <dgm:t>
        <a:bodyPr/>
        <a:lstStyle/>
        <a:p>
          <a:endParaRPr lang="en-US"/>
        </a:p>
      </dgm:t>
    </dgm:pt>
    <dgm:pt modelId="{C3173FCB-4334-4ED8-BC3A-A2CC5884B9BA}" type="sibTrans" cxnId="{EC3BE33B-E960-4678-A36F-CF845F03D131}">
      <dgm:prSet/>
      <dgm:spPr/>
      <dgm:t>
        <a:bodyPr/>
        <a:lstStyle/>
        <a:p>
          <a:endParaRPr lang="en-US"/>
        </a:p>
      </dgm:t>
    </dgm:pt>
    <dgm:pt modelId="{D6B1EBE7-3630-4871-B33E-FA40E7C30912}">
      <dgm:prSet/>
      <dgm:spPr/>
      <dgm:t>
        <a:bodyPr/>
        <a:lstStyle/>
        <a:p>
          <a:r>
            <a:rPr lang="en-GB"/>
            <a:t>CR Client portion to cash account – client section</a:t>
          </a:r>
          <a:endParaRPr lang="en-US"/>
        </a:p>
      </dgm:t>
    </dgm:pt>
    <dgm:pt modelId="{F755451A-2BA7-4FDC-839C-B04618D661BD}" type="parTrans" cxnId="{3A6EDC99-4E89-48B1-9A47-8638D32ABA39}">
      <dgm:prSet/>
      <dgm:spPr/>
      <dgm:t>
        <a:bodyPr/>
        <a:lstStyle/>
        <a:p>
          <a:endParaRPr lang="en-US"/>
        </a:p>
      </dgm:t>
    </dgm:pt>
    <dgm:pt modelId="{8194CE86-F093-4F39-BC36-B79F773AA033}" type="sibTrans" cxnId="{3A6EDC99-4E89-48B1-9A47-8638D32ABA39}">
      <dgm:prSet/>
      <dgm:spPr/>
      <dgm:t>
        <a:bodyPr/>
        <a:lstStyle/>
        <a:p>
          <a:endParaRPr lang="en-US"/>
        </a:p>
      </dgm:t>
    </dgm:pt>
    <dgm:pt modelId="{25F8CC26-E090-4E9A-B94A-74DF9096A43E}">
      <dgm:prSet/>
      <dgm:spPr/>
      <dgm:t>
        <a:bodyPr/>
        <a:lstStyle/>
        <a:p>
          <a:r>
            <a:rPr lang="en-GB"/>
            <a:t>CR business portion to client ledger account- Business section</a:t>
          </a:r>
          <a:endParaRPr lang="en-US"/>
        </a:p>
      </dgm:t>
    </dgm:pt>
    <dgm:pt modelId="{EA2E6DE6-CAAB-437D-BC1B-FC0AD3002408}" type="parTrans" cxnId="{C1696C05-8626-4895-95FD-9C8F7B4B720D}">
      <dgm:prSet/>
      <dgm:spPr/>
      <dgm:t>
        <a:bodyPr/>
        <a:lstStyle/>
        <a:p>
          <a:endParaRPr lang="en-US"/>
        </a:p>
      </dgm:t>
    </dgm:pt>
    <dgm:pt modelId="{03533C38-DF22-4707-8480-3C0690901E94}" type="sibTrans" cxnId="{C1696C05-8626-4895-95FD-9C8F7B4B720D}">
      <dgm:prSet/>
      <dgm:spPr/>
      <dgm:t>
        <a:bodyPr/>
        <a:lstStyle/>
        <a:p>
          <a:endParaRPr lang="en-US"/>
        </a:p>
      </dgm:t>
    </dgm:pt>
    <dgm:pt modelId="{2CF61E37-E526-403B-A341-F51B998A8CB3}">
      <dgm:prSet/>
      <dgm:spPr/>
      <dgm:t>
        <a:bodyPr/>
        <a:lstStyle/>
        <a:p>
          <a:r>
            <a:rPr lang="en-GB"/>
            <a:t>CR client portion to Client ledger account –client section.</a:t>
          </a:r>
          <a:endParaRPr lang="en-US"/>
        </a:p>
      </dgm:t>
    </dgm:pt>
    <dgm:pt modelId="{9B3E014C-8EAD-4BD6-942F-0659E5FB6846}" type="parTrans" cxnId="{A002AA18-5FB2-4652-957D-DA2681266635}">
      <dgm:prSet/>
      <dgm:spPr/>
      <dgm:t>
        <a:bodyPr/>
        <a:lstStyle/>
        <a:p>
          <a:endParaRPr lang="en-US"/>
        </a:p>
      </dgm:t>
    </dgm:pt>
    <dgm:pt modelId="{B0C1A40E-2923-4185-8884-6AC2727225B7}" type="sibTrans" cxnId="{A002AA18-5FB2-4652-957D-DA2681266635}">
      <dgm:prSet/>
      <dgm:spPr/>
      <dgm:t>
        <a:bodyPr/>
        <a:lstStyle/>
        <a:p>
          <a:endParaRPr lang="en-US"/>
        </a:p>
      </dgm:t>
    </dgm:pt>
    <dgm:pt modelId="{0344B33A-509D-4CBE-9870-25287114F3F7}" type="pres">
      <dgm:prSet presAssocID="{DB6F33A1-09BD-4944-84E3-671A20EFAD96}" presName="root" presStyleCnt="0">
        <dgm:presLayoutVars>
          <dgm:dir/>
          <dgm:resizeHandles val="exact"/>
        </dgm:presLayoutVars>
      </dgm:prSet>
      <dgm:spPr/>
    </dgm:pt>
    <dgm:pt modelId="{AB8AF240-415A-4E22-8189-D2D51818A239}" type="pres">
      <dgm:prSet presAssocID="{6D114F03-6043-4346-A9FC-F0CFF3DC36D3}" presName="compNode" presStyleCnt="0"/>
      <dgm:spPr/>
    </dgm:pt>
    <dgm:pt modelId="{DCAAB976-D364-45E6-A451-7467F50CA1B2}" type="pres">
      <dgm:prSet presAssocID="{6D114F03-6043-4346-A9FC-F0CFF3DC36D3}" presName="bgRect" presStyleLbl="bgShp" presStyleIdx="0" presStyleCnt="6"/>
      <dgm:spPr/>
    </dgm:pt>
    <dgm:pt modelId="{7C4F7F26-F1DD-4E3D-AED7-01050F8471D5}" type="pres">
      <dgm:prSet presAssocID="{6D114F03-6043-4346-A9FC-F0CFF3DC36D3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 Check"/>
        </a:ext>
      </dgm:extLst>
    </dgm:pt>
    <dgm:pt modelId="{47DAE40B-6FC3-484E-9B93-BE9773365163}" type="pres">
      <dgm:prSet presAssocID="{6D114F03-6043-4346-A9FC-F0CFF3DC36D3}" presName="spaceRect" presStyleCnt="0"/>
      <dgm:spPr/>
    </dgm:pt>
    <dgm:pt modelId="{B96E53C2-A319-42D1-A84F-98983C316C06}" type="pres">
      <dgm:prSet presAssocID="{6D114F03-6043-4346-A9FC-F0CFF3DC36D3}" presName="parTx" presStyleLbl="revTx" presStyleIdx="0" presStyleCnt="6">
        <dgm:presLayoutVars>
          <dgm:chMax val="0"/>
          <dgm:chPref val="0"/>
        </dgm:presLayoutVars>
      </dgm:prSet>
      <dgm:spPr/>
    </dgm:pt>
    <dgm:pt modelId="{3256E77F-DB4E-46D4-A72C-7CDA2A9DCD70}" type="pres">
      <dgm:prSet presAssocID="{1E0851CF-795D-4FC9-B28A-45F1B27876B7}" presName="sibTrans" presStyleCnt="0"/>
      <dgm:spPr/>
    </dgm:pt>
    <dgm:pt modelId="{DEB83ACB-AB9D-470C-B175-43C3031013EA}" type="pres">
      <dgm:prSet presAssocID="{47172A41-2D05-4984-8F47-E73B67987E52}" presName="compNode" presStyleCnt="0"/>
      <dgm:spPr/>
    </dgm:pt>
    <dgm:pt modelId="{B540B481-15A6-415F-B4C4-DD8FB4D6F4E7}" type="pres">
      <dgm:prSet presAssocID="{47172A41-2D05-4984-8F47-E73B67987E52}" presName="bgRect" presStyleLbl="bgShp" presStyleIdx="1" presStyleCnt="6"/>
      <dgm:spPr/>
    </dgm:pt>
    <dgm:pt modelId="{71FE00B9-377E-432D-A8C3-EA75B3A2A3DC}" type="pres">
      <dgm:prSet presAssocID="{47172A41-2D05-4984-8F47-E73B67987E52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Yuan"/>
        </a:ext>
      </dgm:extLst>
    </dgm:pt>
    <dgm:pt modelId="{899B26DD-0B72-452B-B6DE-FCE01D541794}" type="pres">
      <dgm:prSet presAssocID="{47172A41-2D05-4984-8F47-E73B67987E52}" presName="spaceRect" presStyleCnt="0"/>
      <dgm:spPr/>
    </dgm:pt>
    <dgm:pt modelId="{BD1ED463-9EFD-48F3-ADA4-8C08882F774F}" type="pres">
      <dgm:prSet presAssocID="{47172A41-2D05-4984-8F47-E73B67987E52}" presName="parTx" presStyleLbl="revTx" presStyleIdx="1" presStyleCnt="6">
        <dgm:presLayoutVars>
          <dgm:chMax val="0"/>
          <dgm:chPref val="0"/>
        </dgm:presLayoutVars>
      </dgm:prSet>
      <dgm:spPr/>
    </dgm:pt>
    <dgm:pt modelId="{DCC10CE5-AF5F-4108-8C52-8E2278C47966}" type="pres">
      <dgm:prSet presAssocID="{6350EFC5-0DAC-4033-B69E-9099A373B2F2}" presName="sibTrans" presStyleCnt="0"/>
      <dgm:spPr/>
    </dgm:pt>
    <dgm:pt modelId="{D6C0AB0E-0308-4C43-9B6B-B82B2D743D80}" type="pres">
      <dgm:prSet presAssocID="{D634D4E4-77B8-4F0B-AA42-E3E860431239}" presName="compNode" presStyleCnt="0"/>
      <dgm:spPr/>
    </dgm:pt>
    <dgm:pt modelId="{B8799C3B-6A68-4772-B27A-7C94C43EFB82}" type="pres">
      <dgm:prSet presAssocID="{D634D4E4-77B8-4F0B-AA42-E3E860431239}" presName="bgRect" presStyleLbl="bgShp" presStyleIdx="2" presStyleCnt="6"/>
      <dgm:spPr/>
    </dgm:pt>
    <dgm:pt modelId="{CF174BA9-ED63-4BE6-9CE1-5C883CD81590}" type="pres">
      <dgm:prSet presAssocID="{D634D4E4-77B8-4F0B-AA42-E3E860431239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C98C6405-7587-4989-9C0F-BC80EDC6B316}" type="pres">
      <dgm:prSet presAssocID="{D634D4E4-77B8-4F0B-AA42-E3E860431239}" presName="spaceRect" presStyleCnt="0"/>
      <dgm:spPr/>
    </dgm:pt>
    <dgm:pt modelId="{DFDF7BB7-8152-484B-A94B-3D94AA027D73}" type="pres">
      <dgm:prSet presAssocID="{D634D4E4-77B8-4F0B-AA42-E3E860431239}" presName="parTx" presStyleLbl="revTx" presStyleIdx="2" presStyleCnt="6">
        <dgm:presLayoutVars>
          <dgm:chMax val="0"/>
          <dgm:chPref val="0"/>
        </dgm:presLayoutVars>
      </dgm:prSet>
      <dgm:spPr/>
    </dgm:pt>
    <dgm:pt modelId="{0E270A6A-2E3D-415F-A930-4155D6AEB061}" type="pres">
      <dgm:prSet presAssocID="{C3173FCB-4334-4ED8-BC3A-A2CC5884B9BA}" presName="sibTrans" presStyleCnt="0"/>
      <dgm:spPr/>
    </dgm:pt>
    <dgm:pt modelId="{FC88D6AE-F99E-448F-B3C7-58792BEF448D}" type="pres">
      <dgm:prSet presAssocID="{D6B1EBE7-3630-4871-B33E-FA40E7C30912}" presName="compNode" presStyleCnt="0"/>
      <dgm:spPr/>
    </dgm:pt>
    <dgm:pt modelId="{C858DBA7-77D2-4ADC-BED4-CAA3A3700554}" type="pres">
      <dgm:prSet presAssocID="{D6B1EBE7-3630-4871-B33E-FA40E7C30912}" presName="bgRect" presStyleLbl="bgShp" presStyleIdx="3" presStyleCnt="6"/>
      <dgm:spPr/>
    </dgm:pt>
    <dgm:pt modelId="{84103C3F-6602-48C6-B2B3-9590E7C084CB}" type="pres">
      <dgm:prSet presAssocID="{D6B1EBE7-3630-4871-B33E-FA40E7C30912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gister"/>
        </a:ext>
      </dgm:extLst>
    </dgm:pt>
    <dgm:pt modelId="{B6FB0F1C-8E0D-4A3B-938F-3AEAF1CFF622}" type="pres">
      <dgm:prSet presAssocID="{D6B1EBE7-3630-4871-B33E-FA40E7C30912}" presName="spaceRect" presStyleCnt="0"/>
      <dgm:spPr/>
    </dgm:pt>
    <dgm:pt modelId="{5922DF19-379E-4BD4-A53A-E9268EB6E170}" type="pres">
      <dgm:prSet presAssocID="{D6B1EBE7-3630-4871-B33E-FA40E7C30912}" presName="parTx" presStyleLbl="revTx" presStyleIdx="3" presStyleCnt="6">
        <dgm:presLayoutVars>
          <dgm:chMax val="0"/>
          <dgm:chPref val="0"/>
        </dgm:presLayoutVars>
      </dgm:prSet>
      <dgm:spPr/>
    </dgm:pt>
    <dgm:pt modelId="{4959B762-81EF-4847-B442-D33F8480D415}" type="pres">
      <dgm:prSet presAssocID="{8194CE86-F093-4F39-BC36-B79F773AA033}" presName="sibTrans" presStyleCnt="0"/>
      <dgm:spPr/>
    </dgm:pt>
    <dgm:pt modelId="{1C37F42F-7CD6-4276-8856-D90FE9F7801A}" type="pres">
      <dgm:prSet presAssocID="{25F8CC26-E090-4E9A-B94A-74DF9096A43E}" presName="compNode" presStyleCnt="0"/>
      <dgm:spPr/>
    </dgm:pt>
    <dgm:pt modelId="{9EAC9575-731C-42BF-BCC1-7075B78194F0}" type="pres">
      <dgm:prSet presAssocID="{25F8CC26-E090-4E9A-B94A-74DF9096A43E}" presName="bgRect" presStyleLbl="bgShp" presStyleIdx="4" presStyleCnt="6"/>
      <dgm:spPr/>
    </dgm:pt>
    <dgm:pt modelId="{D4FB42DB-4561-4228-A378-739465F55403}" type="pres">
      <dgm:prSet presAssocID="{25F8CC26-E090-4E9A-B94A-74DF9096A43E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llar"/>
        </a:ext>
      </dgm:extLst>
    </dgm:pt>
    <dgm:pt modelId="{60B7E19A-2906-4A85-87D3-42083F97278D}" type="pres">
      <dgm:prSet presAssocID="{25F8CC26-E090-4E9A-B94A-74DF9096A43E}" presName="spaceRect" presStyleCnt="0"/>
      <dgm:spPr/>
    </dgm:pt>
    <dgm:pt modelId="{2723FBF0-625F-4C7F-AE78-4E89BF664FED}" type="pres">
      <dgm:prSet presAssocID="{25F8CC26-E090-4E9A-B94A-74DF9096A43E}" presName="parTx" presStyleLbl="revTx" presStyleIdx="4" presStyleCnt="6">
        <dgm:presLayoutVars>
          <dgm:chMax val="0"/>
          <dgm:chPref val="0"/>
        </dgm:presLayoutVars>
      </dgm:prSet>
      <dgm:spPr/>
    </dgm:pt>
    <dgm:pt modelId="{37BDE360-CF88-49F9-9E8C-3632B98B65EE}" type="pres">
      <dgm:prSet presAssocID="{03533C38-DF22-4707-8480-3C0690901E94}" presName="sibTrans" presStyleCnt="0"/>
      <dgm:spPr/>
    </dgm:pt>
    <dgm:pt modelId="{B0729153-AFE8-4702-ABCC-597D19F74D99}" type="pres">
      <dgm:prSet presAssocID="{2CF61E37-E526-403B-A341-F51B998A8CB3}" presName="compNode" presStyleCnt="0"/>
      <dgm:spPr/>
    </dgm:pt>
    <dgm:pt modelId="{AAE0309E-DC4B-45A1-99F2-32F0DF3A95AD}" type="pres">
      <dgm:prSet presAssocID="{2CF61E37-E526-403B-A341-F51B998A8CB3}" presName="bgRect" presStyleLbl="bgShp" presStyleIdx="5" presStyleCnt="6"/>
      <dgm:spPr/>
    </dgm:pt>
    <dgm:pt modelId="{E31B930E-8C85-4047-8FA7-AE0F5F5FC0BB}" type="pres">
      <dgm:prSet presAssocID="{2CF61E37-E526-403B-A341-F51B998A8CB3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cessor"/>
        </a:ext>
      </dgm:extLst>
    </dgm:pt>
    <dgm:pt modelId="{761389B6-5184-4568-9035-7ECBB7AC1042}" type="pres">
      <dgm:prSet presAssocID="{2CF61E37-E526-403B-A341-F51B998A8CB3}" presName="spaceRect" presStyleCnt="0"/>
      <dgm:spPr/>
    </dgm:pt>
    <dgm:pt modelId="{A56C4307-9876-45E5-8340-DD705B893ABE}" type="pres">
      <dgm:prSet presAssocID="{2CF61E37-E526-403B-A341-F51B998A8CB3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C1696C05-8626-4895-95FD-9C8F7B4B720D}" srcId="{DB6F33A1-09BD-4944-84E3-671A20EFAD96}" destId="{25F8CC26-E090-4E9A-B94A-74DF9096A43E}" srcOrd="4" destOrd="0" parTransId="{EA2E6DE6-CAAB-437D-BC1B-FC0AD3002408}" sibTransId="{03533C38-DF22-4707-8480-3C0690901E94}"/>
    <dgm:cxn modelId="{B2631918-C256-4365-A99B-5E4C311C966F}" type="presOf" srcId="{2CF61E37-E526-403B-A341-F51B998A8CB3}" destId="{A56C4307-9876-45E5-8340-DD705B893ABE}" srcOrd="0" destOrd="0" presId="urn:microsoft.com/office/officeart/2018/2/layout/IconVerticalSolidList"/>
    <dgm:cxn modelId="{A002AA18-5FB2-4652-957D-DA2681266635}" srcId="{DB6F33A1-09BD-4944-84E3-671A20EFAD96}" destId="{2CF61E37-E526-403B-A341-F51B998A8CB3}" srcOrd="5" destOrd="0" parTransId="{9B3E014C-8EAD-4BD6-942F-0659E5FB6846}" sibTransId="{B0C1A40E-2923-4185-8884-6AC2727225B7}"/>
    <dgm:cxn modelId="{EC3BE33B-E960-4678-A36F-CF845F03D131}" srcId="{DB6F33A1-09BD-4944-84E3-671A20EFAD96}" destId="{D634D4E4-77B8-4F0B-AA42-E3E860431239}" srcOrd="2" destOrd="0" parTransId="{CEC49FD4-37BB-45EF-95C8-85E031CC784C}" sibTransId="{C3173FCB-4334-4ED8-BC3A-A2CC5884B9BA}"/>
    <dgm:cxn modelId="{A87CB44E-3D26-4A9D-991D-3FF5DDE98EB2}" type="presOf" srcId="{D6B1EBE7-3630-4871-B33E-FA40E7C30912}" destId="{5922DF19-379E-4BD4-A53A-E9268EB6E170}" srcOrd="0" destOrd="0" presId="urn:microsoft.com/office/officeart/2018/2/layout/IconVerticalSolidList"/>
    <dgm:cxn modelId="{8BF0C76F-82F8-4CCD-BCBC-C4DF216FC756}" type="presOf" srcId="{DB6F33A1-09BD-4944-84E3-671A20EFAD96}" destId="{0344B33A-509D-4CBE-9870-25287114F3F7}" srcOrd="0" destOrd="0" presId="urn:microsoft.com/office/officeart/2018/2/layout/IconVerticalSolidList"/>
    <dgm:cxn modelId="{6182FA52-097C-4526-92A1-12DAB60CDDCB}" type="presOf" srcId="{47172A41-2D05-4984-8F47-E73B67987E52}" destId="{BD1ED463-9EFD-48F3-ADA4-8C08882F774F}" srcOrd="0" destOrd="0" presId="urn:microsoft.com/office/officeart/2018/2/layout/IconVerticalSolidList"/>
    <dgm:cxn modelId="{8BEFE256-3E90-4E56-8215-E75D006A50F8}" type="presOf" srcId="{D634D4E4-77B8-4F0B-AA42-E3E860431239}" destId="{DFDF7BB7-8152-484B-A94B-3D94AA027D73}" srcOrd="0" destOrd="0" presId="urn:microsoft.com/office/officeart/2018/2/layout/IconVerticalSolidList"/>
    <dgm:cxn modelId="{7FCDFD8B-303F-4E75-98F5-321C663DED10}" srcId="{DB6F33A1-09BD-4944-84E3-671A20EFAD96}" destId="{6D114F03-6043-4346-A9FC-F0CFF3DC36D3}" srcOrd="0" destOrd="0" parTransId="{252B5019-5619-4A71-B455-1A517206CC01}" sibTransId="{1E0851CF-795D-4FC9-B28A-45F1B27876B7}"/>
    <dgm:cxn modelId="{5080C88F-7D5B-4FEC-AE84-156AEEC3A380}" type="presOf" srcId="{6D114F03-6043-4346-A9FC-F0CFF3DC36D3}" destId="{B96E53C2-A319-42D1-A84F-98983C316C06}" srcOrd="0" destOrd="0" presId="urn:microsoft.com/office/officeart/2018/2/layout/IconVerticalSolidList"/>
    <dgm:cxn modelId="{68DF0F99-DEA7-422F-81A4-0EDE9D878754}" srcId="{DB6F33A1-09BD-4944-84E3-671A20EFAD96}" destId="{47172A41-2D05-4984-8F47-E73B67987E52}" srcOrd="1" destOrd="0" parTransId="{0D5A698E-2FE9-4218-AAAA-42CEE700FCE5}" sibTransId="{6350EFC5-0DAC-4033-B69E-9099A373B2F2}"/>
    <dgm:cxn modelId="{3A6EDC99-4E89-48B1-9A47-8638D32ABA39}" srcId="{DB6F33A1-09BD-4944-84E3-671A20EFAD96}" destId="{D6B1EBE7-3630-4871-B33E-FA40E7C30912}" srcOrd="3" destOrd="0" parTransId="{F755451A-2BA7-4FDC-839C-B04618D661BD}" sibTransId="{8194CE86-F093-4F39-BC36-B79F773AA033}"/>
    <dgm:cxn modelId="{D4C0A1B5-D23E-4F85-809F-5CB15E60ED0E}" type="presOf" srcId="{25F8CC26-E090-4E9A-B94A-74DF9096A43E}" destId="{2723FBF0-625F-4C7F-AE78-4E89BF664FED}" srcOrd="0" destOrd="0" presId="urn:microsoft.com/office/officeart/2018/2/layout/IconVerticalSolidList"/>
    <dgm:cxn modelId="{BFB1EE4B-01B7-45E7-8855-58ADD9594864}" type="presParOf" srcId="{0344B33A-509D-4CBE-9870-25287114F3F7}" destId="{AB8AF240-415A-4E22-8189-D2D51818A239}" srcOrd="0" destOrd="0" presId="urn:microsoft.com/office/officeart/2018/2/layout/IconVerticalSolidList"/>
    <dgm:cxn modelId="{68CC7906-4E04-47B7-BFEF-6BA119985F6E}" type="presParOf" srcId="{AB8AF240-415A-4E22-8189-D2D51818A239}" destId="{DCAAB976-D364-45E6-A451-7467F50CA1B2}" srcOrd="0" destOrd="0" presId="urn:microsoft.com/office/officeart/2018/2/layout/IconVerticalSolidList"/>
    <dgm:cxn modelId="{4C255687-F30D-4593-BBD1-CDED7A8EACBE}" type="presParOf" srcId="{AB8AF240-415A-4E22-8189-D2D51818A239}" destId="{7C4F7F26-F1DD-4E3D-AED7-01050F8471D5}" srcOrd="1" destOrd="0" presId="urn:microsoft.com/office/officeart/2018/2/layout/IconVerticalSolidList"/>
    <dgm:cxn modelId="{859756CD-7C8D-4074-BC67-EE20E16C87A9}" type="presParOf" srcId="{AB8AF240-415A-4E22-8189-D2D51818A239}" destId="{47DAE40B-6FC3-484E-9B93-BE9773365163}" srcOrd="2" destOrd="0" presId="urn:microsoft.com/office/officeart/2018/2/layout/IconVerticalSolidList"/>
    <dgm:cxn modelId="{33D13214-3D62-43FC-922E-969A612F828A}" type="presParOf" srcId="{AB8AF240-415A-4E22-8189-D2D51818A239}" destId="{B96E53C2-A319-42D1-A84F-98983C316C06}" srcOrd="3" destOrd="0" presId="urn:microsoft.com/office/officeart/2018/2/layout/IconVerticalSolidList"/>
    <dgm:cxn modelId="{F1D4E529-F321-4602-B3AE-25337BE349C8}" type="presParOf" srcId="{0344B33A-509D-4CBE-9870-25287114F3F7}" destId="{3256E77F-DB4E-46D4-A72C-7CDA2A9DCD70}" srcOrd="1" destOrd="0" presId="urn:microsoft.com/office/officeart/2018/2/layout/IconVerticalSolidList"/>
    <dgm:cxn modelId="{B6E46F0A-6B1C-444E-B4C9-D298B5FFEA92}" type="presParOf" srcId="{0344B33A-509D-4CBE-9870-25287114F3F7}" destId="{DEB83ACB-AB9D-470C-B175-43C3031013EA}" srcOrd="2" destOrd="0" presId="urn:microsoft.com/office/officeart/2018/2/layout/IconVerticalSolidList"/>
    <dgm:cxn modelId="{2BB49A71-FFC4-46B1-B20E-CC57747C3F0C}" type="presParOf" srcId="{DEB83ACB-AB9D-470C-B175-43C3031013EA}" destId="{B540B481-15A6-415F-B4C4-DD8FB4D6F4E7}" srcOrd="0" destOrd="0" presId="urn:microsoft.com/office/officeart/2018/2/layout/IconVerticalSolidList"/>
    <dgm:cxn modelId="{0EDBE2BC-1272-47DF-B3C8-EBB69F20B070}" type="presParOf" srcId="{DEB83ACB-AB9D-470C-B175-43C3031013EA}" destId="{71FE00B9-377E-432D-A8C3-EA75B3A2A3DC}" srcOrd="1" destOrd="0" presId="urn:microsoft.com/office/officeart/2018/2/layout/IconVerticalSolidList"/>
    <dgm:cxn modelId="{D7847FFD-91C1-4372-B684-B4892B804B97}" type="presParOf" srcId="{DEB83ACB-AB9D-470C-B175-43C3031013EA}" destId="{899B26DD-0B72-452B-B6DE-FCE01D541794}" srcOrd="2" destOrd="0" presId="urn:microsoft.com/office/officeart/2018/2/layout/IconVerticalSolidList"/>
    <dgm:cxn modelId="{8C030508-9F89-4352-892B-4CD1EDA3C7BA}" type="presParOf" srcId="{DEB83ACB-AB9D-470C-B175-43C3031013EA}" destId="{BD1ED463-9EFD-48F3-ADA4-8C08882F774F}" srcOrd="3" destOrd="0" presId="urn:microsoft.com/office/officeart/2018/2/layout/IconVerticalSolidList"/>
    <dgm:cxn modelId="{4424909D-D826-470F-9B3D-190A322B9B3A}" type="presParOf" srcId="{0344B33A-509D-4CBE-9870-25287114F3F7}" destId="{DCC10CE5-AF5F-4108-8C52-8E2278C47966}" srcOrd="3" destOrd="0" presId="urn:microsoft.com/office/officeart/2018/2/layout/IconVerticalSolidList"/>
    <dgm:cxn modelId="{4A9E5454-235E-44EC-AEDB-CD12494E76F8}" type="presParOf" srcId="{0344B33A-509D-4CBE-9870-25287114F3F7}" destId="{D6C0AB0E-0308-4C43-9B6B-B82B2D743D80}" srcOrd="4" destOrd="0" presId="urn:microsoft.com/office/officeart/2018/2/layout/IconVerticalSolidList"/>
    <dgm:cxn modelId="{776DC0E1-39FC-4121-84FB-A15C7E98C7E0}" type="presParOf" srcId="{D6C0AB0E-0308-4C43-9B6B-B82B2D743D80}" destId="{B8799C3B-6A68-4772-B27A-7C94C43EFB82}" srcOrd="0" destOrd="0" presId="urn:microsoft.com/office/officeart/2018/2/layout/IconVerticalSolidList"/>
    <dgm:cxn modelId="{E2BEB675-44A4-4A19-BA91-5376AA6F0C07}" type="presParOf" srcId="{D6C0AB0E-0308-4C43-9B6B-B82B2D743D80}" destId="{CF174BA9-ED63-4BE6-9CE1-5C883CD81590}" srcOrd="1" destOrd="0" presId="urn:microsoft.com/office/officeart/2018/2/layout/IconVerticalSolidList"/>
    <dgm:cxn modelId="{77B073E9-C9B8-47A0-A113-36930269672A}" type="presParOf" srcId="{D6C0AB0E-0308-4C43-9B6B-B82B2D743D80}" destId="{C98C6405-7587-4989-9C0F-BC80EDC6B316}" srcOrd="2" destOrd="0" presId="urn:microsoft.com/office/officeart/2018/2/layout/IconVerticalSolidList"/>
    <dgm:cxn modelId="{EF6F76D9-4C34-4E50-A06D-B9B497744755}" type="presParOf" srcId="{D6C0AB0E-0308-4C43-9B6B-B82B2D743D80}" destId="{DFDF7BB7-8152-484B-A94B-3D94AA027D73}" srcOrd="3" destOrd="0" presId="urn:microsoft.com/office/officeart/2018/2/layout/IconVerticalSolidList"/>
    <dgm:cxn modelId="{01C93437-F174-4F0C-9ABF-76B1FE7A4413}" type="presParOf" srcId="{0344B33A-509D-4CBE-9870-25287114F3F7}" destId="{0E270A6A-2E3D-415F-A930-4155D6AEB061}" srcOrd="5" destOrd="0" presId="urn:microsoft.com/office/officeart/2018/2/layout/IconVerticalSolidList"/>
    <dgm:cxn modelId="{8B6DA436-9CA3-4D8F-B18E-F57D08371802}" type="presParOf" srcId="{0344B33A-509D-4CBE-9870-25287114F3F7}" destId="{FC88D6AE-F99E-448F-B3C7-58792BEF448D}" srcOrd="6" destOrd="0" presId="urn:microsoft.com/office/officeart/2018/2/layout/IconVerticalSolidList"/>
    <dgm:cxn modelId="{17D639BB-8644-45E4-9507-D6E093530487}" type="presParOf" srcId="{FC88D6AE-F99E-448F-B3C7-58792BEF448D}" destId="{C858DBA7-77D2-4ADC-BED4-CAA3A3700554}" srcOrd="0" destOrd="0" presId="urn:microsoft.com/office/officeart/2018/2/layout/IconVerticalSolidList"/>
    <dgm:cxn modelId="{F155B54D-EFA9-4D59-8BB6-8353EFF971CD}" type="presParOf" srcId="{FC88D6AE-F99E-448F-B3C7-58792BEF448D}" destId="{84103C3F-6602-48C6-B2B3-9590E7C084CB}" srcOrd="1" destOrd="0" presId="urn:microsoft.com/office/officeart/2018/2/layout/IconVerticalSolidList"/>
    <dgm:cxn modelId="{9C95FD74-681A-4283-8706-DDF837E089AC}" type="presParOf" srcId="{FC88D6AE-F99E-448F-B3C7-58792BEF448D}" destId="{B6FB0F1C-8E0D-4A3B-938F-3AEAF1CFF622}" srcOrd="2" destOrd="0" presId="urn:microsoft.com/office/officeart/2018/2/layout/IconVerticalSolidList"/>
    <dgm:cxn modelId="{3DD4858C-39DD-4B3E-A60A-5EBC9157E2A1}" type="presParOf" srcId="{FC88D6AE-F99E-448F-B3C7-58792BEF448D}" destId="{5922DF19-379E-4BD4-A53A-E9268EB6E170}" srcOrd="3" destOrd="0" presId="urn:microsoft.com/office/officeart/2018/2/layout/IconVerticalSolidList"/>
    <dgm:cxn modelId="{DD4FFDE0-50BA-4CE0-AFC9-FE5398D0B908}" type="presParOf" srcId="{0344B33A-509D-4CBE-9870-25287114F3F7}" destId="{4959B762-81EF-4847-B442-D33F8480D415}" srcOrd="7" destOrd="0" presId="urn:microsoft.com/office/officeart/2018/2/layout/IconVerticalSolidList"/>
    <dgm:cxn modelId="{F8878232-79BD-4A90-A1EE-893B4604EB50}" type="presParOf" srcId="{0344B33A-509D-4CBE-9870-25287114F3F7}" destId="{1C37F42F-7CD6-4276-8856-D90FE9F7801A}" srcOrd="8" destOrd="0" presId="urn:microsoft.com/office/officeart/2018/2/layout/IconVerticalSolidList"/>
    <dgm:cxn modelId="{1D66A710-15B5-4F85-AFF8-C3CCA26256FA}" type="presParOf" srcId="{1C37F42F-7CD6-4276-8856-D90FE9F7801A}" destId="{9EAC9575-731C-42BF-BCC1-7075B78194F0}" srcOrd="0" destOrd="0" presId="urn:microsoft.com/office/officeart/2018/2/layout/IconVerticalSolidList"/>
    <dgm:cxn modelId="{5DAE3102-2740-41BE-9A8B-91B247B436DC}" type="presParOf" srcId="{1C37F42F-7CD6-4276-8856-D90FE9F7801A}" destId="{D4FB42DB-4561-4228-A378-739465F55403}" srcOrd="1" destOrd="0" presId="urn:microsoft.com/office/officeart/2018/2/layout/IconVerticalSolidList"/>
    <dgm:cxn modelId="{538500AD-5F43-41DD-9216-3886BDB86193}" type="presParOf" srcId="{1C37F42F-7CD6-4276-8856-D90FE9F7801A}" destId="{60B7E19A-2906-4A85-87D3-42083F97278D}" srcOrd="2" destOrd="0" presId="urn:microsoft.com/office/officeart/2018/2/layout/IconVerticalSolidList"/>
    <dgm:cxn modelId="{E3D78FA3-85EF-414C-91A6-4BED8AEC2F1F}" type="presParOf" srcId="{1C37F42F-7CD6-4276-8856-D90FE9F7801A}" destId="{2723FBF0-625F-4C7F-AE78-4E89BF664FED}" srcOrd="3" destOrd="0" presId="urn:microsoft.com/office/officeart/2018/2/layout/IconVerticalSolidList"/>
    <dgm:cxn modelId="{A6B247F2-CE7E-4BBF-A1EA-35E498A7FCEF}" type="presParOf" srcId="{0344B33A-509D-4CBE-9870-25287114F3F7}" destId="{37BDE360-CF88-49F9-9E8C-3632B98B65EE}" srcOrd="9" destOrd="0" presId="urn:microsoft.com/office/officeart/2018/2/layout/IconVerticalSolidList"/>
    <dgm:cxn modelId="{D120A509-5681-44FC-B59F-A840A3FB2023}" type="presParOf" srcId="{0344B33A-509D-4CBE-9870-25287114F3F7}" destId="{B0729153-AFE8-4702-ABCC-597D19F74D99}" srcOrd="10" destOrd="0" presId="urn:microsoft.com/office/officeart/2018/2/layout/IconVerticalSolidList"/>
    <dgm:cxn modelId="{579C4A09-1D5A-4064-B55D-58D59419AD1A}" type="presParOf" srcId="{B0729153-AFE8-4702-ABCC-597D19F74D99}" destId="{AAE0309E-DC4B-45A1-99F2-32F0DF3A95AD}" srcOrd="0" destOrd="0" presId="urn:microsoft.com/office/officeart/2018/2/layout/IconVerticalSolidList"/>
    <dgm:cxn modelId="{3F852F66-B113-4836-9863-E116AD527DA2}" type="presParOf" srcId="{B0729153-AFE8-4702-ABCC-597D19F74D99}" destId="{E31B930E-8C85-4047-8FA7-AE0F5F5FC0BB}" srcOrd="1" destOrd="0" presId="urn:microsoft.com/office/officeart/2018/2/layout/IconVerticalSolidList"/>
    <dgm:cxn modelId="{D236D70D-BEFD-4238-8CD2-F5D53151DC6E}" type="presParOf" srcId="{B0729153-AFE8-4702-ABCC-597D19F74D99}" destId="{761389B6-5184-4568-9035-7ECBB7AC1042}" srcOrd="2" destOrd="0" presId="urn:microsoft.com/office/officeart/2018/2/layout/IconVerticalSolidList"/>
    <dgm:cxn modelId="{8AB8E6B7-8919-4FAD-A0DE-8A9A611A65D1}" type="presParOf" srcId="{B0729153-AFE8-4702-ABCC-597D19F74D99}" destId="{A56C4307-9876-45E5-8340-DD705B893AB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BDBCA1A2-4123-4423-99CD-0A1E729220E2}" type="doc">
      <dgm:prSet loTypeId="urn:microsoft.com/office/officeart/2005/8/layout/process4" loCatId="process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101E355-8E64-43B6-835E-598C8DF4EF88}">
      <dgm:prSet/>
      <dgm:spPr/>
      <dgm:t>
        <a:bodyPr/>
        <a:lstStyle/>
        <a:p>
          <a:r>
            <a:rPr lang="en-GB"/>
            <a:t>Banks usually don’t want to split cheques so it is usual practice to pay into one account and then transfer the money over.</a:t>
          </a:r>
          <a:endParaRPr lang="en-US"/>
        </a:p>
      </dgm:t>
    </dgm:pt>
    <dgm:pt modelId="{0214516B-6DEA-4F76-83C6-E757A31DEFD7}" type="parTrans" cxnId="{8570BC3E-AE87-4332-BA95-3C6FD3680698}">
      <dgm:prSet/>
      <dgm:spPr/>
      <dgm:t>
        <a:bodyPr/>
        <a:lstStyle/>
        <a:p>
          <a:endParaRPr lang="en-US"/>
        </a:p>
      </dgm:t>
    </dgm:pt>
    <dgm:pt modelId="{83CCDD4E-A92F-4030-8861-001D8F6DC4DC}" type="sibTrans" cxnId="{8570BC3E-AE87-4332-BA95-3C6FD3680698}">
      <dgm:prSet/>
      <dgm:spPr/>
      <dgm:t>
        <a:bodyPr/>
        <a:lstStyle/>
        <a:p>
          <a:endParaRPr lang="en-US"/>
        </a:p>
      </dgm:t>
    </dgm:pt>
    <dgm:pt modelId="{CC4408BE-02EC-4541-BDF9-BBB96D218F0C}">
      <dgm:prSet/>
      <dgm:spPr/>
      <dgm:t>
        <a:bodyPr/>
        <a:lstStyle/>
        <a:p>
          <a:r>
            <a:rPr lang="en-GB"/>
            <a:t>Rule 4.2 Money must be allocated ‘promptly’ to the correct account. </a:t>
          </a:r>
          <a:endParaRPr lang="en-US"/>
        </a:p>
      </dgm:t>
    </dgm:pt>
    <dgm:pt modelId="{EE1CE467-515C-4F69-9070-27CB898AF54E}" type="parTrans" cxnId="{725AD410-2DF4-4A55-8D97-A284C152ABCC}">
      <dgm:prSet/>
      <dgm:spPr/>
      <dgm:t>
        <a:bodyPr/>
        <a:lstStyle/>
        <a:p>
          <a:endParaRPr lang="en-US"/>
        </a:p>
      </dgm:t>
    </dgm:pt>
    <dgm:pt modelId="{6872317C-589F-4D5C-82CF-58F1D18B38BE}" type="sibTrans" cxnId="{725AD410-2DF4-4A55-8D97-A284C152ABCC}">
      <dgm:prSet/>
      <dgm:spPr/>
      <dgm:t>
        <a:bodyPr/>
        <a:lstStyle/>
        <a:p>
          <a:endParaRPr lang="en-US"/>
        </a:p>
      </dgm:t>
    </dgm:pt>
    <dgm:pt modelId="{BFEF3077-154A-4727-95F8-51C33DBE4E04}">
      <dgm:prSet/>
      <dgm:spPr/>
      <dgm:t>
        <a:bodyPr/>
        <a:lstStyle/>
        <a:p>
          <a:r>
            <a:rPr lang="en-GB"/>
            <a:t>No rule on which account to pay it into – up to the firm </a:t>
          </a:r>
          <a:endParaRPr lang="en-US"/>
        </a:p>
      </dgm:t>
    </dgm:pt>
    <dgm:pt modelId="{DF76B43D-3F2B-400A-9683-E4BD5A688FFA}" type="parTrans" cxnId="{AF3BB936-81D8-40CD-9F40-5FBE62BE2537}">
      <dgm:prSet/>
      <dgm:spPr/>
      <dgm:t>
        <a:bodyPr/>
        <a:lstStyle/>
        <a:p>
          <a:endParaRPr lang="en-US"/>
        </a:p>
      </dgm:t>
    </dgm:pt>
    <dgm:pt modelId="{DFD0D524-28A6-4777-81AD-4B3D64A442CD}" type="sibTrans" cxnId="{AF3BB936-81D8-40CD-9F40-5FBE62BE2537}">
      <dgm:prSet/>
      <dgm:spPr/>
      <dgm:t>
        <a:bodyPr/>
        <a:lstStyle/>
        <a:p>
          <a:endParaRPr lang="en-US"/>
        </a:p>
      </dgm:t>
    </dgm:pt>
    <dgm:pt modelId="{78974142-D171-4988-99FA-7ADC733E805A}">
      <dgm:prSet/>
      <dgm:spPr/>
      <dgm:t>
        <a:bodyPr/>
        <a:lstStyle/>
        <a:p>
          <a:r>
            <a:rPr lang="en-GB"/>
            <a:t>These days most people pay by bank transfer rather than cheque- again they don’t give two account details so usually give client account details and then transfer into business account. </a:t>
          </a:r>
          <a:endParaRPr lang="en-US"/>
        </a:p>
      </dgm:t>
    </dgm:pt>
    <dgm:pt modelId="{0C92EECF-D4F0-47C8-9F3E-1564314E0D26}" type="parTrans" cxnId="{22F29385-4CF6-4A75-990F-A5956CB3855F}">
      <dgm:prSet/>
      <dgm:spPr/>
      <dgm:t>
        <a:bodyPr/>
        <a:lstStyle/>
        <a:p>
          <a:endParaRPr lang="en-US"/>
        </a:p>
      </dgm:t>
    </dgm:pt>
    <dgm:pt modelId="{C07DB98A-69DA-4345-B602-1B214E9C8433}" type="sibTrans" cxnId="{22F29385-4CF6-4A75-990F-A5956CB3855F}">
      <dgm:prSet/>
      <dgm:spPr/>
      <dgm:t>
        <a:bodyPr/>
        <a:lstStyle/>
        <a:p>
          <a:endParaRPr lang="en-US"/>
        </a:p>
      </dgm:t>
    </dgm:pt>
    <dgm:pt modelId="{FD2F4F64-BE6D-4B91-9EB0-E4BB77CF58DE}" type="pres">
      <dgm:prSet presAssocID="{BDBCA1A2-4123-4423-99CD-0A1E729220E2}" presName="Name0" presStyleCnt="0">
        <dgm:presLayoutVars>
          <dgm:dir/>
          <dgm:animLvl val="lvl"/>
          <dgm:resizeHandles val="exact"/>
        </dgm:presLayoutVars>
      </dgm:prSet>
      <dgm:spPr/>
    </dgm:pt>
    <dgm:pt modelId="{5FFE45D0-0BEA-4B24-AAC9-98242396E348}" type="pres">
      <dgm:prSet presAssocID="{78974142-D171-4988-99FA-7ADC733E805A}" presName="boxAndChildren" presStyleCnt="0"/>
      <dgm:spPr/>
    </dgm:pt>
    <dgm:pt modelId="{29801887-DED2-4A9B-9476-B3632D26B481}" type="pres">
      <dgm:prSet presAssocID="{78974142-D171-4988-99FA-7ADC733E805A}" presName="parentTextBox" presStyleLbl="node1" presStyleIdx="0" presStyleCnt="4"/>
      <dgm:spPr/>
    </dgm:pt>
    <dgm:pt modelId="{23B41134-83D9-4C4D-85EE-3B1181CE293A}" type="pres">
      <dgm:prSet presAssocID="{DFD0D524-28A6-4777-81AD-4B3D64A442CD}" presName="sp" presStyleCnt="0"/>
      <dgm:spPr/>
    </dgm:pt>
    <dgm:pt modelId="{E53B254F-3659-4C1A-A79A-1F3D23CB8BDD}" type="pres">
      <dgm:prSet presAssocID="{BFEF3077-154A-4727-95F8-51C33DBE4E04}" presName="arrowAndChildren" presStyleCnt="0"/>
      <dgm:spPr/>
    </dgm:pt>
    <dgm:pt modelId="{F410EC39-DED7-4FA3-87E3-C030D64E1D68}" type="pres">
      <dgm:prSet presAssocID="{BFEF3077-154A-4727-95F8-51C33DBE4E04}" presName="parentTextArrow" presStyleLbl="node1" presStyleIdx="1" presStyleCnt="4"/>
      <dgm:spPr/>
    </dgm:pt>
    <dgm:pt modelId="{D3F4A6F3-E5DC-4D23-878A-6BBA037965CE}" type="pres">
      <dgm:prSet presAssocID="{6872317C-589F-4D5C-82CF-58F1D18B38BE}" presName="sp" presStyleCnt="0"/>
      <dgm:spPr/>
    </dgm:pt>
    <dgm:pt modelId="{64102583-DCFE-4477-90FE-B2700437CE10}" type="pres">
      <dgm:prSet presAssocID="{CC4408BE-02EC-4541-BDF9-BBB96D218F0C}" presName="arrowAndChildren" presStyleCnt="0"/>
      <dgm:spPr/>
    </dgm:pt>
    <dgm:pt modelId="{623F987B-09CE-456A-90C4-68053D145FAA}" type="pres">
      <dgm:prSet presAssocID="{CC4408BE-02EC-4541-BDF9-BBB96D218F0C}" presName="parentTextArrow" presStyleLbl="node1" presStyleIdx="2" presStyleCnt="4"/>
      <dgm:spPr/>
    </dgm:pt>
    <dgm:pt modelId="{943F6E15-2C66-4362-AD5D-7736BA018F83}" type="pres">
      <dgm:prSet presAssocID="{83CCDD4E-A92F-4030-8861-001D8F6DC4DC}" presName="sp" presStyleCnt="0"/>
      <dgm:spPr/>
    </dgm:pt>
    <dgm:pt modelId="{E47FFD38-8355-4EAD-A11C-C7208B9C2810}" type="pres">
      <dgm:prSet presAssocID="{9101E355-8E64-43B6-835E-598C8DF4EF88}" presName="arrowAndChildren" presStyleCnt="0"/>
      <dgm:spPr/>
    </dgm:pt>
    <dgm:pt modelId="{A56BAED4-BBE0-4930-8838-B6056C44D93E}" type="pres">
      <dgm:prSet presAssocID="{9101E355-8E64-43B6-835E-598C8DF4EF88}" presName="parentTextArrow" presStyleLbl="node1" presStyleIdx="3" presStyleCnt="4"/>
      <dgm:spPr/>
    </dgm:pt>
  </dgm:ptLst>
  <dgm:cxnLst>
    <dgm:cxn modelId="{725AD410-2DF4-4A55-8D97-A284C152ABCC}" srcId="{BDBCA1A2-4123-4423-99CD-0A1E729220E2}" destId="{CC4408BE-02EC-4541-BDF9-BBB96D218F0C}" srcOrd="1" destOrd="0" parTransId="{EE1CE467-515C-4F69-9070-27CB898AF54E}" sibTransId="{6872317C-589F-4D5C-82CF-58F1D18B38BE}"/>
    <dgm:cxn modelId="{0DE98E11-14FA-4762-98F5-489FE9A96402}" type="presOf" srcId="{9101E355-8E64-43B6-835E-598C8DF4EF88}" destId="{A56BAED4-BBE0-4930-8838-B6056C44D93E}" srcOrd="0" destOrd="0" presId="urn:microsoft.com/office/officeart/2005/8/layout/process4"/>
    <dgm:cxn modelId="{28672922-AB36-4943-A0DF-5ADA49C3F899}" type="presOf" srcId="{78974142-D171-4988-99FA-7ADC733E805A}" destId="{29801887-DED2-4A9B-9476-B3632D26B481}" srcOrd="0" destOrd="0" presId="urn:microsoft.com/office/officeart/2005/8/layout/process4"/>
    <dgm:cxn modelId="{AF3BB936-81D8-40CD-9F40-5FBE62BE2537}" srcId="{BDBCA1A2-4123-4423-99CD-0A1E729220E2}" destId="{BFEF3077-154A-4727-95F8-51C33DBE4E04}" srcOrd="2" destOrd="0" parTransId="{DF76B43D-3F2B-400A-9683-E4BD5A688FFA}" sibTransId="{DFD0D524-28A6-4777-81AD-4B3D64A442CD}"/>
    <dgm:cxn modelId="{8570BC3E-AE87-4332-BA95-3C6FD3680698}" srcId="{BDBCA1A2-4123-4423-99CD-0A1E729220E2}" destId="{9101E355-8E64-43B6-835E-598C8DF4EF88}" srcOrd="0" destOrd="0" parTransId="{0214516B-6DEA-4F76-83C6-E757A31DEFD7}" sibTransId="{83CCDD4E-A92F-4030-8861-001D8F6DC4DC}"/>
    <dgm:cxn modelId="{750FB168-EFE0-4FC4-8E61-9326AB71C027}" type="presOf" srcId="{BDBCA1A2-4123-4423-99CD-0A1E729220E2}" destId="{FD2F4F64-BE6D-4B91-9EB0-E4BB77CF58DE}" srcOrd="0" destOrd="0" presId="urn:microsoft.com/office/officeart/2005/8/layout/process4"/>
    <dgm:cxn modelId="{22F29385-4CF6-4A75-990F-A5956CB3855F}" srcId="{BDBCA1A2-4123-4423-99CD-0A1E729220E2}" destId="{78974142-D171-4988-99FA-7ADC733E805A}" srcOrd="3" destOrd="0" parTransId="{0C92EECF-D4F0-47C8-9F3E-1564314E0D26}" sibTransId="{C07DB98A-69DA-4345-B602-1B214E9C8433}"/>
    <dgm:cxn modelId="{50E4C2DB-BFB7-4915-9E4E-21686BCA02AA}" type="presOf" srcId="{BFEF3077-154A-4727-95F8-51C33DBE4E04}" destId="{F410EC39-DED7-4FA3-87E3-C030D64E1D68}" srcOrd="0" destOrd="0" presId="urn:microsoft.com/office/officeart/2005/8/layout/process4"/>
    <dgm:cxn modelId="{7AB8B3E8-45C9-4544-A7FB-C413727FBE1A}" type="presOf" srcId="{CC4408BE-02EC-4541-BDF9-BBB96D218F0C}" destId="{623F987B-09CE-456A-90C4-68053D145FAA}" srcOrd="0" destOrd="0" presId="urn:microsoft.com/office/officeart/2005/8/layout/process4"/>
    <dgm:cxn modelId="{6249183C-E891-4571-9F56-0F335E6815F8}" type="presParOf" srcId="{FD2F4F64-BE6D-4B91-9EB0-E4BB77CF58DE}" destId="{5FFE45D0-0BEA-4B24-AAC9-98242396E348}" srcOrd="0" destOrd="0" presId="urn:microsoft.com/office/officeart/2005/8/layout/process4"/>
    <dgm:cxn modelId="{9A84DEE8-B223-4AC4-A164-5F3477A720FC}" type="presParOf" srcId="{5FFE45D0-0BEA-4B24-AAC9-98242396E348}" destId="{29801887-DED2-4A9B-9476-B3632D26B481}" srcOrd="0" destOrd="0" presId="urn:microsoft.com/office/officeart/2005/8/layout/process4"/>
    <dgm:cxn modelId="{E05C356E-4E5C-4B07-B0CE-883C8A8E7A2E}" type="presParOf" srcId="{FD2F4F64-BE6D-4B91-9EB0-E4BB77CF58DE}" destId="{23B41134-83D9-4C4D-85EE-3B1181CE293A}" srcOrd="1" destOrd="0" presId="urn:microsoft.com/office/officeart/2005/8/layout/process4"/>
    <dgm:cxn modelId="{39519982-0B42-46A6-A24B-8ECE2D95473E}" type="presParOf" srcId="{FD2F4F64-BE6D-4B91-9EB0-E4BB77CF58DE}" destId="{E53B254F-3659-4C1A-A79A-1F3D23CB8BDD}" srcOrd="2" destOrd="0" presId="urn:microsoft.com/office/officeart/2005/8/layout/process4"/>
    <dgm:cxn modelId="{B74A73BD-C332-4947-B4A6-50293C545095}" type="presParOf" srcId="{E53B254F-3659-4C1A-A79A-1F3D23CB8BDD}" destId="{F410EC39-DED7-4FA3-87E3-C030D64E1D68}" srcOrd="0" destOrd="0" presId="urn:microsoft.com/office/officeart/2005/8/layout/process4"/>
    <dgm:cxn modelId="{F82657AB-1672-442E-B69B-FD21BE18AF03}" type="presParOf" srcId="{FD2F4F64-BE6D-4B91-9EB0-E4BB77CF58DE}" destId="{D3F4A6F3-E5DC-4D23-878A-6BBA037965CE}" srcOrd="3" destOrd="0" presId="urn:microsoft.com/office/officeart/2005/8/layout/process4"/>
    <dgm:cxn modelId="{7E29B3EE-4C8C-420F-950A-B6B58A97FE94}" type="presParOf" srcId="{FD2F4F64-BE6D-4B91-9EB0-E4BB77CF58DE}" destId="{64102583-DCFE-4477-90FE-B2700437CE10}" srcOrd="4" destOrd="0" presId="urn:microsoft.com/office/officeart/2005/8/layout/process4"/>
    <dgm:cxn modelId="{DC784D4F-D298-49B1-B438-A581A8A12799}" type="presParOf" srcId="{64102583-DCFE-4477-90FE-B2700437CE10}" destId="{623F987B-09CE-456A-90C4-68053D145FAA}" srcOrd="0" destOrd="0" presId="urn:microsoft.com/office/officeart/2005/8/layout/process4"/>
    <dgm:cxn modelId="{E5D8DE9E-99A5-435E-8C41-2DE179A4EFB2}" type="presParOf" srcId="{FD2F4F64-BE6D-4B91-9EB0-E4BB77CF58DE}" destId="{943F6E15-2C66-4362-AD5D-7736BA018F83}" srcOrd="5" destOrd="0" presId="urn:microsoft.com/office/officeart/2005/8/layout/process4"/>
    <dgm:cxn modelId="{9586A4AE-EB20-4612-8C68-4B99323CC42B}" type="presParOf" srcId="{FD2F4F64-BE6D-4B91-9EB0-E4BB77CF58DE}" destId="{E47FFD38-8355-4EAD-A11C-C7208B9C2810}" srcOrd="6" destOrd="0" presId="urn:microsoft.com/office/officeart/2005/8/layout/process4"/>
    <dgm:cxn modelId="{8A40B85B-9CA0-42DD-A16D-F4FAE8D5C84F}" type="presParOf" srcId="{E47FFD38-8355-4EAD-A11C-C7208B9C2810}" destId="{A56BAED4-BBE0-4930-8838-B6056C44D93E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19FE5F57-06C2-43C6-92C1-2E11754DCF92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52DB9BE-1A6A-4EAD-85DE-4CB89C641F62}">
      <dgm:prSet/>
      <dgm:spPr/>
      <dgm:t>
        <a:bodyPr/>
        <a:lstStyle/>
        <a:p>
          <a:r>
            <a:rPr lang="en-GB"/>
            <a:t>Cash transfers from one bank to another involve cash payments from one bank account and a cash receipt to another.</a:t>
          </a:r>
          <a:endParaRPr lang="en-US"/>
        </a:p>
      </dgm:t>
    </dgm:pt>
    <dgm:pt modelId="{D275BA09-ABD9-4DA0-8619-C160D1CA45FE}" type="parTrans" cxnId="{4462D1AE-6428-4CDD-983C-6ED6035B8183}">
      <dgm:prSet/>
      <dgm:spPr/>
      <dgm:t>
        <a:bodyPr/>
        <a:lstStyle/>
        <a:p>
          <a:endParaRPr lang="en-US"/>
        </a:p>
      </dgm:t>
    </dgm:pt>
    <dgm:pt modelId="{E2B72A5B-07F0-44EB-BC01-006276B45C8C}" type="sibTrans" cxnId="{4462D1AE-6428-4CDD-983C-6ED6035B8183}">
      <dgm:prSet/>
      <dgm:spPr/>
      <dgm:t>
        <a:bodyPr/>
        <a:lstStyle/>
        <a:p>
          <a:endParaRPr lang="en-US"/>
        </a:p>
      </dgm:t>
    </dgm:pt>
    <dgm:pt modelId="{4F272C8D-2E45-47B7-A018-1AC1E74E6992}">
      <dgm:prSet/>
      <dgm:spPr/>
      <dgm:t>
        <a:bodyPr/>
        <a:lstStyle/>
        <a:p>
          <a:r>
            <a:rPr lang="en-GB"/>
            <a:t>Inter-client transfers do not involve movement of cash. Involves a DR to Client A account and a CR to Client B account.</a:t>
          </a:r>
          <a:endParaRPr lang="en-US"/>
        </a:p>
      </dgm:t>
    </dgm:pt>
    <dgm:pt modelId="{FD22F8C7-23FC-4D75-95C0-AF276F42FF57}" type="parTrans" cxnId="{9A4F0E0D-4FA8-43CE-ABEC-246DB9329477}">
      <dgm:prSet/>
      <dgm:spPr/>
      <dgm:t>
        <a:bodyPr/>
        <a:lstStyle/>
        <a:p>
          <a:endParaRPr lang="en-US"/>
        </a:p>
      </dgm:t>
    </dgm:pt>
    <dgm:pt modelId="{B806D7D1-0198-469A-8CDD-91C4B9682ECD}" type="sibTrans" cxnId="{9A4F0E0D-4FA8-43CE-ABEC-246DB9329477}">
      <dgm:prSet/>
      <dgm:spPr/>
      <dgm:t>
        <a:bodyPr/>
        <a:lstStyle/>
        <a:p>
          <a:endParaRPr lang="en-US"/>
        </a:p>
      </dgm:t>
    </dgm:pt>
    <dgm:pt modelId="{E108E45B-F951-43DF-A472-F9EC17BF596D}">
      <dgm:prSet/>
      <dgm:spPr/>
      <dgm:t>
        <a:bodyPr/>
        <a:lstStyle/>
        <a:p>
          <a:r>
            <a:rPr lang="en-GB"/>
            <a:t>Money received from client which is a mix of business and client money can be either split between the two accounts or paid into and transferred into the correct account ‘promptly’ </a:t>
          </a:r>
          <a:endParaRPr lang="en-US"/>
        </a:p>
      </dgm:t>
    </dgm:pt>
    <dgm:pt modelId="{7B589025-BCE9-4F17-85F3-E395C46F99EC}" type="parTrans" cxnId="{A41A78E5-8EAE-4477-81F6-996222EB8A6F}">
      <dgm:prSet/>
      <dgm:spPr/>
      <dgm:t>
        <a:bodyPr/>
        <a:lstStyle/>
        <a:p>
          <a:endParaRPr lang="en-US"/>
        </a:p>
      </dgm:t>
    </dgm:pt>
    <dgm:pt modelId="{7BAF984D-735E-4914-A8CD-514E881FC3B3}" type="sibTrans" cxnId="{A41A78E5-8EAE-4477-81F6-996222EB8A6F}">
      <dgm:prSet/>
      <dgm:spPr/>
      <dgm:t>
        <a:bodyPr/>
        <a:lstStyle/>
        <a:p>
          <a:endParaRPr lang="en-US"/>
        </a:p>
      </dgm:t>
    </dgm:pt>
    <dgm:pt modelId="{A050C537-9EB4-4A7C-B84B-3485CEAF1D66}" type="pres">
      <dgm:prSet presAssocID="{19FE5F57-06C2-43C6-92C1-2E11754DCF92}" presName="linear" presStyleCnt="0">
        <dgm:presLayoutVars>
          <dgm:animLvl val="lvl"/>
          <dgm:resizeHandles val="exact"/>
        </dgm:presLayoutVars>
      </dgm:prSet>
      <dgm:spPr/>
    </dgm:pt>
    <dgm:pt modelId="{8C68EFFD-847F-48E0-AFED-A3010B9F2BD1}" type="pres">
      <dgm:prSet presAssocID="{752DB9BE-1A6A-4EAD-85DE-4CB89C641F62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F6CC1668-6A07-41BC-8885-47DCA625EA1D}" type="pres">
      <dgm:prSet presAssocID="{E2B72A5B-07F0-44EB-BC01-006276B45C8C}" presName="spacer" presStyleCnt="0"/>
      <dgm:spPr/>
    </dgm:pt>
    <dgm:pt modelId="{D0E8AE5C-C07A-42F4-9FE5-2B1174932A7F}" type="pres">
      <dgm:prSet presAssocID="{4F272C8D-2E45-47B7-A018-1AC1E74E6992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D5F8674E-E11C-4EBA-BC67-18EB9D9A6A68}" type="pres">
      <dgm:prSet presAssocID="{B806D7D1-0198-469A-8CDD-91C4B9682ECD}" presName="spacer" presStyleCnt="0"/>
      <dgm:spPr/>
    </dgm:pt>
    <dgm:pt modelId="{F66ADFE1-11FA-4FE2-B5E7-CD8A7BA4366C}" type="pres">
      <dgm:prSet presAssocID="{E108E45B-F951-43DF-A472-F9EC17BF596D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9A4F0E0D-4FA8-43CE-ABEC-246DB9329477}" srcId="{19FE5F57-06C2-43C6-92C1-2E11754DCF92}" destId="{4F272C8D-2E45-47B7-A018-1AC1E74E6992}" srcOrd="1" destOrd="0" parTransId="{FD22F8C7-23FC-4D75-95C0-AF276F42FF57}" sibTransId="{B806D7D1-0198-469A-8CDD-91C4B9682ECD}"/>
    <dgm:cxn modelId="{3F8D0620-7253-47FD-BE7E-F5B7471ECD0D}" type="presOf" srcId="{4F272C8D-2E45-47B7-A018-1AC1E74E6992}" destId="{D0E8AE5C-C07A-42F4-9FE5-2B1174932A7F}" srcOrd="0" destOrd="0" presId="urn:microsoft.com/office/officeart/2005/8/layout/vList2"/>
    <dgm:cxn modelId="{D85C7645-2EA0-4102-8F44-10F5FB82DB78}" type="presOf" srcId="{752DB9BE-1A6A-4EAD-85DE-4CB89C641F62}" destId="{8C68EFFD-847F-48E0-AFED-A3010B9F2BD1}" srcOrd="0" destOrd="0" presId="urn:microsoft.com/office/officeart/2005/8/layout/vList2"/>
    <dgm:cxn modelId="{6BB0616A-3CF1-41AD-8F29-830EC8C748C0}" type="presOf" srcId="{19FE5F57-06C2-43C6-92C1-2E11754DCF92}" destId="{A050C537-9EB4-4A7C-B84B-3485CEAF1D66}" srcOrd="0" destOrd="0" presId="urn:microsoft.com/office/officeart/2005/8/layout/vList2"/>
    <dgm:cxn modelId="{4462D1AE-6428-4CDD-983C-6ED6035B8183}" srcId="{19FE5F57-06C2-43C6-92C1-2E11754DCF92}" destId="{752DB9BE-1A6A-4EAD-85DE-4CB89C641F62}" srcOrd="0" destOrd="0" parTransId="{D275BA09-ABD9-4DA0-8619-C160D1CA45FE}" sibTransId="{E2B72A5B-07F0-44EB-BC01-006276B45C8C}"/>
    <dgm:cxn modelId="{D380AEBC-6A3F-4990-B3AA-08D7EC091EF2}" type="presOf" srcId="{E108E45B-F951-43DF-A472-F9EC17BF596D}" destId="{F66ADFE1-11FA-4FE2-B5E7-CD8A7BA4366C}" srcOrd="0" destOrd="0" presId="urn:microsoft.com/office/officeart/2005/8/layout/vList2"/>
    <dgm:cxn modelId="{A41A78E5-8EAE-4477-81F6-996222EB8A6F}" srcId="{19FE5F57-06C2-43C6-92C1-2E11754DCF92}" destId="{E108E45B-F951-43DF-A472-F9EC17BF596D}" srcOrd="2" destOrd="0" parTransId="{7B589025-BCE9-4F17-85F3-E395C46F99EC}" sibTransId="{7BAF984D-735E-4914-A8CD-514E881FC3B3}"/>
    <dgm:cxn modelId="{1ACAA33C-8085-410C-B33D-9627FC4F0CA1}" type="presParOf" srcId="{A050C537-9EB4-4A7C-B84B-3485CEAF1D66}" destId="{8C68EFFD-847F-48E0-AFED-A3010B9F2BD1}" srcOrd="0" destOrd="0" presId="urn:microsoft.com/office/officeart/2005/8/layout/vList2"/>
    <dgm:cxn modelId="{8F420611-FE81-4A98-83B5-3216FBD86648}" type="presParOf" srcId="{A050C537-9EB4-4A7C-B84B-3485CEAF1D66}" destId="{F6CC1668-6A07-41BC-8885-47DCA625EA1D}" srcOrd="1" destOrd="0" presId="urn:microsoft.com/office/officeart/2005/8/layout/vList2"/>
    <dgm:cxn modelId="{0B453BA8-874B-416E-8BD2-ECA7955E2F08}" type="presParOf" srcId="{A050C537-9EB4-4A7C-B84B-3485CEAF1D66}" destId="{D0E8AE5C-C07A-42F4-9FE5-2B1174932A7F}" srcOrd="2" destOrd="0" presId="urn:microsoft.com/office/officeart/2005/8/layout/vList2"/>
    <dgm:cxn modelId="{E382CC5C-050D-49A6-B792-013AEA589839}" type="presParOf" srcId="{A050C537-9EB4-4A7C-B84B-3485CEAF1D66}" destId="{D5F8674E-E11C-4EBA-BC67-18EB9D9A6A68}" srcOrd="3" destOrd="0" presId="urn:microsoft.com/office/officeart/2005/8/layout/vList2"/>
    <dgm:cxn modelId="{2A72717B-7DF8-4081-B6DA-ECEF715A2BE1}" type="presParOf" srcId="{A050C537-9EB4-4A7C-B84B-3485CEAF1D66}" destId="{F66ADFE1-11FA-4FE2-B5E7-CD8A7BA4366C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DBEA00-318E-40AB-A081-AA9E9AF7BC04}">
      <dsp:nvSpPr>
        <dsp:cNvPr id="0" name=""/>
        <dsp:cNvSpPr/>
      </dsp:nvSpPr>
      <dsp:spPr>
        <a:xfrm>
          <a:off x="0" y="74992"/>
          <a:ext cx="6668792" cy="127120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/>
            <a:t>Two stages:</a:t>
          </a:r>
          <a:endParaRPr lang="en-US" sz="3200" kern="1200"/>
        </a:p>
      </dsp:txBody>
      <dsp:txXfrm>
        <a:off x="62055" y="137047"/>
        <a:ext cx="6544682" cy="1147095"/>
      </dsp:txXfrm>
    </dsp:sp>
    <dsp:sp modelId="{08988B26-F301-4702-BFD1-A9A138650747}">
      <dsp:nvSpPr>
        <dsp:cNvPr id="0" name=""/>
        <dsp:cNvSpPr/>
      </dsp:nvSpPr>
      <dsp:spPr>
        <a:xfrm>
          <a:off x="0" y="1438357"/>
          <a:ext cx="6668792" cy="1271205"/>
        </a:xfrm>
        <a:prstGeom prst="roundRect">
          <a:avLst/>
        </a:prstGeom>
        <a:solidFill>
          <a:schemeClr val="accent2">
            <a:hueOff val="-741784"/>
            <a:satOff val="-3162"/>
            <a:lumOff val="882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/>
            <a:t>(1) Record the payment from the client bank account</a:t>
          </a:r>
          <a:endParaRPr lang="en-US" sz="3200" kern="1200"/>
        </a:p>
      </dsp:txBody>
      <dsp:txXfrm>
        <a:off x="62055" y="1500412"/>
        <a:ext cx="6544682" cy="1147095"/>
      </dsp:txXfrm>
    </dsp:sp>
    <dsp:sp modelId="{91E98F3E-15A2-4354-9CB7-AFDA525F3D11}">
      <dsp:nvSpPr>
        <dsp:cNvPr id="0" name=""/>
        <dsp:cNvSpPr/>
      </dsp:nvSpPr>
      <dsp:spPr>
        <a:xfrm>
          <a:off x="0" y="2709562"/>
          <a:ext cx="6668792" cy="8611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1734" tIns="40640" rIns="227584" bIns="40640" numCol="1" spcCol="1270" anchor="t" anchorCtr="0">
          <a:noAutofit/>
        </a:bodyPr>
        <a:lstStyle/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500" b="1" i="1" kern="1200" baseline="0"/>
            <a:t>CR Cash Account</a:t>
          </a:r>
          <a:endParaRPr lang="en-US" sz="2500" kern="1200"/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500" b="1" i="1" kern="1200" baseline="0"/>
            <a:t>DR Client ledger account</a:t>
          </a:r>
          <a:endParaRPr lang="en-US" sz="2500" kern="1200"/>
        </a:p>
      </dsp:txBody>
      <dsp:txXfrm>
        <a:off x="0" y="2709562"/>
        <a:ext cx="6668792" cy="861120"/>
      </dsp:txXfrm>
    </dsp:sp>
    <dsp:sp modelId="{104C572C-3319-4388-8E13-FA3BEB4968E5}">
      <dsp:nvSpPr>
        <dsp:cNvPr id="0" name=""/>
        <dsp:cNvSpPr/>
      </dsp:nvSpPr>
      <dsp:spPr>
        <a:xfrm>
          <a:off x="0" y="3570682"/>
          <a:ext cx="6668792" cy="1271205"/>
        </a:xfrm>
        <a:prstGeom prst="roundRect">
          <a:avLst/>
        </a:prstGeom>
        <a:solidFill>
          <a:schemeClr val="accent2">
            <a:hueOff val="-1483567"/>
            <a:satOff val="-6324"/>
            <a:lumOff val="1764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/>
            <a:t>(2) Record the receipt of money from the business bank account</a:t>
          </a:r>
          <a:endParaRPr lang="en-US" sz="3200" kern="1200"/>
        </a:p>
      </dsp:txBody>
      <dsp:txXfrm>
        <a:off x="62055" y="3632737"/>
        <a:ext cx="6544682" cy="1147095"/>
      </dsp:txXfrm>
    </dsp:sp>
    <dsp:sp modelId="{50EF41C5-0A62-44F2-9358-02ABAE14C671}">
      <dsp:nvSpPr>
        <dsp:cNvPr id="0" name=""/>
        <dsp:cNvSpPr/>
      </dsp:nvSpPr>
      <dsp:spPr>
        <a:xfrm>
          <a:off x="0" y="4841887"/>
          <a:ext cx="6668792" cy="8611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1734" tIns="40640" rIns="227584" bIns="40640" numCol="1" spcCol="1270" anchor="t" anchorCtr="0">
          <a:noAutofit/>
        </a:bodyPr>
        <a:lstStyle/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500" b="1" i="1" kern="1200" baseline="0"/>
            <a:t>DR Cash Account</a:t>
          </a:r>
          <a:endParaRPr lang="en-US" sz="2500" kern="1200"/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500" b="1" i="1" kern="1200" baseline="0"/>
            <a:t>CR Client’s ledger account</a:t>
          </a:r>
          <a:endParaRPr lang="en-US" sz="2500" kern="1200"/>
        </a:p>
      </dsp:txBody>
      <dsp:txXfrm>
        <a:off x="0" y="4841887"/>
        <a:ext cx="6668792" cy="86112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348D895-3FA0-40D3-B435-58BD05DD89FC}">
      <dsp:nvSpPr>
        <dsp:cNvPr id="0" name=""/>
        <dsp:cNvSpPr/>
      </dsp:nvSpPr>
      <dsp:spPr>
        <a:xfrm>
          <a:off x="0" y="613934"/>
          <a:ext cx="6668792" cy="103428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On April 28</a:t>
          </a:r>
          <a:r>
            <a:rPr lang="en-GB" sz="2600" kern="1200" baseline="30000"/>
            <a:t>th</a:t>
          </a:r>
          <a:r>
            <a:rPr lang="en-GB" sz="2600" kern="1200"/>
            <a:t> the firm transfers £480 from the client account to the business account</a:t>
          </a:r>
          <a:endParaRPr lang="en-US" sz="2600" kern="1200"/>
        </a:p>
      </dsp:txBody>
      <dsp:txXfrm>
        <a:off x="50489" y="664423"/>
        <a:ext cx="6567814" cy="933302"/>
      </dsp:txXfrm>
    </dsp:sp>
    <dsp:sp modelId="{F4168BD4-29EE-4883-9EF2-87647657DC71}">
      <dsp:nvSpPr>
        <dsp:cNvPr id="0" name=""/>
        <dsp:cNvSpPr/>
      </dsp:nvSpPr>
      <dsp:spPr>
        <a:xfrm>
          <a:off x="0" y="1723095"/>
          <a:ext cx="6668792" cy="1034280"/>
        </a:xfrm>
        <a:prstGeom prst="roundRect">
          <a:avLst/>
        </a:prstGeom>
        <a:solidFill>
          <a:schemeClr val="accent2">
            <a:hueOff val="-741784"/>
            <a:satOff val="-3162"/>
            <a:lumOff val="882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(1) to record the payment from the client account</a:t>
          </a:r>
          <a:endParaRPr lang="en-US" sz="2600" kern="1200"/>
        </a:p>
      </dsp:txBody>
      <dsp:txXfrm>
        <a:off x="50489" y="1773584"/>
        <a:ext cx="6567814" cy="933302"/>
      </dsp:txXfrm>
    </dsp:sp>
    <dsp:sp modelId="{7E9775DE-CE3E-400D-BB58-24BC74D4DAF6}">
      <dsp:nvSpPr>
        <dsp:cNvPr id="0" name=""/>
        <dsp:cNvSpPr/>
      </dsp:nvSpPr>
      <dsp:spPr>
        <a:xfrm>
          <a:off x="0" y="2757375"/>
          <a:ext cx="6668792" cy="6862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1734" tIns="33020" rIns="184912" bIns="3302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/>
            <a:t>CR Cash Account</a:t>
          </a:r>
          <a:endParaRPr lang="en-US" sz="20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/>
            <a:t>DR John’s ledger account</a:t>
          </a:r>
          <a:endParaRPr lang="en-US" sz="2000" kern="1200"/>
        </a:p>
      </dsp:txBody>
      <dsp:txXfrm>
        <a:off x="0" y="2757375"/>
        <a:ext cx="6668792" cy="686205"/>
      </dsp:txXfrm>
    </dsp:sp>
    <dsp:sp modelId="{FEC2FC39-6D40-4C9A-B447-CA1B969753D7}">
      <dsp:nvSpPr>
        <dsp:cNvPr id="0" name=""/>
        <dsp:cNvSpPr/>
      </dsp:nvSpPr>
      <dsp:spPr>
        <a:xfrm>
          <a:off x="0" y="3443580"/>
          <a:ext cx="6668792" cy="1034280"/>
        </a:xfrm>
        <a:prstGeom prst="roundRect">
          <a:avLst/>
        </a:prstGeom>
        <a:solidFill>
          <a:schemeClr val="accent2">
            <a:hueOff val="-1483567"/>
            <a:satOff val="-6324"/>
            <a:lumOff val="1764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(2) to record the receipt of money into the business account.</a:t>
          </a:r>
          <a:endParaRPr lang="en-US" sz="2600" kern="1200"/>
        </a:p>
      </dsp:txBody>
      <dsp:txXfrm>
        <a:off x="50489" y="3494069"/>
        <a:ext cx="6567814" cy="933302"/>
      </dsp:txXfrm>
    </dsp:sp>
    <dsp:sp modelId="{9D0C3D85-94B3-484E-B0F4-6B41287AF4A6}">
      <dsp:nvSpPr>
        <dsp:cNvPr id="0" name=""/>
        <dsp:cNvSpPr/>
      </dsp:nvSpPr>
      <dsp:spPr>
        <a:xfrm>
          <a:off x="0" y="4477860"/>
          <a:ext cx="6668792" cy="6862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1734" tIns="33020" rIns="184912" bIns="3302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/>
            <a:t>DR Cash Account</a:t>
          </a:r>
          <a:endParaRPr lang="en-US" sz="20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/>
            <a:t>CR John’s ledger account </a:t>
          </a:r>
          <a:endParaRPr lang="en-US" sz="2000" kern="1200"/>
        </a:p>
      </dsp:txBody>
      <dsp:txXfrm>
        <a:off x="0" y="4477860"/>
        <a:ext cx="6668792" cy="68620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16913A0-2976-449E-B585-C5ECCB82F5C8}">
      <dsp:nvSpPr>
        <dsp:cNvPr id="0" name=""/>
        <dsp:cNvSpPr/>
      </dsp:nvSpPr>
      <dsp:spPr>
        <a:xfrm>
          <a:off x="0" y="4153127"/>
          <a:ext cx="10213200" cy="68135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/>
            <a:t>Even if a bill has not been issued, money received for a paid disbursement is the firm’s own money and client money.</a:t>
          </a:r>
          <a:endParaRPr lang="en-US" sz="1500" kern="1200"/>
        </a:p>
      </dsp:txBody>
      <dsp:txXfrm>
        <a:off x="0" y="4153127"/>
        <a:ext cx="10213200" cy="681355"/>
      </dsp:txXfrm>
    </dsp:sp>
    <dsp:sp modelId="{CC212656-ED9A-42F0-9647-DD9DC97E623A}">
      <dsp:nvSpPr>
        <dsp:cNvPr id="0" name=""/>
        <dsp:cNvSpPr/>
      </dsp:nvSpPr>
      <dsp:spPr>
        <a:xfrm rot="10800000">
          <a:off x="0" y="3115423"/>
          <a:ext cx="10213200" cy="1047924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/>
            <a:t>Where the firm is holding client money in the client account, money due it cannot be transferred  unless a bill is issued.</a:t>
          </a:r>
          <a:endParaRPr lang="en-US" sz="1500" kern="1200"/>
        </a:p>
      </dsp:txBody>
      <dsp:txXfrm rot="10800000">
        <a:off x="0" y="3115423"/>
        <a:ext cx="10213200" cy="680910"/>
      </dsp:txXfrm>
    </dsp:sp>
    <dsp:sp modelId="{5CF4D9BB-777E-4438-9C28-782E15CF78B7}">
      <dsp:nvSpPr>
        <dsp:cNvPr id="0" name=""/>
        <dsp:cNvSpPr/>
      </dsp:nvSpPr>
      <dsp:spPr>
        <a:xfrm rot="10800000">
          <a:off x="0" y="2077719"/>
          <a:ext cx="10213200" cy="1047924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/>
            <a:t>Where the firm is holding client money in the client account and issues a bill for professional charges and paid and/or unpaid disbursements, the whole amount billed can be transferred to he business account. </a:t>
          </a:r>
          <a:endParaRPr lang="en-US" sz="1500" kern="1200"/>
        </a:p>
      </dsp:txBody>
      <dsp:txXfrm rot="10800000">
        <a:off x="0" y="2077719"/>
        <a:ext cx="10213200" cy="680910"/>
      </dsp:txXfrm>
    </dsp:sp>
    <dsp:sp modelId="{3E287ED6-DE61-40F1-AC6E-F590CDDB7C9F}">
      <dsp:nvSpPr>
        <dsp:cNvPr id="0" name=""/>
        <dsp:cNvSpPr/>
      </dsp:nvSpPr>
      <dsp:spPr>
        <a:xfrm rot="10800000">
          <a:off x="0" y="1040016"/>
          <a:ext cx="10213200" cy="1047924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/>
            <a:t>When a bill has been issued for professional charges and paid and/or unpaid disbursements, money received in payment of the bill will be the firm’s own money and must be paid into the business account.</a:t>
          </a:r>
          <a:endParaRPr lang="en-US" sz="1500" kern="1200"/>
        </a:p>
      </dsp:txBody>
      <dsp:txXfrm rot="10800000">
        <a:off x="0" y="1040016"/>
        <a:ext cx="10213200" cy="680910"/>
      </dsp:txXfrm>
    </dsp:sp>
    <dsp:sp modelId="{8BF48957-268C-4A17-BE70-21B1961E38A7}">
      <dsp:nvSpPr>
        <dsp:cNvPr id="0" name=""/>
        <dsp:cNvSpPr/>
      </dsp:nvSpPr>
      <dsp:spPr>
        <a:xfrm rot="10800000">
          <a:off x="0" y="2312"/>
          <a:ext cx="10213200" cy="1047924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/>
            <a:t>Important points to keep in mind:</a:t>
          </a:r>
          <a:endParaRPr lang="en-US" sz="1500" kern="1200"/>
        </a:p>
      </dsp:txBody>
      <dsp:txXfrm rot="10800000">
        <a:off x="0" y="2312"/>
        <a:ext cx="10213200" cy="68091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7523248-8DD9-4CC1-9414-C4D08C10C4E1}">
      <dsp:nvSpPr>
        <dsp:cNvPr id="0" name=""/>
        <dsp:cNvSpPr/>
      </dsp:nvSpPr>
      <dsp:spPr>
        <a:xfrm>
          <a:off x="0" y="295437"/>
          <a:ext cx="4996207" cy="16848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/>
            <a:t>If Client A owes Client B Money and asks the firm to hold the money for B – Inter-Client transfer. </a:t>
          </a:r>
          <a:endParaRPr lang="en-US" sz="2400" kern="1200"/>
        </a:p>
      </dsp:txBody>
      <dsp:txXfrm>
        <a:off x="82245" y="377682"/>
        <a:ext cx="4831717" cy="1520310"/>
      </dsp:txXfrm>
    </dsp:sp>
    <dsp:sp modelId="{440722C3-E4A1-45FE-9D79-D4CC895E9B29}">
      <dsp:nvSpPr>
        <dsp:cNvPr id="0" name=""/>
        <dsp:cNvSpPr/>
      </dsp:nvSpPr>
      <dsp:spPr>
        <a:xfrm>
          <a:off x="0" y="2049357"/>
          <a:ext cx="4996207" cy="1684800"/>
        </a:xfrm>
        <a:prstGeom prst="roundRect">
          <a:avLst/>
        </a:prstGeom>
        <a:solidFill>
          <a:schemeClr val="accent2">
            <a:hueOff val="-741784"/>
            <a:satOff val="-3162"/>
            <a:lumOff val="882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/>
            <a:t>No entries are made in the cash account as no money is moving.</a:t>
          </a:r>
          <a:endParaRPr lang="en-US" sz="2400" kern="1200"/>
        </a:p>
      </dsp:txBody>
      <dsp:txXfrm>
        <a:off x="82245" y="2131602"/>
        <a:ext cx="4831717" cy="1520310"/>
      </dsp:txXfrm>
    </dsp:sp>
    <dsp:sp modelId="{20437314-6A17-4B18-A730-03CF130D4C82}">
      <dsp:nvSpPr>
        <dsp:cNvPr id="0" name=""/>
        <dsp:cNvSpPr/>
      </dsp:nvSpPr>
      <dsp:spPr>
        <a:xfrm>
          <a:off x="0" y="3803277"/>
          <a:ext cx="4996207" cy="1684800"/>
        </a:xfrm>
        <a:prstGeom prst="roundRect">
          <a:avLst/>
        </a:prstGeom>
        <a:solidFill>
          <a:schemeClr val="accent2">
            <a:hueOff val="-1483567"/>
            <a:satOff val="-6324"/>
            <a:lumOff val="1764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/>
            <a:t>However there a DR entry is made on the ledger account for Client A and a CR entry in the ledger account of Client B.</a:t>
          </a:r>
          <a:endParaRPr lang="en-US" sz="2400" kern="1200"/>
        </a:p>
      </dsp:txBody>
      <dsp:txXfrm>
        <a:off x="82245" y="3885522"/>
        <a:ext cx="4831717" cy="152031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F4746F6-92A5-4063-A2A4-46202549B4F9}">
      <dsp:nvSpPr>
        <dsp:cNvPr id="0" name=""/>
        <dsp:cNvSpPr/>
      </dsp:nvSpPr>
      <dsp:spPr>
        <a:xfrm>
          <a:off x="0" y="137037"/>
          <a:ext cx="4996207" cy="8798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A solicitor is instructed by Sam Brown to collect a debt of £10,000 from Lewis &amp; Co. The solicitor writes to Lewis &amp; Co requesting payment.</a:t>
          </a:r>
          <a:endParaRPr lang="en-US" sz="1600" kern="1200"/>
        </a:p>
      </dsp:txBody>
      <dsp:txXfrm>
        <a:off x="42950" y="179987"/>
        <a:ext cx="4910307" cy="793940"/>
      </dsp:txXfrm>
    </dsp:sp>
    <dsp:sp modelId="{2BC8CABF-7C32-47A2-91F9-CE44B3F777D3}">
      <dsp:nvSpPr>
        <dsp:cNvPr id="0" name=""/>
        <dsp:cNvSpPr/>
      </dsp:nvSpPr>
      <dsp:spPr>
        <a:xfrm>
          <a:off x="0" y="1062958"/>
          <a:ext cx="4996207" cy="879840"/>
        </a:xfrm>
        <a:prstGeom prst="roundRect">
          <a:avLst/>
        </a:prstGeom>
        <a:solidFill>
          <a:schemeClr val="accent2">
            <a:hueOff val="-296713"/>
            <a:satOff val="-1265"/>
            <a:lumOff val="353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On 7</a:t>
          </a:r>
          <a:r>
            <a:rPr lang="en-GB" sz="1600" kern="1200" baseline="30000"/>
            <a:t>th</a:t>
          </a:r>
          <a:r>
            <a:rPr lang="en-GB" sz="1600" kern="1200"/>
            <a:t> August, the solicitor receives a cheque from Lewis &amp; Co for £10,000 in payment of the debt.</a:t>
          </a:r>
          <a:endParaRPr lang="en-US" sz="1600" kern="1200"/>
        </a:p>
      </dsp:txBody>
      <dsp:txXfrm>
        <a:off x="42950" y="1105908"/>
        <a:ext cx="4910307" cy="793940"/>
      </dsp:txXfrm>
    </dsp:sp>
    <dsp:sp modelId="{587F2C11-46DD-441B-A20B-C05780CD29C1}">
      <dsp:nvSpPr>
        <dsp:cNvPr id="0" name=""/>
        <dsp:cNvSpPr/>
      </dsp:nvSpPr>
      <dsp:spPr>
        <a:xfrm>
          <a:off x="0" y="1988878"/>
          <a:ext cx="4996207" cy="879840"/>
        </a:xfrm>
        <a:prstGeom prst="roundRect">
          <a:avLst/>
        </a:prstGeom>
        <a:solidFill>
          <a:schemeClr val="accent2">
            <a:hueOff val="-593427"/>
            <a:satOff val="-2530"/>
            <a:lumOff val="706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When the £10,000 is received, it is client money held to the order of Sam Brown. </a:t>
          </a:r>
          <a:endParaRPr lang="en-US" sz="1600" kern="1200"/>
        </a:p>
      </dsp:txBody>
      <dsp:txXfrm>
        <a:off x="42950" y="2031828"/>
        <a:ext cx="4910307" cy="793940"/>
      </dsp:txXfrm>
    </dsp:sp>
    <dsp:sp modelId="{A8741184-5242-48DC-AF87-B658417103FF}">
      <dsp:nvSpPr>
        <dsp:cNvPr id="0" name=""/>
        <dsp:cNvSpPr/>
      </dsp:nvSpPr>
      <dsp:spPr>
        <a:xfrm>
          <a:off x="0" y="2914798"/>
          <a:ext cx="4996207" cy="879840"/>
        </a:xfrm>
        <a:prstGeom prst="roundRect">
          <a:avLst/>
        </a:prstGeom>
        <a:solidFill>
          <a:schemeClr val="accent2">
            <a:hueOff val="-890140"/>
            <a:satOff val="-3794"/>
            <a:lumOff val="1058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The solicitor also acts for Sam’s Sister, Sally Brown, who is buying a flat.</a:t>
          </a:r>
          <a:endParaRPr lang="en-US" sz="1600" kern="1200"/>
        </a:p>
      </dsp:txBody>
      <dsp:txXfrm>
        <a:off x="42950" y="2957748"/>
        <a:ext cx="4910307" cy="793940"/>
      </dsp:txXfrm>
    </dsp:sp>
    <dsp:sp modelId="{DCAB4BC3-46C8-4ACE-96FC-F56547CF1495}">
      <dsp:nvSpPr>
        <dsp:cNvPr id="0" name=""/>
        <dsp:cNvSpPr/>
      </dsp:nvSpPr>
      <dsp:spPr>
        <a:xfrm>
          <a:off x="0" y="3840718"/>
          <a:ext cx="4996207" cy="879840"/>
        </a:xfrm>
        <a:prstGeom prst="roundRect">
          <a:avLst/>
        </a:prstGeom>
        <a:solidFill>
          <a:schemeClr val="accent2">
            <a:hueOff val="-1186854"/>
            <a:satOff val="-5059"/>
            <a:lumOff val="1411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On 9</a:t>
          </a:r>
          <a:r>
            <a:rPr lang="en-GB" sz="1600" kern="1200" baseline="30000"/>
            <a:t>th</a:t>
          </a:r>
          <a:r>
            <a:rPr lang="en-GB" sz="1600" kern="1200"/>
            <a:t> August Sam tells the solicitor that she is making a git of £1,000 to Sally and asks the solicitor to hold £1,000 of her money to the order of Sally</a:t>
          </a:r>
          <a:endParaRPr lang="en-US" sz="1600" kern="1200"/>
        </a:p>
      </dsp:txBody>
      <dsp:txXfrm>
        <a:off x="42950" y="3883668"/>
        <a:ext cx="4910307" cy="793940"/>
      </dsp:txXfrm>
    </dsp:sp>
    <dsp:sp modelId="{B37E71AB-44E7-4359-9DAC-F8FA5B4EF14C}">
      <dsp:nvSpPr>
        <dsp:cNvPr id="0" name=""/>
        <dsp:cNvSpPr/>
      </dsp:nvSpPr>
      <dsp:spPr>
        <a:xfrm>
          <a:off x="0" y="4766637"/>
          <a:ext cx="4996207" cy="879840"/>
        </a:xfrm>
        <a:prstGeom prst="roundRect">
          <a:avLst/>
        </a:prstGeom>
        <a:solidFill>
          <a:schemeClr val="accent2">
            <a:hueOff val="-1483567"/>
            <a:satOff val="-6324"/>
            <a:lumOff val="1764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There is no entry on the cash account just entries on Sam and Sally’s ledger accounts. </a:t>
          </a:r>
          <a:endParaRPr lang="en-US" sz="1600" kern="1200"/>
        </a:p>
      </dsp:txBody>
      <dsp:txXfrm>
        <a:off x="42950" y="4809587"/>
        <a:ext cx="4910307" cy="79394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D745677-A406-480B-BA23-5BFA5A432A66}">
      <dsp:nvSpPr>
        <dsp:cNvPr id="0" name=""/>
        <dsp:cNvSpPr/>
      </dsp:nvSpPr>
      <dsp:spPr>
        <a:xfrm>
          <a:off x="0" y="740578"/>
          <a:ext cx="4996207" cy="6762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Firms will receive money that will be a mixture of business an client money.</a:t>
          </a:r>
          <a:endParaRPr lang="en-US" sz="1700" kern="1200"/>
        </a:p>
      </dsp:txBody>
      <dsp:txXfrm>
        <a:off x="33012" y="773590"/>
        <a:ext cx="4930183" cy="610236"/>
      </dsp:txXfrm>
    </dsp:sp>
    <dsp:sp modelId="{3D5E412E-747E-4E9B-955C-BF12714B34D1}">
      <dsp:nvSpPr>
        <dsp:cNvPr id="0" name=""/>
        <dsp:cNvSpPr/>
      </dsp:nvSpPr>
      <dsp:spPr>
        <a:xfrm>
          <a:off x="0" y="1465797"/>
          <a:ext cx="4996207" cy="676260"/>
        </a:xfrm>
        <a:prstGeom prst="roundRect">
          <a:avLst/>
        </a:prstGeom>
        <a:solidFill>
          <a:schemeClr val="accent2">
            <a:hueOff val="-296713"/>
            <a:satOff val="-1265"/>
            <a:lumOff val="353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Rule 4.2 requires the funds to be allocated promptly to correct account.</a:t>
          </a:r>
          <a:endParaRPr lang="en-US" sz="1700" kern="1200"/>
        </a:p>
      </dsp:txBody>
      <dsp:txXfrm>
        <a:off x="33012" y="1498809"/>
        <a:ext cx="4930183" cy="610236"/>
      </dsp:txXfrm>
    </dsp:sp>
    <dsp:sp modelId="{C23D4571-1926-46D1-BA5D-3395E4D2D01B}">
      <dsp:nvSpPr>
        <dsp:cNvPr id="0" name=""/>
        <dsp:cNvSpPr/>
      </dsp:nvSpPr>
      <dsp:spPr>
        <a:xfrm>
          <a:off x="0" y="2191018"/>
          <a:ext cx="4996207" cy="676260"/>
        </a:xfrm>
        <a:prstGeom prst="roundRect">
          <a:avLst/>
        </a:prstGeom>
        <a:solidFill>
          <a:schemeClr val="accent2">
            <a:hueOff val="-593427"/>
            <a:satOff val="-2530"/>
            <a:lumOff val="706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Example</a:t>
          </a:r>
          <a:endParaRPr lang="en-US" sz="1700" kern="1200"/>
        </a:p>
      </dsp:txBody>
      <dsp:txXfrm>
        <a:off x="33012" y="2224030"/>
        <a:ext cx="4930183" cy="610236"/>
      </dsp:txXfrm>
    </dsp:sp>
    <dsp:sp modelId="{B8096AF3-BBD0-4F05-9581-2ED5D112A007}">
      <dsp:nvSpPr>
        <dsp:cNvPr id="0" name=""/>
        <dsp:cNvSpPr/>
      </dsp:nvSpPr>
      <dsp:spPr>
        <a:xfrm>
          <a:off x="0" y="2916238"/>
          <a:ext cx="4996207" cy="676260"/>
        </a:xfrm>
        <a:prstGeom prst="roundRect">
          <a:avLst/>
        </a:prstGeom>
        <a:solidFill>
          <a:schemeClr val="accent2">
            <a:hueOff val="-890140"/>
            <a:satOff val="-3794"/>
            <a:lumOff val="1058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A firm pays £40 out of its business account on behalf of the client, Cullen Ltd, on 1</a:t>
          </a:r>
          <a:r>
            <a:rPr lang="en-GB" sz="1700" kern="1200" baseline="30000"/>
            <a:t>st</a:t>
          </a:r>
          <a:r>
            <a:rPr lang="en-GB" sz="1700" kern="1200"/>
            <a:t> February. </a:t>
          </a:r>
          <a:endParaRPr lang="en-US" sz="1700" kern="1200"/>
        </a:p>
      </dsp:txBody>
      <dsp:txXfrm>
        <a:off x="33012" y="2949250"/>
        <a:ext cx="4930183" cy="610236"/>
      </dsp:txXfrm>
    </dsp:sp>
    <dsp:sp modelId="{56C68F53-D5FC-4727-9DA8-FBFE9A5F56BE}">
      <dsp:nvSpPr>
        <dsp:cNvPr id="0" name=""/>
        <dsp:cNvSpPr/>
      </dsp:nvSpPr>
      <dsp:spPr>
        <a:xfrm>
          <a:off x="0" y="3641458"/>
          <a:ext cx="4996207" cy="676260"/>
        </a:xfrm>
        <a:prstGeom prst="roundRect">
          <a:avLst/>
        </a:prstGeom>
        <a:solidFill>
          <a:schemeClr val="accent2">
            <a:hueOff val="-1186854"/>
            <a:satOff val="-5059"/>
            <a:lumOff val="1411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Client sends a cheque for £100 on 10</a:t>
          </a:r>
          <a:r>
            <a:rPr lang="en-GB" sz="1700" kern="1200" baseline="30000"/>
            <a:t>th</a:t>
          </a:r>
          <a:r>
            <a:rPr lang="en-GB" sz="1700" kern="1200"/>
            <a:t> Feb to pay back £40 and on account of costs.</a:t>
          </a:r>
          <a:endParaRPr lang="en-US" sz="1700" kern="1200"/>
        </a:p>
      </dsp:txBody>
      <dsp:txXfrm>
        <a:off x="33012" y="3674470"/>
        <a:ext cx="4930183" cy="610236"/>
      </dsp:txXfrm>
    </dsp:sp>
    <dsp:sp modelId="{F2216E44-68D4-4ADC-894F-454B4A604517}">
      <dsp:nvSpPr>
        <dsp:cNvPr id="0" name=""/>
        <dsp:cNvSpPr/>
      </dsp:nvSpPr>
      <dsp:spPr>
        <a:xfrm>
          <a:off x="0" y="4366678"/>
          <a:ext cx="4996207" cy="676260"/>
        </a:xfrm>
        <a:prstGeom prst="roundRect">
          <a:avLst/>
        </a:prstGeom>
        <a:solidFill>
          <a:schemeClr val="accent2">
            <a:hueOff val="-1483567"/>
            <a:satOff val="-6324"/>
            <a:lumOff val="1764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The £40 is business money and the £60 is client money</a:t>
          </a:r>
          <a:endParaRPr lang="en-US" sz="1700" kern="1200"/>
        </a:p>
      </dsp:txBody>
      <dsp:txXfrm>
        <a:off x="33012" y="4399690"/>
        <a:ext cx="4930183" cy="610236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CAAB976-D364-45E6-A451-7467F50CA1B2}">
      <dsp:nvSpPr>
        <dsp:cNvPr id="0" name=""/>
        <dsp:cNvSpPr/>
      </dsp:nvSpPr>
      <dsp:spPr>
        <a:xfrm>
          <a:off x="0" y="1869"/>
          <a:ext cx="6668792" cy="79644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C4F7F26-F1DD-4E3D-AED7-01050F8471D5}">
      <dsp:nvSpPr>
        <dsp:cNvPr id="0" name=""/>
        <dsp:cNvSpPr/>
      </dsp:nvSpPr>
      <dsp:spPr>
        <a:xfrm>
          <a:off x="240926" y="181070"/>
          <a:ext cx="438047" cy="43804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6E53C2-A319-42D1-A84F-98983C316C06}">
      <dsp:nvSpPr>
        <dsp:cNvPr id="0" name=""/>
        <dsp:cNvSpPr/>
      </dsp:nvSpPr>
      <dsp:spPr>
        <a:xfrm>
          <a:off x="919899" y="1869"/>
          <a:ext cx="5748892" cy="7964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291" tIns="84291" rIns="84291" bIns="84291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Is allowed the firm can ‘split’ the cheque </a:t>
          </a:r>
          <a:endParaRPr lang="en-US" sz="1900" kern="1200"/>
        </a:p>
      </dsp:txBody>
      <dsp:txXfrm>
        <a:off x="919899" y="1869"/>
        <a:ext cx="5748892" cy="796449"/>
      </dsp:txXfrm>
    </dsp:sp>
    <dsp:sp modelId="{B540B481-15A6-415F-B4C4-DD8FB4D6F4E7}">
      <dsp:nvSpPr>
        <dsp:cNvPr id="0" name=""/>
        <dsp:cNvSpPr/>
      </dsp:nvSpPr>
      <dsp:spPr>
        <a:xfrm>
          <a:off x="0" y="997431"/>
          <a:ext cx="6668792" cy="79644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FE00B9-377E-432D-A8C3-EA75B3A2A3DC}">
      <dsp:nvSpPr>
        <dsp:cNvPr id="0" name=""/>
        <dsp:cNvSpPr/>
      </dsp:nvSpPr>
      <dsp:spPr>
        <a:xfrm>
          <a:off x="240926" y="1176632"/>
          <a:ext cx="438047" cy="43804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1ED463-9EFD-48F3-ADA4-8C08882F774F}">
      <dsp:nvSpPr>
        <dsp:cNvPr id="0" name=""/>
        <dsp:cNvSpPr/>
      </dsp:nvSpPr>
      <dsp:spPr>
        <a:xfrm>
          <a:off x="919899" y="997431"/>
          <a:ext cx="5748892" cy="7964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291" tIns="84291" rIns="84291" bIns="84291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£40 to business account and £60 to Client account:</a:t>
          </a:r>
          <a:endParaRPr lang="en-US" sz="1900" kern="1200"/>
        </a:p>
      </dsp:txBody>
      <dsp:txXfrm>
        <a:off x="919899" y="997431"/>
        <a:ext cx="5748892" cy="796449"/>
      </dsp:txXfrm>
    </dsp:sp>
    <dsp:sp modelId="{B8799C3B-6A68-4772-B27A-7C94C43EFB82}">
      <dsp:nvSpPr>
        <dsp:cNvPr id="0" name=""/>
        <dsp:cNvSpPr/>
      </dsp:nvSpPr>
      <dsp:spPr>
        <a:xfrm>
          <a:off x="0" y="1992993"/>
          <a:ext cx="6668792" cy="79644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F174BA9-ED63-4BE6-9CE1-5C883CD81590}">
      <dsp:nvSpPr>
        <dsp:cNvPr id="0" name=""/>
        <dsp:cNvSpPr/>
      </dsp:nvSpPr>
      <dsp:spPr>
        <a:xfrm>
          <a:off x="240926" y="2172195"/>
          <a:ext cx="438047" cy="43804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DF7BB7-8152-484B-A94B-3D94AA027D73}">
      <dsp:nvSpPr>
        <dsp:cNvPr id="0" name=""/>
        <dsp:cNvSpPr/>
      </dsp:nvSpPr>
      <dsp:spPr>
        <a:xfrm>
          <a:off x="919899" y="1992993"/>
          <a:ext cx="5748892" cy="7964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291" tIns="84291" rIns="84291" bIns="84291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DR Business portion to cash account – business section</a:t>
          </a:r>
          <a:endParaRPr lang="en-US" sz="1900" kern="1200"/>
        </a:p>
      </dsp:txBody>
      <dsp:txXfrm>
        <a:off x="919899" y="1992993"/>
        <a:ext cx="5748892" cy="796449"/>
      </dsp:txXfrm>
    </dsp:sp>
    <dsp:sp modelId="{C858DBA7-77D2-4ADC-BED4-CAA3A3700554}">
      <dsp:nvSpPr>
        <dsp:cNvPr id="0" name=""/>
        <dsp:cNvSpPr/>
      </dsp:nvSpPr>
      <dsp:spPr>
        <a:xfrm>
          <a:off x="0" y="2988556"/>
          <a:ext cx="6668792" cy="79644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4103C3F-6602-48C6-B2B3-9590E7C084CB}">
      <dsp:nvSpPr>
        <dsp:cNvPr id="0" name=""/>
        <dsp:cNvSpPr/>
      </dsp:nvSpPr>
      <dsp:spPr>
        <a:xfrm>
          <a:off x="240926" y="3167757"/>
          <a:ext cx="438047" cy="43804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22DF19-379E-4BD4-A53A-E9268EB6E170}">
      <dsp:nvSpPr>
        <dsp:cNvPr id="0" name=""/>
        <dsp:cNvSpPr/>
      </dsp:nvSpPr>
      <dsp:spPr>
        <a:xfrm>
          <a:off x="919899" y="2988556"/>
          <a:ext cx="5748892" cy="7964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291" tIns="84291" rIns="84291" bIns="84291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CR Client portion to cash account – client section</a:t>
          </a:r>
          <a:endParaRPr lang="en-US" sz="1900" kern="1200"/>
        </a:p>
      </dsp:txBody>
      <dsp:txXfrm>
        <a:off x="919899" y="2988556"/>
        <a:ext cx="5748892" cy="796449"/>
      </dsp:txXfrm>
    </dsp:sp>
    <dsp:sp modelId="{9EAC9575-731C-42BF-BCC1-7075B78194F0}">
      <dsp:nvSpPr>
        <dsp:cNvPr id="0" name=""/>
        <dsp:cNvSpPr/>
      </dsp:nvSpPr>
      <dsp:spPr>
        <a:xfrm>
          <a:off x="0" y="3984118"/>
          <a:ext cx="6668792" cy="79644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4FB42DB-4561-4228-A378-739465F55403}">
      <dsp:nvSpPr>
        <dsp:cNvPr id="0" name=""/>
        <dsp:cNvSpPr/>
      </dsp:nvSpPr>
      <dsp:spPr>
        <a:xfrm>
          <a:off x="240926" y="4163319"/>
          <a:ext cx="438047" cy="438047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23FBF0-625F-4C7F-AE78-4E89BF664FED}">
      <dsp:nvSpPr>
        <dsp:cNvPr id="0" name=""/>
        <dsp:cNvSpPr/>
      </dsp:nvSpPr>
      <dsp:spPr>
        <a:xfrm>
          <a:off x="919899" y="3984118"/>
          <a:ext cx="5748892" cy="7964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291" tIns="84291" rIns="84291" bIns="84291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CR business portion to client ledger account- Business section</a:t>
          </a:r>
          <a:endParaRPr lang="en-US" sz="1900" kern="1200"/>
        </a:p>
      </dsp:txBody>
      <dsp:txXfrm>
        <a:off x="919899" y="3984118"/>
        <a:ext cx="5748892" cy="796449"/>
      </dsp:txXfrm>
    </dsp:sp>
    <dsp:sp modelId="{AAE0309E-DC4B-45A1-99F2-32F0DF3A95AD}">
      <dsp:nvSpPr>
        <dsp:cNvPr id="0" name=""/>
        <dsp:cNvSpPr/>
      </dsp:nvSpPr>
      <dsp:spPr>
        <a:xfrm>
          <a:off x="0" y="4979680"/>
          <a:ext cx="6668792" cy="79644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31B930E-8C85-4047-8FA7-AE0F5F5FC0BB}">
      <dsp:nvSpPr>
        <dsp:cNvPr id="0" name=""/>
        <dsp:cNvSpPr/>
      </dsp:nvSpPr>
      <dsp:spPr>
        <a:xfrm>
          <a:off x="240926" y="5158882"/>
          <a:ext cx="438047" cy="438047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6C4307-9876-45E5-8340-DD705B893ABE}">
      <dsp:nvSpPr>
        <dsp:cNvPr id="0" name=""/>
        <dsp:cNvSpPr/>
      </dsp:nvSpPr>
      <dsp:spPr>
        <a:xfrm>
          <a:off x="919899" y="4979680"/>
          <a:ext cx="5748892" cy="7964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291" tIns="84291" rIns="84291" bIns="84291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CR client portion to Client ledger account –client section.</a:t>
          </a:r>
          <a:endParaRPr lang="en-US" sz="1900" kern="1200"/>
        </a:p>
      </dsp:txBody>
      <dsp:txXfrm>
        <a:off x="919899" y="4979680"/>
        <a:ext cx="5748892" cy="796449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9801887-DED2-4A9B-9476-B3632D26B481}">
      <dsp:nvSpPr>
        <dsp:cNvPr id="0" name=""/>
        <dsp:cNvSpPr/>
      </dsp:nvSpPr>
      <dsp:spPr>
        <a:xfrm>
          <a:off x="0" y="4743736"/>
          <a:ext cx="4996207" cy="103781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These days most people pay by bank transfer rather than cheque- again they don’t give two account details so usually give client account details and then transfer into business account. </a:t>
          </a:r>
          <a:endParaRPr lang="en-US" sz="1400" kern="1200"/>
        </a:p>
      </dsp:txBody>
      <dsp:txXfrm>
        <a:off x="0" y="4743736"/>
        <a:ext cx="4996207" cy="1037813"/>
      </dsp:txXfrm>
    </dsp:sp>
    <dsp:sp modelId="{F410EC39-DED7-4FA3-87E3-C030D64E1D68}">
      <dsp:nvSpPr>
        <dsp:cNvPr id="0" name=""/>
        <dsp:cNvSpPr/>
      </dsp:nvSpPr>
      <dsp:spPr>
        <a:xfrm rot="10800000">
          <a:off x="0" y="3163146"/>
          <a:ext cx="4996207" cy="1596157"/>
        </a:xfrm>
        <a:prstGeom prst="upArrowCallout">
          <a:avLst/>
        </a:prstGeom>
        <a:solidFill>
          <a:schemeClr val="accent2">
            <a:hueOff val="-494522"/>
            <a:satOff val="-2108"/>
            <a:lumOff val="588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No rule on which account to pay it into – up to the firm </a:t>
          </a:r>
          <a:endParaRPr lang="en-US" sz="1400" kern="1200"/>
        </a:p>
      </dsp:txBody>
      <dsp:txXfrm rot="10800000">
        <a:off x="0" y="3163146"/>
        <a:ext cx="4996207" cy="1037135"/>
      </dsp:txXfrm>
    </dsp:sp>
    <dsp:sp modelId="{623F987B-09CE-456A-90C4-68053D145FAA}">
      <dsp:nvSpPr>
        <dsp:cNvPr id="0" name=""/>
        <dsp:cNvSpPr/>
      </dsp:nvSpPr>
      <dsp:spPr>
        <a:xfrm rot="10800000">
          <a:off x="0" y="1582556"/>
          <a:ext cx="4996207" cy="1596157"/>
        </a:xfrm>
        <a:prstGeom prst="upArrowCallout">
          <a:avLst/>
        </a:prstGeom>
        <a:solidFill>
          <a:schemeClr val="accent2">
            <a:hueOff val="-989045"/>
            <a:satOff val="-4216"/>
            <a:lumOff val="1176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Rule 4.2 Money must be allocated ‘promptly’ to the correct account. </a:t>
          </a:r>
          <a:endParaRPr lang="en-US" sz="1400" kern="1200"/>
        </a:p>
      </dsp:txBody>
      <dsp:txXfrm rot="10800000">
        <a:off x="0" y="1582556"/>
        <a:ext cx="4996207" cy="1037135"/>
      </dsp:txXfrm>
    </dsp:sp>
    <dsp:sp modelId="{A56BAED4-BBE0-4930-8838-B6056C44D93E}">
      <dsp:nvSpPr>
        <dsp:cNvPr id="0" name=""/>
        <dsp:cNvSpPr/>
      </dsp:nvSpPr>
      <dsp:spPr>
        <a:xfrm rot="10800000">
          <a:off x="0" y="1966"/>
          <a:ext cx="4996207" cy="1596157"/>
        </a:xfrm>
        <a:prstGeom prst="upArrowCallout">
          <a:avLst/>
        </a:prstGeom>
        <a:solidFill>
          <a:schemeClr val="accent2">
            <a:hueOff val="-1483567"/>
            <a:satOff val="-6324"/>
            <a:lumOff val="1764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Banks usually don’t want to split cheques so it is usual practice to pay into one account and then transfer the money over.</a:t>
          </a:r>
          <a:endParaRPr lang="en-US" sz="1400" kern="1200"/>
        </a:p>
      </dsp:txBody>
      <dsp:txXfrm rot="10800000">
        <a:off x="0" y="1966"/>
        <a:ext cx="4996207" cy="1037135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68EFFD-847F-48E0-AFED-A3010B9F2BD1}">
      <dsp:nvSpPr>
        <dsp:cNvPr id="0" name=""/>
        <dsp:cNvSpPr/>
      </dsp:nvSpPr>
      <dsp:spPr>
        <a:xfrm>
          <a:off x="0" y="136256"/>
          <a:ext cx="4996207" cy="1796681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Cash transfers from one bank to another involve cash payments from one bank account and a cash receipt to another.</a:t>
          </a:r>
          <a:endParaRPr lang="en-US" sz="2100" kern="1200"/>
        </a:p>
      </dsp:txBody>
      <dsp:txXfrm>
        <a:off x="87707" y="223963"/>
        <a:ext cx="4820793" cy="1621267"/>
      </dsp:txXfrm>
    </dsp:sp>
    <dsp:sp modelId="{D0E8AE5C-C07A-42F4-9FE5-2B1174932A7F}">
      <dsp:nvSpPr>
        <dsp:cNvPr id="0" name=""/>
        <dsp:cNvSpPr/>
      </dsp:nvSpPr>
      <dsp:spPr>
        <a:xfrm>
          <a:off x="0" y="1993417"/>
          <a:ext cx="4996207" cy="1796681"/>
        </a:xfrm>
        <a:prstGeom prst="roundRect">
          <a:avLst/>
        </a:prstGeom>
        <a:solidFill>
          <a:schemeClr val="accent2">
            <a:hueOff val="-741784"/>
            <a:satOff val="-3162"/>
            <a:lumOff val="882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Inter-client transfers do not involve movement of cash. Involves a DR to Client A account and a CR to Client B account.</a:t>
          </a:r>
          <a:endParaRPr lang="en-US" sz="2100" kern="1200"/>
        </a:p>
      </dsp:txBody>
      <dsp:txXfrm>
        <a:off x="87707" y="2081124"/>
        <a:ext cx="4820793" cy="1621267"/>
      </dsp:txXfrm>
    </dsp:sp>
    <dsp:sp modelId="{F66ADFE1-11FA-4FE2-B5E7-CD8A7BA4366C}">
      <dsp:nvSpPr>
        <dsp:cNvPr id="0" name=""/>
        <dsp:cNvSpPr/>
      </dsp:nvSpPr>
      <dsp:spPr>
        <a:xfrm>
          <a:off x="0" y="3850578"/>
          <a:ext cx="4996207" cy="1796681"/>
        </a:xfrm>
        <a:prstGeom prst="roundRect">
          <a:avLst/>
        </a:prstGeom>
        <a:solidFill>
          <a:schemeClr val="accent2">
            <a:hueOff val="-1483567"/>
            <a:satOff val="-6324"/>
            <a:lumOff val="1764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Money received from client which is a mix of business and client money can be either split between the two accounts or paid into and transferred into the correct account ‘promptly’ </a:t>
          </a:r>
          <a:endParaRPr lang="en-US" sz="2100" kern="1200"/>
        </a:p>
      </dsp:txBody>
      <dsp:txXfrm>
        <a:off x="87707" y="3938285"/>
        <a:ext cx="4820793" cy="162126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BA1826-1B3E-4E2E-8D6C-93BCEAA3D6C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07200" y="1096965"/>
            <a:ext cx="7977600" cy="2085696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AB5F0CE-1714-4650-9690-5676C06349A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16000" y="3945771"/>
            <a:ext cx="5760000" cy="1832730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2400" i="0" spc="5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D0CA85-BF38-4762-934C-D00F2047C2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2/7/2023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9CA3C9-6579-49D9-A5FD-20231FB4B3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9B94FE-6287-4D49-B0E5-FE9A9BA75A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E0C0B2A-3FD1-4235-A16E-0ED1E028A93E}"/>
              </a:ext>
            </a:extLst>
          </p:cNvPr>
          <p:cNvCxnSpPr>
            <a:cxnSpLocks/>
          </p:cNvCxnSpPr>
          <p:nvPr/>
        </p:nvCxnSpPr>
        <p:spPr>
          <a:xfrm>
            <a:off x="5826000" y="3525773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" name="Group 7">
            <a:extLst>
              <a:ext uri="{FF2B5EF4-FFF2-40B4-BE49-F238E27FC236}">
                <a16:creationId xmlns:a16="http://schemas.microsoft.com/office/drawing/2014/main" id="{9494E066-0146-46E9-BAF1-C33240ABA294}"/>
              </a:ext>
            </a:extLst>
          </p:cNvPr>
          <p:cNvGrpSpPr/>
          <p:nvPr/>
        </p:nvGrpSpPr>
        <p:grpSpPr>
          <a:xfrm rot="2700000">
            <a:off x="10127693" y="4178240"/>
            <a:ext cx="633413" cy="1862138"/>
            <a:chOff x="5959192" y="333389"/>
            <a:chExt cx="633413" cy="1862138"/>
          </a:xfrm>
        </p:grpSpPr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B02BD80B-C499-4DAC-9580-575B04F8658F}"/>
                </a:ext>
              </a:extLst>
            </p:cNvPr>
            <p:cNvGrpSpPr/>
            <p:nvPr/>
          </p:nvGrpSpPr>
          <p:grpSpPr>
            <a:xfrm>
              <a:off x="5959192" y="333389"/>
              <a:ext cx="633413" cy="1419225"/>
              <a:chOff x="5959192" y="333389"/>
              <a:chExt cx="633413" cy="1419225"/>
            </a:xfrm>
          </p:grpSpPr>
          <p:sp>
            <p:nvSpPr>
              <p:cNvPr id="11" name="Freeform 68">
                <a:extLst>
                  <a:ext uri="{FF2B5EF4-FFF2-40B4-BE49-F238E27FC236}">
                    <a16:creationId xmlns:a16="http://schemas.microsoft.com/office/drawing/2014/main" id="{CCF069F3-858C-4C67-90C2-46017C3D4CE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959192" y="333389"/>
                <a:ext cx="319088" cy="1419225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2" name="Freeform 69">
                <a:extLst>
                  <a:ext uri="{FF2B5EF4-FFF2-40B4-BE49-F238E27FC236}">
                    <a16:creationId xmlns:a16="http://schemas.microsoft.com/office/drawing/2014/main" id="{8A1FFA52-DFA8-4A81-8A85-50BE13257F51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278280" y="333389"/>
                <a:ext cx="314325" cy="1419225"/>
              </a:xfrm>
              <a:custGeom>
                <a:avLst/>
                <a:gdLst>
                  <a:gd name="T0" fmla="*/ 0 w 66"/>
                  <a:gd name="T1" fmla="*/ 0 h 298"/>
                  <a:gd name="T2" fmla="*/ 0 w 66"/>
                  <a:gd name="T3" fmla="*/ 298 h 298"/>
                  <a:gd name="T4" fmla="*/ 66 w 66"/>
                  <a:gd name="T5" fmla="*/ 149 h 298"/>
                  <a:gd name="T6" fmla="*/ 0 w 66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6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6" y="208"/>
                      <a:pt x="66" y="149"/>
                    </a:cubicBezTo>
                    <a:cubicBezTo>
                      <a:pt x="66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sp>
          <p:nvSpPr>
            <p:cNvPr id="10" name="Line 70">
              <a:extLst>
                <a:ext uri="{FF2B5EF4-FFF2-40B4-BE49-F238E27FC236}">
                  <a16:creationId xmlns:a16="http://schemas.microsoft.com/office/drawing/2014/main" id="{BAEDA471-60CB-4A0C-B9AD-B2B3C51EA2FD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6278280" y="333389"/>
              <a:ext cx="0" cy="1862138"/>
            </a:xfrm>
            <a:prstGeom prst="line">
              <a:avLst/>
            </a:prstGeom>
            <a:noFill/>
            <a:ln w="12700" cap="flat">
              <a:solidFill>
                <a:srgbClr val="FFFFFF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7911281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732E59-6597-437B-B2F8-E2DD1F86A8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E3BC1D-912E-4012-84AC-A509C9EF4F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77110C-4AA3-4101-B3BD-140B90AF99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2/7/2023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50F189-4D8E-4DE6-8295-CF92FA8BFD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5F33EC-1ACF-4D46-AEA5-A20802210B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60742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045267-19A7-4A3D-9658-AD3F78DD35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0000" y="2305800"/>
            <a:ext cx="4636800" cy="2246400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5F17554-5672-499F-BEB9-AB069E6D15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565250" y="2305800"/>
            <a:ext cx="4636800" cy="2246400"/>
          </a:xfrm>
        </p:spPr>
        <p:txBody>
          <a:bodyPr anchor="ctr">
            <a:normAutofit/>
          </a:bodyPr>
          <a:lstStyle>
            <a:lvl1pPr marL="0" indent="0" algn="ctr">
              <a:lnSpc>
                <a:spcPct val="125000"/>
              </a:lnSpc>
              <a:buNone/>
              <a:defRPr sz="2400" i="1">
                <a:solidFill>
                  <a:schemeClr val="tx1">
                    <a:alpha val="6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CBA3C6-C279-46AA-B4EE-5F861D83D2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2/7/2023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4C125B-DDB9-4F4E-B9E9-A747E648FC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3D465E-E86B-42A8-B18A-9046E40D63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6681007E-0E57-40DB-9A98-D04E0A05937B}"/>
              </a:ext>
            </a:extLst>
          </p:cNvPr>
          <p:cNvSpPr/>
          <p:nvPr/>
        </p:nvSpPr>
        <p:spPr>
          <a:xfrm>
            <a:off x="1437136" y="649304"/>
            <a:ext cx="340415" cy="340415"/>
          </a:xfrm>
          <a:prstGeom prst="ellipse">
            <a:avLst/>
          </a:prstGeom>
          <a:gradFill flip="none" rotWithShape="1">
            <a:gsLst>
              <a:gs pos="0">
                <a:srgbClr val="FFFFFF">
                  <a:alpha val="80000"/>
                </a:srgbClr>
              </a:gs>
              <a:gs pos="100000">
                <a:srgbClr val="FFFFFF">
                  <a:alpha val="10000"/>
                </a:srgbClr>
              </a:gs>
            </a:gsLst>
            <a:lin ang="2700000" scaled="0"/>
            <a:tileRect/>
          </a:gra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endParaRPr lang="en-US">
              <a:solidFill>
                <a:schemeClr val="tx1"/>
              </a:solidFill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4C2D7ED2-BAE3-470E-9EFF-F2A49EDD9767}"/>
              </a:ext>
            </a:extLst>
          </p:cNvPr>
          <p:cNvGrpSpPr/>
          <p:nvPr/>
        </p:nvGrpSpPr>
        <p:grpSpPr>
          <a:xfrm rot="10800000">
            <a:off x="1079500" y="952167"/>
            <a:ext cx="641184" cy="1069728"/>
            <a:chOff x="6484111" y="2967038"/>
            <a:chExt cx="641184" cy="1069728"/>
          </a:xfrm>
        </p:grpSpPr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15B14D1A-9E1B-41C3-96AA-A5C40C4F9B3A}"/>
                </a:ext>
              </a:extLst>
            </p:cNvPr>
            <p:cNvGrpSpPr/>
            <p:nvPr/>
          </p:nvGrpSpPr>
          <p:grpSpPr>
            <a:xfrm>
              <a:off x="6808136" y="2967038"/>
              <a:ext cx="317159" cy="932400"/>
              <a:chOff x="6808136" y="2967038"/>
              <a:chExt cx="317159" cy="932400"/>
            </a:xfrm>
          </p:grpSpPr>
          <p:sp>
            <p:nvSpPr>
              <p:cNvPr id="14" name="Freeform 68">
                <a:extLst>
                  <a:ext uri="{FF2B5EF4-FFF2-40B4-BE49-F238E27FC236}">
                    <a16:creationId xmlns:a16="http://schemas.microsoft.com/office/drawing/2014/main" id="{00EC83EC-04A6-4533-80A5-B1817F1FB35E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808136" y="2967038"/>
                <a:ext cx="159772" cy="710627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5" name="Freeform 69">
                <a:extLst>
                  <a:ext uri="{FF2B5EF4-FFF2-40B4-BE49-F238E27FC236}">
                    <a16:creationId xmlns:a16="http://schemas.microsoft.com/office/drawing/2014/main" id="{BF61FF24-9074-4265-ACF4-1AEC3621B76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967908" y="2967038"/>
                <a:ext cx="157387" cy="710627"/>
              </a:xfrm>
              <a:custGeom>
                <a:avLst/>
                <a:gdLst>
                  <a:gd name="T0" fmla="*/ 0 w 66"/>
                  <a:gd name="T1" fmla="*/ 0 h 298"/>
                  <a:gd name="T2" fmla="*/ 0 w 66"/>
                  <a:gd name="T3" fmla="*/ 298 h 298"/>
                  <a:gd name="T4" fmla="*/ 66 w 66"/>
                  <a:gd name="T5" fmla="*/ 149 h 298"/>
                  <a:gd name="T6" fmla="*/ 0 w 66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6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6" y="208"/>
                      <a:pt x="66" y="149"/>
                    </a:cubicBezTo>
                    <a:cubicBezTo>
                      <a:pt x="66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6" name="Line 70">
                <a:extLst>
                  <a:ext uri="{FF2B5EF4-FFF2-40B4-BE49-F238E27FC236}">
                    <a16:creationId xmlns:a16="http://schemas.microsoft.com/office/drawing/2014/main" id="{8D31D9FF-672B-4C5E-B4B2-DD86A124413F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6967908" y="2967038"/>
                <a:ext cx="0" cy="932400"/>
              </a:xfrm>
              <a:prstGeom prst="line">
                <a:avLst/>
              </a:prstGeom>
              <a:noFill/>
              <a:ln w="12700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8991EBFD-EBD5-48CE-9178-AF5B6F50D416}"/>
                </a:ext>
              </a:extLst>
            </p:cNvPr>
            <p:cNvGrpSpPr/>
            <p:nvPr/>
          </p:nvGrpSpPr>
          <p:grpSpPr>
            <a:xfrm rot="18900000" flipH="1">
              <a:off x="6484111" y="3104366"/>
              <a:ext cx="317159" cy="932400"/>
              <a:chOff x="6808136" y="2967038"/>
              <a:chExt cx="317159" cy="932400"/>
            </a:xfrm>
          </p:grpSpPr>
          <p:sp>
            <p:nvSpPr>
              <p:cNvPr id="11" name="Freeform 68">
                <a:extLst>
                  <a:ext uri="{FF2B5EF4-FFF2-40B4-BE49-F238E27FC236}">
                    <a16:creationId xmlns:a16="http://schemas.microsoft.com/office/drawing/2014/main" id="{1B45F046-3129-4A30-9402-44BA590CD1B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808136" y="2967038"/>
                <a:ext cx="159772" cy="710627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2" name="Freeform 69">
                <a:extLst>
                  <a:ext uri="{FF2B5EF4-FFF2-40B4-BE49-F238E27FC236}">
                    <a16:creationId xmlns:a16="http://schemas.microsoft.com/office/drawing/2014/main" id="{24589F32-BB2E-46B1-BAB5-75EA779C7A25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967908" y="2967038"/>
                <a:ext cx="157387" cy="710627"/>
              </a:xfrm>
              <a:custGeom>
                <a:avLst/>
                <a:gdLst>
                  <a:gd name="T0" fmla="*/ 0 w 66"/>
                  <a:gd name="T1" fmla="*/ 0 h 298"/>
                  <a:gd name="T2" fmla="*/ 0 w 66"/>
                  <a:gd name="T3" fmla="*/ 298 h 298"/>
                  <a:gd name="T4" fmla="*/ 66 w 66"/>
                  <a:gd name="T5" fmla="*/ 149 h 298"/>
                  <a:gd name="T6" fmla="*/ 0 w 66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6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6" y="208"/>
                      <a:pt x="66" y="149"/>
                    </a:cubicBezTo>
                    <a:cubicBezTo>
                      <a:pt x="66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3" name="Line 70">
                <a:extLst>
                  <a:ext uri="{FF2B5EF4-FFF2-40B4-BE49-F238E27FC236}">
                    <a16:creationId xmlns:a16="http://schemas.microsoft.com/office/drawing/2014/main" id="{0BD46CA5-AE89-4413-AB8D-347179D88133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6967908" y="2967038"/>
                <a:ext cx="0" cy="932400"/>
              </a:xfrm>
              <a:prstGeom prst="line">
                <a:avLst/>
              </a:prstGeom>
              <a:noFill/>
              <a:ln w="12700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</p:grp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4043A360-3214-4DB8-BD85-C6AE48D02D3A}"/>
              </a:ext>
            </a:extLst>
          </p:cNvPr>
          <p:cNvCxnSpPr>
            <a:cxnSpLocks/>
          </p:cNvCxnSpPr>
          <p:nvPr/>
        </p:nvCxnSpPr>
        <p:spPr>
          <a:xfrm rot="16200000" flipH="1">
            <a:off x="5826000" y="3429001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305413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84AEE3-6C7B-402E-B26D-1D079D78D3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101641-6BDA-433D-9393-1DDACE06701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89400" y="1685925"/>
            <a:ext cx="4928400" cy="4092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B8F8D2A-A489-488D-B1E1-23F36D3E95C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74202" y="1685925"/>
            <a:ext cx="4928400" cy="4092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A242E8-AEEF-4BBD-94E9-86F89D6952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2/7/2023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D58D2CA-06C9-412D-A5D6-F97DDBBB03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21A80D9-E04B-47BF-80DA-01E68346A5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07337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A42251-8A4B-463E-982B-C657C3810F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9400" y="395289"/>
            <a:ext cx="10213200" cy="111283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74D5E-AC0B-46BF-8840-61CC89C3B6B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89399" y="1736732"/>
            <a:ext cx="4928400" cy="661912"/>
          </a:xfrm>
        </p:spPr>
        <p:txBody>
          <a:bodyPr anchor="b">
            <a:normAutofit/>
          </a:bodyPr>
          <a:lstStyle>
            <a:lvl1pPr marL="0" indent="0">
              <a:buNone/>
              <a:defRPr sz="16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01A0738-7A90-4A35-AB98-9656D618728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9400" y="2431256"/>
            <a:ext cx="4928400" cy="334724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DADFE01-1BA7-4288-9355-8B2B508BE58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4200" y="1736732"/>
            <a:ext cx="4928400" cy="662400"/>
          </a:xfrm>
        </p:spPr>
        <p:txBody>
          <a:bodyPr anchor="b">
            <a:normAutofit/>
          </a:bodyPr>
          <a:lstStyle>
            <a:lvl1pPr marL="0" indent="0">
              <a:buNone/>
              <a:defRPr sz="16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7D49F77-6C55-47AC-B1AE-5D9906DBD7F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4200" y="2431257"/>
            <a:ext cx="4928400" cy="334724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1D8EF53-AF86-47E8-83DC-8C419847A6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2/7/2023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C01D653-ED9A-46D3-A97F-B5FA1DAE6C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C5B9B66-64EA-4022-BD96-ECF2A80CE2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36887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33B6B0-54DE-4F2D-84DD-D06CD3B117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EFFE053-BB16-4940-B248-2D496BB299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2/7/2023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1FBD80C-6CA1-42DB-B732-4807A27DA8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7A9DA86-C177-42C6-90F8-37C6844A2A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08611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746A27C-9BDA-43B3-96EA-C145EA7F04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2/7/2023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91FBD5E-AA17-42F1-8615-49F2664DD4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E57A2D5-EBE5-43DD-8CF2-8B90801A0D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7531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4451E1-40E1-4ED2-A9E3-6376E774AD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0001" y="955674"/>
            <a:ext cx="3531600" cy="1384995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BAAE5E-AD83-40D4-8BDB-6B25250247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44850" y="882651"/>
            <a:ext cx="5760000" cy="4895849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D4DF8E2-A28B-4889-AD9E-1D733FEA2E0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89401" y="2584759"/>
            <a:ext cx="3531600" cy="3193741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2EF812-B775-468C-84D9-4394CC19F2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2/7/2023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E1DEB3-5237-467C-A5B6-EDA7F366EB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877A6B-440F-4D7B-92DA-1B964D029F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C89B2F1-1E32-44DB-B50E-BEA1896CAD81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CxnSpPr>
            <a:cxnSpLocks/>
          </p:cNvCxnSpPr>
          <p:nvPr/>
        </p:nvCxnSpPr>
        <p:spPr>
          <a:xfrm>
            <a:off x="4979988" y="540000"/>
            <a:ext cx="0" cy="5778000"/>
          </a:xfrm>
          <a:prstGeom prst="line">
            <a:avLst/>
          </a:prstGeom>
          <a:ln w="12700">
            <a:solidFill>
              <a:srgbClr val="FFFFFF">
                <a:alpha val="4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357086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C6B204-119E-45DB-A177-995FF5D9B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0000" y="955456"/>
            <a:ext cx="3531600" cy="1384995"/>
          </a:xfrm>
        </p:spPr>
        <p:txBody>
          <a:bodyPr anchor="b" anchorCtr="0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CCD3036-53A8-4361-AAAC-D8072EB470F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537200" y="540001"/>
            <a:ext cx="6115050" cy="52385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FCFCD5-820E-47D9-9A60-57680C4C940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90000" y="2584758"/>
            <a:ext cx="3531600" cy="3284229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52446C3-A62E-4690-9098-53D59C4C33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2/7/2023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A6C8B8-EA3D-45E5-950A-B6F1EA0B47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2ACAB7-ADBF-42E5-A214-232BA9EFB3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D0E80DA6-B971-46B7-B0D3-8581AE0B6ACB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CxnSpPr>
            <a:cxnSpLocks/>
          </p:cNvCxnSpPr>
          <p:nvPr/>
        </p:nvCxnSpPr>
        <p:spPr>
          <a:xfrm>
            <a:off x="4979988" y="540000"/>
            <a:ext cx="0" cy="5778000"/>
          </a:xfrm>
          <a:prstGeom prst="line">
            <a:avLst/>
          </a:prstGeom>
          <a:ln w="12700">
            <a:solidFill>
              <a:srgbClr val="FFFFFF">
                <a:alpha val="4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235085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2FB6D0-92CA-4910-AE77-E238F4C89D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A913172-A138-4DD4-A5B1-58BA6250782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3897B9-E4AD-469B-A60D-9A1A4BD198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2/7/2023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C5E1B0-48D6-4F99-9955-39958BA969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9F49DA-55D4-4E36-AEB9-A0E99E31A8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290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4FEBC7C-C5C1-4A79-A195-B35701C2897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8D34A74-3328-469B-ABCA-96F2FE36873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AE19AB-5637-455E-89C3-B41702C202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2/7/2023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64F2A3-EBEE-4F42-BAC2-A482F00E67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FE1C27-1A43-4B0B-88D0-0C5FE1DBE1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19331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02DDA7E-8449-42D1-93BD-4E96C1BFC1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9400" y="395289"/>
            <a:ext cx="10213200" cy="1112836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72EB64-DBC0-4012-830E-9166670D17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89400" y="1685925"/>
            <a:ext cx="10213200" cy="40401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49A3E9-8704-4E26-A519-8215B3E943F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0000" y="6357168"/>
            <a:ext cx="1760150" cy="46166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00" cap="all" spc="200" baseline="0">
                <a:solidFill>
                  <a:schemeClr val="tx1">
                    <a:alpha val="60000"/>
                  </a:schemeClr>
                </a:solidFill>
                <a:latin typeface="+mj-lt"/>
              </a:defRPr>
            </a:lvl1pPr>
          </a:lstStyle>
          <a:p>
            <a:fld id="{4EC743F4-8769-40B4-85DF-6CB8DE9F66AA}" type="datetimeFigureOut">
              <a:rPr lang="en-US" smtClean="0"/>
              <a:pPr/>
              <a:t>2/7/2023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590E32-87A0-44C2-A299-D45FAB146E0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754312" y="6357600"/>
            <a:ext cx="6683376" cy="4608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 cap="all" spc="300" baseline="0">
                <a:solidFill>
                  <a:schemeClr val="tx1">
                    <a:alpha val="60000"/>
                  </a:schemeClr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1C1A41-01A7-44E2-965B-ACFD4F2806F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82800" y="6357600"/>
            <a:ext cx="1760150" cy="4608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chemeClr val="tx1">
                    <a:alpha val="60000"/>
                  </a:schemeClr>
                </a:solidFill>
                <a:latin typeface="+mj-lt"/>
              </a:defRPr>
            </a:lvl1pPr>
          </a:lstStyle>
          <a:p>
            <a:fld id="{FF2BD96E-3838-45D2-9031-D3AF67C920A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37420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kern="1200" cap="none" spc="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60000" indent="-360000" algn="l" defTabSz="914400" rtl="0" eaLnBrk="1" latinLnBrk="0" hangingPunct="1">
        <a:lnSpc>
          <a:spcPct val="150000"/>
        </a:lnSpc>
        <a:spcBef>
          <a:spcPts val="1000"/>
        </a:spcBef>
        <a:buClr>
          <a:schemeClr val="accent3"/>
        </a:buClr>
        <a:buFont typeface="Wingdings" panose="05000000000000000000" pitchFamily="2" charset="2"/>
        <a:buChar char=""/>
        <a:defRPr sz="2000" kern="1200" spc="5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1pPr>
      <a:lvl2pPr marL="360000" indent="0" algn="l" defTabSz="914400" rtl="0" eaLnBrk="1" latinLnBrk="0" hangingPunct="1">
        <a:lnSpc>
          <a:spcPct val="150000"/>
        </a:lnSpc>
        <a:spcBef>
          <a:spcPts val="500"/>
        </a:spcBef>
        <a:buFontTx/>
        <a:buNone/>
        <a:defRPr sz="2000" b="0" i="1" kern="1200" spc="50" baseline="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2pPr>
      <a:lvl3pPr marL="1080000" indent="-360000" algn="l" defTabSz="914400" rtl="0" eaLnBrk="1" latinLnBrk="0" hangingPunct="1">
        <a:lnSpc>
          <a:spcPct val="150000"/>
        </a:lnSpc>
        <a:spcBef>
          <a:spcPts val="500"/>
        </a:spcBef>
        <a:buClr>
          <a:schemeClr val="accent3"/>
        </a:buClr>
        <a:buFont typeface="Wingdings" panose="05000000000000000000" pitchFamily="2" charset="2"/>
        <a:buChar char=""/>
        <a:defRPr sz="2000" kern="1200" spc="5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3pPr>
      <a:lvl4pPr marL="1080000" indent="0" algn="l" defTabSz="914400" rtl="0" eaLnBrk="1" latinLnBrk="0" hangingPunct="1">
        <a:lnSpc>
          <a:spcPct val="150000"/>
        </a:lnSpc>
        <a:spcBef>
          <a:spcPts val="500"/>
        </a:spcBef>
        <a:buClr>
          <a:schemeClr val="accent3"/>
        </a:buClr>
        <a:buFontTx/>
        <a:buNone/>
        <a:defRPr sz="2000" b="0" i="1" kern="1200" spc="50" baseline="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4pPr>
      <a:lvl5pPr marL="1800000" indent="-360000" algn="l" defTabSz="914400" rtl="0" eaLnBrk="1" latinLnBrk="0" hangingPunct="1">
        <a:lnSpc>
          <a:spcPct val="150000"/>
        </a:lnSpc>
        <a:spcBef>
          <a:spcPts val="500"/>
        </a:spcBef>
        <a:buClr>
          <a:schemeClr val="accent3"/>
        </a:buClr>
        <a:buFont typeface="Wingdings" panose="05000000000000000000" pitchFamily="2" charset="2"/>
        <a:buChar char=""/>
        <a:defRPr sz="2000" kern="1200" spc="5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4CA2EAD-E7C7-4F64-924A-52D34FD759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A93388-0B09-E5C5-C8E3-E854C5F60F5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75975" y="1080000"/>
            <a:ext cx="6307200" cy="2185200"/>
          </a:xfrm>
        </p:spPr>
        <p:txBody>
          <a:bodyPr>
            <a:normAutofit/>
          </a:bodyPr>
          <a:lstStyle/>
          <a:p>
            <a:r>
              <a:rPr lang="en-GB" b="1" dirty="0"/>
              <a:t>Taxation and Solicitors Account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FAACB2E-D826-0AB3-FBEA-FC151732151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75975" y="4068000"/>
            <a:ext cx="6307200" cy="1710500"/>
          </a:xfrm>
        </p:spPr>
        <p:txBody>
          <a:bodyPr>
            <a:normAutofit/>
          </a:bodyPr>
          <a:lstStyle/>
          <a:p>
            <a:r>
              <a:rPr lang="en-GB" b="1" dirty="0"/>
              <a:t>Transfers and Mixed Receipts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FA75C82-71E4-87EE-AC25-08FEB250FA4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739" r="10972" b="-3"/>
          <a:stretch/>
        </p:blipFill>
        <p:spPr>
          <a:xfrm>
            <a:off x="20" y="10"/>
            <a:ext cx="3863955" cy="6857989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E7C23BC-DAA6-40E1-8166-B8C4439D14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759575" y="3690871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495781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5">
            <a:extLst>
              <a:ext uri="{FF2B5EF4-FFF2-40B4-BE49-F238E27FC236}">
                <a16:creationId xmlns:a16="http://schemas.microsoft.com/office/drawing/2014/main" id="{DB66C9CD-6BF4-44CA-8078-0BB8190807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E083E0-C4B6-4DA2-F394-4A8858A7F7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0000" y="395288"/>
            <a:ext cx="4078800" cy="1597753"/>
          </a:xfrm>
        </p:spPr>
        <p:txBody>
          <a:bodyPr wrap="square" anchor="b">
            <a:normAutofit/>
          </a:bodyPr>
          <a:lstStyle/>
          <a:p>
            <a:pPr algn="ctr"/>
            <a:r>
              <a:rPr lang="en-GB" b="1" dirty="0"/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3E5B2C-C024-FDBB-780C-A45334962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90000" y="2361601"/>
            <a:ext cx="4078800" cy="3416900"/>
          </a:xfrm>
        </p:spPr>
        <p:txBody>
          <a:bodyPr>
            <a:normAutofit/>
          </a:bodyPr>
          <a:lstStyle/>
          <a:p>
            <a:pPr>
              <a:lnSpc>
                <a:spcPct val="140000"/>
              </a:lnSpc>
            </a:pPr>
            <a:r>
              <a:rPr lang="en-GB" sz="1700" b="1"/>
              <a:t>The distinction between cash transfers and inter-client transfer</a:t>
            </a:r>
          </a:p>
          <a:p>
            <a:pPr>
              <a:lnSpc>
                <a:spcPct val="140000"/>
              </a:lnSpc>
            </a:pPr>
            <a:r>
              <a:rPr lang="en-GB" sz="1700" b="1"/>
              <a:t>The accounting entries required to record transfers</a:t>
            </a:r>
          </a:p>
          <a:p>
            <a:pPr>
              <a:lnSpc>
                <a:spcPct val="140000"/>
              </a:lnSpc>
            </a:pPr>
            <a:r>
              <a:rPr lang="en-GB" sz="1700" b="1"/>
              <a:t>Dealing with receipts that are a mixture of business and client money.</a:t>
            </a:r>
          </a:p>
        </p:txBody>
      </p:sp>
      <p:cxnSp>
        <p:nvCxnSpPr>
          <p:cNvPr id="21" name="Straight Connector 17">
            <a:extLst>
              <a:ext uri="{FF2B5EF4-FFF2-40B4-BE49-F238E27FC236}">
                <a16:creationId xmlns:a16="http://schemas.microsoft.com/office/drawing/2014/main" id="{CC9CF63D-A2A3-4ECF-BC53-4B0D56918F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6000" y="540033"/>
            <a:ext cx="0" cy="577800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 descr="Graph on document with pen">
            <a:extLst>
              <a:ext uri="{FF2B5EF4-FFF2-40B4-BE49-F238E27FC236}">
                <a16:creationId xmlns:a16="http://schemas.microsoft.com/office/drawing/2014/main" id="{F3AEC60D-47F0-477B-F100-764ACA7582B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057" r="24334" b="-1"/>
          <a:stretch/>
        </p:blipFill>
        <p:spPr>
          <a:xfrm>
            <a:off x="7524101" y="540033"/>
            <a:ext cx="3253937" cy="57752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53604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445009-DE9E-67C5-56E1-49C86A94C3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E189DF-B9E6-A07F-B00B-83D482694F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89400" y="1508125"/>
            <a:ext cx="10213200" cy="5245013"/>
          </a:xfrm>
        </p:spPr>
        <p:txBody>
          <a:bodyPr>
            <a:normAutofit fontScale="85000" lnSpcReduction="20000"/>
          </a:bodyPr>
          <a:lstStyle/>
          <a:p>
            <a:r>
              <a:rPr lang="en-GB" b="1" dirty="0"/>
              <a:t>Rule 8.1 (a) </a:t>
            </a:r>
          </a:p>
          <a:p>
            <a:r>
              <a:rPr lang="en-GB" b="1" dirty="0"/>
              <a:t>You keep and maintain accurate, contemporaneous, and chronological records to:</a:t>
            </a:r>
          </a:p>
          <a:p>
            <a:r>
              <a:rPr lang="en-GB" b="1" dirty="0"/>
              <a:t>(a) record in client ledgers identified by the client's name and an appropriate description of the matter to which they relate:</a:t>
            </a:r>
          </a:p>
          <a:p>
            <a:pPr marL="874350" lvl="1" indent="-514350">
              <a:buFont typeface="+mj-lt"/>
              <a:buAutoNum type="romanLcPeriod"/>
            </a:pPr>
            <a:r>
              <a:rPr lang="en-GB" b="1" dirty="0"/>
              <a:t>all receipts and payments which are client money on the client side of the client ledger account;</a:t>
            </a:r>
          </a:p>
          <a:p>
            <a:pPr marL="0" indent="0">
              <a:buNone/>
            </a:pPr>
            <a:r>
              <a:rPr lang="en-GB" b="1" dirty="0"/>
              <a:t>ii. 	all receipts and payments which are not client money and bills of costs including 	transactions through the authorised body's accounts on the business side of the 	client ledger account;</a:t>
            </a:r>
          </a:p>
          <a:p>
            <a:r>
              <a:rPr lang="en-GB" b="1" dirty="0"/>
              <a:t>(b) maintain a list of all the balances shown by the client ledger accounts of the liabilities to clients (and third parties), with a running total of the balances; and</a:t>
            </a:r>
          </a:p>
          <a:p>
            <a:pPr marL="0" indent="0">
              <a:buNone/>
            </a:pPr>
            <a:r>
              <a:rPr lang="en-GB" b="1" dirty="0"/>
              <a:t> (c)  provide a cash book showing a running total of all transactions through client 	accounts held or operated by you.</a:t>
            </a:r>
          </a:p>
        </p:txBody>
      </p:sp>
    </p:spTree>
    <p:extLst>
      <p:ext uri="{BB962C8B-B14F-4D97-AF65-F5344CB8AC3E}">
        <p14:creationId xmlns:p14="http://schemas.microsoft.com/office/powerpoint/2010/main" val="25732271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A6246B-35FD-9D42-DB2F-653F878530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Cash Transfers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D907A4-2E4D-10CA-F041-E74C31EAEF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dirty="0"/>
              <a:t>Most common cash transfer – money transferred from Client account to the business account to pay the firm’s professional charges. </a:t>
            </a:r>
          </a:p>
          <a:p>
            <a:r>
              <a:rPr lang="en-GB" b="1" dirty="0"/>
              <a:t>Once a bill is raised then the firm can transfer the money</a:t>
            </a:r>
          </a:p>
          <a:p>
            <a:r>
              <a:rPr lang="en-GB" b="1" dirty="0"/>
              <a:t>Other reasons to transfer cash:</a:t>
            </a:r>
          </a:p>
          <a:p>
            <a:pPr marL="457200" indent="-457200">
              <a:buFont typeface="+mj-lt"/>
              <a:buAutoNum type="alphaLcParenR"/>
            </a:pPr>
            <a:r>
              <a:rPr lang="en-GB" b="1" dirty="0"/>
              <a:t>To advance money to a client or trust where the solicitor to make a payment on behalf of the client and insufficient money is available </a:t>
            </a:r>
          </a:p>
          <a:p>
            <a:pPr marL="457200" indent="-457200">
              <a:buFont typeface="+mj-lt"/>
              <a:buAutoNum type="alphaLcParenR"/>
            </a:pPr>
            <a:r>
              <a:rPr lang="en-GB" b="1" dirty="0"/>
              <a:t>To replace money withdrawn in breach</a:t>
            </a:r>
          </a:p>
          <a:p>
            <a:pPr marL="457200" indent="-457200">
              <a:buFont typeface="+mj-lt"/>
              <a:buAutoNum type="alphaLcParenR"/>
            </a:pPr>
            <a:r>
              <a:rPr lang="en-GB" b="1" dirty="0"/>
              <a:t>To allow the client a sum in lieu of interest</a:t>
            </a:r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40597634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EE96A74-B62B-4642-AB22-7776A5F48C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860DE9-9203-AE56-8EA3-C156CF3B41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0000" y="946800"/>
            <a:ext cx="2802386" cy="4689475"/>
          </a:xfrm>
        </p:spPr>
        <p:txBody>
          <a:bodyPr anchor="t">
            <a:normAutofit/>
          </a:bodyPr>
          <a:lstStyle/>
          <a:p>
            <a:r>
              <a:rPr lang="en-GB" b="1" dirty="0"/>
              <a:t>Cash Transfers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B4757C4-228A-47E5-94C8-058312AB27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432300" y="540000"/>
            <a:ext cx="0" cy="577800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743C400-A0E9-BDA0-D7EC-7C420D68714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54628813"/>
              </p:ext>
            </p:extLst>
          </p:nvPr>
        </p:nvGraphicFramePr>
        <p:xfrm>
          <a:off x="4982215" y="537330"/>
          <a:ext cx="6668792" cy="577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849208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C7E484-C478-82BD-7BAE-72F8006619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9400" y="395289"/>
            <a:ext cx="10213200" cy="668124"/>
          </a:xfrm>
        </p:spPr>
        <p:txBody>
          <a:bodyPr/>
          <a:lstStyle/>
          <a:p>
            <a:r>
              <a:rPr lang="en-GB" b="1" dirty="0"/>
              <a:t>Worked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582F4F-611A-0912-1BAB-19C54B863E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89400" y="988907"/>
            <a:ext cx="10213200" cy="5473804"/>
          </a:xfrm>
        </p:spPr>
        <p:txBody>
          <a:bodyPr/>
          <a:lstStyle/>
          <a:p>
            <a:r>
              <a:rPr lang="en-GB" b="1" dirty="0"/>
              <a:t>10th April, a firm receives £800 from its client, John, on account of costs incurred.</a:t>
            </a:r>
          </a:p>
          <a:p>
            <a:r>
              <a:rPr lang="en-GB" b="1" dirty="0"/>
              <a:t>The £800 is client money. It will be paid into the client account and recorded in John’s ledger account and in the cash account. </a:t>
            </a:r>
          </a:p>
          <a:p>
            <a:endParaRPr lang="en-GB" b="1" dirty="0"/>
          </a:p>
          <a:p>
            <a:endParaRPr lang="en-GB" b="1" dirty="0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9AA21C0C-535B-FBD4-D3FA-0B740577884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82478750"/>
              </p:ext>
            </p:extLst>
          </p:nvPr>
        </p:nvGraphicFramePr>
        <p:xfrm>
          <a:off x="1381760" y="3206802"/>
          <a:ext cx="10213200" cy="1656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76650">
                  <a:extLst>
                    <a:ext uri="{9D8B030D-6E8A-4147-A177-3AD203B41FA5}">
                      <a16:colId xmlns:a16="http://schemas.microsoft.com/office/drawing/2014/main" val="2888380877"/>
                    </a:ext>
                  </a:extLst>
                </a:gridCol>
                <a:gridCol w="1276650">
                  <a:extLst>
                    <a:ext uri="{9D8B030D-6E8A-4147-A177-3AD203B41FA5}">
                      <a16:colId xmlns:a16="http://schemas.microsoft.com/office/drawing/2014/main" val="533105581"/>
                    </a:ext>
                  </a:extLst>
                </a:gridCol>
                <a:gridCol w="1276650">
                  <a:extLst>
                    <a:ext uri="{9D8B030D-6E8A-4147-A177-3AD203B41FA5}">
                      <a16:colId xmlns:a16="http://schemas.microsoft.com/office/drawing/2014/main" val="3643626480"/>
                    </a:ext>
                  </a:extLst>
                </a:gridCol>
                <a:gridCol w="1276650">
                  <a:extLst>
                    <a:ext uri="{9D8B030D-6E8A-4147-A177-3AD203B41FA5}">
                      <a16:colId xmlns:a16="http://schemas.microsoft.com/office/drawing/2014/main" val="831951697"/>
                    </a:ext>
                  </a:extLst>
                </a:gridCol>
                <a:gridCol w="1276650">
                  <a:extLst>
                    <a:ext uri="{9D8B030D-6E8A-4147-A177-3AD203B41FA5}">
                      <a16:colId xmlns:a16="http://schemas.microsoft.com/office/drawing/2014/main" val="156968555"/>
                    </a:ext>
                  </a:extLst>
                </a:gridCol>
                <a:gridCol w="1276650">
                  <a:extLst>
                    <a:ext uri="{9D8B030D-6E8A-4147-A177-3AD203B41FA5}">
                      <a16:colId xmlns:a16="http://schemas.microsoft.com/office/drawing/2014/main" val="343609607"/>
                    </a:ext>
                  </a:extLst>
                </a:gridCol>
                <a:gridCol w="1276650">
                  <a:extLst>
                    <a:ext uri="{9D8B030D-6E8A-4147-A177-3AD203B41FA5}">
                      <a16:colId xmlns:a16="http://schemas.microsoft.com/office/drawing/2014/main" val="2387945950"/>
                    </a:ext>
                  </a:extLst>
                </a:gridCol>
                <a:gridCol w="1276650">
                  <a:extLst>
                    <a:ext uri="{9D8B030D-6E8A-4147-A177-3AD203B41FA5}">
                      <a16:colId xmlns:a16="http://schemas.microsoft.com/office/drawing/2014/main" val="2146358550"/>
                    </a:ext>
                  </a:extLst>
                </a:gridCol>
              </a:tblGrid>
              <a:tr h="370840">
                <a:tc gridSpan="2">
                  <a:txBody>
                    <a:bodyPr/>
                    <a:lstStyle/>
                    <a:p>
                      <a:r>
                        <a:rPr lang="en-GB" dirty="0"/>
                        <a:t>Client: John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en-GB" dirty="0"/>
                        <a:t>Business Account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en-GB" dirty="0"/>
                        <a:t>Client Account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0943425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Date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Details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Balance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Balance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8609383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April 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Cash on account from John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800CR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69896032"/>
                  </a:ext>
                </a:extLst>
              </a:tr>
            </a:tbl>
          </a:graphicData>
        </a:graphic>
      </p:graphicFrame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40ACCCC5-DE3F-18D9-21D2-4F3A868C5D3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76730899"/>
              </p:ext>
            </p:extLst>
          </p:nvPr>
        </p:nvGraphicFramePr>
        <p:xfrm>
          <a:off x="1381760" y="5140960"/>
          <a:ext cx="10213200" cy="152061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76650">
                  <a:extLst>
                    <a:ext uri="{9D8B030D-6E8A-4147-A177-3AD203B41FA5}">
                      <a16:colId xmlns:a16="http://schemas.microsoft.com/office/drawing/2014/main" val="3436604499"/>
                    </a:ext>
                  </a:extLst>
                </a:gridCol>
                <a:gridCol w="1276650">
                  <a:extLst>
                    <a:ext uri="{9D8B030D-6E8A-4147-A177-3AD203B41FA5}">
                      <a16:colId xmlns:a16="http://schemas.microsoft.com/office/drawing/2014/main" val="1406370342"/>
                    </a:ext>
                  </a:extLst>
                </a:gridCol>
                <a:gridCol w="1276650">
                  <a:extLst>
                    <a:ext uri="{9D8B030D-6E8A-4147-A177-3AD203B41FA5}">
                      <a16:colId xmlns:a16="http://schemas.microsoft.com/office/drawing/2014/main" val="3320486279"/>
                    </a:ext>
                  </a:extLst>
                </a:gridCol>
                <a:gridCol w="1276650">
                  <a:extLst>
                    <a:ext uri="{9D8B030D-6E8A-4147-A177-3AD203B41FA5}">
                      <a16:colId xmlns:a16="http://schemas.microsoft.com/office/drawing/2014/main" val="1306929654"/>
                    </a:ext>
                  </a:extLst>
                </a:gridCol>
                <a:gridCol w="1276650">
                  <a:extLst>
                    <a:ext uri="{9D8B030D-6E8A-4147-A177-3AD203B41FA5}">
                      <a16:colId xmlns:a16="http://schemas.microsoft.com/office/drawing/2014/main" val="534706961"/>
                    </a:ext>
                  </a:extLst>
                </a:gridCol>
                <a:gridCol w="1276650">
                  <a:extLst>
                    <a:ext uri="{9D8B030D-6E8A-4147-A177-3AD203B41FA5}">
                      <a16:colId xmlns:a16="http://schemas.microsoft.com/office/drawing/2014/main" val="3684447690"/>
                    </a:ext>
                  </a:extLst>
                </a:gridCol>
                <a:gridCol w="1276650">
                  <a:extLst>
                    <a:ext uri="{9D8B030D-6E8A-4147-A177-3AD203B41FA5}">
                      <a16:colId xmlns:a16="http://schemas.microsoft.com/office/drawing/2014/main" val="680336936"/>
                    </a:ext>
                  </a:extLst>
                </a:gridCol>
                <a:gridCol w="1276650">
                  <a:extLst>
                    <a:ext uri="{9D8B030D-6E8A-4147-A177-3AD203B41FA5}">
                      <a16:colId xmlns:a16="http://schemas.microsoft.com/office/drawing/2014/main" val="2454348581"/>
                    </a:ext>
                  </a:extLst>
                </a:gridCol>
              </a:tblGrid>
              <a:tr h="506871">
                <a:tc gridSpan="2">
                  <a:txBody>
                    <a:bodyPr/>
                    <a:lstStyle/>
                    <a:p>
                      <a:r>
                        <a:rPr lang="en-GB" dirty="0"/>
                        <a:t>Cash Account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en-GB" dirty="0"/>
                        <a:t>Business Account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en-GB" dirty="0"/>
                        <a:t>Client Account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32826062"/>
                  </a:ext>
                </a:extLst>
              </a:tr>
              <a:tr h="506871">
                <a:tc>
                  <a:txBody>
                    <a:bodyPr/>
                    <a:lstStyle/>
                    <a:p>
                      <a:r>
                        <a:rPr lang="en-GB" dirty="0"/>
                        <a:t>Date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Details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Balance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Balance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15506599"/>
                  </a:ext>
                </a:extLst>
              </a:tr>
              <a:tr h="506871">
                <a:tc>
                  <a:txBody>
                    <a:bodyPr/>
                    <a:lstStyle/>
                    <a:p>
                      <a:r>
                        <a:rPr lang="en-GB" dirty="0"/>
                        <a:t>April 10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John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xxxxx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6526742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709171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61FE4D-F18D-F14F-5F23-95272DDDE9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9400" y="395289"/>
            <a:ext cx="10213200" cy="674898"/>
          </a:xfrm>
        </p:spPr>
        <p:txBody>
          <a:bodyPr/>
          <a:lstStyle/>
          <a:p>
            <a:r>
              <a:rPr lang="en-GB" b="1" dirty="0"/>
              <a:t>Worked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76922C-1A5C-9DB2-1907-DE8292E688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89400" y="1137921"/>
            <a:ext cx="10213200" cy="4588196"/>
          </a:xfrm>
        </p:spPr>
        <p:txBody>
          <a:bodyPr/>
          <a:lstStyle/>
          <a:p>
            <a:r>
              <a:rPr lang="en-GB" b="1" dirty="0"/>
              <a:t>On the 26</a:t>
            </a:r>
            <a:r>
              <a:rPr lang="en-GB" b="1" baseline="30000" dirty="0"/>
              <a:t>th</a:t>
            </a:r>
            <a:r>
              <a:rPr lang="en-GB" b="1" dirty="0"/>
              <a:t> April, the firm sends John a bill for £400 plus £80 VAT</a:t>
            </a:r>
          </a:p>
          <a:p>
            <a:r>
              <a:rPr lang="en-GB" b="1" dirty="0"/>
              <a:t>When the bill is issued, the entries for profit costs and VAT will be DR entries on John’s ledger account.</a:t>
            </a:r>
          </a:p>
          <a:p>
            <a:r>
              <a:rPr lang="en-GB" b="1" dirty="0"/>
              <a:t>The CR entries will be on the profit costs and HMRC account 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C223DB77-23DB-98CF-C885-CF55F4E0BBB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55827921"/>
              </p:ext>
            </p:extLst>
          </p:nvPr>
        </p:nvGraphicFramePr>
        <p:xfrm>
          <a:off x="460587" y="3429000"/>
          <a:ext cx="10552856" cy="2570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19107">
                  <a:extLst>
                    <a:ext uri="{9D8B030D-6E8A-4147-A177-3AD203B41FA5}">
                      <a16:colId xmlns:a16="http://schemas.microsoft.com/office/drawing/2014/main" val="1025800989"/>
                    </a:ext>
                  </a:extLst>
                </a:gridCol>
                <a:gridCol w="1319107">
                  <a:extLst>
                    <a:ext uri="{9D8B030D-6E8A-4147-A177-3AD203B41FA5}">
                      <a16:colId xmlns:a16="http://schemas.microsoft.com/office/drawing/2014/main" val="2371962954"/>
                    </a:ext>
                  </a:extLst>
                </a:gridCol>
                <a:gridCol w="1319107">
                  <a:extLst>
                    <a:ext uri="{9D8B030D-6E8A-4147-A177-3AD203B41FA5}">
                      <a16:colId xmlns:a16="http://schemas.microsoft.com/office/drawing/2014/main" val="2675838898"/>
                    </a:ext>
                  </a:extLst>
                </a:gridCol>
                <a:gridCol w="1319107">
                  <a:extLst>
                    <a:ext uri="{9D8B030D-6E8A-4147-A177-3AD203B41FA5}">
                      <a16:colId xmlns:a16="http://schemas.microsoft.com/office/drawing/2014/main" val="1325711332"/>
                    </a:ext>
                  </a:extLst>
                </a:gridCol>
                <a:gridCol w="1319107">
                  <a:extLst>
                    <a:ext uri="{9D8B030D-6E8A-4147-A177-3AD203B41FA5}">
                      <a16:colId xmlns:a16="http://schemas.microsoft.com/office/drawing/2014/main" val="2458151729"/>
                    </a:ext>
                  </a:extLst>
                </a:gridCol>
                <a:gridCol w="1319107">
                  <a:extLst>
                    <a:ext uri="{9D8B030D-6E8A-4147-A177-3AD203B41FA5}">
                      <a16:colId xmlns:a16="http://schemas.microsoft.com/office/drawing/2014/main" val="900806829"/>
                    </a:ext>
                  </a:extLst>
                </a:gridCol>
                <a:gridCol w="1319107">
                  <a:extLst>
                    <a:ext uri="{9D8B030D-6E8A-4147-A177-3AD203B41FA5}">
                      <a16:colId xmlns:a16="http://schemas.microsoft.com/office/drawing/2014/main" val="3038487661"/>
                    </a:ext>
                  </a:extLst>
                </a:gridCol>
                <a:gridCol w="1319107">
                  <a:extLst>
                    <a:ext uri="{9D8B030D-6E8A-4147-A177-3AD203B41FA5}">
                      <a16:colId xmlns:a16="http://schemas.microsoft.com/office/drawing/2014/main" val="3280892649"/>
                    </a:ext>
                  </a:extLst>
                </a:gridCol>
              </a:tblGrid>
              <a:tr h="370840">
                <a:tc gridSpan="2">
                  <a:txBody>
                    <a:bodyPr/>
                    <a:lstStyle/>
                    <a:p>
                      <a:r>
                        <a:rPr lang="en-GB" dirty="0"/>
                        <a:t>Client: John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en-GB" dirty="0"/>
                        <a:t>Business Account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en-GB" dirty="0"/>
                        <a:t>Client Account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80384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Date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Details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Balance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Balance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342655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April 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Cash on Account from John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800CR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1476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April 26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Profit Costs</a:t>
                      </a:r>
                    </a:p>
                    <a:p>
                      <a:r>
                        <a:rPr lang="en-GB" dirty="0"/>
                        <a:t>VAT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400</a:t>
                      </a:r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80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400DR</a:t>
                      </a:r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480DR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3145015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830185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EEE96A74-B62B-4642-AB22-7776A5F48C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1CEECE-5311-4571-C941-3DFD8BD01E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0000" y="946800"/>
            <a:ext cx="2802386" cy="4689475"/>
          </a:xfrm>
        </p:spPr>
        <p:txBody>
          <a:bodyPr anchor="t">
            <a:normAutofit/>
          </a:bodyPr>
          <a:lstStyle/>
          <a:p>
            <a:r>
              <a:rPr lang="en-GB" dirty="0"/>
              <a:t>Worked Example 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9B4757C4-228A-47E5-94C8-058312AB27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432300" y="540000"/>
            <a:ext cx="0" cy="577800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8" name="Content Placeholder 5">
            <a:extLst>
              <a:ext uri="{FF2B5EF4-FFF2-40B4-BE49-F238E27FC236}">
                <a16:creationId xmlns:a16="http://schemas.microsoft.com/office/drawing/2014/main" id="{9CFC5104-1C7F-115D-ED18-E1DBE21E80A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19321666"/>
              </p:ext>
            </p:extLst>
          </p:nvPr>
        </p:nvGraphicFramePr>
        <p:xfrm>
          <a:off x="4982215" y="537330"/>
          <a:ext cx="6668792" cy="577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474860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E0B9F7-A075-5BE2-ED9F-ABC733DB36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9400" y="395289"/>
            <a:ext cx="10213200" cy="546204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Worked Example 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1792FA10-A6F0-5133-7EC1-BE43A22FACF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4188909"/>
              </p:ext>
            </p:extLst>
          </p:nvPr>
        </p:nvGraphicFramePr>
        <p:xfrm>
          <a:off x="989400" y="941493"/>
          <a:ext cx="10213968" cy="4033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76746">
                  <a:extLst>
                    <a:ext uri="{9D8B030D-6E8A-4147-A177-3AD203B41FA5}">
                      <a16:colId xmlns:a16="http://schemas.microsoft.com/office/drawing/2014/main" val="2354406556"/>
                    </a:ext>
                  </a:extLst>
                </a:gridCol>
                <a:gridCol w="1276746">
                  <a:extLst>
                    <a:ext uri="{9D8B030D-6E8A-4147-A177-3AD203B41FA5}">
                      <a16:colId xmlns:a16="http://schemas.microsoft.com/office/drawing/2014/main" val="2296748991"/>
                    </a:ext>
                  </a:extLst>
                </a:gridCol>
                <a:gridCol w="1276746">
                  <a:extLst>
                    <a:ext uri="{9D8B030D-6E8A-4147-A177-3AD203B41FA5}">
                      <a16:colId xmlns:a16="http://schemas.microsoft.com/office/drawing/2014/main" val="725434506"/>
                    </a:ext>
                  </a:extLst>
                </a:gridCol>
                <a:gridCol w="1276746">
                  <a:extLst>
                    <a:ext uri="{9D8B030D-6E8A-4147-A177-3AD203B41FA5}">
                      <a16:colId xmlns:a16="http://schemas.microsoft.com/office/drawing/2014/main" val="243273172"/>
                    </a:ext>
                  </a:extLst>
                </a:gridCol>
                <a:gridCol w="1276746">
                  <a:extLst>
                    <a:ext uri="{9D8B030D-6E8A-4147-A177-3AD203B41FA5}">
                      <a16:colId xmlns:a16="http://schemas.microsoft.com/office/drawing/2014/main" val="1191644316"/>
                    </a:ext>
                  </a:extLst>
                </a:gridCol>
                <a:gridCol w="1276746">
                  <a:extLst>
                    <a:ext uri="{9D8B030D-6E8A-4147-A177-3AD203B41FA5}">
                      <a16:colId xmlns:a16="http://schemas.microsoft.com/office/drawing/2014/main" val="2957670670"/>
                    </a:ext>
                  </a:extLst>
                </a:gridCol>
                <a:gridCol w="1276746">
                  <a:extLst>
                    <a:ext uri="{9D8B030D-6E8A-4147-A177-3AD203B41FA5}">
                      <a16:colId xmlns:a16="http://schemas.microsoft.com/office/drawing/2014/main" val="2386440415"/>
                    </a:ext>
                  </a:extLst>
                </a:gridCol>
                <a:gridCol w="1276746">
                  <a:extLst>
                    <a:ext uri="{9D8B030D-6E8A-4147-A177-3AD203B41FA5}">
                      <a16:colId xmlns:a16="http://schemas.microsoft.com/office/drawing/2014/main" val="178984070"/>
                    </a:ext>
                  </a:extLst>
                </a:gridCol>
              </a:tblGrid>
              <a:tr h="370840">
                <a:tc gridSpan="2">
                  <a:txBody>
                    <a:bodyPr/>
                    <a:lstStyle/>
                    <a:p>
                      <a:r>
                        <a:rPr lang="en-GB" dirty="0"/>
                        <a:t>Client: John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en-GB" dirty="0"/>
                        <a:t>Business Account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en-GB" dirty="0"/>
                        <a:t>Client Account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520310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Date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Details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1962687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April 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Cash from John on Account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800CR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2155879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April 26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Profit Costs</a:t>
                      </a:r>
                    </a:p>
                    <a:p>
                      <a:r>
                        <a:rPr lang="en-GB" dirty="0"/>
                        <a:t>VAT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400</a:t>
                      </a:r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80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400DR</a:t>
                      </a:r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480DR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1687903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April 28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Cash Transfer from client account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480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480DR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320CR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78757828"/>
                  </a:ext>
                </a:extLst>
              </a:tr>
            </a:tbl>
          </a:graphicData>
        </a:graphic>
      </p:graphicFrame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F37E0948-A970-FF6B-2327-F67BE340606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89905046"/>
              </p:ext>
            </p:extLst>
          </p:nvPr>
        </p:nvGraphicFramePr>
        <p:xfrm>
          <a:off x="989399" y="5391573"/>
          <a:ext cx="10261104" cy="147320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82638">
                  <a:extLst>
                    <a:ext uri="{9D8B030D-6E8A-4147-A177-3AD203B41FA5}">
                      <a16:colId xmlns:a16="http://schemas.microsoft.com/office/drawing/2014/main" val="305537652"/>
                    </a:ext>
                  </a:extLst>
                </a:gridCol>
                <a:gridCol w="1282638">
                  <a:extLst>
                    <a:ext uri="{9D8B030D-6E8A-4147-A177-3AD203B41FA5}">
                      <a16:colId xmlns:a16="http://schemas.microsoft.com/office/drawing/2014/main" val="4155804589"/>
                    </a:ext>
                  </a:extLst>
                </a:gridCol>
                <a:gridCol w="1282638">
                  <a:extLst>
                    <a:ext uri="{9D8B030D-6E8A-4147-A177-3AD203B41FA5}">
                      <a16:colId xmlns:a16="http://schemas.microsoft.com/office/drawing/2014/main" val="1197048171"/>
                    </a:ext>
                  </a:extLst>
                </a:gridCol>
                <a:gridCol w="1282638">
                  <a:extLst>
                    <a:ext uri="{9D8B030D-6E8A-4147-A177-3AD203B41FA5}">
                      <a16:colId xmlns:a16="http://schemas.microsoft.com/office/drawing/2014/main" val="70301538"/>
                    </a:ext>
                  </a:extLst>
                </a:gridCol>
                <a:gridCol w="1282638">
                  <a:extLst>
                    <a:ext uri="{9D8B030D-6E8A-4147-A177-3AD203B41FA5}">
                      <a16:colId xmlns:a16="http://schemas.microsoft.com/office/drawing/2014/main" val="4058220724"/>
                    </a:ext>
                  </a:extLst>
                </a:gridCol>
                <a:gridCol w="1282638">
                  <a:extLst>
                    <a:ext uri="{9D8B030D-6E8A-4147-A177-3AD203B41FA5}">
                      <a16:colId xmlns:a16="http://schemas.microsoft.com/office/drawing/2014/main" val="3468493921"/>
                    </a:ext>
                  </a:extLst>
                </a:gridCol>
                <a:gridCol w="1282638">
                  <a:extLst>
                    <a:ext uri="{9D8B030D-6E8A-4147-A177-3AD203B41FA5}">
                      <a16:colId xmlns:a16="http://schemas.microsoft.com/office/drawing/2014/main" val="2261729235"/>
                    </a:ext>
                  </a:extLst>
                </a:gridCol>
                <a:gridCol w="1282638">
                  <a:extLst>
                    <a:ext uri="{9D8B030D-6E8A-4147-A177-3AD203B41FA5}">
                      <a16:colId xmlns:a16="http://schemas.microsoft.com/office/drawing/2014/main" val="119014825"/>
                    </a:ext>
                  </a:extLst>
                </a:gridCol>
              </a:tblGrid>
              <a:tr h="250613">
                <a:tc gridSpan="2">
                  <a:txBody>
                    <a:bodyPr/>
                    <a:lstStyle/>
                    <a:p>
                      <a:r>
                        <a:rPr lang="en-GB" dirty="0"/>
                        <a:t>Cash Account480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en-GB" dirty="0"/>
                        <a:t>Business Account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en-GB" dirty="0"/>
                        <a:t>Client Account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73464437"/>
                  </a:ext>
                </a:extLst>
              </a:tr>
              <a:tr h="365761">
                <a:tc>
                  <a:txBody>
                    <a:bodyPr/>
                    <a:lstStyle/>
                    <a:p>
                      <a:r>
                        <a:rPr lang="en-GB" dirty="0"/>
                        <a:t>Date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Details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9607705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April 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John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1986377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April 28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John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480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480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388585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315645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32AD28-A4A1-EF04-8E4D-E3C5A00088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9400" y="395289"/>
            <a:ext cx="10213200" cy="573298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Worked Example</a:t>
            </a:r>
          </a:p>
        </p:txBody>
      </p:sp>
      <p:graphicFrame>
        <p:nvGraphicFramePr>
          <p:cNvPr id="8" name="Content Placeholder 5">
            <a:extLst>
              <a:ext uri="{FF2B5EF4-FFF2-40B4-BE49-F238E27FC236}">
                <a16:creationId xmlns:a16="http://schemas.microsoft.com/office/drawing/2014/main" id="{89566D96-8DA6-CCE7-617F-18845D1A9C3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989400" y="1685925"/>
          <a:ext cx="10213200" cy="483679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7528725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EE96A74-B62B-4642-AB22-7776A5F48C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B8A6DD-0E1A-C6AD-487B-3A68372B0C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0001" y="1079500"/>
            <a:ext cx="3904750" cy="4689475"/>
          </a:xfrm>
        </p:spPr>
        <p:txBody>
          <a:bodyPr anchor="ctr">
            <a:normAutofit/>
          </a:bodyPr>
          <a:lstStyle/>
          <a:p>
            <a:pPr algn="ctr"/>
            <a:r>
              <a:rPr lang="en-GB" sz="4800" b="1"/>
              <a:t>Inter-Client Transfers 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A513CAD-9784-4D35-BAF9-1F7DDD697B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rot="5400000">
            <a:off x="5826000" y="3429000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BF3F9F9-97C9-A01E-D14C-FF9C202E5F9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41002719"/>
              </p:ext>
            </p:extLst>
          </p:nvPr>
        </p:nvGraphicFramePr>
        <p:xfrm>
          <a:off x="6654799" y="531814"/>
          <a:ext cx="4996207" cy="57835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0545399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EE96A74-B62B-4642-AB22-7776A5F48C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C62653-75B5-3E20-D689-AB48B8F9B2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0001" y="1079500"/>
            <a:ext cx="3904750" cy="4689475"/>
          </a:xfrm>
        </p:spPr>
        <p:txBody>
          <a:bodyPr anchor="ctr">
            <a:normAutofit/>
          </a:bodyPr>
          <a:lstStyle/>
          <a:p>
            <a:pPr algn="ctr"/>
            <a:r>
              <a:rPr lang="en-GB" sz="4800"/>
              <a:t>Example: 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A513CAD-9784-4D35-BAF9-1F7DDD697B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rot="5400000">
            <a:off x="5826000" y="3429000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2D68FC07-70A3-2319-3745-CF7DECF3BF9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59939471"/>
              </p:ext>
            </p:extLst>
          </p:nvPr>
        </p:nvGraphicFramePr>
        <p:xfrm>
          <a:off x="6654799" y="531814"/>
          <a:ext cx="4996207" cy="57835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3033159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1350CA-E82A-07E0-2E50-3C3E5CC07F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9400" y="395289"/>
            <a:ext cx="10213200" cy="574529"/>
          </a:xfrm>
        </p:spPr>
        <p:txBody>
          <a:bodyPr>
            <a:normAutofit fontScale="90000"/>
          </a:bodyPr>
          <a:lstStyle/>
          <a:p>
            <a:r>
              <a:rPr lang="en-GB" dirty="0"/>
              <a:t>Worked Example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F5F0D421-9B16-ED1C-A953-9329D9396BD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54132223"/>
              </p:ext>
            </p:extLst>
          </p:nvPr>
        </p:nvGraphicFramePr>
        <p:xfrm>
          <a:off x="197424" y="1041688"/>
          <a:ext cx="11797152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74644">
                  <a:extLst>
                    <a:ext uri="{9D8B030D-6E8A-4147-A177-3AD203B41FA5}">
                      <a16:colId xmlns:a16="http://schemas.microsoft.com/office/drawing/2014/main" val="3774885323"/>
                    </a:ext>
                  </a:extLst>
                </a:gridCol>
                <a:gridCol w="1474644">
                  <a:extLst>
                    <a:ext uri="{9D8B030D-6E8A-4147-A177-3AD203B41FA5}">
                      <a16:colId xmlns:a16="http://schemas.microsoft.com/office/drawing/2014/main" val="524096647"/>
                    </a:ext>
                  </a:extLst>
                </a:gridCol>
                <a:gridCol w="1474644">
                  <a:extLst>
                    <a:ext uri="{9D8B030D-6E8A-4147-A177-3AD203B41FA5}">
                      <a16:colId xmlns:a16="http://schemas.microsoft.com/office/drawing/2014/main" val="4144545008"/>
                    </a:ext>
                  </a:extLst>
                </a:gridCol>
                <a:gridCol w="1474644">
                  <a:extLst>
                    <a:ext uri="{9D8B030D-6E8A-4147-A177-3AD203B41FA5}">
                      <a16:colId xmlns:a16="http://schemas.microsoft.com/office/drawing/2014/main" val="689583637"/>
                    </a:ext>
                  </a:extLst>
                </a:gridCol>
                <a:gridCol w="1474644">
                  <a:extLst>
                    <a:ext uri="{9D8B030D-6E8A-4147-A177-3AD203B41FA5}">
                      <a16:colId xmlns:a16="http://schemas.microsoft.com/office/drawing/2014/main" val="1232259237"/>
                    </a:ext>
                  </a:extLst>
                </a:gridCol>
                <a:gridCol w="1474644">
                  <a:extLst>
                    <a:ext uri="{9D8B030D-6E8A-4147-A177-3AD203B41FA5}">
                      <a16:colId xmlns:a16="http://schemas.microsoft.com/office/drawing/2014/main" val="4175400469"/>
                    </a:ext>
                  </a:extLst>
                </a:gridCol>
                <a:gridCol w="1474644">
                  <a:extLst>
                    <a:ext uri="{9D8B030D-6E8A-4147-A177-3AD203B41FA5}">
                      <a16:colId xmlns:a16="http://schemas.microsoft.com/office/drawing/2014/main" val="2061543718"/>
                    </a:ext>
                  </a:extLst>
                </a:gridCol>
                <a:gridCol w="1474644">
                  <a:extLst>
                    <a:ext uri="{9D8B030D-6E8A-4147-A177-3AD203B41FA5}">
                      <a16:colId xmlns:a16="http://schemas.microsoft.com/office/drawing/2014/main" val="1861241881"/>
                    </a:ext>
                  </a:extLst>
                </a:gridCol>
              </a:tblGrid>
              <a:tr h="370840">
                <a:tc gridSpan="2">
                  <a:txBody>
                    <a:bodyPr/>
                    <a:lstStyle/>
                    <a:p>
                      <a:r>
                        <a:rPr lang="en-GB" dirty="0"/>
                        <a:t>Cash Account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en-GB" dirty="0"/>
                        <a:t>Business Account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en-GB" dirty="0"/>
                        <a:t>Client  Account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424015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Date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Details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987117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Aug 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Sam Brown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63970276"/>
                  </a:ext>
                </a:extLst>
              </a:tr>
            </a:tbl>
          </a:graphicData>
        </a:graphic>
      </p:graphicFrame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C910CE80-AECC-748C-4DDA-9822ABE0248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09029889"/>
              </p:ext>
            </p:extLst>
          </p:nvPr>
        </p:nvGraphicFramePr>
        <p:xfrm>
          <a:off x="197423" y="2465339"/>
          <a:ext cx="11797152" cy="2291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74644">
                  <a:extLst>
                    <a:ext uri="{9D8B030D-6E8A-4147-A177-3AD203B41FA5}">
                      <a16:colId xmlns:a16="http://schemas.microsoft.com/office/drawing/2014/main" val="2483822432"/>
                    </a:ext>
                  </a:extLst>
                </a:gridCol>
                <a:gridCol w="1474644">
                  <a:extLst>
                    <a:ext uri="{9D8B030D-6E8A-4147-A177-3AD203B41FA5}">
                      <a16:colId xmlns:a16="http://schemas.microsoft.com/office/drawing/2014/main" val="3269199778"/>
                    </a:ext>
                  </a:extLst>
                </a:gridCol>
                <a:gridCol w="1474644">
                  <a:extLst>
                    <a:ext uri="{9D8B030D-6E8A-4147-A177-3AD203B41FA5}">
                      <a16:colId xmlns:a16="http://schemas.microsoft.com/office/drawing/2014/main" val="1807910676"/>
                    </a:ext>
                  </a:extLst>
                </a:gridCol>
                <a:gridCol w="1474644">
                  <a:extLst>
                    <a:ext uri="{9D8B030D-6E8A-4147-A177-3AD203B41FA5}">
                      <a16:colId xmlns:a16="http://schemas.microsoft.com/office/drawing/2014/main" val="2350571847"/>
                    </a:ext>
                  </a:extLst>
                </a:gridCol>
                <a:gridCol w="1474644">
                  <a:extLst>
                    <a:ext uri="{9D8B030D-6E8A-4147-A177-3AD203B41FA5}">
                      <a16:colId xmlns:a16="http://schemas.microsoft.com/office/drawing/2014/main" val="4180745117"/>
                    </a:ext>
                  </a:extLst>
                </a:gridCol>
                <a:gridCol w="1474644">
                  <a:extLst>
                    <a:ext uri="{9D8B030D-6E8A-4147-A177-3AD203B41FA5}">
                      <a16:colId xmlns:a16="http://schemas.microsoft.com/office/drawing/2014/main" val="73302884"/>
                    </a:ext>
                  </a:extLst>
                </a:gridCol>
                <a:gridCol w="1474644">
                  <a:extLst>
                    <a:ext uri="{9D8B030D-6E8A-4147-A177-3AD203B41FA5}">
                      <a16:colId xmlns:a16="http://schemas.microsoft.com/office/drawing/2014/main" val="2078190955"/>
                    </a:ext>
                  </a:extLst>
                </a:gridCol>
                <a:gridCol w="1474644">
                  <a:extLst>
                    <a:ext uri="{9D8B030D-6E8A-4147-A177-3AD203B41FA5}">
                      <a16:colId xmlns:a16="http://schemas.microsoft.com/office/drawing/2014/main" val="391169892"/>
                    </a:ext>
                  </a:extLst>
                </a:gridCol>
              </a:tblGrid>
              <a:tr h="370840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Client Sam Brown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Matter: Debt Collection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en-GB" dirty="0"/>
                        <a:t>Business Account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en-GB" dirty="0"/>
                        <a:t>Client Account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749841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Date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Details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3690706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Aug 7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Cash from Lewis&amp; Co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10,000CR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3035376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Aug 9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Sally Brown Transfer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9,000CR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48522457"/>
                  </a:ext>
                </a:extLst>
              </a:tr>
            </a:tbl>
          </a:graphicData>
        </a:graphic>
      </p:graphicFrame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99614EAC-8B18-DDDD-FC8F-82016DA6BDD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33796652"/>
              </p:ext>
            </p:extLst>
          </p:nvPr>
        </p:nvGraphicFramePr>
        <p:xfrm>
          <a:off x="197423" y="4988272"/>
          <a:ext cx="11745192" cy="1925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68149">
                  <a:extLst>
                    <a:ext uri="{9D8B030D-6E8A-4147-A177-3AD203B41FA5}">
                      <a16:colId xmlns:a16="http://schemas.microsoft.com/office/drawing/2014/main" val="1901773882"/>
                    </a:ext>
                  </a:extLst>
                </a:gridCol>
                <a:gridCol w="1468149">
                  <a:extLst>
                    <a:ext uri="{9D8B030D-6E8A-4147-A177-3AD203B41FA5}">
                      <a16:colId xmlns:a16="http://schemas.microsoft.com/office/drawing/2014/main" val="616823909"/>
                    </a:ext>
                  </a:extLst>
                </a:gridCol>
                <a:gridCol w="1468149">
                  <a:extLst>
                    <a:ext uri="{9D8B030D-6E8A-4147-A177-3AD203B41FA5}">
                      <a16:colId xmlns:a16="http://schemas.microsoft.com/office/drawing/2014/main" val="906102123"/>
                    </a:ext>
                  </a:extLst>
                </a:gridCol>
                <a:gridCol w="1468149">
                  <a:extLst>
                    <a:ext uri="{9D8B030D-6E8A-4147-A177-3AD203B41FA5}">
                      <a16:colId xmlns:a16="http://schemas.microsoft.com/office/drawing/2014/main" val="1239674395"/>
                    </a:ext>
                  </a:extLst>
                </a:gridCol>
                <a:gridCol w="1468149">
                  <a:extLst>
                    <a:ext uri="{9D8B030D-6E8A-4147-A177-3AD203B41FA5}">
                      <a16:colId xmlns:a16="http://schemas.microsoft.com/office/drawing/2014/main" val="4000126560"/>
                    </a:ext>
                  </a:extLst>
                </a:gridCol>
                <a:gridCol w="1468149">
                  <a:extLst>
                    <a:ext uri="{9D8B030D-6E8A-4147-A177-3AD203B41FA5}">
                      <a16:colId xmlns:a16="http://schemas.microsoft.com/office/drawing/2014/main" val="3726277394"/>
                    </a:ext>
                  </a:extLst>
                </a:gridCol>
                <a:gridCol w="1468149">
                  <a:extLst>
                    <a:ext uri="{9D8B030D-6E8A-4147-A177-3AD203B41FA5}">
                      <a16:colId xmlns:a16="http://schemas.microsoft.com/office/drawing/2014/main" val="1275472743"/>
                    </a:ext>
                  </a:extLst>
                </a:gridCol>
                <a:gridCol w="1468149">
                  <a:extLst>
                    <a:ext uri="{9D8B030D-6E8A-4147-A177-3AD203B41FA5}">
                      <a16:colId xmlns:a16="http://schemas.microsoft.com/office/drawing/2014/main" val="137217615"/>
                    </a:ext>
                  </a:extLst>
                </a:gridCol>
              </a:tblGrid>
              <a:tr h="370840">
                <a:tc gridSpan="2">
                  <a:txBody>
                    <a:bodyPr/>
                    <a:lstStyle/>
                    <a:p>
                      <a:r>
                        <a:rPr lang="en-GB" dirty="0"/>
                        <a:t>Client Sally Brown</a:t>
                      </a:r>
                    </a:p>
                    <a:p>
                      <a:r>
                        <a:rPr lang="en-GB" dirty="0"/>
                        <a:t>Matter: Property Purchase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087794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Date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Details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507162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Sam Brown Transfer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1,000CR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0871196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2409067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EE96A74-B62B-4642-AB22-7776A5F48C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F84D75-9899-48E0-6766-B14E92017E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0001" y="1079500"/>
            <a:ext cx="3904750" cy="4689475"/>
          </a:xfrm>
        </p:spPr>
        <p:txBody>
          <a:bodyPr anchor="ctr">
            <a:normAutofit/>
          </a:bodyPr>
          <a:lstStyle/>
          <a:p>
            <a:pPr algn="ctr"/>
            <a:r>
              <a:rPr lang="en-GB" sz="4800"/>
              <a:t>Mixed Receipts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A513CAD-9784-4D35-BAF9-1F7DDD697B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rot="5400000">
            <a:off x="5826000" y="3429000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EE2DCB8-36F5-07ED-21B9-9353258F271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79098538"/>
              </p:ext>
            </p:extLst>
          </p:nvPr>
        </p:nvGraphicFramePr>
        <p:xfrm>
          <a:off x="6654799" y="531814"/>
          <a:ext cx="4996207" cy="57835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3400258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EE96A74-B62B-4642-AB22-7776A5F48C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4F3E37-1917-4D2B-9E4F-E10DF09BB5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0000" y="946800"/>
            <a:ext cx="2802386" cy="4689475"/>
          </a:xfrm>
        </p:spPr>
        <p:txBody>
          <a:bodyPr anchor="t">
            <a:normAutofit/>
          </a:bodyPr>
          <a:lstStyle/>
          <a:p>
            <a:r>
              <a:rPr lang="en-GB" dirty="0"/>
              <a:t>Split Cheques 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B4757C4-228A-47E5-94C8-058312AB27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432300" y="540000"/>
            <a:ext cx="0" cy="577800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B69583F-CCC0-E71F-73DF-8F58D8EDF84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8813549"/>
              </p:ext>
            </p:extLst>
          </p:nvPr>
        </p:nvGraphicFramePr>
        <p:xfrm>
          <a:off x="4982215" y="537330"/>
          <a:ext cx="6668792" cy="577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5652181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6E5CFB-AF05-8261-7F4C-5500268B3E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9400" y="395289"/>
            <a:ext cx="10213200" cy="566524"/>
          </a:xfrm>
        </p:spPr>
        <p:txBody>
          <a:bodyPr>
            <a:normAutofit fontScale="90000"/>
          </a:bodyPr>
          <a:lstStyle/>
          <a:p>
            <a:r>
              <a:rPr lang="en-GB" dirty="0"/>
              <a:t>Worked example 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D467A46F-D0A0-60C8-6087-503140BD2B1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96019022"/>
              </p:ext>
            </p:extLst>
          </p:nvPr>
        </p:nvGraphicFramePr>
        <p:xfrm>
          <a:off x="447039" y="1685925"/>
          <a:ext cx="11203096" cy="148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00387">
                  <a:extLst>
                    <a:ext uri="{9D8B030D-6E8A-4147-A177-3AD203B41FA5}">
                      <a16:colId xmlns:a16="http://schemas.microsoft.com/office/drawing/2014/main" val="2109759682"/>
                    </a:ext>
                  </a:extLst>
                </a:gridCol>
                <a:gridCol w="1400387">
                  <a:extLst>
                    <a:ext uri="{9D8B030D-6E8A-4147-A177-3AD203B41FA5}">
                      <a16:colId xmlns:a16="http://schemas.microsoft.com/office/drawing/2014/main" val="3301960410"/>
                    </a:ext>
                  </a:extLst>
                </a:gridCol>
                <a:gridCol w="1400387">
                  <a:extLst>
                    <a:ext uri="{9D8B030D-6E8A-4147-A177-3AD203B41FA5}">
                      <a16:colId xmlns:a16="http://schemas.microsoft.com/office/drawing/2014/main" val="938393019"/>
                    </a:ext>
                  </a:extLst>
                </a:gridCol>
                <a:gridCol w="1400387">
                  <a:extLst>
                    <a:ext uri="{9D8B030D-6E8A-4147-A177-3AD203B41FA5}">
                      <a16:colId xmlns:a16="http://schemas.microsoft.com/office/drawing/2014/main" val="1293087072"/>
                    </a:ext>
                  </a:extLst>
                </a:gridCol>
                <a:gridCol w="1400387">
                  <a:extLst>
                    <a:ext uri="{9D8B030D-6E8A-4147-A177-3AD203B41FA5}">
                      <a16:colId xmlns:a16="http://schemas.microsoft.com/office/drawing/2014/main" val="3295613892"/>
                    </a:ext>
                  </a:extLst>
                </a:gridCol>
                <a:gridCol w="1400387">
                  <a:extLst>
                    <a:ext uri="{9D8B030D-6E8A-4147-A177-3AD203B41FA5}">
                      <a16:colId xmlns:a16="http://schemas.microsoft.com/office/drawing/2014/main" val="3996669275"/>
                    </a:ext>
                  </a:extLst>
                </a:gridCol>
                <a:gridCol w="1400387">
                  <a:extLst>
                    <a:ext uri="{9D8B030D-6E8A-4147-A177-3AD203B41FA5}">
                      <a16:colId xmlns:a16="http://schemas.microsoft.com/office/drawing/2014/main" val="2745859808"/>
                    </a:ext>
                  </a:extLst>
                </a:gridCol>
                <a:gridCol w="1400387">
                  <a:extLst>
                    <a:ext uri="{9D8B030D-6E8A-4147-A177-3AD203B41FA5}">
                      <a16:colId xmlns:a16="http://schemas.microsoft.com/office/drawing/2014/main" val="1434789155"/>
                    </a:ext>
                  </a:extLst>
                </a:gridCol>
              </a:tblGrid>
              <a:tr h="370840">
                <a:tc gridSpan="2">
                  <a:txBody>
                    <a:bodyPr/>
                    <a:lstStyle/>
                    <a:p>
                      <a:r>
                        <a:rPr lang="en-GB" dirty="0"/>
                        <a:t>Client: Cullen Ltd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en-GB" dirty="0"/>
                        <a:t>Business Account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en-GB" dirty="0"/>
                        <a:t>Client Account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044651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Date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Details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29613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Feb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Cash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40DR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0169721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Feb 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-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60CR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34795955"/>
                  </a:ext>
                </a:extLst>
              </a:tr>
            </a:tbl>
          </a:graphicData>
        </a:graphic>
      </p:graphicFrame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1D5ACA85-0D58-1D54-3AF5-58660BCACFA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3980562"/>
              </p:ext>
            </p:extLst>
          </p:nvPr>
        </p:nvGraphicFramePr>
        <p:xfrm>
          <a:off x="447039" y="3503506"/>
          <a:ext cx="11203096" cy="148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00387">
                  <a:extLst>
                    <a:ext uri="{9D8B030D-6E8A-4147-A177-3AD203B41FA5}">
                      <a16:colId xmlns:a16="http://schemas.microsoft.com/office/drawing/2014/main" val="910760722"/>
                    </a:ext>
                  </a:extLst>
                </a:gridCol>
                <a:gridCol w="1400387">
                  <a:extLst>
                    <a:ext uri="{9D8B030D-6E8A-4147-A177-3AD203B41FA5}">
                      <a16:colId xmlns:a16="http://schemas.microsoft.com/office/drawing/2014/main" val="2359107041"/>
                    </a:ext>
                  </a:extLst>
                </a:gridCol>
                <a:gridCol w="1400387">
                  <a:extLst>
                    <a:ext uri="{9D8B030D-6E8A-4147-A177-3AD203B41FA5}">
                      <a16:colId xmlns:a16="http://schemas.microsoft.com/office/drawing/2014/main" val="3072915141"/>
                    </a:ext>
                  </a:extLst>
                </a:gridCol>
                <a:gridCol w="1400387">
                  <a:extLst>
                    <a:ext uri="{9D8B030D-6E8A-4147-A177-3AD203B41FA5}">
                      <a16:colId xmlns:a16="http://schemas.microsoft.com/office/drawing/2014/main" val="480404924"/>
                    </a:ext>
                  </a:extLst>
                </a:gridCol>
                <a:gridCol w="1400387">
                  <a:extLst>
                    <a:ext uri="{9D8B030D-6E8A-4147-A177-3AD203B41FA5}">
                      <a16:colId xmlns:a16="http://schemas.microsoft.com/office/drawing/2014/main" val="1312512233"/>
                    </a:ext>
                  </a:extLst>
                </a:gridCol>
                <a:gridCol w="1400387">
                  <a:extLst>
                    <a:ext uri="{9D8B030D-6E8A-4147-A177-3AD203B41FA5}">
                      <a16:colId xmlns:a16="http://schemas.microsoft.com/office/drawing/2014/main" val="1843906038"/>
                    </a:ext>
                  </a:extLst>
                </a:gridCol>
                <a:gridCol w="1400387">
                  <a:extLst>
                    <a:ext uri="{9D8B030D-6E8A-4147-A177-3AD203B41FA5}">
                      <a16:colId xmlns:a16="http://schemas.microsoft.com/office/drawing/2014/main" val="2255531254"/>
                    </a:ext>
                  </a:extLst>
                </a:gridCol>
                <a:gridCol w="1400387">
                  <a:extLst>
                    <a:ext uri="{9D8B030D-6E8A-4147-A177-3AD203B41FA5}">
                      <a16:colId xmlns:a16="http://schemas.microsoft.com/office/drawing/2014/main" val="3041152150"/>
                    </a:ext>
                  </a:extLst>
                </a:gridCol>
              </a:tblGrid>
              <a:tr h="370840">
                <a:tc gridSpan="2">
                  <a:txBody>
                    <a:bodyPr/>
                    <a:lstStyle/>
                    <a:p>
                      <a:r>
                        <a:rPr lang="en-GB" dirty="0"/>
                        <a:t>Cash account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en-GB" dirty="0"/>
                        <a:t>Business Account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en-GB" dirty="0"/>
                        <a:t>Client account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0072971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Date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Details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9565733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Feb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Cullen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6288274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Feb 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Cullen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1490034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4464335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EE96A74-B62B-4642-AB22-7776A5F48C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03ECF6-B199-B7C0-A491-816F86BBF2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0001" y="1079500"/>
            <a:ext cx="3904750" cy="4689475"/>
          </a:xfrm>
        </p:spPr>
        <p:txBody>
          <a:bodyPr anchor="ctr">
            <a:normAutofit/>
          </a:bodyPr>
          <a:lstStyle/>
          <a:p>
            <a:pPr algn="ctr"/>
            <a:r>
              <a:rPr lang="en-GB" sz="4800"/>
              <a:t>Direct Transfers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A513CAD-9784-4D35-BAF9-1F7DDD697B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rot="5400000">
            <a:off x="5826000" y="3429000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708DF64-58BE-9B95-606C-326DD993FAA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25573836"/>
              </p:ext>
            </p:extLst>
          </p:nvPr>
        </p:nvGraphicFramePr>
        <p:xfrm>
          <a:off x="6654799" y="531814"/>
          <a:ext cx="4996207" cy="57835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177637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F3493A-DC67-D488-F44C-39B6AF818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9400" y="395289"/>
            <a:ext cx="10213200" cy="546204"/>
          </a:xfrm>
        </p:spPr>
        <p:txBody>
          <a:bodyPr>
            <a:normAutofit fontScale="90000"/>
          </a:bodyPr>
          <a:lstStyle/>
          <a:p>
            <a:r>
              <a:rPr lang="en-GB" dirty="0"/>
              <a:t>Worked Example 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ECCFE0AC-9AF8-E0F7-C135-FF50F4DC115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3583497"/>
              </p:ext>
            </p:extLst>
          </p:nvPr>
        </p:nvGraphicFramePr>
        <p:xfrm>
          <a:off x="989013" y="1685925"/>
          <a:ext cx="10213968" cy="2123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76746">
                  <a:extLst>
                    <a:ext uri="{9D8B030D-6E8A-4147-A177-3AD203B41FA5}">
                      <a16:colId xmlns:a16="http://schemas.microsoft.com/office/drawing/2014/main" val="1769898923"/>
                    </a:ext>
                  </a:extLst>
                </a:gridCol>
                <a:gridCol w="1276746">
                  <a:extLst>
                    <a:ext uri="{9D8B030D-6E8A-4147-A177-3AD203B41FA5}">
                      <a16:colId xmlns:a16="http://schemas.microsoft.com/office/drawing/2014/main" val="819393837"/>
                    </a:ext>
                  </a:extLst>
                </a:gridCol>
                <a:gridCol w="1276746">
                  <a:extLst>
                    <a:ext uri="{9D8B030D-6E8A-4147-A177-3AD203B41FA5}">
                      <a16:colId xmlns:a16="http://schemas.microsoft.com/office/drawing/2014/main" val="31697307"/>
                    </a:ext>
                  </a:extLst>
                </a:gridCol>
                <a:gridCol w="1276746">
                  <a:extLst>
                    <a:ext uri="{9D8B030D-6E8A-4147-A177-3AD203B41FA5}">
                      <a16:colId xmlns:a16="http://schemas.microsoft.com/office/drawing/2014/main" val="3718071212"/>
                    </a:ext>
                  </a:extLst>
                </a:gridCol>
                <a:gridCol w="1276746">
                  <a:extLst>
                    <a:ext uri="{9D8B030D-6E8A-4147-A177-3AD203B41FA5}">
                      <a16:colId xmlns:a16="http://schemas.microsoft.com/office/drawing/2014/main" val="165937994"/>
                    </a:ext>
                  </a:extLst>
                </a:gridCol>
                <a:gridCol w="1276746">
                  <a:extLst>
                    <a:ext uri="{9D8B030D-6E8A-4147-A177-3AD203B41FA5}">
                      <a16:colId xmlns:a16="http://schemas.microsoft.com/office/drawing/2014/main" val="819569278"/>
                    </a:ext>
                  </a:extLst>
                </a:gridCol>
                <a:gridCol w="1276746">
                  <a:extLst>
                    <a:ext uri="{9D8B030D-6E8A-4147-A177-3AD203B41FA5}">
                      <a16:colId xmlns:a16="http://schemas.microsoft.com/office/drawing/2014/main" val="3533501487"/>
                    </a:ext>
                  </a:extLst>
                </a:gridCol>
                <a:gridCol w="1276746">
                  <a:extLst>
                    <a:ext uri="{9D8B030D-6E8A-4147-A177-3AD203B41FA5}">
                      <a16:colId xmlns:a16="http://schemas.microsoft.com/office/drawing/2014/main" val="1956751"/>
                    </a:ext>
                  </a:extLst>
                </a:gridCol>
              </a:tblGrid>
              <a:tr h="370840">
                <a:tc gridSpan="2">
                  <a:txBody>
                    <a:bodyPr/>
                    <a:lstStyle/>
                    <a:p>
                      <a:r>
                        <a:rPr lang="en-GB" dirty="0"/>
                        <a:t>Client: Cullen Ltd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en-GB" dirty="0"/>
                        <a:t>Business Account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en-GB" dirty="0"/>
                        <a:t>Client Account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589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Date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Details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3447547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Feb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Cash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40DR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646234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Feb 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Cash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100CR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7894182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Cash transfer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60CR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02748447"/>
                  </a:ext>
                </a:extLst>
              </a:tr>
            </a:tbl>
          </a:graphicData>
        </a:graphic>
      </p:graphicFrame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B5860BBC-78C7-553B-9576-F8C1D66522C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83585036"/>
              </p:ext>
            </p:extLst>
          </p:nvPr>
        </p:nvGraphicFramePr>
        <p:xfrm>
          <a:off x="989013" y="4608511"/>
          <a:ext cx="10417280" cy="2123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02160">
                  <a:extLst>
                    <a:ext uri="{9D8B030D-6E8A-4147-A177-3AD203B41FA5}">
                      <a16:colId xmlns:a16="http://schemas.microsoft.com/office/drawing/2014/main" val="15547796"/>
                    </a:ext>
                  </a:extLst>
                </a:gridCol>
                <a:gridCol w="1302160">
                  <a:extLst>
                    <a:ext uri="{9D8B030D-6E8A-4147-A177-3AD203B41FA5}">
                      <a16:colId xmlns:a16="http://schemas.microsoft.com/office/drawing/2014/main" val="3873945085"/>
                    </a:ext>
                  </a:extLst>
                </a:gridCol>
                <a:gridCol w="1302160">
                  <a:extLst>
                    <a:ext uri="{9D8B030D-6E8A-4147-A177-3AD203B41FA5}">
                      <a16:colId xmlns:a16="http://schemas.microsoft.com/office/drawing/2014/main" val="1110081331"/>
                    </a:ext>
                  </a:extLst>
                </a:gridCol>
                <a:gridCol w="1302160">
                  <a:extLst>
                    <a:ext uri="{9D8B030D-6E8A-4147-A177-3AD203B41FA5}">
                      <a16:colId xmlns:a16="http://schemas.microsoft.com/office/drawing/2014/main" val="3489851608"/>
                    </a:ext>
                  </a:extLst>
                </a:gridCol>
                <a:gridCol w="1302160">
                  <a:extLst>
                    <a:ext uri="{9D8B030D-6E8A-4147-A177-3AD203B41FA5}">
                      <a16:colId xmlns:a16="http://schemas.microsoft.com/office/drawing/2014/main" val="4151947722"/>
                    </a:ext>
                  </a:extLst>
                </a:gridCol>
                <a:gridCol w="1302160">
                  <a:extLst>
                    <a:ext uri="{9D8B030D-6E8A-4147-A177-3AD203B41FA5}">
                      <a16:colId xmlns:a16="http://schemas.microsoft.com/office/drawing/2014/main" val="520052141"/>
                    </a:ext>
                  </a:extLst>
                </a:gridCol>
                <a:gridCol w="1302160">
                  <a:extLst>
                    <a:ext uri="{9D8B030D-6E8A-4147-A177-3AD203B41FA5}">
                      <a16:colId xmlns:a16="http://schemas.microsoft.com/office/drawing/2014/main" val="1490004464"/>
                    </a:ext>
                  </a:extLst>
                </a:gridCol>
                <a:gridCol w="1302160">
                  <a:extLst>
                    <a:ext uri="{9D8B030D-6E8A-4147-A177-3AD203B41FA5}">
                      <a16:colId xmlns:a16="http://schemas.microsoft.com/office/drawing/2014/main" val="1578475119"/>
                    </a:ext>
                  </a:extLst>
                </a:gridCol>
              </a:tblGrid>
              <a:tr h="370840">
                <a:tc gridSpan="2">
                  <a:txBody>
                    <a:bodyPr/>
                    <a:lstStyle/>
                    <a:p>
                      <a:r>
                        <a:rPr lang="en-GB" dirty="0"/>
                        <a:t>Cash Account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en-GB" dirty="0"/>
                        <a:t>Business Account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en-GB" dirty="0"/>
                        <a:t>Client Account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6768886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Date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Details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381071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Feb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Cullen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0506533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Feb 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Cullen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8572802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Cullen transfer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293162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9200423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EE96A74-B62B-4642-AB22-7776A5F48C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ECC7AB-E18A-8501-8224-62287000E0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0001" y="1079500"/>
            <a:ext cx="3904750" cy="4689475"/>
          </a:xfrm>
        </p:spPr>
        <p:txBody>
          <a:bodyPr anchor="ctr">
            <a:normAutofit/>
          </a:bodyPr>
          <a:lstStyle/>
          <a:p>
            <a:pPr algn="ctr"/>
            <a:r>
              <a:rPr lang="en-GB" sz="4800" b="1"/>
              <a:t>Summary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A513CAD-9784-4D35-BAF9-1F7DDD697B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rot="5400000">
            <a:off x="5826000" y="3429000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A16D8B7-30DC-5F4F-D383-104F025960A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23154604"/>
              </p:ext>
            </p:extLst>
          </p:nvPr>
        </p:nvGraphicFramePr>
        <p:xfrm>
          <a:off x="6654799" y="531814"/>
          <a:ext cx="4996207" cy="57835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23141209"/>
      </p:ext>
    </p:extLst>
  </p:cSld>
  <p:clrMapOvr>
    <a:masterClrMapping/>
  </p:clrMapOvr>
</p:sld>
</file>

<file path=ppt/theme/theme1.xml><?xml version="1.0" encoding="utf-8"?>
<a:theme xmlns:a="http://schemas.openxmlformats.org/drawingml/2006/main" name="FrostyVTI">
  <a:themeElements>
    <a:clrScheme name="AnalogousFromDarkSeedLeftStep">
      <a:dk1>
        <a:srgbClr val="000000"/>
      </a:dk1>
      <a:lt1>
        <a:srgbClr val="FFFFFF"/>
      </a:lt1>
      <a:dk2>
        <a:srgbClr val="393620"/>
      </a:dk2>
      <a:lt2>
        <a:srgbClr val="E8E2E6"/>
      </a:lt2>
      <a:accent1>
        <a:srgbClr val="47B474"/>
      </a:accent1>
      <a:accent2>
        <a:srgbClr val="3CB13B"/>
      </a:accent2>
      <a:accent3>
        <a:srgbClr val="72B045"/>
      </a:accent3>
      <a:accent4>
        <a:srgbClr val="97AA38"/>
      </a:accent4>
      <a:accent5>
        <a:srgbClr val="BB9E49"/>
      </a:accent5>
      <a:accent6>
        <a:srgbClr val="B1623B"/>
      </a:accent6>
      <a:hlink>
        <a:srgbClr val="8C832E"/>
      </a:hlink>
      <a:folHlink>
        <a:srgbClr val="7F7F7F"/>
      </a:folHlink>
    </a:clrScheme>
    <a:fontScheme name="Frosted Leaf">
      <a:majorFont>
        <a:latin typeface="Goudy Old Style"/>
        <a:ea typeface=""/>
        <a:cs typeface=""/>
      </a:majorFont>
      <a:minorFont>
        <a:latin typeface="Avenir Next LT Pro"/>
        <a:ea typeface=""/>
        <a:cs typeface=""/>
      </a:minorFont>
    </a:fontScheme>
    <a:fmtScheme name="Subtle Solids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ostyVTI" id="{DD283BC3-E0B6-4E4B-91CF-F0F54D51BB21}" vid="{3EE220F7-F497-4893-BE1F-7BB1D607421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1464</Words>
  <Application>Microsoft Office PowerPoint</Application>
  <PresentationFormat>Widescreen</PresentationFormat>
  <Paragraphs>319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4" baseType="lpstr">
      <vt:lpstr>Arial</vt:lpstr>
      <vt:lpstr>Avenir Next LT Pro</vt:lpstr>
      <vt:lpstr>Goudy Old Style</vt:lpstr>
      <vt:lpstr>Wingdings</vt:lpstr>
      <vt:lpstr>FrostyVTI</vt:lpstr>
      <vt:lpstr>Taxation and Solicitors Account</vt:lpstr>
      <vt:lpstr>Learning Outcomes</vt:lpstr>
      <vt:lpstr>Introduction</vt:lpstr>
      <vt:lpstr>Cash Transfers</vt:lpstr>
      <vt:lpstr>Cash Transfers</vt:lpstr>
      <vt:lpstr>Worked Example</vt:lpstr>
      <vt:lpstr>Worked Example</vt:lpstr>
      <vt:lpstr>Worked Example </vt:lpstr>
      <vt:lpstr>Worked Example </vt:lpstr>
      <vt:lpstr>Worked Example</vt:lpstr>
      <vt:lpstr>Inter-Client Transfers </vt:lpstr>
      <vt:lpstr>Example: </vt:lpstr>
      <vt:lpstr>Worked Example</vt:lpstr>
      <vt:lpstr>Mixed Receipts</vt:lpstr>
      <vt:lpstr>Split Cheques </vt:lpstr>
      <vt:lpstr>Worked example </vt:lpstr>
      <vt:lpstr>Direct Transfers</vt:lpstr>
      <vt:lpstr>Worked Example </vt:lpstr>
      <vt:lpstr>Summary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Taxation and Solicitors Account</dc:title>
  <dc:creator>Bronwen Williams</dc:creator>
  <cp:lastModifiedBy>Bronwen Williams</cp:lastModifiedBy>
  <cp:revision>1</cp:revision>
  <dcterms:created xsi:type="dcterms:W3CDTF">2023-02-07T14:43:37Z</dcterms:created>
  <dcterms:modified xsi:type="dcterms:W3CDTF">2023-02-07T21:14:36Z</dcterms:modified>
</cp:coreProperties>
</file>