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94.xml" ContentType="application/vnd.openxmlformats-officedocument.presentationml.slide+xml"/>
  <Override PartName="/ppt/slides/slide113.xml" ContentType="application/vnd.openxmlformats-officedocument.presentationml.slide+xml"/>
  <Override PartName="/ppt/slides/slide142.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s/slide102.xml" ContentType="application/vnd.openxmlformats-officedocument.presentationml.slide+xml"/>
  <Override PartName="/ppt/slides/slide120.xml" ContentType="application/vnd.openxmlformats-officedocument.presentationml.slide+xml"/>
  <Override PartName="/ppt/slides/slide131.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s/slide129.xml" ContentType="application/vnd.openxmlformats-officedocument.presentationml.slide+xml"/>
  <Override PartName="/ppt/slides/slide147.xml" ContentType="application/vnd.openxmlformats-officedocument.presentationml.slide+xml"/>
  <Override PartName="/ppt/slides/slide99.xml" ContentType="application/vnd.openxmlformats-officedocument.presentationml.slide+xml"/>
  <Override PartName="/ppt/slides/slide118.xml" ContentType="application/vnd.openxmlformats-officedocument.presentationml.slide+xml"/>
  <Override PartName="/ppt/slides/slide136.xml" ContentType="application/vnd.openxmlformats-officedocument.presentationml.slide+xml"/>
  <Default Extension="doc" ContentType="application/msword"/>
  <Override PartName="/ppt/slides/slide9.xml" ContentType="application/vnd.openxmlformats-officedocument.presentationml.slide+xml"/>
  <Override PartName="/ppt/slides/slide59.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slides/slide107.xml" ContentType="application/vnd.openxmlformats-officedocument.presentationml.slide+xml"/>
  <Override PartName="/ppt/slides/slide125.xml" ContentType="application/vnd.openxmlformats-officedocument.presentationml.slide+xml"/>
  <Override PartName="/ppt/slides/slide143.xml" ContentType="application/vnd.openxmlformats-officedocument.presentationml.slide+xml"/>
  <Override PartName="/ppt/slides/slide154.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s/slide95.xml" ContentType="application/vnd.openxmlformats-officedocument.presentationml.slide+xml"/>
  <Override PartName="/ppt/slides/slide103.xml" ContentType="application/vnd.openxmlformats-officedocument.presentationml.slide+xml"/>
  <Override PartName="/ppt/slides/slide114.xml" ContentType="application/vnd.openxmlformats-officedocument.presentationml.slide+xml"/>
  <Override PartName="/ppt/slides/slide132.xml" ContentType="application/vnd.openxmlformats-officedocument.presentationml.slide+xml"/>
  <Override PartName="/ppt/slides/slide150.xml" ContentType="application/vnd.openxmlformats-officedocument.presentationml.slide+xml"/>
  <Override PartName="/ppt/slideLayouts/slideLayout7.xml" ContentType="application/vnd.openxmlformats-officedocument.presentationml.slideLayout+xml"/>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s/slide44.xml" ContentType="application/vnd.openxmlformats-officedocument.presentationml.slide+xml"/>
  <Override PartName="/ppt/slides/slide62.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22.xml" ContentType="application/vnd.openxmlformats-officedocument.presentationml.slide+xml"/>
  <Override PartName="/ppt/slides/slide51.xml" ContentType="application/vnd.openxmlformats-officedocument.presentationml.slide+xml"/>
  <Override PartName="/docProps/app.xml" ContentType="application/vnd.openxmlformats-officedocument.extended-properties+xml"/>
  <Override PartName="/ppt/slides/slide11.xml" ContentType="application/vnd.openxmlformats-officedocument.presentationml.slide+xml"/>
  <Override PartName="/ppt/slides/slide40.xml" ContentType="application/vnd.openxmlformats-officedocument.presentationml.slide+xml"/>
  <Override PartName="/ppt/slides/slide119.xml" ContentType="application/vnd.openxmlformats-officedocument.presentationml.slide+xml"/>
  <Override PartName="/ppt/slides/slide148.xml" ContentType="application/vnd.openxmlformats-officedocument.presentationml.slide+xml"/>
  <Override PartName="/ppt/slideLayouts/slideLayout10.xml" ContentType="application/vnd.openxmlformats-officedocument.presentationml.slideLayout+xml"/>
  <Default Extension="vml" ContentType="application/vnd.openxmlformats-officedocument.vmlDrawing"/>
  <Override PartName="/ppt/slides/slide89.xml" ContentType="application/vnd.openxmlformats-officedocument.presentationml.slide+xml"/>
  <Override PartName="/ppt/slides/slide108.xml" ContentType="application/vnd.openxmlformats-officedocument.presentationml.slide+xml"/>
  <Override PartName="/ppt/slides/slide126.xml" ContentType="application/vnd.openxmlformats-officedocument.presentationml.slide+xml"/>
  <Override PartName="/ppt/slides/slide137.xml" ContentType="application/vnd.openxmlformats-officedocument.presentationml.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slides/slide87.xml" ContentType="application/vnd.openxmlformats-officedocument.presentationml.slide+xml"/>
  <Override PartName="/ppt/slides/slide96.xml" ContentType="application/vnd.openxmlformats-officedocument.presentationml.slide+xml"/>
  <Override PartName="/ppt/slides/slide106.xml" ContentType="application/vnd.openxmlformats-officedocument.presentationml.slide+xml"/>
  <Override PartName="/ppt/slides/slide115.xml" ContentType="application/vnd.openxmlformats-officedocument.presentationml.slide+xml"/>
  <Override PartName="/ppt/slides/slide124.xml" ContentType="application/vnd.openxmlformats-officedocument.presentationml.slide+xml"/>
  <Override PartName="/ppt/slides/slide135.xml" ContentType="application/vnd.openxmlformats-officedocument.presentationml.slide+xml"/>
  <Override PartName="/ppt/slides/slide144.xml" ContentType="application/vnd.openxmlformats-officedocument.presentationml.slide+xml"/>
  <Override PartName="/ppt/slides/slide153.xml" ContentType="application/vnd.openxmlformats-officedocument.presentationml.slide+xml"/>
  <Override PartName="/ppt/handoutMasters/handoutMaster1.xml" ContentType="application/vnd.openxmlformats-officedocument.presentationml.handoutMaster+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s/slide104.xml" ContentType="application/vnd.openxmlformats-officedocument.presentationml.slide+xml"/>
  <Override PartName="/ppt/slides/slide122.xml" ContentType="application/vnd.openxmlformats-officedocument.presentationml.slide+xml"/>
  <Override PartName="/ppt/slides/slide133.xml" ContentType="application/vnd.openxmlformats-officedocument.presentationml.slide+xml"/>
  <Override PartName="/ppt/slides/slide151.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s/slide111.xml" ContentType="application/vnd.openxmlformats-officedocument.presentationml.slide+xml"/>
  <Override PartName="/ppt/slides/slide140.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Default Extension="wmf" ContentType="image/x-wmf"/>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slides/slide12.xml" ContentType="application/vnd.openxmlformats-officedocument.presentationml.slide+xml"/>
  <Override PartName="/ppt/slides/slide30.xml" ContentType="application/vnd.openxmlformats-officedocument.presentationml.slide+xml"/>
  <Override PartName="/ppt/slides/slide149.xml" ContentType="application/vnd.openxmlformats-officedocument.presentationml.slide+xml"/>
  <Override PartName="/ppt/slideLayouts/slideLayout11.xml" ContentType="application/vnd.openxmlformats-officedocument.presentationml.slideLayout+xml"/>
  <Override PartName="/ppt/slides/slide138.xml" ContentType="application/vnd.openxmlformats-officedocument.presentationml.slide+xml"/>
  <Override PartName="/ppt/slides/slide79.xml" ContentType="application/vnd.openxmlformats-officedocument.presentationml.slide+xml"/>
  <Override PartName="/ppt/slides/slide109.xml" ContentType="application/vnd.openxmlformats-officedocument.presentationml.slide+xml"/>
  <Override PartName="/ppt/slides/slide127.xml" ContentType="application/vnd.openxmlformats-officedocument.presentationml.slide+xml"/>
  <Override PartName="/ppt/slides/slide145.xml" ContentType="application/vnd.openxmlformats-officedocument.presentationml.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s/slide116.xml" ContentType="application/vnd.openxmlformats-officedocument.presentationml.slide+xml"/>
  <Override PartName="/ppt/slides/slide134.xml" ContentType="application/vnd.openxmlformats-officedocument.presentationml.slide+xml"/>
  <Override PartName="/ppt/slideLayouts/slideLayout9.xml" ContentType="application/vnd.openxmlformats-officedocument.presentationml.slideLayout+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slides/slide123.xml" ContentType="application/vnd.openxmlformats-officedocument.presentationml.slide+xml"/>
  <Override PartName="/ppt/slides/slide141.xml" ContentType="application/vnd.openxmlformats-officedocument.presentationml.slide+xml"/>
  <Override PartName="/ppt/slides/slide152.xml" ContentType="application/vnd.openxmlformats-officedocument.presentationml.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s/slide130.xml" ContentType="application/vnd.openxmlformats-officedocument.presentationml.slide+xml"/>
  <Override PartName="/ppt/slideLayouts/slideLayout5.xml" ContentType="application/vnd.openxmlformats-officedocument.presentationml.slideLayout+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slides/slide20.xml" ContentType="application/vnd.openxmlformats-officedocument.presentationml.slide+xml"/>
  <Override PartName="/ppt/slides/slide139.xml" ContentType="application/vnd.openxmlformats-officedocument.presentationml.slide+xml"/>
  <Override PartName="/ppt/slides/slide98.xml" ContentType="application/vnd.openxmlformats-officedocument.presentationml.slide+xml"/>
  <Override PartName="/ppt/slides/slide117.xml" ContentType="application/vnd.openxmlformats-officedocument.presentationml.slide+xml"/>
  <Override PartName="/ppt/slides/slide128.xml" ContentType="application/vnd.openxmlformats-officedocument.presentationml.slide+xml"/>
  <Override PartName="/ppt/slides/slide146.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56"/>
  </p:handoutMasterIdLst>
  <p:sldIdLst>
    <p:sldId id="256" r:id="rId2"/>
    <p:sldId id="416" r:id="rId3"/>
    <p:sldId id="279" r:id="rId4"/>
    <p:sldId id="259" r:id="rId5"/>
    <p:sldId id="273" r:id="rId6"/>
    <p:sldId id="265" r:id="rId7"/>
    <p:sldId id="260" r:id="rId8"/>
    <p:sldId id="261" r:id="rId9"/>
    <p:sldId id="262" r:id="rId10"/>
    <p:sldId id="266" r:id="rId11"/>
    <p:sldId id="267" r:id="rId12"/>
    <p:sldId id="268" r:id="rId13"/>
    <p:sldId id="269" r:id="rId14"/>
    <p:sldId id="270" r:id="rId15"/>
    <p:sldId id="272" r:id="rId16"/>
    <p:sldId id="274" r:id="rId17"/>
    <p:sldId id="275" r:id="rId18"/>
    <p:sldId id="271" r:id="rId19"/>
    <p:sldId id="276" r:id="rId20"/>
    <p:sldId id="277" r:id="rId21"/>
    <p:sldId id="314" r:id="rId22"/>
    <p:sldId id="315" r:id="rId23"/>
    <p:sldId id="316" r:id="rId24"/>
    <p:sldId id="317" r:id="rId25"/>
    <p:sldId id="318" r:id="rId26"/>
    <p:sldId id="319" r:id="rId27"/>
    <p:sldId id="320" r:id="rId28"/>
    <p:sldId id="309" r:id="rId29"/>
    <p:sldId id="310" r:id="rId30"/>
    <p:sldId id="311" r:id="rId31"/>
    <p:sldId id="312" r:id="rId32"/>
    <p:sldId id="313" r:id="rId33"/>
    <p:sldId id="367" r:id="rId34"/>
    <p:sldId id="409" r:id="rId35"/>
    <p:sldId id="410" r:id="rId36"/>
    <p:sldId id="368" r:id="rId37"/>
    <p:sldId id="369" r:id="rId38"/>
    <p:sldId id="371" r:id="rId39"/>
    <p:sldId id="372" r:id="rId40"/>
    <p:sldId id="373" r:id="rId41"/>
    <p:sldId id="374" r:id="rId42"/>
    <p:sldId id="375" r:id="rId43"/>
    <p:sldId id="376" r:id="rId44"/>
    <p:sldId id="377" r:id="rId45"/>
    <p:sldId id="378" r:id="rId46"/>
    <p:sldId id="379" r:id="rId47"/>
    <p:sldId id="380" r:id="rId48"/>
    <p:sldId id="381" r:id="rId49"/>
    <p:sldId id="396" r:id="rId50"/>
    <p:sldId id="329" r:id="rId51"/>
    <p:sldId id="328" r:id="rId52"/>
    <p:sldId id="332" r:id="rId53"/>
    <p:sldId id="333" r:id="rId54"/>
    <p:sldId id="334" r:id="rId55"/>
    <p:sldId id="335" r:id="rId56"/>
    <p:sldId id="336" r:id="rId57"/>
    <p:sldId id="337" r:id="rId58"/>
    <p:sldId id="338" r:id="rId59"/>
    <p:sldId id="321" r:id="rId60"/>
    <p:sldId id="322" r:id="rId61"/>
    <p:sldId id="323" r:id="rId62"/>
    <p:sldId id="324" r:id="rId63"/>
    <p:sldId id="325" r:id="rId64"/>
    <p:sldId id="326" r:id="rId65"/>
    <p:sldId id="327" r:id="rId66"/>
    <p:sldId id="414" r:id="rId67"/>
    <p:sldId id="411" r:id="rId68"/>
    <p:sldId id="412" r:id="rId69"/>
    <p:sldId id="413" r:id="rId70"/>
    <p:sldId id="415" r:id="rId71"/>
    <p:sldId id="394" r:id="rId72"/>
    <p:sldId id="399" r:id="rId73"/>
    <p:sldId id="400" r:id="rId74"/>
    <p:sldId id="401" r:id="rId75"/>
    <p:sldId id="402" r:id="rId76"/>
    <p:sldId id="403" r:id="rId77"/>
    <p:sldId id="404" r:id="rId78"/>
    <p:sldId id="405" r:id="rId79"/>
    <p:sldId id="406" r:id="rId80"/>
    <p:sldId id="278" r:id="rId81"/>
    <p:sldId id="407" r:id="rId82"/>
    <p:sldId id="408" r:id="rId83"/>
    <p:sldId id="395"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 id="356" r:id="rId102"/>
    <p:sldId id="357" r:id="rId103"/>
    <p:sldId id="358" r:id="rId104"/>
    <p:sldId id="359" r:id="rId105"/>
    <p:sldId id="360" r:id="rId106"/>
    <p:sldId id="361" r:id="rId107"/>
    <p:sldId id="362" r:id="rId108"/>
    <p:sldId id="363" r:id="rId109"/>
    <p:sldId id="364" r:id="rId110"/>
    <p:sldId id="365" r:id="rId111"/>
    <p:sldId id="366" r:id="rId112"/>
    <p:sldId id="397" r:id="rId113"/>
    <p:sldId id="382" r:id="rId114"/>
    <p:sldId id="383" r:id="rId115"/>
    <p:sldId id="384" r:id="rId116"/>
    <p:sldId id="385" r:id="rId117"/>
    <p:sldId id="386" r:id="rId118"/>
    <p:sldId id="387" r:id="rId119"/>
    <p:sldId id="388" r:id="rId120"/>
    <p:sldId id="389" r:id="rId121"/>
    <p:sldId id="390" r:id="rId122"/>
    <p:sldId id="391" r:id="rId123"/>
    <p:sldId id="392" r:id="rId124"/>
    <p:sldId id="393" r:id="rId125"/>
    <p:sldId id="398" r:id="rId126"/>
    <p:sldId id="296" r:id="rId127"/>
    <p:sldId id="299" r:id="rId128"/>
    <p:sldId id="298" r:id="rId129"/>
    <p:sldId id="300" r:id="rId130"/>
    <p:sldId id="301" r:id="rId131"/>
    <p:sldId id="302" r:id="rId132"/>
    <p:sldId id="303" r:id="rId133"/>
    <p:sldId id="304" r:id="rId134"/>
    <p:sldId id="297" r:id="rId135"/>
    <p:sldId id="305" r:id="rId136"/>
    <p:sldId id="306" r:id="rId137"/>
    <p:sldId id="307" r:id="rId138"/>
    <p:sldId id="308" r:id="rId139"/>
    <p:sldId id="280" r:id="rId140"/>
    <p:sldId id="281" r:id="rId141"/>
    <p:sldId id="282" r:id="rId142"/>
    <p:sldId id="283" r:id="rId143"/>
    <p:sldId id="284" r:id="rId144"/>
    <p:sldId id="285" r:id="rId145"/>
    <p:sldId id="286" r:id="rId146"/>
    <p:sldId id="287" r:id="rId147"/>
    <p:sldId id="288" r:id="rId148"/>
    <p:sldId id="289" r:id="rId149"/>
    <p:sldId id="290" r:id="rId150"/>
    <p:sldId id="291" r:id="rId151"/>
    <p:sldId id="292" r:id="rId152"/>
    <p:sldId id="293" r:id="rId153"/>
    <p:sldId id="294" r:id="rId154"/>
    <p:sldId id="295" r:id="rId15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theme" Target="theme/theme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slide" Target="slides/slide144.xml"/><Relationship Id="rId153" Type="http://schemas.openxmlformats.org/officeDocument/2006/relationships/slide" Target="slides/slide152.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0.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1.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2.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15.w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17.w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18.w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19.w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21.wmf"/></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22.w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23.w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24.w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25.wmf"/></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2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145411"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145412"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145413"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84C2360A-C2E7-4BCB-B1F5-1964032D72A9}"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D573326-462D-4D58-90EA-E1CEA32AF65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9B90F0E-BE9D-48DA-AB1A-EA0F9A81E457}"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EE6BCEC-24B3-40EE-B7AA-7854E2E5859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0AC95FE-BF93-4A2C-BED6-06B525B7BDC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AB731E3-9940-4751-9389-D310648FFE2D}"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9D411D2A-5FDE-4E6A-8DAC-7D78AF5157FC}"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157F62F-4350-4F39-A89B-EF906C34C883}"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CAA492E-8402-4AFE-8088-F31911FEADF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89095AD-F78E-438A-B513-FEB085C30073}"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2E42844-77E8-4401-8558-9D13298465BA}"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5D4D5E-6078-498D-B5D7-A04DD49DB37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76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E28129FD-A58F-4061-BD10-B035F5852035}"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oleObject" Target="../embeddings/Microsoft_Office_Word_97_-_2003_Document2.doc"/><Relationship Id="rId2" Type="http://schemas.openxmlformats.org/officeDocument/2006/relationships/slideLayout" Target="../slideLayouts/slideLayout2.xml"/><Relationship Id="rId1" Type="http://schemas.openxmlformats.org/officeDocument/2006/relationships/vmlDrawing" Target="../drawings/vmlDrawing2.vml"/></Relationships>
</file>

<file path=ppt/slides/_rels/slide29.xml.rels><?xml version="1.0" encoding="UTF-8" standalone="yes"?>
<Relationships xmlns="http://schemas.openxmlformats.org/package/2006/relationships"><Relationship Id="rId3" Type="http://schemas.openxmlformats.org/officeDocument/2006/relationships/oleObject" Target="../embeddings/Microsoft_Office_Word_97_-_2003_Document3.doc"/><Relationship Id="rId2" Type="http://schemas.openxmlformats.org/officeDocument/2006/relationships/slideLayout" Target="../slideLayouts/slideLayout2.xml"/><Relationship Id="rId1" Type="http://schemas.openxmlformats.org/officeDocument/2006/relationships/vmlDrawing" Target="../drawings/vmlDrawing3.vml"/></Relationships>
</file>

<file path=ppt/slides/_rels/slide30.xml.rels><?xml version="1.0" encoding="UTF-8" standalone="yes"?>
<Relationships xmlns="http://schemas.openxmlformats.org/package/2006/relationships"><Relationship Id="rId3" Type="http://schemas.openxmlformats.org/officeDocument/2006/relationships/oleObject" Target="../embeddings/Microsoft_Office_Word_97_-_2003_Document4.doc"/><Relationship Id="rId2" Type="http://schemas.openxmlformats.org/officeDocument/2006/relationships/slideLayout" Target="../slideLayouts/slideLayout2.xml"/><Relationship Id="rId1" Type="http://schemas.openxmlformats.org/officeDocument/2006/relationships/vmlDrawing" Target="../drawings/vmlDrawing4.vml"/></Relationships>
</file>

<file path=ppt/slides/_rels/slide31.xml.rels><?xml version="1.0" encoding="UTF-8" standalone="yes"?>
<Relationships xmlns="http://schemas.openxmlformats.org/package/2006/relationships"><Relationship Id="rId3" Type="http://schemas.openxmlformats.org/officeDocument/2006/relationships/oleObject" Target="../embeddings/Microsoft_Office_Word_97_-_2003_Document5.doc"/><Relationship Id="rId2" Type="http://schemas.openxmlformats.org/officeDocument/2006/relationships/slideLayout" Target="../slideLayouts/slideLayout2.xml"/><Relationship Id="rId1" Type="http://schemas.openxmlformats.org/officeDocument/2006/relationships/vmlDrawing" Target="../drawings/vmlDrawing5.vml"/></Relationships>
</file>

<file path=ppt/slides/_rels/slide32.xml.rels><?xml version="1.0" encoding="UTF-8" standalone="yes"?>
<Relationships xmlns="http://schemas.openxmlformats.org/package/2006/relationships"><Relationship Id="rId3" Type="http://schemas.openxmlformats.org/officeDocument/2006/relationships/oleObject" Target="../embeddings/Microsoft_Office_Word_97_-_2003_Document6.doc"/><Relationship Id="rId2" Type="http://schemas.openxmlformats.org/officeDocument/2006/relationships/slideLayout" Target="../slideLayouts/slideLayout2.xml"/><Relationship Id="rId1" Type="http://schemas.openxmlformats.org/officeDocument/2006/relationships/vmlDrawing" Target="../drawings/vmlDrawing6.v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oleObject" Target="../embeddings/Microsoft_Office_Word_97_-_2003_Document7.doc"/><Relationship Id="rId2" Type="http://schemas.openxmlformats.org/officeDocument/2006/relationships/slideLayout" Target="../slideLayouts/slideLayout2.xml"/><Relationship Id="rId1" Type="http://schemas.openxmlformats.org/officeDocument/2006/relationships/vmlDrawing" Target="../drawings/vmlDrawing7.vml"/></Relationships>
</file>

<file path=ppt/slides/_rels/slide36.xml.rels><?xml version="1.0" encoding="UTF-8" standalone="yes"?>
<Relationships xmlns="http://schemas.openxmlformats.org/package/2006/relationships"><Relationship Id="rId3" Type="http://schemas.openxmlformats.org/officeDocument/2006/relationships/oleObject" Target="../embeddings/Microsoft_Office_Word_97_-_2003_Document8.doc"/><Relationship Id="rId2" Type="http://schemas.openxmlformats.org/officeDocument/2006/relationships/slideLayout" Target="../slideLayouts/slideLayout2.xml"/><Relationship Id="rId1" Type="http://schemas.openxmlformats.org/officeDocument/2006/relationships/vmlDrawing" Target="../drawings/vmlDrawing8.vml"/></Relationships>
</file>

<file path=ppt/slides/_rels/slide37.xml.rels><?xml version="1.0" encoding="UTF-8" standalone="yes"?>
<Relationships xmlns="http://schemas.openxmlformats.org/package/2006/relationships"><Relationship Id="rId3" Type="http://schemas.openxmlformats.org/officeDocument/2006/relationships/oleObject" Target="../embeddings/Microsoft_Office_Word_97_-_2003_Document9.doc"/><Relationship Id="rId2" Type="http://schemas.openxmlformats.org/officeDocument/2006/relationships/slideLayout" Target="../slideLayouts/slideLayout2.xml"/><Relationship Id="rId1" Type="http://schemas.openxmlformats.org/officeDocument/2006/relationships/vmlDrawing" Target="../drawings/vmlDrawing9.vml"/></Relationships>
</file>

<file path=ppt/slides/_rels/slide38.xml.rels><?xml version="1.0" encoding="UTF-8" standalone="yes"?>
<Relationships xmlns="http://schemas.openxmlformats.org/package/2006/relationships"><Relationship Id="rId3" Type="http://schemas.openxmlformats.org/officeDocument/2006/relationships/oleObject" Target="../embeddings/Microsoft_Office_Word_97_-_2003_Document10.doc"/><Relationship Id="rId2" Type="http://schemas.openxmlformats.org/officeDocument/2006/relationships/slideLayout" Target="../slideLayouts/slideLayout2.xml"/><Relationship Id="rId1" Type="http://schemas.openxmlformats.org/officeDocument/2006/relationships/vmlDrawing" Target="../drawings/vmlDrawing10.vml"/></Relationships>
</file>

<file path=ppt/slides/_rels/slide39.xml.rels><?xml version="1.0" encoding="UTF-8" standalone="yes"?>
<Relationships xmlns="http://schemas.openxmlformats.org/package/2006/relationships"><Relationship Id="rId3" Type="http://schemas.openxmlformats.org/officeDocument/2006/relationships/oleObject" Target="../embeddings/Microsoft_Office_Word_97_-_2003_Document11.doc"/><Relationship Id="rId2" Type="http://schemas.openxmlformats.org/officeDocument/2006/relationships/slideLayout" Target="../slideLayouts/slideLayout2.xml"/><Relationship Id="rId1" Type="http://schemas.openxmlformats.org/officeDocument/2006/relationships/vmlDrawing" Target="../drawings/vmlDrawing11.vml"/></Relationships>
</file>

<file path=ppt/slides/_rels/slide40.xml.rels><?xml version="1.0" encoding="UTF-8" standalone="yes"?>
<Relationships xmlns="http://schemas.openxmlformats.org/package/2006/relationships"><Relationship Id="rId3" Type="http://schemas.openxmlformats.org/officeDocument/2006/relationships/oleObject" Target="../embeddings/Microsoft_Office_Word_97_-_2003_Document12.doc"/><Relationship Id="rId2" Type="http://schemas.openxmlformats.org/officeDocument/2006/relationships/slideLayout" Target="../slideLayouts/slideLayout2.xml"/><Relationship Id="rId1" Type="http://schemas.openxmlformats.org/officeDocument/2006/relationships/vmlDrawing" Target="../drawings/vmlDrawing12.vml"/></Relationships>
</file>

<file path=ppt/slides/_rels/slide41.xml.rels><?xml version="1.0" encoding="UTF-8" standalone="yes"?>
<Relationships xmlns="http://schemas.openxmlformats.org/package/2006/relationships"><Relationship Id="rId3" Type="http://schemas.openxmlformats.org/officeDocument/2006/relationships/oleObject" Target="../embeddings/Microsoft_Office_Word_97_-_2003_Document13.doc"/><Relationship Id="rId2" Type="http://schemas.openxmlformats.org/officeDocument/2006/relationships/slideLayout" Target="../slideLayouts/slideLayout2.xml"/><Relationship Id="rId1" Type="http://schemas.openxmlformats.org/officeDocument/2006/relationships/vmlDrawing" Target="../drawings/vmlDrawing13.v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Microsoft_Office_Word_97_-_2003_Document14.doc"/><Relationship Id="rId2" Type="http://schemas.openxmlformats.org/officeDocument/2006/relationships/slideLayout" Target="../slideLayouts/slideLayout2.xml"/><Relationship Id="rId1" Type="http://schemas.openxmlformats.org/officeDocument/2006/relationships/vmlDrawing" Target="../drawings/vmlDrawing14.v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oleObject" Target="../embeddings/Microsoft_Office_Word_97_-_2003_Document15.doc"/><Relationship Id="rId2" Type="http://schemas.openxmlformats.org/officeDocument/2006/relationships/slideLayout" Target="../slideLayouts/slideLayout2.xml"/><Relationship Id="rId1" Type="http://schemas.openxmlformats.org/officeDocument/2006/relationships/vmlDrawing" Target="../drawings/vmlDrawing15.v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oleObject" Target="../embeddings/Microsoft_Office_Word_97_-_2003_Document16.doc"/><Relationship Id="rId2" Type="http://schemas.openxmlformats.org/officeDocument/2006/relationships/slideLayout" Target="../slideLayouts/slideLayout2.xml"/><Relationship Id="rId1" Type="http://schemas.openxmlformats.org/officeDocument/2006/relationships/vmlDrawing" Target="../drawings/vmlDrawing16.vml"/></Relationships>
</file>

<file path=ppt/slides/_rels/slide77.xml.rels><?xml version="1.0" encoding="UTF-8" standalone="yes"?>
<Relationships xmlns="http://schemas.openxmlformats.org/package/2006/relationships"><Relationship Id="rId3" Type="http://schemas.openxmlformats.org/officeDocument/2006/relationships/oleObject" Target="../embeddings/Microsoft_Office_Word_97_-_2003_Document17.doc"/><Relationship Id="rId2" Type="http://schemas.openxmlformats.org/officeDocument/2006/relationships/slideLayout" Target="../slideLayouts/slideLayout2.xml"/><Relationship Id="rId1" Type="http://schemas.openxmlformats.org/officeDocument/2006/relationships/vmlDrawing" Target="../drawings/vmlDrawing17.vml"/></Relationships>
</file>

<file path=ppt/slides/_rels/slide78.xml.rels><?xml version="1.0" encoding="UTF-8" standalone="yes"?>
<Relationships xmlns="http://schemas.openxmlformats.org/package/2006/relationships"><Relationship Id="rId3" Type="http://schemas.openxmlformats.org/officeDocument/2006/relationships/oleObject" Target="../embeddings/Microsoft_Office_Word_97_-_2003_Document18.doc"/><Relationship Id="rId2" Type="http://schemas.openxmlformats.org/officeDocument/2006/relationships/slideLayout" Target="../slideLayouts/slideLayout2.xml"/><Relationship Id="rId1" Type="http://schemas.openxmlformats.org/officeDocument/2006/relationships/vmlDrawing" Target="../drawings/vmlDrawing18.vml"/></Relationships>
</file>

<file path=ppt/slides/_rels/slide79.xml.rels><?xml version="1.0" encoding="UTF-8" standalone="yes"?>
<Relationships xmlns="http://schemas.openxmlformats.org/package/2006/relationships"><Relationship Id="rId3" Type="http://schemas.openxmlformats.org/officeDocument/2006/relationships/oleObject" Target="../embeddings/Microsoft_Office_Word_97_-_2003_Document19.doc"/><Relationship Id="rId2" Type="http://schemas.openxmlformats.org/officeDocument/2006/relationships/slideLayout" Target="../slideLayouts/slideLayout2.xml"/><Relationship Id="rId1" Type="http://schemas.openxmlformats.org/officeDocument/2006/relationships/vmlDrawing" Target="../drawings/vmlDrawing19.v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oleObject" Target="../embeddings/Microsoft_Office_Word_97_-_2003_Document20.doc"/><Relationship Id="rId2" Type="http://schemas.openxmlformats.org/officeDocument/2006/relationships/slideLayout" Target="../slideLayouts/slideLayout2.xml"/><Relationship Id="rId1" Type="http://schemas.openxmlformats.org/officeDocument/2006/relationships/vmlDrawing" Target="../drawings/vmlDrawing20.vml"/></Relationships>
</file>

<file path=ppt/slides/_rels/slide82.xml.rels><?xml version="1.0" encoding="UTF-8" standalone="yes"?>
<Relationships xmlns="http://schemas.openxmlformats.org/package/2006/relationships"><Relationship Id="rId3" Type="http://schemas.openxmlformats.org/officeDocument/2006/relationships/oleObject" Target="../embeddings/Microsoft_Office_Word_97_-_2003_Document21.doc"/><Relationship Id="rId2" Type="http://schemas.openxmlformats.org/officeDocument/2006/relationships/slideLayout" Target="../slideLayouts/slideLayout2.xml"/><Relationship Id="rId1" Type="http://schemas.openxmlformats.org/officeDocument/2006/relationships/vmlDrawing" Target="../drawings/vmlDrawing21.v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oleObject" Target="../embeddings/Microsoft_Office_Word_97_-_2003_Document22.doc"/><Relationship Id="rId2" Type="http://schemas.openxmlformats.org/officeDocument/2006/relationships/slideLayout" Target="../slideLayouts/slideLayout2.xml"/><Relationship Id="rId1" Type="http://schemas.openxmlformats.org/officeDocument/2006/relationships/vmlDrawing" Target="../drawings/vmlDrawing22.v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oleObject" Target="../embeddings/Microsoft_Office_Word_97_-_2003_Document23.doc"/><Relationship Id="rId2" Type="http://schemas.openxmlformats.org/officeDocument/2006/relationships/slideLayout" Target="../slideLayouts/slideLayout2.xml"/><Relationship Id="rId1" Type="http://schemas.openxmlformats.org/officeDocument/2006/relationships/vmlDrawing" Target="../drawings/vmlDrawing23.v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oleObject" Target="../embeddings/Microsoft_Office_Word_97_-_2003_Document24.doc"/><Relationship Id="rId2" Type="http://schemas.openxmlformats.org/officeDocument/2006/relationships/slideLayout" Target="../slideLayouts/slideLayout2.xml"/><Relationship Id="rId1" Type="http://schemas.openxmlformats.org/officeDocument/2006/relationships/vmlDrawing" Target="../drawings/vmlDrawing24.vml"/></Relationships>
</file>

<file path=ppt/slides/_rels/slide119.xml.rels><?xml version="1.0" encoding="UTF-8" standalone="yes"?>
<Relationships xmlns="http://schemas.openxmlformats.org/package/2006/relationships"><Relationship Id="rId3" Type="http://schemas.openxmlformats.org/officeDocument/2006/relationships/oleObject" Target="../embeddings/Microsoft_Office_Word_97_-_2003_Document25.doc"/><Relationship Id="rId2" Type="http://schemas.openxmlformats.org/officeDocument/2006/relationships/slideLayout" Target="../slideLayouts/slideLayout2.xml"/><Relationship Id="rId1" Type="http://schemas.openxmlformats.org/officeDocument/2006/relationships/vmlDrawing" Target="../drawings/vmlDrawing25.v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oleObject" Target="../embeddings/Microsoft_Office_Word_97_-_2003_Document26.doc"/><Relationship Id="rId2" Type="http://schemas.openxmlformats.org/officeDocument/2006/relationships/slideLayout" Target="../slideLayouts/slideLayout2.xml"/><Relationship Id="rId1" Type="http://schemas.openxmlformats.org/officeDocument/2006/relationships/vmlDrawing" Target="../drawings/vmlDrawing26.v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p:cNvSpPr>
            <a:spLocks noGrp="1" noChangeArrowheads="1"/>
          </p:cNvSpPr>
          <p:nvPr>
            <p:ph type="body" idx="1"/>
          </p:nvPr>
        </p:nvSpPr>
        <p:spPr/>
        <p:txBody>
          <a:bodyPr/>
          <a:lstStyle/>
          <a:p>
            <a:pPr algn="ctr" eaLnBrk="1" hangingPunct="1">
              <a:buFontTx/>
              <a:buNone/>
            </a:pPr>
            <a:r>
              <a:rPr lang="en-GB" sz="7200" smtClean="0"/>
              <a:t>Global Logistics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type="body" idx="1"/>
          </p:nvPr>
        </p:nvSpPr>
        <p:spPr/>
        <p:txBody>
          <a:bodyPr/>
          <a:lstStyle/>
          <a:p>
            <a:pPr algn="ctr" eaLnBrk="1" hangingPunct="1">
              <a:buFontTx/>
              <a:buNone/>
            </a:pPr>
            <a:r>
              <a:rPr lang="en-GB" sz="4000" smtClean="0"/>
              <a:t>Global Logistics Structure </a:t>
            </a:r>
          </a:p>
          <a:p>
            <a:pPr algn="ctr" eaLnBrk="1" hangingPunct="1">
              <a:buFontTx/>
              <a:buNone/>
            </a:pPr>
            <a:r>
              <a:rPr lang="en-GB" sz="4000" smtClean="0"/>
              <a:t>&amp; </a:t>
            </a:r>
          </a:p>
          <a:p>
            <a:pPr algn="ctr" eaLnBrk="1" hangingPunct="1">
              <a:buFontTx/>
              <a:buNone/>
            </a:pPr>
            <a:r>
              <a:rPr lang="en-GB" sz="4000" smtClean="0"/>
              <a:t>Developments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68313" y="0"/>
            <a:ext cx="7772400" cy="1143000"/>
          </a:xfrm>
        </p:spPr>
        <p:txBody>
          <a:bodyPr/>
          <a:lstStyle/>
          <a:p>
            <a:pPr eaLnBrk="1" hangingPunct="1"/>
            <a:r>
              <a:rPr lang="en-GB" sz="3600" smtClean="0"/>
              <a:t>Globalization</a:t>
            </a:r>
          </a:p>
        </p:txBody>
      </p:sp>
      <p:sp>
        <p:nvSpPr>
          <p:cNvPr id="30723" name="Rectangle 3"/>
          <p:cNvSpPr>
            <a:spLocks noGrp="1" noChangeArrowheads="1"/>
          </p:cNvSpPr>
          <p:nvPr>
            <p:ph type="body" idx="1"/>
          </p:nvPr>
        </p:nvSpPr>
        <p:spPr>
          <a:xfrm>
            <a:off x="611188" y="981075"/>
            <a:ext cx="7772400" cy="5184775"/>
          </a:xfrm>
        </p:spPr>
        <p:txBody>
          <a:bodyPr/>
          <a:lstStyle/>
          <a:p>
            <a:pPr eaLnBrk="1" hangingPunct="1">
              <a:lnSpc>
                <a:spcPct val="90000"/>
              </a:lnSpc>
            </a:pPr>
            <a:r>
              <a:rPr lang="en-GB" sz="2800" smtClean="0"/>
              <a:t>Cost Differences</a:t>
            </a:r>
          </a:p>
          <a:p>
            <a:pPr eaLnBrk="1" hangingPunct="1">
              <a:lnSpc>
                <a:spcPct val="90000"/>
              </a:lnSpc>
            </a:pPr>
            <a:r>
              <a:rPr lang="en-GB" sz="2800" smtClean="0"/>
              <a:t>Growing Demand In New Markets</a:t>
            </a:r>
          </a:p>
          <a:p>
            <a:pPr eaLnBrk="1" hangingPunct="1">
              <a:lnSpc>
                <a:spcPct val="90000"/>
              </a:lnSpc>
            </a:pPr>
            <a:r>
              <a:rPr lang="en-GB" sz="2800" smtClean="0"/>
              <a:t>Economies Of Scale</a:t>
            </a:r>
          </a:p>
          <a:p>
            <a:pPr eaLnBrk="1" hangingPunct="1">
              <a:lnSpc>
                <a:spcPct val="90000"/>
              </a:lnSpc>
            </a:pPr>
            <a:r>
              <a:rPr lang="en-GB" sz="2800" smtClean="0"/>
              <a:t>Greater Demands from Customers</a:t>
            </a:r>
          </a:p>
          <a:p>
            <a:pPr eaLnBrk="1" hangingPunct="1">
              <a:lnSpc>
                <a:spcPct val="90000"/>
              </a:lnSpc>
            </a:pPr>
            <a:r>
              <a:rPr lang="en-GB" sz="2800" smtClean="0"/>
              <a:t>Convergence of Market Demands</a:t>
            </a:r>
          </a:p>
          <a:p>
            <a:pPr eaLnBrk="1" hangingPunct="1">
              <a:lnSpc>
                <a:spcPct val="90000"/>
              </a:lnSpc>
            </a:pPr>
            <a:r>
              <a:rPr lang="en-GB" sz="2800" smtClean="0"/>
              <a:t>Removal Of Trade Barriers</a:t>
            </a:r>
          </a:p>
          <a:p>
            <a:pPr eaLnBrk="1" hangingPunct="1">
              <a:lnSpc>
                <a:spcPct val="90000"/>
              </a:lnSpc>
            </a:pPr>
            <a:r>
              <a:rPr lang="en-GB" sz="2800" smtClean="0"/>
              <a:t>Changing Logistics</a:t>
            </a:r>
          </a:p>
          <a:p>
            <a:pPr eaLnBrk="1" hangingPunct="1">
              <a:lnSpc>
                <a:spcPct val="90000"/>
              </a:lnSpc>
            </a:pPr>
            <a:r>
              <a:rPr lang="en-GB" sz="2800" smtClean="0"/>
              <a:t>Specialized Support Services</a:t>
            </a:r>
          </a:p>
          <a:p>
            <a:pPr eaLnBrk="1" hangingPunct="1">
              <a:lnSpc>
                <a:spcPct val="90000"/>
              </a:lnSpc>
            </a:pPr>
            <a:r>
              <a:rPr lang="en-GB" sz="2800" smtClean="0"/>
              <a:t>Improved Communication Among Consumers</a:t>
            </a:r>
          </a:p>
          <a:p>
            <a:pPr eaLnBrk="1" hangingPunct="1">
              <a:lnSpc>
                <a:spcPct val="90000"/>
              </a:lnSpc>
            </a:pPr>
            <a:r>
              <a:rPr lang="en-GB" sz="2800" smtClean="0"/>
              <a:t>Improved Communication in Business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5800" y="228600"/>
            <a:ext cx="7772400" cy="914400"/>
          </a:xfrm>
        </p:spPr>
        <p:txBody>
          <a:bodyPr/>
          <a:lstStyle/>
          <a:p>
            <a:pPr eaLnBrk="1" hangingPunct="1">
              <a:defRPr/>
            </a:pPr>
            <a:r>
              <a:rPr lang="en-GB" sz="3600" b="1" i="1" smtClean="0">
                <a:effectLst>
                  <a:outerShdw blurRad="38100" dist="38100" dir="2700000" algn="tl">
                    <a:srgbClr val="C0C0C0"/>
                  </a:outerShdw>
                </a:effectLst>
                <a:latin typeface="Tahoma" charset="0"/>
              </a:rPr>
              <a:t>Supply Chain Trends</a:t>
            </a:r>
          </a:p>
        </p:txBody>
      </p:sp>
      <p:sp>
        <p:nvSpPr>
          <p:cNvPr id="31747" name="Rectangle 3"/>
          <p:cNvSpPr>
            <a:spLocks noGrp="1" noChangeArrowheads="1"/>
          </p:cNvSpPr>
          <p:nvPr>
            <p:ph type="body" idx="1"/>
          </p:nvPr>
        </p:nvSpPr>
        <p:spPr>
          <a:xfrm>
            <a:off x="685800" y="1447800"/>
            <a:ext cx="7772400" cy="4876800"/>
          </a:xfrm>
        </p:spPr>
        <p:txBody>
          <a:bodyPr/>
          <a:lstStyle/>
          <a:p>
            <a:pPr eaLnBrk="1" hangingPunct="1"/>
            <a:r>
              <a:rPr lang="en-GB" sz="2400" smtClean="0">
                <a:latin typeface="Tahoma" charset="0"/>
              </a:rPr>
              <a:t>Reduced number of suppliers</a:t>
            </a:r>
            <a:br>
              <a:rPr lang="en-GB" sz="2400" smtClean="0">
                <a:latin typeface="Tahoma" charset="0"/>
              </a:rPr>
            </a:br>
            <a:endParaRPr lang="en-GB" sz="2400" smtClean="0">
              <a:latin typeface="Tahoma" charset="0"/>
            </a:endParaRPr>
          </a:p>
          <a:p>
            <a:pPr eaLnBrk="1" hangingPunct="1"/>
            <a:r>
              <a:rPr lang="en-GB" sz="2400" smtClean="0">
                <a:latin typeface="Tahoma" charset="0"/>
              </a:rPr>
              <a:t>Long-term relationships</a:t>
            </a:r>
            <a:br>
              <a:rPr lang="en-GB" sz="2400" smtClean="0">
                <a:latin typeface="Tahoma" charset="0"/>
              </a:rPr>
            </a:br>
            <a:endParaRPr lang="en-GB" sz="2400" smtClean="0">
              <a:latin typeface="Tahoma" charset="0"/>
            </a:endParaRPr>
          </a:p>
          <a:p>
            <a:pPr eaLnBrk="1" hangingPunct="1"/>
            <a:r>
              <a:rPr lang="en-GB" sz="2400" smtClean="0">
                <a:latin typeface="Tahoma" charset="0"/>
              </a:rPr>
              <a:t>Suppliers located close to customers</a:t>
            </a:r>
            <a:br>
              <a:rPr lang="en-GB" sz="2400" smtClean="0">
                <a:latin typeface="Tahoma" charset="0"/>
              </a:rPr>
            </a:br>
            <a:endParaRPr lang="en-GB" sz="2400" smtClean="0">
              <a:latin typeface="Tahoma" charset="0"/>
            </a:endParaRPr>
          </a:p>
          <a:p>
            <a:pPr eaLnBrk="1" hangingPunct="1"/>
            <a:r>
              <a:rPr lang="en-GB" sz="2400" smtClean="0">
                <a:latin typeface="Tahoma" charset="0"/>
              </a:rPr>
              <a:t>Suppliers on-site – Vendor Management</a:t>
            </a:r>
            <a:br>
              <a:rPr lang="en-GB" sz="2400" smtClean="0">
                <a:latin typeface="Tahoma" charset="0"/>
              </a:rPr>
            </a:br>
            <a:endParaRPr lang="en-GB" sz="2400" smtClean="0">
              <a:latin typeface="Tahoma" charset="0"/>
            </a:endParaRPr>
          </a:p>
          <a:p>
            <a:pPr eaLnBrk="1" hangingPunct="1"/>
            <a:r>
              <a:rPr lang="en-GB" sz="2400" smtClean="0">
                <a:latin typeface="Tahoma" charset="0"/>
              </a:rPr>
              <a:t>Integrated information infrastructure</a:t>
            </a:r>
            <a:br>
              <a:rPr lang="en-GB" sz="2400" smtClean="0">
                <a:latin typeface="Tahoma" charset="0"/>
              </a:rPr>
            </a:br>
            <a:endParaRPr lang="en-GB" sz="2400" smtClean="0">
              <a:latin typeface="Tahoma" charset="0"/>
            </a:endParaRPr>
          </a:p>
          <a:p>
            <a:pPr eaLnBrk="1" hangingPunct="1"/>
            <a:r>
              <a:rPr lang="en-GB" sz="2400" smtClean="0">
                <a:latin typeface="Tahoma" charset="0"/>
              </a:rPr>
              <a:t>Process redesign to reduce transaction costs and break down barriers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827088" y="125413"/>
            <a:ext cx="7772400" cy="1143000"/>
          </a:xfrm>
        </p:spPr>
        <p:txBody>
          <a:bodyPr/>
          <a:lstStyle/>
          <a:p>
            <a:pPr eaLnBrk="1" hangingPunct="1"/>
            <a:r>
              <a:rPr lang="en-GB" sz="3200" smtClean="0"/>
              <a:t>Logistics Competence </a:t>
            </a:r>
            <a:br>
              <a:rPr lang="en-GB" sz="3200" smtClean="0"/>
            </a:br>
            <a:r>
              <a:rPr lang="en-GB" sz="2400" i="1" smtClean="0"/>
              <a:t>(Three Dimensions of Competence Fabbe-Costes)</a:t>
            </a:r>
          </a:p>
        </p:txBody>
      </p:sp>
      <p:sp>
        <p:nvSpPr>
          <p:cNvPr id="32771" name="Line 3"/>
          <p:cNvSpPr>
            <a:spLocks noChangeShapeType="1"/>
          </p:cNvSpPr>
          <p:nvPr/>
        </p:nvSpPr>
        <p:spPr bwMode="auto">
          <a:xfrm>
            <a:off x="4427538" y="1412875"/>
            <a:ext cx="0" cy="4608513"/>
          </a:xfrm>
          <a:prstGeom prst="line">
            <a:avLst/>
          </a:prstGeom>
          <a:noFill/>
          <a:ln w="381000">
            <a:solidFill>
              <a:schemeClr val="tx1"/>
            </a:solidFill>
            <a:round/>
            <a:headEnd type="triangle" w="med" len="med"/>
            <a:tailEnd type="triangle" w="med" len="med"/>
          </a:ln>
        </p:spPr>
        <p:txBody>
          <a:bodyPr/>
          <a:lstStyle/>
          <a:p>
            <a:endParaRPr lang="en-GB"/>
          </a:p>
        </p:txBody>
      </p:sp>
      <p:sp>
        <p:nvSpPr>
          <p:cNvPr id="32772" name="Text Box 4"/>
          <p:cNvSpPr txBox="1">
            <a:spLocks noChangeArrowheads="1"/>
          </p:cNvSpPr>
          <p:nvPr/>
        </p:nvSpPr>
        <p:spPr bwMode="auto">
          <a:xfrm>
            <a:off x="3419475" y="2746375"/>
            <a:ext cx="2016125" cy="466725"/>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sz="2400">
                <a:latin typeface="Times New Roman" pitchFamily="18" charset="0"/>
              </a:rPr>
              <a:t>Knowledge</a:t>
            </a:r>
          </a:p>
        </p:txBody>
      </p:sp>
      <p:sp>
        <p:nvSpPr>
          <p:cNvPr id="32773" name="Text Box 5"/>
          <p:cNvSpPr txBox="1">
            <a:spLocks noChangeArrowheads="1"/>
          </p:cNvSpPr>
          <p:nvPr/>
        </p:nvSpPr>
        <p:spPr bwMode="auto">
          <a:xfrm>
            <a:off x="3419475" y="3467100"/>
            <a:ext cx="2016125" cy="466725"/>
          </a:xfrm>
          <a:prstGeom prst="rect">
            <a:avLst/>
          </a:prstGeom>
          <a:solidFill>
            <a:srgbClr val="FFFF00"/>
          </a:solidFill>
          <a:ln w="9525">
            <a:solidFill>
              <a:schemeClr val="tx1"/>
            </a:solidFill>
            <a:miter lim="800000"/>
            <a:headEnd/>
            <a:tailEnd/>
          </a:ln>
        </p:spPr>
        <p:txBody>
          <a:bodyPr>
            <a:spAutoFit/>
          </a:bodyPr>
          <a:lstStyle/>
          <a:p>
            <a:pPr algn="ctr">
              <a:spcBef>
                <a:spcPct val="50000"/>
              </a:spcBef>
            </a:pPr>
            <a:r>
              <a:rPr lang="en-GB" sz="2400">
                <a:latin typeface="Times New Roman" pitchFamily="18" charset="0"/>
              </a:rPr>
              <a:t>Expertise</a:t>
            </a:r>
          </a:p>
        </p:txBody>
      </p:sp>
      <p:sp>
        <p:nvSpPr>
          <p:cNvPr id="32774" name="Text Box 6"/>
          <p:cNvSpPr txBox="1">
            <a:spLocks noChangeArrowheads="1"/>
          </p:cNvSpPr>
          <p:nvPr/>
        </p:nvSpPr>
        <p:spPr bwMode="auto">
          <a:xfrm>
            <a:off x="3419475" y="4186238"/>
            <a:ext cx="2016125" cy="466725"/>
          </a:xfrm>
          <a:prstGeom prst="rect">
            <a:avLst/>
          </a:prstGeom>
          <a:solidFill>
            <a:srgbClr val="00FFFF"/>
          </a:solidFill>
          <a:ln w="9525">
            <a:solidFill>
              <a:schemeClr val="tx1"/>
            </a:solidFill>
            <a:miter lim="800000"/>
            <a:headEnd/>
            <a:tailEnd/>
          </a:ln>
        </p:spPr>
        <p:txBody>
          <a:bodyPr>
            <a:spAutoFit/>
          </a:bodyPr>
          <a:lstStyle/>
          <a:p>
            <a:pPr algn="ctr">
              <a:spcBef>
                <a:spcPct val="50000"/>
              </a:spcBef>
            </a:pPr>
            <a:r>
              <a:rPr lang="en-GB" sz="2400">
                <a:latin typeface="Times New Roman" pitchFamily="18" charset="0"/>
              </a:rPr>
              <a:t>Action</a:t>
            </a:r>
          </a:p>
        </p:txBody>
      </p:sp>
      <p:sp>
        <p:nvSpPr>
          <p:cNvPr id="32775" name="Line 7"/>
          <p:cNvSpPr>
            <a:spLocks noChangeShapeType="1"/>
          </p:cNvSpPr>
          <p:nvPr/>
        </p:nvSpPr>
        <p:spPr bwMode="auto">
          <a:xfrm>
            <a:off x="1981200" y="4437063"/>
            <a:ext cx="1150938" cy="0"/>
          </a:xfrm>
          <a:prstGeom prst="line">
            <a:avLst/>
          </a:prstGeom>
          <a:noFill/>
          <a:ln w="76200">
            <a:solidFill>
              <a:schemeClr val="tx1"/>
            </a:solidFill>
            <a:round/>
            <a:headEnd/>
            <a:tailEnd type="triangle" w="med" len="med"/>
          </a:ln>
        </p:spPr>
        <p:txBody>
          <a:bodyPr/>
          <a:lstStyle/>
          <a:p>
            <a:endParaRPr lang="en-GB"/>
          </a:p>
        </p:txBody>
      </p:sp>
      <p:sp>
        <p:nvSpPr>
          <p:cNvPr id="32776" name="Line 8"/>
          <p:cNvSpPr>
            <a:spLocks noChangeShapeType="1"/>
          </p:cNvSpPr>
          <p:nvPr/>
        </p:nvSpPr>
        <p:spPr bwMode="auto">
          <a:xfrm>
            <a:off x="5653088" y="4437063"/>
            <a:ext cx="1150937" cy="0"/>
          </a:xfrm>
          <a:prstGeom prst="line">
            <a:avLst/>
          </a:prstGeom>
          <a:noFill/>
          <a:ln w="76200">
            <a:solidFill>
              <a:schemeClr val="tx1"/>
            </a:solidFill>
            <a:round/>
            <a:headEnd/>
            <a:tailEnd type="triangle" w="med" len="med"/>
          </a:ln>
        </p:spPr>
        <p:txBody>
          <a:bodyPr/>
          <a:lstStyle/>
          <a:p>
            <a:endParaRPr lang="en-GB"/>
          </a:p>
        </p:txBody>
      </p:sp>
      <p:sp>
        <p:nvSpPr>
          <p:cNvPr id="32777" name="Text Box 9"/>
          <p:cNvSpPr txBox="1">
            <a:spLocks noChangeArrowheads="1"/>
          </p:cNvSpPr>
          <p:nvPr/>
        </p:nvSpPr>
        <p:spPr bwMode="auto">
          <a:xfrm>
            <a:off x="6985000" y="3952875"/>
            <a:ext cx="1835150" cy="915988"/>
          </a:xfrm>
          <a:prstGeom prst="rect">
            <a:avLst/>
          </a:prstGeom>
          <a:noFill/>
          <a:ln w="9525">
            <a:noFill/>
            <a:miter lim="800000"/>
            <a:headEnd/>
            <a:tailEnd/>
          </a:ln>
        </p:spPr>
        <p:txBody>
          <a:bodyPr>
            <a:spAutoFit/>
          </a:bodyPr>
          <a:lstStyle/>
          <a:p>
            <a:pPr>
              <a:spcBef>
                <a:spcPct val="50000"/>
              </a:spcBef>
            </a:pPr>
            <a:r>
              <a:rPr lang="en-GB"/>
              <a:t>Logistics Flow/External Demand</a:t>
            </a:r>
          </a:p>
        </p:txBody>
      </p:sp>
      <p:sp>
        <p:nvSpPr>
          <p:cNvPr id="32778" name="Text Box 10"/>
          <p:cNvSpPr txBox="1">
            <a:spLocks noChangeArrowheads="1"/>
          </p:cNvSpPr>
          <p:nvPr/>
        </p:nvSpPr>
        <p:spPr bwMode="auto">
          <a:xfrm>
            <a:off x="5580063" y="3206750"/>
            <a:ext cx="2879725" cy="366713"/>
          </a:xfrm>
          <a:prstGeom prst="rect">
            <a:avLst/>
          </a:prstGeom>
          <a:noFill/>
          <a:ln w="9525">
            <a:noFill/>
            <a:miter lim="800000"/>
            <a:headEnd/>
            <a:tailEnd/>
          </a:ln>
        </p:spPr>
        <p:txBody>
          <a:bodyPr>
            <a:spAutoFit/>
          </a:bodyPr>
          <a:lstStyle/>
          <a:p>
            <a:pPr>
              <a:spcBef>
                <a:spcPct val="50000"/>
              </a:spcBef>
            </a:pPr>
            <a:r>
              <a:rPr lang="en-GB"/>
              <a:t>Development/Change</a:t>
            </a:r>
          </a:p>
        </p:txBody>
      </p:sp>
      <p:sp>
        <p:nvSpPr>
          <p:cNvPr id="32779" name="Text Box 11"/>
          <p:cNvSpPr txBox="1">
            <a:spLocks noChangeArrowheads="1"/>
          </p:cNvSpPr>
          <p:nvPr/>
        </p:nvSpPr>
        <p:spPr bwMode="auto">
          <a:xfrm>
            <a:off x="900113" y="3213100"/>
            <a:ext cx="2879725" cy="366713"/>
          </a:xfrm>
          <a:prstGeom prst="rect">
            <a:avLst/>
          </a:prstGeom>
          <a:noFill/>
          <a:ln w="9525">
            <a:noFill/>
            <a:miter lim="800000"/>
            <a:headEnd/>
            <a:tailEnd/>
          </a:ln>
        </p:spPr>
        <p:txBody>
          <a:bodyPr>
            <a:spAutoFit/>
          </a:bodyPr>
          <a:lstStyle/>
          <a:p>
            <a:pPr>
              <a:spcBef>
                <a:spcPct val="50000"/>
              </a:spcBef>
            </a:pPr>
            <a:r>
              <a:rPr lang="en-GB"/>
              <a:t>Emergence/Demand</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Integrating Supply Chain</a:t>
            </a:r>
          </a:p>
        </p:txBody>
      </p:sp>
      <p:sp>
        <p:nvSpPr>
          <p:cNvPr id="33795" name="Rectangle 3"/>
          <p:cNvSpPr>
            <a:spLocks noGrp="1" noChangeArrowheads="1"/>
          </p:cNvSpPr>
          <p:nvPr>
            <p:ph type="body" idx="1"/>
          </p:nvPr>
        </p:nvSpPr>
        <p:spPr/>
        <p:txBody>
          <a:bodyPr/>
          <a:lstStyle/>
          <a:p>
            <a:pPr eaLnBrk="1" hangingPunct="1">
              <a:lnSpc>
                <a:spcPct val="80000"/>
              </a:lnSpc>
            </a:pPr>
            <a:r>
              <a:rPr lang="en-GB" sz="2400" smtClean="0"/>
              <a:t>Common objectives for all parts of the supply chain</a:t>
            </a:r>
          </a:p>
          <a:p>
            <a:pPr eaLnBrk="1" hangingPunct="1">
              <a:lnSpc>
                <a:spcPct val="80000"/>
              </a:lnSpc>
            </a:pPr>
            <a:r>
              <a:rPr lang="en-GB" sz="2400" smtClean="0"/>
              <a:t>Genuine cooperation to achieve these objectives</a:t>
            </a:r>
          </a:p>
          <a:p>
            <a:pPr eaLnBrk="1" hangingPunct="1">
              <a:lnSpc>
                <a:spcPct val="80000"/>
              </a:lnSpc>
            </a:pPr>
            <a:r>
              <a:rPr lang="en-GB" sz="2400" smtClean="0"/>
              <a:t>Sharing information and highlighting important features</a:t>
            </a:r>
          </a:p>
          <a:p>
            <a:pPr eaLnBrk="1" hangingPunct="1">
              <a:lnSpc>
                <a:spcPct val="80000"/>
              </a:lnSpc>
            </a:pPr>
            <a:r>
              <a:rPr lang="en-GB" sz="2400" smtClean="0"/>
              <a:t>Faster and more flexible response to customer demands</a:t>
            </a:r>
          </a:p>
          <a:p>
            <a:pPr eaLnBrk="1" hangingPunct="1">
              <a:lnSpc>
                <a:spcPct val="80000"/>
              </a:lnSpc>
            </a:pPr>
            <a:r>
              <a:rPr lang="en-GB" sz="2400" smtClean="0"/>
              <a:t>Replenishment and movement triggered by actual demands</a:t>
            </a:r>
          </a:p>
          <a:p>
            <a:pPr eaLnBrk="1" hangingPunct="1">
              <a:lnSpc>
                <a:spcPct val="80000"/>
              </a:lnSpc>
            </a:pPr>
            <a:r>
              <a:rPr lang="en-GB" sz="2400" smtClean="0"/>
              <a:t>Lower stocks</a:t>
            </a:r>
          </a:p>
          <a:p>
            <a:pPr eaLnBrk="1" hangingPunct="1">
              <a:lnSpc>
                <a:spcPct val="80000"/>
              </a:lnSpc>
            </a:pPr>
            <a:r>
              <a:rPr lang="en-GB" sz="2400" smtClean="0"/>
              <a:t>Less duplication of effort, information, planning, stocks etc..</a:t>
            </a:r>
          </a:p>
          <a:p>
            <a:pPr eaLnBrk="1" hangingPunct="1">
              <a:lnSpc>
                <a:spcPct val="80000"/>
              </a:lnSpc>
            </a:pPr>
            <a:r>
              <a:rPr lang="en-GB" sz="2400" smtClean="0"/>
              <a:t>Improved efficiency and productivity</a:t>
            </a:r>
          </a:p>
          <a:p>
            <a:pPr eaLnBrk="1" hangingPunct="1">
              <a:lnSpc>
                <a:spcPct val="80000"/>
              </a:lnSpc>
            </a:pPr>
            <a:r>
              <a:rPr lang="en-GB" sz="2400" smtClean="0"/>
              <a:t>Easier planning</a:t>
            </a:r>
          </a:p>
          <a:p>
            <a:pPr eaLnBrk="1" hangingPunct="1">
              <a:lnSpc>
                <a:spcPct val="80000"/>
              </a:lnSpc>
            </a:pPr>
            <a:r>
              <a:rPr lang="en-GB" sz="2400" smtClean="0"/>
              <a:t>Less uncertainty, errors and delay</a:t>
            </a:r>
          </a:p>
          <a:p>
            <a:pPr eaLnBrk="1" hangingPunct="1">
              <a:lnSpc>
                <a:spcPct val="80000"/>
              </a:lnSpc>
            </a:pPr>
            <a:r>
              <a:rPr lang="en-GB" sz="2400" smtClean="0"/>
              <a:t>Elimination of activities that add no value to the customer </a:t>
            </a:r>
          </a:p>
          <a:p>
            <a:pPr eaLnBrk="1" hangingPunct="1">
              <a:lnSpc>
                <a:spcPct val="80000"/>
              </a:lnSpc>
            </a:pPr>
            <a:endParaRPr lang="en-GB" sz="240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z="4000" smtClean="0"/>
              <a:t>Supply Chain Developments</a:t>
            </a:r>
          </a:p>
        </p:txBody>
      </p:sp>
      <p:sp>
        <p:nvSpPr>
          <p:cNvPr id="34819" name="Rectangle 3"/>
          <p:cNvSpPr>
            <a:spLocks noGrp="1" noChangeArrowheads="1"/>
          </p:cNvSpPr>
          <p:nvPr>
            <p:ph type="body" idx="1"/>
          </p:nvPr>
        </p:nvSpPr>
        <p:spPr/>
        <p:txBody>
          <a:bodyPr/>
          <a:lstStyle/>
          <a:p>
            <a:pPr eaLnBrk="1" hangingPunct="1">
              <a:lnSpc>
                <a:spcPct val="90000"/>
              </a:lnSpc>
            </a:pPr>
            <a:r>
              <a:rPr lang="en-GB" sz="2400" smtClean="0"/>
              <a:t>Recognition - essential functions</a:t>
            </a:r>
          </a:p>
          <a:p>
            <a:pPr eaLnBrk="1" hangingPunct="1">
              <a:lnSpc>
                <a:spcPct val="90000"/>
              </a:lnSpc>
            </a:pPr>
            <a:r>
              <a:rPr lang="en-GB" sz="2400" smtClean="0"/>
              <a:t>Realisation – strategic impact on performance</a:t>
            </a:r>
          </a:p>
          <a:p>
            <a:pPr eaLnBrk="1" hangingPunct="1">
              <a:lnSpc>
                <a:spcPct val="90000"/>
              </a:lnSpc>
            </a:pPr>
            <a:r>
              <a:rPr lang="en-GB" sz="2400" smtClean="0"/>
              <a:t>Appreciation - costs &amp; opportunities</a:t>
            </a:r>
          </a:p>
          <a:p>
            <a:pPr eaLnBrk="1" hangingPunct="1">
              <a:lnSpc>
                <a:spcPct val="90000"/>
              </a:lnSpc>
            </a:pPr>
            <a:r>
              <a:rPr lang="en-GB" sz="2400" smtClean="0"/>
              <a:t>Emphasis – customer satisfaction</a:t>
            </a:r>
          </a:p>
          <a:p>
            <a:pPr eaLnBrk="1" hangingPunct="1">
              <a:lnSpc>
                <a:spcPct val="90000"/>
              </a:lnSpc>
            </a:pPr>
            <a:r>
              <a:rPr lang="en-GB" sz="2400" smtClean="0"/>
              <a:t>Increasing Competition – both users &amp; providers</a:t>
            </a:r>
          </a:p>
          <a:p>
            <a:pPr eaLnBrk="1" hangingPunct="1">
              <a:lnSpc>
                <a:spcPct val="90000"/>
              </a:lnSpc>
            </a:pPr>
            <a:r>
              <a:rPr lang="en-GB" sz="2400" smtClean="0"/>
              <a:t>Types of Operations – TQM, JIT lean,time compression, mass customisation, virtual.</a:t>
            </a:r>
          </a:p>
          <a:p>
            <a:pPr eaLnBrk="1" hangingPunct="1">
              <a:lnSpc>
                <a:spcPct val="90000"/>
              </a:lnSpc>
            </a:pPr>
            <a:r>
              <a:rPr lang="en-GB" sz="2400" smtClean="0"/>
              <a:t>Sustained Growth – free trade areas – EU North America (Free trade agreement)</a:t>
            </a:r>
          </a:p>
          <a:p>
            <a:pPr eaLnBrk="1" hangingPunct="1">
              <a:lnSpc>
                <a:spcPct val="90000"/>
              </a:lnSpc>
            </a:pPr>
            <a:r>
              <a:rPr lang="en-GB" sz="2400" smtClean="0"/>
              <a:t>Technology</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z="3600" smtClean="0"/>
              <a:t>Supply Chain Developments cont…</a:t>
            </a:r>
          </a:p>
        </p:txBody>
      </p:sp>
      <p:sp>
        <p:nvSpPr>
          <p:cNvPr id="35843" name="Rectangle 3"/>
          <p:cNvSpPr>
            <a:spLocks noGrp="1" noChangeArrowheads="1"/>
          </p:cNvSpPr>
          <p:nvPr>
            <p:ph type="body" idx="1"/>
          </p:nvPr>
        </p:nvSpPr>
        <p:spPr/>
        <p:txBody>
          <a:bodyPr/>
          <a:lstStyle/>
          <a:p>
            <a:pPr eaLnBrk="1" hangingPunct="1">
              <a:lnSpc>
                <a:spcPct val="90000"/>
              </a:lnSpc>
            </a:pPr>
            <a:r>
              <a:rPr lang="en-GB" sz="2400" smtClean="0"/>
              <a:t>Integration – strategic alliances, partnerships &amp; collaboration.</a:t>
            </a:r>
          </a:p>
          <a:p>
            <a:pPr eaLnBrk="1" hangingPunct="1">
              <a:lnSpc>
                <a:spcPct val="90000"/>
              </a:lnSpc>
            </a:pPr>
            <a:r>
              <a:rPr lang="en-GB" sz="2400" smtClean="0"/>
              <a:t>Changing Power – dominating certain areas &amp; setting standards</a:t>
            </a:r>
          </a:p>
          <a:p>
            <a:pPr eaLnBrk="1" hangingPunct="1">
              <a:lnSpc>
                <a:spcPct val="90000"/>
              </a:lnSpc>
            </a:pPr>
            <a:r>
              <a:rPr lang="en-GB" sz="2400" smtClean="0"/>
              <a:t>Concentration – core operations and outsourcing.</a:t>
            </a:r>
          </a:p>
          <a:p>
            <a:pPr eaLnBrk="1" hangingPunct="1">
              <a:lnSpc>
                <a:spcPct val="90000"/>
              </a:lnSpc>
            </a:pPr>
            <a:r>
              <a:rPr lang="en-GB" sz="2400" smtClean="0"/>
              <a:t>Processes – satisfying customer demand rather than just making a product</a:t>
            </a:r>
          </a:p>
          <a:p>
            <a:pPr eaLnBrk="1" hangingPunct="1">
              <a:lnSpc>
                <a:spcPct val="90000"/>
              </a:lnSpc>
            </a:pPr>
            <a:r>
              <a:rPr lang="en-GB" sz="2400" smtClean="0"/>
              <a:t>Risk Management – ability to respond</a:t>
            </a:r>
          </a:p>
          <a:p>
            <a:pPr eaLnBrk="1" hangingPunct="1">
              <a:lnSpc>
                <a:spcPct val="90000"/>
              </a:lnSpc>
            </a:pPr>
            <a:r>
              <a:rPr lang="en-GB" sz="2400" smtClean="0"/>
              <a:t>Environmental – waste &amp; pollution.</a:t>
            </a:r>
          </a:p>
          <a:p>
            <a:pPr eaLnBrk="1" hangingPunct="1">
              <a:lnSpc>
                <a:spcPct val="90000"/>
              </a:lnSpc>
            </a:pPr>
            <a:r>
              <a:rPr lang="en-GB" sz="2400" smtClean="0"/>
              <a:t>Governmental – ownership, regulation &amp; responsibility.</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762000" y="228600"/>
            <a:ext cx="7772400" cy="1143000"/>
          </a:xfrm>
        </p:spPr>
        <p:txBody>
          <a:bodyPr/>
          <a:lstStyle/>
          <a:p>
            <a:pPr eaLnBrk="1" hangingPunct="1"/>
            <a:r>
              <a:rPr lang="en-GB" smtClean="0"/>
              <a:t>Strategy</a:t>
            </a:r>
          </a:p>
        </p:txBody>
      </p:sp>
      <p:sp>
        <p:nvSpPr>
          <p:cNvPr id="36867" name="Rectangle 3"/>
          <p:cNvSpPr>
            <a:spLocks noGrp="1" noChangeArrowheads="1"/>
          </p:cNvSpPr>
          <p:nvPr>
            <p:ph type="body" idx="1"/>
          </p:nvPr>
        </p:nvSpPr>
        <p:spPr>
          <a:xfrm>
            <a:off x="685800" y="1371600"/>
            <a:ext cx="7772400" cy="4343400"/>
          </a:xfrm>
        </p:spPr>
        <p:txBody>
          <a:bodyPr/>
          <a:lstStyle/>
          <a:p>
            <a:pPr eaLnBrk="1" hangingPunct="1">
              <a:lnSpc>
                <a:spcPct val="90000"/>
              </a:lnSpc>
            </a:pPr>
            <a:r>
              <a:rPr lang="en-GB" sz="2400" b="1" smtClean="0"/>
              <a:t>Higher Strategy</a:t>
            </a:r>
            <a:r>
              <a:rPr lang="en-GB" sz="2400" smtClean="0"/>
              <a:t> – including the mission, corporate and business strategies that set the context for the supply chain.</a:t>
            </a:r>
          </a:p>
          <a:p>
            <a:pPr eaLnBrk="1" hangingPunct="1">
              <a:lnSpc>
                <a:spcPct val="90000"/>
              </a:lnSpc>
            </a:pPr>
            <a:r>
              <a:rPr lang="en-GB" sz="2400" b="1" smtClean="0"/>
              <a:t>Business Environment</a:t>
            </a:r>
            <a:r>
              <a:rPr lang="en-GB" sz="2400" smtClean="0"/>
              <a:t> – which includes all external factors that affect the supply chain.  These include customers, market conditions, available technology, economic conditions, legal constraints, competitors, shareholders, interest groups, social conditions and political conditions.</a:t>
            </a:r>
          </a:p>
          <a:p>
            <a:pPr eaLnBrk="1" hangingPunct="1">
              <a:lnSpc>
                <a:spcPct val="90000"/>
              </a:lnSpc>
            </a:pPr>
            <a:r>
              <a:rPr lang="en-GB" sz="2400" b="1" smtClean="0"/>
              <a:t>Internal Features</a:t>
            </a:r>
            <a:r>
              <a:rPr lang="en-GB" sz="2400" smtClean="0"/>
              <a:t> – which are factors within the organisation.  These include customer relations, employee skills, finance, products, facilities, technology used, suppliers and resources available.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Competitive Advantage</a:t>
            </a:r>
          </a:p>
        </p:txBody>
      </p:sp>
      <p:sp>
        <p:nvSpPr>
          <p:cNvPr id="37891" name="Rectangle 3"/>
          <p:cNvSpPr>
            <a:spLocks noGrp="1" noChangeArrowheads="1"/>
          </p:cNvSpPr>
          <p:nvPr>
            <p:ph type="body" idx="1"/>
          </p:nvPr>
        </p:nvSpPr>
        <p:spPr>
          <a:xfrm>
            <a:off x="609600" y="1752600"/>
            <a:ext cx="7772400" cy="4114800"/>
          </a:xfrm>
        </p:spPr>
        <p:txBody>
          <a:bodyPr/>
          <a:lstStyle/>
          <a:p>
            <a:pPr eaLnBrk="1" hangingPunct="1">
              <a:buFontTx/>
              <a:buNone/>
            </a:pPr>
            <a:r>
              <a:rPr lang="en-GB" smtClean="0"/>
              <a:t>A move from the The Four P’s</a:t>
            </a:r>
          </a:p>
          <a:p>
            <a:pPr eaLnBrk="1" hangingPunct="1">
              <a:buFontTx/>
              <a:buNone/>
            </a:pPr>
            <a:endParaRPr lang="en-GB" smtClean="0"/>
          </a:p>
          <a:p>
            <a:pPr eaLnBrk="1" hangingPunct="1"/>
            <a:r>
              <a:rPr lang="en-GB" smtClean="0"/>
              <a:t>Product</a:t>
            </a:r>
          </a:p>
          <a:p>
            <a:pPr eaLnBrk="1" hangingPunct="1"/>
            <a:r>
              <a:rPr lang="en-GB" smtClean="0"/>
              <a:t>Price</a:t>
            </a:r>
          </a:p>
          <a:p>
            <a:pPr eaLnBrk="1" hangingPunct="1"/>
            <a:r>
              <a:rPr lang="en-GB" smtClean="0"/>
              <a:t>Promotion</a:t>
            </a:r>
          </a:p>
          <a:p>
            <a:pPr eaLnBrk="1" hangingPunct="1"/>
            <a:r>
              <a:rPr lang="en-GB" smtClean="0"/>
              <a:t>Place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Competitive Advantage</a:t>
            </a:r>
          </a:p>
        </p:txBody>
      </p:sp>
      <p:sp>
        <p:nvSpPr>
          <p:cNvPr id="38915" name="Rectangle 3"/>
          <p:cNvSpPr>
            <a:spLocks noGrp="1" noChangeArrowheads="1"/>
          </p:cNvSpPr>
          <p:nvPr>
            <p:ph type="body" idx="1"/>
          </p:nvPr>
        </p:nvSpPr>
        <p:spPr>
          <a:xfrm>
            <a:off x="609600" y="1752600"/>
            <a:ext cx="7772400" cy="4114800"/>
          </a:xfrm>
        </p:spPr>
        <p:txBody>
          <a:bodyPr/>
          <a:lstStyle/>
          <a:p>
            <a:pPr eaLnBrk="1" hangingPunct="1">
              <a:buFontTx/>
              <a:buNone/>
            </a:pPr>
            <a:r>
              <a:rPr lang="en-GB" smtClean="0"/>
              <a:t>The Four R’s (Christopher 2003)</a:t>
            </a:r>
          </a:p>
          <a:p>
            <a:pPr eaLnBrk="1" hangingPunct="1">
              <a:buFontTx/>
              <a:buNone/>
            </a:pPr>
            <a:endParaRPr lang="en-GB" smtClean="0"/>
          </a:p>
          <a:p>
            <a:pPr eaLnBrk="1" hangingPunct="1"/>
            <a:r>
              <a:rPr lang="en-GB" smtClean="0"/>
              <a:t>Reliability</a:t>
            </a:r>
          </a:p>
          <a:p>
            <a:pPr eaLnBrk="1" hangingPunct="1"/>
            <a:r>
              <a:rPr lang="en-GB" smtClean="0"/>
              <a:t>Responsiveness</a:t>
            </a:r>
          </a:p>
          <a:p>
            <a:pPr eaLnBrk="1" hangingPunct="1"/>
            <a:r>
              <a:rPr lang="en-GB" smtClean="0"/>
              <a:t>Resilience</a:t>
            </a:r>
          </a:p>
          <a:p>
            <a:pPr eaLnBrk="1" hangingPunct="1"/>
            <a:r>
              <a:rPr lang="en-GB" smtClean="0"/>
              <a:t>Relationships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z="3600" smtClean="0"/>
              <a:t>Four Stages of  Competitive Strategy </a:t>
            </a:r>
            <a:br>
              <a:rPr lang="en-GB" sz="3600" smtClean="0"/>
            </a:br>
            <a:endParaRPr lang="en-GB" sz="3600" smtClean="0"/>
          </a:p>
        </p:txBody>
      </p:sp>
      <p:sp>
        <p:nvSpPr>
          <p:cNvPr id="39939" name="Rectangle 3"/>
          <p:cNvSpPr>
            <a:spLocks noGrp="1" noChangeArrowheads="1"/>
          </p:cNvSpPr>
          <p:nvPr>
            <p:ph type="body" idx="1"/>
          </p:nvPr>
        </p:nvSpPr>
        <p:spPr>
          <a:xfrm>
            <a:off x="1042988" y="1700213"/>
            <a:ext cx="7772400" cy="4114800"/>
          </a:xfrm>
        </p:spPr>
        <p:txBody>
          <a:bodyPr/>
          <a:lstStyle/>
          <a:p>
            <a:pPr eaLnBrk="1" hangingPunct="1"/>
            <a:r>
              <a:rPr lang="en-GB" smtClean="0"/>
              <a:t>Value Added</a:t>
            </a:r>
          </a:p>
          <a:p>
            <a:pPr eaLnBrk="1" hangingPunct="1"/>
            <a:r>
              <a:rPr lang="en-GB" smtClean="0"/>
              <a:t>Cost Leader</a:t>
            </a:r>
          </a:p>
          <a:p>
            <a:pPr eaLnBrk="1" hangingPunct="1"/>
            <a:r>
              <a:rPr lang="en-GB" smtClean="0"/>
              <a:t>Commodity</a:t>
            </a:r>
          </a:p>
          <a:p>
            <a:pPr eaLnBrk="1" hangingPunct="1"/>
            <a:r>
              <a:rPr lang="en-GB" smtClean="0"/>
              <a:t>Cost &amp; Value Leader</a:t>
            </a:r>
          </a:p>
          <a:p>
            <a:pPr eaLnBrk="1" hangingPunct="1"/>
            <a:endParaRPr lang="en-GB"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4213" y="333375"/>
            <a:ext cx="7772400" cy="1143000"/>
          </a:xfrm>
        </p:spPr>
        <p:txBody>
          <a:bodyPr/>
          <a:lstStyle/>
          <a:p>
            <a:pPr eaLnBrk="1" hangingPunct="1"/>
            <a:r>
              <a:rPr lang="en-GB" sz="3600" smtClean="0"/>
              <a:t>The Competitive Option</a:t>
            </a:r>
          </a:p>
        </p:txBody>
      </p:sp>
      <p:sp>
        <p:nvSpPr>
          <p:cNvPr id="40963" name="Line 3"/>
          <p:cNvSpPr>
            <a:spLocks noChangeShapeType="1"/>
          </p:cNvSpPr>
          <p:nvPr/>
        </p:nvSpPr>
        <p:spPr bwMode="auto">
          <a:xfrm>
            <a:off x="2124075" y="1989138"/>
            <a:ext cx="0" cy="3095625"/>
          </a:xfrm>
          <a:prstGeom prst="line">
            <a:avLst/>
          </a:prstGeom>
          <a:noFill/>
          <a:ln w="9525">
            <a:solidFill>
              <a:schemeClr val="tx1"/>
            </a:solidFill>
            <a:round/>
            <a:headEnd/>
            <a:tailEnd/>
          </a:ln>
        </p:spPr>
        <p:txBody>
          <a:bodyPr/>
          <a:lstStyle/>
          <a:p>
            <a:endParaRPr lang="en-GB"/>
          </a:p>
        </p:txBody>
      </p:sp>
      <p:sp>
        <p:nvSpPr>
          <p:cNvPr id="40964" name="Line 4"/>
          <p:cNvSpPr>
            <a:spLocks noChangeShapeType="1"/>
          </p:cNvSpPr>
          <p:nvPr/>
        </p:nvSpPr>
        <p:spPr bwMode="auto">
          <a:xfrm>
            <a:off x="2124075" y="5084763"/>
            <a:ext cx="4392613" cy="0"/>
          </a:xfrm>
          <a:prstGeom prst="line">
            <a:avLst/>
          </a:prstGeom>
          <a:noFill/>
          <a:ln w="9525">
            <a:solidFill>
              <a:schemeClr val="tx1"/>
            </a:solidFill>
            <a:round/>
            <a:headEnd/>
            <a:tailEnd/>
          </a:ln>
        </p:spPr>
        <p:txBody>
          <a:bodyPr/>
          <a:lstStyle/>
          <a:p>
            <a:endParaRPr lang="en-GB"/>
          </a:p>
        </p:txBody>
      </p:sp>
      <p:sp>
        <p:nvSpPr>
          <p:cNvPr id="40965" name="Text Box 5"/>
          <p:cNvSpPr txBox="1">
            <a:spLocks noChangeArrowheads="1"/>
          </p:cNvSpPr>
          <p:nvPr/>
        </p:nvSpPr>
        <p:spPr bwMode="auto">
          <a:xfrm>
            <a:off x="1763713" y="5661025"/>
            <a:ext cx="5040312" cy="457200"/>
          </a:xfrm>
          <a:prstGeom prst="rect">
            <a:avLst/>
          </a:prstGeom>
          <a:noFill/>
          <a:ln w="9525">
            <a:noFill/>
            <a:miter lim="800000"/>
            <a:headEnd/>
            <a:tailEnd/>
          </a:ln>
        </p:spPr>
        <p:txBody>
          <a:bodyPr>
            <a:spAutoFit/>
          </a:bodyPr>
          <a:lstStyle/>
          <a:p>
            <a:pPr algn="ctr">
              <a:spcBef>
                <a:spcPct val="50000"/>
              </a:spcBef>
            </a:pPr>
            <a:r>
              <a:rPr lang="en-GB" sz="2400"/>
              <a:t>Increasing Cost Advantage</a:t>
            </a:r>
          </a:p>
        </p:txBody>
      </p:sp>
      <p:sp>
        <p:nvSpPr>
          <p:cNvPr id="40966" name="Text Box 6"/>
          <p:cNvSpPr txBox="1">
            <a:spLocks noChangeArrowheads="1"/>
          </p:cNvSpPr>
          <p:nvPr/>
        </p:nvSpPr>
        <p:spPr bwMode="auto">
          <a:xfrm rot="-5400000">
            <a:off x="-660400" y="3236913"/>
            <a:ext cx="3816350" cy="457200"/>
          </a:xfrm>
          <a:prstGeom prst="rect">
            <a:avLst/>
          </a:prstGeom>
          <a:noFill/>
          <a:ln w="9525">
            <a:noFill/>
            <a:miter lim="800000"/>
            <a:headEnd/>
            <a:tailEnd/>
          </a:ln>
        </p:spPr>
        <p:txBody>
          <a:bodyPr>
            <a:spAutoFit/>
          </a:bodyPr>
          <a:lstStyle/>
          <a:p>
            <a:pPr algn="ctr">
              <a:spcBef>
                <a:spcPct val="50000"/>
              </a:spcBef>
            </a:pPr>
            <a:r>
              <a:rPr lang="en-GB" sz="2400"/>
              <a:t>Increasing Differential</a:t>
            </a:r>
          </a:p>
        </p:txBody>
      </p:sp>
      <p:sp>
        <p:nvSpPr>
          <p:cNvPr id="40967" name="Line 7"/>
          <p:cNvSpPr>
            <a:spLocks noChangeShapeType="1"/>
          </p:cNvSpPr>
          <p:nvPr/>
        </p:nvSpPr>
        <p:spPr bwMode="auto">
          <a:xfrm>
            <a:off x="4284663" y="1916113"/>
            <a:ext cx="0" cy="3167062"/>
          </a:xfrm>
          <a:prstGeom prst="line">
            <a:avLst/>
          </a:prstGeom>
          <a:noFill/>
          <a:ln w="9525">
            <a:solidFill>
              <a:schemeClr val="tx1"/>
            </a:solidFill>
            <a:prstDash val="lgDash"/>
            <a:round/>
            <a:headEnd/>
            <a:tailEnd/>
          </a:ln>
        </p:spPr>
        <p:txBody>
          <a:bodyPr/>
          <a:lstStyle/>
          <a:p>
            <a:endParaRPr lang="en-GB"/>
          </a:p>
        </p:txBody>
      </p:sp>
      <p:sp>
        <p:nvSpPr>
          <p:cNvPr id="40968" name="Line 8"/>
          <p:cNvSpPr>
            <a:spLocks noChangeShapeType="1"/>
          </p:cNvSpPr>
          <p:nvPr/>
        </p:nvSpPr>
        <p:spPr bwMode="auto">
          <a:xfrm>
            <a:off x="2124075" y="3500438"/>
            <a:ext cx="4535488" cy="0"/>
          </a:xfrm>
          <a:prstGeom prst="line">
            <a:avLst/>
          </a:prstGeom>
          <a:noFill/>
          <a:ln w="9525">
            <a:solidFill>
              <a:schemeClr val="tx1"/>
            </a:solidFill>
            <a:prstDash val="lgDash"/>
            <a:round/>
            <a:headEnd/>
            <a:tailEnd/>
          </a:ln>
        </p:spPr>
        <p:txBody>
          <a:bodyPr/>
          <a:lstStyle/>
          <a:p>
            <a:endParaRPr lang="en-GB"/>
          </a:p>
        </p:txBody>
      </p:sp>
      <p:sp>
        <p:nvSpPr>
          <p:cNvPr id="40969" name="Text Box 9"/>
          <p:cNvSpPr txBox="1">
            <a:spLocks noChangeArrowheads="1"/>
          </p:cNvSpPr>
          <p:nvPr/>
        </p:nvSpPr>
        <p:spPr bwMode="auto">
          <a:xfrm>
            <a:off x="2482850" y="2420938"/>
            <a:ext cx="1296988" cy="254000"/>
          </a:xfrm>
          <a:prstGeom prst="rect">
            <a:avLst/>
          </a:prstGeom>
          <a:noFill/>
          <a:ln w="9525">
            <a:solidFill>
              <a:schemeClr val="tx1"/>
            </a:solidFill>
            <a:miter lim="800000"/>
            <a:headEnd/>
            <a:tailEnd/>
          </a:ln>
        </p:spPr>
        <p:txBody>
          <a:bodyPr>
            <a:spAutoFit/>
          </a:bodyPr>
          <a:lstStyle/>
          <a:p>
            <a:pPr algn="ctr">
              <a:spcBef>
                <a:spcPct val="50000"/>
              </a:spcBef>
            </a:pPr>
            <a:r>
              <a:rPr lang="en-GB" sz="1000"/>
              <a:t>Value Added</a:t>
            </a:r>
          </a:p>
        </p:txBody>
      </p:sp>
      <p:sp>
        <p:nvSpPr>
          <p:cNvPr id="40970" name="Text Box 10"/>
          <p:cNvSpPr txBox="1">
            <a:spLocks noChangeArrowheads="1"/>
          </p:cNvSpPr>
          <p:nvPr/>
        </p:nvSpPr>
        <p:spPr bwMode="auto">
          <a:xfrm>
            <a:off x="2482850" y="4149725"/>
            <a:ext cx="1296988" cy="254000"/>
          </a:xfrm>
          <a:prstGeom prst="rect">
            <a:avLst/>
          </a:prstGeom>
          <a:noFill/>
          <a:ln w="9525">
            <a:solidFill>
              <a:schemeClr val="tx1"/>
            </a:solidFill>
            <a:miter lim="800000"/>
            <a:headEnd/>
            <a:tailEnd/>
          </a:ln>
        </p:spPr>
        <p:txBody>
          <a:bodyPr>
            <a:spAutoFit/>
          </a:bodyPr>
          <a:lstStyle/>
          <a:p>
            <a:pPr algn="ctr">
              <a:spcBef>
                <a:spcPct val="50000"/>
              </a:spcBef>
            </a:pPr>
            <a:r>
              <a:rPr lang="en-GB" sz="1000"/>
              <a:t>Commodity</a:t>
            </a:r>
          </a:p>
        </p:txBody>
      </p:sp>
      <p:sp>
        <p:nvSpPr>
          <p:cNvPr id="40971" name="Text Box 11"/>
          <p:cNvSpPr txBox="1">
            <a:spLocks noChangeArrowheads="1"/>
          </p:cNvSpPr>
          <p:nvPr/>
        </p:nvSpPr>
        <p:spPr bwMode="auto">
          <a:xfrm>
            <a:off x="4714875" y="4111625"/>
            <a:ext cx="1296988" cy="254000"/>
          </a:xfrm>
          <a:prstGeom prst="rect">
            <a:avLst/>
          </a:prstGeom>
          <a:noFill/>
          <a:ln w="9525">
            <a:solidFill>
              <a:schemeClr val="tx1"/>
            </a:solidFill>
            <a:miter lim="800000"/>
            <a:headEnd/>
            <a:tailEnd/>
          </a:ln>
        </p:spPr>
        <p:txBody>
          <a:bodyPr>
            <a:spAutoFit/>
          </a:bodyPr>
          <a:lstStyle/>
          <a:p>
            <a:pPr algn="ctr">
              <a:spcBef>
                <a:spcPct val="50000"/>
              </a:spcBef>
            </a:pPr>
            <a:r>
              <a:rPr lang="en-GB" sz="1000"/>
              <a:t>Cost Leader</a:t>
            </a:r>
          </a:p>
        </p:txBody>
      </p:sp>
      <p:sp>
        <p:nvSpPr>
          <p:cNvPr id="40972" name="Text Box 12"/>
          <p:cNvSpPr txBox="1">
            <a:spLocks noChangeArrowheads="1"/>
          </p:cNvSpPr>
          <p:nvPr/>
        </p:nvSpPr>
        <p:spPr bwMode="auto">
          <a:xfrm>
            <a:off x="4714875" y="2420938"/>
            <a:ext cx="1296988" cy="406400"/>
          </a:xfrm>
          <a:prstGeom prst="rect">
            <a:avLst/>
          </a:prstGeom>
          <a:noFill/>
          <a:ln w="9525">
            <a:solidFill>
              <a:schemeClr val="tx1"/>
            </a:solidFill>
            <a:miter lim="800000"/>
            <a:headEnd/>
            <a:tailEnd/>
          </a:ln>
        </p:spPr>
        <p:txBody>
          <a:bodyPr>
            <a:spAutoFit/>
          </a:bodyPr>
          <a:lstStyle/>
          <a:p>
            <a:pPr algn="ctr">
              <a:spcBef>
                <a:spcPct val="50000"/>
              </a:spcBef>
            </a:pPr>
            <a:r>
              <a:rPr lang="en-GB" sz="1000"/>
              <a:t>Cost &amp; Value Leader</a:t>
            </a:r>
          </a:p>
        </p:txBody>
      </p:sp>
      <p:sp>
        <p:nvSpPr>
          <p:cNvPr id="40973" name="Text Box 13"/>
          <p:cNvSpPr txBox="1">
            <a:spLocks noChangeArrowheads="1"/>
          </p:cNvSpPr>
          <p:nvPr/>
        </p:nvSpPr>
        <p:spPr bwMode="auto">
          <a:xfrm>
            <a:off x="2125663" y="5229225"/>
            <a:ext cx="4391025" cy="274638"/>
          </a:xfrm>
          <a:prstGeom prst="rect">
            <a:avLst/>
          </a:prstGeom>
          <a:noFill/>
          <a:ln w="9525">
            <a:noFill/>
            <a:miter lim="800000"/>
            <a:headEnd/>
            <a:tailEnd/>
          </a:ln>
        </p:spPr>
        <p:txBody>
          <a:bodyPr>
            <a:spAutoFit/>
          </a:bodyPr>
          <a:lstStyle/>
          <a:p>
            <a:pPr>
              <a:spcBef>
                <a:spcPct val="50000"/>
              </a:spcBef>
            </a:pPr>
            <a:r>
              <a:rPr lang="en-GB" sz="1200" i="1"/>
              <a:t>Low                                                                  High</a:t>
            </a:r>
          </a:p>
        </p:txBody>
      </p:sp>
      <p:sp>
        <p:nvSpPr>
          <p:cNvPr id="40974" name="Line 14"/>
          <p:cNvSpPr>
            <a:spLocks noChangeShapeType="1"/>
          </p:cNvSpPr>
          <p:nvPr/>
        </p:nvSpPr>
        <p:spPr bwMode="auto">
          <a:xfrm>
            <a:off x="2195513" y="5516563"/>
            <a:ext cx="4248150" cy="0"/>
          </a:xfrm>
          <a:prstGeom prst="line">
            <a:avLst/>
          </a:prstGeom>
          <a:noFill/>
          <a:ln w="9525">
            <a:solidFill>
              <a:schemeClr val="tx1"/>
            </a:solidFill>
            <a:round/>
            <a:headEnd/>
            <a:tailEnd type="triangle" w="med" len="med"/>
          </a:ln>
        </p:spPr>
        <p:txBody>
          <a:bodyPr/>
          <a:lstStyle/>
          <a:p>
            <a:endParaRPr lang="en-GB"/>
          </a:p>
        </p:txBody>
      </p:sp>
      <p:sp>
        <p:nvSpPr>
          <p:cNvPr id="40975" name="Line 15"/>
          <p:cNvSpPr>
            <a:spLocks noChangeShapeType="1"/>
          </p:cNvSpPr>
          <p:nvPr/>
        </p:nvSpPr>
        <p:spPr bwMode="auto">
          <a:xfrm flipV="1">
            <a:off x="1692275" y="1916113"/>
            <a:ext cx="0" cy="3095625"/>
          </a:xfrm>
          <a:prstGeom prst="line">
            <a:avLst/>
          </a:prstGeom>
          <a:noFill/>
          <a:ln w="9525">
            <a:solidFill>
              <a:schemeClr val="tx1"/>
            </a:solidFill>
            <a:round/>
            <a:headEnd/>
            <a:tailEnd type="triangle" w="med" len="med"/>
          </a:ln>
        </p:spPr>
        <p:txBody>
          <a:bodyPr/>
          <a:lstStyle/>
          <a:p>
            <a:endParaRPr lang="en-GB"/>
          </a:p>
        </p:txBody>
      </p:sp>
      <p:sp>
        <p:nvSpPr>
          <p:cNvPr id="40976" name="Text Box 16"/>
          <p:cNvSpPr txBox="1">
            <a:spLocks noChangeArrowheads="1"/>
          </p:cNvSpPr>
          <p:nvPr/>
        </p:nvSpPr>
        <p:spPr bwMode="auto">
          <a:xfrm rot="-5400000">
            <a:off x="-294481" y="2750344"/>
            <a:ext cx="4391025" cy="274637"/>
          </a:xfrm>
          <a:prstGeom prst="rect">
            <a:avLst/>
          </a:prstGeom>
          <a:noFill/>
          <a:ln w="9525">
            <a:noFill/>
            <a:miter lim="800000"/>
            <a:headEnd/>
            <a:tailEnd/>
          </a:ln>
        </p:spPr>
        <p:txBody>
          <a:bodyPr>
            <a:spAutoFit/>
          </a:bodyPr>
          <a:lstStyle/>
          <a:p>
            <a:pPr>
              <a:spcBef>
                <a:spcPct val="50000"/>
              </a:spcBef>
            </a:pPr>
            <a:r>
              <a:rPr lang="en-GB" sz="1200" i="1"/>
              <a:t>Low                                                            High</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Customer Value</a:t>
            </a:r>
          </a:p>
        </p:txBody>
      </p:sp>
      <p:sp>
        <p:nvSpPr>
          <p:cNvPr id="41987" name="Rectangle 3"/>
          <p:cNvSpPr>
            <a:spLocks noGrp="1" noChangeArrowheads="1"/>
          </p:cNvSpPr>
          <p:nvPr>
            <p:ph type="body" idx="1"/>
          </p:nvPr>
        </p:nvSpPr>
        <p:spPr>
          <a:xfrm>
            <a:off x="250825" y="2133600"/>
            <a:ext cx="8496300" cy="4114800"/>
          </a:xfrm>
        </p:spPr>
        <p:txBody>
          <a:bodyPr/>
          <a:lstStyle/>
          <a:p>
            <a:pPr eaLnBrk="1" hangingPunct="1">
              <a:buFontTx/>
              <a:buNone/>
            </a:pPr>
            <a:r>
              <a:rPr lang="en-GB" smtClean="0"/>
              <a:t>                                        Perceived Benefit</a:t>
            </a:r>
          </a:p>
          <a:p>
            <a:pPr eaLnBrk="1" hangingPunct="1">
              <a:buFontTx/>
              <a:buNone/>
            </a:pPr>
            <a:r>
              <a:rPr lang="en-GB" smtClean="0"/>
              <a:t>Customer Value = </a:t>
            </a:r>
          </a:p>
          <a:p>
            <a:pPr eaLnBrk="1" hangingPunct="1">
              <a:buFontTx/>
              <a:buNone/>
            </a:pPr>
            <a:r>
              <a:rPr lang="en-GB" smtClean="0"/>
              <a:t>                                   Total Cost of Ownership</a:t>
            </a:r>
          </a:p>
        </p:txBody>
      </p:sp>
      <p:sp>
        <p:nvSpPr>
          <p:cNvPr id="41988" name="Line 4"/>
          <p:cNvSpPr>
            <a:spLocks noChangeShapeType="1"/>
          </p:cNvSpPr>
          <p:nvPr/>
        </p:nvSpPr>
        <p:spPr bwMode="auto">
          <a:xfrm>
            <a:off x="4356100" y="2852738"/>
            <a:ext cx="3887788" cy="0"/>
          </a:xfrm>
          <a:prstGeom prst="line">
            <a:avLst/>
          </a:prstGeom>
          <a:noFill/>
          <a:ln w="76200">
            <a:solidFill>
              <a:schemeClr val="tx1"/>
            </a:solidFill>
            <a:round/>
            <a:headEnd/>
            <a:tailEnd/>
          </a:ln>
        </p:spPr>
        <p:txBody>
          <a:bodyPr/>
          <a:lstStyle/>
          <a:p>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sz="4000" smtClean="0"/>
              <a:t>The Organisational Challenge</a:t>
            </a:r>
          </a:p>
        </p:txBody>
      </p:sp>
      <p:graphicFrame>
        <p:nvGraphicFramePr>
          <p:cNvPr id="1026" name="Object 3"/>
          <p:cNvGraphicFramePr>
            <a:graphicFrameLocks noChangeAspect="1"/>
          </p:cNvGraphicFramePr>
          <p:nvPr>
            <p:ph type="body" idx="1"/>
          </p:nvPr>
        </p:nvGraphicFramePr>
        <p:xfrm>
          <a:off x="1066800" y="1981200"/>
          <a:ext cx="7086600" cy="4572000"/>
        </p:xfrm>
        <a:graphic>
          <a:graphicData uri="http://schemas.openxmlformats.org/presentationml/2006/ole">
            <p:oleObj spid="_x0000_s1026" name="Document" r:id="rId3" imgW="8231040" imgH="6106680" progId="Word.Document.8">
              <p:embed/>
            </p:oleObj>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4213" y="260350"/>
            <a:ext cx="7772400" cy="720725"/>
          </a:xfrm>
        </p:spPr>
        <p:txBody>
          <a:bodyPr/>
          <a:lstStyle/>
          <a:p>
            <a:pPr eaLnBrk="1" hangingPunct="1"/>
            <a:r>
              <a:rPr lang="en-GB" sz="2800" smtClean="0"/>
              <a:t>Logistic Strategies</a:t>
            </a:r>
          </a:p>
        </p:txBody>
      </p:sp>
      <p:sp>
        <p:nvSpPr>
          <p:cNvPr id="43011" name="Rectangle 3"/>
          <p:cNvSpPr>
            <a:spLocks noGrp="1" noChangeArrowheads="1"/>
          </p:cNvSpPr>
          <p:nvPr>
            <p:ph type="body" idx="1"/>
          </p:nvPr>
        </p:nvSpPr>
        <p:spPr>
          <a:xfrm>
            <a:off x="0" y="1196975"/>
            <a:ext cx="9144000" cy="4608513"/>
          </a:xfrm>
        </p:spPr>
        <p:txBody>
          <a:bodyPr/>
          <a:lstStyle/>
          <a:p>
            <a:pPr eaLnBrk="1" hangingPunct="1">
              <a:lnSpc>
                <a:spcPct val="80000"/>
              </a:lnSpc>
              <a:buFontTx/>
              <a:buNone/>
            </a:pPr>
            <a:r>
              <a:rPr lang="en-GB" sz="1800" smtClean="0"/>
              <a:t>Generic Strategy		Logistics Strategy			Strategic Logistics</a:t>
            </a:r>
          </a:p>
          <a:p>
            <a:pPr eaLnBrk="1" hangingPunct="1">
              <a:lnSpc>
                <a:spcPct val="80000"/>
              </a:lnSpc>
              <a:buFontTx/>
              <a:buNone/>
            </a:pPr>
            <a:endParaRPr lang="en-GB" sz="1400" smtClean="0"/>
          </a:p>
          <a:p>
            <a:pPr eaLnBrk="1" hangingPunct="1">
              <a:lnSpc>
                <a:spcPct val="80000"/>
              </a:lnSpc>
              <a:buFontTx/>
              <a:buNone/>
            </a:pPr>
            <a:r>
              <a:rPr lang="en-GB" sz="1400" smtClean="0"/>
              <a:t>Cost Leadership		Reduce logistics cost			Reduce overall cost</a:t>
            </a:r>
          </a:p>
          <a:p>
            <a:pPr eaLnBrk="1" hangingPunct="1">
              <a:lnSpc>
                <a:spcPct val="80000"/>
              </a:lnSpc>
              <a:buFontTx/>
              <a:buNone/>
            </a:pPr>
            <a:endParaRPr lang="en-GB" sz="1400" smtClean="0"/>
          </a:p>
          <a:p>
            <a:pPr eaLnBrk="1" hangingPunct="1">
              <a:lnSpc>
                <a:spcPct val="80000"/>
              </a:lnSpc>
              <a:buFontTx/>
              <a:buNone/>
            </a:pPr>
            <a:r>
              <a:rPr lang="en-GB" sz="1400" smtClean="0"/>
              <a:t>Differentiation		Quality of logistics service		Logistics factor of 								differentiation</a:t>
            </a:r>
          </a:p>
          <a:p>
            <a:pPr eaLnBrk="1" hangingPunct="1">
              <a:lnSpc>
                <a:spcPct val="80000"/>
              </a:lnSpc>
              <a:buFontTx/>
              <a:buNone/>
            </a:pPr>
            <a:endParaRPr lang="en-GB" sz="1400" smtClean="0"/>
          </a:p>
          <a:p>
            <a:pPr eaLnBrk="1" hangingPunct="1">
              <a:lnSpc>
                <a:spcPct val="80000"/>
              </a:lnSpc>
              <a:buFontTx/>
              <a:buNone/>
            </a:pPr>
            <a:r>
              <a:rPr lang="en-GB" sz="1400" smtClean="0"/>
              <a:t>Innovation			Logistics support for innovation		Logistics as a source/motor 							for innovation</a:t>
            </a:r>
          </a:p>
          <a:p>
            <a:pPr eaLnBrk="1" hangingPunct="1">
              <a:lnSpc>
                <a:spcPct val="80000"/>
              </a:lnSpc>
              <a:buFontTx/>
              <a:buNone/>
            </a:pPr>
            <a:endParaRPr lang="en-GB" sz="1400" smtClean="0"/>
          </a:p>
          <a:p>
            <a:pPr eaLnBrk="1" hangingPunct="1">
              <a:lnSpc>
                <a:spcPct val="80000"/>
              </a:lnSpc>
              <a:buFontTx/>
              <a:buNone/>
            </a:pPr>
            <a:r>
              <a:rPr lang="en-GB" sz="1400" smtClean="0"/>
              <a:t>Alliance			Logistics as a means of alliance		Logistics as a source/motor for 							alliance</a:t>
            </a:r>
          </a:p>
          <a:p>
            <a:pPr eaLnBrk="1" hangingPunct="1">
              <a:lnSpc>
                <a:spcPct val="80000"/>
              </a:lnSpc>
              <a:buFontTx/>
              <a:buNone/>
            </a:pPr>
            <a:endParaRPr lang="en-GB" sz="1400" smtClean="0"/>
          </a:p>
          <a:p>
            <a:pPr eaLnBrk="1" hangingPunct="1">
              <a:lnSpc>
                <a:spcPct val="80000"/>
              </a:lnSpc>
              <a:buFontTx/>
              <a:buNone/>
            </a:pPr>
            <a:r>
              <a:rPr lang="en-GB" sz="1400" smtClean="0"/>
              <a:t>Profession Expansion		Logistics as a support for new 		Logistics as a new profession 			profession integration					</a:t>
            </a:r>
          </a:p>
          <a:p>
            <a:pPr eaLnBrk="1" hangingPunct="1">
              <a:lnSpc>
                <a:spcPct val="80000"/>
              </a:lnSpc>
              <a:buFontTx/>
              <a:buNone/>
            </a:pPr>
            <a:r>
              <a:rPr lang="en-GB" sz="1400" smtClean="0"/>
              <a:t>	</a:t>
            </a:r>
          </a:p>
          <a:p>
            <a:pPr eaLnBrk="1" hangingPunct="1">
              <a:lnSpc>
                <a:spcPct val="80000"/>
              </a:lnSpc>
              <a:buFontTx/>
              <a:buNone/>
            </a:pPr>
            <a:r>
              <a:rPr lang="en-GB" sz="1400" smtClean="0"/>
              <a:t>Mission Expansion		Logistics as a support for extension	Logistics in order to win new 							clients</a:t>
            </a:r>
          </a:p>
          <a:p>
            <a:pPr eaLnBrk="1" hangingPunct="1">
              <a:lnSpc>
                <a:spcPct val="80000"/>
              </a:lnSpc>
              <a:buFontTx/>
              <a:buNone/>
            </a:pPr>
            <a:endParaRPr lang="en-GB" sz="1400" smtClean="0"/>
          </a:p>
          <a:p>
            <a:pPr eaLnBrk="1" hangingPunct="1">
              <a:lnSpc>
                <a:spcPct val="80000"/>
              </a:lnSpc>
              <a:buFontTx/>
              <a:buNone/>
            </a:pPr>
            <a:r>
              <a:rPr lang="en-GB" sz="1400" smtClean="0"/>
              <a:t>Diversification		Use of logistics synergies		Diversifying through or in 							logistics</a:t>
            </a:r>
          </a:p>
        </p:txBody>
      </p:sp>
      <p:sp>
        <p:nvSpPr>
          <p:cNvPr id="43012" name="Line 4"/>
          <p:cNvSpPr>
            <a:spLocks noChangeShapeType="1"/>
          </p:cNvSpPr>
          <p:nvPr/>
        </p:nvSpPr>
        <p:spPr bwMode="auto">
          <a:xfrm>
            <a:off x="107950" y="1628775"/>
            <a:ext cx="8497888" cy="0"/>
          </a:xfrm>
          <a:prstGeom prst="line">
            <a:avLst/>
          </a:prstGeom>
          <a:noFill/>
          <a:ln w="9525">
            <a:solidFill>
              <a:schemeClr val="tx1"/>
            </a:solidFill>
            <a:round/>
            <a:headEnd/>
            <a:tailEnd/>
          </a:ln>
        </p:spPr>
        <p:txBody>
          <a:bodyPr/>
          <a:lstStyle/>
          <a:p>
            <a:endParaRPr lang="en-GB"/>
          </a:p>
        </p:txBody>
      </p:sp>
      <p:sp>
        <p:nvSpPr>
          <p:cNvPr id="43013" name="Line 5"/>
          <p:cNvSpPr>
            <a:spLocks noChangeShapeType="1"/>
          </p:cNvSpPr>
          <p:nvPr/>
        </p:nvSpPr>
        <p:spPr bwMode="auto">
          <a:xfrm>
            <a:off x="107950" y="1125538"/>
            <a:ext cx="8497888" cy="0"/>
          </a:xfrm>
          <a:prstGeom prst="line">
            <a:avLst/>
          </a:prstGeom>
          <a:noFill/>
          <a:ln w="9525">
            <a:solidFill>
              <a:schemeClr val="tx1"/>
            </a:solidFill>
            <a:round/>
            <a:headEnd/>
            <a:tailEnd/>
          </a:ln>
        </p:spPr>
        <p:txBody>
          <a:bodyPr/>
          <a:lstStyle/>
          <a:p>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3200" smtClean="0"/>
              <a:t>Supply Chain Sustainability</a:t>
            </a:r>
          </a:p>
        </p:txBody>
      </p:sp>
      <p:sp>
        <p:nvSpPr>
          <p:cNvPr id="44035" name="Text Box 3"/>
          <p:cNvSpPr txBox="1">
            <a:spLocks noChangeArrowheads="1"/>
          </p:cNvSpPr>
          <p:nvPr/>
        </p:nvSpPr>
        <p:spPr bwMode="auto">
          <a:xfrm>
            <a:off x="611188" y="2924175"/>
            <a:ext cx="1584325" cy="650875"/>
          </a:xfrm>
          <a:prstGeom prst="rect">
            <a:avLst/>
          </a:prstGeom>
          <a:noFill/>
          <a:ln w="9525">
            <a:solidFill>
              <a:schemeClr val="tx1"/>
            </a:solidFill>
            <a:miter lim="800000"/>
            <a:headEnd/>
            <a:tailEnd/>
          </a:ln>
        </p:spPr>
        <p:txBody>
          <a:bodyPr>
            <a:spAutoFit/>
          </a:bodyPr>
          <a:lstStyle/>
          <a:p>
            <a:pPr>
              <a:spcBef>
                <a:spcPct val="50000"/>
              </a:spcBef>
            </a:pPr>
            <a:r>
              <a:rPr lang="en-GB"/>
              <a:t>Purchasing/ procurement</a:t>
            </a:r>
          </a:p>
        </p:txBody>
      </p:sp>
      <p:sp>
        <p:nvSpPr>
          <p:cNvPr id="44036" name="Text Box 4"/>
          <p:cNvSpPr txBox="1">
            <a:spLocks noChangeArrowheads="1"/>
          </p:cNvSpPr>
          <p:nvPr/>
        </p:nvSpPr>
        <p:spPr bwMode="auto">
          <a:xfrm>
            <a:off x="2700338" y="2924175"/>
            <a:ext cx="1727200" cy="650875"/>
          </a:xfrm>
          <a:prstGeom prst="rect">
            <a:avLst/>
          </a:prstGeom>
          <a:noFill/>
          <a:ln w="9525">
            <a:solidFill>
              <a:schemeClr val="tx1"/>
            </a:solidFill>
            <a:miter lim="800000"/>
            <a:headEnd/>
            <a:tailEnd/>
          </a:ln>
        </p:spPr>
        <p:txBody>
          <a:bodyPr>
            <a:spAutoFit/>
          </a:bodyPr>
          <a:lstStyle/>
          <a:p>
            <a:pPr>
              <a:spcBef>
                <a:spcPct val="50000"/>
              </a:spcBef>
            </a:pPr>
            <a:r>
              <a:rPr lang="en-GB"/>
              <a:t>Production/ manufacturing</a:t>
            </a:r>
          </a:p>
        </p:txBody>
      </p:sp>
      <p:sp>
        <p:nvSpPr>
          <p:cNvPr id="44037" name="Text Box 5"/>
          <p:cNvSpPr txBox="1">
            <a:spLocks noChangeArrowheads="1"/>
          </p:cNvSpPr>
          <p:nvPr/>
        </p:nvSpPr>
        <p:spPr bwMode="auto">
          <a:xfrm>
            <a:off x="4716463" y="2924175"/>
            <a:ext cx="1584325" cy="650875"/>
          </a:xfrm>
          <a:prstGeom prst="rect">
            <a:avLst/>
          </a:prstGeom>
          <a:noFill/>
          <a:ln w="9525">
            <a:solidFill>
              <a:schemeClr val="tx1"/>
            </a:solidFill>
            <a:miter lim="800000"/>
            <a:headEnd/>
            <a:tailEnd/>
          </a:ln>
        </p:spPr>
        <p:txBody>
          <a:bodyPr>
            <a:spAutoFit/>
          </a:bodyPr>
          <a:lstStyle/>
          <a:p>
            <a:pPr>
              <a:spcBef>
                <a:spcPct val="50000"/>
              </a:spcBef>
            </a:pPr>
            <a:r>
              <a:rPr lang="en-GB"/>
              <a:t>Distribution/ warehousing</a:t>
            </a:r>
          </a:p>
        </p:txBody>
      </p:sp>
      <p:sp>
        <p:nvSpPr>
          <p:cNvPr id="44038" name="Text Box 6"/>
          <p:cNvSpPr txBox="1">
            <a:spLocks noChangeArrowheads="1"/>
          </p:cNvSpPr>
          <p:nvPr/>
        </p:nvSpPr>
        <p:spPr bwMode="auto">
          <a:xfrm>
            <a:off x="6804025" y="2924175"/>
            <a:ext cx="1584325" cy="790575"/>
          </a:xfrm>
          <a:prstGeom prst="rect">
            <a:avLst/>
          </a:prstGeom>
          <a:noFill/>
          <a:ln w="9525">
            <a:solidFill>
              <a:schemeClr val="tx1"/>
            </a:solidFill>
            <a:miter lim="800000"/>
            <a:headEnd/>
            <a:tailEnd/>
          </a:ln>
        </p:spPr>
        <p:txBody>
          <a:bodyPr>
            <a:spAutoFit/>
          </a:bodyPr>
          <a:lstStyle/>
          <a:p>
            <a:pPr algn="ctr">
              <a:spcBef>
                <a:spcPct val="50000"/>
              </a:spcBef>
            </a:pPr>
            <a:endParaRPr lang="en-GB" sz="600"/>
          </a:p>
          <a:p>
            <a:pPr algn="ctr">
              <a:spcBef>
                <a:spcPct val="50000"/>
              </a:spcBef>
            </a:pPr>
            <a:r>
              <a:rPr lang="en-GB"/>
              <a:t>Use </a:t>
            </a:r>
          </a:p>
          <a:p>
            <a:pPr algn="ctr">
              <a:spcBef>
                <a:spcPct val="50000"/>
              </a:spcBef>
            </a:pPr>
            <a:r>
              <a:rPr lang="en-GB" sz="800"/>
              <a:t>                           </a:t>
            </a:r>
          </a:p>
        </p:txBody>
      </p:sp>
      <p:sp>
        <p:nvSpPr>
          <p:cNvPr id="44039" name="Text Box 7"/>
          <p:cNvSpPr txBox="1">
            <a:spLocks noChangeArrowheads="1"/>
          </p:cNvSpPr>
          <p:nvPr/>
        </p:nvSpPr>
        <p:spPr bwMode="auto">
          <a:xfrm>
            <a:off x="5364163" y="4073525"/>
            <a:ext cx="1584325" cy="650875"/>
          </a:xfrm>
          <a:prstGeom prst="rect">
            <a:avLst/>
          </a:prstGeom>
          <a:noFill/>
          <a:ln w="9525">
            <a:solidFill>
              <a:schemeClr val="tx1"/>
            </a:solidFill>
            <a:miter lim="800000"/>
            <a:headEnd/>
            <a:tailEnd/>
          </a:ln>
        </p:spPr>
        <p:txBody>
          <a:bodyPr>
            <a:spAutoFit/>
          </a:bodyPr>
          <a:lstStyle/>
          <a:p>
            <a:pPr algn="ctr">
              <a:spcBef>
                <a:spcPct val="50000"/>
              </a:spcBef>
            </a:pPr>
            <a:r>
              <a:rPr lang="en-GB"/>
              <a:t>Reuse/ recycle</a:t>
            </a:r>
          </a:p>
        </p:txBody>
      </p:sp>
      <p:sp>
        <p:nvSpPr>
          <p:cNvPr id="44040" name="Text Box 8"/>
          <p:cNvSpPr txBox="1">
            <a:spLocks noChangeArrowheads="1"/>
          </p:cNvSpPr>
          <p:nvPr/>
        </p:nvSpPr>
        <p:spPr bwMode="auto">
          <a:xfrm>
            <a:off x="6804025" y="5299075"/>
            <a:ext cx="1584325" cy="925513"/>
          </a:xfrm>
          <a:prstGeom prst="rect">
            <a:avLst/>
          </a:prstGeom>
          <a:noFill/>
          <a:ln w="9525">
            <a:solidFill>
              <a:schemeClr val="tx1"/>
            </a:solidFill>
            <a:miter lim="800000"/>
            <a:headEnd/>
            <a:tailEnd/>
          </a:ln>
        </p:spPr>
        <p:txBody>
          <a:bodyPr>
            <a:spAutoFit/>
          </a:bodyPr>
          <a:lstStyle/>
          <a:p>
            <a:pPr algn="ctr">
              <a:spcBef>
                <a:spcPct val="50000"/>
              </a:spcBef>
            </a:pPr>
            <a:r>
              <a:rPr lang="en-GB"/>
              <a:t>Disposal and waste management</a:t>
            </a:r>
          </a:p>
        </p:txBody>
      </p:sp>
      <p:sp>
        <p:nvSpPr>
          <p:cNvPr id="44041" name="Text Box 9"/>
          <p:cNvSpPr txBox="1">
            <a:spLocks noChangeArrowheads="1"/>
          </p:cNvSpPr>
          <p:nvPr/>
        </p:nvSpPr>
        <p:spPr bwMode="auto">
          <a:xfrm>
            <a:off x="6804025" y="1973263"/>
            <a:ext cx="1584325" cy="376237"/>
          </a:xfrm>
          <a:prstGeom prst="rect">
            <a:avLst/>
          </a:prstGeom>
          <a:noFill/>
          <a:ln w="9525">
            <a:solidFill>
              <a:schemeClr val="tx1"/>
            </a:solidFill>
            <a:miter lim="800000"/>
            <a:headEnd/>
            <a:tailEnd/>
          </a:ln>
        </p:spPr>
        <p:txBody>
          <a:bodyPr>
            <a:spAutoFit/>
          </a:bodyPr>
          <a:lstStyle/>
          <a:p>
            <a:pPr>
              <a:spcBef>
                <a:spcPct val="50000"/>
              </a:spcBef>
            </a:pPr>
            <a:r>
              <a:rPr lang="en-GB"/>
              <a:t>Maintenance</a:t>
            </a:r>
          </a:p>
        </p:txBody>
      </p:sp>
      <p:sp>
        <p:nvSpPr>
          <p:cNvPr id="44042" name="Line 10"/>
          <p:cNvSpPr>
            <a:spLocks noChangeShapeType="1"/>
          </p:cNvSpPr>
          <p:nvPr/>
        </p:nvSpPr>
        <p:spPr bwMode="auto">
          <a:xfrm>
            <a:off x="1331913" y="4365625"/>
            <a:ext cx="4032250" cy="0"/>
          </a:xfrm>
          <a:prstGeom prst="line">
            <a:avLst/>
          </a:prstGeom>
          <a:noFill/>
          <a:ln w="9525">
            <a:solidFill>
              <a:schemeClr val="tx1"/>
            </a:solidFill>
            <a:round/>
            <a:headEnd/>
            <a:tailEnd/>
          </a:ln>
        </p:spPr>
        <p:txBody>
          <a:bodyPr/>
          <a:lstStyle/>
          <a:p>
            <a:endParaRPr lang="en-GB"/>
          </a:p>
        </p:txBody>
      </p:sp>
      <p:sp>
        <p:nvSpPr>
          <p:cNvPr id="44043" name="Line 11"/>
          <p:cNvSpPr>
            <a:spLocks noChangeShapeType="1"/>
          </p:cNvSpPr>
          <p:nvPr/>
        </p:nvSpPr>
        <p:spPr bwMode="auto">
          <a:xfrm flipV="1">
            <a:off x="1331913" y="3717925"/>
            <a:ext cx="0" cy="647700"/>
          </a:xfrm>
          <a:prstGeom prst="line">
            <a:avLst/>
          </a:prstGeom>
          <a:noFill/>
          <a:ln w="9525">
            <a:solidFill>
              <a:schemeClr val="tx1"/>
            </a:solidFill>
            <a:round/>
            <a:headEnd/>
            <a:tailEnd type="triangle" w="med" len="med"/>
          </a:ln>
        </p:spPr>
        <p:txBody>
          <a:bodyPr/>
          <a:lstStyle/>
          <a:p>
            <a:endParaRPr lang="en-GB"/>
          </a:p>
        </p:txBody>
      </p:sp>
      <p:sp>
        <p:nvSpPr>
          <p:cNvPr id="44044" name="Line 12"/>
          <p:cNvSpPr>
            <a:spLocks noChangeShapeType="1"/>
          </p:cNvSpPr>
          <p:nvPr/>
        </p:nvSpPr>
        <p:spPr bwMode="auto">
          <a:xfrm>
            <a:off x="1403350" y="2133600"/>
            <a:ext cx="5329238" cy="0"/>
          </a:xfrm>
          <a:prstGeom prst="line">
            <a:avLst/>
          </a:prstGeom>
          <a:noFill/>
          <a:ln w="9525">
            <a:solidFill>
              <a:schemeClr val="tx1"/>
            </a:solidFill>
            <a:round/>
            <a:headEnd/>
            <a:tailEnd type="triangle" w="med" len="med"/>
          </a:ln>
        </p:spPr>
        <p:txBody>
          <a:bodyPr/>
          <a:lstStyle/>
          <a:p>
            <a:endParaRPr lang="en-GB"/>
          </a:p>
        </p:txBody>
      </p:sp>
      <p:sp>
        <p:nvSpPr>
          <p:cNvPr id="44045" name="Line 13"/>
          <p:cNvSpPr>
            <a:spLocks noChangeShapeType="1"/>
          </p:cNvSpPr>
          <p:nvPr/>
        </p:nvSpPr>
        <p:spPr bwMode="auto">
          <a:xfrm>
            <a:off x="1403350" y="2133600"/>
            <a:ext cx="0" cy="790575"/>
          </a:xfrm>
          <a:prstGeom prst="line">
            <a:avLst/>
          </a:prstGeom>
          <a:noFill/>
          <a:ln w="9525">
            <a:solidFill>
              <a:schemeClr val="tx1"/>
            </a:solidFill>
            <a:round/>
            <a:headEnd/>
            <a:tailEnd/>
          </a:ln>
        </p:spPr>
        <p:txBody>
          <a:bodyPr/>
          <a:lstStyle/>
          <a:p>
            <a:endParaRPr lang="en-GB"/>
          </a:p>
        </p:txBody>
      </p:sp>
      <p:sp>
        <p:nvSpPr>
          <p:cNvPr id="44046" name="Line 14"/>
          <p:cNvSpPr>
            <a:spLocks noChangeShapeType="1"/>
          </p:cNvSpPr>
          <p:nvPr/>
        </p:nvSpPr>
        <p:spPr bwMode="auto">
          <a:xfrm>
            <a:off x="3563938" y="2133600"/>
            <a:ext cx="0" cy="790575"/>
          </a:xfrm>
          <a:prstGeom prst="line">
            <a:avLst/>
          </a:prstGeom>
          <a:noFill/>
          <a:ln w="9525">
            <a:solidFill>
              <a:schemeClr val="tx1"/>
            </a:solidFill>
            <a:round/>
            <a:headEnd/>
            <a:tailEnd/>
          </a:ln>
        </p:spPr>
        <p:txBody>
          <a:bodyPr/>
          <a:lstStyle/>
          <a:p>
            <a:endParaRPr lang="en-GB"/>
          </a:p>
        </p:txBody>
      </p:sp>
      <p:sp>
        <p:nvSpPr>
          <p:cNvPr id="44047" name="Line 15"/>
          <p:cNvSpPr>
            <a:spLocks noChangeShapeType="1"/>
          </p:cNvSpPr>
          <p:nvPr/>
        </p:nvSpPr>
        <p:spPr bwMode="auto">
          <a:xfrm>
            <a:off x="5508625" y="2133600"/>
            <a:ext cx="0" cy="790575"/>
          </a:xfrm>
          <a:prstGeom prst="line">
            <a:avLst/>
          </a:prstGeom>
          <a:noFill/>
          <a:ln w="9525">
            <a:solidFill>
              <a:schemeClr val="tx1"/>
            </a:solidFill>
            <a:round/>
            <a:headEnd/>
            <a:tailEnd/>
          </a:ln>
        </p:spPr>
        <p:txBody>
          <a:bodyPr/>
          <a:lstStyle/>
          <a:p>
            <a:endParaRPr lang="en-GB"/>
          </a:p>
        </p:txBody>
      </p:sp>
      <p:sp>
        <p:nvSpPr>
          <p:cNvPr id="44048" name="Line 16"/>
          <p:cNvSpPr>
            <a:spLocks noChangeShapeType="1"/>
          </p:cNvSpPr>
          <p:nvPr/>
        </p:nvSpPr>
        <p:spPr bwMode="auto">
          <a:xfrm>
            <a:off x="7596188" y="2349500"/>
            <a:ext cx="0" cy="503238"/>
          </a:xfrm>
          <a:prstGeom prst="line">
            <a:avLst/>
          </a:prstGeom>
          <a:noFill/>
          <a:ln w="9525">
            <a:solidFill>
              <a:schemeClr val="tx1"/>
            </a:solidFill>
            <a:round/>
            <a:headEnd/>
            <a:tailEnd type="triangle" w="med" len="med"/>
          </a:ln>
        </p:spPr>
        <p:txBody>
          <a:bodyPr/>
          <a:lstStyle/>
          <a:p>
            <a:endParaRPr lang="en-GB"/>
          </a:p>
        </p:txBody>
      </p:sp>
      <p:sp>
        <p:nvSpPr>
          <p:cNvPr id="44049" name="Line 17"/>
          <p:cNvSpPr>
            <a:spLocks noChangeShapeType="1"/>
          </p:cNvSpPr>
          <p:nvPr/>
        </p:nvSpPr>
        <p:spPr bwMode="auto">
          <a:xfrm>
            <a:off x="6877050" y="3716338"/>
            <a:ext cx="0" cy="288925"/>
          </a:xfrm>
          <a:prstGeom prst="line">
            <a:avLst/>
          </a:prstGeom>
          <a:noFill/>
          <a:ln w="9525">
            <a:solidFill>
              <a:schemeClr val="tx1"/>
            </a:solidFill>
            <a:round/>
            <a:headEnd/>
            <a:tailEnd type="triangle" w="med" len="med"/>
          </a:ln>
        </p:spPr>
        <p:txBody>
          <a:bodyPr/>
          <a:lstStyle/>
          <a:p>
            <a:endParaRPr lang="en-GB"/>
          </a:p>
        </p:txBody>
      </p:sp>
      <p:sp>
        <p:nvSpPr>
          <p:cNvPr id="44050" name="Line 18"/>
          <p:cNvSpPr>
            <a:spLocks noChangeShapeType="1"/>
          </p:cNvSpPr>
          <p:nvPr/>
        </p:nvSpPr>
        <p:spPr bwMode="auto">
          <a:xfrm>
            <a:off x="8027988" y="3716338"/>
            <a:ext cx="0" cy="1512887"/>
          </a:xfrm>
          <a:prstGeom prst="line">
            <a:avLst/>
          </a:prstGeom>
          <a:noFill/>
          <a:ln w="9525">
            <a:solidFill>
              <a:schemeClr val="tx1"/>
            </a:solidFill>
            <a:round/>
            <a:headEnd/>
            <a:tailEnd type="triangle" w="med" len="med"/>
          </a:ln>
        </p:spPr>
        <p:txBody>
          <a:bodyPr/>
          <a:lstStyle/>
          <a:p>
            <a:endParaRPr lang="en-GB"/>
          </a:p>
        </p:txBody>
      </p:sp>
      <p:sp>
        <p:nvSpPr>
          <p:cNvPr id="44051" name="Line 19"/>
          <p:cNvSpPr>
            <a:spLocks noChangeShapeType="1"/>
          </p:cNvSpPr>
          <p:nvPr/>
        </p:nvSpPr>
        <p:spPr bwMode="auto">
          <a:xfrm>
            <a:off x="5795963" y="4724400"/>
            <a:ext cx="0" cy="1009650"/>
          </a:xfrm>
          <a:prstGeom prst="line">
            <a:avLst/>
          </a:prstGeom>
          <a:noFill/>
          <a:ln w="9525">
            <a:solidFill>
              <a:schemeClr val="tx1"/>
            </a:solidFill>
            <a:round/>
            <a:headEnd/>
            <a:tailEnd/>
          </a:ln>
        </p:spPr>
        <p:txBody>
          <a:bodyPr/>
          <a:lstStyle/>
          <a:p>
            <a:endParaRPr lang="en-GB"/>
          </a:p>
        </p:txBody>
      </p:sp>
      <p:sp>
        <p:nvSpPr>
          <p:cNvPr id="44052" name="Line 20"/>
          <p:cNvSpPr>
            <a:spLocks noChangeShapeType="1"/>
          </p:cNvSpPr>
          <p:nvPr/>
        </p:nvSpPr>
        <p:spPr bwMode="auto">
          <a:xfrm>
            <a:off x="5795963" y="5734050"/>
            <a:ext cx="936625" cy="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914400" y="152400"/>
            <a:ext cx="7772400" cy="838200"/>
          </a:xfrm>
        </p:spPr>
        <p:txBody>
          <a:bodyPr/>
          <a:lstStyle/>
          <a:p>
            <a:pPr eaLnBrk="1" hangingPunct="1"/>
            <a:r>
              <a:rPr lang="en-GB" sz="3200" smtClean="0"/>
              <a:t>Supply Chain Vulnerability</a:t>
            </a:r>
          </a:p>
        </p:txBody>
      </p:sp>
      <p:sp>
        <p:nvSpPr>
          <p:cNvPr id="45059" name="AutoShape 3"/>
          <p:cNvSpPr>
            <a:spLocks noChangeArrowheads="1"/>
          </p:cNvSpPr>
          <p:nvPr/>
        </p:nvSpPr>
        <p:spPr bwMode="auto">
          <a:xfrm>
            <a:off x="685800" y="1066800"/>
            <a:ext cx="6629400" cy="5181600"/>
          </a:xfrm>
          <a:prstGeom prst="triangle">
            <a:avLst>
              <a:gd name="adj" fmla="val 50000"/>
            </a:avLst>
          </a:prstGeom>
          <a:solidFill>
            <a:schemeClr val="accent1"/>
          </a:solidFill>
          <a:ln w="9525">
            <a:solidFill>
              <a:schemeClr val="tx1"/>
            </a:solidFill>
            <a:miter lim="800000"/>
            <a:headEnd/>
            <a:tailEnd/>
          </a:ln>
        </p:spPr>
        <p:txBody>
          <a:bodyPr wrap="none" anchor="ctr"/>
          <a:lstStyle/>
          <a:p>
            <a:endParaRPr lang="en-US"/>
          </a:p>
        </p:txBody>
      </p:sp>
      <p:sp>
        <p:nvSpPr>
          <p:cNvPr id="45060" name="Rectangle 4"/>
          <p:cNvSpPr>
            <a:spLocks noChangeArrowheads="1"/>
          </p:cNvSpPr>
          <p:nvPr/>
        </p:nvSpPr>
        <p:spPr bwMode="auto">
          <a:xfrm>
            <a:off x="2514600" y="2667000"/>
            <a:ext cx="2819400" cy="457200"/>
          </a:xfrm>
          <a:prstGeom prst="rect">
            <a:avLst/>
          </a:prstGeom>
          <a:solidFill>
            <a:srgbClr val="FFFFFF"/>
          </a:solidFill>
          <a:ln w="9525">
            <a:noFill/>
            <a:miter lim="800000"/>
            <a:headEnd/>
            <a:tailEnd/>
          </a:ln>
        </p:spPr>
        <p:txBody>
          <a:bodyPr wrap="none" anchor="ctr"/>
          <a:lstStyle/>
          <a:p>
            <a:endParaRPr lang="en-US"/>
          </a:p>
        </p:txBody>
      </p:sp>
      <p:sp>
        <p:nvSpPr>
          <p:cNvPr id="45061" name="Rectangle 5"/>
          <p:cNvSpPr>
            <a:spLocks noChangeArrowheads="1"/>
          </p:cNvSpPr>
          <p:nvPr/>
        </p:nvSpPr>
        <p:spPr bwMode="auto">
          <a:xfrm>
            <a:off x="1600200" y="4191000"/>
            <a:ext cx="4724400" cy="457200"/>
          </a:xfrm>
          <a:prstGeom prst="rect">
            <a:avLst/>
          </a:prstGeom>
          <a:solidFill>
            <a:srgbClr val="FFFFFF"/>
          </a:solidFill>
          <a:ln w="9525">
            <a:noFill/>
            <a:miter lim="800000"/>
            <a:headEnd/>
            <a:tailEnd/>
          </a:ln>
        </p:spPr>
        <p:txBody>
          <a:bodyPr wrap="none" anchor="ctr"/>
          <a:lstStyle/>
          <a:p>
            <a:endParaRPr lang="en-US"/>
          </a:p>
        </p:txBody>
      </p:sp>
      <p:sp>
        <p:nvSpPr>
          <p:cNvPr id="45062" name="Text Box 6"/>
          <p:cNvSpPr txBox="1">
            <a:spLocks noChangeArrowheads="1"/>
          </p:cNvSpPr>
          <p:nvPr/>
        </p:nvSpPr>
        <p:spPr bwMode="auto">
          <a:xfrm>
            <a:off x="3352800" y="1919288"/>
            <a:ext cx="1301750" cy="366712"/>
          </a:xfrm>
          <a:prstGeom prst="rect">
            <a:avLst/>
          </a:prstGeom>
          <a:noFill/>
          <a:ln w="9525">
            <a:noFill/>
            <a:miter lim="800000"/>
            <a:headEnd/>
            <a:tailEnd/>
          </a:ln>
        </p:spPr>
        <p:txBody>
          <a:bodyPr wrap="none">
            <a:spAutoFit/>
          </a:bodyPr>
          <a:lstStyle/>
          <a:p>
            <a:r>
              <a:rPr lang="en-GB"/>
              <a:t>Philosophy</a:t>
            </a:r>
          </a:p>
        </p:txBody>
      </p:sp>
      <p:sp>
        <p:nvSpPr>
          <p:cNvPr id="45063" name="Text Box 7"/>
          <p:cNvSpPr txBox="1">
            <a:spLocks noChangeArrowheads="1"/>
          </p:cNvSpPr>
          <p:nvPr/>
        </p:nvSpPr>
        <p:spPr bwMode="auto">
          <a:xfrm>
            <a:off x="3429000" y="3429000"/>
            <a:ext cx="1174750" cy="366713"/>
          </a:xfrm>
          <a:prstGeom prst="rect">
            <a:avLst/>
          </a:prstGeom>
          <a:noFill/>
          <a:ln w="9525">
            <a:noFill/>
            <a:miter lim="800000"/>
            <a:headEnd/>
            <a:tailEnd/>
          </a:ln>
        </p:spPr>
        <p:txBody>
          <a:bodyPr wrap="none">
            <a:spAutoFit/>
          </a:bodyPr>
          <a:lstStyle/>
          <a:p>
            <a:r>
              <a:rPr lang="en-GB"/>
              <a:t>Principles</a:t>
            </a:r>
          </a:p>
        </p:txBody>
      </p:sp>
      <p:sp>
        <p:nvSpPr>
          <p:cNvPr id="45064" name="Text Box 8"/>
          <p:cNvSpPr txBox="1">
            <a:spLocks noChangeArrowheads="1"/>
          </p:cNvSpPr>
          <p:nvPr/>
        </p:nvSpPr>
        <p:spPr bwMode="auto">
          <a:xfrm>
            <a:off x="3429000" y="5257800"/>
            <a:ext cx="1250950" cy="366713"/>
          </a:xfrm>
          <a:prstGeom prst="rect">
            <a:avLst/>
          </a:prstGeom>
          <a:noFill/>
          <a:ln w="9525">
            <a:noFill/>
            <a:miter lim="800000"/>
            <a:headEnd/>
            <a:tailEnd/>
          </a:ln>
        </p:spPr>
        <p:txBody>
          <a:bodyPr wrap="none">
            <a:spAutoFit/>
          </a:bodyPr>
          <a:lstStyle/>
          <a:p>
            <a:r>
              <a:rPr lang="en-GB"/>
              <a:t>Processes</a:t>
            </a:r>
          </a:p>
        </p:txBody>
      </p:sp>
      <p:sp>
        <p:nvSpPr>
          <p:cNvPr id="45065" name="Line 9"/>
          <p:cNvSpPr>
            <a:spLocks noChangeShapeType="1"/>
          </p:cNvSpPr>
          <p:nvPr/>
        </p:nvSpPr>
        <p:spPr bwMode="auto">
          <a:xfrm>
            <a:off x="3276600" y="2667000"/>
            <a:ext cx="0" cy="381000"/>
          </a:xfrm>
          <a:prstGeom prst="line">
            <a:avLst/>
          </a:prstGeom>
          <a:noFill/>
          <a:ln w="76200">
            <a:solidFill>
              <a:schemeClr val="tx1"/>
            </a:solidFill>
            <a:round/>
            <a:headEnd/>
            <a:tailEnd type="triangle" w="med" len="med"/>
          </a:ln>
        </p:spPr>
        <p:txBody>
          <a:bodyPr/>
          <a:lstStyle/>
          <a:p>
            <a:endParaRPr lang="en-GB"/>
          </a:p>
        </p:txBody>
      </p:sp>
      <p:sp>
        <p:nvSpPr>
          <p:cNvPr id="45066" name="Line 10"/>
          <p:cNvSpPr>
            <a:spLocks noChangeShapeType="1"/>
          </p:cNvSpPr>
          <p:nvPr/>
        </p:nvSpPr>
        <p:spPr bwMode="auto">
          <a:xfrm>
            <a:off x="4724400" y="2667000"/>
            <a:ext cx="0" cy="381000"/>
          </a:xfrm>
          <a:prstGeom prst="line">
            <a:avLst/>
          </a:prstGeom>
          <a:noFill/>
          <a:ln w="76200">
            <a:solidFill>
              <a:schemeClr val="tx1"/>
            </a:solidFill>
            <a:round/>
            <a:headEnd/>
            <a:tailEnd type="triangle" w="med" len="med"/>
          </a:ln>
        </p:spPr>
        <p:txBody>
          <a:bodyPr/>
          <a:lstStyle/>
          <a:p>
            <a:endParaRPr lang="en-GB"/>
          </a:p>
        </p:txBody>
      </p:sp>
      <p:sp>
        <p:nvSpPr>
          <p:cNvPr id="45067" name="Line 11"/>
          <p:cNvSpPr>
            <a:spLocks noChangeShapeType="1"/>
          </p:cNvSpPr>
          <p:nvPr/>
        </p:nvSpPr>
        <p:spPr bwMode="auto">
          <a:xfrm>
            <a:off x="2362200" y="4191000"/>
            <a:ext cx="0" cy="381000"/>
          </a:xfrm>
          <a:prstGeom prst="line">
            <a:avLst/>
          </a:prstGeom>
          <a:noFill/>
          <a:ln w="76200">
            <a:solidFill>
              <a:schemeClr val="tx1"/>
            </a:solidFill>
            <a:round/>
            <a:headEnd/>
            <a:tailEnd type="triangle" w="med" len="med"/>
          </a:ln>
        </p:spPr>
        <p:txBody>
          <a:bodyPr/>
          <a:lstStyle/>
          <a:p>
            <a:endParaRPr lang="en-GB"/>
          </a:p>
        </p:txBody>
      </p:sp>
      <p:sp>
        <p:nvSpPr>
          <p:cNvPr id="45068" name="Line 12"/>
          <p:cNvSpPr>
            <a:spLocks noChangeShapeType="1"/>
          </p:cNvSpPr>
          <p:nvPr/>
        </p:nvSpPr>
        <p:spPr bwMode="auto">
          <a:xfrm>
            <a:off x="5791200" y="4191000"/>
            <a:ext cx="0" cy="381000"/>
          </a:xfrm>
          <a:prstGeom prst="line">
            <a:avLst/>
          </a:prstGeom>
          <a:noFill/>
          <a:ln w="76200">
            <a:solidFill>
              <a:schemeClr val="tx1"/>
            </a:solidFill>
            <a:round/>
            <a:headEnd/>
            <a:tailEnd type="triangle" w="med" len="med"/>
          </a:ln>
        </p:spPr>
        <p:txBody>
          <a:bodyPr/>
          <a:lstStyle/>
          <a:p>
            <a:endParaRPr lang="en-GB"/>
          </a:p>
        </p:txBody>
      </p:sp>
      <p:sp>
        <p:nvSpPr>
          <p:cNvPr id="45069" name="Line 13"/>
          <p:cNvSpPr>
            <a:spLocks noChangeShapeType="1"/>
          </p:cNvSpPr>
          <p:nvPr/>
        </p:nvSpPr>
        <p:spPr bwMode="auto">
          <a:xfrm>
            <a:off x="4114800" y="4191000"/>
            <a:ext cx="0" cy="381000"/>
          </a:xfrm>
          <a:prstGeom prst="line">
            <a:avLst/>
          </a:prstGeom>
          <a:noFill/>
          <a:ln w="76200">
            <a:solidFill>
              <a:schemeClr val="tx1"/>
            </a:solidFill>
            <a:round/>
            <a:headEnd/>
            <a:tailEnd type="triangle" w="med" len="med"/>
          </a:ln>
        </p:spPr>
        <p:txBody>
          <a:bodyPr/>
          <a:lstStyle/>
          <a:p>
            <a:endParaRPr lang="en-GB"/>
          </a:p>
        </p:txBody>
      </p:sp>
      <p:sp>
        <p:nvSpPr>
          <p:cNvPr id="45070" name="Line 14"/>
          <p:cNvSpPr>
            <a:spLocks noChangeShapeType="1"/>
          </p:cNvSpPr>
          <p:nvPr/>
        </p:nvSpPr>
        <p:spPr bwMode="auto">
          <a:xfrm>
            <a:off x="5257800" y="6248400"/>
            <a:ext cx="0" cy="381000"/>
          </a:xfrm>
          <a:prstGeom prst="line">
            <a:avLst/>
          </a:prstGeom>
          <a:noFill/>
          <a:ln w="76200">
            <a:solidFill>
              <a:schemeClr val="tx1"/>
            </a:solidFill>
            <a:round/>
            <a:headEnd/>
            <a:tailEnd type="triangle" w="med" len="med"/>
          </a:ln>
        </p:spPr>
        <p:txBody>
          <a:bodyPr/>
          <a:lstStyle/>
          <a:p>
            <a:endParaRPr lang="en-GB"/>
          </a:p>
        </p:txBody>
      </p:sp>
      <p:sp>
        <p:nvSpPr>
          <p:cNvPr id="45071" name="Line 15"/>
          <p:cNvSpPr>
            <a:spLocks noChangeShapeType="1"/>
          </p:cNvSpPr>
          <p:nvPr/>
        </p:nvSpPr>
        <p:spPr bwMode="auto">
          <a:xfrm>
            <a:off x="7086600" y="6248400"/>
            <a:ext cx="0" cy="381000"/>
          </a:xfrm>
          <a:prstGeom prst="line">
            <a:avLst/>
          </a:prstGeom>
          <a:noFill/>
          <a:ln w="76200">
            <a:solidFill>
              <a:schemeClr val="tx1"/>
            </a:solidFill>
            <a:round/>
            <a:headEnd/>
            <a:tailEnd type="triangle" w="med" len="med"/>
          </a:ln>
        </p:spPr>
        <p:txBody>
          <a:bodyPr/>
          <a:lstStyle/>
          <a:p>
            <a:endParaRPr lang="en-GB"/>
          </a:p>
        </p:txBody>
      </p:sp>
      <p:sp>
        <p:nvSpPr>
          <p:cNvPr id="45072" name="Line 16"/>
          <p:cNvSpPr>
            <a:spLocks noChangeShapeType="1"/>
          </p:cNvSpPr>
          <p:nvPr/>
        </p:nvSpPr>
        <p:spPr bwMode="auto">
          <a:xfrm>
            <a:off x="3124200" y="6248400"/>
            <a:ext cx="0" cy="381000"/>
          </a:xfrm>
          <a:prstGeom prst="line">
            <a:avLst/>
          </a:prstGeom>
          <a:noFill/>
          <a:ln w="76200">
            <a:solidFill>
              <a:schemeClr val="tx1"/>
            </a:solidFill>
            <a:round/>
            <a:headEnd/>
            <a:tailEnd type="triangle" w="med" len="med"/>
          </a:ln>
        </p:spPr>
        <p:txBody>
          <a:bodyPr/>
          <a:lstStyle/>
          <a:p>
            <a:endParaRPr lang="en-GB"/>
          </a:p>
        </p:txBody>
      </p:sp>
      <p:sp>
        <p:nvSpPr>
          <p:cNvPr id="45073" name="Line 17"/>
          <p:cNvSpPr>
            <a:spLocks noChangeShapeType="1"/>
          </p:cNvSpPr>
          <p:nvPr/>
        </p:nvSpPr>
        <p:spPr bwMode="auto">
          <a:xfrm>
            <a:off x="1371600" y="6248400"/>
            <a:ext cx="0" cy="381000"/>
          </a:xfrm>
          <a:prstGeom prst="line">
            <a:avLst/>
          </a:prstGeom>
          <a:noFill/>
          <a:ln w="76200">
            <a:solidFill>
              <a:schemeClr val="tx1"/>
            </a:solidFill>
            <a:round/>
            <a:headEnd/>
            <a:tailEnd type="triangle" w="med" len="med"/>
          </a:ln>
        </p:spPr>
        <p:txBody>
          <a:bodyPr/>
          <a:lstStyle/>
          <a:p>
            <a:endParaRPr lang="en-GB"/>
          </a:p>
        </p:txBody>
      </p:sp>
      <p:sp>
        <p:nvSpPr>
          <p:cNvPr id="45074" name="Text Box 18"/>
          <p:cNvSpPr txBox="1">
            <a:spLocks noChangeArrowheads="1"/>
          </p:cNvSpPr>
          <p:nvPr/>
        </p:nvSpPr>
        <p:spPr bwMode="auto">
          <a:xfrm>
            <a:off x="304800" y="1371600"/>
            <a:ext cx="3048000" cy="457200"/>
          </a:xfrm>
          <a:prstGeom prst="rect">
            <a:avLst/>
          </a:prstGeom>
          <a:noFill/>
          <a:ln w="9525">
            <a:noFill/>
            <a:miter lim="800000"/>
            <a:headEnd/>
            <a:tailEnd/>
          </a:ln>
        </p:spPr>
        <p:txBody>
          <a:bodyPr>
            <a:spAutoFit/>
          </a:bodyPr>
          <a:lstStyle/>
          <a:p>
            <a:pPr>
              <a:spcBef>
                <a:spcPct val="50000"/>
              </a:spcBef>
            </a:pPr>
            <a:r>
              <a:rPr lang="en-GB" sz="2400"/>
              <a:t>The 3 - P Approach</a:t>
            </a:r>
          </a:p>
        </p:txBody>
      </p:sp>
      <p:sp>
        <p:nvSpPr>
          <p:cNvPr id="45075" name="Text Box 19"/>
          <p:cNvSpPr txBox="1">
            <a:spLocks noChangeArrowheads="1"/>
          </p:cNvSpPr>
          <p:nvPr/>
        </p:nvSpPr>
        <p:spPr bwMode="auto">
          <a:xfrm>
            <a:off x="4953000" y="1524000"/>
            <a:ext cx="2743200" cy="517525"/>
          </a:xfrm>
          <a:prstGeom prst="rect">
            <a:avLst/>
          </a:prstGeom>
          <a:noFill/>
          <a:ln w="9525">
            <a:noFill/>
            <a:miter lim="800000"/>
            <a:headEnd/>
            <a:tailEnd/>
          </a:ln>
        </p:spPr>
        <p:txBody>
          <a:bodyPr>
            <a:spAutoFit/>
          </a:bodyPr>
          <a:lstStyle/>
          <a:p>
            <a:pPr>
              <a:spcBef>
                <a:spcPct val="50000"/>
              </a:spcBef>
            </a:pPr>
            <a:r>
              <a:rPr lang="en-GB" sz="1400"/>
              <a:t>The philosophy drives change in a consistent manner</a:t>
            </a:r>
          </a:p>
        </p:txBody>
      </p:sp>
      <p:sp>
        <p:nvSpPr>
          <p:cNvPr id="45076" name="Text Box 20"/>
          <p:cNvSpPr txBox="1">
            <a:spLocks noChangeArrowheads="1"/>
          </p:cNvSpPr>
          <p:nvPr/>
        </p:nvSpPr>
        <p:spPr bwMode="auto">
          <a:xfrm>
            <a:off x="5943600" y="3124200"/>
            <a:ext cx="2743200" cy="942975"/>
          </a:xfrm>
          <a:prstGeom prst="rect">
            <a:avLst/>
          </a:prstGeom>
          <a:noFill/>
          <a:ln w="9525">
            <a:noFill/>
            <a:miter lim="800000"/>
            <a:headEnd/>
            <a:tailEnd/>
          </a:ln>
        </p:spPr>
        <p:txBody>
          <a:bodyPr>
            <a:spAutoFit/>
          </a:bodyPr>
          <a:lstStyle/>
          <a:p>
            <a:pPr>
              <a:spcBef>
                <a:spcPct val="50000"/>
              </a:spcBef>
            </a:pPr>
            <a:r>
              <a:rPr lang="en-GB" sz="1400"/>
              <a:t>Principles exist to extend the use of supply-chain risk management throughout the organisation</a:t>
            </a:r>
          </a:p>
        </p:txBody>
      </p:sp>
      <p:sp>
        <p:nvSpPr>
          <p:cNvPr id="45077" name="Text Box 21"/>
          <p:cNvSpPr txBox="1">
            <a:spLocks noChangeArrowheads="1"/>
          </p:cNvSpPr>
          <p:nvPr/>
        </p:nvSpPr>
        <p:spPr bwMode="auto">
          <a:xfrm>
            <a:off x="6934200" y="4648200"/>
            <a:ext cx="2057400" cy="1155700"/>
          </a:xfrm>
          <a:prstGeom prst="rect">
            <a:avLst/>
          </a:prstGeom>
          <a:noFill/>
          <a:ln w="9525">
            <a:noFill/>
            <a:miter lim="800000"/>
            <a:headEnd/>
            <a:tailEnd/>
          </a:ln>
        </p:spPr>
        <p:txBody>
          <a:bodyPr>
            <a:spAutoFit/>
          </a:bodyPr>
          <a:lstStyle/>
          <a:p>
            <a:pPr>
              <a:spcBef>
                <a:spcPct val="50000"/>
              </a:spcBef>
            </a:pPr>
            <a:r>
              <a:rPr lang="en-GB" sz="1400"/>
              <a:t>Processes, techniques and tools to identify and manage supply chain risk in a holistic and systematic manner</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755650" y="260350"/>
            <a:ext cx="7772400" cy="1143000"/>
          </a:xfrm>
        </p:spPr>
        <p:txBody>
          <a:bodyPr/>
          <a:lstStyle/>
          <a:p>
            <a:pPr eaLnBrk="1" hangingPunct="1"/>
            <a:r>
              <a:rPr lang="en-GB" sz="3600" smtClean="0"/>
              <a:t>Change In Logistic Practices</a:t>
            </a:r>
          </a:p>
        </p:txBody>
      </p:sp>
      <p:sp>
        <p:nvSpPr>
          <p:cNvPr id="46083" name="Rectangle 3"/>
          <p:cNvSpPr>
            <a:spLocks noGrp="1" noChangeArrowheads="1"/>
          </p:cNvSpPr>
          <p:nvPr>
            <p:ph type="body" idx="1"/>
          </p:nvPr>
        </p:nvSpPr>
        <p:spPr>
          <a:xfrm>
            <a:off x="755650" y="1700213"/>
            <a:ext cx="7772400" cy="4114800"/>
          </a:xfrm>
        </p:spPr>
        <p:txBody>
          <a:bodyPr/>
          <a:lstStyle/>
          <a:p>
            <a:pPr eaLnBrk="1" hangingPunct="1"/>
            <a:r>
              <a:rPr lang="en-GB" smtClean="0"/>
              <a:t>Postponement</a:t>
            </a:r>
          </a:p>
          <a:p>
            <a:pPr eaLnBrk="1" hangingPunct="1"/>
            <a:r>
              <a:rPr lang="en-GB" smtClean="0"/>
              <a:t>Factory Gate Pricing</a:t>
            </a:r>
          </a:p>
          <a:p>
            <a:pPr eaLnBrk="1" hangingPunct="1"/>
            <a:r>
              <a:rPr lang="en-GB" smtClean="0"/>
              <a:t>Cross – Docking</a:t>
            </a:r>
          </a:p>
          <a:p>
            <a:pPr eaLnBrk="1" hangingPunct="1"/>
            <a:r>
              <a:rPr lang="en-GB" smtClean="0"/>
              <a:t>Direct Delivery</a:t>
            </a:r>
          </a:p>
          <a:p>
            <a:pPr eaLnBrk="1" hangingPunct="1"/>
            <a:r>
              <a:rPr lang="en-GB" smtClean="0"/>
              <a:t>Small Deliveries</a:t>
            </a:r>
          </a:p>
          <a:p>
            <a:pPr eaLnBrk="1" hangingPunct="1"/>
            <a:r>
              <a:rPr lang="en-GB" smtClean="0"/>
              <a:t>Increased Vehicle Utilisation</a:t>
            </a:r>
          </a:p>
          <a:p>
            <a:pPr eaLnBrk="1" hangingPunct="1">
              <a:buFontTx/>
              <a:buNone/>
            </a:pPr>
            <a:endParaRPr lang="en-GB" smtClean="0"/>
          </a:p>
          <a:p>
            <a:pPr eaLnBrk="1" hangingPunct="1"/>
            <a:endParaRPr lang="en-GB"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755650" y="333375"/>
            <a:ext cx="7772400" cy="1143000"/>
          </a:xfrm>
        </p:spPr>
        <p:txBody>
          <a:bodyPr/>
          <a:lstStyle/>
          <a:p>
            <a:pPr eaLnBrk="1" hangingPunct="1"/>
            <a:r>
              <a:rPr lang="en-GB" sz="3600" smtClean="0"/>
              <a:t>Change to Business Environment</a:t>
            </a:r>
          </a:p>
        </p:txBody>
      </p:sp>
      <p:sp>
        <p:nvSpPr>
          <p:cNvPr id="47107" name="Rectangle 3"/>
          <p:cNvSpPr>
            <a:spLocks noGrp="1" noChangeArrowheads="1"/>
          </p:cNvSpPr>
          <p:nvPr>
            <p:ph type="body" idx="1"/>
          </p:nvPr>
        </p:nvSpPr>
        <p:spPr>
          <a:xfrm>
            <a:off x="755650" y="1700213"/>
            <a:ext cx="7772400" cy="4114800"/>
          </a:xfrm>
        </p:spPr>
        <p:txBody>
          <a:bodyPr/>
          <a:lstStyle/>
          <a:p>
            <a:pPr eaLnBrk="1" hangingPunct="1"/>
            <a:r>
              <a:rPr lang="en-GB" smtClean="0"/>
              <a:t>Outsourcing</a:t>
            </a:r>
          </a:p>
          <a:p>
            <a:pPr eaLnBrk="1" hangingPunct="1"/>
            <a:r>
              <a:rPr lang="en-GB" smtClean="0"/>
              <a:t>Fewer Suppliers</a:t>
            </a:r>
          </a:p>
          <a:p>
            <a:pPr eaLnBrk="1" hangingPunct="1"/>
            <a:r>
              <a:rPr lang="en-GB" smtClean="0"/>
              <a:t>Concentration of Ownership</a:t>
            </a:r>
          </a:p>
          <a:p>
            <a:pPr eaLnBrk="1" hangingPunct="1"/>
            <a:r>
              <a:rPr lang="en-GB" smtClean="0"/>
              <a:t>Movement of Power to Retailers</a:t>
            </a:r>
          </a:p>
          <a:p>
            <a:pPr eaLnBrk="1" hangingPunct="1"/>
            <a:r>
              <a:rPr lang="en-GB" smtClean="0"/>
              <a:t>Mass Customisation</a:t>
            </a:r>
          </a:p>
          <a:p>
            <a:pPr eaLnBrk="1" hangingPunct="1"/>
            <a:r>
              <a:rPr lang="en-GB" smtClean="0"/>
              <a:t>Increasing Environmental Concerns</a:t>
            </a:r>
          </a:p>
          <a:p>
            <a:pPr eaLnBrk="1" hangingPunct="1"/>
            <a:r>
              <a:rPr lang="en-GB" smtClean="0"/>
              <a:t>Risk Management</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0" y="274638"/>
            <a:ext cx="8991600" cy="1143000"/>
          </a:xfrm>
        </p:spPr>
        <p:txBody>
          <a:bodyPr/>
          <a:lstStyle/>
          <a:p>
            <a:pPr eaLnBrk="1" hangingPunct="1"/>
            <a:r>
              <a:rPr lang="en-GB" sz="2800" smtClean="0">
                <a:cs typeface="Arial" charset="0"/>
              </a:rPr>
              <a:t>Factors to consider in selecting a Logistics strategy</a:t>
            </a:r>
            <a:r>
              <a:rPr lang="en-GB" sz="3200" smtClean="0"/>
              <a:t> </a:t>
            </a:r>
          </a:p>
        </p:txBody>
      </p:sp>
      <p:sp>
        <p:nvSpPr>
          <p:cNvPr id="48131" name="Rectangle 3"/>
          <p:cNvSpPr>
            <a:spLocks noGrp="1" noChangeArrowheads="1"/>
          </p:cNvSpPr>
          <p:nvPr>
            <p:ph type="body" idx="1"/>
          </p:nvPr>
        </p:nvSpPr>
        <p:spPr/>
        <p:txBody>
          <a:bodyPr/>
          <a:lstStyle/>
          <a:p>
            <a:pPr marL="609600" indent="-609600" eaLnBrk="1" hangingPunct="1">
              <a:buFontTx/>
              <a:buAutoNum type="arabicPeriod"/>
            </a:pPr>
            <a:r>
              <a:rPr lang="en-GB" sz="2600" smtClean="0"/>
              <a:t>Speed of market entry desired – recognise series of indirect costs, e.g. delays, supply of raw materials</a:t>
            </a:r>
            <a:r>
              <a:rPr lang="en-GB" sz="2600" smtClean="0">
                <a:cs typeface="Arial" charset="0"/>
              </a:rPr>
              <a:t> </a:t>
            </a:r>
          </a:p>
          <a:p>
            <a:pPr marL="609600" indent="-609600" eaLnBrk="1" hangingPunct="1">
              <a:buFontTx/>
              <a:buAutoNum type="arabicPeriod" startAt="2"/>
            </a:pPr>
            <a:r>
              <a:rPr lang="en-GB" sz="2600" smtClean="0"/>
              <a:t>Flexibility – possible constraints through local laws</a:t>
            </a:r>
            <a:endParaRPr lang="en-GB" sz="2600" smtClean="0">
              <a:cs typeface="Arial" charset="0"/>
            </a:endParaRPr>
          </a:p>
          <a:p>
            <a:pPr marL="609600" indent="-609600" eaLnBrk="1" hangingPunct="1">
              <a:buFontTx/>
              <a:buAutoNum type="arabicPeriod" startAt="3"/>
            </a:pPr>
            <a:r>
              <a:rPr lang="en-GB" sz="2600" smtClean="0"/>
              <a:t>Risk – political threats and market competition</a:t>
            </a:r>
            <a:endParaRPr lang="en-GB" sz="2600" smtClean="0">
              <a:cs typeface="Arial" charset="0"/>
            </a:endParaRPr>
          </a:p>
          <a:p>
            <a:pPr marL="609600" indent="-609600" eaLnBrk="1" hangingPunct="1">
              <a:buFontTx/>
              <a:buAutoNum type="arabicPeriod" startAt="4"/>
            </a:pPr>
            <a:r>
              <a:rPr lang="en-GB" sz="2600" smtClean="0"/>
              <a:t>Investment payback period – short versus long term strategy</a:t>
            </a:r>
            <a:endParaRPr lang="en-GB" sz="2600" smtClean="0">
              <a:cs typeface="Arial" charset="0"/>
            </a:endParaRPr>
          </a:p>
          <a:p>
            <a:pPr marL="609600" indent="-609600" eaLnBrk="1" hangingPunct="1">
              <a:buFontTx/>
              <a:buAutoNum type="arabicPeriod" startAt="5"/>
            </a:pPr>
            <a:r>
              <a:rPr lang="en-GB" sz="2600" smtClean="0"/>
              <a:t>Long term profit objective – e.g. development of technical and supporting services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685800" y="304800"/>
            <a:ext cx="7772400" cy="1143000"/>
          </a:xfrm>
        </p:spPr>
        <p:txBody>
          <a:bodyPr/>
          <a:lstStyle/>
          <a:p>
            <a:pPr eaLnBrk="1" hangingPunct="1"/>
            <a:r>
              <a:rPr lang="en-GB" b="1" u="sng" smtClean="0">
                <a:cs typeface="Times New Roman" pitchFamily="18" charset="0"/>
              </a:rPr>
              <a:t>Company Orientation</a:t>
            </a:r>
            <a:r>
              <a:rPr lang="en-GB" smtClean="0"/>
              <a:t> </a:t>
            </a:r>
          </a:p>
        </p:txBody>
      </p:sp>
      <p:sp>
        <p:nvSpPr>
          <p:cNvPr id="49155" name="Rectangle 3"/>
          <p:cNvSpPr>
            <a:spLocks noGrp="1" noChangeArrowheads="1"/>
          </p:cNvSpPr>
          <p:nvPr>
            <p:ph type="body" idx="1"/>
          </p:nvPr>
        </p:nvSpPr>
        <p:spPr>
          <a:xfrm>
            <a:off x="685800" y="1524000"/>
            <a:ext cx="7772400" cy="4572000"/>
          </a:xfrm>
        </p:spPr>
        <p:txBody>
          <a:bodyPr/>
          <a:lstStyle/>
          <a:p>
            <a:pPr marL="609600" indent="-609600" eaLnBrk="1" hangingPunct="1">
              <a:buFontTx/>
              <a:buAutoNum type="arabicPeriod"/>
            </a:pPr>
            <a:r>
              <a:rPr lang="en-GB" smtClean="0"/>
              <a:t>Functional: concentrated operations with short lines of communication</a:t>
            </a:r>
            <a:r>
              <a:rPr lang="en-GB" smtClean="0">
                <a:cs typeface="Times New Roman" pitchFamily="18" charset="0"/>
              </a:rPr>
              <a:t> </a:t>
            </a:r>
          </a:p>
          <a:p>
            <a:pPr marL="609600" indent="-609600" eaLnBrk="1" hangingPunct="1">
              <a:buFontTx/>
              <a:buAutoNum type="arabicPeriod" startAt="2"/>
            </a:pPr>
            <a:r>
              <a:rPr lang="en-GB" smtClean="0"/>
              <a:t>Product – each product group has responsibilities or won logistics system</a:t>
            </a:r>
            <a:endParaRPr lang="en-GB" smtClean="0">
              <a:cs typeface="Times New Roman" pitchFamily="18" charset="0"/>
            </a:endParaRPr>
          </a:p>
          <a:p>
            <a:pPr marL="609600" indent="-609600" eaLnBrk="1" hangingPunct="1">
              <a:buFontTx/>
              <a:buAutoNum type="arabicPeriod" startAt="3"/>
            </a:pPr>
            <a:r>
              <a:rPr lang="en-GB" smtClean="0"/>
              <a:t>Geographical – centralised operations (narrowed product range)</a:t>
            </a:r>
            <a:endParaRPr lang="en-GB" smtClean="0">
              <a:cs typeface="Times New Roman" pitchFamily="18" charset="0"/>
            </a:endParaRPr>
          </a:p>
          <a:p>
            <a:pPr marL="609600" indent="-609600" eaLnBrk="1" hangingPunct="1">
              <a:buFontTx/>
              <a:buAutoNum type="arabicPeriod" startAt="3"/>
            </a:pPr>
            <a:r>
              <a:rPr lang="en-GB" smtClean="0">
                <a:cs typeface="Times New Roman" pitchFamily="18" charset="0"/>
              </a:rPr>
              <a:t>Matrix – Individual country managers</a:t>
            </a:r>
            <a:r>
              <a:rPr lang="en-GB" smtClean="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685800" y="381000"/>
            <a:ext cx="7772400" cy="1143000"/>
          </a:xfrm>
        </p:spPr>
        <p:txBody>
          <a:bodyPr/>
          <a:lstStyle/>
          <a:p>
            <a:pPr eaLnBrk="1" hangingPunct="1"/>
            <a:r>
              <a:rPr lang="en-GB" smtClean="0">
                <a:cs typeface="Times New Roman" pitchFamily="18" charset="0"/>
              </a:rPr>
              <a:t>Export “pull effect”</a:t>
            </a:r>
            <a:r>
              <a:rPr lang="en-GB" smtClean="0"/>
              <a:t> </a:t>
            </a:r>
          </a:p>
        </p:txBody>
      </p:sp>
      <p:sp>
        <p:nvSpPr>
          <p:cNvPr id="50179" name="Rectangle 3"/>
          <p:cNvSpPr>
            <a:spLocks noGrp="1" noChangeArrowheads="1"/>
          </p:cNvSpPr>
          <p:nvPr>
            <p:ph type="body" idx="1"/>
          </p:nvPr>
        </p:nvSpPr>
        <p:spPr>
          <a:xfrm>
            <a:off x="304800" y="1600200"/>
            <a:ext cx="8610600" cy="4495800"/>
          </a:xfrm>
        </p:spPr>
        <p:txBody>
          <a:bodyPr/>
          <a:lstStyle/>
          <a:p>
            <a:pPr eaLnBrk="1" hangingPunct="1">
              <a:buFontTx/>
              <a:buNone/>
            </a:pPr>
            <a:r>
              <a:rPr lang="en-GB" smtClean="0"/>
              <a:t>* </a:t>
            </a:r>
            <a:r>
              <a:rPr lang="en-GB" smtClean="0">
                <a:cs typeface="Arial" charset="0"/>
              </a:rPr>
              <a:t>Saturation of domestic markets</a:t>
            </a:r>
          </a:p>
          <a:p>
            <a:pPr eaLnBrk="1" hangingPunct="1">
              <a:buFontTx/>
              <a:buNone/>
            </a:pPr>
            <a:r>
              <a:rPr lang="en-GB" smtClean="0">
                <a:cs typeface="Times New Roman" pitchFamily="18" charset="0"/>
              </a:rPr>
              <a:t>* </a:t>
            </a:r>
            <a:r>
              <a:rPr lang="en-GB" smtClean="0">
                <a:cs typeface="Arial" charset="0"/>
              </a:rPr>
              <a:t>Indirect entry</a:t>
            </a:r>
          </a:p>
          <a:p>
            <a:pPr eaLnBrk="1" hangingPunct="1">
              <a:buFontTx/>
              <a:buNone/>
            </a:pPr>
            <a:r>
              <a:rPr lang="en-GB" smtClean="0">
                <a:cs typeface="Times New Roman" pitchFamily="18" charset="0"/>
              </a:rPr>
              <a:t>* </a:t>
            </a:r>
            <a:r>
              <a:rPr lang="en-GB" smtClean="0">
                <a:cs typeface="Arial" charset="0"/>
              </a:rPr>
              <a:t>No active participation of producing   company</a:t>
            </a:r>
          </a:p>
          <a:p>
            <a:pPr eaLnBrk="1" hangingPunct="1">
              <a:buFontTx/>
              <a:buNone/>
            </a:pPr>
            <a:r>
              <a:rPr lang="en-GB" smtClean="0">
                <a:cs typeface="Arial" charset="0"/>
              </a:rPr>
              <a:t>* Exporting through default – goods sold to         manufacturers may find their way into overseas markets – subsequent demands for parts / replacements</a:t>
            </a:r>
            <a:r>
              <a:rPr lang="en-GB" sz="3600" smtClean="0"/>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z="4000" b="1" u="sng" smtClean="0">
                <a:cs typeface="Arial" charset="0"/>
              </a:rPr>
              <a:t>Decision Variables</a:t>
            </a:r>
            <a:r>
              <a:rPr lang="en-GB" sz="4000" smtClean="0">
                <a:cs typeface="Arial" charset="0"/>
              </a:rPr>
              <a:t/>
            </a:r>
            <a:br>
              <a:rPr lang="en-GB" sz="4000" smtClean="0">
                <a:cs typeface="Arial" charset="0"/>
              </a:rPr>
            </a:br>
            <a:endParaRPr lang="en-GB" sz="4000" smtClean="0">
              <a:cs typeface="Arial" charset="0"/>
            </a:endParaRPr>
          </a:p>
        </p:txBody>
      </p:sp>
      <p:sp>
        <p:nvSpPr>
          <p:cNvPr id="51203" name="Rectangle 3"/>
          <p:cNvSpPr>
            <a:spLocks noGrp="1" noChangeArrowheads="1"/>
          </p:cNvSpPr>
          <p:nvPr>
            <p:ph type="body" idx="1"/>
          </p:nvPr>
        </p:nvSpPr>
        <p:spPr>
          <a:xfrm>
            <a:off x="685800" y="1600200"/>
            <a:ext cx="7772400" cy="4495800"/>
          </a:xfrm>
        </p:spPr>
        <p:txBody>
          <a:bodyPr/>
          <a:lstStyle/>
          <a:p>
            <a:pPr marL="609600" indent="-609600" eaLnBrk="1" hangingPunct="1">
              <a:lnSpc>
                <a:spcPct val="90000"/>
              </a:lnSpc>
              <a:buFontTx/>
              <a:buAutoNum type="arabicPeriod"/>
            </a:pPr>
            <a:r>
              <a:rPr lang="en-GB" b="1" smtClean="0"/>
              <a:t>Political – </a:t>
            </a:r>
            <a:r>
              <a:rPr lang="en-GB" smtClean="0"/>
              <a:t>access, stability, taxation, inducements</a:t>
            </a:r>
            <a:r>
              <a:rPr lang="en-GB" smtClean="0">
                <a:cs typeface="Arial" charset="0"/>
              </a:rPr>
              <a:t> </a:t>
            </a:r>
          </a:p>
          <a:p>
            <a:pPr marL="609600" indent="-609600" eaLnBrk="1" hangingPunct="1">
              <a:lnSpc>
                <a:spcPct val="90000"/>
              </a:lnSpc>
              <a:buFontTx/>
              <a:buAutoNum type="arabicPeriod" startAt="2"/>
            </a:pPr>
            <a:r>
              <a:rPr lang="en-GB" b="1" smtClean="0"/>
              <a:t>Legal –</a:t>
            </a:r>
            <a:r>
              <a:rPr lang="en-GB" smtClean="0"/>
              <a:t> level of foreign ownership, price and trade controls, legislation exchanges and confidentiality</a:t>
            </a:r>
            <a:endParaRPr lang="en-GB" smtClean="0">
              <a:cs typeface="Arial" charset="0"/>
            </a:endParaRPr>
          </a:p>
          <a:p>
            <a:pPr marL="609600" indent="-609600" eaLnBrk="1" hangingPunct="1">
              <a:lnSpc>
                <a:spcPct val="90000"/>
              </a:lnSpc>
              <a:buFontTx/>
              <a:buAutoNum type="arabicPeriod" startAt="3"/>
            </a:pPr>
            <a:r>
              <a:rPr lang="en-GB" b="1" smtClean="0"/>
              <a:t>Cost –</a:t>
            </a:r>
            <a:r>
              <a:rPr lang="en-GB" smtClean="0"/>
              <a:t> wages, materials capital transport, level of inflation</a:t>
            </a:r>
          </a:p>
          <a:p>
            <a:pPr marL="609600" indent="-609600" eaLnBrk="1" hangingPunct="1">
              <a:lnSpc>
                <a:spcPct val="90000"/>
              </a:lnSpc>
              <a:buFontTx/>
              <a:buAutoNum type="arabicPeriod" startAt="3"/>
            </a:pPr>
            <a:r>
              <a:rPr lang="en-GB" b="1" smtClean="0">
                <a:cs typeface="Arial" charset="0"/>
              </a:rPr>
              <a:t>Personnel –</a:t>
            </a:r>
            <a:r>
              <a:rPr lang="en-GB" smtClean="0">
                <a:cs typeface="Arial" charset="0"/>
              </a:rPr>
              <a:t> availability, work permits, labour laws (industrial relations)</a:t>
            </a:r>
            <a:r>
              <a:rPr lang="en-GB" smtClean="0"/>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85800" y="304800"/>
            <a:ext cx="7772400" cy="914400"/>
          </a:xfrm>
        </p:spPr>
        <p:txBody>
          <a:bodyPr/>
          <a:lstStyle/>
          <a:p>
            <a:pPr eaLnBrk="1" hangingPunct="1"/>
            <a:r>
              <a:rPr lang="en-GB" sz="4000" smtClean="0">
                <a:cs typeface="Arial" charset="0"/>
              </a:rPr>
              <a:t>Channel Management</a:t>
            </a:r>
            <a:r>
              <a:rPr lang="en-GB" sz="4000" smtClean="0"/>
              <a:t> </a:t>
            </a:r>
          </a:p>
        </p:txBody>
      </p:sp>
      <p:sp>
        <p:nvSpPr>
          <p:cNvPr id="52227" name="Rectangle 3"/>
          <p:cNvSpPr>
            <a:spLocks noGrp="1" noChangeArrowheads="1"/>
          </p:cNvSpPr>
          <p:nvPr>
            <p:ph type="body" idx="1"/>
          </p:nvPr>
        </p:nvSpPr>
        <p:spPr>
          <a:xfrm>
            <a:off x="685800" y="1219200"/>
            <a:ext cx="7772400" cy="4876800"/>
          </a:xfrm>
        </p:spPr>
        <p:txBody>
          <a:bodyPr/>
          <a:lstStyle/>
          <a:p>
            <a:pPr algn="just" eaLnBrk="1" hangingPunct="1">
              <a:buFontTx/>
              <a:buNone/>
            </a:pPr>
            <a:r>
              <a:rPr lang="en-GB" sz="2800" smtClean="0">
                <a:latin typeface="Tahoma" charset="0"/>
                <a:cs typeface="Arial" charset="0"/>
              </a:rPr>
              <a:t>Increased probability of  discrepancies</a:t>
            </a:r>
            <a:r>
              <a:rPr lang="en-GB" sz="2000" smtClean="0">
                <a:latin typeface="Tahoma" charset="0"/>
                <a:cs typeface="Arial" charset="0"/>
              </a:rPr>
              <a:t>:</a:t>
            </a:r>
          </a:p>
          <a:p>
            <a:pPr algn="just" eaLnBrk="1" hangingPunct="1">
              <a:buFontTx/>
              <a:buAutoNum type="arabicPeriod"/>
            </a:pPr>
            <a:r>
              <a:rPr lang="en-GB" sz="2000" b="1" smtClean="0">
                <a:latin typeface="Tahoma" charset="0"/>
              </a:rPr>
              <a:t>Creating Distributor Loyalty</a:t>
            </a:r>
            <a:r>
              <a:rPr lang="en-GB" sz="2000" smtClean="0">
                <a:latin typeface="Tahoma" charset="0"/>
              </a:rPr>
              <a:t> – security, contracts, partnerships, (visits, consultation, joint investments)</a:t>
            </a:r>
          </a:p>
          <a:p>
            <a:pPr algn="just" eaLnBrk="1" hangingPunct="1">
              <a:buFontTx/>
              <a:buAutoNum type="arabicPeriod"/>
            </a:pPr>
            <a:r>
              <a:rPr lang="en-GB" sz="2000" b="1" smtClean="0">
                <a:latin typeface="Tahoma" charset="0"/>
              </a:rPr>
              <a:t>Detailed Specification of contracts </a:t>
            </a:r>
            <a:r>
              <a:rPr lang="en-GB" sz="2000" smtClean="0">
                <a:latin typeface="Tahoma" charset="0"/>
              </a:rPr>
              <a:t>– service requirements, incentives, geographical regions</a:t>
            </a:r>
          </a:p>
          <a:p>
            <a:pPr algn="just" eaLnBrk="1" hangingPunct="1">
              <a:buFontTx/>
              <a:buAutoNum type="arabicPeriod"/>
            </a:pPr>
            <a:r>
              <a:rPr lang="en-GB" sz="2000" b="1" smtClean="0">
                <a:latin typeface="Tahoma" charset="0"/>
              </a:rPr>
              <a:t>Training and development of middlemen </a:t>
            </a:r>
            <a:r>
              <a:rPr lang="en-GB" sz="2000" smtClean="0">
                <a:latin typeface="Tahoma" charset="0"/>
              </a:rPr>
              <a:t>– joint objectives, knowledge of company, product and customers</a:t>
            </a:r>
          </a:p>
          <a:p>
            <a:pPr algn="just" eaLnBrk="1" hangingPunct="1">
              <a:buFontTx/>
              <a:buAutoNum type="arabicPeriod"/>
            </a:pPr>
            <a:r>
              <a:rPr lang="en-GB" sz="2000" b="1" smtClean="0">
                <a:latin typeface="Tahoma" charset="0"/>
              </a:rPr>
              <a:t>Performance standards </a:t>
            </a:r>
            <a:r>
              <a:rPr lang="en-GB" sz="2000" smtClean="0">
                <a:latin typeface="Tahoma" charset="0"/>
              </a:rPr>
              <a:t>– mutual agreement, understanding, close control and monitoring, recognition of different distribution obstacles</a:t>
            </a:r>
          </a:p>
          <a:p>
            <a:pPr algn="just" eaLnBrk="1" hangingPunct="1">
              <a:buFontTx/>
              <a:buAutoNum type="arabicPeriod"/>
            </a:pPr>
            <a:r>
              <a:rPr lang="en-GB" sz="2000" b="1" smtClean="0">
                <a:latin typeface="Tahoma" charset="0"/>
                <a:cs typeface="Arial" charset="0"/>
              </a:rPr>
              <a:t>Efficient communication system </a:t>
            </a:r>
            <a:r>
              <a:rPr lang="en-GB" sz="2000" smtClean="0">
                <a:latin typeface="Tahoma" charset="0"/>
                <a:cs typeface="Arial" charset="0"/>
              </a:rPr>
              <a:t>– two ways flows, common documentation, language, direct data transfers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85800" y="304800"/>
            <a:ext cx="7772400" cy="1143000"/>
          </a:xfrm>
        </p:spPr>
        <p:txBody>
          <a:bodyPr/>
          <a:lstStyle/>
          <a:p>
            <a:pPr eaLnBrk="1" hangingPunct="1"/>
            <a:r>
              <a:rPr lang="en-GB" sz="4000" smtClean="0">
                <a:cs typeface="Arial" charset="0"/>
              </a:rPr>
              <a:t>Advantages </a:t>
            </a:r>
          </a:p>
        </p:txBody>
      </p:sp>
      <p:sp>
        <p:nvSpPr>
          <p:cNvPr id="53251" name="Rectangle 3"/>
          <p:cNvSpPr>
            <a:spLocks noGrp="1" noChangeArrowheads="1"/>
          </p:cNvSpPr>
          <p:nvPr>
            <p:ph type="body" idx="1"/>
          </p:nvPr>
        </p:nvSpPr>
        <p:spPr>
          <a:xfrm>
            <a:off x="685800" y="1295400"/>
            <a:ext cx="7772400" cy="4800600"/>
          </a:xfrm>
        </p:spPr>
        <p:txBody>
          <a:bodyPr/>
          <a:lstStyle/>
          <a:p>
            <a:pPr marL="609600" indent="-609600" algn="just" eaLnBrk="1" hangingPunct="1">
              <a:buFontTx/>
              <a:buAutoNum type="arabicPeriod"/>
            </a:pPr>
            <a:r>
              <a:rPr lang="en-GB" sz="2200" smtClean="0"/>
              <a:t>Ability to meet stringent customer service requirements at a reasonable cost</a:t>
            </a:r>
            <a:r>
              <a:rPr lang="en-GB" sz="2200" smtClean="0">
                <a:cs typeface="Arial" charset="0"/>
              </a:rPr>
              <a:t> </a:t>
            </a:r>
          </a:p>
          <a:p>
            <a:pPr marL="609600" indent="-609600" algn="just" eaLnBrk="1" hangingPunct="1">
              <a:buFontTx/>
              <a:buAutoNum type="arabicPeriod" startAt="2"/>
            </a:pPr>
            <a:r>
              <a:rPr lang="en-GB" sz="2200" smtClean="0"/>
              <a:t>Reduction of the amount of capital used in distribution</a:t>
            </a:r>
            <a:r>
              <a:rPr lang="en-GB" sz="2200" smtClean="0">
                <a:cs typeface="Arial" charset="0"/>
              </a:rPr>
              <a:t> </a:t>
            </a:r>
          </a:p>
          <a:p>
            <a:pPr marL="609600" indent="-609600" algn="just" eaLnBrk="1" hangingPunct="1">
              <a:buFontTx/>
              <a:buAutoNum type="arabicPeriod" startAt="3"/>
            </a:pPr>
            <a:r>
              <a:rPr lang="en-GB" sz="2200" smtClean="0"/>
              <a:t>Flexibility of capacity</a:t>
            </a:r>
            <a:endParaRPr lang="en-GB" sz="2200" smtClean="0">
              <a:cs typeface="Arial" charset="0"/>
            </a:endParaRPr>
          </a:p>
          <a:p>
            <a:pPr marL="609600" indent="-609600" algn="just" eaLnBrk="1" hangingPunct="1">
              <a:buFontTx/>
              <a:buAutoNum type="arabicPeriod" startAt="4"/>
            </a:pPr>
            <a:r>
              <a:rPr lang="en-GB" sz="2200" smtClean="0"/>
              <a:t>Increased geographical coverage</a:t>
            </a:r>
            <a:endParaRPr lang="en-GB" sz="2200" smtClean="0">
              <a:cs typeface="Arial" charset="0"/>
            </a:endParaRPr>
          </a:p>
          <a:p>
            <a:pPr marL="609600" indent="-609600" algn="just" eaLnBrk="1" hangingPunct="1">
              <a:buFontTx/>
              <a:buAutoNum type="arabicPeriod" startAt="5"/>
            </a:pPr>
            <a:r>
              <a:rPr lang="en-GB" sz="2200" smtClean="0"/>
              <a:t>Lower operating costs – both overall and in peripheral area </a:t>
            </a:r>
            <a:endParaRPr lang="en-GB" sz="2200" smtClean="0">
              <a:cs typeface="Arial" charset="0"/>
            </a:endParaRPr>
          </a:p>
          <a:p>
            <a:pPr marL="609600" indent="-609600" algn="just" eaLnBrk="1" hangingPunct="1">
              <a:buFontTx/>
              <a:buAutoNum type="arabicPeriod" startAt="6"/>
            </a:pPr>
            <a:r>
              <a:rPr lang="en-GB" sz="2200" smtClean="0"/>
              <a:t>Spreading of industrial relations risk</a:t>
            </a:r>
            <a:endParaRPr lang="en-GB" sz="2200" smtClean="0">
              <a:cs typeface="Arial" charset="0"/>
            </a:endParaRPr>
          </a:p>
          <a:p>
            <a:pPr marL="609600" indent="-609600" algn="just" eaLnBrk="1" hangingPunct="1">
              <a:buFontTx/>
              <a:buAutoNum type="arabicPeriod" startAt="7"/>
            </a:pPr>
            <a:r>
              <a:rPr lang="en-GB" sz="2200" smtClean="0"/>
              <a:t>Availability of specialist services</a:t>
            </a:r>
            <a:endParaRPr lang="en-GB" sz="2200" smtClean="0">
              <a:cs typeface="Arial" charset="0"/>
            </a:endParaRPr>
          </a:p>
          <a:p>
            <a:pPr marL="609600" indent="-609600" algn="just" eaLnBrk="1" hangingPunct="1">
              <a:buFontTx/>
              <a:buAutoNum type="arabicPeriod" startAt="8"/>
            </a:pPr>
            <a:r>
              <a:rPr lang="en-GB" sz="2200" smtClean="0"/>
              <a:t>Ability to re-deploy management resources</a:t>
            </a:r>
            <a:endParaRPr lang="en-GB" sz="2200" smtClean="0">
              <a:cs typeface="Arial" charset="0"/>
            </a:endParaRPr>
          </a:p>
          <a:p>
            <a:pPr marL="609600" indent="-609600" eaLnBrk="1" hangingPunct="1">
              <a:buFontTx/>
              <a:buNone/>
            </a:pPr>
            <a:r>
              <a:rPr lang="en-GB" sz="2200" smtClean="0">
                <a:cs typeface="Arial" charset="0"/>
              </a:rPr>
              <a:t>9.	Reduction in overall task</a:t>
            </a:r>
            <a:r>
              <a:rPr lang="en-GB" sz="2200" smtClean="0"/>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z="3600" b="1" u="sng" smtClean="0">
                <a:cs typeface="Arial" charset="0"/>
              </a:rPr>
              <a:t>Disadvantages</a:t>
            </a:r>
            <a:r>
              <a:rPr lang="en-GB" sz="4000" smtClean="0">
                <a:cs typeface="Arial" charset="0"/>
              </a:rPr>
              <a:t/>
            </a:r>
            <a:br>
              <a:rPr lang="en-GB" sz="4000" smtClean="0">
                <a:cs typeface="Arial" charset="0"/>
              </a:rPr>
            </a:br>
            <a:endParaRPr lang="en-GB" sz="4000" smtClean="0">
              <a:cs typeface="Arial" charset="0"/>
            </a:endParaRPr>
          </a:p>
        </p:txBody>
      </p:sp>
      <p:sp>
        <p:nvSpPr>
          <p:cNvPr id="54275" name="Rectangle 3"/>
          <p:cNvSpPr>
            <a:spLocks noGrp="1" noChangeArrowheads="1"/>
          </p:cNvSpPr>
          <p:nvPr>
            <p:ph type="body" idx="1"/>
          </p:nvPr>
        </p:nvSpPr>
        <p:spPr>
          <a:xfrm>
            <a:off x="685800" y="1371600"/>
            <a:ext cx="7772400" cy="4724400"/>
          </a:xfrm>
        </p:spPr>
        <p:txBody>
          <a:bodyPr/>
          <a:lstStyle/>
          <a:p>
            <a:pPr marL="609600" indent="-609600" algn="just" eaLnBrk="1" hangingPunct="1">
              <a:lnSpc>
                <a:spcPct val="90000"/>
              </a:lnSpc>
              <a:buFontTx/>
              <a:buAutoNum type="arabicPeriod"/>
            </a:pPr>
            <a:r>
              <a:rPr lang="en-GB" sz="2100" smtClean="0"/>
              <a:t>Loss in direct control</a:t>
            </a:r>
            <a:endParaRPr lang="en-GB" sz="2100" smtClean="0">
              <a:cs typeface="Arial" charset="0"/>
            </a:endParaRPr>
          </a:p>
          <a:p>
            <a:pPr marL="609600" indent="-609600" algn="just" eaLnBrk="1" hangingPunct="1">
              <a:lnSpc>
                <a:spcPct val="90000"/>
              </a:lnSpc>
              <a:buFontTx/>
              <a:buAutoNum type="arabicPeriod" startAt="2"/>
            </a:pPr>
            <a:r>
              <a:rPr lang="en-GB" sz="2100" smtClean="0"/>
              <a:t>Inadequate feedback</a:t>
            </a:r>
            <a:endParaRPr lang="en-GB" sz="2100" smtClean="0">
              <a:cs typeface="Arial" charset="0"/>
            </a:endParaRPr>
          </a:p>
          <a:p>
            <a:pPr marL="609600" indent="-609600" algn="just" eaLnBrk="1" hangingPunct="1">
              <a:lnSpc>
                <a:spcPct val="90000"/>
              </a:lnSpc>
              <a:buFontTx/>
              <a:buAutoNum type="arabicPeriod" startAt="3"/>
            </a:pPr>
            <a:r>
              <a:rPr lang="en-GB" sz="2100" smtClean="0"/>
              <a:t>Reduced stock rotation / product control</a:t>
            </a:r>
            <a:endParaRPr lang="en-GB" sz="2100" smtClean="0">
              <a:cs typeface="Arial" charset="0"/>
            </a:endParaRPr>
          </a:p>
          <a:p>
            <a:pPr marL="609600" indent="-609600" algn="just" eaLnBrk="1" hangingPunct="1">
              <a:lnSpc>
                <a:spcPct val="90000"/>
              </a:lnSpc>
              <a:buFontTx/>
              <a:buAutoNum type="arabicPeriod" startAt="4"/>
            </a:pPr>
            <a:r>
              <a:rPr lang="en-GB" sz="2100" smtClean="0"/>
              <a:t>Increased costs of stock handling – higher levels of inventory</a:t>
            </a:r>
            <a:endParaRPr lang="en-GB" sz="2100" smtClean="0">
              <a:cs typeface="Arial" charset="0"/>
            </a:endParaRPr>
          </a:p>
          <a:p>
            <a:pPr marL="609600" indent="-609600" algn="just" eaLnBrk="1" hangingPunct="1">
              <a:lnSpc>
                <a:spcPct val="90000"/>
              </a:lnSpc>
              <a:buFontTx/>
              <a:buAutoNum type="arabicPeriod" startAt="5"/>
            </a:pPr>
            <a:r>
              <a:rPr lang="en-GB" sz="2100" smtClean="0"/>
              <a:t>Lack of priority consideration</a:t>
            </a:r>
            <a:endParaRPr lang="en-GB" sz="2100" smtClean="0">
              <a:cs typeface="Arial" charset="0"/>
            </a:endParaRPr>
          </a:p>
          <a:p>
            <a:pPr marL="609600" indent="-609600" algn="just" eaLnBrk="1" hangingPunct="1">
              <a:lnSpc>
                <a:spcPct val="90000"/>
              </a:lnSpc>
              <a:buFontTx/>
              <a:buAutoNum type="arabicPeriod" startAt="6"/>
            </a:pPr>
            <a:r>
              <a:rPr lang="en-GB" sz="2100" smtClean="0"/>
              <a:t>Problems in establishing accountability, e.g. stock losses</a:t>
            </a:r>
            <a:endParaRPr lang="en-GB" sz="2100" smtClean="0">
              <a:cs typeface="Arial" charset="0"/>
            </a:endParaRPr>
          </a:p>
          <a:p>
            <a:pPr marL="609600" indent="-609600" algn="just" eaLnBrk="1" hangingPunct="1">
              <a:lnSpc>
                <a:spcPct val="90000"/>
              </a:lnSpc>
              <a:buFontTx/>
              <a:buAutoNum type="arabicPeriod" startAt="7"/>
            </a:pPr>
            <a:r>
              <a:rPr lang="en-GB" sz="2100" smtClean="0"/>
              <a:t>Inability to respond to special demands</a:t>
            </a:r>
            <a:endParaRPr lang="en-GB" sz="2100" smtClean="0">
              <a:cs typeface="Arial" charset="0"/>
            </a:endParaRPr>
          </a:p>
          <a:p>
            <a:pPr marL="609600" indent="-609600" algn="just" eaLnBrk="1" hangingPunct="1">
              <a:lnSpc>
                <a:spcPct val="90000"/>
              </a:lnSpc>
              <a:buFontTx/>
              <a:buAutoNum type="arabicPeriod" startAt="8"/>
            </a:pPr>
            <a:r>
              <a:rPr lang="en-GB" sz="2100" smtClean="0"/>
              <a:t>Higher direct costs</a:t>
            </a:r>
            <a:endParaRPr lang="en-GB" sz="2100" smtClean="0">
              <a:cs typeface="Arial" charset="0"/>
            </a:endParaRPr>
          </a:p>
          <a:p>
            <a:pPr marL="609600" indent="-609600" algn="just" eaLnBrk="1" hangingPunct="1">
              <a:lnSpc>
                <a:spcPct val="90000"/>
              </a:lnSpc>
              <a:buFontTx/>
              <a:buAutoNum type="arabicPeriod" startAt="9"/>
            </a:pPr>
            <a:r>
              <a:rPr lang="en-GB" sz="2100" smtClean="0"/>
              <a:t>Higher shrinkage costs</a:t>
            </a:r>
            <a:endParaRPr lang="en-GB" sz="2100" smtClean="0">
              <a:cs typeface="Arial" charset="0"/>
            </a:endParaRPr>
          </a:p>
          <a:p>
            <a:pPr marL="609600" indent="-609600" algn="just" eaLnBrk="1" hangingPunct="1">
              <a:lnSpc>
                <a:spcPct val="90000"/>
              </a:lnSpc>
              <a:buFontTx/>
              <a:buAutoNum type="arabicPeriod" startAt="10"/>
            </a:pPr>
            <a:r>
              <a:rPr lang="en-GB" sz="2100" smtClean="0"/>
              <a:t>Communication problems with customers</a:t>
            </a:r>
            <a:endParaRPr lang="en-GB" sz="2100" smtClean="0">
              <a:cs typeface="Arial" charset="0"/>
            </a:endParaRPr>
          </a:p>
          <a:p>
            <a:pPr marL="609600" indent="-609600" eaLnBrk="1" hangingPunct="1">
              <a:lnSpc>
                <a:spcPct val="90000"/>
              </a:lnSpc>
              <a:buFontTx/>
              <a:buNone/>
            </a:pPr>
            <a:r>
              <a:rPr lang="en-GB" sz="2100" smtClean="0">
                <a:cs typeface="Arial" charset="0"/>
              </a:rPr>
              <a:t>	(Many of the disadvantages can be overcome with strong and effective management and the development of long-term partnerships)</a:t>
            </a:r>
            <a:r>
              <a:rPr lang="en-GB" sz="2100" smtClean="0"/>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457200" y="457200"/>
            <a:ext cx="8229600" cy="868363"/>
          </a:xfrm>
        </p:spPr>
        <p:txBody>
          <a:bodyPr/>
          <a:lstStyle/>
          <a:p>
            <a:pPr eaLnBrk="1" hangingPunct="1"/>
            <a:r>
              <a:rPr lang="en-GB" sz="2400" b="1" smtClean="0">
                <a:cs typeface="Arial" charset="0"/>
              </a:rPr>
              <a:t>Five Processes in the Supply-Chain Operations Reference (SCOR) Model</a:t>
            </a:r>
            <a:r>
              <a:rPr lang="en-GB" sz="2400" i="1" smtClean="0">
                <a:latin typeface="Arial Black" pitchFamily="34" charset="0"/>
                <a:cs typeface="Arial" charset="0"/>
              </a:rPr>
              <a:t/>
            </a:r>
            <a:br>
              <a:rPr lang="en-GB" sz="2400" i="1" smtClean="0">
                <a:latin typeface="Arial Black" pitchFamily="34" charset="0"/>
                <a:cs typeface="Arial" charset="0"/>
              </a:rPr>
            </a:br>
            <a:endParaRPr lang="en-GB" sz="2400" i="1" smtClean="0">
              <a:latin typeface="Arial Black" pitchFamily="34" charset="0"/>
              <a:cs typeface="Arial" charset="0"/>
            </a:endParaRPr>
          </a:p>
        </p:txBody>
      </p:sp>
      <p:graphicFrame>
        <p:nvGraphicFramePr>
          <p:cNvPr id="2050" name="Object 3"/>
          <p:cNvGraphicFramePr>
            <a:graphicFrameLocks noChangeAspect="1"/>
          </p:cNvGraphicFramePr>
          <p:nvPr>
            <p:ph type="body" idx="1"/>
          </p:nvPr>
        </p:nvGraphicFramePr>
        <p:xfrm>
          <a:off x="1374775" y="1447800"/>
          <a:ext cx="7073900" cy="5127625"/>
        </p:xfrm>
        <a:graphic>
          <a:graphicData uri="http://schemas.openxmlformats.org/presentationml/2006/ole">
            <p:oleObj spid="_x0000_s2050" name="Document" r:id="rId3" imgW="6087240" imgH="4411800" progId="Word.Document.8">
              <p:embed/>
            </p:oleObj>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lstStyle/>
          <a:p>
            <a:pPr eaLnBrk="1" hangingPunct="1"/>
            <a:r>
              <a:rPr lang="en-GB" sz="3200" b="1" smtClean="0">
                <a:cs typeface="Times New Roman" pitchFamily="18" charset="0"/>
              </a:rPr>
              <a:t>The structure of supply chain</a:t>
            </a:r>
            <a:r>
              <a:rPr lang="en-GB" sz="3200" smtClean="0"/>
              <a:t> </a:t>
            </a:r>
          </a:p>
        </p:txBody>
      </p:sp>
      <p:graphicFrame>
        <p:nvGraphicFramePr>
          <p:cNvPr id="3074" name="Object 3"/>
          <p:cNvGraphicFramePr>
            <a:graphicFrameLocks noChangeAspect="1"/>
          </p:cNvGraphicFramePr>
          <p:nvPr>
            <p:ph type="body" idx="1"/>
          </p:nvPr>
        </p:nvGraphicFramePr>
        <p:xfrm>
          <a:off x="1393825" y="1371600"/>
          <a:ext cx="7140575" cy="5334000"/>
        </p:xfrm>
        <a:graphic>
          <a:graphicData uri="http://schemas.openxmlformats.org/presentationml/2006/ole">
            <p:oleObj spid="_x0000_s3074" name="Document" r:id="rId3" imgW="6088320" imgH="3859920" progId="Word.Document.8">
              <p:embed/>
            </p:oleObj>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457200" y="381000"/>
            <a:ext cx="8229600" cy="1143000"/>
          </a:xfrm>
        </p:spPr>
        <p:txBody>
          <a:bodyPr/>
          <a:lstStyle/>
          <a:p>
            <a:pPr eaLnBrk="1" hangingPunct="1"/>
            <a:r>
              <a:rPr lang="en-GB" sz="3200" smtClean="0">
                <a:cs typeface="Times New Roman" pitchFamily="18" charset="0"/>
              </a:rPr>
              <a:t>An Integrated Supply chain process</a:t>
            </a:r>
            <a:r>
              <a:rPr lang="en-GB" sz="3200" smtClean="0"/>
              <a:t> </a:t>
            </a:r>
          </a:p>
        </p:txBody>
      </p:sp>
      <p:graphicFrame>
        <p:nvGraphicFramePr>
          <p:cNvPr id="4098" name="Object 3"/>
          <p:cNvGraphicFramePr>
            <a:graphicFrameLocks noChangeAspect="1"/>
          </p:cNvGraphicFramePr>
          <p:nvPr>
            <p:ph type="body" idx="1"/>
          </p:nvPr>
        </p:nvGraphicFramePr>
        <p:xfrm>
          <a:off x="1546225" y="1447800"/>
          <a:ext cx="6011863" cy="4491038"/>
        </p:xfrm>
        <a:graphic>
          <a:graphicData uri="http://schemas.openxmlformats.org/presentationml/2006/ole">
            <p:oleObj spid="_x0000_s4098" name="Document" r:id="rId3" imgW="5943600" imgH="4440240" progId="Word.Document.8">
              <p:embed/>
            </p:oleObj>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p:txBody>
          <a:bodyPr/>
          <a:lstStyle/>
          <a:p>
            <a:pPr eaLnBrk="1" hangingPunct="1"/>
            <a:r>
              <a:rPr lang="en-GB" sz="2800" smtClean="0">
                <a:cs typeface="Times New Roman" pitchFamily="18" charset="0"/>
              </a:rPr>
              <a:t>Reasons for Slow Growth of Integrated Supply Chain Management</a:t>
            </a:r>
            <a:r>
              <a:rPr lang="en-GB" sz="2800" smtClean="0"/>
              <a:t> </a:t>
            </a:r>
          </a:p>
        </p:txBody>
      </p:sp>
      <p:graphicFrame>
        <p:nvGraphicFramePr>
          <p:cNvPr id="5122" name="Object 3"/>
          <p:cNvGraphicFramePr>
            <a:graphicFrameLocks noChangeAspect="1"/>
          </p:cNvGraphicFramePr>
          <p:nvPr>
            <p:ph type="body" idx="1"/>
          </p:nvPr>
        </p:nvGraphicFramePr>
        <p:xfrm>
          <a:off x="1252538" y="1143000"/>
          <a:ext cx="6611937" cy="4800600"/>
        </p:xfrm>
        <a:graphic>
          <a:graphicData uri="http://schemas.openxmlformats.org/presentationml/2006/ole">
            <p:oleObj spid="_x0000_s5122" name="Document" r:id="rId3" imgW="5943600" imgH="4059360" progId="Word.Document.8">
              <p:embed/>
            </p:oleObj>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p:txBody>
          <a:bodyPr/>
          <a:lstStyle/>
          <a:p>
            <a:pPr eaLnBrk="1" hangingPunct="1"/>
            <a:r>
              <a:rPr lang="en-GB" sz="2800" b="1" smtClean="0">
                <a:cs typeface="Arial" charset="0"/>
              </a:rPr>
              <a:t>Barriers to global supply chain management</a:t>
            </a:r>
            <a:r>
              <a:rPr lang="en-GB" sz="2800" i="1" smtClean="0">
                <a:latin typeface="Arial Black" pitchFamily="34" charset="0"/>
                <a:cs typeface="Arial" charset="0"/>
              </a:rPr>
              <a:t/>
            </a:r>
            <a:br>
              <a:rPr lang="en-GB" sz="2800" i="1" smtClean="0">
                <a:latin typeface="Arial Black" pitchFamily="34" charset="0"/>
                <a:cs typeface="Arial" charset="0"/>
              </a:rPr>
            </a:br>
            <a:endParaRPr lang="en-GB" sz="2800" i="1" smtClean="0">
              <a:latin typeface="Arial Black" pitchFamily="34" charset="0"/>
              <a:cs typeface="Arial" charset="0"/>
            </a:endParaRPr>
          </a:p>
        </p:txBody>
      </p:sp>
      <p:graphicFrame>
        <p:nvGraphicFramePr>
          <p:cNvPr id="6146" name="Object 3"/>
          <p:cNvGraphicFramePr>
            <a:graphicFrameLocks noChangeAspect="1"/>
          </p:cNvGraphicFramePr>
          <p:nvPr>
            <p:ph type="body" idx="1"/>
          </p:nvPr>
        </p:nvGraphicFramePr>
        <p:xfrm>
          <a:off x="533400" y="1295400"/>
          <a:ext cx="8083550" cy="4525963"/>
        </p:xfrm>
        <a:graphic>
          <a:graphicData uri="http://schemas.openxmlformats.org/presentationml/2006/ole">
            <p:oleObj spid="_x0000_s6146" name="Document" r:id="rId3" imgW="5945040" imgH="3329640" progId="Word.Document.8">
              <p:embed/>
            </p:oleObj>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457200"/>
            <a:ext cx="8229600" cy="1143000"/>
          </a:xfrm>
        </p:spPr>
        <p:txBody>
          <a:bodyPr/>
          <a:lstStyle/>
          <a:p>
            <a:pPr eaLnBrk="1" hangingPunct="1"/>
            <a:r>
              <a:rPr lang="en-GB" b="1" smtClean="0">
                <a:cs typeface="Arial" charset="0"/>
              </a:rPr>
              <a:t>Global Supply Chain</a:t>
            </a:r>
            <a:r>
              <a:rPr lang="en-GB" b="1" u="sng" smtClean="0">
                <a:cs typeface="Arial" charset="0"/>
              </a:rPr>
              <a:t/>
            </a:r>
            <a:br>
              <a:rPr lang="en-GB" b="1" u="sng" smtClean="0">
                <a:cs typeface="Arial" charset="0"/>
              </a:rPr>
            </a:br>
            <a:endParaRPr lang="en-GB" b="1" u="sng" smtClean="0">
              <a:cs typeface="Arial" charset="0"/>
            </a:endParaRPr>
          </a:p>
        </p:txBody>
      </p:sp>
      <p:sp>
        <p:nvSpPr>
          <p:cNvPr id="55299" name="Rectangle 3"/>
          <p:cNvSpPr>
            <a:spLocks noGrp="1" noChangeArrowheads="1"/>
          </p:cNvSpPr>
          <p:nvPr>
            <p:ph type="body" idx="1"/>
          </p:nvPr>
        </p:nvSpPr>
        <p:spPr/>
        <p:txBody>
          <a:bodyPr/>
          <a:lstStyle/>
          <a:p>
            <a:pPr eaLnBrk="1" hangingPunct="1"/>
            <a:r>
              <a:rPr lang="en-GB" sz="2800" smtClean="0">
                <a:cs typeface="Arial" charset="0"/>
              </a:rPr>
              <a:t>The estimated supply chain cost for 2000 in industrialised nations exceeded $2 trillion or 11.7% of combined gross domestic product (GDP). </a:t>
            </a:r>
          </a:p>
          <a:p>
            <a:pPr eaLnBrk="1" hangingPunct="1"/>
            <a:r>
              <a:rPr lang="en-GB" sz="2800" smtClean="0">
                <a:cs typeface="Arial" charset="0"/>
              </a:rPr>
              <a:t>In the UK alone, the global logistics costs for the same year were estimated to be $1.05 billion, representing about 12.2% of the UK GDP.</a:t>
            </a:r>
            <a:endParaRPr lang="en-GB" sz="2800" smtClean="0">
              <a:cs typeface="Times New Roman" pitchFamily="18" charset="0"/>
            </a:endParaRPr>
          </a:p>
          <a:p>
            <a:pPr eaLnBrk="1" hangingPunct="1"/>
            <a:endParaRPr lang="en-GB" sz="2800"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714375" y="571500"/>
          <a:ext cx="8001057" cy="5857914"/>
        </p:xfrm>
        <a:graphic>
          <a:graphicData uri="http://schemas.openxmlformats.org/drawingml/2006/table">
            <a:tbl>
              <a:tblPr/>
              <a:tblGrid>
                <a:gridCol w="3028971"/>
                <a:gridCol w="3028971"/>
                <a:gridCol w="1943115"/>
              </a:tblGrid>
              <a:tr h="229633">
                <a:tc>
                  <a:txBody>
                    <a:bodyPr/>
                    <a:lstStyle/>
                    <a:p>
                      <a:pPr algn="l" fontAlgn="b"/>
                      <a:endParaRPr lang="en-GB" sz="900" b="0" i="0" u="none" strike="noStrike">
                        <a:solidFill>
                          <a:srgbClr val="000000"/>
                        </a:solidFill>
                        <a:latin typeface="Calibri"/>
                      </a:endParaRPr>
                    </a:p>
                  </a:txBody>
                  <a:tcPr marL="7966" marR="7966" marT="7966"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966" marR="7966" marT="7966"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966" marR="7966" marT="7966" marB="0" anchor="b">
                    <a:lnL>
                      <a:noFill/>
                    </a:lnL>
                    <a:lnR>
                      <a:noFill/>
                    </a:lnR>
                    <a:lnT>
                      <a:noFill/>
                    </a:lnT>
                    <a:lnB>
                      <a:noFill/>
                    </a:lnB>
                  </a:tcPr>
                </a:tc>
              </a:tr>
              <a:tr h="367411">
                <a:tc gridSpan="3">
                  <a:txBody>
                    <a:bodyPr/>
                    <a:lstStyle/>
                    <a:p>
                      <a:pPr algn="ctr" fontAlgn="b"/>
                      <a:r>
                        <a:rPr lang="en-GB" sz="1500" b="0" i="0" u="none" strike="noStrike">
                          <a:solidFill>
                            <a:srgbClr val="000000"/>
                          </a:solidFill>
                          <a:latin typeface="Calibri"/>
                        </a:rPr>
                        <a:t>Natural Resources and Compeditive Advantage (Porter, 1990)</a:t>
                      </a:r>
                    </a:p>
                  </a:txBody>
                  <a:tcPr marL="7966" marR="7966" marT="7966" marB="0" anchor="b">
                    <a:lnL>
                      <a:noFill/>
                    </a:lnL>
                    <a:lnR>
                      <a:noFill/>
                    </a:lnR>
                    <a:lnT>
                      <a:noFill/>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r h="452375">
                <a:tc>
                  <a:txBody>
                    <a:bodyPr/>
                    <a:lstStyle/>
                    <a:p>
                      <a:pPr algn="l" fontAlgn="t"/>
                      <a:r>
                        <a:rPr lang="en-GB" sz="1100" b="0" i="0" u="none" strike="noStrike" dirty="0">
                          <a:solidFill>
                            <a:srgbClr val="000000"/>
                          </a:solidFill>
                          <a:latin typeface="Arial"/>
                        </a:rPr>
                        <a:t>Canada</a:t>
                      </a:r>
                    </a:p>
                  </a:txBody>
                  <a:tcPr marL="7966" marR="7966" marT="7966"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dirty="0">
                          <a:solidFill>
                            <a:srgbClr val="000000"/>
                          </a:solidFill>
                          <a:latin typeface="Arial"/>
                        </a:rPr>
                        <a:t>Abundant land and natural resources</a:t>
                      </a:r>
                    </a:p>
                  </a:txBody>
                  <a:tcPr marL="7966" marR="7966" marT="7966"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dirty="0">
                          <a:solidFill>
                            <a:srgbClr val="000000"/>
                          </a:solidFill>
                          <a:latin typeface="Arial"/>
                        </a:rPr>
                        <a:t>Lumber, natural gas, fish</a:t>
                      </a:r>
                    </a:p>
                  </a:txBody>
                  <a:tcPr marL="7966" marR="7966" marT="7966"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1928">
                <a:tc rowSpan="2">
                  <a:txBody>
                    <a:bodyPr/>
                    <a:lstStyle/>
                    <a:p>
                      <a:pPr algn="l" fontAlgn="t"/>
                      <a:r>
                        <a:rPr lang="en-GB" sz="1100" b="0" i="0" u="none" strike="noStrike">
                          <a:solidFill>
                            <a:srgbClr val="000000"/>
                          </a:solidFill>
                          <a:latin typeface="Arial"/>
                        </a:rPr>
                        <a:t>Costa Rica</a:t>
                      </a:r>
                    </a:p>
                  </a:txBody>
                  <a:tcPr marL="7966" marR="7966" marT="7966"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a:solidFill>
                            <a:srgbClr val="000000"/>
                          </a:solidFill>
                          <a:latin typeface="Arial"/>
                        </a:rPr>
                        <a:t>Hot climate</a:t>
                      </a:r>
                    </a:p>
                  </a:txBody>
                  <a:tcPr marL="7966" marR="7966" marT="7966" marB="0">
                    <a:lnL>
                      <a:noFill/>
                    </a:lnL>
                    <a:lnR>
                      <a:noFill/>
                    </a:lnR>
                    <a:lnT w="12700" cap="flat" cmpd="sng" algn="ctr">
                      <a:solidFill>
                        <a:srgbClr val="000000"/>
                      </a:solidFill>
                      <a:prstDash val="solid"/>
                      <a:round/>
                      <a:headEnd type="none" w="med" len="med"/>
                      <a:tailEnd type="none" w="med" len="med"/>
                    </a:lnT>
                    <a:lnB>
                      <a:noFill/>
                    </a:lnB>
                  </a:tcPr>
                </a:tc>
                <a:tc rowSpan="2">
                  <a:txBody>
                    <a:bodyPr/>
                    <a:lstStyle/>
                    <a:p>
                      <a:pPr algn="l" fontAlgn="t"/>
                      <a:r>
                        <a:rPr lang="en-GB" sz="1100" b="0" i="0" u="none" strike="noStrike" dirty="0">
                          <a:solidFill>
                            <a:srgbClr val="000000"/>
                          </a:solidFill>
                          <a:latin typeface="Arial"/>
                        </a:rPr>
                        <a:t>Bananas and tropical fruits</a:t>
                      </a:r>
                    </a:p>
                  </a:txBody>
                  <a:tcPr marL="7966" marR="7966" marT="7966"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1115">
                <a:tc vMerge="1">
                  <a:txBody>
                    <a:bodyPr/>
                    <a:lstStyle/>
                    <a:p>
                      <a:endParaRPr lang="en-GB"/>
                    </a:p>
                  </a:txBody>
                  <a:tcPr/>
                </a:tc>
                <a:tc>
                  <a:txBody>
                    <a:bodyPr/>
                    <a:lstStyle/>
                    <a:p>
                      <a:pPr algn="l" fontAlgn="t"/>
                      <a:r>
                        <a:rPr lang="en-GB" sz="1100" b="0" i="0" u="none" strike="noStrike" dirty="0">
                          <a:solidFill>
                            <a:srgbClr val="000000"/>
                          </a:solidFill>
                          <a:latin typeface="Arial"/>
                        </a:rPr>
                        <a:t>Rich volcanic soils</a:t>
                      </a:r>
                    </a:p>
                  </a:txBody>
                  <a:tcPr marL="7966" marR="7966" marT="7966" marB="0">
                    <a:lnL>
                      <a:noFill/>
                    </a:lnL>
                    <a:lnR>
                      <a:noFill/>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tr>
              <a:tr h="452375">
                <a:tc rowSpan="3">
                  <a:txBody>
                    <a:bodyPr/>
                    <a:lstStyle/>
                    <a:p>
                      <a:pPr algn="l" fontAlgn="t"/>
                      <a:r>
                        <a:rPr lang="en-GB" sz="1100" b="0" i="0" u="none" strike="noStrike">
                          <a:solidFill>
                            <a:srgbClr val="000000"/>
                          </a:solidFill>
                          <a:latin typeface="Arial"/>
                        </a:rPr>
                        <a:t>Switzerland</a:t>
                      </a:r>
                    </a:p>
                  </a:txBody>
                  <a:tcPr marL="7966" marR="7966" marT="7966"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l" fontAlgn="t"/>
                      <a:r>
                        <a:rPr lang="en-GB" sz="1100" b="0" i="0" u="none" strike="noStrike">
                          <a:solidFill>
                            <a:srgbClr val="000000"/>
                          </a:solidFill>
                          <a:latin typeface="Arial"/>
                        </a:rPr>
                        <a:t>600 years of political stability and neutrality</a:t>
                      </a:r>
                    </a:p>
                  </a:txBody>
                  <a:tcPr marL="7966" marR="7966" marT="7966" marB="0">
                    <a:lnL>
                      <a:noFill/>
                    </a:lnL>
                    <a:lnR>
                      <a:noFill/>
                    </a:lnR>
                    <a:lnT w="12700" cap="flat" cmpd="sng" algn="ctr">
                      <a:solidFill>
                        <a:srgbClr val="000000"/>
                      </a:solidFill>
                      <a:prstDash val="solid"/>
                      <a:round/>
                      <a:headEnd type="none" w="med" len="med"/>
                      <a:tailEnd type="none" w="med" len="med"/>
                    </a:lnT>
                    <a:lnB>
                      <a:noFill/>
                    </a:lnB>
                  </a:tcPr>
                </a:tc>
                <a:tc rowSpan="3">
                  <a:txBody>
                    <a:bodyPr/>
                    <a:lstStyle/>
                    <a:p>
                      <a:pPr algn="l" fontAlgn="t"/>
                      <a:r>
                        <a:rPr lang="en-GB" sz="1100" b="0" i="0" u="none" strike="noStrike" dirty="0">
                          <a:solidFill>
                            <a:srgbClr val="000000"/>
                          </a:solidFill>
                          <a:latin typeface="Arial"/>
                        </a:rPr>
                        <a:t>Banking and insurance</a:t>
                      </a:r>
                    </a:p>
                  </a:txBody>
                  <a:tcPr marL="7966" marR="7966" marT="7966"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r>
              <a:tr h="452375">
                <a:tc vMerge="1">
                  <a:txBody>
                    <a:bodyPr/>
                    <a:lstStyle/>
                    <a:p>
                      <a:endParaRPr lang="en-GB"/>
                    </a:p>
                  </a:txBody>
                  <a:tcPr/>
                </a:tc>
                <a:tc>
                  <a:txBody>
                    <a:bodyPr/>
                    <a:lstStyle/>
                    <a:p>
                      <a:pPr algn="l" fontAlgn="t"/>
                      <a:r>
                        <a:rPr lang="en-GB" sz="1100" b="0" i="0" u="none" strike="noStrike" dirty="0">
                          <a:solidFill>
                            <a:srgbClr val="000000"/>
                          </a:solidFill>
                          <a:latin typeface="Arial"/>
                        </a:rPr>
                        <a:t>Conservative and punctual national temperament</a:t>
                      </a:r>
                    </a:p>
                  </a:txBody>
                  <a:tcPr marL="7966" marR="7966" marT="7966" marB="0">
                    <a:lnL>
                      <a:noFill/>
                    </a:lnL>
                    <a:lnR>
                      <a:noFill/>
                    </a:lnR>
                    <a:lnT>
                      <a:noFill/>
                    </a:lnT>
                    <a:lnB>
                      <a:noFill/>
                    </a:lnB>
                  </a:tcPr>
                </a:tc>
                <a:tc vMerge="1">
                  <a:txBody>
                    <a:bodyPr/>
                    <a:lstStyle/>
                    <a:p>
                      <a:endParaRPr lang="en-GB"/>
                    </a:p>
                  </a:txBody>
                  <a:tcPr/>
                </a:tc>
              </a:tr>
              <a:tr h="231928">
                <a:tc vMerge="1">
                  <a:txBody>
                    <a:bodyPr/>
                    <a:lstStyle/>
                    <a:p>
                      <a:endParaRPr lang="en-GB"/>
                    </a:p>
                  </a:txBody>
                  <a:tcPr/>
                </a:tc>
                <a:tc>
                  <a:txBody>
                    <a:bodyPr/>
                    <a:lstStyle/>
                    <a:p>
                      <a:pPr algn="l" fontAlgn="t"/>
                      <a:r>
                        <a:rPr lang="en-GB" sz="1100" b="0" i="0" u="none" strike="noStrike">
                          <a:solidFill>
                            <a:srgbClr val="000000"/>
                          </a:solidFill>
                          <a:latin typeface="Arial"/>
                        </a:rPr>
                        <a:t>Affluence</a:t>
                      </a:r>
                    </a:p>
                  </a:txBody>
                  <a:tcPr marL="7966" marR="7966" marT="7966" marB="0">
                    <a:lnL>
                      <a:noFill/>
                    </a:lnL>
                    <a:lnR>
                      <a:noFill/>
                    </a:lnR>
                    <a:lnT>
                      <a:noFill/>
                    </a:lnT>
                    <a:lnB>
                      <a:noFill/>
                    </a:lnB>
                  </a:tcPr>
                </a:tc>
                <a:tc vMerge="1">
                  <a:txBody>
                    <a:bodyPr/>
                    <a:lstStyle/>
                    <a:p>
                      <a:endParaRPr lang="en-GB"/>
                    </a:p>
                  </a:txBody>
                  <a:tcPr/>
                </a:tc>
              </a:tr>
              <a:tr h="672822">
                <a:tc>
                  <a:txBody>
                    <a:bodyPr/>
                    <a:lstStyle/>
                    <a:p>
                      <a:pPr algn="l" fontAlgn="t"/>
                      <a:r>
                        <a:rPr lang="en-GB" sz="1100" b="0" i="0" u="none" strike="noStrike">
                          <a:solidFill>
                            <a:srgbClr val="000000"/>
                          </a:solidFill>
                          <a:latin typeface="Arial"/>
                        </a:rPr>
                        <a:t> </a:t>
                      </a:r>
                    </a:p>
                  </a:txBody>
                  <a:tcPr marL="7966" marR="7966" marT="7966"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a:solidFill>
                            <a:srgbClr val="000000"/>
                          </a:solidFill>
                          <a:latin typeface="Arial"/>
                        </a:rPr>
                        <a:t>Well educated, well trained population with strong traditional of mechanical engineering skills</a:t>
                      </a:r>
                    </a:p>
                  </a:txBody>
                  <a:tcPr marL="7966" marR="7966" marT="7966"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dirty="0">
                          <a:solidFill>
                            <a:srgbClr val="000000"/>
                          </a:solidFill>
                          <a:latin typeface="Arial"/>
                        </a:rPr>
                        <a:t>Clocks, watches and precision engineering </a:t>
                      </a:r>
                    </a:p>
                  </a:txBody>
                  <a:tcPr marL="7966" marR="7966" marT="7966"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r>
              <a:tr h="231928">
                <a:tc rowSpan="2">
                  <a:txBody>
                    <a:bodyPr/>
                    <a:lstStyle/>
                    <a:p>
                      <a:pPr algn="l" fontAlgn="t"/>
                      <a:r>
                        <a:rPr lang="en-GB" sz="1100" b="0" i="0" u="none" strike="noStrike">
                          <a:solidFill>
                            <a:srgbClr val="000000"/>
                          </a:solidFill>
                          <a:latin typeface="Arial"/>
                        </a:rPr>
                        <a:t>USA</a:t>
                      </a:r>
                    </a:p>
                  </a:txBody>
                  <a:tcPr marL="7966" marR="7966" marT="7966"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l" fontAlgn="t"/>
                      <a:r>
                        <a:rPr lang="en-GB" sz="1100" b="0" i="0" u="none" strike="noStrike">
                          <a:solidFill>
                            <a:srgbClr val="000000"/>
                          </a:solidFill>
                          <a:latin typeface="Arial"/>
                        </a:rPr>
                        <a:t>Abundance of fertile land</a:t>
                      </a:r>
                    </a:p>
                  </a:txBody>
                  <a:tcPr marL="7966" marR="7966" marT="7966" marB="0">
                    <a:lnL>
                      <a:noFill/>
                    </a:lnL>
                    <a:lnR>
                      <a:noFill/>
                    </a:lnR>
                    <a:lnT w="12700" cap="flat" cmpd="sng" algn="ctr">
                      <a:solidFill>
                        <a:srgbClr val="000000"/>
                      </a:solidFill>
                      <a:prstDash val="solid"/>
                      <a:round/>
                      <a:headEnd type="none" w="med" len="med"/>
                      <a:tailEnd type="none" w="med" len="med"/>
                    </a:lnT>
                    <a:lnB>
                      <a:noFill/>
                    </a:lnB>
                  </a:tcPr>
                </a:tc>
                <a:tc rowSpan="2">
                  <a:txBody>
                    <a:bodyPr/>
                    <a:lstStyle/>
                    <a:p>
                      <a:pPr algn="l" fontAlgn="t"/>
                      <a:r>
                        <a:rPr lang="en-GB" sz="1100" b="0" i="0" u="none" strike="noStrike" dirty="0">
                          <a:solidFill>
                            <a:srgbClr val="000000"/>
                          </a:solidFill>
                          <a:latin typeface="Arial"/>
                        </a:rPr>
                        <a:t>Agricultural products</a:t>
                      </a:r>
                    </a:p>
                  </a:txBody>
                  <a:tcPr marL="7966" marR="7966" marT="7966"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r>
              <a:tr h="452375">
                <a:tc vMerge="1">
                  <a:txBody>
                    <a:bodyPr/>
                    <a:lstStyle/>
                    <a:p>
                      <a:endParaRPr lang="en-GB"/>
                    </a:p>
                  </a:txBody>
                  <a:tcPr/>
                </a:tc>
                <a:tc>
                  <a:txBody>
                    <a:bodyPr/>
                    <a:lstStyle/>
                    <a:p>
                      <a:pPr algn="l" fontAlgn="t"/>
                      <a:r>
                        <a:rPr lang="en-GB" sz="1100" b="0" i="0" u="none" strike="noStrike" dirty="0">
                          <a:solidFill>
                            <a:srgbClr val="000000"/>
                          </a:solidFill>
                          <a:latin typeface="Arial"/>
                        </a:rPr>
                        <a:t>Absence of rigid, traditional rural social structure</a:t>
                      </a:r>
                    </a:p>
                  </a:txBody>
                  <a:tcPr marL="7966" marR="7966" marT="7966" marB="0">
                    <a:lnL>
                      <a:noFill/>
                    </a:lnL>
                    <a:lnR>
                      <a:noFill/>
                    </a:lnR>
                    <a:lnT>
                      <a:noFill/>
                    </a:lnT>
                    <a:lnB>
                      <a:noFill/>
                    </a:lnB>
                  </a:tcPr>
                </a:tc>
                <a:tc vMerge="1">
                  <a:txBody>
                    <a:bodyPr/>
                    <a:lstStyle/>
                    <a:p>
                      <a:endParaRPr lang="en-GB"/>
                    </a:p>
                  </a:txBody>
                  <a:tcPr/>
                </a:tc>
              </a:tr>
              <a:tr h="231928">
                <a:tc rowSpan="2">
                  <a:txBody>
                    <a:bodyPr/>
                    <a:lstStyle/>
                    <a:p>
                      <a:pPr algn="l" fontAlgn="t"/>
                      <a:r>
                        <a:rPr lang="en-GB" sz="1100" b="0" i="0" u="none" strike="noStrike">
                          <a:solidFill>
                            <a:srgbClr val="000000"/>
                          </a:solidFill>
                          <a:latin typeface="Arial"/>
                        </a:rPr>
                        <a:t> </a:t>
                      </a:r>
                    </a:p>
                  </a:txBody>
                  <a:tcPr marL="7966" marR="7966" marT="7966"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t"/>
                      <a:r>
                        <a:rPr lang="en-GB" sz="1100" b="0" i="0" u="none" strike="noStrike">
                          <a:solidFill>
                            <a:srgbClr val="000000"/>
                          </a:solidFill>
                          <a:latin typeface="Arial"/>
                        </a:rPr>
                        <a:t>Very strong in basic research</a:t>
                      </a:r>
                    </a:p>
                  </a:txBody>
                  <a:tcPr marL="7966" marR="7966" marT="7966" marB="0">
                    <a:lnL>
                      <a:noFill/>
                    </a:lnL>
                    <a:lnR>
                      <a:noFill/>
                    </a:lnR>
                    <a:lnT>
                      <a:noFill/>
                    </a:lnT>
                    <a:lnB>
                      <a:noFill/>
                    </a:lnB>
                  </a:tcPr>
                </a:tc>
                <a:tc rowSpan="2">
                  <a:txBody>
                    <a:bodyPr/>
                    <a:lstStyle/>
                    <a:p>
                      <a:pPr algn="l" fontAlgn="t"/>
                      <a:r>
                        <a:rPr lang="en-GB" sz="1100" b="0" i="0" u="none" strike="noStrike" dirty="0">
                          <a:solidFill>
                            <a:srgbClr val="000000"/>
                          </a:solidFill>
                          <a:latin typeface="Arial"/>
                        </a:rPr>
                        <a:t>Chemicals and pharmaceuticals</a:t>
                      </a:r>
                    </a:p>
                  </a:txBody>
                  <a:tcPr marL="7966" marR="7966" marT="7966" marB="0">
                    <a:lnL>
                      <a:noFill/>
                    </a:lnL>
                    <a:lnR w="12700" cap="flat" cmpd="sng" algn="ctr">
                      <a:solidFill>
                        <a:srgbClr val="000000"/>
                      </a:solidFill>
                      <a:prstDash val="solid"/>
                      <a:round/>
                      <a:headEnd type="none" w="med" len="med"/>
                      <a:tailEnd type="none" w="med" len="med"/>
                    </a:lnR>
                    <a:lnT>
                      <a:noFill/>
                    </a:lnT>
                    <a:lnB>
                      <a:noFill/>
                    </a:lnB>
                  </a:tcPr>
                </a:tc>
              </a:tr>
              <a:tr h="231928">
                <a:tc vMerge="1">
                  <a:txBody>
                    <a:bodyPr/>
                    <a:lstStyle/>
                    <a:p>
                      <a:endParaRPr lang="en-GB"/>
                    </a:p>
                  </a:txBody>
                  <a:tcPr/>
                </a:tc>
                <a:tc>
                  <a:txBody>
                    <a:bodyPr/>
                    <a:lstStyle/>
                    <a:p>
                      <a:pPr algn="l" fontAlgn="t"/>
                      <a:r>
                        <a:rPr lang="en-GB" sz="1100" b="0" i="0" u="none" strike="noStrike" dirty="0">
                          <a:solidFill>
                            <a:srgbClr val="000000"/>
                          </a:solidFill>
                          <a:latin typeface="Arial"/>
                        </a:rPr>
                        <a:t>(esp. chemical research)</a:t>
                      </a:r>
                    </a:p>
                  </a:txBody>
                  <a:tcPr marL="7966" marR="7966" marT="7966" marB="0">
                    <a:lnL>
                      <a:noFill/>
                    </a:lnL>
                    <a:lnR>
                      <a:noFill/>
                    </a:lnR>
                    <a:lnT>
                      <a:noFill/>
                    </a:lnT>
                    <a:lnB>
                      <a:noFill/>
                    </a:lnB>
                  </a:tcPr>
                </a:tc>
                <a:tc vMerge="1">
                  <a:txBody>
                    <a:bodyPr/>
                    <a:lstStyle/>
                    <a:p>
                      <a:endParaRPr lang="en-GB"/>
                    </a:p>
                  </a:txBody>
                  <a:tcPr/>
                </a:tc>
              </a:tr>
              <a:tr h="452375">
                <a:tc rowSpan="4">
                  <a:txBody>
                    <a:bodyPr/>
                    <a:lstStyle/>
                    <a:p>
                      <a:pPr algn="l" fontAlgn="t"/>
                      <a:r>
                        <a:rPr lang="en-GB" sz="1100" b="0" i="0" u="none" strike="noStrike">
                          <a:solidFill>
                            <a:srgbClr val="000000"/>
                          </a:solidFill>
                          <a:latin typeface="Arial"/>
                        </a:rPr>
                        <a:t> </a:t>
                      </a:r>
                    </a:p>
                  </a:txBody>
                  <a:tcPr marL="7966" marR="7966" marT="7966"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a:solidFill>
                            <a:srgbClr val="000000"/>
                          </a:solidFill>
                          <a:latin typeface="Arial"/>
                        </a:rPr>
                        <a:t>Communications infrastructure highly efficient</a:t>
                      </a:r>
                    </a:p>
                  </a:txBody>
                  <a:tcPr marL="7966" marR="7966" marT="7966" marB="0">
                    <a:lnL>
                      <a:noFill/>
                    </a:lnL>
                    <a:lnR>
                      <a:noFill/>
                    </a:lnR>
                    <a:lnT>
                      <a:noFill/>
                    </a:lnT>
                    <a:lnB>
                      <a:noFill/>
                    </a:lnB>
                  </a:tcPr>
                </a:tc>
                <a:tc rowSpan="4">
                  <a:txBody>
                    <a:bodyPr/>
                    <a:lstStyle/>
                    <a:p>
                      <a:pPr algn="l" fontAlgn="t"/>
                      <a:r>
                        <a:rPr lang="en-GB" sz="1100" b="0" i="0" u="none" strike="noStrike" dirty="0">
                          <a:solidFill>
                            <a:srgbClr val="000000"/>
                          </a:solidFill>
                          <a:latin typeface="Arial"/>
                        </a:rPr>
                        <a:t>Financial services</a:t>
                      </a:r>
                    </a:p>
                  </a:txBody>
                  <a:tcPr marL="7966" marR="7966" marT="7966"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r>
              <a:tr h="231928">
                <a:tc vMerge="1">
                  <a:txBody>
                    <a:bodyPr/>
                    <a:lstStyle/>
                    <a:p>
                      <a:endParaRPr lang="en-GB"/>
                    </a:p>
                  </a:txBody>
                  <a:tcPr/>
                </a:tc>
                <a:tc>
                  <a:txBody>
                    <a:bodyPr/>
                    <a:lstStyle/>
                    <a:p>
                      <a:pPr algn="l" fontAlgn="t"/>
                      <a:r>
                        <a:rPr lang="en-GB" sz="1100" b="0" i="0" u="none" strike="noStrike" dirty="0">
                          <a:solidFill>
                            <a:srgbClr val="000000"/>
                          </a:solidFill>
                          <a:latin typeface="Arial"/>
                        </a:rPr>
                        <a:t>Materialistic culture</a:t>
                      </a:r>
                    </a:p>
                  </a:txBody>
                  <a:tcPr marL="7966" marR="7966" marT="7966" marB="0">
                    <a:lnL>
                      <a:noFill/>
                    </a:lnL>
                    <a:lnR>
                      <a:noFill/>
                    </a:lnR>
                    <a:lnT>
                      <a:noFill/>
                    </a:lnT>
                    <a:lnB>
                      <a:noFill/>
                    </a:lnB>
                  </a:tcPr>
                </a:tc>
                <a:tc vMerge="1">
                  <a:txBody>
                    <a:bodyPr/>
                    <a:lstStyle/>
                    <a:p>
                      <a:endParaRPr lang="en-GB"/>
                    </a:p>
                  </a:txBody>
                  <a:tcPr/>
                </a:tc>
              </a:tr>
              <a:tr h="452375">
                <a:tc vMerge="1">
                  <a:txBody>
                    <a:bodyPr/>
                    <a:lstStyle/>
                    <a:p>
                      <a:endParaRPr lang="en-GB"/>
                    </a:p>
                  </a:txBody>
                  <a:tcPr/>
                </a:tc>
                <a:tc>
                  <a:txBody>
                    <a:bodyPr/>
                    <a:lstStyle/>
                    <a:p>
                      <a:pPr algn="l" fontAlgn="t"/>
                      <a:r>
                        <a:rPr lang="en-GB" sz="1100" b="0" i="0" u="none" strike="noStrike" dirty="0">
                          <a:solidFill>
                            <a:srgbClr val="000000"/>
                          </a:solidFill>
                          <a:latin typeface="Arial"/>
                        </a:rPr>
                        <a:t>Commitment to free enterprise capitalism </a:t>
                      </a:r>
                    </a:p>
                  </a:txBody>
                  <a:tcPr marL="7966" marR="7966" marT="7966" marB="0">
                    <a:lnL>
                      <a:noFill/>
                    </a:lnL>
                    <a:lnR>
                      <a:noFill/>
                    </a:lnR>
                    <a:lnT>
                      <a:noFill/>
                    </a:lnT>
                    <a:lnB>
                      <a:noFill/>
                    </a:lnB>
                  </a:tcPr>
                </a:tc>
                <a:tc vMerge="1">
                  <a:txBody>
                    <a:bodyPr/>
                    <a:lstStyle/>
                    <a:p>
                      <a:endParaRPr lang="en-GB"/>
                    </a:p>
                  </a:txBody>
                  <a:tcPr/>
                </a:tc>
              </a:tr>
              <a:tr h="241115">
                <a:tc vMerge="1">
                  <a:txBody>
                    <a:bodyPr/>
                    <a:lstStyle/>
                    <a:p>
                      <a:endParaRPr lang="en-GB"/>
                    </a:p>
                  </a:txBody>
                  <a:tcPr/>
                </a:tc>
                <a:tc>
                  <a:txBody>
                    <a:bodyPr/>
                    <a:lstStyle/>
                    <a:p>
                      <a:pPr algn="l" fontAlgn="t"/>
                      <a:r>
                        <a:rPr lang="en-GB" sz="1000" b="0" i="0" u="none" strike="noStrike" dirty="0">
                          <a:solidFill>
                            <a:srgbClr val="000000"/>
                          </a:solidFill>
                          <a:latin typeface="Arial"/>
                        </a:rPr>
                        <a:t> </a:t>
                      </a:r>
                    </a:p>
                  </a:txBody>
                  <a:tcPr marL="7966" marR="7966" marT="7966" marB="0">
                    <a:lnL>
                      <a:noFill/>
                    </a:lnL>
                    <a:lnR>
                      <a:noFill/>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p:txBody>
          <a:bodyPr/>
          <a:lstStyle/>
          <a:p>
            <a:pPr eaLnBrk="1" hangingPunct="1"/>
            <a:r>
              <a:rPr lang="en-GB" sz="3200" smtClean="0"/>
              <a:t>Porter’s National Diamond</a:t>
            </a:r>
          </a:p>
        </p:txBody>
      </p:sp>
      <p:graphicFrame>
        <p:nvGraphicFramePr>
          <p:cNvPr id="7170" name="Object 5"/>
          <p:cNvGraphicFramePr>
            <a:graphicFrameLocks noChangeAspect="1"/>
          </p:cNvGraphicFramePr>
          <p:nvPr>
            <p:ph type="body" idx="1"/>
          </p:nvPr>
        </p:nvGraphicFramePr>
        <p:xfrm>
          <a:off x="1463675" y="1600200"/>
          <a:ext cx="6216650" cy="4525963"/>
        </p:xfrm>
        <a:graphic>
          <a:graphicData uri="http://schemas.openxmlformats.org/presentationml/2006/ole">
            <p:oleObj spid="_x0000_s7170" name="Document" r:id="rId3" imgW="8501400" imgH="6189840" progId="Word.Document.8">
              <p:embed/>
            </p:oleObj>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xfrm>
            <a:off x="381000" y="381000"/>
            <a:ext cx="8229600" cy="1143000"/>
          </a:xfrm>
        </p:spPr>
        <p:txBody>
          <a:bodyPr/>
          <a:lstStyle/>
          <a:p>
            <a:pPr eaLnBrk="1" hangingPunct="1"/>
            <a:r>
              <a:rPr lang="en-GB" sz="2400" b="1" smtClean="0">
                <a:cs typeface="Arial" charset="0"/>
              </a:rPr>
              <a:t>Forces driving global supply chain relationships</a:t>
            </a:r>
            <a:r>
              <a:rPr lang="en-GB" sz="2400" i="1" smtClean="0">
                <a:latin typeface="Arial Black" pitchFamily="34" charset="0"/>
                <a:cs typeface="Arial" charset="0"/>
              </a:rPr>
              <a:t/>
            </a:r>
            <a:br>
              <a:rPr lang="en-GB" sz="2400" i="1" smtClean="0">
                <a:latin typeface="Arial Black" pitchFamily="34" charset="0"/>
                <a:cs typeface="Arial" charset="0"/>
              </a:rPr>
            </a:br>
            <a:endParaRPr lang="en-GB" sz="2400" i="1" smtClean="0">
              <a:latin typeface="Arial Black" pitchFamily="34" charset="0"/>
              <a:cs typeface="Arial" charset="0"/>
            </a:endParaRPr>
          </a:p>
        </p:txBody>
      </p:sp>
      <p:graphicFrame>
        <p:nvGraphicFramePr>
          <p:cNvPr id="8194" name="Object 3"/>
          <p:cNvGraphicFramePr>
            <a:graphicFrameLocks noChangeAspect="1"/>
          </p:cNvGraphicFramePr>
          <p:nvPr>
            <p:ph type="body" idx="1"/>
          </p:nvPr>
        </p:nvGraphicFramePr>
        <p:xfrm>
          <a:off x="381000" y="1828800"/>
          <a:ext cx="8229600" cy="2427288"/>
        </p:xfrm>
        <a:graphic>
          <a:graphicData uri="http://schemas.openxmlformats.org/presentationml/2006/ole">
            <p:oleObj spid="_x0000_s8194" name="Document" r:id="rId3" imgW="5943600" imgH="1752480" progId="Word.Document.8">
              <p:embed/>
            </p:oleObj>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n-GB" sz="4000" b="1" i="1" smtClean="0">
                <a:cs typeface="Times New Roman" pitchFamily="18" charset="0"/>
              </a:rPr>
              <a:t>Global supply chain strategy</a:t>
            </a:r>
            <a:r>
              <a:rPr lang="en-GB" sz="4000" smtClean="0"/>
              <a:t> </a:t>
            </a:r>
          </a:p>
        </p:txBody>
      </p:sp>
      <p:graphicFrame>
        <p:nvGraphicFramePr>
          <p:cNvPr id="9218" name="Object 3"/>
          <p:cNvGraphicFramePr>
            <a:graphicFrameLocks noChangeAspect="1"/>
          </p:cNvGraphicFramePr>
          <p:nvPr>
            <p:ph type="body" idx="1"/>
          </p:nvPr>
        </p:nvGraphicFramePr>
        <p:xfrm>
          <a:off x="914400" y="1447800"/>
          <a:ext cx="7310438" cy="4525963"/>
        </p:xfrm>
        <a:graphic>
          <a:graphicData uri="http://schemas.openxmlformats.org/presentationml/2006/ole">
            <p:oleObj spid="_x0000_s9218" name="Document" r:id="rId3" imgW="5943600" imgH="3679920" progId="Word.Document.8">
              <p:embed/>
            </p:oleObj>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457200" y="152400"/>
            <a:ext cx="8229600" cy="914400"/>
          </a:xfrm>
        </p:spPr>
        <p:txBody>
          <a:bodyPr/>
          <a:lstStyle/>
          <a:p>
            <a:pPr eaLnBrk="1" hangingPunct="1"/>
            <a:r>
              <a:rPr lang="en-GB" sz="2800" smtClean="0">
                <a:cs typeface="Times New Roman" pitchFamily="18" charset="0"/>
              </a:rPr>
              <a:t>Logistics and Supply chain: Structure and Tiering</a:t>
            </a:r>
            <a:r>
              <a:rPr lang="en-GB" sz="2800" smtClean="0"/>
              <a:t> </a:t>
            </a:r>
          </a:p>
        </p:txBody>
      </p:sp>
      <p:graphicFrame>
        <p:nvGraphicFramePr>
          <p:cNvPr id="10242" name="Object 3"/>
          <p:cNvGraphicFramePr>
            <a:graphicFrameLocks noChangeAspect="1"/>
          </p:cNvGraphicFramePr>
          <p:nvPr>
            <p:ph type="body" idx="1"/>
          </p:nvPr>
        </p:nvGraphicFramePr>
        <p:xfrm>
          <a:off x="1295400" y="1219200"/>
          <a:ext cx="7010400" cy="5257800"/>
        </p:xfrm>
        <a:graphic>
          <a:graphicData uri="http://schemas.openxmlformats.org/presentationml/2006/ole">
            <p:oleObj spid="_x0000_s10242" name="Document" r:id="rId3" imgW="6088320" imgH="5650560" progId="Word.Document.8">
              <p:embed/>
            </p:oleObj>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pPr eaLnBrk="1" hangingPunct="1"/>
            <a:r>
              <a:rPr lang="en-GB" sz="4000" smtClean="0">
                <a:cs typeface="Times New Roman" pitchFamily="18" charset="0"/>
              </a:rPr>
              <a:t>Planning and control cycle</a:t>
            </a:r>
            <a:r>
              <a:rPr lang="en-GB" sz="4000" smtClean="0"/>
              <a:t> </a:t>
            </a:r>
          </a:p>
        </p:txBody>
      </p:sp>
      <p:graphicFrame>
        <p:nvGraphicFramePr>
          <p:cNvPr id="11266" name="Object 3"/>
          <p:cNvGraphicFramePr>
            <a:graphicFrameLocks noChangeAspect="1"/>
          </p:cNvGraphicFramePr>
          <p:nvPr>
            <p:ph type="body" idx="1"/>
          </p:nvPr>
        </p:nvGraphicFramePr>
        <p:xfrm>
          <a:off x="1905000" y="1295400"/>
          <a:ext cx="6562725" cy="4873625"/>
        </p:xfrm>
        <a:graphic>
          <a:graphicData uri="http://schemas.openxmlformats.org/presentationml/2006/ole">
            <p:oleObj spid="_x0000_s11266" name="Document" r:id="rId3" imgW="6222240" imgH="4716360" progId="Word.Document.8">
              <p:embed/>
            </p:oleObj>
          </a:graphicData>
        </a:graphic>
      </p:graphicFrame>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lstStyle/>
          <a:p>
            <a:pPr eaLnBrk="1" hangingPunct="1"/>
            <a:r>
              <a:rPr lang="en-GB" sz="3200" b="1" smtClean="0">
                <a:cs typeface="Times New Roman" pitchFamily="18" charset="0"/>
              </a:rPr>
              <a:t>What does strategic planning involve</a:t>
            </a:r>
            <a:r>
              <a:rPr lang="en-GB" sz="3200" smtClean="0"/>
              <a:t> </a:t>
            </a:r>
          </a:p>
        </p:txBody>
      </p:sp>
      <p:graphicFrame>
        <p:nvGraphicFramePr>
          <p:cNvPr id="12290" name="Object 3"/>
          <p:cNvGraphicFramePr>
            <a:graphicFrameLocks noChangeAspect="1"/>
          </p:cNvGraphicFramePr>
          <p:nvPr>
            <p:ph type="body" idx="1"/>
          </p:nvPr>
        </p:nvGraphicFramePr>
        <p:xfrm>
          <a:off x="381000" y="1371600"/>
          <a:ext cx="8226425" cy="3678238"/>
        </p:xfrm>
        <a:graphic>
          <a:graphicData uri="http://schemas.openxmlformats.org/presentationml/2006/ole">
            <p:oleObj spid="_x0000_s12290" name="Document" r:id="rId3" imgW="5943600" imgH="2657880" progId="Word.Document.8">
              <p:embed/>
            </p:oleObj>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Object 3"/>
          <p:cNvGraphicFramePr>
            <a:graphicFrameLocks noChangeAspect="1"/>
          </p:cNvGraphicFramePr>
          <p:nvPr>
            <p:ph type="body" idx="1"/>
          </p:nvPr>
        </p:nvGraphicFramePr>
        <p:xfrm>
          <a:off x="838200" y="1371600"/>
          <a:ext cx="7543800" cy="3048000"/>
        </p:xfrm>
        <a:graphic>
          <a:graphicData uri="http://schemas.openxmlformats.org/presentationml/2006/ole">
            <p:oleObj spid="_x0000_s13314" name="Document" r:id="rId3" imgW="5943600" imgH="2073600" progId="Word.Document.8">
              <p:embed/>
            </p:oleObj>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sz="3600" b="1" smtClean="0">
                <a:cs typeface="Times New Roman" pitchFamily="18" charset="0"/>
              </a:rPr>
              <a:t>The process of strategic planning</a:t>
            </a:r>
            <a:r>
              <a:rPr lang="en-GB" sz="3600" smtClean="0"/>
              <a:t> </a:t>
            </a:r>
          </a:p>
        </p:txBody>
      </p:sp>
      <p:sp>
        <p:nvSpPr>
          <p:cNvPr id="57347" name="Rectangle 3"/>
          <p:cNvSpPr>
            <a:spLocks noGrp="1" noChangeArrowheads="1"/>
          </p:cNvSpPr>
          <p:nvPr>
            <p:ph type="body" idx="1"/>
          </p:nvPr>
        </p:nvSpPr>
        <p:spPr>
          <a:xfrm>
            <a:off x="914400" y="1828800"/>
            <a:ext cx="8229600" cy="4525963"/>
          </a:xfrm>
        </p:spPr>
        <p:txBody>
          <a:bodyPr/>
          <a:lstStyle/>
          <a:p>
            <a:pPr algn="just" eaLnBrk="1" hangingPunct="1"/>
            <a:r>
              <a:rPr lang="en-GB" sz="2400" smtClean="0">
                <a:cs typeface="Times New Roman" pitchFamily="18" charset="0"/>
              </a:rPr>
              <a:t>Where are we now (beginning)?</a:t>
            </a:r>
          </a:p>
          <a:p>
            <a:pPr algn="just" eaLnBrk="1" hangingPunct="1"/>
            <a:r>
              <a:rPr lang="en-GB" sz="2400" smtClean="0">
                <a:cs typeface="Times New Roman" pitchFamily="18" charset="0"/>
              </a:rPr>
              <a:t>Where do we want to be (end)?</a:t>
            </a:r>
          </a:p>
          <a:p>
            <a:pPr algn="just" eaLnBrk="1" hangingPunct="1"/>
            <a:r>
              <a:rPr lang="en-GB" sz="2400" smtClean="0">
                <a:cs typeface="Times New Roman" pitchFamily="18" charset="0"/>
              </a:rPr>
              <a:t>How might we get there (means)?</a:t>
            </a:r>
          </a:p>
          <a:p>
            <a:pPr algn="just" eaLnBrk="1" hangingPunct="1"/>
            <a:r>
              <a:rPr lang="en-GB" sz="2400" smtClean="0">
                <a:cs typeface="Times New Roman" pitchFamily="18" charset="0"/>
              </a:rPr>
              <a:t>Which way is the best (alternative means)?</a:t>
            </a:r>
          </a:p>
          <a:p>
            <a:pPr algn="just" eaLnBrk="1" hangingPunct="1"/>
            <a:r>
              <a:rPr lang="en-GB" sz="2400" smtClean="0">
                <a:cs typeface="Times New Roman" pitchFamily="18" charset="0"/>
              </a:rPr>
              <a:t>How can we ensure arrival (implementation)?</a:t>
            </a:r>
          </a:p>
          <a:p>
            <a:pPr eaLnBrk="1" hangingPunct="1"/>
            <a:endParaRPr lang="en-GB" sz="2000" smtClean="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Object 4"/>
          <p:cNvGraphicFramePr>
            <a:graphicFrameLocks noChangeAspect="1"/>
          </p:cNvGraphicFramePr>
          <p:nvPr>
            <p:ph type="body" idx="1"/>
          </p:nvPr>
        </p:nvGraphicFramePr>
        <p:xfrm>
          <a:off x="304800" y="1371600"/>
          <a:ext cx="8610600" cy="3333750"/>
        </p:xfrm>
        <a:graphic>
          <a:graphicData uri="http://schemas.openxmlformats.org/presentationml/2006/ole">
            <p:oleObj spid="_x0000_s14338" name="Document" r:id="rId3" imgW="5945040" imgH="1766880" progId="Word.Document.8">
              <p:embed/>
            </p:oleObj>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3"/>
          <p:cNvSpPr>
            <a:spLocks noGrp="1" noChangeArrowheads="1"/>
          </p:cNvSpPr>
          <p:nvPr>
            <p:ph type="body" idx="1"/>
          </p:nvPr>
        </p:nvSpPr>
        <p:spPr>
          <a:xfrm>
            <a:off x="533400" y="1143000"/>
            <a:ext cx="8229600" cy="4525963"/>
          </a:xfrm>
        </p:spPr>
        <p:txBody>
          <a:bodyPr/>
          <a:lstStyle/>
          <a:p>
            <a:pPr algn="just" eaLnBrk="1" hangingPunct="1">
              <a:buFontTx/>
              <a:buNone/>
            </a:pPr>
            <a:r>
              <a:rPr lang="en-GB" sz="2400" smtClean="0">
                <a:cs typeface="Times New Roman" pitchFamily="18" charset="0"/>
              </a:rPr>
              <a:t>Stage two: </a:t>
            </a:r>
            <a:r>
              <a:rPr lang="en-GB" sz="2400" i="1" smtClean="0">
                <a:cs typeface="Times New Roman" pitchFamily="18" charset="0"/>
              </a:rPr>
              <a:t>Where the organisation should go in future?</a:t>
            </a:r>
          </a:p>
          <a:p>
            <a:pPr algn="just" eaLnBrk="1" hangingPunct="1">
              <a:buFontTx/>
              <a:buNone/>
            </a:pPr>
            <a:endParaRPr lang="en-GB" sz="2400" smtClean="0">
              <a:cs typeface="Times New Roman" pitchFamily="18" charset="0"/>
            </a:endParaRPr>
          </a:p>
          <a:p>
            <a:pPr algn="just" eaLnBrk="1" hangingPunct="1"/>
            <a:r>
              <a:rPr lang="en-GB" sz="2000" smtClean="0">
                <a:cs typeface="Times New Roman" pitchFamily="18" charset="0"/>
              </a:rPr>
              <a:t>Organisation’s objectives </a:t>
            </a:r>
          </a:p>
          <a:p>
            <a:pPr algn="just" eaLnBrk="1" hangingPunct="1">
              <a:buFontTx/>
              <a:buNone/>
            </a:pPr>
            <a:endParaRPr lang="en-GB" sz="2000" smtClean="0">
              <a:cs typeface="Times New Roman" pitchFamily="18" charset="0"/>
            </a:endParaRPr>
          </a:p>
          <a:p>
            <a:pPr algn="just" eaLnBrk="1" hangingPunct="1">
              <a:buFontTx/>
              <a:buNone/>
            </a:pPr>
            <a:endParaRPr lang="en-GB" sz="2000" smtClean="0">
              <a:cs typeface="Times New Roman" pitchFamily="18" charset="0"/>
            </a:endParaRPr>
          </a:p>
          <a:p>
            <a:pPr algn="just" eaLnBrk="1" hangingPunct="1">
              <a:buFontTx/>
              <a:buNone/>
            </a:pPr>
            <a:r>
              <a:rPr lang="en-GB" sz="2400" smtClean="0">
                <a:cs typeface="Times New Roman" pitchFamily="18" charset="0"/>
              </a:rPr>
              <a:t>Stage three: </a:t>
            </a:r>
            <a:r>
              <a:rPr lang="en-GB" sz="2400" i="1" smtClean="0">
                <a:cs typeface="Times New Roman" pitchFamily="18" charset="0"/>
              </a:rPr>
              <a:t>How the desired end might be achieved?</a:t>
            </a:r>
            <a:endParaRPr lang="en-GB" sz="2400" smtClean="0">
              <a:cs typeface="Times New Roman" pitchFamily="18" charset="0"/>
            </a:endParaRPr>
          </a:p>
          <a:p>
            <a:pPr algn="just" eaLnBrk="1" hangingPunct="1">
              <a:buFontTx/>
              <a:buNone/>
            </a:pPr>
            <a:endParaRPr lang="en-GB" sz="2400" smtClean="0">
              <a:cs typeface="Times New Roman" pitchFamily="18" charset="0"/>
            </a:endParaRPr>
          </a:p>
          <a:p>
            <a:pPr algn="just" eaLnBrk="1" hangingPunct="1"/>
            <a:r>
              <a:rPr lang="en-GB" sz="2000" smtClean="0">
                <a:cs typeface="Times New Roman" pitchFamily="18" charset="0"/>
              </a:rPr>
              <a:t>This requires creative inputs from the people working in the 	  organisation</a:t>
            </a:r>
          </a:p>
          <a:p>
            <a:pPr eaLnBrk="1" hangingPunct="1"/>
            <a:endParaRPr lang="en-GB" sz="2000" smtClean="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3"/>
          <p:cNvSpPr>
            <a:spLocks noGrp="1" noChangeArrowheads="1"/>
          </p:cNvSpPr>
          <p:nvPr>
            <p:ph type="body" idx="1"/>
          </p:nvPr>
        </p:nvSpPr>
        <p:spPr>
          <a:xfrm>
            <a:off x="304800" y="990600"/>
            <a:ext cx="8458200" cy="4525963"/>
          </a:xfrm>
        </p:spPr>
        <p:txBody>
          <a:bodyPr/>
          <a:lstStyle/>
          <a:p>
            <a:pPr eaLnBrk="1" hangingPunct="1">
              <a:buFontTx/>
              <a:buNone/>
            </a:pPr>
            <a:r>
              <a:rPr lang="en-GB" sz="2400" smtClean="0">
                <a:cs typeface="Times New Roman" pitchFamily="18" charset="0"/>
              </a:rPr>
              <a:t>Stage two:  </a:t>
            </a:r>
            <a:r>
              <a:rPr lang="en-GB" sz="2400" i="1" smtClean="0">
                <a:cs typeface="Times New Roman" pitchFamily="18" charset="0"/>
              </a:rPr>
              <a:t>Where the organisation should go in future?</a:t>
            </a:r>
          </a:p>
          <a:p>
            <a:pPr eaLnBrk="1" hangingPunct="1">
              <a:buFontTx/>
              <a:buNone/>
            </a:pPr>
            <a:endParaRPr lang="en-GB" sz="2400" smtClean="0">
              <a:cs typeface="Times New Roman" pitchFamily="18" charset="0"/>
            </a:endParaRPr>
          </a:p>
          <a:p>
            <a:pPr algn="just" eaLnBrk="1" hangingPunct="1"/>
            <a:r>
              <a:rPr lang="en-GB" sz="2400" smtClean="0">
                <a:cs typeface="Times New Roman" pitchFamily="18" charset="0"/>
              </a:rPr>
              <a:t>Organisation’s objectives</a:t>
            </a:r>
          </a:p>
          <a:p>
            <a:pPr algn="just" eaLnBrk="1" hangingPunct="1">
              <a:buFontTx/>
              <a:buNone/>
            </a:pPr>
            <a:endParaRPr lang="en-GB" sz="2400" smtClean="0">
              <a:cs typeface="Times New Roman" pitchFamily="18" charset="0"/>
            </a:endParaRPr>
          </a:p>
          <a:p>
            <a:pPr eaLnBrk="1" hangingPunct="1">
              <a:buFontTx/>
              <a:buNone/>
            </a:pPr>
            <a:r>
              <a:rPr lang="en-GB" sz="2400" smtClean="0">
                <a:cs typeface="Times New Roman" pitchFamily="18" charset="0"/>
              </a:rPr>
              <a:t>Stage three:  </a:t>
            </a:r>
            <a:r>
              <a:rPr lang="en-GB" sz="2400" i="1" smtClean="0">
                <a:cs typeface="Times New Roman" pitchFamily="18" charset="0"/>
              </a:rPr>
              <a:t>How the desired end might be achieved?</a:t>
            </a:r>
          </a:p>
          <a:p>
            <a:pPr algn="just" eaLnBrk="1" hangingPunct="1">
              <a:buFontTx/>
              <a:buNone/>
            </a:pPr>
            <a:endParaRPr lang="en-GB" sz="2000" smtClean="0">
              <a:cs typeface="Times New Roman" pitchFamily="18" charset="0"/>
            </a:endParaRPr>
          </a:p>
          <a:p>
            <a:pPr algn="just" eaLnBrk="1" hangingPunct="1"/>
            <a:r>
              <a:rPr lang="en-GB" sz="2400" smtClean="0">
                <a:cs typeface="Times New Roman" pitchFamily="18" charset="0"/>
              </a:rPr>
              <a:t>This requires creative inputs from the people working in the organisation</a:t>
            </a:r>
          </a:p>
          <a:p>
            <a:pPr eaLnBrk="1" hangingPunct="1"/>
            <a:endParaRPr lang="en-GB" sz="2400" smtClean="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533400"/>
            <a:ext cx="8229600" cy="944563"/>
          </a:xfrm>
        </p:spPr>
        <p:txBody>
          <a:bodyPr/>
          <a:lstStyle/>
          <a:p>
            <a:pPr eaLnBrk="1" hangingPunct="1"/>
            <a:r>
              <a:rPr lang="en-GB" sz="3200" smtClean="0">
                <a:cs typeface="Arial" charset="0"/>
              </a:rPr>
              <a:t>Strategic Choice Process</a:t>
            </a:r>
            <a:r>
              <a:rPr lang="en-GB" sz="3200" b="1" smtClean="0">
                <a:cs typeface="Arial" charset="0"/>
              </a:rPr>
              <a:t/>
            </a:r>
            <a:br>
              <a:rPr lang="en-GB" sz="3200" b="1" smtClean="0">
                <a:cs typeface="Arial" charset="0"/>
              </a:rPr>
            </a:br>
            <a:endParaRPr lang="en-GB" sz="3200" b="1" smtClean="0">
              <a:cs typeface="Arial" charset="0"/>
            </a:endParaRPr>
          </a:p>
        </p:txBody>
      </p:sp>
      <p:sp>
        <p:nvSpPr>
          <p:cNvPr id="60419" name="Rectangle 3"/>
          <p:cNvSpPr>
            <a:spLocks noGrp="1" noChangeArrowheads="1"/>
          </p:cNvSpPr>
          <p:nvPr>
            <p:ph type="body" idx="1"/>
          </p:nvPr>
        </p:nvSpPr>
        <p:spPr/>
        <p:txBody>
          <a:bodyPr/>
          <a:lstStyle/>
          <a:p>
            <a:pPr eaLnBrk="1" hangingPunct="1">
              <a:buFontTx/>
              <a:buNone/>
            </a:pPr>
            <a:endParaRPr lang="en-GB" sz="1800" b="1" u="sng" smtClean="0">
              <a:cs typeface="Arial" charset="0"/>
            </a:endParaRPr>
          </a:p>
          <a:p>
            <a:pPr algn="just" eaLnBrk="1" hangingPunct="1">
              <a:buFontTx/>
              <a:buNone/>
            </a:pPr>
            <a:r>
              <a:rPr lang="en-GB" sz="1800" i="1" smtClean="0">
                <a:cs typeface="Times New Roman" pitchFamily="18" charset="0"/>
              </a:rPr>
              <a:t>Strategic analysis</a:t>
            </a:r>
            <a:r>
              <a:rPr lang="en-GB" sz="1800" smtClean="0">
                <a:cs typeface="Times New Roman" pitchFamily="18" charset="0"/>
              </a:rPr>
              <a:t> is concerned with understanding the strategic position of the </a:t>
            </a:r>
          </a:p>
          <a:p>
            <a:pPr algn="just" eaLnBrk="1" hangingPunct="1">
              <a:buFontTx/>
              <a:buNone/>
            </a:pPr>
            <a:r>
              <a:rPr lang="en-GB" sz="1800" smtClean="0">
                <a:cs typeface="Times New Roman" pitchFamily="18" charset="0"/>
              </a:rPr>
              <a:t>organisation, which requires that answers be found to such questions as:</a:t>
            </a:r>
          </a:p>
          <a:p>
            <a:pPr algn="just" eaLnBrk="1" hangingPunct="1">
              <a:buFontTx/>
              <a:buNone/>
            </a:pPr>
            <a:endParaRPr lang="en-GB" sz="1800" smtClean="0">
              <a:cs typeface="Times New Roman" pitchFamily="18" charset="0"/>
            </a:endParaRPr>
          </a:p>
          <a:p>
            <a:pPr algn="just" eaLnBrk="1" hangingPunct="1">
              <a:buFontTx/>
              <a:buAutoNum type="arabicPeriod"/>
            </a:pPr>
            <a:r>
              <a:rPr lang="en-GB" sz="1800" smtClean="0"/>
              <a:t>What changes are taking place in the environment?</a:t>
            </a:r>
          </a:p>
          <a:p>
            <a:pPr algn="just" eaLnBrk="1" hangingPunct="1">
              <a:buFontTx/>
              <a:buAutoNum type="arabicPeriod"/>
            </a:pPr>
            <a:r>
              <a:rPr lang="en-GB" sz="1800" smtClean="0"/>
              <a:t>How will these changes affect the organisation and its activities?</a:t>
            </a:r>
          </a:p>
          <a:p>
            <a:pPr algn="just" eaLnBrk="1" hangingPunct="1">
              <a:buFontTx/>
              <a:buAutoNum type="arabicPeriod"/>
            </a:pPr>
            <a:r>
              <a:rPr lang="en-GB" sz="1800" smtClean="0"/>
              <a:t>What resources does the organisation have to deal with these changes?</a:t>
            </a:r>
          </a:p>
          <a:p>
            <a:pPr algn="just" eaLnBrk="1" hangingPunct="1">
              <a:buFontTx/>
              <a:buAutoNum type="arabicPeriod"/>
            </a:pPr>
            <a:r>
              <a:rPr lang="en-GB" sz="1800" smtClean="0"/>
              <a:t>What do those groups associated with the organisation wish to achieve?</a:t>
            </a:r>
          </a:p>
          <a:p>
            <a:pPr eaLnBrk="1" hangingPunct="1"/>
            <a:endParaRPr lang="en-GB" sz="1800" smtClean="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sz="3600" i="1" smtClean="0">
                <a:cs typeface="Times New Roman" pitchFamily="18" charset="0"/>
              </a:rPr>
              <a:t>Strategic choice</a:t>
            </a:r>
            <a:r>
              <a:rPr lang="en-GB" sz="3600" smtClean="0">
                <a:cs typeface="Times New Roman" pitchFamily="18" charset="0"/>
              </a:rPr>
              <a:t> has three aspects:</a:t>
            </a:r>
          </a:p>
        </p:txBody>
      </p:sp>
      <p:sp>
        <p:nvSpPr>
          <p:cNvPr id="61443" name="Rectangle 3"/>
          <p:cNvSpPr>
            <a:spLocks noGrp="1" noChangeArrowheads="1"/>
          </p:cNvSpPr>
          <p:nvPr>
            <p:ph type="body" idx="1"/>
          </p:nvPr>
        </p:nvSpPr>
        <p:spPr>
          <a:xfrm>
            <a:off x="457200" y="1371600"/>
            <a:ext cx="8229600" cy="4525963"/>
          </a:xfrm>
        </p:spPr>
        <p:txBody>
          <a:bodyPr/>
          <a:lstStyle/>
          <a:p>
            <a:pPr eaLnBrk="1" hangingPunct="1"/>
            <a:endParaRPr lang="en-GB" sz="2400" smtClean="0">
              <a:cs typeface="Times New Roman" pitchFamily="18" charset="0"/>
            </a:endParaRPr>
          </a:p>
          <a:p>
            <a:pPr eaLnBrk="1" hangingPunct="1">
              <a:buFontTx/>
              <a:buAutoNum type="arabicPeriod"/>
            </a:pPr>
            <a:r>
              <a:rPr lang="en-GB" sz="2400" smtClean="0">
                <a:cs typeface="Arial" charset="0"/>
              </a:rPr>
              <a:t>The generation of strategic options</a:t>
            </a:r>
          </a:p>
          <a:p>
            <a:pPr eaLnBrk="1" hangingPunct="1">
              <a:buFontTx/>
              <a:buNone/>
            </a:pPr>
            <a:endParaRPr lang="en-GB" sz="2400" smtClean="0"/>
          </a:p>
          <a:p>
            <a:pPr eaLnBrk="1" hangingPunct="1">
              <a:buFontTx/>
              <a:buNone/>
            </a:pPr>
            <a:r>
              <a:rPr lang="en-GB" sz="2400" smtClean="0">
                <a:cs typeface="Arial" charset="0"/>
              </a:rPr>
              <a:t>2.	The evaluation of strategic options, which may be based on exploiting and organisation’s relative strengths or on overcoming its weaknesses</a:t>
            </a:r>
          </a:p>
          <a:p>
            <a:pPr eaLnBrk="1" hangingPunct="1">
              <a:buFontTx/>
              <a:buNone/>
            </a:pPr>
            <a:endParaRPr lang="en-GB" sz="2400" smtClean="0"/>
          </a:p>
          <a:p>
            <a:pPr eaLnBrk="1" hangingPunct="1">
              <a:buFontTx/>
              <a:buNone/>
            </a:pPr>
            <a:r>
              <a:rPr lang="en-GB" sz="2400" smtClean="0">
                <a:cs typeface="Arial" charset="0"/>
              </a:rPr>
              <a:t>3.	The selection of a preferred strategy which will enable the organisation to seize opportunities within its environment or to counter threats from competitors</a:t>
            </a:r>
            <a:endParaRPr lang="en-GB" sz="2400" smtClean="0"/>
          </a:p>
          <a:p>
            <a:pPr eaLnBrk="1" hangingPunct="1"/>
            <a:endParaRPr lang="en-GB" sz="2400" smtClean="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3"/>
          <p:cNvSpPr>
            <a:spLocks noGrp="1" noChangeArrowheads="1"/>
          </p:cNvSpPr>
          <p:nvPr>
            <p:ph type="body" idx="1"/>
          </p:nvPr>
        </p:nvSpPr>
        <p:spPr>
          <a:xfrm>
            <a:off x="914400" y="533400"/>
            <a:ext cx="7848600" cy="4525963"/>
          </a:xfrm>
        </p:spPr>
        <p:txBody>
          <a:bodyPr/>
          <a:lstStyle/>
          <a:p>
            <a:pPr algn="just" eaLnBrk="1" hangingPunct="1">
              <a:buFontTx/>
              <a:buNone/>
            </a:pPr>
            <a:r>
              <a:rPr lang="en-GB" sz="2000" i="1" smtClean="0">
                <a:cs typeface="Times New Roman" pitchFamily="18" charset="0"/>
              </a:rPr>
              <a:t>Competitive strategy</a:t>
            </a:r>
            <a:r>
              <a:rPr lang="en-GB" sz="2000" smtClean="0">
                <a:cs typeface="Times New Roman" pitchFamily="18" charset="0"/>
              </a:rPr>
              <a:t>: - organisations need to find the best </a:t>
            </a:r>
          </a:p>
          <a:p>
            <a:pPr algn="just" eaLnBrk="1" hangingPunct="1">
              <a:buFontTx/>
              <a:buNone/>
            </a:pPr>
            <a:r>
              <a:rPr lang="en-GB" sz="2000" smtClean="0">
                <a:cs typeface="Times New Roman" pitchFamily="18" charset="0"/>
              </a:rPr>
              <a:t>competitive position on the market. </a:t>
            </a:r>
          </a:p>
          <a:p>
            <a:pPr algn="just" eaLnBrk="1" hangingPunct="1">
              <a:buFontTx/>
              <a:buNone/>
            </a:pPr>
            <a:endParaRPr lang="en-GB" sz="2000" smtClean="0">
              <a:cs typeface="Times New Roman" pitchFamily="18" charset="0"/>
            </a:endParaRPr>
          </a:p>
          <a:p>
            <a:pPr algn="just" eaLnBrk="1" hangingPunct="1">
              <a:buFontTx/>
              <a:buNone/>
            </a:pPr>
            <a:r>
              <a:rPr lang="en-GB" sz="2000" smtClean="0">
                <a:cs typeface="Times New Roman" pitchFamily="18" charset="0"/>
              </a:rPr>
              <a:t>The following factors determine the competitiveness of a product or</a:t>
            </a:r>
          </a:p>
          <a:p>
            <a:pPr algn="just" eaLnBrk="1" hangingPunct="1">
              <a:buFontTx/>
              <a:buNone/>
            </a:pPr>
            <a:r>
              <a:rPr lang="en-GB" sz="2000" smtClean="0">
                <a:cs typeface="Times New Roman" pitchFamily="18" charset="0"/>
              </a:rPr>
              <a:t>organisation: - </a:t>
            </a:r>
          </a:p>
          <a:p>
            <a:pPr algn="just" eaLnBrk="1" hangingPunct="1">
              <a:buFontTx/>
              <a:buNone/>
            </a:pPr>
            <a:endParaRPr lang="en-GB" sz="2000" smtClean="0">
              <a:cs typeface="Times New Roman" pitchFamily="18" charset="0"/>
            </a:endParaRPr>
          </a:p>
          <a:p>
            <a:pPr algn="just" eaLnBrk="1" hangingPunct="1"/>
            <a:r>
              <a:rPr lang="en-GB" sz="2000" b="1" i="1" smtClean="0">
                <a:cs typeface="Times New Roman" pitchFamily="18" charset="0"/>
              </a:rPr>
              <a:t>Cost</a:t>
            </a:r>
            <a:endParaRPr lang="en-GB" sz="2000" smtClean="0">
              <a:cs typeface="Times New Roman" pitchFamily="18" charset="0"/>
            </a:endParaRPr>
          </a:p>
          <a:p>
            <a:pPr algn="just" eaLnBrk="1" hangingPunct="1"/>
            <a:r>
              <a:rPr lang="en-GB" sz="2000" b="1" i="1" smtClean="0">
                <a:cs typeface="Times New Roman" pitchFamily="18" charset="0"/>
              </a:rPr>
              <a:t>Quality </a:t>
            </a:r>
            <a:endParaRPr lang="en-GB" sz="2000" smtClean="0">
              <a:cs typeface="Times New Roman" pitchFamily="18" charset="0"/>
            </a:endParaRPr>
          </a:p>
          <a:p>
            <a:pPr algn="just" eaLnBrk="1" hangingPunct="1"/>
            <a:r>
              <a:rPr lang="en-GB" sz="2000" b="1" i="1" smtClean="0">
                <a:cs typeface="Times New Roman" pitchFamily="18" charset="0"/>
              </a:rPr>
              <a:t>Deliver</a:t>
            </a:r>
            <a:endParaRPr lang="en-GB" sz="2000" smtClean="0">
              <a:cs typeface="Times New Roman" pitchFamily="18" charset="0"/>
            </a:endParaRPr>
          </a:p>
          <a:p>
            <a:pPr algn="just" eaLnBrk="1" hangingPunct="1"/>
            <a:r>
              <a:rPr lang="en-GB" sz="2000" b="1" i="1" smtClean="0">
                <a:cs typeface="Times New Roman" pitchFamily="18" charset="0"/>
              </a:rPr>
              <a:t>Reliability</a:t>
            </a:r>
            <a:endParaRPr lang="en-GB" sz="2000" smtClean="0">
              <a:cs typeface="Times New Roman" pitchFamily="18" charset="0"/>
            </a:endParaRPr>
          </a:p>
          <a:p>
            <a:pPr algn="just" eaLnBrk="1" hangingPunct="1"/>
            <a:r>
              <a:rPr lang="en-GB" sz="2000" b="1" i="1" smtClean="0">
                <a:cs typeface="Times New Roman" pitchFamily="18" charset="0"/>
              </a:rPr>
              <a:t>Flexibility</a:t>
            </a:r>
            <a:endParaRPr lang="en-GB" sz="2000" smtClean="0">
              <a:cs typeface="Times New Roman" pitchFamily="18" charset="0"/>
            </a:endParaRPr>
          </a:p>
          <a:p>
            <a:pPr algn="just" eaLnBrk="1" hangingPunct="1"/>
            <a:r>
              <a:rPr lang="en-GB" sz="2000" b="1" i="1" smtClean="0">
                <a:cs typeface="Times New Roman" pitchFamily="18" charset="0"/>
              </a:rPr>
              <a:t>Responsiveness</a:t>
            </a:r>
            <a:endParaRPr lang="en-GB" sz="2000" smtClean="0">
              <a:cs typeface="Times New Roman" pitchFamily="18" charset="0"/>
            </a:endParaRPr>
          </a:p>
          <a:p>
            <a:pPr eaLnBrk="1" hangingPunct="1"/>
            <a:endParaRPr lang="en-GB" sz="2000" smtClean="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1027"/>
          <p:cNvSpPr>
            <a:spLocks noGrp="1" noChangeArrowheads="1"/>
          </p:cNvSpPr>
          <p:nvPr>
            <p:ph type="body" idx="1"/>
          </p:nvPr>
        </p:nvSpPr>
        <p:spPr/>
        <p:txBody>
          <a:bodyPr/>
          <a:lstStyle/>
          <a:p>
            <a:pPr algn="ctr" eaLnBrk="1" hangingPunct="1">
              <a:buFontTx/>
              <a:buNone/>
            </a:pPr>
            <a:r>
              <a:rPr lang="en-GB" sz="5400" smtClean="0"/>
              <a:t>Methods of Entry Into Foreign Markets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609600" y="381000"/>
            <a:ext cx="7772400" cy="1143000"/>
          </a:xfrm>
        </p:spPr>
        <p:txBody>
          <a:bodyPr/>
          <a:lstStyle/>
          <a:p>
            <a:pPr eaLnBrk="1" hangingPunct="1"/>
            <a:r>
              <a:rPr lang="en-GB" sz="3600" smtClean="0">
                <a:cs typeface="Arial" charset="0"/>
              </a:rPr>
              <a:t>Time consuming – needs to be balanced against need for rapid entry</a:t>
            </a:r>
            <a:r>
              <a:rPr lang="en-GB" sz="3600" smtClean="0"/>
              <a:t> </a:t>
            </a:r>
          </a:p>
        </p:txBody>
      </p:sp>
      <p:sp>
        <p:nvSpPr>
          <p:cNvPr id="64515" name="Rectangle 3"/>
          <p:cNvSpPr>
            <a:spLocks noGrp="1" noChangeArrowheads="1"/>
          </p:cNvSpPr>
          <p:nvPr>
            <p:ph type="body" idx="1"/>
          </p:nvPr>
        </p:nvSpPr>
        <p:spPr>
          <a:xfrm>
            <a:off x="609600" y="1828800"/>
            <a:ext cx="7772400" cy="4114800"/>
          </a:xfrm>
        </p:spPr>
        <p:txBody>
          <a:bodyPr/>
          <a:lstStyle/>
          <a:p>
            <a:pPr algn="just" eaLnBrk="1" hangingPunct="1">
              <a:buFontTx/>
              <a:buNone/>
            </a:pPr>
            <a:r>
              <a:rPr lang="en-GB" sz="2400" b="1" smtClean="0">
                <a:cs typeface="Arial" charset="0"/>
              </a:rPr>
              <a:t>Checklist</a:t>
            </a:r>
            <a:endParaRPr lang="en-GB" sz="2400" smtClean="0">
              <a:cs typeface="Arial" charset="0"/>
            </a:endParaRPr>
          </a:p>
          <a:p>
            <a:pPr algn="just" eaLnBrk="1" hangingPunct="1">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Full evaluation of all options</a:t>
            </a:r>
          </a:p>
          <a:p>
            <a:pPr algn="just" eaLnBrk="1" hangingPunct="1">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Understanding of country and markets</a:t>
            </a:r>
          </a:p>
          <a:p>
            <a:pPr algn="just" eaLnBrk="1" hangingPunct="1">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Viability and opportunities to reduce global cost</a:t>
            </a:r>
          </a:p>
          <a:p>
            <a:pPr algn="just" eaLnBrk="1" hangingPunct="1">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Clear and manageable targets</a:t>
            </a:r>
          </a:p>
          <a:p>
            <a:pPr algn="just" eaLnBrk="1" hangingPunct="1">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Financing arrangements</a:t>
            </a:r>
          </a:p>
          <a:p>
            <a:pPr algn="just" eaLnBrk="1" hangingPunct="1">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Contingency plans</a:t>
            </a:r>
          </a:p>
          <a:p>
            <a:pPr algn="just" eaLnBrk="1" hangingPunct="1">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       Marketing strategy and segmentation</a:t>
            </a:r>
            <a:r>
              <a:rPr lang="en-GB" sz="2400" smtClean="0"/>
              <a:t> </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685800" y="304800"/>
            <a:ext cx="7772400" cy="1143000"/>
          </a:xfrm>
        </p:spPr>
        <p:txBody>
          <a:bodyPr/>
          <a:lstStyle/>
          <a:p>
            <a:pPr eaLnBrk="1" hangingPunct="1"/>
            <a:r>
              <a:rPr lang="en-GB" smtClean="0">
                <a:cs typeface="Arial" charset="0"/>
              </a:rPr>
              <a:t>Primary Stages</a:t>
            </a:r>
            <a:r>
              <a:rPr lang="en-GB" smtClean="0"/>
              <a:t> </a:t>
            </a:r>
          </a:p>
        </p:txBody>
      </p:sp>
      <p:sp>
        <p:nvSpPr>
          <p:cNvPr id="65539" name="Rectangle 3"/>
          <p:cNvSpPr>
            <a:spLocks noGrp="1" noChangeArrowheads="1"/>
          </p:cNvSpPr>
          <p:nvPr>
            <p:ph type="body" idx="1"/>
          </p:nvPr>
        </p:nvSpPr>
        <p:spPr>
          <a:xfrm>
            <a:off x="685800" y="1600200"/>
            <a:ext cx="7772400" cy="4495800"/>
          </a:xfrm>
        </p:spPr>
        <p:txBody>
          <a:bodyPr/>
          <a:lstStyle/>
          <a:p>
            <a:pPr algn="just" eaLnBrk="1" hangingPunct="1">
              <a:buFontTx/>
              <a:buNone/>
            </a:pPr>
            <a:r>
              <a:rPr lang="en-GB" sz="3600" smtClean="0">
                <a:latin typeface="Symbol" pitchFamily="18" charset="2"/>
                <a:cs typeface="Arial" charset="0"/>
              </a:rPr>
              <a:t>·</a:t>
            </a:r>
            <a:r>
              <a:rPr lang="en-GB" sz="3600" smtClean="0">
                <a:cs typeface="Times New Roman" pitchFamily="18" charset="0"/>
              </a:rPr>
              <a:t>         </a:t>
            </a:r>
            <a:r>
              <a:rPr lang="en-GB" sz="3600" smtClean="0">
                <a:cs typeface="Arial" charset="0"/>
              </a:rPr>
              <a:t>Preliminary work</a:t>
            </a:r>
          </a:p>
          <a:p>
            <a:pPr algn="just" eaLnBrk="1" hangingPunct="1">
              <a:buFontTx/>
              <a:buNone/>
            </a:pPr>
            <a:r>
              <a:rPr lang="en-GB" sz="3600" smtClean="0">
                <a:latin typeface="Symbol" pitchFamily="18" charset="2"/>
                <a:cs typeface="Arial" charset="0"/>
              </a:rPr>
              <a:t>·</a:t>
            </a:r>
            <a:r>
              <a:rPr lang="en-GB" sz="3600" smtClean="0">
                <a:cs typeface="Times New Roman" pitchFamily="18" charset="0"/>
              </a:rPr>
              <a:t>         </a:t>
            </a:r>
            <a:r>
              <a:rPr lang="en-GB" sz="3600" smtClean="0">
                <a:cs typeface="Arial" charset="0"/>
              </a:rPr>
              <a:t>Planning</a:t>
            </a:r>
          </a:p>
          <a:p>
            <a:pPr algn="just" eaLnBrk="1" hangingPunct="1">
              <a:buFontTx/>
              <a:buNone/>
            </a:pPr>
            <a:r>
              <a:rPr lang="en-GB" sz="3600" smtClean="0">
                <a:latin typeface="Symbol" pitchFamily="18" charset="2"/>
                <a:cs typeface="Arial" charset="0"/>
              </a:rPr>
              <a:t>·</a:t>
            </a:r>
            <a:r>
              <a:rPr lang="en-GB" sz="3600" smtClean="0">
                <a:cs typeface="Times New Roman" pitchFamily="18" charset="0"/>
              </a:rPr>
              <a:t>         </a:t>
            </a:r>
            <a:r>
              <a:rPr lang="en-GB" sz="3600" smtClean="0">
                <a:cs typeface="Arial" charset="0"/>
              </a:rPr>
              <a:t>Investment appraisal</a:t>
            </a:r>
          </a:p>
          <a:p>
            <a:pPr algn="just" eaLnBrk="1" hangingPunct="1">
              <a:buFontTx/>
              <a:buNone/>
            </a:pPr>
            <a:r>
              <a:rPr lang="en-GB" sz="3600" smtClean="0">
                <a:latin typeface="Symbol" pitchFamily="18" charset="2"/>
                <a:cs typeface="Arial" charset="0"/>
              </a:rPr>
              <a:t>·</a:t>
            </a:r>
            <a:r>
              <a:rPr lang="en-GB" sz="3600" smtClean="0">
                <a:cs typeface="Times New Roman" pitchFamily="18" charset="0"/>
              </a:rPr>
              <a:t>         </a:t>
            </a:r>
            <a:r>
              <a:rPr lang="en-GB" sz="3600" smtClean="0">
                <a:cs typeface="Arial" charset="0"/>
              </a:rPr>
              <a:t>Operation</a:t>
            </a:r>
          </a:p>
          <a:p>
            <a:pPr algn="just" eaLnBrk="1" hangingPunct="1">
              <a:buFontTx/>
              <a:buNone/>
            </a:pPr>
            <a:r>
              <a:rPr lang="en-GB" sz="3600" smtClean="0">
                <a:latin typeface="Symbol" pitchFamily="18" charset="2"/>
                <a:cs typeface="Arial" charset="0"/>
              </a:rPr>
              <a:t>·</a:t>
            </a:r>
            <a:r>
              <a:rPr lang="en-GB" sz="3600" smtClean="0">
                <a:cs typeface="Times New Roman" pitchFamily="18" charset="0"/>
              </a:rPr>
              <a:t> 		   </a:t>
            </a:r>
            <a:r>
              <a:rPr lang="en-GB" sz="3600" smtClean="0">
                <a:cs typeface="Arial" charset="0"/>
              </a:rPr>
              <a:t>Evaluation</a:t>
            </a:r>
            <a:r>
              <a:rPr lang="en-GB" sz="3600" smtClean="0"/>
              <a:t> </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body" idx="1"/>
          </p:nvPr>
        </p:nvSpPr>
        <p:spPr>
          <a:xfrm>
            <a:off x="762000" y="1752600"/>
            <a:ext cx="7772400" cy="4114800"/>
          </a:xfrm>
        </p:spPr>
        <p:txBody>
          <a:bodyPr/>
          <a:lstStyle/>
          <a:p>
            <a:pPr eaLnBrk="1" hangingPunct="1">
              <a:buFontTx/>
              <a:buNone/>
            </a:pPr>
            <a:r>
              <a:rPr lang="en-GB" b="1" smtClean="0">
                <a:cs typeface="Arial" charset="0"/>
              </a:rPr>
              <a:t>Management Risks</a:t>
            </a:r>
            <a:endParaRPr lang="en-GB" smtClean="0">
              <a:cs typeface="Arial" charset="0"/>
            </a:endParaRPr>
          </a:p>
          <a:p>
            <a:pPr eaLnBrk="1" hangingPunct="1"/>
            <a:r>
              <a:rPr lang="en-GB" smtClean="0">
                <a:cs typeface="Arial" charset="0"/>
              </a:rPr>
              <a:t>Complexity</a:t>
            </a:r>
          </a:p>
          <a:p>
            <a:pPr eaLnBrk="1" hangingPunct="1"/>
            <a:r>
              <a:rPr lang="en-GB" smtClean="0">
                <a:cs typeface="Arial" charset="0"/>
              </a:rPr>
              <a:t>Co-ordination costs</a:t>
            </a:r>
          </a:p>
          <a:p>
            <a:pPr eaLnBrk="1" hangingPunct="1"/>
            <a:r>
              <a:rPr lang="en-GB" smtClean="0">
                <a:cs typeface="Arial" charset="0"/>
              </a:rPr>
              <a:t>Loss of focus</a:t>
            </a:r>
            <a:r>
              <a:rPr lang="en-GB" smtClean="0"/>
              <a:t> </a:t>
            </a:r>
          </a:p>
        </p:txBody>
      </p:sp>
      <p:sp>
        <p:nvSpPr>
          <p:cNvPr id="66563" name="Rectangle 3"/>
          <p:cNvSpPr>
            <a:spLocks noGrp="1" noChangeArrowheads="1"/>
          </p:cNvSpPr>
          <p:nvPr>
            <p:ph type="title"/>
          </p:nvPr>
        </p:nvSpPr>
        <p:spPr/>
        <p:txBody>
          <a:bodyPr/>
          <a:lstStyle/>
          <a:p>
            <a:pPr eaLnBrk="1" hangingPunct="1"/>
            <a:r>
              <a:rPr lang="en-GB" sz="3200" b="1" u="sng" smtClean="0">
                <a:cs typeface="Arial" charset="0"/>
              </a:rPr>
              <a:t>Risk in an international environment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685800" y="457200"/>
            <a:ext cx="7772400" cy="1143000"/>
          </a:xfrm>
        </p:spPr>
        <p:txBody>
          <a:bodyPr/>
          <a:lstStyle/>
          <a:p>
            <a:pPr eaLnBrk="1" hangingPunct="1"/>
            <a:r>
              <a:rPr lang="en-GB" smtClean="0">
                <a:cs typeface="Arial" charset="0"/>
              </a:rPr>
              <a:t>Political Risks</a:t>
            </a:r>
            <a:r>
              <a:rPr lang="en-GB" smtClean="0"/>
              <a:t> </a:t>
            </a:r>
          </a:p>
        </p:txBody>
      </p:sp>
      <p:sp>
        <p:nvSpPr>
          <p:cNvPr id="67587" name="Rectangle 3"/>
          <p:cNvSpPr>
            <a:spLocks noGrp="1" noChangeArrowheads="1"/>
          </p:cNvSpPr>
          <p:nvPr>
            <p:ph type="body" idx="1"/>
          </p:nvPr>
        </p:nvSpPr>
        <p:spPr>
          <a:xfrm>
            <a:off x="685800" y="1447800"/>
            <a:ext cx="7772400" cy="4648200"/>
          </a:xfrm>
        </p:spPr>
        <p:txBody>
          <a:bodyPr/>
          <a:lstStyle/>
          <a:p>
            <a:pPr eaLnBrk="1" hangingPunct="1"/>
            <a:r>
              <a:rPr lang="en-GB" smtClean="0">
                <a:cs typeface="Arial" charset="0"/>
              </a:rPr>
              <a:t>Governmental instability</a:t>
            </a:r>
          </a:p>
          <a:p>
            <a:pPr eaLnBrk="1" hangingPunct="1"/>
            <a:r>
              <a:rPr lang="en-GB" smtClean="0">
                <a:cs typeface="Arial" charset="0"/>
              </a:rPr>
              <a:t>Wars</a:t>
            </a:r>
            <a:r>
              <a:rPr lang="en-GB" smtClean="0">
                <a:cs typeface="Times New Roman" pitchFamily="18" charset="0"/>
              </a:rPr>
              <a:t> </a:t>
            </a:r>
          </a:p>
          <a:p>
            <a:pPr eaLnBrk="1" hangingPunct="1"/>
            <a:r>
              <a:rPr lang="en-GB" smtClean="0">
                <a:cs typeface="Arial" charset="0"/>
              </a:rPr>
              <a:t>Corruption and crime</a:t>
            </a:r>
          </a:p>
          <a:p>
            <a:pPr eaLnBrk="1" hangingPunct="1"/>
            <a:r>
              <a:rPr lang="en-GB" smtClean="0">
                <a:cs typeface="Arial" charset="0"/>
              </a:rPr>
              <a:t>Trade disagreements</a:t>
            </a:r>
          </a:p>
          <a:p>
            <a:pPr eaLnBrk="1" hangingPunct="1"/>
            <a:r>
              <a:rPr lang="en-GB" smtClean="0">
                <a:cs typeface="Arial" charset="0"/>
              </a:rPr>
              <a:t>Tariffs and taxes</a:t>
            </a:r>
          </a:p>
          <a:p>
            <a:pPr eaLnBrk="1" hangingPunct="1"/>
            <a:r>
              <a:rPr lang="en-GB" smtClean="0">
                <a:cs typeface="Arial" charset="0"/>
              </a:rPr>
              <a:t>Investment regulations</a:t>
            </a:r>
            <a:r>
              <a:rPr lang="en-GB" smtClean="0"/>
              <a:t> </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mtClean="0">
                <a:cs typeface="Arial" charset="0"/>
              </a:rPr>
              <a:t>Economic Risks</a:t>
            </a:r>
            <a:r>
              <a:rPr lang="en-GB" smtClean="0"/>
              <a:t> </a:t>
            </a:r>
          </a:p>
        </p:txBody>
      </p:sp>
      <p:sp>
        <p:nvSpPr>
          <p:cNvPr id="68611" name="Rectangle 3"/>
          <p:cNvSpPr>
            <a:spLocks noGrp="1" noChangeArrowheads="1"/>
          </p:cNvSpPr>
          <p:nvPr>
            <p:ph type="body" idx="1"/>
          </p:nvPr>
        </p:nvSpPr>
        <p:spPr/>
        <p:txBody>
          <a:bodyPr/>
          <a:lstStyle/>
          <a:p>
            <a:pPr eaLnBrk="1" hangingPunct="1"/>
            <a:r>
              <a:rPr lang="en-GB" sz="3600" smtClean="0">
                <a:cs typeface="Arial" charset="0"/>
              </a:rPr>
              <a:t>Currency fluctuations</a:t>
            </a:r>
          </a:p>
          <a:p>
            <a:pPr eaLnBrk="1" hangingPunct="1"/>
            <a:endParaRPr lang="en-GB" sz="3600" smtClean="0">
              <a:cs typeface="Arial" charset="0"/>
            </a:endParaRPr>
          </a:p>
          <a:p>
            <a:pPr eaLnBrk="1" hangingPunct="1"/>
            <a:r>
              <a:rPr lang="en-GB" sz="3600" smtClean="0">
                <a:cs typeface="Arial" charset="0"/>
              </a:rPr>
              <a:t>Foreign exchange availability</a:t>
            </a:r>
          </a:p>
          <a:p>
            <a:pPr eaLnBrk="1" hangingPunct="1"/>
            <a:r>
              <a:rPr lang="en-GB" sz="3600" smtClean="0">
                <a:cs typeface="Arial" charset="0"/>
              </a:rPr>
              <a:t>Inflation rates</a:t>
            </a:r>
            <a:r>
              <a:rPr lang="en-GB" sz="7200" smtClean="0"/>
              <a:t>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mtClean="0">
                <a:cs typeface="Arial" charset="0"/>
              </a:rPr>
              <a:t>Social and cultural Risks</a:t>
            </a:r>
            <a:r>
              <a:rPr lang="en-GB" smtClean="0"/>
              <a:t> </a:t>
            </a:r>
          </a:p>
        </p:txBody>
      </p:sp>
      <p:sp>
        <p:nvSpPr>
          <p:cNvPr id="69635" name="Rectangle 3"/>
          <p:cNvSpPr>
            <a:spLocks noGrp="1" noChangeArrowheads="1"/>
          </p:cNvSpPr>
          <p:nvPr>
            <p:ph type="body" idx="1"/>
          </p:nvPr>
        </p:nvSpPr>
        <p:spPr>
          <a:xfrm>
            <a:off x="685800" y="1600200"/>
            <a:ext cx="7772400" cy="4953000"/>
          </a:xfrm>
        </p:spPr>
        <p:txBody>
          <a:bodyPr/>
          <a:lstStyle/>
          <a:p>
            <a:pPr eaLnBrk="1" hangingPunct="1"/>
            <a:r>
              <a:rPr lang="en-GB" smtClean="0">
                <a:cs typeface="Arial" charset="0"/>
              </a:rPr>
              <a:t>Language issues</a:t>
            </a:r>
          </a:p>
          <a:p>
            <a:pPr eaLnBrk="1" hangingPunct="1">
              <a:buFontTx/>
              <a:buNone/>
            </a:pPr>
            <a:r>
              <a:rPr lang="en-GB" smtClean="0">
                <a:cs typeface="Arial" charset="0"/>
              </a:rPr>
              <a:t>	</a:t>
            </a:r>
            <a:r>
              <a:rPr lang="en-GB" sz="2800" i="1" smtClean="0">
                <a:cs typeface="Arial" charset="0"/>
              </a:rPr>
              <a:t>Pepsi in Taiwan (adds life)</a:t>
            </a:r>
          </a:p>
          <a:p>
            <a:pPr eaLnBrk="1" hangingPunct="1"/>
            <a:r>
              <a:rPr lang="en-GB" smtClean="0">
                <a:cs typeface="Arial" charset="0"/>
              </a:rPr>
              <a:t>Subtle differences – Air Lingus</a:t>
            </a:r>
          </a:p>
          <a:p>
            <a:pPr eaLnBrk="1" hangingPunct="1">
              <a:buFontTx/>
              <a:buNone/>
            </a:pPr>
            <a:r>
              <a:rPr lang="en-GB" i="1" smtClean="0">
                <a:cs typeface="Arial" charset="0"/>
              </a:rPr>
              <a:t>	</a:t>
            </a:r>
            <a:r>
              <a:rPr lang="en-GB" sz="2800" i="1" smtClean="0">
                <a:cs typeface="Arial" charset="0"/>
              </a:rPr>
              <a:t>(Alternative lifestyles)</a:t>
            </a:r>
          </a:p>
          <a:p>
            <a:pPr eaLnBrk="1" hangingPunct="1"/>
            <a:r>
              <a:rPr lang="en-GB" smtClean="0">
                <a:cs typeface="Arial" charset="0"/>
              </a:rPr>
              <a:t>Misunderstanding market history</a:t>
            </a:r>
          </a:p>
          <a:p>
            <a:pPr eaLnBrk="1" hangingPunct="1">
              <a:buFontTx/>
              <a:buNone/>
            </a:pPr>
            <a:r>
              <a:rPr lang="en-GB" smtClean="0">
                <a:cs typeface="Arial" charset="0"/>
              </a:rPr>
              <a:t>	</a:t>
            </a:r>
            <a:r>
              <a:rPr lang="en-GB" sz="2800" i="1" smtClean="0">
                <a:cs typeface="Arial" charset="0"/>
              </a:rPr>
              <a:t>P&amp;G with Pert in Poland</a:t>
            </a:r>
          </a:p>
          <a:p>
            <a:pPr eaLnBrk="1" hangingPunct="1"/>
            <a:r>
              <a:rPr lang="en-GB" smtClean="0">
                <a:cs typeface="Arial" charset="0"/>
              </a:rPr>
              <a:t>Motivating workers and decision</a:t>
            </a:r>
          </a:p>
          <a:p>
            <a:pPr eaLnBrk="1" hangingPunct="1"/>
            <a:r>
              <a:rPr lang="en-GB" smtClean="0">
                <a:cs typeface="Arial" charset="0"/>
              </a:rPr>
              <a:t>Styles</a:t>
            </a:r>
            <a:r>
              <a:rPr lang="en-GB" smtClean="0"/>
              <a:t> </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533400" y="304800"/>
            <a:ext cx="8077200" cy="1143000"/>
          </a:xfrm>
        </p:spPr>
        <p:txBody>
          <a:bodyPr/>
          <a:lstStyle/>
          <a:p>
            <a:pPr eaLnBrk="1" hangingPunct="1"/>
            <a:r>
              <a:rPr lang="en-GB" sz="3200" smtClean="0">
                <a:cs typeface="Arial" charset="0"/>
              </a:rPr>
              <a:t>Reasons for expanding</a:t>
            </a:r>
            <a:endParaRPr lang="en-GB" sz="3200" smtClean="0"/>
          </a:p>
        </p:txBody>
      </p:sp>
      <p:sp>
        <p:nvSpPr>
          <p:cNvPr id="70659" name="Rectangle 3"/>
          <p:cNvSpPr>
            <a:spLocks noGrp="1" noChangeArrowheads="1"/>
          </p:cNvSpPr>
          <p:nvPr>
            <p:ph type="body" idx="1"/>
          </p:nvPr>
        </p:nvSpPr>
        <p:spPr>
          <a:xfrm>
            <a:off x="762000" y="1447800"/>
            <a:ext cx="7772400" cy="4114800"/>
          </a:xfrm>
        </p:spPr>
        <p:txBody>
          <a:bodyPr/>
          <a:lstStyle/>
          <a:p>
            <a:pPr eaLnBrk="1" hangingPunct="1">
              <a:lnSpc>
                <a:spcPct val="90000"/>
              </a:lnSpc>
              <a:buFontTx/>
              <a:buNone/>
            </a:pPr>
            <a:r>
              <a:rPr lang="en-GB" sz="2000" b="1" smtClean="0">
                <a:cs typeface="Arial" charset="0"/>
              </a:rPr>
              <a:t>Market growth</a:t>
            </a:r>
          </a:p>
          <a:p>
            <a:pPr eaLnBrk="1" hangingPunct="1">
              <a:lnSpc>
                <a:spcPct val="90000"/>
              </a:lnSpc>
            </a:pPr>
            <a:r>
              <a:rPr lang="en-GB" sz="2000" smtClean="0">
                <a:cs typeface="Arial" charset="0"/>
              </a:rPr>
              <a:t>Maturing domestic market</a:t>
            </a:r>
          </a:p>
          <a:p>
            <a:pPr eaLnBrk="1" hangingPunct="1">
              <a:lnSpc>
                <a:spcPct val="90000"/>
              </a:lnSpc>
            </a:pPr>
            <a:r>
              <a:rPr lang="en-GB" sz="2000" smtClean="0">
                <a:cs typeface="Arial" charset="0"/>
              </a:rPr>
              <a:t>Maintenance of growth rate</a:t>
            </a:r>
          </a:p>
          <a:p>
            <a:pPr eaLnBrk="1" hangingPunct="1">
              <a:lnSpc>
                <a:spcPct val="90000"/>
              </a:lnSpc>
            </a:pPr>
            <a:r>
              <a:rPr lang="en-GB" sz="2000" smtClean="0">
                <a:cs typeface="Arial" charset="0"/>
              </a:rPr>
              <a:t>Product life extension (Honda and the Cub, Corning &amp; Melmack)</a:t>
            </a:r>
          </a:p>
          <a:p>
            <a:pPr eaLnBrk="1" hangingPunct="1">
              <a:lnSpc>
                <a:spcPct val="90000"/>
              </a:lnSpc>
            </a:pPr>
            <a:r>
              <a:rPr lang="en-GB" sz="2000" smtClean="0">
                <a:cs typeface="Arial" charset="0"/>
              </a:rPr>
              <a:t>Growing affluence in developing markets</a:t>
            </a:r>
          </a:p>
          <a:p>
            <a:pPr eaLnBrk="1" hangingPunct="1">
              <a:lnSpc>
                <a:spcPct val="90000"/>
              </a:lnSpc>
              <a:buFontTx/>
              <a:buNone/>
            </a:pPr>
            <a:endParaRPr lang="en-GB" sz="2000" smtClean="0">
              <a:cs typeface="Arial" charset="0"/>
            </a:endParaRPr>
          </a:p>
          <a:p>
            <a:pPr eaLnBrk="1" hangingPunct="1">
              <a:lnSpc>
                <a:spcPct val="90000"/>
              </a:lnSpc>
              <a:buFontTx/>
              <a:buNone/>
            </a:pPr>
            <a:r>
              <a:rPr lang="en-GB" sz="2000" b="1" smtClean="0">
                <a:cs typeface="Arial" charset="0"/>
              </a:rPr>
              <a:t>Improve efficiency (lower costs in the value chain)</a:t>
            </a:r>
          </a:p>
          <a:p>
            <a:pPr eaLnBrk="1" hangingPunct="1">
              <a:lnSpc>
                <a:spcPct val="90000"/>
              </a:lnSpc>
            </a:pPr>
            <a:r>
              <a:rPr lang="en-GB" sz="2000" smtClean="0">
                <a:cs typeface="Arial" charset="0"/>
              </a:rPr>
              <a:t>Lower labour costs (low skill commonly, but also higher skilled)</a:t>
            </a:r>
          </a:p>
          <a:p>
            <a:pPr eaLnBrk="1" hangingPunct="1">
              <a:lnSpc>
                <a:spcPct val="90000"/>
              </a:lnSpc>
            </a:pPr>
            <a:r>
              <a:rPr lang="en-GB" sz="2000" smtClean="0">
                <a:cs typeface="Arial" charset="0"/>
              </a:rPr>
              <a:t>Global economies of scale (R&amp;D, production and marketing)</a:t>
            </a:r>
          </a:p>
          <a:p>
            <a:pPr eaLnBrk="1" hangingPunct="1">
              <a:lnSpc>
                <a:spcPct val="90000"/>
              </a:lnSpc>
            </a:pPr>
            <a:r>
              <a:rPr lang="en-GB" sz="2000" smtClean="0">
                <a:cs typeface="Arial" charset="0"/>
              </a:rPr>
              <a:t>Closer to raw material (aluminium firms in Australia)</a:t>
            </a:r>
          </a:p>
          <a:p>
            <a:pPr eaLnBrk="1" hangingPunct="1">
              <a:lnSpc>
                <a:spcPct val="90000"/>
              </a:lnSpc>
            </a:pPr>
            <a:r>
              <a:rPr lang="en-GB" sz="2000" smtClean="0">
                <a:cs typeface="Arial" charset="0"/>
              </a:rPr>
              <a:t>Lower tariff areas</a:t>
            </a:r>
          </a:p>
          <a:p>
            <a:pPr eaLnBrk="1" hangingPunct="1">
              <a:lnSpc>
                <a:spcPct val="90000"/>
              </a:lnSpc>
            </a:pPr>
            <a:r>
              <a:rPr lang="en-GB" sz="2000" smtClean="0">
                <a:cs typeface="Arial" charset="0"/>
              </a:rPr>
              <a:t>Possibly to avoid environmental restrictions</a:t>
            </a:r>
            <a:r>
              <a:rPr lang="en-GB" sz="2000" smtClean="0"/>
              <a:t> </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685800" y="457200"/>
            <a:ext cx="7772400" cy="1143000"/>
          </a:xfrm>
        </p:spPr>
        <p:txBody>
          <a:bodyPr/>
          <a:lstStyle/>
          <a:p>
            <a:pPr eaLnBrk="1" hangingPunct="1"/>
            <a:r>
              <a:rPr lang="en-GB" sz="2800" b="1" smtClean="0">
                <a:cs typeface="Arial" charset="0"/>
              </a:rPr>
              <a:t>Reasons for expanding</a:t>
            </a:r>
            <a:endParaRPr lang="en-GB" sz="2800" b="1" smtClean="0"/>
          </a:p>
        </p:txBody>
      </p:sp>
      <p:sp>
        <p:nvSpPr>
          <p:cNvPr id="71683" name="Rectangle 3"/>
          <p:cNvSpPr>
            <a:spLocks noGrp="1" noChangeArrowheads="1"/>
          </p:cNvSpPr>
          <p:nvPr>
            <p:ph type="body" idx="1"/>
          </p:nvPr>
        </p:nvSpPr>
        <p:spPr>
          <a:xfrm>
            <a:off x="685800" y="1447800"/>
            <a:ext cx="8229600" cy="4648200"/>
          </a:xfrm>
        </p:spPr>
        <p:txBody>
          <a:bodyPr/>
          <a:lstStyle/>
          <a:p>
            <a:pPr eaLnBrk="1" hangingPunct="1">
              <a:buFontTx/>
              <a:buNone/>
            </a:pPr>
            <a:r>
              <a:rPr lang="en-GB" sz="2000" b="1" smtClean="0">
                <a:cs typeface="Arial" charset="0"/>
              </a:rPr>
              <a:t>To control core competencies and image</a:t>
            </a:r>
          </a:p>
          <a:p>
            <a:pPr eaLnBrk="1" hangingPunct="1"/>
            <a:r>
              <a:rPr lang="en-GB" sz="2000" smtClean="0">
                <a:cs typeface="Arial" charset="0"/>
              </a:rPr>
              <a:t>Response to the globalisation of brand names and demand</a:t>
            </a:r>
          </a:p>
          <a:p>
            <a:pPr eaLnBrk="1" hangingPunct="1"/>
            <a:r>
              <a:rPr lang="en-GB" sz="2000" smtClean="0">
                <a:cs typeface="Arial" charset="0"/>
              </a:rPr>
              <a:t>To gain control of image</a:t>
            </a:r>
          </a:p>
          <a:p>
            <a:pPr eaLnBrk="1" hangingPunct="1"/>
            <a:r>
              <a:rPr lang="en-GB" sz="2000" smtClean="0">
                <a:cs typeface="Arial" charset="0"/>
              </a:rPr>
              <a:t>Response to the pitfalls of importers and gray marketers</a:t>
            </a:r>
          </a:p>
          <a:p>
            <a:pPr eaLnBrk="1" hangingPunct="1">
              <a:buFontTx/>
              <a:buNone/>
            </a:pPr>
            <a:endParaRPr lang="en-GB" sz="2000" smtClean="0">
              <a:cs typeface="Arial" charset="0"/>
            </a:endParaRPr>
          </a:p>
          <a:p>
            <a:pPr eaLnBrk="1" hangingPunct="1">
              <a:buFontTx/>
              <a:buNone/>
            </a:pPr>
            <a:r>
              <a:rPr lang="en-GB" sz="2000" b="1" smtClean="0">
                <a:cs typeface="Arial" charset="0"/>
              </a:rPr>
              <a:t>In response to demands of customers</a:t>
            </a:r>
          </a:p>
          <a:p>
            <a:pPr eaLnBrk="1" hangingPunct="1">
              <a:buFontTx/>
              <a:buNone/>
            </a:pPr>
            <a:endParaRPr lang="en-GB" sz="2000" smtClean="0">
              <a:cs typeface="Arial" charset="0"/>
            </a:endParaRPr>
          </a:p>
          <a:p>
            <a:pPr eaLnBrk="1" hangingPunct="1">
              <a:buFontTx/>
              <a:buNone/>
            </a:pPr>
            <a:r>
              <a:rPr lang="en-GB" sz="2000" b="1" smtClean="0">
                <a:cs typeface="Arial" charset="0"/>
              </a:rPr>
              <a:t>To diversify risk</a:t>
            </a:r>
          </a:p>
          <a:p>
            <a:pPr eaLnBrk="1" hangingPunct="1"/>
            <a:r>
              <a:rPr lang="en-GB" sz="2000" smtClean="0">
                <a:cs typeface="Arial" charset="0"/>
              </a:rPr>
              <a:t>Limit exposure to regional recessions</a:t>
            </a:r>
          </a:p>
          <a:p>
            <a:pPr eaLnBrk="1" hangingPunct="1"/>
            <a:r>
              <a:rPr lang="en-GB" sz="2000" smtClean="0">
                <a:cs typeface="Arial" charset="0"/>
              </a:rPr>
              <a:t>Limit impact of competition in a single country on corporate profits</a:t>
            </a:r>
            <a:r>
              <a:rPr lang="en-GB" sz="2000" smtClean="0"/>
              <a:t> </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609600" y="228600"/>
            <a:ext cx="7772400" cy="1143000"/>
          </a:xfrm>
        </p:spPr>
        <p:txBody>
          <a:bodyPr/>
          <a:lstStyle/>
          <a:p>
            <a:pPr eaLnBrk="1" hangingPunct="1"/>
            <a:r>
              <a:rPr lang="en-GB" sz="3200" smtClean="0">
                <a:cs typeface="Arial" charset="0"/>
              </a:rPr>
              <a:t>Reasons for expanding</a:t>
            </a:r>
            <a:endParaRPr lang="en-GB" sz="3200" smtClean="0"/>
          </a:p>
        </p:txBody>
      </p:sp>
      <p:sp>
        <p:nvSpPr>
          <p:cNvPr id="72707" name="Rectangle 3"/>
          <p:cNvSpPr>
            <a:spLocks noGrp="1" noChangeArrowheads="1"/>
          </p:cNvSpPr>
          <p:nvPr>
            <p:ph type="body" idx="1"/>
          </p:nvPr>
        </p:nvSpPr>
        <p:spPr>
          <a:xfrm>
            <a:off x="685800" y="1371600"/>
            <a:ext cx="7772400" cy="4800600"/>
          </a:xfrm>
        </p:spPr>
        <p:txBody>
          <a:bodyPr/>
          <a:lstStyle/>
          <a:p>
            <a:pPr eaLnBrk="1" hangingPunct="1">
              <a:buFontTx/>
              <a:buNone/>
            </a:pPr>
            <a:r>
              <a:rPr lang="en-GB" sz="2000" b="1" smtClean="0">
                <a:cs typeface="Arial" charset="0"/>
              </a:rPr>
              <a:t>To improve capabilities (learning opportunities)</a:t>
            </a:r>
          </a:p>
          <a:p>
            <a:pPr eaLnBrk="1" hangingPunct="1"/>
            <a:r>
              <a:rPr lang="en-GB" sz="2000" smtClean="0">
                <a:cs typeface="Arial" charset="0"/>
              </a:rPr>
              <a:t>Improve product by competing in most highly developed markets</a:t>
            </a:r>
          </a:p>
          <a:p>
            <a:pPr eaLnBrk="1" hangingPunct="1"/>
            <a:r>
              <a:rPr lang="en-GB" sz="2000" smtClean="0">
                <a:cs typeface="Arial" charset="0"/>
              </a:rPr>
              <a:t>Access to advanced technology and / or production methods</a:t>
            </a:r>
          </a:p>
          <a:p>
            <a:pPr eaLnBrk="1" hangingPunct="1"/>
            <a:r>
              <a:rPr lang="en-GB" sz="2000" smtClean="0">
                <a:cs typeface="Arial" charset="0"/>
              </a:rPr>
              <a:t>Access to educated work forces</a:t>
            </a:r>
          </a:p>
          <a:p>
            <a:pPr eaLnBrk="1" hangingPunct="1"/>
            <a:endParaRPr lang="en-GB" sz="2000" smtClean="0">
              <a:cs typeface="Arial" charset="0"/>
            </a:endParaRPr>
          </a:p>
          <a:p>
            <a:pPr eaLnBrk="1" hangingPunct="1">
              <a:buFontTx/>
              <a:buNone/>
            </a:pPr>
            <a:r>
              <a:rPr lang="en-GB" sz="2000" b="1" smtClean="0">
                <a:cs typeface="Arial" charset="0"/>
              </a:rPr>
              <a:t>To compete more effectively against international rivals</a:t>
            </a:r>
          </a:p>
          <a:p>
            <a:pPr eaLnBrk="1" hangingPunct="1"/>
            <a:r>
              <a:rPr lang="en-GB" sz="2000" smtClean="0">
                <a:cs typeface="Arial" charset="0"/>
              </a:rPr>
              <a:t>Develop global economies of scale</a:t>
            </a:r>
          </a:p>
          <a:p>
            <a:pPr eaLnBrk="1" hangingPunct="1"/>
            <a:r>
              <a:rPr lang="en-GB" sz="2000" smtClean="0">
                <a:cs typeface="Arial" charset="0"/>
              </a:rPr>
              <a:t>Allows for cross subsidisation</a:t>
            </a:r>
          </a:p>
          <a:p>
            <a:pPr eaLnBrk="1" hangingPunct="1"/>
            <a:r>
              <a:rPr lang="en-GB" sz="2000" smtClean="0">
                <a:cs typeface="Arial" charset="0"/>
              </a:rPr>
              <a:t>Profit sanctuaries and offensive actions</a:t>
            </a:r>
          </a:p>
          <a:p>
            <a:pPr eaLnBrk="1" hangingPunct="1"/>
            <a:r>
              <a:rPr lang="en-GB" sz="2000" smtClean="0">
                <a:cs typeface="Arial" charset="0"/>
              </a:rPr>
              <a:t>Defensive move / multi-market competition</a:t>
            </a:r>
          </a:p>
          <a:p>
            <a:pPr eaLnBrk="1" hangingPunct="1">
              <a:buFontTx/>
              <a:buNone/>
            </a:pPr>
            <a:r>
              <a:rPr lang="en-GB" sz="2000" smtClean="0">
                <a:cs typeface="Arial" charset="0"/>
              </a:rPr>
              <a:t> </a:t>
            </a:r>
          </a:p>
          <a:p>
            <a:pPr eaLnBrk="1" hangingPunct="1"/>
            <a:endParaRPr lang="en-GB" sz="2000" smtClean="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381000" y="609600"/>
            <a:ext cx="8534400" cy="1143000"/>
          </a:xfrm>
        </p:spPr>
        <p:txBody>
          <a:bodyPr/>
          <a:lstStyle/>
          <a:p>
            <a:pPr eaLnBrk="1" hangingPunct="1"/>
            <a:r>
              <a:rPr lang="en-GB" sz="2800" b="1" u="sng" smtClean="0">
                <a:cs typeface="Arial" charset="0"/>
              </a:rPr>
              <a:t>Stages of development – </a:t>
            </a:r>
            <a:r>
              <a:rPr lang="en-GB" sz="2800" u="sng" smtClean="0">
                <a:cs typeface="Arial" charset="0"/>
              </a:rPr>
              <a:t>Use of intermediaries</a:t>
            </a:r>
            <a:r>
              <a:rPr lang="en-GB" sz="2800" smtClean="0"/>
              <a:t> </a:t>
            </a:r>
          </a:p>
        </p:txBody>
      </p:sp>
      <p:sp>
        <p:nvSpPr>
          <p:cNvPr id="73731" name="Rectangle 3"/>
          <p:cNvSpPr>
            <a:spLocks noGrp="1" noChangeArrowheads="1"/>
          </p:cNvSpPr>
          <p:nvPr>
            <p:ph type="body" idx="1"/>
          </p:nvPr>
        </p:nvSpPr>
        <p:spPr>
          <a:xfrm>
            <a:off x="762000" y="1600200"/>
            <a:ext cx="7772400" cy="4800600"/>
          </a:xfrm>
        </p:spPr>
        <p:txBody>
          <a:bodyPr/>
          <a:lstStyle/>
          <a:p>
            <a:pPr marL="533400" indent="-533400" algn="just" eaLnBrk="1" hangingPunct="1">
              <a:buFontTx/>
              <a:buAutoNum type="arabicPeriod"/>
            </a:pPr>
            <a:r>
              <a:rPr lang="en-GB" sz="2000" b="1" u="sng" smtClean="0">
                <a:cs typeface="Arial" charset="0"/>
              </a:rPr>
              <a:t>UK Export Houses</a:t>
            </a:r>
          </a:p>
          <a:p>
            <a:pPr marL="533400" indent="-533400" algn="just" eaLnBrk="1" hangingPunct="1">
              <a:buFontTx/>
              <a:buNone/>
            </a:pPr>
            <a:endParaRPr lang="en-GB" sz="1000" smtClean="0">
              <a:cs typeface="Arial" charset="0"/>
            </a:endParaRPr>
          </a:p>
          <a:p>
            <a:pPr marL="533400" indent="-533400" algn="just" eaLnBrk="1" hangingPunct="1">
              <a:buFontTx/>
              <a:buNone/>
            </a:pPr>
            <a:r>
              <a:rPr lang="en-GB" sz="2000" b="1" smtClean="0">
                <a:cs typeface="Arial" charset="0"/>
              </a:rPr>
              <a:t>Advantages</a:t>
            </a:r>
            <a:endParaRPr lang="en-GB" sz="2000" smtClean="0">
              <a:cs typeface="Arial" charset="0"/>
            </a:endParaRPr>
          </a:p>
          <a:p>
            <a:pPr marL="533400" indent="-533400" algn="just" eaLnBrk="1" hangingPunct="1"/>
            <a:r>
              <a:rPr lang="en-GB" sz="2000" smtClean="0">
                <a:cs typeface="Arial" charset="0"/>
              </a:rPr>
              <a:t>Resolve language difficulties</a:t>
            </a:r>
          </a:p>
          <a:p>
            <a:pPr marL="533400" indent="-533400" algn="just" eaLnBrk="1" hangingPunct="1"/>
            <a:r>
              <a:rPr lang="en-GB" sz="2000" smtClean="0">
                <a:cs typeface="Arial" charset="0"/>
              </a:rPr>
              <a:t>Arrange export documentation</a:t>
            </a:r>
          </a:p>
          <a:p>
            <a:pPr marL="533400" indent="-533400" algn="just" eaLnBrk="1" hangingPunct="1"/>
            <a:r>
              <a:rPr lang="en-GB" sz="2000" smtClean="0">
                <a:cs typeface="Arial" charset="0"/>
              </a:rPr>
              <a:t>Control of shipments</a:t>
            </a:r>
          </a:p>
          <a:p>
            <a:pPr marL="533400" indent="-533400" algn="just" eaLnBrk="1" hangingPunct="1"/>
            <a:r>
              <a:rPr lang="en-GB" sz="2000" smtClean="0">
                <a:cs typeface="Arial" charset="0"/>
              </a:rPr>
              <a:t>Low risk (early involvement)</a:t>
            </a:r>
          </a:p>
          <a:p>
            <a:pPr marL="533400" indent="-533400" algn="just" eaLnBrk="1" hangingPunct="1">
              <a:buFontTx/>
              <a:buNone/>
            </a:pPr>
            <a:endParaRPr lang="en-GB" sz="1200" smtClean="0">
              <a:cs typeface="Arial" charset="0"/>
            </a:endParaRPr>
          </a:p>
          <a:p>
            <a:pPr marL="533400" indent="-533400" algn="just" eaLnBrk="1" hangingPunct="1">
              <a:buFontTx/>
              <a:buNone/>
            </a:pPr>
            <a:r>
              <a:rPr lang="en-GB" sz="2000" b="1" smtClean="0">
                <a:cs typeface="Arial" charset="0"/>
              </a:rPr>
              <a:t>Disadvantages</a:t>
            </a:r>
            <a:endParaRPr lang="en-GB" sz="2000" smtClean="0">
              <a:cs typeface="Arial" charset="0"/>
            </a:endParaRPr>
          </a:p>
          <a:p>
            <a:pPr marL="533400" indent="-533400" algn="just" eaLnBrk="1" hangingPunct="1"/>
            <a:r>
              <a:rPr lang="en-GB" sz="2000" smtClean="0">
                <a:cs typeface="Arial" charset="0"/>
              </a:rPr>
              <a:t>Communication – additional links in the chain</a:t>
            </a:r>
          </a:p>
          <a:p>
            <a:pPr marL="533400" indent="-533400" algn="just" eaLnBrk="1" hangingPunct="1"/>
            <a:r>
              <a:rPr lang="en-GB" sz="2000" smtClean="0">
                <a:cs typeface="Arial" charset="0"/>
              </a:rPr>
              <a:t>Higher costs – commission</a:t>
            </a:r>
          </a:p>
          <a:p>
            <a:pPr marL="533400" indent="-533400" algn="just" eaLnBrk="1" hangingPunct="1"/>
            <a:r>
              <a:rPr lang="en-GB" sz="2000" smtClean="0">
                <a:cs typeface="Arial" charset="0"/>
              </a:rPr>
              <a:t>No differentiation of service level</a:t>
            </a:r>
          </a:p>
          <a:p>
            <a:pPr marL="533400" indent="-533400" algn="just" eaLnBrk="1" hangingPunct="1"/>
            <a:r>
              <a:rPr lang="en-GB" sz="2000" smtClean="0">
                <a:cs typeface="Arial" charset="0"/>
              </a:rPr>
              <a:t>Confidentiality or diplomacy problems</a:t>
            </a:r>
            <a:r>
              <a:rPr lang="en-GB" sz="2000" smtClean="0"/>
              <a:t>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609600" y="304800"/>
            <a:ext cx="7772400" cy="1143000"/>
          </a:xfrm>
        </p:spPr>
        <p:txBody>
          <a:bodyPr/>
          <a:lstStyle/>
          <a:p>
            <a:pPr eaLnBrk="1" hangingPunct="1"/>
            <a:r>
              <a:rPr lang="en-GB" sz="3600" b="1" u="sng" smtClean="0">
                <a:cs typeface="Arial" charset="0"/>
              </a:rPr>
              <a:t>Overseas Agents</a:t>
            </a:r>
            <a:r>
              <a:rPr lang="en-GB" sz="3600" smtClean="0"/>
              <a:t> </a:t>
            </a:r>
          </a:p>
        </p:txBody>
      </p:sp>
      <p:sp>
        <p:nvSpPr>
          <p:cNvPr id="74755" name="Rectangle 3"/>
          <p:cNvSpPr>
            <a:spLocks noGrp="1" noChangeArrowheads="1"/>
          </p:cNvSpPr>
          <p:nvPr>
            <p:ph type="body" idx="1"/>
          </p:nvPr>
        </p:nvSpPr>
        <p:spPr>
          <a:xfrm>
            <a:off x="609600" y="1447800"/>
            <a:ext cx="7772400" cy="4876800"/>
          </a:xfrm>
        </p:spPr>
        <p:txBody>
          <a:bodyPr/>
          <a:lstStyle/>
          <a:p>
            <a:pPr algn="just" eaLnBrk="1" hangingPunct="1">
              <a:lnSpc>
                <a:spcPct val="90000"/>
              </a:lnSpc>
              <a:buFontTx/>
              <a:buNone/>
            </a:pPr>
            <a:r>
              <a:rPr lang="en-GB" sz="1900" smtClean="0">
                <a:cs typeface="Arial" charset="0"/>
              </a:rPr>
              <a:t>1) Single agent – direct control</a:t>
            </a:r>
          </a:p>
          <a:p>
            <a:pPr algn="just" eaLnBrk="1" hangingPunct="1">
              <a:lnSpc>
                <a:spcPct val="90000"/>
              </a:lnSpc>
              <a:buFontTx/>
              <a:buNone/>
            </a:pPr>
            <a:r>
              <a:rPr lang="en-GB" sz="1900" smtClean="0">
                <a:cs typeface="Arial" charset="0"/>
              </a:rPr>
              <a:t>2) Commission agent – general, reduced cost</a:t>
            </a:r>
          </a:p>
          <a:p>
            <a:pPr algn="just" eaLnBrk="1" hangingPunct="1">
              <a:lnSpc>
                <a:spcPct val="90000"/>
              </a:lnSpc>
              <a:buFontTx/>
              <a:buNone/>
            </a:pPr>
            <a:r>
              <a:rPr lang="en-GB" sz="1900" smtClean="0">
                <a:cs typeface="Arial" charset="0"/>
              </a:rPr>
              <a:t>3) Del Credere agents – accept risk non-payment</a:t>
            </a:r>
          </a:p>
          <a:p>
            <a:pPr algn="just" eaLnBrk="1" hangingPunct="1">
              <a:lnSpc>
                <a:spcPct val="90000"/>
              </a:lnSpc>
              <a:buFontTx/>
              <a:buNone/>
            </a:pPr>
            <a:endParaRPr lang="en-GB" sz="1900" b="1" smtClean="0">
              <a:cs typeface="Arial" charset="0"/>
            </a:endParaRPr>
          </a:p>
          <a:p>
            <a:pPr algn="just" eaLnBrk="1" hangingPunct="1">
              <a:lnSpc>
                <a:spcPct val="90000"/>
              </a:lnSpc>
              <a:buFontTx/>
              <a:buNone/>
            </a:pPr>
            <a:r>
              <a:rPr lang="en-GB" sz="1900" b="1" smtClean="0">
                <a:cs typeface="Arial" charset="0"/>
              </a:rPr>
              <a:t>Advantages</a:t>
            </a:r>
            <a:endParaRPr lang="en-GB" sz="1900" smtClean="0">
              <a:cs typeface="Arial" charset="0"/>
            </a:endParaRPr>
          </a:p>
          <a:p>
            <a:pPr algn="just" eaLnBrk="1" hangingPunct="1">
              <a:lnSpc>
                <a:spcPct val="90000"/>
              </a:lnSpc>
              <a:buFontTx/>
              <a:buNone/>
            </a:pPr>
            <a:r>
              <a:rPr lang="en-GB" sz="1900" smtClean="0">
                <a:latin typeface="Symbol" pitchFamily="18" charset="2"/>
                <a:cs typeface="Arial" charset="0"/>
              </a:rPr>
              <a:t>·</a:t>
            </a:r>
            <a:r>
              <a:rPr lang="en-GB" sz="1900" smtClean="0">
                <a:cs typeface="Times New Roman" pitchFamily="18" charset="0"/>
              </a:rPr>
              <a:t>         </a:t>
            </a:r>
            <a:r>
              <a:rPr lang="en-GB" sz="1900" smtClean="0">
                <a:cs typeface="Arial" charset="0"/>
              </a:rPr>
              <a:t>Relatively cheap</a:t>
            </a:r>
          </a:p>
          <a:p>
            <a:pPr algn="just" eaLnBrk="1" hangingPunct="1">
              <a:lnSpc>
                <a:spcPct val="90000"/>
              </a:lnSpc>
              <a:buFontTx/>
              <a:buNone/>
            </a:pPr>
            <a:r>
              <a:rPr lang="en-GB" sz="1900" smtClean="0">
                <a:latin typeface="Symbol" pitchFamily="18" charset="2"/>
                <a:cs typeface="Arial" charset="0"/>
              </a:rPr>
              <a:t>·</a:t>
            </a:r>
            <a:r>
              <a:rPr lang="en-GB" sz="1900" smtClean="0">
                <a:cs typeface="Times New Roman" pitchFamily="18" charset="0"/>
              </a:rPr>
              <a:t>         </a:t>
            </a:r>
            <a:r>
              <a:rPr lang="en-GB" sz="1900" smtClean="0">
                <a:cs typeface="Arial" charset="0"/>
              </a:rPr>
              <a:t>Easy to start and flexible</a:t>
            </a:r>
          </a:p>
          <a:p>
            <a:pPr algn="just" eaLnBrk="1" hangingPunct="1">
              <a:lnSpc>
                <a:spcPct val="90000"/>
              </a:lnSpc>
              <a:buFontTx/>
              <a:buNone/>
            </a:pPr>
            <a:r>
              <a:rPr lang="en-GB" sz="1900" smtClean="0">
                <a:latin typeface="Symbol" pitchFamily="18" charset="2"/>
                <a:cs typeface="Arial" charset="0"/>
              </a:rPr>
              <a:t>·</a:t>
            </a:r>
            <a:r>
              <a:rPr lang="en-GB" sz="1900" smtClean="0">
                <a:cs typeface="Times New Roman" pitchFamily="18" charset="0"/>
              </a:rPr>
              <a:t>         </a:t>
            </a:r>
            <a:r>
              <a:rPr lang="en-GB" sz="1900" smtClean="0">
                <a:cs typeface="Arial" charset="0"/>
              </a:rPr>
              <a:t>Payment responsibility</a:t>
            </a:r>
          </a:p>
          <a:p>
            <a:pPr algn="just" eaLnBrk="1" hangingPunct="1">
              <a:lnSpc>
                <a:spcPct val="90000"/>
              </a:lnSpc>
              <a:buFontTx/>
              <a:buNone/>
            </a:pPr>
            <a:r>
              <a:rPr lang="en-GB" sz="1900" smtClean="0">
                <a:latin typeface="Symbol" pitchFamily="18" charset="2"/>
                <a:cs typeface="Arial" charset="0"/>
              </a:rPr>
              <a:t>·</a:t>
            </a:r>
            <a:r>
              <a:rPr lang="en-GB" sz="1900" smtClean="0">
                <a:cs typeface="Times New Roman" pitchFamily="18" charset="0"/>
              </a:rPr>
              <a:t>         </a:t>
            </a:r>
            <a:r>
              <a:rPr lang="en-GB" sz="1900" smtClean="0">
                <a:cs typeface="Arial" charset="0"/>
              </a:rPr>
              <a:t>Local knowledge – expertise, contacts, language</a:t>
            </a:r>
          </a:p>
          <a:p>
            <a:pPr algn="just" eaLnBrk="1" hangingPunct="1">
              <a:lnSpc>
                <a:spcPct val="90000"/>
              </a:lnSpc>
              <a:buFontTx/>
              <a:buNone/>
            </a:pPr>
            <a:r>
              <a:rPr lang="en-GB" sz="1900" b="1" smtClean="0">
                <a:cs typeface="Arial" charset="0"/>
              </a:rPr>
              <a:t>Disadvantages</a:t>
            </a:r>
            <a:endParaRPr lang="en-GB" sz="1900" smtClean="0">
              <a:cs typeface="Arial" charset="0"/>
            </a:endParaRPr>
          </a:p>
          <a:p>
            <a:pPr algn="just" eaLnBrk="1" hangingPunct="1">
              <a:lnSpc>
                <a:spcPct val="90000"/>
              </a:lnSpc>
              <a:buFontTx/>
              <a:buNone/>
            </a:pPr>
            <a:r>
              <a:rPr lang="en-GB" sz="1900" smtClean="0">
                <a:latin typeface="Symbol" pitchFamily="18" charset="2"/>
                <a:cs typeface="Arial" charset="0"/>
              </a:rPr>
              <a:t>·</a:t>
            </a:r>
            <a:r>
              <a:rPr lang="en-GB" sz="1900" smtClean="0">
                <a:cs typeface="Times New Roman" pitchFamily="18" charset="0"/>
              </a:rPr>
              <a:t>         </a:t>
            </a:r>
            <a:r>
              <a:rPr lang="en-GB" sz="1900" smtClean="0">
                <a:cs typeface="Arial" charset="0"/>
              </a:rPr>
              <a:t>Reduced communication and control</a:t>
            </a:r>
          </a:p>
          <a:p>
            <a:pPr algn="just" eaLnBrk="1" hangingPunct="1">
              <a:lnSpc>
                <a:spcPct val="90000"/>
              </a:lnSpc>
              <a:buFontTx/>
              <a:buNone/>
            </a:pPr>
            <a:r>
              <a:rPr lang="en-GB" sz="1900" smtClean="0">
                <a:latin typeface="Symbol" pitchFamily="18" charset="2"/>
                <a:cs typeface="Arial" charset="0"/>
              </a:rPr>
              <a:t>·</a:t>
            </a:r>
            <a:r>
              <a:rPr lang="en-GB" sz="1900" smtClean="0">
                <a:cs typeface="Times New Roman" pitchFamily="18" charset="0"/>
              </a:rPr>
              <a:t>         </a:t>
            </a:r>
            <a:r>
              <a:rPr lang="en-GB" sz="1900" smtClean="0">
                <a:cs typeface="Arial" charset="0"/>
              </a:rPr>
              <a:t>Conflicting interests</a:t>
            </a:r>
          </a:p>
          <a:p>
            <a:pPr algn="just" eaLnBrk="1" hangingPunct="1">
              <a:lnSpc>
                <a:spcPct val="90000"/>
              </a:lnSpc>
              <a:buFontTx/>
              <a:buNone/>
            </a:pPr>
            <a:r>
              <a:rPr lang="en-GB" sz="1900" smtClean="0">
                <a:latin typeface="Symbol" pitchFamily="18" charset="2"/>
                <a:cs typeface="Arial" charset="0"/>
              </a:rPr>
              <a:t>·</a:t>
            </a:r>
            <a:r>
              <a:rPr lang="en-GB" sz="1900" smtClean="0">
                <a:cs typeface="Times New Roman" pitchFamily="18" charset="0"/>
              </a:rPr>
              <a:t>         </a:t>
            </a:r>
            <a:r>
              <a:rPr lang="en-GB" sz="1900" smtClean="0">
                <a:cs typeface="Arial" charset="0"/>
              </a:rPr>
              <a:t>Stretching of resources</a:t>
            </a:r>
          </a:p>
          <a:p>
            <a:pPr algn="just" eaLnBrk="1" hangingPunct="1">
              <a:lnSpc>
                <a:spcPct val="90000"/>
              </a:lnSpc>
              <a:buFontTx/>
              <a:buNone/>
            </a:pPr>
            <a:r>
              <a:rPr lang="en-GB" sz="1900" smtClean="0">
                <a:latin typeface="Symbol" pitchFamily="18" charset="2"/>
                <a:cs typeface="Arial" charset="0"/>
              </a:rPr>
              <a:t>·</a:t>
            </a:r>
            <a:r>
              <a:rPr lang="en-GB" sz="1900" smtClean="0">
                <a:cs typeface="Times New Roman" pitchFamily="18" charset="0"/>
              </a:rPr>
              <a:t>         </a:t>
            </a:r>
            <a:r>
              <a:rPr lang="en-GB" sz="1900" smtClean="0">
                <a:cs typeface="Arial" charset="0"/>
              </a:rPr>
              <a:t>Hard to get rid of complex laws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smtClean="0">
                <a:cs typeface="Arial" charset="0"/>
              </a:rPr>
              <a:t>Distributors</a:t>
            </a:r>
            <a:r>
              <a:rPr lang="en-GB" smtClean="0"/>
              <a:t> </a:t>
            </a:r>
          </a:p>
        </p:txBody>
      </p:sp>
      <p:sp>
        <p:nvSpPr>
          <p:cNvPr id="75779" name="Rectangle 3"/>
          <p:cNvSpPr>
            <a:spLocks noGrp="1" noChangeArrowheads="1"/>
          </p:cNvSpPr>
          <p:nvPr>
            <p:ph type="body" idx="1"/>
          </p:nvPr>
        </p:nvSpPr>
        <p:spPr>
          <a:xfrm>
            <a:off x="685800" y="1676400"/>
            <a:ext cx="7772400" cy="4114800"/>
          </a:xfrm>
        </p:spPr>
        <p:txBody>
          <a:bodyPr/>
          <a:lstStyle/>
          <a:p>
            <a:pPr algn="just" eaLnBrk="1" hangingPunct="1">
              <a:lnSpc>
                <a:spcPct val="90000"/>
              </a:lnSpc>
              <a:buFontTx/>
              <a:buNone/>
            </a:pPr>
            <a:r>
              <a:rPr lang="en-GB" sz="2800" b="1" smtClean="0">
                <a:cs typeface="Arial" charset="0"/>
              </a:rPr>
              <a:t>Advantages</a:t>
            </a:r>
            <a:endParaRPr lang="en-GB" sz="2800" smtClean="0">
              <a:cs typeface="Arial" charset="0"/>
            </a:endParaRPr>
          </a:p>
          <a:p>
            <a:pPr eaLnBrk="1" hangingPunct="1">
              <a:lnSpc>
                <a:spcPct val="90000"/>
              </a:lnSpc>
              <a:buFontTx/>
              <a:buNone/>
            </a:pPr>
            <a:r>
              <a:rPr lang="en-GB" sz="2800" smtClean="0">
                <a:latin typeface="Symbol" pitchFamily="18" charset="2"/>
                <a:cs typeface="Arial" charset="0"/>
              </a:rPr>
              <a:t>·</a:t>
            </a:r>
            <a:r>
              <a:rPr lang="en-GB" sz="2800" smtClean="0">
                <a:cs typeface="Times New Roman" pitchFamily="18" charset="0"/>
              </a:rPr>
              <a:t>         </a:t>
            </a:r>
            <a:r>
              <a:rPr lang="en-GB" sz="2400" smtClean="0">
                <a:cs typeface="Arial" charset="0"/>
              </a:rPr>
              <a:t>Buy on own account</a:t>
            </a:r>
          </a:p>
          <a:p>
            <a:pPr eaLnBrk="1" hangingPunct="1">
              <a:lnSpc>
                <a:spcPct val="90000"/>
              </a:lnSpc>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Low Risk</a:t>
            </a:r>
          </a:p>
          <a:p>
            <a:pPr eaLnBrk="1" hangingPunct="1">
              <a:lnSpc>
                <a:spcPct val="90000"/>
              </a:lnSpc>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Reduced distribution cost geographically</a:t>
            </a:r>
          </a:p>
          <a:p>
            <a:pPr eaLnBrk="1" hangingPunct="1">
              <a:lnSpc>
                <a:spcPct val="90000"/>
              </a:lnSpc>
              <a:buFontTx/>
              <a:buNone/>
            </a:pPr>
            <a:r>
              <a:rPr lang="en-GB" sz="2400" smtClean="0">
                <a:cs typeface="Arial" charset="0"/>
              </a:rPr>
              <a:t>		 exclusive 			    	</a:t>
            </a:r>
          </a:p>
          <a:p>
            <a:pPr eaLnBrk="1" hangingPunct="1">
              <a:lnSpc>
                <a:spcPct val="90000"/>
              </a:lnSpc>
            </a:pPr>
            <a:endParaRPr lang="en-GB" sz="2400" smtClean="0">
              <a:cs typeface="Arial" charset="0"/>
            </a:endParaRPr>
          </a:p>
          <a:p>
            <a:pPr eaLnBrk="1" hangingPunct="1">
              <a:lnSpc>
                <a:spcPct val="90000"/>
              </a:lnSpc>
              <a:buFontTx/>
              <a:buNone/>
            </a:pPr>
            <a:r>
              <a:rPr lang="en-GB" sz="2800" b="1" smtClean="0">
                <a:cs typeface="Arial" charset="0"/>
              </a:rPr>
              <a:t>Disadvantages</a:t>
            </a:r>
            <a:endParaRPr lang="en-GB" sz="2800" smtClean="0">
              <a:cs typeface="Arial" charset="0"/>
            </a:endParaRPr>
          </a:p>
          <a:p>
            <a:pPr eaLnBrk="1" hangingPunct="1">
              <a:lnSpc>
                <a:spcPct val="90000"/>
              </a:lnSpc>
              <a:buFontTx/>
              <a:buNone/>
            </a:pPr>
            <a:r>
              <a:rPr lang="en-GB" sz="2400" smtClean="0">
                <a:latin typeface="Symbol" pitchFamily="18" charset="2"/>
                <a:cs typeface="Arial" charset="0"/>
              </a:rPr>
              <a:t>·</a:t>
            </a:r>
            <a:r>
              <a:rPr lang="en-GB" sz="2400" smtClean="0">
                <a:cs typeface="Times New Roman" pitchFamily="18" charset="0"/>
              </a:rPr>
              <a:t>         </a:t>
            </a:r>
            <a:r>
              <a:rPr lang="en-GB" sz="2400" smtClean="0">
                <a:cs typeface="Arial" charset="0"/>
              </a:rPr>
              <a:t>Cost</a:t>
            </a:r>
          </a:p>
          <a:p>
            <a:pPr eaLnBrk="1" hangingPunct="1">
              <a:lnSpc>
                <a:spcPct val="90000"/>
              </a:lnSpc>
            </a:pPr>
            <a:r>
              <a:rPr lang="en-GB" smtClean="0">
                <a:cs typeface="Arial" charset="0"/>
              </a:rPr>
              <a:t>    </a:t>
            </a:r>
            <a:r>
              <a:rPr lang="en-GB" sz="2400" smtClean="0">
                <a:cs typeface="Arial" charset="0"/>
              </a:rPr>
              <a:t>Possible loss of pricing controls</a:t>
            </a:r>
            <a:r>
              <a:rPr lang="en-GB" smtClean="0"/>
              <a:t> </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85800" y="381000"/>
            <a:ext cx="7772400" cy="1143000"/>
          </a:xfrm>
        </p:spPr>
        <p:txBody>
          <a:bodyPr/>
          <a:lstStyle/>
          <a:p>
            <a:pPr eaLnBrk="1" hangingPunct="1"/>
            <a:r>
              <a:rPr lang="en-GB" sz="2800" b="1" u="sng" smtClean="0">
                <a:cs typeface="Arial" charset="0"/>
              </a:rPr>
              <a:t>Subsidiaries (setting up branches abroad)</a:t>
            </a:r>
            <a:r>
              <a:rPr lang="en-GB" sz="3200" smtClean="0"/>
              <a:t> </a:t>
            </a:r>
          </a:p>
        </p:txBody>
      </p:sp>
      <p:sp>
        <p:nvSpPr>
          <p:cNvPr id="76803" name="Rectangle 3"/>
          <p:cNvSpPr>
            <a:spLocks noGrp="1" noChangeArrowheads="1"/>
          </p:cNvSpPr>
          <p:nvPr>
            <p:ph type="body" idx="1"/>
          </p:nvPr>
        </p:nvSpPr>
        <p:spPr>
          <a:xfrm>
            <a:off x="533400" y="1524000"/>
            <a:ext cx="7772400" cy="4800600"/>
          </a:xfrm>
        </p:spPr>
        <p:txBody>
          <a:bodyPr/>
          <a:lstStyle/>
          <a:p>
            <a:pPr algn="just" eaLnBrk="1" hangingPunct="1"/>
            <a:r>
              <a:rPr lang="en-GB" sz="2100" smtClean="0">
                <a:cs typeface="Arial" charset="0"/>
              </a:rPr>
              <a:t>Branches – total operation</a:t>
            </a:r>
          </a:p>
          <a:p>
            <a:pPr algn="just" eaLnBrk="1" hangingPunct="1"/>
            <a:r>
              <a:rPr lang="en-GB" sz="2100" smtClean="0">
                <a:cs typeface="Arial" charset="0"/>
              </a:rPr>
              <a:t>Subsidiary – often assembly only</a:t>
            </a:r>
          </a:p>
          <a:p>
            <a:pPr algn="just" eaLnBrk="1" hangingPunct="1">
              <a:buFontTx/>
              <a:buNone/>
            </a:pPr>
            <a:r>
              <a:rPr lang="en-GB" sz="2100" b="1" smtClean="0">
                <a:cs typeface="Arial" charset="0"/>
              </a:rPr>
              <a:t>Advantages</a:t>
            </a:r>
            <a:endParaRPr lang="en-GB" sz="2100" smtClean="0">
              <a:cs typeface="Arial" charset="0"/>
            </a:endParaRPr>
          </a:p>
          <a:p>
            <a:pPr algn="just" eaLnBrk="1" hangingPunct="1">
              <a:buFontTx/>
              <a:buNone/>
            </a:pPr>
            <a:r>
              <a:rPr lang="en-GB" sz="2100" smtClean="0">
                <a:latin typeface="Symbol" pitchFamily="18" charset="2"/>
                <a:cs typeface="Arial" charset="0"/>
              </a:rPr>
              <a:t>·</a:t>
            </a:r>
            <a:r>
              <a:rPr lang="en-GB" sz="2100" smtClean="0">
                <a:cs typeface="Times New Roman" pitchFamily="18" charset="0"/>
              </a:rPr>
              <a:t>         </a:t>
            </a:r>
            <a:r>
              <a:rPr lang="en-GB" sz="2100" smtClean="0">
                <a:cs typeface="Arial" charset="0"/>
              </a:rPr>
              <a:t>Direct British involvement</a:t>
            </a:r>
          </a:p>
          <a:p>
            <a:pPr algn="just" eaLnBrk="1" hangingPunct="1">
              <a:buFontTx/>
              <a:buNone/>
            </a:pPr>
            <a:r>
              <a:rPr lang="en-GB" sz="2100" smtClean="0">
                <a:latin typeface="Symbol" pitchFamily="18" charset="2"/>
                <a:cs typeface="Arial" charset="0"/>
              </a:rPr>
              <a:t>·</a:t>
            </a:r>
            <a:r>
              <a:rPr lang="en-GB" sz="2100" smtClean="0">
                <a:cs typeface="Times New Roman" pitchFamily="18" charset="0"/>
              </a:rPr>
              <a:t>         </a:t>
            </a:r>
            <a:r>
              <a:rPr lang="en-GB" sz="2100" smtClean="0">
                <a:cs typeface="Arial" charset="0"/>
              </a:rPr>
              <a:t>Reduced distribution costs</a:t>
            </a:r>
          </a:p>
          <a:p>
            <a:pPr algn="just" eaLnBrk="1" hangingPunct="1">
              <a:buFontTx/>
              <a:buNone/>
            </a:pPr>
            <a:r>
              <a:rPr lang="en-GB" sz="2100" smtClean="0">
                <a:latin typeface="Symbol" pitchFamily="18" charset="2"/>
                <a:cs typeface="Arial" charset="0"/>
              </a:rPr>
              <a:t>·</a:t>
            </a:r>
            <a:r>
              <a:rPr lang="en-GB" sz="2100" smtClean="0">
                <a:cs typeface="Times New Roman" pitchFamily="18" charset="0"/>
              </a:rPr>
              <a:t>         </a:t>
            </a:r>
            <a:r>
              <a:rPr lang="en-GB" sz="2100" smtClean="0">
                <a:cs typeface="Arial" charset="0"/>
              </a:rPr>
              <a:t>Technical back up know how for specialised products</a:t>
            </a:r>
          </a:p>
          <a:p>
            <a:pPr algn="just" eaLnBrk="1" hangingPunct="1">
              <a:buFontTx/>
              <a:buNone/>
            </a:pPr>
            <a:r>
              <a:rPr lang="en-GB" sz="2100" smtClean="0">
                <a:latin typeface="Symbol" pitchFamily="18" charset="2"/>
                <a:cs typeface="Arial" charset="0"/>
              </a:rPr>
              <a:t>·</a:t>
            </a:r>
            <a:r>
              <a:rPr lang="en-GB" sz="2100" smtClean="0">
                <a:cs typeface="Times New Roman" pitchFamily="18" charset="0"/>
              </a:rPr>
              <a:t>         </a:t>
            </a:r>
            <a:r>
              <a:rPr lang="en-GB" sz="2100" smtClean="0">
                <a:cs typeface="Arial" charset="0"/>
              </a:rPr>
              <a:t>Differentiated service levels</a:t>
            </a:r>
          </a:p>
          <a:p>
            <a:pPr algn="just" eaLnBrk="1" hangingPunct="1">
              <a:buFontTx/>
              <a:buNone/>
            </a:pPr>
            <a:r>
              <a:rPr lang="en-GB" sz="2100" b="1" smtClean="0">
                <a:cs typeface="Arial" charset="0"/>
              </a:rPr>
              <a:t>Disadvantages</a:t>
            </a:r>
            <a:endParaRPr lang="en-GB" sz="2100" smtClean="0">
              <a:cs typeface="Arial" charset="0"/>
            </a:endParaRPr>
          </a:p>
          <a:p>
            <a:pPr algn="just" eaLnBrk="1" hangingPunct="1">
              <a:buFontTx/>
              <a:buNone/>
            </a:pPr>
            <a:r>
              <a:rPr lang="en-GB" sz="2100" smtClean="0">
                <a:latin typeface="Symbol" pitchFamily="18" charset="2"/>
                <a:cs typeface="Arial" charset="0"/>
              </a:rPr>
              <a:t>·</a:t>
            </a:r>
            <a:r>
              <a:rPr lang="en-GB" sz="2100" smtClean="0">
                <a:cs typeface="Times New Roman" pitchFamily="18" charset="0"/>
              </a:rPr>
              <a:t>         </a:t>
            </a:r>
            <a:r>
              <a:rPr lang="en-GB" sz="2100" smtClean="0">
                <a:cs typeface="Arial" charset="0"/>
              </a:rPr>
              <a:t>High investment cost – risk</a:t>
            </a:r>
          </a:p>
          <a:p>
            <a:pPr algn="just" eaLnBrk="1" hangingPunct="1">
              <a:buFontTx/>
              <a:buNone/>
            </a:pPr>
            <a:r>
              <a:rPr lang="en-GB" sz="2100" smtClean="0">
                <a:latin typeface="Symbol" pitchFamily="18" charset="2"/>
                <a:cs typeface="Arial" charset="0"/>
              </a:rPr>
              <a:t>·</a:t>
            </a:r>
            <a:r>
              <a:rPr lang="en-GB" sz="2100" smtClean="0">
                <a:cs typeface="Times New Roman" pitchFamily="18" charset="0"/>
              </a:rPr>
              <a:t>         </a:t>
            </a:r>
            <a:r>
              <a:rPr lang="en-GB" sz="2100" smtClean="0">
                <a:cs typeface="Arial" charset="0"/>
              </a:rPr>
              <a:t>Possibility of restricted users</a:t>
            </a:r>
          </a:p>
          <a:p>
            <a:pPr algn="just" eaLnBrk="1" hangingPunct="1">
              <a:buFontTx/>
              <a:buNone/>
            </a:pPr>
            <a:r>
              <a:rPr lang="en-GB" sz="2100" smtClean="0">
                <a:latin typeface="Symbol" pitchFamily="18" charset="2"/>
                <a:cs typeface="Arial" charset="0"/>
              </a:rPr>
              <a:t>·</a:t>
            </a:r>
            <a:r>
              <a:rPr lang="en-GB" sz="2100" smtClean="0">
                <a:cs typeface="Times New Roman" pitchFamily="18" charset="0"/>
              </a:rPr>
              <a:t>         </a:t>
            </a:r>
            <a:r>
              <a:rPr lang="en-GB" sz="2100" smtClean="0">
                <a:cs typeface="Arial" charset="0"/>
              </a:rPr>
              <a:t>No initial contracts</a:t>
            </a:r>
          </a:p>
          <a:p>
            <a:pPr algn="just" eaLnBrk="1" hangingPunct="1">
              <a:buFontTx/>
              <a:buNone/>
            </a:pPr>
            <a:r>
              <a:rPr lang="en-GB" sz="2100" smtClean="0">
                <a:latin typeface="Symbol" pitchFamily="18" charset="2"/>
                <a:cs typeface="Arial" charset="0"/>
              </a:rPr>
              <a:t>·</a:t>
            </a:r>
            <a:r>
              <a:rPr lang="en-GB" sz="2100" smtClean="0">
                <a:cs typeface="Times New Roman" pitchFamily="18" charset="0"/>
              </a:rPr>
              <a:t>         </a:t>
            </a:r>
            <a:r>
              <a:rPr lang="en-GB" sz="2100" smtClean="0">
                <a:cs typeface="Arial" charset="0"/>
              </a:rPr>
              <a:t>Reputation</a:t>
            </a:r>
          </a:p>
          <a:p>
            <a:pPr eaLnBrk="1" hangingPunct="1"/>
            <a:endParaRPr lang="en-GB" sz="2100" smtClean="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685800" y="152400"/>
            <a:ext cx="7772400" cy="914400"/>
          </a:xfrm>
        </p:spPr>
        <p:txBody>
          <a:bodyPr/>
          <a:lstStyle/>
          <a:p>
            <a:pPr eaLnBrk="1" hangingPunct="1"/>
            <a:r>
              <a:rPr lang="en-GB" sz="3600" smtClean="0">
                <a:cs typeface="Arial" charset="0"/>
              </a:rPr>
              <a:t>Manufacturing under Licence</a:t>
            </a:r>
            <a:r>
              <a:rPr lang="en-GB" sz="3600" smtClean="0"/>
              <a:t> </a:t>
            </a:r>
          </a:p>
        </p:txBody>
      </p:sp>
      <p:sp>
        <p:nvSpPr>
          <p:cNvPr id="77827" name="Rectangle 3"/>
          <p:cNvSpPr>
            <a:spLocks noGrp="1" noChangeArrowheads="1"/>
          </p:cNvSpPr>
          <p:nvPr>
            <p:ph type="body" idx="1"/>
          </p:nvPr>
        </p:nvSpPr>
        <p:spPr>
          <a:xfrm>
            <a:off x="685800" y="1219200"/>
            <a:ext cx="7772400" cy="5029200"/>
          </a:xfrm>
        </p:spPr>
        <p:txBody>
          <a:bodyPr/>
          <a:lstStyle/>
          <a:p>
            <a:pPr algn="just" eaLnBrk="1" hangingPunct="1">
              <a:buFontTx/>
              <a:buNone/>
            </a:pPr>
            <a:r>
              <a:rPr lang="en-GB" sz="1800" smtClean="0">
                <a:latin typeface="Tahoma" charset="0"/>
                <a:cs typeface="Arial" charset="0"/>
              </a:rPr>
              <a:t>Selling brand name (know how)</a:t>
            </a:r>
          </a:p>
          <a:p>
            <a:pPr algn="just" eaLnBrk="1" hangingPunct="1">
              <a:buFontTx/>
              <a:buNone/>
            </a:pPr>
            <a:r>
              <a:rPr lang="en-GB" sz="1800" smtClean="0">
                <a:latin typeface="Tahoma" charset="0"/>
                <a:cs typeface="Arial" charset="0"/>
              </a:rPr>
              <a:t>(May be arranged for lump sum or royalties per unit sold)</a:t>
            </a:r>
          </a:p>
          <a:p>
            <a:pPr algn="just" eaLnBrk="1" hangingPunct="1">
              <a:buFontTx/>
              <a:buChar char="-"/>
            </a:pPr>
            <a:r>
              <a:rPr lang="en-GB" sz="1800" smtClean="0">
                <a:latin typeface="Tahoma" charset="0"/>
                <a:cs typeface="Arial" charset="0"/>
              </a:rPr>
              <a:t>Patents, copyrights etc</a:t>
            </a:r>
          </a:p>
          <a:p>
            <a:pPr algn="just" eaLnBrk="1" hangingPunct="1">
              <a:buFontTx/>
              <a:buChar char="-"/>
            </a:pPr>
            <a:endParaRPr lang="en-GB" sz="1800" smtClean="0">
              <a:latin typeface="Tahoma" charset="0"/>
              <a:cs typeface="Arial" charset="0"/>
            </a:endParaRPr>
          </a:p>
          <a:p>
            <a:pPr algn="just" eaLnBrk="1" hangingPunct="1">
              <a:buFontTx/>
              <a:buNone/>
            </a:pPr>
            <a:r>
              <a:rPr lang="en-GB" sz="1800" b="1" smtClean="0">
                <a:latin typeface="Tahoma" charset="0"/>
                <a:cs typeface="Arial" charset="0"/>
              </a:rPr>
              <a:t>Advantages</a:t>
            </a:r>
            <a:endParaRPr lang="en-GB" sz="1800" smtClean="0">
              <a:latin typeface="Tahoma" charset="0"/>
              <a:cs typeface="Arial" charset="0"/>
            </a:endParaRPr>
          </a:p>
          <a:p>
            <a:pPr algn="just" eaLnBrk="1" hangingPunct="1">
              <a:buFontTx/>
              <a:buNone/>
            </a:pPr>
            <a:r>
              <a:rPr lang="en-GB" sz="1800" smtClean="0">
                <a:latin typeface="Tahoma" charset="0"/>
                <a:cs typeface="Arial" charset="0"/>
              </a:rPr>
              <a:t>·</a:t>
            </a:r>
            <a:r>
              <a:rPr lang="en-GB" sz="1800" smtClean="0">
                <a:latin typeface="Tahoma" charset="0"/>
                <a:cs typeface="Times New Roman" pitchFamily="18" charset="0"/>
              </a:rPr>
              <a:t>         </a:t>
            </a:r>
            <a:r>
              <a:rPr lang="en-GB" sz="1800" smtClean="0">
                <a:latin typeface="Tahoma" charset="0"/>
                <a:cs typeface="Arial" charset="0"/>
              </a:rPr>
              <a:t>Low cost / investment</a:t>
            </a:r>
          </a:p>
          <a:p>
            <a:pPr algn="just" eaLnBrk="1" hangingPunct="1">
              <a:buFontTx/>
              <a:buNone/>
            </a:pPr>
            <a:r>
              <a:rPr lang="en-GB" sz="1800" smtClean="0">
                <a:latin typeface="Tahoma" charset="0"/>
                <a:cs typeface="Arial" charset="0"/>
              </a:rPr>
              <a:t>·</a:t>
            </a:r>
            <a:r>
              <a:rPr lang="en-GB" sz="1800" smtClean="0">
                <a:latin typeface="Tahoma" charset="0"/>
                <a:cs typeface="Times New Roman" pitchFamily="18" charset="0"/>
              </a:rPr>
              <a:t>         </a:t>
            </a:r>
            <a:r>
              <a:rPr lang="en-GB" sz="1800" smtClean="0">
                <a:latin typeface="Tahoma" charset="0"/>
                <a:cs typeface="Arial" charset="0"/>
              </a:rPr>
              <a:t>Division of expertise – manufacturing versus distribution</a:t>
            </a:r>
          </a:p>
          <a:p>
            <a:pPr algn="just" eaLnBrk="1" hangingPunct="1">
              <a:buFontTx/>
              <a:buNone/>
            </a:pPr>
            <a:r>
              <a:rPr lang="en-GB" sz="1800" smtClean="0">
                <a:latin typeface="Tahoma" charset="0"/>
                <a:cs typeface="Arial" charset="0"/>
              </a:rPr>
              <a:t>·</a:t>
            </a:r>
            <a:r>
              <a:rPr lang="en-GB" sz="1800" smtClean="0">
                <a:latin typeface="Tahoma" charset="0"/>
                <a:cs typeface="Times New Roman" pitchFamily="18" charset="0"/>
              </a:rPr>
              <a:t>         </a:t>
            </a:r>
            <a:r>
              <a:rPr lang="en-GB" sz="1800" smtClean="0">
                <a:latin typeface="Tahoma" charset="0"/>
                <a:cs typeface="Arial" charset="0"/>
              </a:rPr>
              <a:t>Reduced distribution costs – local knowledge</a:t>
            </a:r>
          </a:p>
          <a:p>
            <a:pPr algn="just" eaLnBrk="1" hangingPunct="1">
              <a:buFontTx/>
              <a:buNone/>
            </a:pPr>
            <a:r>
              <a:rPr lang="en-GB" sz="1800" smtClean="0">
                <a:latin typeface="Tahoma" charset="0"/>
                <a:cs typeface="Arial" charset="0"/>
              </a:rPr>
              <a:t>·</a:t>
            </a:r>
            <a:r>
              <a:rPr lang="en-GB" sz="1800" smtClean="0">
                <a:latin typeface="Tahoma" charset="0"/>
                <a:cs typeface="Times New Roman" pitchFamily="18" charset="0"/>
              </a:rPr>
              <a:t>         </a:t>
            </a:r>
            <a:r>
              <a:rPr lang="en-GB" sz="1800" smtClean="0">
                <a:latin typeface="Tahoma" charset="0"/>
                <a:cs typeface="Arial" charset="0"/>
              </a:rPr>
              <a:t>Lower administration costs</a:t>
            </a:r>
          </a:p>
          <a:p>
            <a:pPr algn="just" eaLnBrk="1" hangingPunct="1">
              <a:buFontTx/>
              <a:buNone/>
            </a:pPr>
            <a:r>
              <a:rPr lang="en-GB" sz="1800" smtClean="0">
                <a:latin typeface="Tahoma" charset="0"/>
                <a:cs typeface="Arial" charset="0"/>
              </a:rPr>
              <a:t>·</a:t>
            </a:r>
            <a:r>
              <a:rPr lang="en-GB" sz="1800" smtClean="0">
                <a:latin typeface="Tahoma" charset="0"/>
                <a:cs typeface="Times New Roman" pitchFamily="18" charset="0"/>
              </a:rPr>
              <a:t>         </a:t>
            </a:r>
            <a:r>
              <a:rPr lang="en-GB" sz="1800" smtClean="0">
                <a:latin typeface="Tahoma" charset="0"/>
                <a:cs typeface="Arial" charset="0"/>
              </a:rPr>
              <a:t>Better information flows</a:t>
            </a:r>
          </a:p>
          <a:p>
            <a:pPr algn="just" eaLnBrk="1" hangingPunct="1">
              <a:buFontTx/>
              <a:buNone/>
            </a:pPr>
            <a:r>
              <a:rPr lang="en-GB" sz="1800" b="1" smtClean="0">
                <a:latin typeface="Tahoma" charset="0"/>
                <a:cs typeface="Arial" charset="0"/>
              </a:rPr>
              <a:t>Disadvantages</a:t>
            </a:r>
            <a:endParaRPr lang="en-GB" sz="1800" smtClean="0">
              <a:latin typeface="Tahoma" charset="0"/>
              <a:cs typeface="Arial" charset="0"/>
            </a:endParaRPr>
          </a:p>
          <a:p>
            <a:pPr eaLnBrk="1" hangingPunct="1">
              <a:buFontTx/>
              <a:buNone/>
            </a:pPr>
            <a:r>
              <a:rPr lang="en-GB" sz="1800" smtClean="0">
                <a:latin typeface="Tahoma" charset="0"/>
                <a:cs typeface="Arial" charset="0"/>
              </a:rPr>
              <a:t>·</a:t>
            </a:r>
            <a:r>
              <a:rPr lang="en-GB" sz="1800" smtClean="0">
                <a:latin typeface="Tahoma" charset="0"/>
                <a:cs typeface="Times New Roman" pitchFamily="18" charset="0"/>
              </a:rPr>
              <a:t>         </a:t>
            </a:r>
            <a:r>
              <a:rPr lang="en-GB" sz="1800" smtClean="0">
                <a:latin typeface="Tahoma" charset="0"/>
                <a:cs typeface="Arial" charset="0"/>
              </a:rPr>
              <a:t>Loss of control – quantities and service levels</a:t>
            </a:r>
          </a:p>
          <a:p>
            <a:pPr eaLnBrk="1" hangingPunct="1">
              <a:buFontTx/>
              <a:buNone/>
            </a:pPr>
            <a:r>
              <a:rPr lang="en-GB" sz="1800" smtClean="0">
                <a:latin typeface="Tahoma" charset="0"/>
                <a:cs typeface="Arial" charset="0"/>
              </a:rPr>
              <a:t>·</a:t>
            </a:r>
            <a:r>
              <a:rPr lang="en-GB" sz="1800" smtClean="0">
                <a:latin typeface="Tahoma" charset="0"/>
                <a:cs typeface="Times New Roman" pitchFamily="18" charset="0"/>
              </a:rPr>
              <a:t>         </a:t>
            </a:r>
            <a:r>
              <a:rPr lang="en-GB" sz="1800" smtClean="0">
                <a:latin typeface="Tahoma" charset="0"/>
                <a:cs typeface="Arial" charset="0"/>
              </a:rPr>
              <a:t>Conflicting interests</a:t>
            </a:r>
          </a:p>
          <a:p>
            <a:pPr eaLnBrk="1" hangingPunct="1">
              <a:buFontTx/>
              <a:buNone/>
            </a:pPr>
            <a:r>
              <a:rPr lang="en-GB" sz="1800" smtClean="0">
                <a:latin typeface="Tahoma" charset="0"/>
                <a:cs typeface="Arial" charset="0"/>
              </a:rPr>
              <a:t>·</a:t>
            </a:r>
            <a:r>
              <a:rPr lang="en-GB" sz="1800" smtClean="0">
                <a:latin typeface="Tahoma" charset="0"/>
                <a:cs typeface="Times New Roman" pitchFamily="18" charset="0"/>
              </a:rPr>
              <a:t>  	     </a:t>
            </a:r>
            <a:r>
              <a:rPr lang="en-GB" sz="1800" smtClean="0">
                <a:latin typeface="Tahoma" charset="0"/>
                <a:cs typeface="Arial" charset="0"/>
              </a:rPr>
              <a:t>Communication difficulties – language, longer distances                     </a:t>
            </a:r>
          </a:p>
          <a:p>
            <a:pPr eaLnBrk="1" hangingPunct="1">
              <a:buFontTx/>
              <a:buNone/>
            </a:pPr>
            <a:r>
              <a:rPr lang="en-GB" sz="1800" smtClean="0">
                <a:latin typeface="Tahoma" charset="0"/>
                <a:cs typeface="Arial" charset="0"/>
              </a:rPr>
              <a:t>          Long term – precautions in setting up agreement</a:t>
            </a:r>
            <a:r>
              <a:rPr lang="en-GB" sz="1800" smtClean="0"/>
              <a:t> </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609600" y="304800"/>
            <a:ext cx="7772400" cy="1143000"/>
          </a:xfrm>
        </p:spPr>
        <p:txBody>
          <a:bodyPr/>
          <a:lstStyle/>
          <a:p>
            <a:pPr eaLnBrk="1" hangingPunct="1"/>
            <a:r>
              <a:rPr lang="en-GB" sz="4000" smtClean="0">
                <a:cs typeface="Arial" charset="0"/>
              </a:rPr>
              <a:t>Joint ventures</a:t>
            </a:r>
            <a:r>
              <a:rPr lang="en-GB" sz="4000" smtClean="0"/>
              <a:t> </a:t>
            </a:r>
          </a:p>
        </p:txBody>
      </p:sp>
      <p:sp>
        <p:nvSpPr>
          <p:cNvPr id="78851" name="Rectangle 3"/>
          <p:cNvSpPr>
            <a:spLocks noGrp="1" noChangeArrowheads="1"/>
          </p:cNvSpPr>
          <p:nvPr>
            <p:ph type="body" idx="1"/>
          </p:nvPr>
        </p:nvSpPr>
        <p:spPr>
          <a:xfrm>
            <a:off x="685800" y="1295400"/>
            <a:ext cx="8077200" cy="5029200"/>
          </a:xfrm>
        </p:spPr>
        <p:txBody>
          <a:bodyPr/>
          <a:lstStyle/>
          <a:p>
            <a:pPr algn="just" eaLnBrk="1" hangingPunct="1">
              <a:lnSpc>
                <a:spcPct val="90000"/>
              </a:lnSpc>
              <a:buFontTx/>
              <a:buNone/>
            </a:pPr>
            <a:r>
              <a:rPr lang="en-GB" sz="1800" smtClean="0">
                <a:cs typeface="Arial" charset="0"/>
              </a:rPr>
              <a:t>Similar to licensing.</a:t>
            </a:r>
          </a:p>
          <a:p>
            <a:pPr algn="just" eaLnBrk="1" hangingPunct="1">
              <a:lnSpc>
                <a:spcPct val="90000"/>
              </a:lnSpc>
              <a:buFontTx/>
              <a:buNone/>
            </a:pPr>
            <a:r>
              <a:rPr lang="en-GB" sz="1800" smtClean="0">
                <a:cs typeface="Arial" charset="0"/>
              </a:rPr>
              <a:t>International company has enough equity to have a voice in management but </a:t>
            </a:r>
          </a:p>
          <a:p>
            <a:pPr algn="just" eaLnBrk="1" hangingPunct="1">
              <a:lnSpc>
                <a:spcPct val="90000"/>
              </a:lnSpc>
              <a:buFontTx/>
              <a:buNone/>
            </a:pPr>
            <a:r>
              <a:rPr lang="en-GB" sz="1800" smtClean="0">
                <a:cs typeface="Arial" charset="0"/>
              </a:rPr>
              <a:t>not to dominate of control.</a:t>
            </a:r>
          </a:p>
          <a:p>
            <a:pPr algn="just" eaLnBrk="1" hangingPunct="1">
              <a:lnSpc>
                <a:spcPct val="90000"/>
              </a:lnSpc>
              <a:buFontTx/>
              <a:buNone/>
            </a:pPr>
            <a:r>
              <a:rPr lang="en-GB" sz="1800" smtClean="0">
                <a:cs typeface="Arial" charset="0"/>
              </a:rPr>
              <a:t>Many countries now demand joint ventures to control competition.</a:t>
            </a:r>
          </a:p>
          <a:p>
            <a:pPr algn="just" eaLnBrk="1" hangingPunct="1">
              <a:lnSpc>
                <a:spcPct val="90000"/>
              </a:lnSpc>
              <a:buFontTx/>
              <a:buNone/>
            </a:pPr>
            <a:endParaRPr lang="en-GB" sz="1800" smtClean="0">
              <a:cs typeface="Arial" charset="0"/>
            </a:endParaRPr>
          </a:p>
          <a:p>
            <a:pPr algn="just" eaLnBrk="1" hangingPunct="1">
              <a:lnSpc>
                <a:spcPct val="90000"/>
              </a:lnSpc>
              <a:buFontTx/>
              <a:buNone/>
            </a:pPr>
            <a:r>
              <a:rPr lang="en-GB" sz="1800" b="1" smtClean="0">
                <a:cs typeface="Arial" charset="0"/>
              </a:rPr>
              <a:t>Advantages</a:t>
            </a:r>
            <a:endParaRPr lang="en-GB" sz="1800" smtClean="0">
              <a:cs typeface="Arial" charset="0"/>
            </a:endParaRPr>
          </a:p>
          <a:p>
            <a:pPr algn="just" eaLnBrk="1" hangingPunct="1">
              <a:lnSpc>
                <a:spcPct val="90000"/>
              </a:lnSpc>
            </a:pPr>
            <a:r>
              <a:rPr lang="en-GB" sz="1800" smtClean="0">
                <a:cs typeface="Arial" charset="0"/>
              </a:rPr>
              <a:t>Local knowledge</a:t>
            </a:r>
          </a:p>
          <a:p>
            <a:pPr algn="just" eaLnBrk="1" hangingPunct="1">
              <a:lnSpc>
                <a:spcPct val="90000"/>
              </a:lnSpc>
            </a:pPr>
            <a:r>
              <a:rPr lang="en-GB" sz="1800" smtClean="0">
                <a:cs typeface="Arial" charset="0"/>
              </a:rPr>
              <a:t>Co-operation and collaboration</a:t>
            </a:r>
          </a:p>
          <a:p>
            <a:pPr algn="just" eaLnBrk="1" hangingPunct="1">
              <a:lnSpc>
                <a:spcPct val="90000"/>
              </a:lnSpc>
            </a:pPr>
            <a:r>
              <a:rPr lang="en-GB" sz="1800" smtClean="0">
                <a:cs typeface="Arial" charset="0"/>
              </a:rPr>
              <a:t>Feedback and control</a:t>
            </a:r>
          </a:p>
          <a:p>
            <a:pPr algn="just" eaLnBrk="1" hangingPunct="1">
              <a:lnSpc>
                <a:spcPct val="90000"/>
              </a:lnSpc>
            </a:pPr>
            <a:r>
              <a:rPr lang="en-GB" sz="1800" smtClean="0">
                <a:cs typeface="Arial" charset="0"/>
              </a:rPr>
              <a:t>Potentially greater returns</a:t>
            </a:r>
          </a:p>
          <a:p>
            <a:pPr algn="just" eaLnBrk="1" hangingPunct="1">
              <a:lnSpc>
                <a:spcPct val="90000"/>
              </a:lnSpc>
            </a:pPr>
            <a:r>
              <a:rPr lang="en-GB" sz="1800" smtClean="0">
                <a:cs typeface="Arial" charset="0"/>
              </a:rPr>
              <a:t>Operation in several countries</a:t>
            </a:r>
          </a:p>
          <a:p>
            <a:pPr algn="just" eaLnBrk="1" hangingPunct="1">
              <a:lnSpc>
                <a:spcPct val="90000"/>
              </a:lnSpc>
              <a:buFontTx/>
              <a:buNone/>
            </a:pPr>
            <a:r>
              <a:rPr lang="en-GB" sz="1800" b="1" smtClean="0">
                <a:cs typeface="Arial" charset="0"/>
              </a:rPr>
              <a:t>Disadvantages</a:t>
            </a:r>
            <a:endParaRPr lang="en-GB" sz="1800" smtClean="0">
              <a:cs typeface="Arial" charset="0"/>
            </a:endParaRPr>
          </a:p>
          <a:p>
            <a:pPr algn="just" eaLnBrk="1" hangingPunct="1">
              <a:lnSpc>
                <a:spcPct val="90000"/>
              </a:lnSpc>
            </a:pPr>
            <a:r>
              <a:rPr lang="en-GB" sz="1800" smtClean="0">
                <a:cs typeface="Arial" charset="0"/>
              </a:rPr>
              <a:t>Increased capital investment</a:t>
            </a:r>
          </a:p>
          <a:p>
            <a:pPr algn="just" eaLnBrk="1" hangingPunct="1">
              <a:lnSpc>
                <a:spcPct val="90000"/>
              </a:lnSpc>
            </a:pPr>
            <a:r>
              <a:rPr lang="en-GB" sz="1800" smtClean="0">
                <a:cs typeface="Arial" charset="0"/>
              </a:rPr>
              <a:t>Risk</a:t>
            </a:r>
          </a:p>
          <a:p>
            <a:pPr algn="just" eaLnBrk="1" hangingPunct="1">
              <a:lnSpc>
                <a:spcPct val="90000"/>
              </a:lnSpc>
            </a:pPr>
            <a:r>
              <a:rPr lang="en-GB" sz="1800" smtClean="0">
                <a:cs typeface="Arial" charset="0"/>
              </a:rPr>
              <a:t>Conflicts</a:t>
            </a:r>
          </a:p>
          <a:p>
            <a:pPr algn="just" eaLnBrk="1" hangingPunct="1">
              <a:lnSpc>
                <a:spcPct val="90000"/>
              </a:lnSpc>
            </a:pPr>
            <a:r>
              <a:rPr lang="en-GB" sz="1800" smtClean="0">
                <a:cs typeface="Arial" charset="0"/>
              </a:rPr>
              <a:t>Problems with management and control</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609600" y="304800"/>
            <a:ext cx="7772400" cy="1143000"/>
          </a:xfrm>
        </p:spPr>
        <p:txBody>
          <a:bodyPr/>
          <a:lstStyle/>
          <a:p>
            <a:pPr eaLnBrk="1" hangingPunct="1"/>
            <a:r>
              <a:rPr lang="en-GB" sz="3200" b="1" u="sng" smtClean="0">
                <a:cs typeface="Arial" charset="0"/>
              </a:rPr>
              <a:t>Third Country Manufacture</a:t>
            </a:r>
            <a:br>
              <a:rPr lang="en-GB" sz="3200" b="1" u="sng" smtClean="0">
                <a:cs typeface="Arial" charset="0"/>
              </a:rPr>
            </a:br>
            <a:endParaRPr lang="en-GB" sz="3200" b="1" u="sng" smtClean="0">
              <a:cs typeface="Arial" charset="0"/>
            </a:endParaRPr>
          </a:p>
        </p:txBody>
      </p:sp>
      <p:sp>
        <p:nvSpPr>
          <p:cNvPr id="79875" name="Rectangle 3"/>
          <p:cNvSpPr>
            <a:spLocks noGrp="1" noChangeArrowheads="1"/>
          </p:cNvSpPr>
          <p:nvPr>
            <p:ph type="body" idx="1"/>
          </p:nvPr>
        </p:nvSpPr>
        <p:spPr>
          <a:xfrm>
            <a:off x="533400" y="1066800"/>
            <a:ext cx="7924800" cy="5029200"/>
          </a:xfrm>
        </p:spPr>
        <p:txBody>
          <a:bodyPr/>
          <a:lstStyle/>
          <a:p>
            <a:pPr algn="just" eaLnBrk="1" hangingPunct="1">
              <a:buFontTx/>
              <a:buNone/>
            </a:pPr>
            <a:r>
              <a:rPr lang="en-GB" sz="2100" b="1" smtClean="0">
                <a:cs typeface="Arial" charset="0"/>
              </a:rPr>
              <a:t>Advantages</a:t>
            </a:r>
            <a:endParaRPr lang="en-GB" sz="2100" smtClean="0">
              <a:cs typeface="Arial" charset="0"/>
            </a:endParaRPr>
          </a:p>
          <a:p>
            <a:pPr algn="just" eaLnBrk="1" hangingPunct="1"/>
            <a:r>
              <a:rPr lang="en-GB" sz="2100" smtClean="0">
                <a:cs typeface="Arial" charset="0"/>
              </a:rPr>
              <a:t>Possibility of cheaper resources – labour etc</a:t>
            </a:r>
          </a:p>
          <a:p>
            <a:pPr algn="just" eaLnBrk="1" hangingPunct="1"/>
            <a:r>
              <a:rPr lang="en-GB" sz="2100" smtClean="0">
                <a:cs typeface="Arial" charset="0"/>
              </a:rPr>
              <a:t>Reduced distribution costs</a:t>
            </a:r>
          </a:p>
          <a:p>
            <a:pPr algn="just" eaLnBrk="1" hangingPunct="1"/>
            <a:r>
              <a:rPr lang="en-GB" sz="2100" smtClean="0">
                <a:cs typeface="Arial" charset="0"/>
              </a:rPr>
              <a:t>Improved customer service – responsibilities, differentiation,  </a:t>
            </a:r>
          </a:p>
          <a:p>
            <a:pPr algn="just" eaLnBrk="1" hangingPunct="1"/>
            <a:r>
              <a:rPr lang="en-GB" sz="2100" smtClean="0">
                <a:cs typeface="Arial" charset="0"/>
              </a:rPr>
              <a:t>control</a:t>
            </a:r>
          </a:p>
          <a:p>
            <a:pPr algn="just" eaLnBrk="1" hangingPunct="1"/>
            <a:r>
              <a:rPr lang="en-GB" sz="2100" smtClean="0">
                <a:cs typeface="Arial" charset="0"/>
              </a:rPr>
              <a:t>Local development grants (Greenfield Sites)</a:t>
            </a:r>
          </a:p>
          <a:p>
            <a:pPr algn="just" eaLnBrk="1" hangingPunct="1"/>
            <a:r>
              <a:rPr lang="en-GB" sz="2100" smtClean="0">
                <a:cs typeface="Arial" charset="0"/>
              </a:rPr>
              <a:t>New market discovered</a:t>
            </a:r>
          </a:p>
          <a:p>
            <a:pPr algn="just" eaLnBrk="1" hangingPunct="1">
              <a:buFontTx/>
              <a:buNone/>
            </a:pPr>
            <a:r>
              <a:rPr lang="en-GB" sz="2100" b="1" smtClean="0">
                <a:cs typeface="Arial" charset="0"/>
              </a:rPr>
              <a:t>Disadvantages</a:t>
            </a:r>
            <a:endParaRPr lang="en-GB" sz="2100" smtClean="0">
              <a:cs typeface="Arial" charset="0"/>
            </a:endParaRPr>
          </a:p>
          <a:p>
            <a:pPr algn="just" eaLnBrk="1" hangingPunct="1"/>
            <a:r>
              <a:rPr lang="en-GB" sz="2100" smtClean="0">
                <a:cs typeface="Arial" charset="0"/>
              </a:rPr>
              <a:t>Risk – substantial investment (none absorbed by partner in joint venture)</a:t>
            </a:r>
          </a:p>
          <a:p>
            <a:pPr algn="just" eaLnBrk="1" hangingPunct="1"/>
            <a:r>
              <a:rPr lang="en-GB" sz="2100" smtClean="0">
                <a:cs typeface="Arial" charset="0"/>
              </a:rPr>
              <a:t>Long term stability</a:t>
            </a:r>
          </a:p>
          <a:p>
            <a:pPr algn="just" eaLnBrk="1" hangingPunct="1"/>
            <a:r>
              <a:rPr lang="en-GB" sz="2100" smtClean="0">
                <a:cs typeface="Arial" charset="0"/>
              </a:rPr>
              <a:t>Cash flow problems</a:t>
            </a:r>
          </a:p>
          <a:p>
            <a:pPr algn="just" eaLnBrk="1" hangingPunct="1"/>
            <a:r>
              <a:rPr lang="en-GB" sz="2100" smtClean="0">
                <a:cs typeface="Arial" charset="0"/>
              </a:rPr>
              <a:t>Government opposition (expropriation)</a:t>
            </a:r>
            <a:r>
              <a:rPr lang="en-GB" sz="2100" smtClean="0"/>
              <a:t>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eaLnBrk="1" hangingPunct="1"/>
            <a:r>
              <a:rPr lang="en-GB" smtClean="0"/>
              <a:t>Multinational</a:t>
            </a:r>
          </a:p>
        </p:txBody>
      </p:sp>
      <p:sp>
        <p:nvSpPr>
          <p:cNvPr id="80899" name="Rectangle 3"/>
          <p:cNvSpPr>
            <a:spLocks noGrp="1" noChangeArrowheads="1"/>
          </p:cNvSpPr>
          <p:nvPr>
            <p:ph type="body" idx="1"/>
          </p:nvPr>
        </p:nvSpPr>
        <p:spPr>
          <a:xfrm>
            <a:off x="457200" y="1828800"/>
            <a:ext cx="8229600" cy="4525963"/>
          </a:xfrm>
        </p:spPr>
        <p:txBody>
          <a:bodyPr/>
          <a:lstStyle/>
          <a:p>
            <a:pPr eaLnBrk="1" hangingPunct="1"/>
            <a:r>
              <a:rPr lang="en-GB" smtClean="0"/>
              <a:t>European Multinationals</a:t>
            </a:r>
          </a:p>
          <a:p>
            <a:pPr eaLnBrk="1" hangingPunct="1"/>
            <a:r>
              <a:rPr lang="en-GB" smtClean="0"/>
              <a:t>American Multinationals</a:t>
            </a:r>
          </a:p>
          <a:p>
            <a:pPr eaLnBrk="1" hangingPunct="1"/>
            <a:r>
              <a:rPr lang="en-GB" smtClean="0"/>
              <a:t>Japanese Multinationals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457200" y="457200"/>
            <a:ext cx="8229600" cy="1143000"/>
          </a:xfrm>
        </p:spPr>
        <p:txBody>
          <a:bodyPr/>
          <a:lstStyle/>
          <a:p>
            <a:pPr eaLnBrk="1" hangingPunct="1"/>
            <a:r>
              <a:rPr lang="en-GB" sz="3600" smtClean="0"/>
              <a:t>Strategies for Exploiting Overseas Market Opportunities</a:t>
            </a:r>
          </a:p>
        </p:txBody>
      </p:sp>
      <p:sp>
        <p:nvSpPr>
          <p:cNvPr id="81923" name="Rectangle 3"/>
          <p:cNvSpPr>
            <a:spLocks noGrp="1" noChangeArrowheads="1"/>
          </p:cNvSpPr>
          <p:nvPr>
            <p:ph type="body" idx="1"/>
          </p:nvPr>
        </p:nvSpPr>
        <p:spPr>
          <a:xfrm>
            <a:off x="685800" y="2133600"/>
            <a:ext cx="8229600" cy="4525963"/>
          </a:xfrm>
        </p:spPr>
        <p:txBody>
          <a:bodyPr/>
          <a:lstStyle/>
          <a:p>
            <a:pPr eaLnBrk="1" hangingPunct="1"/>
            <a:r>
              <a:rPr lang="en-GB" smtClean="0"/>
              <a:t>Direct Exporting</a:t>
            </a:r>
          </a:p>
          <a:p>
            <a:pPr eaLnBrk="1" hangingPunct="1"/>
            <a:r>
              <a:rPr lang="en-GB" smtClean="0"/>
              <a:t>Licensing</a:t>
            </a:r>
          </a:p>
          <a:p>
            <a:pPr eaLnBrk="1" hangingPunct="1"/>
            <a:r>
              <a:rPr lang="en-GB" smtClean="0"/>
              <a:t>Direct Investment</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3"/>
          <p:cNvSpPr>
            <a:spLocks noGrp="1" noChangeArrowheads="1"/>
          </p:cNvSpPr>
          <p:nvPr>
            <p:ph type="body" idx="1"/>
          </p:nvPr>
        </p:nvSpPr>
        <p:spPr>
          <a:xfrm>
            <a:off x="381000" y="762000"/>
            <a:ext cx="8229600" cy="4525963"/>
          </a:xfrm>
        </p:spPr>
        <p:txBody>
          <a:bodyPr/>
          <a:lstStyle/>
          <a:p>
            <a:pPr lvl="1" eaLnBrk="1" hangingPunct="1">
              <a:lnSpc>
                <a:spcPct val="90000"/>
              </a:lnSpc>
              <a:buFontTx/>
              <a:buChar char="•"/>
            </a:pPr>
            <a:r>
              <a:rPr lang="en-GB" smtClean="0"/>
              <a:t>Direct Export</a:t>
            </a:r>
          </a:p>
          <a:p>
            <a:pPr lvl="1" eaLnBrk="1" hangingPunct="1">
              <a:lnSpc>
                <a:spcPct val="90000"/>
              </a:lnSpc>
            </a:pPr>
            <a:r>
              <a:rPr lang="en-GB" sz="1800" smtClean="0"/>
              <a:t>Spot sales to overseas customers</a:t>
            </a:r>
          </a:p>
          <a:p>
            <a:pPr lvl="1" eaLnBrk="1" hangingPunct="1">
              <a:lnSpc>
                <a:spcPct val="90000"/>
              </a:lnSpc>
            </a:pPr>
            <a:r>
              <a:rPr lang="en-GB" sz="1800" smtClean="0"/>
              <a:t>Long term agency agreement</a:t>
            </a:r>
          </a:p>
          <a:p>
            <a:pPr lvl="1" eaLnBrk="1" hangingPunct="1">
              <a:lnSpc>
                <a:spcPct val="90000"/>
              </a:lnSpc>
            </a:pPr>
            <a:r>
              <a:rPr lang="en-GB" sz="1800" smtClean="0"/>
              <a:t>Develop long term arrangements with individual customers</a:t>
            </a:r>
          </a:p>
          <a:p>
            <a:pPr lvl="1" eaLnBrk="1" hangingPunct="1">
              <a:lnSpc>
                <a:spcPct val="90000"/>
              </a:lnSpc>
              <a:buFontTx/>
              <a:buNone/>
            </a:pPr>
            <a:endParaRPr lang="en-GB" sz="2000" smtClean="0"/>
          </a:p>
          <a:p>
            <a:pPr lvl="1" eaLnBrk="1" hangingPunct="1">
              <a:lnSpc>
                <a:spcPct val="90000"/>
              </a:lnSpc>
              <a:buFontTx/>
              <a:buChar char="•"/>
            </a:pPr>
            <a:r>
              <a:rPr lang="en-GB" smtClean="0"/>
              <a:t>Licensing</a:t>
            </a:r>
          </a:p>
          <a:p>
            <a:pPr lvl="1" eaLnBrk="1" hangingPunct="1">
              <a:lnSpc>
                <a:spcPct val="90000"/>
              </a:lnSpc>
            </a:pPr>
            <a:r>
              <a:rPr lang="en-GB" sz="1800" smtClean="0"/>
              <a:t>Licence the use of the brand or technology</a:t>
            </a:r>
          </a:p>
          <a:p>
            <a:pPr lvl="1" eaLnBrk="1" hangingPunct="1">
              <a:lnSpc>
                <a:spcPct val="90000"/>
              </a:lnSpc>
            </a:pPr>
            <a:r>
              <a:rPr lang="en-GB" sz="1800" smtClean="0"/>
              <a:t>Franchise</a:t>
            </a:r>
          </a:p>
          <a:p>
            <a:pPr lvl="1" eaLnBrk="1" hangingPunct="1">
              <a:lnSpc>
                <a:spcPct val="90000"/>
              </a:lnSpc>
              <a:buFontTx/>
              <a:buNone/>
            </a:pPr>
            <a:endParaRPr lang="en-GB" sz="1800" smtClean="0"/>
          </a:p>
          <a:p>
            <a:pPr lvl="1" eaLnBrk="1" hangingPunct="1">
              <a:lnSpc>
                <a:spcPct val="90000"/>
              </a:lnSpc>
              <a:buFontTx/>
              <a:buChar char="•"/>
            </a:pPr>
            <a:r>
              <a:rPr lang="en-GB" smtClean="0"/>
              <a:t>Direct Investment</a:t>
            </a:r>
          </a:p>
          <a:p>
            <a:pPr lvl="1" eaLnBrk="1" hangingPunct="1">
              <a:lnSpc>
                <a:spcPct val="90000"/>
              </a:lnSpc>
            </a:pPr>
            <a:r>
              <a:rPr lang="en-GB" sz="1800" smtClean="0"/>
              <a:t>Establish marketing and sales subsidiary</a:t>
            </a:r>
          </a:p>
          <a:p>
            <a:pPr lvl="1" eaLnBrk="1" hangingPunct="1">
              <a:lnSpc>
                <a:spcPct val="90000"/>
              </a:lnSpc>
            </a:pPr>
            <a:r>
              <a:rPr lang="en-GB" sz="1800" smtClean="0"/>
              <a:t>Joint venture with a local partner</a:t>
            </a:r>
          </a:p>
          <a:p>
            <a:pPr lvl="1" eaLnBrk="1" hangingPunct="1">
              <a:lnSpc>
                <a:spcPct val="90000"/>
              </a:lnSpc>
            </a:pPr>
            <a:r>
              <a:rPr lang="en-GB" sz="1800" smtClean="0"/>
              <a:t>Establish subsidiary to produce and sell</a:t>
            </a:r>
          </a:p>
          <a:p>
            <a:pPr lvl="1" eaLnBrk="1" hangingPunct="1">
              <a:lnSpc>
                <a:spcPct val="90000"/>
              </a:lnSpc>
              <a:buFontTx/>
              <a:buNone/>
            </a:pPr>
            <a:endParaRPr lang="en-GB" sz="2400" smtClean="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457200"/>
            <a:ext cx="8229600" cy="1143000"/>
          </a:xfrm>
        </p:spPr>
        <p:txBody>
          <a:bodyPr/>
          <a:lstStyle/>
          <a:p>
            <a:pPr eaLnBrk="1" hangingPunct="1"/>
            <a:r>
              <a:rPr lang="en-GB" sz="3600" smtClean="0"/>
              <a:t>Criteria for Entering Overseas Markets</a:t>
            </a:r>
          </a:p>
        </p:txBody>
      </p:sp>
      <p:sp>
        <p:nvSpPr>
          <p:cNvPr id="83971" name="Rectangle 3"/>
          <p:cNvSpPr>
            <a:spLocks noGrp="1" noChangeArrowheads="1"/>
          </p:cNvSpPr>
          <p:nvPr>
            <p:ph type="body" idx="1"/>
          </p:nvPr>
        </p:nvSpPr>
        <p:spPr>
          <a:xfrm>
            <a:off x="457200" y="1752600"/>
            <a:ext cx="8229600" cy="4525963"/>
          </a:xfrm>
        </p:spPr>
        <p:txBody>
          <a:bodyPr/>
          <a:lstStyle/>
          <a:p>
            <a:pPr eaLnBrk="1" hangingPunct="1"/>
            <a:r>
              <a:rPr lang="en-GB" sz="2800" smtClean="0"/>
              <a:t>Is the product transportable and at what cost</a:t>
            </a:r>
          </a:p>
          <a:p>
            <a:pPr eaLnBrk="1" hangingPunct="1"/>
            <a:r>
              <a:rPr lang="en-GB" sz="2800" smtClean="0"/>
              <a:t>The transferability of competitive advantage</a:t>
            </a:r>
          </a:p>
          <a:p>
            <a:pPr eaLnBrk="1" hangingPunct="1"/>
            <a:r>
              <a:rPr lang="en-GB" sz="2800" smtClean="0"/>
              <a:t>Inter-firm transferability of resources</a:t>
            </a:r>
          </a:p>
          <a:p>
            <a:pPr eaLnBrk="1" hangingPunct="1"/>
            <a:r>
              <a:rPr lang="en-GB" sz="2800" smtClean="0"/>
              <a:t>The need to adapt to local market conditions</a:t>
            </a:r>
          </a:p>
          <a:p>
            <a:pPr eaLnBrk="1" hangingPunct="1"/>
            <a:endParaRPr lang="en-GB" sz="2800" smtClean="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a:lstStyle/>
          <a:p>
            <a:pPr eaLnBrk="1" hangingPunct="1"/>
            <a:r>
              <a:rPr lang="en-GB" sz="3200" smtClean="0"/>
              <a:t>Nike’s International Strategy</a:t>
            </a:r>
          </a:p>
        </p:txBody>
      </p:sp>
      <p:graphicFrame>
        <p:nvGraphicFramePr>
          <p:cNvPr id="15362" name="Object 3"/>
          <p:cNvGraphicFramePr>
            <a:graphicFrameLocks noChangeAspect="1"/>
          </p:cNvGraphicFramePr>
          <p:nvPr>
            <p:ph type="body" idx="1"/>
          </p:nvPr>
        </p:nvGraphicFramePr>
        <p:xfrm>
          <a:off x="990600" y="1676400"/>
          <a:ext cx="7165975" cy="4525963"/>
        </p:xfrm>
        <a:graphic>
          <a:graphicData uri="http://schemas.openxmlformats.org/presentationml/2006/ole">
            <p:oleObj spid="_x0000_s15362" name="Document" r:id="rId3" imgW="8350200" imgH="5274360" progId="Word.Document.8">
              <p:embed/>
            </p:oleObj>
          </a:graphicData>
        </a:graphic>
      </p:graphicFrame>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3"/>
          <p:cNvSpPr>
            <a:spLocks noGrp="1" noChangeArrowheads="1"/>
          </p:cNvSpPr>
          <p:nvPr>
            <p:ph type="body" idx="1"/>
          </p:nvPr>
        </p:nvSpPr>
        <p:spPr/>
        <p:txBody>
          <a:bodyPr/>
          <a:lstStyle/>
          <a:p>
            <a:pPr algn="ctr" eaLnBrk="1" hangingPunct="1">
              <a:buFontTx/>
              <a:buNone/>
            </a:pPr>
            <a:r>
              <a:rPr lang="en-GB" sz="4400" smtClean="0"/>
              <a:t>Internationalisation of Retailing</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3"/>
          <p:cNvSpPr>
            <a:spLocks noGrp="1" noChangeArrowheads="1"/>
          </p:cNvSpPr>
          <p:nvPr>
            <p:ph type="body" idx="1"/>
          </p:nvPr>
        </p:nvSpPr>
        <p:spPr/>
        <p:txBody>
          <a:bodyPr/>
          <a:lstStyle/>
          <a:p>
            <a:pPr eaLnBrk="1" hangingPunct="1"/>
            <a:r>
              <a:rPr lang="en-GB" sz="2400" smtClean="0"/>
              <a:t>Retailers Increasing Control over Secondary Distribution.</a:t>
            </a:r>
          </a:p>
          <a:p>
            <a:pPr eaLnBrk="1" hangingPunct="1"/>
            <a:r>
              <a:rPr lang="en-GB" sz="2400" smtClean="0"/>
              <a:t>Restructuring of Retailers – Composite Distribution.</a:t>
            </a:r>
          </a:p>
          <a:p>
            <a:pPr eaLnBrk="1" hangingPunct="1"/>
            <a:r>
              <a:rPr lang="en-GB" sz="2400" smtClean="0"/>
              <a:t>Quick Response Techniques</a:t>
            </a:r>
          </a:p>
          <a:p>
            <a:pPr lvl="2" eaLnBrk="1" hangingPunct="1"/>
            <a:r>
              <a:rPr lang="en-GB" sz="1800" smtClean="0"/>
              <a:t>EDI</a:t>
            </a:r>
          </a:p>
          <a:p>
            <a:pPr lvl="2" eaLnBrk="1" hangingPunct="1"/>
            <a:r>
              <a:rPr lang="en-GB" sz="1800" smtClean="0"/>
              <a:t>EPOS</a:t>
            </a:r>
          </a:p>
          <a:p>
            <a:pPr lvl="2" eaLnBrk="1" hangingPunct="1"/>
            <a:r>
              <a:rPr lang="en-GB" sz="1800" smtClean="0"/>
              <a:t>SBO</a:t>
            </a:r>
          </a:p>
          <a:p>
            <a:pPr eaLnBrk="1" hangingPunct="1"/>
            <a:r>
              <a:rPr lang="en-GB" sz="2400" smtClean="0"/>
              <a:t>Rationalisation of Primary Distribution</a:t>
            </a:r>
          </a:p>
          <a:p>
            <a:pPr eaLnBrk="1" hangingPunct="1"/>
            <a:r>
              <a:rPr lang="en-GB" sz="2400" smtClean="0"/>
              <a:t>Supply Chain Management &amp; Efficient Consumer Response.</a:t>
            </a:r>
          </a:p>
          <a:p>
            <a:pPr eaLnBrk="1" hangingPunct="1"/>
            <a:r>
              <a:rPr lang="en-GB" sz="2400" smtClean="0"/>
              <a:t>Increasing Return Flow – Recycling &amp; Reuse</a:t>
            </a:r>
          </a:p>
        </p:txBody>
      </p:sp>
      <p:sp>
        <p:nvSpPr>
          <p:cNvPr id="86019" name="Text Box 4"/>
          <p:cNvSpPr txBox="1">
            <a:spLocks noChangeArrowheads="1"/>
          </p:cNvSpPr>
          <p:nvPr/>
        </p:nvSpPr>
        <p:spPr bwMode="auto">
          <a:xfrm>
            <a:off x="2362200" y="457200"/>
            <a:ext cx="5029200" cy="701675"/>
          </a:xfrm>
          <a:prstGeom prst="rect">
            <a:avLst/>
          </a:prstGeom>
          <a:noFill/>
          <a:ln w="9525">
            <a:noFill/>
            <a:miter lim="800000"/>
            <a:headEnd/>
            <a:tailEnd/>
          </a:ln>
        </p:spPr>
        <p:txBody>
          <a:bodyPr>
            <a:spAutoFit/>
          </a:bodyPr>
          <a:lstStyle/>
          <a:p>
            <a:pPr>
              <a:spcBef>
                <a:spcPct val="50000"/>
              </a:spcBef>
            </a:pPr>
            <a:r>
              <a:rPr lang="en-GB" sz="4000"/>
              <a:t>Retail Logistics</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smtClean="0"/>
              <a:t>Whiteoak – Four Stages</a:t>
            </a:r>
          </a:p>
        </p:txBody>
      </p:sp>
      <p:sp>
        <p:nvSpPr>
          <p:cNvPr id="87043" name="Rectangle 3"/>
          <p:cNvSpPr>
            <a:spLocks noGrp="1" noChangeArrowheads="1"/>
          </p:cNvSpPr>
          <p:nvPr>
            <p:ph type="body" idx="1"/>
          </p:nvPr>
        </p:nvSpPr>
        <p:spPr/>
        <p:txBody>
          <a:bodyPr/>
          <a:lstStyle/>
          <a:p>
            <a:pPr eaLnBrk="1" hangingPunct="1"/>
            <a:r>
              <a:rPr lang="en-GB" smtClean="0"/>
              <a:t>Supplier Control</a:t>
            </a:r>
          </a:p>
          <a:p>
            <a:pPr eaLnBrk="1" hangingPunct="1"/>
            <a:r>
              <a:rPr lang="en-GB" smtClean="0"/>
              <a:t>Centralisation</a:t>
            </a:r>
          </a:p>
          <a:p>
            <a:pPr eaLnBrk="1" hangingPunct="1"/>
            <a:r>
              <a:rPr lang="en-GB" smtClean="0"/>
              <a:t>Just – In – Time</a:t>
            </a:r>
          </a:p>
          <a:p>
            <a:pPr eaLnBrk="1" hangingPunct="1"/>
            <a:r>
              <a:rPr lang="en-GB" smtClean="0"/>
              <a:t>Relationships</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smtClean="0"/>
              <a:t>Retail Advantage</a:t>
            </a:r>
          </a:p>
        </p:txBody>
      </p:sp>
      <p:sp>
        <p:nvSpPr>
          <p:cNvPr id="88067" name="Rectangle 3"/>
          <p:cNvSpPr>
            <a:spLocks noGrp="1" noChangeArrowheads="1"/>
          </p:cNvSpPr>
          <p:nvPr>
            <p:ph type="body" idx="1"/>
          </p:nvPr>
        </p:nvSpPr>
        <p:spPr>
          <a:xfrm>
            <a:off x="457200" y="1371600"/>
            <a:ext cx="8229600" cy="4525963"/>
          </a:xfrm>
        </p:spPr>
        <p:txBody>
          <a:bodyPr/>
          <a:lstStyle/>
          <a:p>
            <a:pPr eaLnBrk="1" hangingPunct="1"/>
            <a:r>
              <a:rPr lang="en-GB" sz="2800" smtClean="0"/>
              <a:t>Reduced Inventories</a:t>
            </a:r>
          </a:p>
          <a:p>
            <a:pPr eaLnBrk="1" hangingPunct="1"/>
            <a:r>
              <a:rPr lang="en-GB" sz="2800" smtClean="0"/>
              <a:t>Lead Time at Stores reduced from weeks to days</a:t>
            </a:r>
          </a:p>
          <a:p>
            <a:pPr eaLnBrk="1" hangingPunct="1"/>
            <a:r>
              <a:rPr lang="en-GB" sz="2800" smtClean="0"/>
              <a:t>“Back – Room” areas released for selling space</a:t>
            </a:r>
          </a:p>
          <a:p>
            <a:pPr eaLnBrk="1" hangingPunct="1"/>
            <a:r>
              <a:rPr lang="en-GB" sz="2800" smtClean="0"/>
              <a:t>Greater Product Availability</a:t>
            </a:r>
          </a:p>
          <a:p>
            <a:pPr eaLnBrk="1" hangingPunct="1"/>
            <a:r>
              <a:rPr lang="en-GB" sz="2800" smtClean="0"/>
              <a:t>“Bulk Discounts” from Suppliers</a:t>
            </a:r>
          </a:p>
          <a:p>
            <a:pPr eaLnBrk="1" hangingPunct="1"/>
            <a:r>
              <a:rPr lang="en-GB" sz="2800" smtClean="0"/>
              <a:t>Fewer Invoices and Lower Admin Costs</a:t>
            </a:r>
          </a:p>
          <a:p>
            <a:pPr eaLnBrk="1" hangingPunct="1"/>
            <a:r>
              <a:rPr lang="en-GB" sz="2800" smtClean="0"/>
              <a:t>Better Utilisation of Staff in Stores</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sz="4000" smtClean="0"/>
              <a:t>Competitive Strategy In Retail</a:t>
            </a:r>
          </a:p>
        </p:txBody>
      </p:sp>
      <p:sp>
        <p:nvSpPr>
          <p:cNvPr id="89091" name="Rectangle 3"/>
          <p:cNvSpPr>
            <a:spLocks noGrp="1" noChangeArrowheads="1"/>
          </p:cNvSpPr>
          <p:nvPr>
            <p:ph type="body" idx="1"/>
          </p:nvPr>
        </p:nvSpPr>
        <p:spPr>
          <a:xfrm>
            <a:off x="533400" y="1828800"/>
            <a:ext cx="8229600" cy="4525963"/>
          </a:xfrm>
        </p:spPr>
        <p:txBody>
          <a:bodyPr/>
          <a:lstStyle/>
          <a:p>
            <a:pPr eaLnBrk="1" hangingPunct="1"/>
            <a:r>
              <a:rPr lang="en-GB" sz="3600" smtClean="0"/>
              <a:t>Time In Market</a:t>
            </a:r>
          </a:p>
          <a:p>
            <a:pPr eaLnBrk="1" hangingPunct="1"/>
            <a:r>
              <a:rPr lang="en-GB" sz="3600" smtClean="0"/>
              <a:t>Time To Serve</a:t>
            </a:r>
          </a:p>
          <a:p>
            <a:pPr eaLnBrk="1" hangingPunct="1"/>
            <a:r>
              <a:rPr lang="en-GB" sz="3600" smtClean="0"/>
              <a:t>Time to React</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p:txBody>
          <a:bodyPr/>
          <a:lstStyle/>
          <a:p>
            <a:pPr eaLnBrk="1" hangingPunct="1"/>
            <a:r>
              <a:rPr lang="en-GB" sz="3600" smtClean="0"/>
              <a:t>The Extended Value Chain</a:t>
            </a:r>
          </a:p>
        </p:txBody>
      </p:sp>
      <p:graphicFrame>
        <p:nvGraphicFramePr>
          <p:cNvPr id="16386" name="Object 3"/>
          <p:cNvGraphicFramePr>
            <a:graphicFrameLocks noChangeAspect="1"/>
          </p:cNvGraphicFramePr>
          <p:nvPr>
            <p:ph type="body" idx="1"/>
          </p:nvPr>
        </p:nvGraphicFramePr>
        <p:xfrm>
          <a:off x="457200" y="2143125"/>
          <a:ext cx="8229600" cy="3440113"/>
        </p:xfrm>
        <a:graphic>
          <a:graphicData uri="http://schemas.openxmlformats.org/presentationml/2006/ole">
            <p:oleObj spid="_x0000_s16386" name="Document" r:id="rId3" imgW="8539560" imgH="3570120" progId="Word.Document.8">
              <p:embed/>
            </p:oleObj>
          </a:graphicData>
        </a:graphic>
      </p:graphicFrame>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type="title"/>
          </p:nvPr>
        </p:nvSpPr>
        <p:spPr/>
        <p:txBody>
          <a:bodyPr/>
          <a:lstStyle/>
          <a:p>
            <a:pPr eaLnBrk="1" hangingPunct="1"/>
            <a:r>
              <a:rPr lang="en-GB" sz="4000" smtClean="0"/>
              <a:t>Quick Response (QR)</a:t>
            </a:r>
          </a:p>
        </p:txBody>
      </p:sp>
      <p:graphicFrame>
        <p:nvGraphicFramePr>
          <p:cNvPr id="17410" name="Object 3"/>
          <p:cNvGraphicFramePr>
            <a:graphicFrameLocks noChangeAspect="1"/>
          </p:cNvGraphicFramePr>
          <p:nvPr>
            <p:ph type="body" idx="1"/>
          </p:nvPr>
        </p:nvGraphicFramePr>
        <p:xfrm>
          <a:off x="381000" y="1981200"/>
          <a:ext cx="8458200" cy="3200400"/>
        </p:xfrm>
        <a:graphic>
          <a:graphicData uri="http://schemas.openxmlformats.org/presentationml/2006/ole">
            <p:oleObj spid="_x0000_s17410" name="Document" r:id="rId3" imgW="6091560" imgH="1946880" progId="Word.Document.8">
              <p:embed/>
            </p:oleObj>
          </a:graphicData>
        </a:graphic>
      </p:graphicFrame>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p:txBody>
          <a:bodyPr/>
          <a:lstStyle/>
          <a:p>
            <a:pPr eaLnBrk="1" hangingPunct="1"/>
            <a:r>
              <a:rPr lang="en-GB" sz="3600" smtClean="0"/>
              <a:t>QR Development Stages</a:t>
            </a:r>
          </a:p>
        </p:txBody>
      </p:sp>
      <p:graphicFrame>
        <p:nvGraphicFramePr>
          <p:cNvPr id="18434" name="Object 3"/>
          <p:cNvGraphicFramePr>
            <a:graphicFrameLocks noChangeAspect="1"/>
          </p:cNvGraphicFramePr>
          <p:nvPr>
            <p:ph type="body" idx="1"/>
          </p:nvPr>
        </p:nvGraphicFramePr>
        <p:xfrm>
          <a:off x="1066800" y="1676400"/>
          <a:ext cx="7240588" cy="4919663"/>
        </p:xfrm>
        <a:graphic>
          <a:graphicData uri="http://schemas.openxmlformats.org/presentationml/2006/ole">
            <p:oleObj spid="_x0000_s18434" name="Document" r:id="rId3" imgW="6783840" imgH="4614840" progId="Word.Document.8">
              <p:embed/>
            </p:oleObj>
          </a:graphicData>
        </a:graphic>
      </p:graphicFrame>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p:txBody>
          <a:bodyPr/>
          <a:lstStyle/>
          <a:p>
            <a:pPr eaLnBrk="1" hangingPunct="1"/>
            <a:r>
              <a:rPr lang="en-GB" sz="3600" smtClean="0"/>
              <a:t>Japanese Fashion Industry</a:t>
            </a:r>
          </a:p>
        </p:txBody>
      </p:sp>
      <p:graphicFrame>
        <p:nvGraphicFramePr>
          <p:cNvPr id="19458" name="Object 3"/>
          <p:cNvGraphicFramePr>
            <a:graphicFrameLocks noChangeAspect="1"/>
          </p:cNvGraphicFramePr>
          <p:nvPr>
            <p:ph type="body" idx="1"/>
          </p:nvPr>
        </p:nvGraphicFramePr>
        <p:xfrm>
          <a:off x="533400" y="1905000"/>
          <a:ext cx="8229600" cy="3535363"/>
        </p:xfrm>
        <a:graphic>
          <a:graphicData uri="http://schemas.openxmlformats.org/presentationml/2006/ole">
            <p:oleObj spid="_x0000_s19458" name="Document" r:id="rId3" imgW="9606240" imgH="3395880" progId="Word.Document.8">
              <p:embed/>
            </p:oleObj>
          </a:graphicData>
        </a:graphic>
      </p:graphicFrame>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684213" y="260350"/>
            <a:ext cx="7772400" cy="1143000"/>
          </a:xfrm>
        </p:spPr>
        <p:txBody>
          <a:bodyPr/>
          <a:lstStyle/>
          <a:p>
            <a:pPr eaLnBrk="1" hangingPunct="1"/>
            <a:r>
              <a:rPr lang="en-GB" sz="3600" smtClean="0"/>
              <a:t>Efficient Consumer Response</a:t>
            </a:r>
          </a:p>
        </p:txBody>
      </p:sp>
      <p:sp>
        <p:nvSpPr>
          <p:cNvPr id="90115" name="Text Box 3"/>
          <p:cNvSpPr txBox="1">
            <a:spLocks noChangeArrowheads="1"/>
          </p:cNvSpPr>
          <p:nvPr/>
        </p:nvSpPr>
        <p:spPr bwMode="auto">
          <a:xfrm>
            <a:off x="1295400" y="1219200"/>
            <a:ext cx="6408738" cy="346075"/>
          </a:xfrm>
          <a:prstGeom prst="rect">
            <a:avLst/>
          </a:prstGeom>
          <a:solidFill>
            <a:schemeClr val="folHlink"/>
          </a:solidFill>
          <a:ln w="9525">
            <a:solidFill>
              <a:schemeClr val="tx1"/>
            </a:solidFill>
            <a:miter lim="800000"/>
            <a:headEnd/>
            <a:tailEnd/>
          </a:ln>
        </p:spPr>
        <p:txBody>
          <a:bodyPr>
            <a:spAutoFit/>
          </a:bodyPr>
          <a:lstStyle/>
          <a:p>
            <a:pPr>
              <a:spcBef>
                <a:spcPct val="50000"/>
              </a:spcBef>
            </a:pPr>
            <a:r>
              <a:rPr lang="en-GB" sz="1600"/>
              <a:t>Category Management</a:t>
            </a:r>
          </a:p>
        </p:txBody>
      </p:sp>
      <p:sp>
        <p:nvSpPr>
          <p:cNvPr id="90116" name="Text Box 4"/>
          <p:cNvSpPr txBox="1">
            <a:spLocks noChangeArrowheads="1"/>
          </p:cNvSpPr>
          <p:nvPr/>
        </p:nvSpPr>
        <p:spPr bwMode="auto">
          <a:xfrm>
            <a:off x="1187450" y="2895600"/>
            <a:ext cx="6408738" cy="346075"/>
          </a:xfrm>
          <a:prstGeom prst="rect">
            <a:avLst/>
          </a:prstGeom>
          <a:solidFill>
            <a:schemeClr val="folHlink"/>
          </a:solidFill>
          <a:ln w="9525">
            <a:solidFill>
              <a:schemeClr val="tx1"/>
            </a:solidFill>
            <a:miter lim="800000"/>
            <a:headEnd/>
            <a:tailEnd/>
          </a:ln>
        </p:spPr>
        <p:txBody>
          <a:bodyPr>
            <a:spAutoFit/>
          </a:bodyPr>
          <a:lstStyle/>
          <a:p>
            <a:pPr>
              <a:spcBef>
                <a:spcPct val="50000"/>
              </a:spcBef>
            </a:pPr>
            <a:r>
              <a:rPr lang="en-GB" sz="1600"/>
              <a:t>Product Replenishment</a:t>
            </a:r>
          </a:p>
        </p:txBody>
      </p:sp>
      <p:sp>
        <p:nvSpPr>
          <p:cNvPr id="90117" name="Text Box 5"/>
          <p:cNvSpPr txBox="1">
            <a:spLocks noChangeArrowheads="1"/>
          </p:cNvSpPr>
          <p:nvPr/>
        </p:nvSpPr>
        <p:spPr bwMode="auto">
          <a:xfrm>
            <a:off x="1116013" y="5029200"/>
            <a:ext cx="6408737" cy="346075"/>
          </a:xfrm>
          <a:prstGeom prst="rect">
            <a:avLst/>
          </a:prstGeom>
          <a:solidFill>
            <a:schemeClr val="folHlink"/>
          </a:solidFill>
          <a:ln w="9525">
            <a:solidFill>
              <a:schemeClr val="tx1"/>
            </a:solidFill>
            <a:miter lim="800000"/>
            <a:headEnd/>
            <a:tailEnd/>
          </a:ln>
        </p:spPr>
        <p:txBody>
          <a:bodyPr>
            <a:spAutoFit/>
          </a:bodyPr>
          <a:lstStyle/>
          <a:p>
            <a:pPr>
              <a:spcBef>
                <a:spcPct val="50000"/>
              </a:spcBef>
            </a:pPr>
            <a:r>
              <a:rPr lang="en-GB" sz="1600"/>
              <a:t>Enabling Technologies</a:t>
            </a:r>
          </a:p>
        </p:txBody>
      </p:sp>
      <p:sp>
        <p:nvSpPr>
          <p:cNvPr id="90118" name="Text Box 6"/>
          <p:cNvSpPr txBox="1">
            <a:spLocks noChangeArrowheads="1"/>
          </p:cNvSpPr>
          <p:nvPr/>
        </p:nvSpPr>
        <p:spPr bwMode="auto">
          <a:xfrm>
            <a:off x="1258888" y="1905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Establish Infrastructure</a:t>
            </a:r>
          </a:p>
        </p:txBody>
      </p:sp>
      <p:sp>
        <p:nvSpPr>
          <p:cNvPr id="90119" name="Text Box 7"/>
          <p:cNvSpPr txBox="1">
            <a:spLocks noChangeArrowheads="1"/>
          </p:cNvSpPr>
          <p:nvPr/>
        </p:nvSpPr>
        <p:spPr bwMode="auto">
          <a:xfrm>
            <a:off x="2916238" y="1905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Optimize Introductions</a:t>
            </a:r>
          </a:p>
        </p:txBody>
      </p:sp>
      <p:sp>
        <p:nvSpPr>
          <p:cNvPr id="90120" name="Text Box 8"/>
          <p:cNvSpPr txBox="1">
            <a:spLocks noChangeArrowheads="1"/>
          </p:cNvSpPr>
          <p:nvPr/>
        </p:nvSpPr>
        <p:spPr bwMode="auto">
          <a:xfrm>
            <a:off x="4572000" y="1905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Optimize Assortments</a:t>
            </a:r>
          </a:p>
        </p:txBody>
      </p:sp>
      <p:sp>
        <p:nvSpPr>
          <p:cNvPr id="90121" name="Text Box 9"/>
          <p:cNvSpPr txBox="1">
            <a:spLocks noChangeArrowheads="1"/>
          </p:cNvSpPr>
          <p:nvPr/>
        </p:nvSpPr>
        <p:spPr bwMode="auto">
          <a:xfrm>
            <a:off x="6299200" y="1905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Optimize Promotions</a:t>
            </a:r>
          </a:p>
        </p:txBody>
      </p:sp>
      <p:sp>
        <p:nvSpPr>
          <p:cNvPr id="90122" name="Text Box 10"/>
          <p:cNvSpPr txBox="1">
            <a:spLocks noChangeArrowheads="1"/>
          </p:cNvSpPr>
          <p:nvPr/>
        </p:nvSpPr>
        <p:spPr bwMode="auto">
          <a:xfrm>
            <a:off x="1258888" y="3429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Integrated Suppliers</a:t>
            </a:r>
          </a:p>
        </p:txBody>
      </p:sp>
      <p:sp>
        <p:nvSpPr>
          <p:cNvPr id="90123" name="Text Box 11"/>
          <p:cNvSpPr txBox="1">
            <a:spLocks noChangeArrowheads="1"/>
          </p:cNvSpPr>
          <p:nvPr/>
        </p:nvSpPr>
        <p:spPr bwMode="auto">
          <a:xfrm>
            <a:off x="2916238" y="3429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Synchronised Production</a:t>
            </a:r>
          </a:p>
        </p:txBody>
      </p:sp>
      <p:sp>
        <p:nvSpPr>
          <p:cNvPr id="90124" name="Text Box 12"/>
          <p:cNvSpPr txBox="1">
            <a:spLocks noChangeArrowheads="1"/>
          </p:cNvSpPr>
          <p:nvPr/>
        </p:nvSpPr>
        <p:spPr bwMode="auto">
          <a:xfrm>
            <a:off x="4572000" y="3429000"/>
            <a:ext cx="1368425" cy="498475"/>
          </a:xfrm>
          <a:prstGeom prst="rect">
            <a:avLst/>
          </a:prstGeom>
          <a:noFill/>
          <a:ln w="9525">
            <a:solidFill>
              <a:schemeClr val="tx1"/>
            </a:solidFill>
            <a:miter lim="800000"/>
            <a:headEnd/>
            <a:tailEnd/>
          </a:ln>
        </p:spPr>
        <p:txBody>
          <a:bodyPr>
            <a:spAutoFit/>
          </a:bodyPr>
          <a:lstStyle/>
          <a:p>
            <a:pPr algn="ctr">
              <a:spcBef>
                <a:spcPct val="50000"/>
              </a:spcBef>
            </a:pPr>
            <a:r>
              <a:rPr lang="en-GB" sz="1300"/>
              <a:t>Continuous Replenishment</a:t>
            </a:r>
          </a:p>
        </p:txBody>
      </p:sp>
      <p:sp>
        <p:nvSpPr>
          <p:cNvPr id="90125" name="Text Box 13"/>
          <p:cNvSpPr txBox="1">
            <a:spLocks noChangeArrowheads="1"/>
          </p:cNvSpPr>
          <p:nvPr/>
        </p:nvSpPr>
        <p:spPr bwMode="auto">
          <a:xfrm>
            <a:off x="6299200" y="3429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Automated Store Ordering</a:t>
            </a:r>
          </a:p>
        </p:txBody>
      </p:sp>
      <p:sp>
        <p:nvSpPr>
          <p:cNvPr id="90126" name="Text Box 14"/>
          <p:cNvSpPr txBox="1">
            <a:spLocks noChangeArrowheads="1"/>
          </p:cNvSpPr>
          <p:nvPr/>
        </p:nvSpPr>
        <p:spPr bwMode="auto">
          <a:xfrm>
            <a:off x="2051050" y="41148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Reliable Operations</a:t>
            </a:r>
          </a:p>
        </p:txBody>
      </p:sp>
      <p:sp>
        <p:nvSpPr>
          <p:cNvPr id="90127" name="Text Box 15"/>
          <p:cNvSpPr txBox="1">
            <a:spLocks noChangeArrowheads="1"/>
          </p:cNvSpPr>
          <p:nvPr/>
        </p:nvSpPr>
        <p:spPr bwMode="auto">
          <a:xfrm>
            <a:off x="5435600" y="41148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Cross  -Docking</a:t>
            </a:r>
          </a:p>
        </p:txBody>
      </p:sp>
      <p:sp>
        <p:nvSpPr>
          <p:cNvPr id="90128" name="Text Box 16"/>
          <p:cNvSpPr txBox="1">
            <a:spLocks noChangeArrowheads="1"/>
          </p:cNvSpPr>
          <p:nvPr/>
        </p:nvSpPr>
        <p:spPr bwMode="auto">
          <a:xfrm>
            <a:off x="1258888" y="5562600"/>
            <a:ext cx="1368425" cy="952500"/>
          </a:xfrm>
          <a:prstGeom prst="rect">
            <a:avLst/>
          </a:prstGeom>
          <a:noFill/>
          <a:ln w="9525">
            <a:solidFill>
              <a:schemeClr val="tx1"/>
            </a:solidFill>
            <a:miter lim="800000"/>
            <a:headEnd/>
            <a:tailEnd/>
          </a:ln>
        </p:spPr>
        <p:txBody>
          <a:bodyPr>
            <a:spAutoFit/>
          </a:bodyPr>
          <a:lstStyle/>
          <a:p>
            <a:pPr algn="ctr">
              <a:spcBef>
                <a:spcPct val="50000"/>
              </a:spcBef>
            </a:pPr>
            <a:r>
              <a:rPr lang="en-GB" sz="1400"/>
              <a:t>Electronic Data Interchange (EDI)</a:t>
            </a:r>
          </a:p>
        </p:txBody>
      </p:sp>
      <p:sp>
        <p:nvSpPr>
          <p:cNvPr id="90129" name="Text Box 17"/>
          <p:cNvSpPr txBox="1">
            <a:spLocks noChangeArrowheads="1"/>
          </p:cNvSpPr>
          <p:nvPr/>
        </p:nvSpPr>
        <p:spPr bwMode="auto">
          <a:xfrm>
            <a:off x="2916238" y="5562600"/>
            <a:ext cx="1368425" cy="739775"/>
          </a:xfrm>
          <a:prstGeom prst="rect">
            <a:avLst/>
          </a:prstGeom>
          <a:noFill/>
          <a:ln w="9525">
            <a:solidFill>
              <a:schemeClr val="tx1"/>
            </a:solidFill>
            <a:miter lim="800000"/>
            <a:headEnd/>
            <a:tailEnd/>
          </a:ln>
        </p:spPr>
        <p:txBody>
          <a:bodyPr>
            <a:spAutoFit/>
          </a:bodyPr>
          <a:lstStyle/>
          <a:p>
            <a:pPr algn="ctr">
              <a:spcBef>
                <a:spcPct val="50000"/>
              </a:spcBef>
            </a:pPr>
            <a:r>
              <a:rPr lang="en-GB" sz="1400"/>
              <a:t>Electronic Funds Transfer (EFT)</a:t>
            </a:r>
          </a:p>
        </p:txBody>
      </p:sp>
      <p:sp>
        <p:nvSpPr>
          <p:cNvPr id="90130" name="Text Box 18"/>
          <p:cNvSpPr txBox="1">
            <a:spLocks noChangeArrowheads="1"/>
          </p:cNvSpPr>
          <p:nvPr/>
        </p:nvSpPr>
        <p:spPr bwMode="auto">
          <a:xfrm>
            <a:off x="4572000" y="5562600"/>
            <a:ext cx="1368425" cy="739775"/>
          </a:xfrm>
          <a:prstGeom prst="rect">
            <a:avLst/>
          </a:prstGeom>
          <a:noFill/>
          <a:ln w="9525">
            <a:solidFill>
              <a:schemeClr val="tx1"/>
            </a:solidFill>
            <a:miter lim="800000"/>
            <a:headEnd/>
            <a:tailEnd/>
          </a:ln>
        </p:spPr>
        <p:txBody>
          <a:bodyPr>
            <a:spAutoFit/>
          </a:bodyPr>
          <a:lstStyle/>
          <a:p>
            <a:pPr algn="ctr">
              <a:spcBef>
                <a:spcPct val="50000"/>
              </a:spcBef>
            </a:pPr>
            <a:r>
              <a:rPr lang="en-GB" sz="1400"/>
              <a:t>Item coding and database maintenance</a:t>
            </a:r>
          </a:p>
        </p:txBody>
      </p:sp>
      <p:sp>
        <p:nvSpPr>
          <p:cNvPr id="90131" name="Text Box 19"/>
          <p:cNvSpPr txBox="1">
            <a:spLocks noChangeArrowheads="1"/>
          </p:cNvSpPr>
          <p:nvPr/>
        </p:nvSpPr>
        <p:spPr bwMode="auto">
          <a:xfrm>
            <a:off x="6299200" y="55626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Activity Based Costing (ABC)</a:t>
            </a:r>
          </a:p>
        </p:txBody>
      </p:sp>
      <p:sp>
        <p:nvSpPr>
          <p:cNvPr id="90132" name="Line 20"/>
          <p:cNvSpPr>
            <a:spLocks noChangeShapeType="1"/>
          </p:cNvSpPr>
          <p:nvPr/>
        </p:nvSpPr>
        <p:spPr bwMode="auto">
          <a:xfrm>
            <a:off x="1908175" y="2459038"/>
            <a:ext cx="0" cy="360362"/>
          </a:xfrm>
          <a:prstGeom prst="line">
            <a:avLst/>
          </a:prstGeom>
          <a:noFill/>
          <a:ln w="9525">
            <a:solidFill>
              <a:schemeClr val="tx1"/>
            </a:solidFill>
            <a:round/>
            <a:headEnd type="triangle" w="med" len="med"/>
            <a:tailEnd type="triangle" w="med" len="med"/>
          </a:ln>
        </p:spPr>
        <p:txBody>
          <a:bodyPr/>
          <a:lstStyle/>
          <a:p>
            <a:endParaRPr lang="en-GB"/>
          </a:p>
        </p:txBody>
      </p:sp>
      <p:sp>
        <p:nvSpPr>
          <p:cNvPr id="90133" name="Line 21"/>
          <p:cNvSpPr>
            <a:spLocks noChangeShapeType="1"/>
          </p:cNvSpPr>
          <p:nvPr/>
        </p:nvSpPr>
        <p:spPr bwMode="auto">
          <a:xfrm>
            <a:off x="3563938" y="2459038"/>
            <a:ext cx="0" cy="360362"/>
          </a:xfrm>
          <a:prstGeom prst="line">
            <a:avLst/>
          </a:prstGeom>
          <a:noFill/>
          <a:ln w="9525">
            <a:solidFill>
              <a:schemeClr val="tx1"/>
            </a:solidFill>
            <a:round/>
            <a:headEnd type="triangle" w="med" len="med"/>
            <a:tailEnd type="triangle" w="med" len="med"/>
          </a:ln>
        </p:spPr>
        <p:txBody>
          <a:bodyPr/>
          <a:lstStyle/>
          <a:p>
            <a:endParaRPr lang="en-GB"/>
          </a:p>
        </p:txBody>
      </p:sp>
      <p:sp>
        <p:nvSpPr>
          <p:cNvPr id="90134" name="Line 22"/>
          <p:cNvSpPr>
            <a:spLocks noChangeShapeType="1"/>
          </p:cNvSpPr>
          <p:nvPr/>
        </p:nvSpPr>
        <p:spPr bwMode="auto">
          <a:xfrm>
            <a:off x="5292725" y="24384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5" name="Line 23"/>
          <p:cNvSpPr>
            <a:spLocks noChangeShapeType="1"/>
          </p:cNvSpPr>
          <p:nvPr/>
        </p:nvSpPr>
        <p:spPr bwMode="auto">
          <a:xfrm>
            <a:off x="6948488" y="24384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6" name="Line 24"/>
          <p:cNvSpPr>
            <a:spLocks noChangeShapeType="1"/>
          </p:cNvSpPr>
          <p:nvPr/>
        </p:nvSpPr>
        <p:spPr bwMode="auto">
          <a:xfrm>
            <a:off x="1835150" y="46482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7" name="Line 25"/>
          <p:cNvSpPr>
            <a:spLocks noChangeShapeType="1"/>
          </p:cNvSpPr>
          <p:nvPr/>
        </p:nvSpPr>
        <p:spPr bwMode="auto">
          <a:xfrm>
            <a:off x="3563938" y="46482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8" name="Line 26"/>
          <p:cNvSpPr>
            <a:spLocks noChangeShapeType="1"/>
          </p:cNvSpPr>
          <p:nvPr/>
        </p:nvSpPr>
        <p:spPr bwMode="auto">
          <a:xfrm>
            <a:off x="5292725" y="46482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9" name="Line 27"/>
          <p:cNvSpPr>
            <a:spLocks noChangeShapeType="1"/>
          </p:cNvSpPr>
          <p:nvPr/>
        </p:nvSpPr>
        <p:spPr bwMode="auto">
          <a:xfrm>
            <a:off x="6948488" y="4648200"/>
            <a:ext cx="0" cy="360363"/>
          </a:xfrm>
          <a:prstGeom prst="line">
            <a:avLst/>
          </a:prstGeom>
          <a:noFill/>
          <a:ln w="9525">
            <a:solidFill>
              <a:schemeClr val="tx1"/>
            </a:solidFill>
            <a:round/>
            <a:headEnd type="triangle" w="med" len="me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482" name="Object 3"/>
          <p:cNvGraphicFramePr>
            <a:graphicFrameLocks noChangeAspect="1"/>
          </p:cNvGraphicFramePr>
          <p:nvPr>
            <p:ph type="body" idx="1"/>
          </p:nvPr>
        </p:nvGraphicFramePr>
        <p:xfrm>
          <a:off x="838200" y="1447800"/>
          <a:ext cx="7620000" cy="4678363"/>
        </p:xfrm>
        <a:graphic>
          <a:graphicData uri="http://schemas.openxmlformats.org/presentationml/2006/ole">
            <p:oleObj spid="_x0000_s20482" name="Document" r:id="rId3" imgW="8655120" imgH="5801400" progId="Word.Document.8">
              <p:embed/>
            </p:oleObj>
          </a:graphicData>
        </a:graphic>
      </p:graphicFrame>
      <p:sp>
        <p:nvSpPr>
          <p:cNvPr id="20483" name="Rectangle 4"/>
          <p:cNvSpPr>
            <a:spLocks noGrp="1" noChangeArrowheads="1"/>
          </p:cNvSpPr>
          <p:nvPr>
            <p:ph type="title"/>
          </p:nvPr>
        </p:nvSpPr>
        <p:spPr>
          <a:noFill/>
        </p:spPr>
        <p:txBody>
          <a:bodyPr/>
          <a:lstStyle/>
          <a:p>
            <a:pPr eaLnBrk="1" hangingPunct="1"/>
            <a:r>
              <a:rPr lang="en-GB" sz="2800" smtClean="0"/>
              <a:t>Efficient Consumer Response Developments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06" name="Object 6"/>
          <p:cNvGraphicFramePr>
            <a:graphicFrameLocks noChangeAspect="1"/>
          </p:cNvGraphicFramePr>
          <p:nvPr/>
        </p:nvGraphicFramePr>
        <p:xfrm>
          <a:off x="1006475" y="381000"/>
          <a:ext cx="7075488" cy="6096000"/>
        </p:xfrm>
        <a:graphic>
          <a:graphicData uri="http://schemas.openxmlformats.org/presentationml/2006/ole">
            <p:oleObj spid="_x0000_s21506" name="Document" r:id="rId3" imgW="7203960" imgH="6184080" progId="Word.Document.8">
              <p:embed/>
            </p:oleObj>
          </a:graphicData>
        </a:graphic>
      </p:graphicFrame>
      <p:sp>
        <p:nvSpPr>
          <p:cNvPr id="21507" name="Text Box 7"/>
          <p:cNvSpPr txBox="1">
            <a:spLocks noChangeArrowheads="1"/>
          </p:cNvSpPr>
          <p:nvPr/>
        </p:nvSpPr>
        <p:spPr bwMode="auto">
          <a:xfrm>
            <a:off x="7086600" y="6477000"/>
            <a:ext cx="1752600" cy="244475"/>
          </a:xfrm>
          <a:prstGeom prst="rect">
            <a:avLst/>
          </a:prstGeom>
          <a:noFill/>
          <a:ln w="9525">
            <a:noFill/>
            <a:miter lim="800000"/>
            <a:headEnd/>
            <a:tailEnd/>
          </a:ln>
        </p:spPr>
        <p:txBody>
          <a:bodyPr>
            <a:spAutoFit/>
          </a:bodyPr>
          <a:lstStyle/>
          <a:p>
            <a:pPr>
              <a:spcBef>
                <a:spcPct val="50000"/>
              </a:spcBef>
            </a:pPr>
            <a:r>
              <a:rPr lang="en-GB" sz="1000" i="1"/>
              <a:t>Coopers &amp; Lybrand, 1996</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3"/>
          <p:cNvSpPr>
            <a:spLocks noGrp="1" noChangeArrowheads="1"/>
          </p:cNvSpPr>
          <p:nvPr>
            <p:ph type="body" idx="1"/>
          </p:nvPr>
        </p:nvSpPr>
        <p:spPr/>
        <p:txBody>
          <a:bodyPr/>
          <a:lstStyle/>
          <a:p>
            <a:pPr algn="ctr" eaLnBrk="1" hangingPunct="1">
              <a:buFontTx/>
              <a:buNone/>
            </a:pPr>
            <a:r>
              <a:rPr lang="en-GB" sz="4000" smtClean="0"/>
              <a:t>Internationalisation of Manufacturing &amp; Distribution</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b="1" i="1" smtClean="0">
                <a:cs typeface="Arial" charset="0"/>
              </a:rPr>
              <a:t>Manufacturing Abroad</a:t>
            </a:r>
            <a:r>
              <a:rPr lang="en-GB" smtClean="0"/>
              <a:t> </a:t>
            </a:r>
          </a:p>
        </p:txBody>
      </p:sp>
      <p:sp>
        <p:nvSpPr>
          <p:cNvPr id="92163" name="Rectangle 3"/>
          <p:cNvSpPr>
            <a:spLocks noGrp="1" noChangeArrowheads="1"/>
          </p:cNvSpPr>
          <p:nvPr>
            <p:ph type="body" idx="1"/>
          </p:nvPr>
        </p:nvSpPr>
        <p:spPr/>
        <p:txBody>
          <a:bodyPr/>
          <a:lstStyle/>
          <a:p>
            <a:pPr eaLnBrk="1" hangingPunct="1"/>
            <a:r>
              <a:rPr lang="en-GB" smtClean="0">
                <a:cs typeface="Arial" charset="0"/>
              </a:rPr>
              <a:t>Choice if distribution network depends upon where the actual manufacturing takes place.</a:t>
            </a:r>
          </a:p>
          <a:p>
            <a:pPr eaLnBrk="1" hangingPunct="1"/>
            <a:endParaRPr lang="en-GB" i="1" smtClean="0">
              <a:cs typeface="Arial" charset="0"/>
            </a:endParaRPr>
          </a:p>
          <a:p>
            <a:pPr eaLnBrk="1" hangingPunct="1"/>
            <a:r>
              <a:rPr lang="en-GB" i="1" smtClean="0">
                <a:cs typeface="Arial" charset="0"/>
              </a:rPr>
              <a:t>There are various difficulties when a U.S firm decides to manufacture overseas</a:t>
            </a:r>
            <a:r>
              <a:rPr lang="en-GB" smtClean="0"/>
              <a:t>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685800" y="228600"/>
            <a:ext cx="7772400" cy="1143000"/>
          </a:xfrm>
        </p:spPr>
        <p:txBody>
          <a:bodyPr/>
          <a:lstStyle/>
          <a:p>
            <a:pPr eaLnBrk="1" hangingPunct="1"/>
            <a:r>
              <a:rPr lang="en-GB" sz="2800" b="1" i="1" smtClean="0">
                <a:cs typeface="Arial" charset="0"/>
              </a:rPr>
              <a:t>Pros and Cons of Overseas Manufacturing</a:t>
            </a:r>
            <a:r>
              <a:rPr lang="en-GB" sz="3200" smtClean="0"/>
              <a:t> </a:t>
            </a:r>
          </a:p>
        </p:txBody>
      </p:sp>
      <p:sp>
        <p:nvSpPr>
          <p:cNvPr id="93187" name="Rectangle 3"/>
          <p:cNvSpPr>
            <a:spLocks noGrp="1" noChangeArrowheads="1"/>
          </p:cNvSpPr>
          <p:nvPr>
            <p:ph type="body" idx="1"/>
          </p:nvPr>
        </p:nvSpPr>
        <p:spPr>
          <a:xfrm>
            <a:off x="609600" y="1447800"/>
            <a:ext cx="7772400" cy="4724400"/>
          </a:xfrm>
        </p:spPr>
        <p:txBody>
          <a:bodyPr/>
          <a:lstStyle/>
          <a:p>
            <a:pPr algn="just" eaLnBrk="1" hangingPunct="1">
              <a:buFontTx/>
              <a:buNone/>
            </a:pPr>
            <a:r>
              <a:rPr lang="en-GB" sz="2000" smtClean="0">
                <a:latin typeface="Symbol" pitchFamily="18" charset="2"/>
                <a:cs typeface="Arial" charset="0"/>
              </a:rPr>
              <a:t>·</a:t>
            </a:r>
            <a:r>
              <a:rPr lang="en-GB" sz="2000" smtClean="0">
                <a:cs typeface="Times New Roman" pitchFamily="18" charset="0"/>
              </a:rPr>
              <a:t>         </a:t>
            </a:r>
            <a:r>
              <a:rPr lang="en-GB" sz="2000" smtClean="0">
                <a:cs typeface="Arial" charset="0"/>
              </a:rPr>
              <a:t>Pros</a:t>
            </a:r>
            <a:endParaRPr lang="en-GB" sz="2000" i="1" smtClean="0">
              <a:cs typeface="Arial" charset="0"/>
            </a:endParaRPr>
          </a:p>
          <a:p>
            <a:pPr lvl="1" algn="just" eaLnBrk="1" hangingPunct="1"/>
            <a:r>
              <a:rPr lang="en-GB" sz="1800" smtClean="0">
                <a:cs typeface="Arial" charset="0"/>
              </a:rPr>
              <a:t>Lower labour costs</a:t>
            </a:r>
            <a:endParaRPr lang="en-GB" sz="1800" i="1" smtClean="0">
              <a:cs typeface="Arial" charset="0"/>
            </a:endParaRPr>
          </a:p>
          <a:p>
            <a:pPr lvl="1" algn="just" eaLnBrk="1" hangingPunct="1"/>
            <a:r>
              <a:rPr lang="en-GB" sz="1800" smtClean="0">
                <a:cs typeface="Arial" charset="0"/>
              </a:rPr>
              <a:t>Reduced shipping</a:t>
            </a:r>
            <a:endParaRPr lang="en-GB" sz="1800" i="1" smtClean="0">
              <a:cs typeface="Arial" charset="0"/>
            </a:endParaRPr>
          </a:p>
          <a:p>
            <a:pPr lvl="1" algn="just" eaLnBrk="1" hangingPunct="1"/>
            <a:r>
              <a:rPr lang="en-GB" sz="1800" smtClean="0">
                <a:cs typeface="Arial" charset="0"/>
              </a:rPr>
              <a:t>Elimination of foreign customs duties</a:t>
            </a:r>
            <a:endParaRPr lang="en-GB" sz="1800" i="1" smtClean="0">
              <a:cs typeface="Arial" charset="0"/>
            </a:endParaRPr>
          </a:p>
          <a:p>
            <a:pPr lvl="1" algn="just" eaLnBrk="1" hangingPunct="1"/>
            <a:r>
              <a:rPr lang="en-GB" sz="1800" smtClean="0">
                <a:cs typeface="Arial" charset="0"/>
              </a:rPr>
              <a:t>Easier access to end markets</a:t>
            </a:r>
            <a:endParaRPr lang="en-GB" sz="1800" i="1" smtClean="0">
              <a:cs typeface="Arial" charset="0"/>
            </a:endParaRPr>
          </a:p>
          <a:p>
            <a:pPr lvl="1" algn="just" eaLnBrk="1" hangingPunct="1"/>
            <a:r>
              <a:rPr lang="en-GB" sz="1800" smtClean="0">
                <a:cs typeface="Arial" charset="0"/>
              </a:rPr>
              <a:t>More direct connection to the customer</a:t>
            </a:r>
            <a:endParaRPr lang="en-GB" sz="1800" i="1" smtClean="0">
              <a:cs typeface="Arial" charset="0"/>
            </a:endParaRPr>
          </a:p>
          <a:p>
            <a:pPr algn="just" eaLnBrk="1" hangingPunct="1">
              <a:buFontTx/>
              <a:buNone/>
            </a:pPr>
            <a:endParaRPr lang="en-GB" sz="2000" i="1" smtClean="0">
              <a:cs typeface="Arial" charset="0"/>
            </a:endParaRPr>
          </a:p>
          <a:p>
            <a:pPr algn="just" eaLnBrk="1" hangingPunct="1"/>
            <a:r>
              <a:rPr lang="en-GB" sz="2000" smtClean="0">
                <a:cs typeface="Arial" charset="0"/>
              </a:rPr>
              <a:t>Cons</a:t>
            </a:r>
            <a:endParaRPr lang="en-GB" sz="2000" i="1" smtClean="0">
              <a:cs typeface="Arial" charset="0"/>
            </a:endParaRPr>
          </a:p>
          <a:p>
            <a:pPr lvl="1" algn="just" eaLnBrk="1" hangingPunct="1"/>
            <a:r>
              <a:rPr lang="en-GB" sz="1800" smtClean="0">
                <a:cs typeface="Arial" charset="0"/>
              </a:rPr>
              <a:t>Transport and shipping costs</a:t>
            </a:r>
            <a:endParaRPr lang="en-GB" sz="1800" i="1" smtClean="0">
              <a:cs typeface="Arial" charset="0"/>
            </a:endParaRPr>
          </a:p>
          <a:p>
            <a:pPr lvl="1" algn="just" eaLnBrk="1" hangingPunct="1"/>
            <a:r>
              <a:rPr lang="en-GB" sz="1800" smtClean="0">
                <a:cs typeface="Arial" charset="0"/>
              </a:rPr>
              <a:t>Expense and delay of shipping extra raw materials</a:t>
            </a:r>
            <a:endParaRPr lang="en-GB" sz="1800" i="1" smtClean="0">
              <a:cs typeface="Arial" charset="0"/>
            </a:endParaRPr>
          </a:p>
          <a:p>
            <a:pPr lvl="1" algn="just" eaLnBrk="1" hangingPunct="1"/>
            <a:r>
              <a:rPr lang="en-GB" sz="1800" smtClean="0">
                <a:cs typeface="Arial" charset="0"/>
              </a:rPr>
              <a:t>Poorer quality of offshore work</a:t>
            </a:r>
            <a:endParaRPr lang="en-GB" sz="1800" i="1" smtClean="0">
              <a:cs typeface="Arial" charset="0"/>
            </a:endParaRPr>
          </a:p>
          <a:p>
            <a:pPr lvl="1" algn="just" eaLnBrk="1" hangingPunct="1"/>
            <a:r>
              <a:rPr lang="en-GB" sz="1800" smtClean="0">
                <a:cs typeface="Arial" charset="0"/>
              </a:rPr>
              <a:t>Difficulty in supervising overseas operations</a:t>
            </a:r>
            <a:endParaRPr lang="en-GB" sz="1800" i="1" smtClean="0">
              <a:cs typeface="Arial" charset="0"/>
            </a:endParaRPr>
          </a:p>
          <a:p>
            <a:pPr lvl="1" eaLnBrk="1" hangingPunct="1"/>
            <a:r>
              <a:rPr lang="en-GB" sz="1800" i="1" smtClean="0">
                <a:cs typeface="Arial" charset="0"/>
              </a:rPr>
              <a:t>IB related issues such as cultural. Language, political, and F-X risks</a:t>
            </a:r>
            <a:r>
              <a:rPr lang="en-GB" sz="1800" smtClean="0"/>
              <a:t>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sz="3600" b="1" i="1" smtClean="0">
                <a:cs typeface="Arial" charset="0"/>
              </a:rPr>
              <a:t>Offshore Quality Control Issues</a:t>
            </a:r>
            <a:r>
              <a:rPr lang="en-GB" sz="3600" smtClean="0"/>
              <a:t> </a:t>
            </a:r>
          </a:p>
        </p:txBody>
      </p:sp>
      <p:sp>
        <p:nvSpPr>
          <p:cNvPr id="94211" name="Rectangle 3"/>
          <p:cNvSpPr>
            <a:spLocks noGrp="1" noChangeArrowheads="1"/>
          </p:cNvSpPr>
          <p:nvPr>
            <p:ph type="body" idx="1"/>
          </p:nvPr>
        </p:nvSpPr>
        <p:spPr>
          <a:xfrm>
            <a:off x="685800" y="1676400"/>
            <a:ext cx="7772400" cy="4114800"/>
          </a:xfrm>
        </p:spPr>
        <p:txBody>
          <a:bodyPr/>
          <a:lstStyle/>
          <a:p>
            <a:pPr eaLnBrk="1" hangingPunct="1"/>
            <a:endParaRPr lang="en-GB" i="1" smtClean="0">
              <a:cs typeface="Arial" charset="0"/>
            </a:endParaRPr>
          </a:p>
          <a:p>
            <a:pPr eaLnBrk="1" hangingPunct="1"/>
            <a:endParaRPr lang="en-GB" i="1" smtClean="0">
              <a:cs typeface="Arial" charset="0"/>
            </a:endParaRPr>
          </a:p>
          <a:p>
            <a:pPr eaLnBrk="1" hangingPunct="1"/>
            <a:r>
              <a:rPr lang="en-GB" i="1" smtClean="0">
                <a:cs typeface="Arial" charset="0"/>
              </a:rPr>
              <a:t>Difference in attitude between offshore and domestic management</a:t>
            </a:r>
            <a:r>
              <a:rPr lang="en-GB" smtClean="0"/>
              <a:t> </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304800" y="609600"/>
            <a:ext cx="8610600" cy="1143000"/>
          </a:xfrm>
        </p:spPr>
        <p:txBody>
          <a:bodyPr/>
          <a:lstStyle/>
          <a:p>
            <a:pPr eaLnBrk="1" hangingPunct="1"/>
            <a:r>
              <a:rPr lang="en-GB" sz="2800" b="1" i="1" smtClean="0">
                <a:cs typeface="Arial" charset="0"/>
              </a:rPr>
              <a:t>Other Issues Related to Offshore Manufacturers</a:t>
            </a:r>
            <a:r>
              <a:rPr lang="en-GB" sz="2800" smtClean="0"/>
              <a:t> </a:t>
            </a:r>
          </a:p>
        </p:txBody>
      </p:sp>
      <p:sp>
        <p:nvSpPr>
          <p:cNvPr id="95235" name="Rectangle 3"/>
          <p:cNvSpPr>
            <a:spLocks noGrp="1" noChangeArrowheads="1"/>
          </p:cNvSpPr>
          <p:nvPr>
            <p:ph type="body" idx="1"/>
          </p:nvPr>
        </p:nvSpPr>
        <p:spPr/>
        <p:txBody>
          <a:bodyPr/>
          <a:lstStyle/>
          <a:p>
            <a:pPr eaLnBrk="1" hangingPunct="1"/>
            <a:r>
              <a:rPr lang="en-GB" smtClean="0">
                <a:cs typeface="Arial" charset="0"/>
              </a:rPr>
              <a:t>Language barriers</a:t>
            </a:r>
            <a:endParaRPr lang="en-GB" i="1" smtClean="0">
              <a:cs typeface="Arial" charset="0"/>
            </a:endParaRPr>
          </a:p>
          <a:p>
            <a:pPr eaLnBrk="1" hangingPunct="1"/>
            <a:r>
              <a:rPr lang="en-GB" smtClean="0">
                <a:cs typeface="Arial" charset="0"/>
              </a:rPr>
              <a:t>Shipment of materials – delays in shipping</a:t>
            </a:r>
            <a:endParaRPr lang="en-GB" i="1" smtClean="0">
              <a:cs typeface="Arial" charset="0"/>
            </a:endParaRPr>
          </a:p>
          <a:p>
            <a:pPr eaLnBrk="1" hangingPunct="1"/>
            <a:r>
              <a:rPr lang="en-GB" smtClean="0">
                <a:cs typeface="Arial" charset="0"/>
              </a:rPr>
              <a:t>U.S. Customs Service</a:t>
            </a:r>
            <a:endParaRPr lang="en-GB" i="1" smtClean="0">
              <a:cs typeface="Arial" charset="0"/>
            </a:endParaRPr>
          </a:p>
          <a:p>
            <a:pPr eaLnBrk="1" hangingPunct="1"/>
            <a:r>
              <a:rPr lang="en-GB" smtClean="0">
                <a:cs typeface="Arial" charset="0"/>
              </a:rPr>
              <a:t>Foreign regulations</a:t>
            </a:r>
            <a:endParaRPr lang="en-GB" i="1" smtClean="0">
              <a:cs typeface="Arial" charset="0"/>
            </a:endParaRPr>
          </a:p>
          <a:p>
            <a:pPr eaLnBrk="1" hangingPunct="1"/>
            <a:r>
              <a:rPr lang="en-GB" i="1" smtClean="0">
                <a:cs typeface="Arial" charset="0"/>
              </a:rPr>
              <a:t>Local contents and labour et al; could be confusing</a:t>
            </a:r>
            <a:r>
              <a:rPr lang="en-GB" smtClean="0"/>
              <a:t> </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685800" y="457200"/>
            <a:ext cx="7772400" cy="1143000"/>
          </a:xfrm>
        </p:spPr>
        <p:txBody>
          <a:bodyPr/>
          <a:lstStyle/>
          <a:p>
            <a:pPr eaLnBrk="1" hangingPunct="1"/>
            <a:r>
              <a:rPr lang="en-GB" sz="4000" b="1" i="1" smtClean="0">
                <a:cs typeface="Arial" charset="0"/>
              </a:rPr>
              <a:t>Organizing of Effective Export</a:t>
            </a:r>
            <a:r>
              <a:rPr lang="en-GB" sz="4000" smtClean="0"/>
              <a:t> </a:t>
            </a:r>
          </a:p>
        </p:txBody>
      </p:sp>
      <p:sp>
        <p:nvSpPr>
          <p:cNvPr id="96259" name="Rectangle 3"/>
          <p:cNvSpPr>
            <a:spLocks noGrp="1" noChangeArrowheads="1"/>
          </p:cNvSpPr>
          <p:nvPr>
            <p:ph type="body" idx="1"/>
          </p:nvPr>
        </p:nvSpPr>
        <p:spPr>
          <a:xfrm>
            <a:off x="609600" y="1600200"/>
            <a:ext cx="7772400" cy="4114800"/>
          </a:xfrm>
        </p:spPr>
        <p:txBody>
          <a:bodyPr/>
          <a:lstStyle/>
          <a:p>
            <a:pPr algn="just" eaLnBrk="1" hangingPunct="1">
              <a:lnSpc>
                <a:spcPct val="90000"/>
              </a:lnSpc>
            </a:pPr>
            <a:r>
              <a:rPr lang="en-GB" sz="2400" smtClean="0">
                <a:cs typeface="Arial" charset="0"/>
              </a:rPr>
              <a:t>Develop a comprehensive export plan that includes</a:t>
            </a:r>
          </a:p>
          <a:p>
            <a:pPr algn="just" eaLnBrk="1" hangingPunct="1">
              <a:lnSpc>
                <a:spcPct val="90000"/>
              </a:lnSpc>
              <a:buFontTx/>
              <a:buNone/>
            </a:pPr>
            <a:r>
              <a:rPr lang="en-GB" sz="2400" smtClean="0">
                <a:cs typeface="Arial" charset="0"/>
              </a:rPr>
              <a:t>	early market research to shipment of and payment for</a:t>
            </a:r>
          </a:p>
          <a:p>
            <a:pPr algn="just" eaLnBrk="1" hangingPunct="1">
              <a:lnSpc>
                <a:spcPct val="90000"/>
              </a:lnSpc>
              <a:buFontTx/>
              <a:buNone/>
            </a:pPr>
            <a:r>
              <a:rPr lang="en-GB" sz="2400" smtClean="0">
                <a:cs typeface="Arial" charset="0"/>
              </a:rPr>
              <a:t>	the goods</a:t>
            </a:r>
            <a:endParaRPr lang="en-GB" sz="2400" i="1" smtClean="0">
              <a:cs typeface="Arial" charset="0"/>
            </a:endParaRPr>
          </a:p>
          <a:p>
            <a:pPr algn="just" eaLnBrk="1" hangingPunct="1">
              <a:lnSpc>
                <a:spcPct val="90000"/>
              </a:lnSpc>
            </a:pPr>
            <a:r>
              <a:rPr lang="en-GB" sz="2400" smtClean="0">
                <a:cs typeface="Arial" charset="0"/>
              </a:rPr>
              <a:t>Effective communication </a:t>
            </a:r>
            <a:endParaRPr lang="en-GB" sz="2400" i="1" smtClean="0">
              <a:cs typeface="Arial" charset="0"/>
            </a:endParaRPr>
          </a:p>
          <a:p>
            <a:pPr algn="just" eaLnBrk="1" hangingPunct="1">
              <a:lnSpc>
                <a:spcPct val="90000"/>
              </a:lnSpc>
            </a:pPr>
            <a:r>
              <a:rPr lang="en-GB" sz="2400" smtClean="0">
                <a:cs typeface="Arial" charset="0"/>
              </a:rPr>
              <a:t>Internal as well as external</a:t>
            </a:r>
            <a:endParaRPr lang="en-GB" sz="2400" i="1" smtClean="0">
              <a:cs typeface="Arial" charset="0"/>
            </a:endParaRPr>
          </a:p>
          <a:p>
            <a:pPr algn="just" eaLnBrk="1" hangingPunct="1">
              <a:lnSpc>
                <a:spcPct val="90000"/>
              </a:lnSpc>
            </a:pPr>
            <a:r>
              <a:rPr lang="en-GB" sz="2400" smtClean="0">
                <a:cs typeface="Arial" charset="0"/>
              </a:rPr>
              <a:t>Export Compliances </a:t>
            </a:r>
            <a:endParaRPr lang="en-GB" sz="2400" i="1" smtClean="0">
              <a:cs typeface="Arial" charset="0"/>
            </a:endParaRPr>
          </a:p>
          <a:p>
            <a:pPr algn="just" eaLnBrk="1" hangingPunct="1">
              <a:lnSpc>
                <a:spcPct val="90000"/>
              </a:lnSpc>
            </a:pPr>
            <a:r>
              <a:rPr lang="en-GB" sz="2400" smtClean="0">
                <a:cs typeface="Arial" charset="0"/>
              </a:rPr>
              <a:t>Comply with all domestic and foreign rules</a:t>
            </a:r>
            <a:endParaRPr lang="en-GB" sz="2400" i="1" smtClean="0">
              <a:cs typeface="Arial" charset="0"/>
            </a:endParaRPr>
          </a:p>
          <a:p>
            <a:pPr algn="just" eaLnBrk="1" hangingPunct="1">
              <a:lnSpc>
                <a:spcPct val="90000"/>
              </a:lnSpc>
            </a:pPr>
            <a:r>
              <a:rPr lang="en-GB" sz="2400" smtClean="0">
                <a:cs typeface="Arial" charset="0"/>
              </a:rPr>
              <a:t>Internal Organization</a:t>
            </a:r>
            <a:endParaRPr lang="en-GB" sz="2400" i="1" smtClean="0">
              <a:cs typeface="Arial" charset="0"/>
            </a:endParaRPr>
          </a:p>
          <a:p>
            <a:pPr eaLnBrk="1" hangingPunct="1">
              <a:lnSpc>
                <a:spcPct val="90000"/>
              </a:lnSpc>
            </a:pPr>
            <a:r>
              <a:rPr lang="en-GB" sz="2400" i="1" smtClean="0">
                <a:cs typeface="Arial" charset="0"/>
              </a:rPr>
              <a:t>Look at a company that does well in the export market (The Waters Corp)</a:t>
            </a:r>
            <a:r>
              <a:rPr lang="en-GB" sz="2800" smtClean="0"/>
              <a:t>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762000" y="304800"/>
            <a:ext cx="7772400" cy="1143000"/>
          </a:xfrm>
        </p:spPr>
        <p:txBody>
          <a:bodyPr/>
          <a:lstStyle/>
          <a:p>
            <a:pPr eaLnBrk="1" hangingPunct="1"/>
            <a:r>
              <a:rPr lang="en-GB" sz="3600" b="1" i="1" smtClean="0">
                <a:cs typeface="Arial" charset="0"/>
              </a:rPr>
              <a:t>Overview of Distribution Channels</a:t>
            </a:r>
            <a:r>
              <a:rPr lang="en-GB" sz="3600" smtClean="0"/>
              <a:t> </a:t>
            </a:r>
          </a:p>
        </p:txBody>
      </p:sp>
      <p:sp>
        <p:nvSpPr>
          <p:cNvPr id="97283" name="Rectangle 3"/>
          <p:cNvSpPr>
            <a:spLocks noGrp="1" noChangeArrowheads="1"/>
          </p:cNvSpPr>
          <p:nvPr>
            <p:ph type="body" idx="1"/>
          </p:nvPr>
        </p:nvSpPr>
        <p:spPr>
          <a:xfrm>
            <a:off x="685800" y="1447800"/>
            <a:ext cx="7772400" cy="4495800"/>
          </a:xfrm>
        </p:spPr>
        <p:txBody>
          <a:bodyPr/>
          <a:lstStyle/>
          <a:p>
            <a:pPr eaLnBrk="1" hangingPunct="1">
              <a:lnSpc>
                <a:spcPct val="90000"/>
              </a:lnSpc>
            </a:pPr>
            <a:r>
              <a:rPr lang="en-GB" sz="2600" smtClean="0">
                <a:cs typeface="Arial" charset="0"/>
              </a:rPr>
              <a:t>Direct Sale</a:t>
            </a:r>
            <a:endParaRPr lang="en-GB" sz="2600" i="1" smtClean="0">
              <a:cs typeface="Arial" charset="0"/>
            </a:endParaRPr>
          </a:p>
          <a:p>
            <a:pPr eaLnBrk="1" hangingPunct="1">
              <a:lnSpc>
                <a:spcPct val="90000"/>
              </a:lnSpc>
            </a:pPr>
            <a:r>
              <a:rPr lang="en-GB" sz="2600" smtClean="0">
                <a:cs typeface="Arial" charset="0"/>
              </a:rPr>
              <a:t>Marketing Intermediaries (domestic)</a:t>
            </a:r>
            <a:endParaRPr lang="en-GB" sz="2600" i="1" smtClean="0">
              <a:cs typeface="Arial" charset="0"/>
            </a:endParaRPr>
          </a:p>
          <a:p>
            <a:pPr eaLnBrk="1" hangingPunct="1">
              <a:lnSpc>
                <a:spcPct val="90000"/>
              </a:lnSpc>
            </a:pPr>
            <a:r>
              <a:rPr lang="en-GB" sz="2600" smtClean="0">
                <a:cs typeface="Arial" charset="0"/>
              </a:rPr>
              <a:t>Foreign Marketing Intermediaries</a:t>
            </a:r>
            <a:endParaRPr lang="en-GB" sz="2600" i="1" smtClean="0">
              <a:cs typeface="Arial" charset="0"/>
            </a:endParaRPr>
          </a:p>
          <a:p>
            <a:pPr eaLnBrk="1" hangingPunct="1">
              <a:lnSpc>
                <a:spcPct val="90000"/>
              </a:lnSpc>
            </a:pPr>
            <a:r>
              <a:rPr lang="en-GB" sz="2600" smtClean="0">
                <a:cs typeface="Arial" charset="0"/>
              </a:rPr>
              <a:t>Foreign Trade Organization/Governmental agencies</a:t>
            </a:r>
            <a:endParaRPr lang="en-GB" sz="2600" i="1" smtClean="0">
              <a:cs typeface="Arial" charset="0"/>
            </a:endParaRPr>
          </a:p>
          <a:p>
            <a:pPr lvl="1" eaLnBrk="1" hangingPunct="1">
              <a:lnSpc>
                <a:spcPct val="90000"/>
              </a:lnSpc>
            </a:pPr>
            <a:r>
              <a:rPr lang="en-GB" sz="2200" smtClean="0">
                <a:cs typeface="Arial" charset="0"/>
              </a:rPr>
              <a:t>Usually in a centrally controlled economy</a:t>
            </a:r>
            <a:endParaRPr lang="en-GB" sz="2200" i="1" smtClean="0">
              <a:cs typeface="Arial" charset="0"/>
            </a:endParaRPr>
          </a:p>
          <a:p>
            <a:pPr eaLnBrk="1" hangingPunct="1">
              <a:lnSpc>
                <a:spcPct val="90000"/>
              </a:lnSpc>
            </a:pPr>
            <a:r>
              <a:rPr lang="en-GB" sz="2600" smtClean="0">
                <a:cs typeface="Arial" charset="0"/>
              </a:rPr>
              <a:t>In general, the methodology would depend upon:</a:t>
            </a:r>
            <a:endParaRPr lang="en-GB" sz="2600" i="1" smtClean="0">
              <a:cs typeface="Arial" charset="0"/>
            </a:endParaRPr>
          </a:p>
          <a:p>
            <a:pPr lvl="1" eaLnBrk="1" hangingPunct="1">
              <a:lnSpc>
                <a:spcPct val="90000"/>
              </a:lnSpc>
            </a:pPr>
            <a:r>
              <a:rPr lang="en-GB" sz="2200" smtClean="0">
                <a:cs typeface="Arial" charset="0"/>
              </a:rPr>
              <a:t>Financial resources</a:t>
            </a:r>
            <a:endParaRPr lang="en-GB" sz="2200" i="1" smtClean="0">
              <a:cs typeface="Arial" charset="0"/>
            </a:endParaRPr>
          </a:p>
          <a:p>
            <a:pPr lvl="1" eaLnBrk="1" hangingPunct="1">
              <a:lnSpc>
                <a:spcPct val="90000"/>
              </a:lnSpc>
            </a:pPr>
            <a:r>
              <a:rPr lang="en-GB" sz="2200" smtClean="0">
                <a:cs typeface="Arial" charset="0"/>
              </a:rPr>
              <a:t>The foreign culture</a:t>
            </a:r>
            <a:endParaRPr lang="en-GB" sz="2200" i="1" smtClean="0">
              <a:cs typeface="Arial" charset="0"/>
            </a:endParaRPr>
          </a:p>
          <a:p>
            <a:pPr lvl="1" eaLnBrk="1" hangingPunct="1">
              <a:lnSpc>
                <a:spcPct val="90000"/>
              </a:lnSpc>
            </a:pPr>
            <a:r>
              <a:rPr lang="en-GB" sz="2200" smtClean="0">
                <a:cs typeface="Arial" charset="0"/>
              </a:rPr>
              <a:t>The product</a:t>
            </a:r>
            <a:endParaRPr lang="en-GB" sz="2200" i="1" smtClean="0">
              <a:cs typeface="Arial" charset="0"/>
            </a:endParaRPr>
          </a:p>
          <a:p>
            <a:pPr lvl="1" eaLnBrk="1" hangingPunct="1">
              <a:lnSpc>
                <a:spcPct val="90000"/>
              </a:lnSpc>
            </a:pPr>
            <a:r>
              <a:rPr lang="en-GB" sz="2200" i="1" smtClean="0">
                <a:cs typeface="Arial" charset="0"/>
              </a:rPr>
              <a:t>Foreign market demands</a:t>
            </a:r>
            <a:r>
              <a:rPr lang="en-GB" smtClean="0"/>
              <a:t>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685800" y="457200"/>
            <a:ext cx="7772400" cy="1143000"/>
          </a:xfrm>
        </p:spPr>
        <p:txBody>
          <a:bodyPr/>
          <a:lstStyle/>
          <a:p>
            <a:pPr eaLnBrk="1" hangingPunct="1"/>
            <a:r>
              <a:rPr lang="en-GB" b="1" i="1" smtClean="0">
                <a:cs typeface="Arial" charset="0"/>
              </a:rPr>
              <a:t>Distribution Methods</a:t>
            </a:r>
            <a:r>
              <a:rPr lang="en-GB" smtClean="0"/>
              <a:t> </a:t>
            </a:r>
          </a:p>
        </p:txBody>
      </p:sp>
      <p:sp>
        <p:nvSpPr>
          <p:cNvPr id="98307" name="Rectangle 3"/>
          <p:cNvSpPr>
            <a:spLocks noGrp="1" noChangeArrowheads="1"/>
          </p:cNvSpPr>
          <p:nvPr>
            <p:ph type="body" idx="1"/>
          </p:nvPr>
        </p:nvSpPr>
        <p:spPr>
          <a:xfrm>
            <a:off x="685800" y="1600200"/>
            <a:ext cx="7772400" cy="4114800"/>
          </a:xfrm>
        </p:spPr>
        <p:txBody>
          <a:bodyPr/>
          <a:lstStyle/>
          <a:p>
            <a:pPr algn="just" eaLnBrk="1" hangingPunct="1">
              <a:buFontTx/>
              <a:buNone/>
            </a:pPr>
            <a:r>
              <a:rPr lang="en-GB" b="1" smtClean="0">
                <a:cs typeface="Arial" charset="0"/>
              </a:rPr>
              <a:t>Options:</a:t>
            </a:r>
            <a:endParaRPr lang="en-GB" b="1" i="1" smtClean="0">
              <a:cs typeface="Arial" charset="0"/>
            </a:endParaRPr>
          </a:p>
          <a:p>
            <a:pPr algn="just" eaLnBrk="1" hangingPunct="1"/>
            <a:r>
              <a:rPr lang="en-GB" smtClean="0">
                <a:cs typeface="Arial" charset="0"/>
              </a:rPr>
              <a:t>Agents, distributors, and sales reps</a:t>
            </a:r>
            <a:endParaRPr lang="en-GB" i="1" smtClean="0">
              <a:cs typeface="Arial" charset="0"/>
            </a:endParaRPr>
          </a:p>
          <a:p>
            <a:pPr algn="just" eaLnBrk="1" hangingPunct="1"/>
            <a:r>
              <a:rPr lang="en-GB" smtClean="0">
                <a:cs typeface="Arial" charset="0"/>
              </a:rPr>
              <a:t>JV partners and alliances</a:t>
            </a:r>
            <a:endParaRPr lang="en-GB" i="1" smtClean="0">
              <a:cs typeface="Arial" charset="0"/>
            </a:endParaRPr>
          </a:p>
          <a:p>
            <a:pPr algn="just" eaLnBrk="1" hangingPunct="1"/>
            <a:r>
              <a:rPr lang="en-GB" smtClean="0">
                <a:cs typeface="Arial" charset="0"/>
              </a:rPr>
              <a:t>Logistics companies</a:t>
            </a:r>
            <a:endParaRPr lang="en-GB" i="1" smtClean="0">
              <a:cs typeface="Arial" charset="0"/>
            </a:endParaRPr>
          </a:p>
          <a:p>
            <a:pPr algn="just" eaLnBrk="1" hangingPunct="1"/>
            <a:r>
              <a:rPr lang="en-GB" smtClean="0">
                <a:cs typeface="Arial" charset="0"/>
              </a:rPr>
              <a:t>Foreign retailers</a:t>
            </a:r>
            <a:endParaRPr lang="en-GB" i="1" smtClean="0">
              <a:cs typeface="Arial" charset="0"/>
            </a:endParaRPr>
          </a:p>
          <a:p>
            <a:pPr algn="just" eaLnBrk="1" hangingPunct="1"/>
            <a:r>
              <a:rPr lang="en-GB" smtClean="0">
                <a:cs typeface="Arial" charset="0"/>
              </a:rPr>
              <a:t>Direct mail</a:t>
            </a:r>
            <a:endParaRPr lang="en-GB" i="1" smtClean="0">
              <a:cs typeface="Arial" charset="0"/>
            </a:endParaRPr>
          </a:p>
          <a:p>
            <a:pPr eaLnBrk="1" hangingPunct="1"/>
            <a:r>
              <a:rPr lang="en-GB" i="1" smtClean="0">
                <a:cs typeface="Arial" charset="0"/>
              </a:rPr>
              <a:t>Piggyback marketing</a:t>
            </a:r>
            <a:r>
              <a:rPr lang="en-GB" smtClean="0"/>
              <a:t>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381000" y="304800"/>
            <a:ext cx="8534400" cy="1143000"/>
          </a:xfrm>
        </p:spPr>
        <p:txBody>
          <a:bodyPr/>
          <a:lstStyle/>
          <a:p>
            <a:pPr eaLnBrk="1" hangingPunct="1"/>
            <a:r>
              <a:rPr lang="en-GB" sz="2800" b="1" i="1" smtClean="0">
                <a:cs typeface="Arial" charset="0"/>
              </a:rPr>
              <a:t>Commissioned Sales Agents and Sales Reps</a:t>
            </a:r>
            <a:r>
              <a:rPr lang="en-GB" sz="2800" smtClean="0"/>
              <a:t> </a:t>
            </a:r>
          </a:p>
        </p:txBody>
      </p:sp>
      <p:sp>
        <p:nvSpPr>
          <p:cNvPr id="99331" name="Rectangle 3"/>
          <p:cNvSpPr>
            <a:spLocks noGrp="1" noChangeArrowheads="1"/>
          </p:cNvSpPr>
          <p:nvPr>
            <p:ph type="body" idx="1"/>
          </p:nvPr>
        </p:nvSpPr>
        <p:spPr>
          <a:xfrm>
            <a:off x="685800" y="1600200"/>
            <a:ext cx="7772400" cy="4114800"/>
          </a:xfrm>
        </p:spPr>
        <p:txBody>
          <a:bodyPr/>
          <a:lstStyle/>
          <a:p>
            <a:pPr eaLnBrk="1" hangingPunct="1">
              <a:lnSpc>
                <a:spcPct val="90000"/>
              </a:lnSpc>
            </a:pPr>
            <a:r>
              <a:rPr lang="en-GB" sz="2400" smtClean="0">
                <a:cs typeface="Arial" charset="0"/>
              </a:rPr>
              <a:t>Sales Agents</a:t>
            </a:r>
            <a:endParaRPr lang="en-GB" sz="2400" i="1" smtClean="0">
              <a:cs typeface="Arial" charset="0"/>
            </a:endParaRPr>
          </a:p>
          <a:p>
            <a:pPr lvl="1" eaLnBrk="1" hangingPunct="1">
              <a:lnSpc>
                <a:spcPct val="90000"/>
              </a:lnSpc>
            </a:pPr>
            <a:r>
              <a:rPr lang="en-GB" sz="2000" smtClean="0">
                <a:cs typeface="Arial" charset="0"/>
              </a:rPr>
              <a:t>Usually for low-value. High volume consumer goods</a:t>
            </a:r>
            <a:endParaRPr lang="en-GB" sz="2000" i="1" smtClean="0">
              <a:cs typeface="Arial" charset="0"/>
            </a:endParaRPr>
          </a:p>
          <a:p>
            <a:pPr lvl="1" eaLnBrk="1" hangingPunct="1">
              <a:lnSpc>
                <a:spcPct val="90000"/>
              </a:lnSpc>
            </a:pPr>
            <a:r>
              <a:rPr lang="en-GB" sz="2000" smtClean="0">
                <a:cs typeface="Arial" charset="0"/>
              </a:rPr>
              <a:t>Works on commission</a:t>
            </a:r>
            <a:endParaRPr lang="en-GB" sz="2000" i="1" smtClean="0">
              <a:cs typeface="Arial" charset="0"/>
            </a:endParaRPr>
          </a:p>
          <a:p>
            <a:pPr lvl="1" eaLnBrk="1" hangingPunct="1">
              <a:lnSpc>
                <a:spcPct val="90000"/>
              </a:lnSpc>
            </a:pPr>
            <a:r>
              <a:rPr lang="en-GB" sz="2000" smtClean="0">
                <a:cs typeface="Arial" charset="0"/>
              </a:rPr>
              <a:t>Sells to wholesale or retail chains</a:t>
            </a:r>
            <a:endParaRPr lang="en-GB" sz="2000" i="1" smtClean="0">
              <a:cs typeface="Arial" charset="0"/>
            </a:endParaRPr>
          </a:p>
          <a:p>
            <a:pPr lvl="1" eaLnBrk="1" hangingPunct="1">
              <a:lnSpc>
                <a:spcPct val="90000"/>
              </a:lnSpc>
            </a:pPr>
            <a:r>
              <a:rPr lang="en-GB" sz="2000" smtClean="0">
                <a:cs typeface="Arial" charset="0"/>
              </a:rPr>
              <a:t>Does not handle competing products</a:t>
            </a:r>
            <a:endParaRPr lang="en-GB" sz="2000" i="1" smtClean="0">
              <a:cs typeface="Arial" charset="0"/>
            </a:endParaRPr>
          </a:p>
          <a:p>
            <a:pPr lvl="1" eaLnBrk="1" hangingPunct="1">
              <a:lnSpc>
                <a:spcPct val="90000"/>
              </a:lnSpc>
            </a:pPr>
            <a:r>
              <a:rPr lang="en-GB" sz="2000" smtClean="0">
                <a:cs typeface="Arial" charset="0"/>
              </a:rPr>
              <a:t>Does not hold inventory</a:t>
            </a:r>
            <a:endParaRPr lang="en-GB" sz="2000" i="1" smtClean="0">
              <a:cs typeface="Arial" charset="0"/>
            </a:endParaRPr>
          </a:p>
          <a:p>
            <a:pPr eaLnBrk="1" hangingPunct="1">
              <a:lnSpc>
                <a:spcPct val="90000"/>
              </a:lnSpc>
            </a:pPr>
            <a:r>
              <a:rPr lang="en-GB" sz="2400" smtClean="0">
                <a:cs typeface="Arial" charset="0"/>
              </a:rPr>
              <a:t>Sales reps</a:t>
            </a:r>
            <a:endParaRPr lang="en-GB" sz="2400" i="1" smtClean="0">
              <a:cs typeface="Arial" charset="0"/>
            </a:endParaRPr>
          </a:p>
          <a:p>
            <a:pPr lvl="1" eaLnBrk="1" hangingPunct="1">
              <a:lnSpc>
                <a:spcPct val="90000"/>
              </a:lnSpc>
            </a:pPr>
            <a:r>
              <a:rPr lang="en-GB" sz="2000" smtClean="0">
                <a:cs typeface="Arial" charset="0"/>
              </a:rPr>
              <a:t>Individual or firms</a:t>
            </a:r>
            <a:endParaRPr lang="en-GB" sz="2000" i="1" smtClean="0">
              <a:cs typeface="Arial" charset="0"/>
            </a:endParaRPr>
          </a:p>
          <a:p>
            <a:pPr lvl="1" eaLnBrk="1" hangingPunct="1">
              <a:lnSpc>
                <a:spcPct val="90000"/>
              </a:lnSpc>
            </a:pPr>
            <a:r>
              <a:rPr lang="en-GB" sz="2000" smtClean="0">
                <a:cs typeface="Arial" charset="0"/>
              </a:rPr>
              <a:t>Operate in the same way as sales agents</a:t>
            </a:r>
            <a:endParaRPr lang="en-GB" sz="2000" i="1" smtClean="0">
              <a:cs typeface="Arial" charset="0"/>
            </a:endParaRPr>
          </a:p>
          <a:p>
            <a:pPr lvl="1" eaLnBrk="1" hangingPunct="1">
              <a:lnSpc>
                <a:spcPct val="90000"/>
              </a:lnSpc>
            </a:pPr>
            <a:r>
              <a:rPr lang="en-GB" sz="2000" smtClean="0">
                <a:cs typeface="Arial" charset="0"/>
              </a:rPr>
              <a:t>High unit value or industrial product</a:t>
            </a:r>
            <a:endParaRPr lang="en-GB" sz="2000" i="1" smtClean="0">
              <a:cs typeface="Arial" charset="0"/>
            </a:endParaRPr>
          </a:p>
          <a:p>
            <a:pPr lvl="1" eaLnBrk="1" hangingPunct="1">
              <a:lnSpc>
                <a:spcPct val="90000"/>
              </a:lnSpc>
            </a:pPr>
            <a:r>
              <a:rPr lang="en-GB" sz="2000" i="1" smtClean="0">
                <a:cs typeface="Arial" charset="0"/>
              </a:rPr>
              <a:t>Sell directly to individual buyers</a:t>
            </a:r>
            <a:r>
              <a:rPr lang="en-GB" sz="2000" smtClean="0"/>
              <a:t>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685800" y="304800"/>
            <a:ext cx="7772400" cy="914400"/>
          </a:xfrm>
        </p:spPr>
        <p:txBody>
          <a:bodyPr/>
          <a:lstStyle/>
          <a:p>
            <a:pPr eaLnBrk="1" hangingPunct="1"/>
            <a:r>
              <a:rPr lang="en-GB" b="1" i="1" smtClean="0">
                <a:cs typeface="Arial" charset="0"/>
              </a:rPr>
              <a:t>Distributors</a:t>
            </a:r>
            <a:r>
              <a:rPr lang="en-GB" smtClean="0"/>
              <a:t> </a:t>
            </a:r>
          </a:p>
        </p:txBody>
      </p:sp>
      <p:sp>
        <p:nvSpPr>
          <p:cNvPr id="100355" name="Rectangle 3"/>
          <p:cNvSpPr>
            <a:spLocks noGrp="1" noChangeArrowheads="1"/>
          </p:cNvSpPr>
          <p:nvPr>
            <p:ph type="body" idx="1"/>
          </p:nvPr>
        </p:nvSpPr>
        <p:spPr>
          <a:xfrm>
            <a:off x="457200" y="1295400"/>
            <a:ext cx="8458200" cy="4800600"/>
          </a:xfrm>
        </p:spPr>
        <p:txBody>
          <a:bodyPr/>
          <a:lstStyle/>
          <a:p>
            <a:pPr algn="just" eaLnBrk="1" hangingPunct="1">
              <a:lnSpc>
                <a:spcPct val="90000"/>
              </a:lnSpc>
            </a:pPr>
            <a:r>
              <a:rPr lang="en-GB" sz="1800" smtClean="0">
                <a:cs typeface="Arial" charset="0"/>
              </a:rPr>
              <a:t>Stock inventory</a:t>
            </a:r>
            <a:endParaRPr lang="en-GB" sz="1800" i="1" smtClean="0">
              <a:cs typeface="Arial" charset="0"/>
            </a:endParaRPr>
          </a:p>
          <a:p>
            <a:pPr algn="just" eaLnBrk="1" hangingPunct="1">
              <a:lnSpc>
                <a:spcPct val="90000"/>
              </a:lnSpc>
            </a:pPr>
            <a:r>
              <a:rPr lang="en-GB" sz="1800" smtClean="0">
                <a:cs typeface="Arial" charset="0"/>
              </a:rPr>
              <a:t>Has own sales force and will call on foreign accounts</a:t>
            </a:r>
            <a:endParaRPr lang="en-GB" sz="1800" i="1" smtClean="0">
              <a:cs typeface="Arial" charset="0"/>
            </a:endParaRPr>
          </a:p>
          <a:p>
            <a:pPr algn="just" eaLnBrk="1" hangingPunct="1">
              <a:lnSpc>
                <a:spcPct val="90000"/>
              </a:lnSpc>
            </a:pPr>
            <a:r>
              <a:rPr lang="en-GB" sz="1800" smtClean="0">
                <a:cs typeface="Arial" charset="0"/>
              </a:rPr>
              <a:t>Margin 50-70% of the final sales price</a:t>
            </a:r>
            <a:endParaRPr lang="en-GB" sz="1800" i="1" smtClean="0">
              <a:cs typeface="Arial" charset="0"/>
            </a:endParaRPr>
          </a:p>
          <a:p>
            <a:pPr algn="just" eaLnBrk="1" hangingPunct="1">
              <a:lnSpc>
                <a:spcPct val="90000"/>
              </a:lnSpc>
            </a:pPr>
            <a:r>
              <a:rPr lang="en-GB" sz="1800" smtClean="0">
                <a:cs typeface="Arial" charset="0"/>
              </a:rPr>
              <a:t>Types </a:t>
            </a:r>
            <a:endParaRPr lang="en-GB" sz="1800" i="1" smtClean="0">
              <a:cs typeface="Arial" charset="0"/>
            </a:endParaRPr>
          </a:p>
          <a:p>
            <a:pPr lvl="1" algn="just" eaLnBrk="1" hangingPunct="1">
              <a:lnSpc>
                <a:spcPct val="90000"/>
              </a:lnSpc>
            </a:pPr>
            <a:r>
              <a:rPr lang="en-GB" sz="1600" smtClean="0">
                <a:cs typeface="Arial" charset="0"/>
              </a:rPr>
              <a:t>Importing Distributors</a:t>
            </a:r>
            <a:endParaRPr lang="en-GB" sz="1600" i="1" smtClean="0">
              <a:cs typeface="Arial" charset="0"/>
            </a:endParaRPr>
          </a:p>
          <a:p>
            <a:pPr lvl="2" algn="just" eaLnBrk="1" hangingPunct="1">
              <a:lnSpc>
                <a:spcPct val="90000"/>
              </a:lnSpc>
            </a:pPr>
            <a:r>
              <a:rPr lang="en-GB" sz="1400" smtClean="0">
                <a:cs typeface="Arial" charset="0"/>
              </a:rPr>
              <a:t>Order goods from the U.S. supplier and pay for them directly at prearranged prices and terms</a:t>
            </a:r>
            <a:endParaRPr lang="en-GB" sz="1400" i="1" smtClean="0">
              <a:cs typeface="Arial" charset="0"/>
            </a:endParaRPr>
          </a:p>
          <a:p>
            <a:pPr lvl="2" algn="just" eaLnBrk="1" hangingPunct="1">
              <a:lnSpc>
                <a:spcPct val="90000"/>
              </a:lnSpc>
            </a:pPr>
            <a:r>
              <a:rPr lang="en-GB" sz="1400" smtClean="0">
                <a:cs typeface="Arial" charset="0"/>
              </a:rPr>
              <a:t>Goods marked up and sold to customers, retailers etc.</a:t>
            </a:r>
            <a:endParaRPr lang="en-GB" sz="1400" i="1" smtClean="0">
              <a:cs typeface="Arial" charset="0"/>
            </a:endParaRPr>
          </a:p>
          <a:p>
            <a:pPr algn="just" eaLnBrk="1" hangingPunct="1">
              <a:lnSpc>
                <a:spcPct val="90000"/>
              </a:lnSpc>
            </a:pPr>
            <a:r>
              <a:rPr lang="en-GB" sz="1800" smtClean="0">
                <a:cs typeface="Arial" charset="0"/>
              </a:rPr>
              <a:t>Exclusive Distributors</a:t>
            </a:r>
            <a:endParaRPr lang="en-GB" sz="1800" i="1" smtClean="0">
              <a:cs typeface="Arial" charset="0"/>
            </a:endParaRPr>
          </a:p>
          <a:p>
            <a:pPr algn="just" eaLnBrk="1" hangingPunct="1">
              <a:lnSpc>
                <a:spcPct val="90000"/>
              </a:lnSpc>
            </a:pPr>
            <a:r>
              <a:rPr lang="en-GB" sz="1800" smtClean="0">
                <a:cs typeface="Arial" charset="0"/>
              </a:rPr>
              <a:t>Do not sell competing products in the territory</a:t>
            </a:r>
            <a:endParaRPr lang="en-GB" sz="1800" i="1" smtClean="0">
              <a:cs typeface="Arial" charset="0"/>
            </a:endParaRPr>
          </a:p>
          <a:p>
            <a:pPr algn="just" eaLnBrk="1" hangingPunct="1">
              <a:lnSpc>
                <a:spcPct val="90000"/>
              </a:lnSpc>
            </a:pPr>
            <a:r>
              <a:rPr lang="en-GB" sz="1800" smtClean="0">
                <a:cs typeface="Arial" charset="0"/>
              </a:rPr>
              <a:t>Stock products, manage inventory, and assume all responsibility for sales promotion and servicing in their area</a:t>
            </a:r>
            <a:endParaRPr lang="en-GB" sz="1800" i="1" smtClean="0">
              <a:cs typeface="Arial" charset="0"/>
            </a:endParaRPr>
          </a:p>
          <a:p>
            <a:pPr algn="just" eaLnBrk="1" hangingPunct="1">
              <a:lnSpc>
                <a:spcPct val="90000"/>
              </a:lnSpc>
            </a:pPr>
            <a:r>
              <a:rPr lang="en-GB" sz="1800" smtClean="0">
                <a:cs typeface="Arial" charset="0"/>
              </a:rPr>
              <a:t>May act as sales reps in some cases</a:t>
            </a:r>
            <a:endParaRPr lang="en-GB" sz="1800" i="1" smtClean="0">
              <a:cs typeface="Arial" charset="0"/>
            </a:endParaRPr>
          </a:p>
          <a:p>
            <a:pPr algn="just" eaLnBrk="1" hangingPunct="1">
              <a:lnSpc>
                <a:spcPct val="90000"/>
              </a:lnSpc>
            </a:pPr>
            <a:r>
              <a:rPr lang="en-GB" sz="1800" smtClean="0">
                <a:cs typeface="Arial" charset="0"/>
              </a:rPr>
              <a:t>Non-Exclusive Distributor</a:t>
            </a:r>
            <a:endParaRPr lang="en-GB" sz="1800" i="1" smtClean="0">
              <a:cs typeface="Arial" charset="0"/>
            </a:endParaRPr>
          </a:p>
          <a:p>
            <a:pPr lvl="1" algn="just" eaLnBrk="1" hangingPunct="1">
              <a:lnSpc>
                <a:spcPct val="90000"/>
              </a:lnSpc>
            </a:pPr>
            <a:r>
              <a:rPr lang="en-GB" sz="1600" smtClean="0">
                <a:cs typeface="Arial" charset="0"/>
              </a:rPr>
              <a:t>Assumes less risk and reserve the option to sell competing products</a:t>
            </a:r>
            <a:endParaRPr lang="en-GB" sz="1600" i="1" smtClean="0">
              <a:cs typeface="Arial" charset="0"/>
            </a:endParaRPr>
          </a:p>
          <a:p>
            <a:pPr lvl="1" algn="just" eaLnBrk="1" hangingPunct="1">
              <a:lnSpc>
                <a:spcPct val="90000"/>
              </a:lnSpc>
            </a:pPr>
            <a:r>
              <a:rPr lang="en-GB" sz="1600" smtClean="0">
                <a:cs typeface="Arial" charset="0"/>
              </a:rPr>
              <a:t>May rely on the supplier for sales support and literature</a:t>
            </a:r>
            <a:endParaRPr lang="en-GB" sz="1600" smtClean="0"/>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685800" y="228600"/>
            <a:ext cx="7772400" cy="1143000"/>
          </a:xfrm>
        </p:spPr>
        <p:txBody>
          <a:bodyPr/>
          <a:lstStyle/>
          <a:p>
            <a:pPr eaLnBrk="1" hangingPunct="1"/>
            <a:r>
              <a:rPr lang="en-GB" sz="2800" b="1" i="1" smtClean="0">
                <a:cs typeface="Arial" charset="0"/>
              </a:rPr>
              <a:t>Export Agents, Merchants and Remarketers</a:t>
            </a:r>
            <a:r>
              <a:rPr lang="en-GB" sz="2800" smtClean="0"/>
              <a:t> </a:t>
            </a:r>
          </a:p>
        </p:txBody>
      </p:sp>
      <p:sp>
        <p:nvSpPr>
          <p:cNvPr id="101379" name="Rectangle 3"/>
          <p:cNvSpPr>
            <a:spLocks noGrp="1" noChangeArrowheads="1"/>
          </p:cNvSpPr>
          <p:nvPr>
            <p:ph type="body" idx="1"/>
          </p:nvPr>
        </p:nvSpPr>
        <p:spPr>
          <a:xfrm>
            <a:off x="685800" y="1447800"/>
            <a:ext cx="7772400" cy="4724400"/>
          </a:xfrm>
        </p:spPr>
        <p:txBody>
          <a:bodyPr/>
          <a:lstStyle/>
          <a:p>
            <a:pPr algn="just" eaLnBrk="1" hangingPunct="1">
              <a:lnSpc>
                <a:spcPct val="90000"/>
              </a:lnSpc>
            </a:pPr>
            <a:r>
              <a:rPr lang="en-GB" smtClean="0">
                <a:cs typeface="Arial" charset="0"/>
              </a:rPr>
              <a:t>Purchase products directly from the manufacturers</a:t>
            </a:r>
            <a:endParaRPr lang="en-GB" i="1" smtClean="0">
              <a:cs typeface="Arial" charset="0"/>
            </a:endParaRPr>
          </a:p>
          <a:p>
            <a:pPr algn="just" eaLnBrk="1" hangingPunct="1">
              <a:lnSpc>
                <a:spcPct val="90000"/>
              </a:lnSpc>
            </a:pPr>
            <a:r>
              <a:rPr lang="en-GB" smtClean="0">
                <a:cs typeface="Arial" charset="0"/>
              </a:rPr>
              <a:t>Packs and marks the product according to their own specifications</a:t>
            </a:r>
            <a:endParaRPr lang="en-GB" i="1" smtClean="0">
              <a:cs typeface="Arial" charset="0"/>
            </a:endParaRPr>
          </a:p>
          <a:p>
            <a:pPr algn="just" eaLnBrk="1" hangingPunct="1">
              <a:lnSpc>
                <a:spcPct val="90000"/>
              </a:lnSpc>
            </a:pPr>
            <a:r>
              <a:rPr lang="en-GB" smtClean="0">
                <a:cs typeface="Arial" charset="0"/>
              </a:rPr>
              <a:t>Sell overseas in their own name and assume all risks for accounts</a:t>
            </a:r>
            <a:endParaRPr lang="en-GB" i="1" smtClean="0">
              <a:cs typeface="Arial" charset="0"/>
            </a:endParaRPr>
          </a:p>
          <a:p>
            <a:pPr eaLnBrk="1" hangingPunct="1">
              <a:lnSpc>
                <a:spcPct val="90000"/>
              </a:lnSpc>
            </a:pPr>
            <a:r>
              <a:rPr lang="en-GB" i="1" smtClean="0">
                <a:cs typeface="Arial" charset="0"/>
              </a:rPr>
              <a:t>The original manufacturer should be cautious of the loss of control in this case</a:t>
            </a:r>
            <a:r>
              <a:rPr lang="en-GB" smtClean="0"/>
              <a:t> </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eaLnBrk="1" hangingPunct="1"/>
            <a:r>
              <a:rPr lang="en-GB" b="1" i="1" smtClean="0">
                <a:cs typeface="Arial" charset="0"/>
              </a:rPr>
              <a:t>Piggyback Marketing</a:t>
            </a:r>
            <a:r>
              <a:rPr lang="en-GB" smtClean="0"/>
              <a:t> </a:t>
            </a:r>
          </a:p>
        </p:txBody>
      </p:sp>
      <p:sp>
        <p:nvSpPr>
          <p:cNvPr id="102403" name="Rectangle 3"/>
          <p:cNvSpPr>
            <a:spLocks noGrp="1" noChangeArrowheads="1"/>
          </p:cNvSpPr>
          <p:nvPr>
            <p:ph type="body" idx="1"/>
          </p:nvPr>
        </p:nvSpPr>
        <p:spPr/>
        <p:txBody>
          <a:bodyPr/>
          <a:lstStyle/>
          <a:p>
            <a:pPr eaLnBrk="1" hangingPunct="1"/>
            <a:endParaRPr lang="en-GB" i="1" smtClean="0">
              <a:cs typeface="Arial" charset="0"/>
            </a:endParaRPr>
          </a:p>
          <a:p>
            <a:pPr eaLnBrk="1" hangingPunct="1">
              <a:buFontTx/>
              <a:buNone/>
            </a:pPr>
            <a:r>
              <a:rPr lang="en-GB" sz="3600" i="1" smtClean="0">
                <a:cs typeface="Arial" charset="0"/>
              </a:rPr>
              <a:t>Piggyback complementary products</a:t>
            </a:r>
            <a:r>
              <a:rPr lang="en-GB" smtClean="0"/>
              <a:t> </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r>
              <a:rPr lang="en-GB" b="1" i="1" smtClean="0">
                <a:cs typeface="Arial" charset="0"/>
              </a:rPr>
              <a:t>Foreign Retailers</a:t>
            </a:r>
            <a:r>
              <a:rPr lang="en-GB" smtClean="0"/>
              <a:t> </a:t>
            </a:r>
          </a:p>
        </p:txBody>
      </p:sp>
      <p:sp>
        <p:nvSpPr>
          <p:cNvPr id="103427" name="Rectangle 3"/>
          <p:cNvSpPr>
            <a:spLocks noGrp="1" noChangeArrowheads="1"/>
          </p:cNvSpPr>
          <p:nvPr>
            <p:ph type="body" idx="1"/>
          </p:nvPr>
        </p:nvSpPr>
        <p:spPr/>
        <p:txBody>
          <a:bodyPr/>
          <a:lstStyle/>
          <a:p>
            <a:pPr algn="just" eaLnBrk="1" hangingPunct="1"/>
            <a:endParaRPr lang="en-GB" smtClean="0">
              <a:latin typeface="Courier New" pitchFamily="49" charset="0"/>
              <a:cs typeface="Courier New" pitchFamily="49" charset="0"/>
            </a:endParaRPr>
          </a:p>
          <a:p>
            <a:pPr algn="just" eaLnBrk="1" hangingPunct="1"/>
            <a:r>
              <a:rPr lang="en-GB" smtClean="0">
                <a:cs typeface="Arial" charset="0"/>
              </a:rPr>
              <a:t>Sell directly to a foreign retailer</a:t>
            </a:r>
            <a:endParaRPr lang="en-GB" i="1" smtClean="0">
              <a:cs typeface="Arial" charset="0"/>
            </a:endParaRPr>
          </a:p>
          <a:p>
            <a:pPr eaLnBrk="1" hangingPunct="1"/>
            <a:r>
              <a:rPr lang="en-GB" i="1" smtClean="0">
                <a:cs typeface="Arial" charset="0"/>
              </a:rPr>
              <a:t>Usually consumer product lines</a:t>
            </a:r>
            <a:r>
              <a:rPr lang="en-GB" smtClean="0"/>
              <a:t>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pPr eaLnBrk="1" hangingPunct="1"/>
            <a:r>
              <a:rPr lang="en-GB" b="1" smtClean="0">
                <a:cs typeface="Arial" charset="0"/>
              </a:rPr>
              <a:t>Direct Mail</a:t>
            </a:r>
            <a:r>
              <a:rPr lang="en-GB" i="1" smtClean="0">
                <a:cs typeface="Arial" charset="0"/>
              </a:rPr>
              <a:t/>
            </a:r>
            <a:br>
              <a:rPr lang="en-GB" i="1" smtClean="0">
                <a:cs typeface="Arial" charset="0"/>
              </a:rPr>
            </a:br>
            <a:endParaRPr lang="en-GB" i="1" smtClean="0">
              <a:cs typeface="Arial" charset="0"/>
            </a:endParaRPr>
          </a:p>
        </p:txBody>
      </p:sp>
      <p:sp>
        <p:nvSpPr>
          <p:cNvPr id="104451" name="Rectangle 3"/>
          <p:cNvSpPr>
            <a:spLocks noGrp="1" noChangeArrowheads="1"/>
          </p:cNvSpPr>
          <p:nvPr>
            <p:ph type="body" idx="1"/>
          </p:nvPr>
        </p:nvSpPr>
        <p:spPr>
          <a:xfrm>
            <a:off x="685800" y="1371600"/>
            <a:ext cx="7772400" cy="4114800"/>
          </a:xfrm>
        </p:spPr>
        <p:txBody>
          <a:bodyPr/>
          <a:lstStyle/>
          <a:p>
            <a:pPr algn="just" eaLnBrk="1" hangingPunct="1">
              <a:lnSpc>
                <a:spcPct val="90000"/>
              </a:lnSpc>
              <a:buFontTx/>
              <a:buNone/>
            </a:pPr>
            <a:r>
              <a:rPr lang="en-GB" sz="2800" smtClean="0">
                <a:cs typeface="Arial" charset="0"/>
              </a:rPr>
              <a:t>Advantages</a:t>
            </a:r>
            <a:endParaRPr lang="en-GB" sz="2800" i="1" smtClean="0">
              <a:cs typeface="Arial" charset="0"/>
            </a:endParaRPr>
          </a:p>
          <a:p>
            <a:pPr algn="just" eaLnBrk="1" hangingPunct="1">
              <a:lnSpc>
                <a:spcPct val="90000"/>
              </a:lnSpc>
            </a:pPr>
            <a:r>
              <a:rPr lang="en-GB" sz="2800" smtClean="0">
                <a:cs typeface="Arial" charset="0"/>
              </a:rPr>
              <a:t>Eliminates commission</a:t>
            </a:r>
            <a:endParaRPr lang="en-GB" sz="2800" i="1" smtClean="0">
              <a:cs typeface="Arial" charset="0"/>
            </a:endParaRPr>
          </a:p>
          <a:p>
            <a:pPr algn="just" eaLnBrk="1" hangingPunct="1">
              <a:lnSpc>
                <a:spcPct val="90000"/>
              </a:lnSpc>
            </a:pPr>
            <a:r>
              <a:rPr lang="en-GB" sz="2800" smtClean="0">
                <a:cs typeface="Arial" charset="0"/>
              </a:rPr>
              <a:t>Reduces travel expense</a:t>
            </a:r>
            <a:endParaRPr lang="en-GB" sz="2800" i="1" smtClean="0">
              <a:cs typeface="Arial" charset="0"/>
            </a:endParaRPr>
          </a:p>
          <a:p>
            <a:pPr algn="just" eaLnBrk="1" hangingPunct="1">
              <a:lnSpc>
                <a:spcPct val="90000"/>
              </a:lnSpc>
            </a:pPr>
            <a:r>
              <a:rPr lang="en-GB" sz="2800" smtClean="0">
                <a:cs typeface="Arial" charset="0"/>
              </a:rPr>
              <a:t>Reaches a broader audience</a:t>
            </a:r>
          </a:p>
          <a:p>
            <a:pPr algn="just" eaLnBrk="1" hangingPunct="1">
              <a:lnSpc>
                <a:spcPct val="90000"/>
              </a:lnSpc>
            </a:pPr>
            <a:endParaRPr lang="en-GB" sz="2800" i="1" smtClean="0">
              <a:cs typeface="Arial" charset="0"/>
            </a:endParaRPr>
          </a:p>
          <a:p>
            <a:pPr algn="just" eaLnBrk="1" hangingPunct="1">
              <a:lnSpc>
                <a:spcPct val="90000"/>
              </a:lnSpc>
              <a:buFontTx/>
              <a:buNone/>
            </a:pPr>
            <a:r>
              <a:rPr lang="en-GB" sz="2800" smtClean="0">
                <a:cs typeface="Arial" charset="0"/>
              </a:rPr>
              <a:t>Disadvantages</a:t>
            </a:r>
            <a:endParaRPr lang="en-GB" sz="2800" i="1" smtClean="0">
              <a:cs typeface="Arial" charset="0"/>
            </a:endParaRPr>
          </a:p>
          <a:p>
            <a:pPr algn="just" eaLnBrk="1" hangingPunct="1">
              <a:lnSpc>
                <a:spcPct val="90000"/>
              </a:lnSpc>
            </a:pPr>
            <a:r>
              <a:rPr lang="en-GB" sz="2800" smtClean="0">
                <a:cs typeface="Arial" charset="0"/>
              </a:rPr>
              <a:t>Requires intense follow-up</a:t>
            </a:r>
            <a:endParaRPr lang="en-GB" sz="2800" i="1" smtClean="0">
              <a:cs typeface="Arial" charset="0"/>
            </a:endParaRPr>
          </a:p>
          <a:p>
            <a:pPr algn="just" eaLnBrk="1" hangingPunct="1">
              <a:lnSpc>
                <a:spcPct val="90000"/>
              </a:lnSpc>
            </a:pPr>
            <a:r>
              <a:rPr lang="en-GB" sz="2800" smtClean="0">
                <a:cs typeface="Arial" charset="0"/>
              </a:rPr>
              <a:t>Difficulty in getting foreign mailing list</a:t>
            </a:r>
            <a:endParaRPr lang="en-GB" sz="2800" i="1" smtClean="0">
              <a:cs typeface="Arial" charset="0"/>
            </a:endParaRPr>
          </a:p>
          <a:p>
            <a:pPr eaLnBrk="1" hangingPunct="1">
              <a:lnSpc>
                <a:spcPct val="90000"/>
              </a:lnSpc>
            </a:pPr>
            <a:r>
              <a:rPr lang="en-GB" sz="2800" smtClean="0">
                <a:cs typeface="Arial" charset="0"/>
              </a:rPr>
              <a:t>Language and cultural barriers</a:t>
            </a:r>
            <a:r>
              <a:rPr lang="en-GB" sz="2800" smtClean="0"/>
              <a:t> </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eaLnBrk="1" hangingPunct="1"/>
            <a:r>
              <a:rPr lang="en-GB" b="1" i="1" smtClean="0">
                <a:cs typeface="Arial" charset="0"/>
              </a:rPr>
              <a:t>In-Country Reps</a:t>
            </a:r>
            <a:r>
              <a:rPr lang="en-GB" smtClean="0"/>
              <a:t> </a:t>
            </a:r>
          </a:p>
        </p:txBody>
      </p:sp>
      <p:sp>
        <p:nvSpPr>
          <p:cNvPr id="105475" name="Rectangle 3"/>
          <p:cNvSpPr>
            <a:spLocks noGrp="1" noChangeArrowheads="1"/>
          </p:cNvSpPr>
          <p:nvPr>
            <p:ph type="body" idx="1"/>
          </p:nvPr>
        </p:nvSpPr>
        <p:spPr>
          <a:xfrm>
            <a:off x="685800" y="1676400"/>
            <a:ext cx="7772400" cy="4114800"/>
          </a:xfrm>
        </p:spPr>
        <p:txBody>
          <a:bodyPr/>
          <a:lstStyle/>
          <a:p>
            <a:pPr eaLnBrk="1" hangingPunct="1"/>
            <a:endParaRPr lang="en-GB" smtClean="0">
              <a:cs typeface="Courier New" pitchFamily="49" charset="0"/>
            </a:endParaRPr>
          </a:p>
          <a:p>
            <a:pPr eaLnBrk="1" hangingPunct="1"/>
            <a:r>
              <a:rPr lang="en-GB" smtClean="0">
                <a:cs typeface="Arial" charset="0"/>
              </a:rPr>
              <a:t>May be a requirement imposed by a foreign government</a:t>
            </a:r>
            <a:endParaRPr lang="en-GB" i="1" smtClean="0">
              <a:cs typeface="Arial" charset="0"/>
            </a:endParaRPr>
          </a:p>
          <a:p>
            <a:pPr eaLnBrk="1" hangingPunct="1"/>
            <a:r>
              <a:rPr lang="en-GB" i="1" smtClean="0">
                <a:cs typeface="Arial" charset="0"/>
              </a:rPr>
              <a:t>Check with foreign consulates</a:t>
            </a:r>
            <a:r>
              <a:rPr lang="en-GB" smtClean="0"/>
              <a:t>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r>
              <a:rPr lang="en-GB" sz="3600" b="1" i="1" smtClean="0">
                <a:cs typeface="Arial" charset="0"/>
              </a:rPr>
              <a:t>Govt-Run Trading Organizations</a:t>
            </a:r>
            <a:r>
              <a:rPr lang="en-GB" sz="3600" smtClean="0"/>
              <a:t> </a:t>
            </a:r>
          </a:p>
        </p:txBody>
      </p:sp>
      <p:sp>
        <p:nvSpPr>
          <p:cNvPr id="106499" name="Rectangle 3"/>
          <p:cNvSpPr>
            <a:spLocks noGrp="1" noChangeArrowheads="1"/>
          </p:cNvSpPr>
          <p:nvPr>
            <p:ph type="body" idx="1"/>
          </p:nvPr>
        </p:nvSpPr>
        <p:spPr>
          <a:xfrm>
            <a:off x="914400" y="1905000"/>
            <a:ext cx="7772400" cy="4114800"/>
          </a:xfrm>
        </p:spPr>
        <p:txBody>
          <a:bodyPr/>
          <a:lstStyle/>
          <a:p>
            <a:pPr eaLnBrk="1" hangingPunct="1"/>
            <a:r>
              <a:rPr lang="en-GB" smtClean="0">
                <a:cs typeface="Arial" charset="0"/>
              </a:rPr>
              <a:t>A state-run trading organization purchases imports to the country</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pPr eaLnBrk="1" hangingPunct="1"/>
            <a:r>
              <a:rPr lang="en-GB" sz="3600" b="1" i="1" smtClean="0">
                <a:cs typeface="Arial" charset="0"/>
              </a:rPr>
              <a:t>Quasi – Govtl Trading Companies</a:t>
            </a:r>
            <a:r>
              <a:rPr lang="en-GB" sz="3600" smtClean="0"/>
              <a:t> </a:t>
            </a:r>
          </a:p>
        </p:txBody>
      </p:sp>
      <p:sp>
        <p:nvSpPr>
          <p:cNvPr id="107523" name="Rectangle 3"/>
          <p:cNvSpPr>
            <a:spLocks noGrp="1" noChangeArrowheads="1"/>
          </p:cNvSpPr>
          <p:nvPr>
            <p:ph type="body" idx="1"/>
          </p:nvPr>
        </p:nvSpPr>
        <p:spPr/>
        <p:txBody>
          <a:bodyPr/>
          <a:lstStyle/>
          <a:p>
            <a:pPr eaLnBrk="1" hangingPunct="1">
              <a:lnSpc>
                <a:spcPct val="90000"/>
              </a:lnSpc>
            </a:pPr>
            <a:r>
              <a:rPr lang="en-GB" smtClean="0">
                <a:cs typeface="Arial" charset="0"/>
              </a:rPr>
              <a:t>Big private sector corporations formed specifically for the purpose of buying and selling goods and services in the international markets</a:t>
            </a:r>
          </a:p>
          <a:p>
            <a:pPr eaLnBrk="1" hangingPunct="1">
              <a:lnSpc>
                <a:spcPct val="90000"/>
              </a:lnSpc>
            </a:pPr>
            <a:r>
              <a:rPr lang="en-GB" smtClean="0">
                <a:cs typeface="Arial" charset="0"/>
              </a:rPr>
              <a:t>Their operations may go beyond buying impost and could include handling distribution, transportation, co-manufacturing, final assembly and testing of products</a:t>
            </a:r>
            <a:r>
              <a:rPr lang="en-GB" smtClean="0"/>
              <a:t> </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eaLnBrk="1" hangingPunct="1"/>
            <a:r>
              <a:rPr lang="en-GB" b="1" i="1" smtClean="0">
                <a:cs typeface="Arial" charset="0"/>
              </a:rPr>
              <a:t>Logistics Companies</a:t>
            </a:r>
            <a:r>
              <a:rPr lang="en-GB" smtClean="0"/>
              <a:t> </a:t>
            </a:r>
          </a:p>
        </p:txBody>
      </p:sp>
      <p:sp>
        <p:nvSpPr>
          <p:cNvPr id="108547" name="Rectangle 3"/>
          <p:cNvSpPr>
            <a:spLocks noGrp="1" noChangeArrowheads="1"/>
          </p:cNvSpPr>
          <p:nvPr>
            <p:ph type="body" idx="1"/>
          </p:nvPr>
        </p:nvSpPr>
        <p:spPr>
          <a:xfrm>
            <a:off x="762000" y="2133600"/>
            <a:ext cx="7772400" cy="4114800"/>
          </a:xfrm>
        </p:spPr>
        <p:txBody>
          <a:bodyPr/>
          <a:lstStyle/>
          <a:p>
            <a:pPr eaLnBrk="1" hangingPunct="1"/>
            <a:r>
              <a:rPr lang="en-GB" i="1" smtClean="0">
                <a:cs typeface="Arial" charset="0"/>
              </a:rPr>
              <a:t>Quicker access to a foreign market</a:t>
            </a:r>
            <a:r>
              <a:rPr lang="en-GB" smtClean="0"/>
              <a:t> </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685800" y="304800"/>
            <a:ext cx="7772400" cy="1143000"/>
          </a:xfrm>
        </p:spPr>
        <p:txBody>
          <a:bodyPr/>
          <a:lstStyle/>
          <a:p>
            <a:pPr eaLnBrk="1" hangingPunct="1"/>
            <a:r>
              <a:rPr lang="en-GB" sz="3600" b="1" i="1" smtClean="0">
                <a:cs typeface="Arial" charset="0"/>
              </a:rPr>
              <a:t>JV Partners</a:t>
            </a:r>
            <a:r>
              <a:rPr lang="en-GB" sz="3600" smtClean="0"/>
              <a:t> </a:t>
            </a:r>
          </a:p>
        </p:txBody>
      </p:sp>
      <p:sp>
        <p:nvSpPr>
          <p:cNvPr id="109571" name="Rectangle 3"/>
          <p:cNvSpPr>
            <a:spLocks noGrp="1" noChangeArrowheads="1"/>
          </p:cNvSpPr>
          <p:nvPr>
            <p:ph type="body" idx="1"/>
          </p:nvPr>
        </p:nvSpPr>
        <p:spPr>
          <a:xfrm>
            <a:off x="762000" y="1371600"/>
            <a:ext cx="7772400" cy="4419600"/>
          </a:xfrm>
        </p:spPr>
        <p:txBody>
          <a:bodyPr/>
          <a:lstStyle/>
          <a:p>
            <a:pPr eaLnBrk="1" hangingPunct="1"/>
            <a:r>
              <a:rPr lang="en-GB" sz="2000" smtClean="0">
                <a:cs typeface="Arial" charset="0"/>
              </a:rPr>
              <a:t>Direct linkage with a sister company overseas for manufacturing, distributing, and marketing of a product, or any combination of the three</a:t>
            </a:r>
          </a:p>
          <a:p>
            <a:pPr eaLnBrk="1" hangingPunct="1">
              <a:buFontTx/>
              <a:buNone/>
            </a:pPr>
            <a:endParaRPr lang="en-GB" sz="2000" smtClean="0">
              <a:cs typeface="Arial" charset="0"/>
            </a:endParaRPr>
          </a:p>
          <a:p>
            <a:pPr eaLnBrk="1" hangingPunct="1">
              <a:buFontTx/>
              <a:buNone/>
            </a:pPr>
            <a:r>
              <a:rPr lang="en-GB" sz="2000" smtClean="0">
                <a:cs typeface="Arial" charset="0"/>
              </a:rPr>
              <a:t>Types</a:t>
            </a:r>
          </a:p>
          <a:p>
            <a:pPr eaLnBrk="1" hangingPunct="1"/>
            <a:r>
              <a:rPr lang="en-GB" sz="2000" smtClean="0">
                <a:cs typeface="Arial" charset="0"/>
              </a:rPr>
              <a:t>Contractual JV</a:t>
            </a:r>
          </a:p>
          <a:p>
            <a:pPr lvl="1" eaLnBrk="1" hangingPunct="1"/>
            <a:r>
              <a:rPr lang="en-GB" sz="1800" smtClean="0">
                <a:cs typeface="Arial" charset="0"/>
              </a:rPr>
              <a:t>Primary means for small business investment in China</a:t>
            </a:r>
          </a:p>
          <a:p>
            <a:pPr lvl="1" eaLnBrk="1" hangingPunct="1"/>
            <a:r>
              <a:rPr lang="en-GB" sz="1800" smtClean="0">
                <a:cs typeface="Arial" charset="0"/>
              </a:rPr>
              <a:t>No minimum contributions are required</a:t>
            </a:r>
          </a:p>
          <a:p>
            <a:pPr eaLnBrk="1" hangingPunct="1"/>
            <a:r>
              <a:rPr lang="en-GB" sz="2000" smtClean="0">
                <a:cs typeface="Arial" charset="0"/>
              </a:rPr>
              <a:t>Equity JVs</a:t>
            </a:r>
          </a:p>
          <a:p>
            <a:pPr lvl="1" eaLnBrk="1" hangingPunct="1"/>
            <a:r>
              <a:rPr lang="en-GB" sz="1800" smtClean="0">
                <a:cs typeface="Arial" charset="0"/>
              </a:rPr>
              <a:t>Allow for a 50-year term and offer profit and risk sharing proportionate to the amount of investment</a:t>
            </a:r>
          </a:p>
          <a:p>
            <a:pPr lvl="1" eaLnBrk="1" hangingPunct="1"/>
            <a:r>
              <a:rPr lang="en-GB" sz="1800" smtClean="0">
                <a:cs typeface="Arial" charset="0"/>
              </a:rPr>
              <a:t>Registered capital cannot be withdrawn during the duration of the contract</a:t>
            </a:r>
            <a:r>
              <a:rPr lang="en-GB" sz="1800" smtClean="0"/>
              <a:t> </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r>
              <a:rPr lang="en-GB" sz="4000" b="1" i="1" smtClean="0">
                <a:cs typeface="Arial" charset="0"/>
              </a:rPr>
              <a:t>Alliances</a:t>
            </a:r>
            <a:r>
              <a:rPr lang="en-GB" sz="4000" smtClean="0"/>
              <a:t> </a:t>
            </a:r>
          </a:p>
        </p:txBody>
      </p:sp>
      <p:sp>
        <p:nvSpPr>
          <p:cNvPr id="110595" name="Rectangle 3"/>
          <p:cNvSpPr>
            <a:spLocks noGrp="1" noChangeArrowheads="1"/>
          </p:cNvSpPr>
          <p:nvPr>
            <p:ph type="body" idx="1"/>
          </p:nvPr>
        </p:nvSpPr>
        <p:spPr/>
        <p:txBody>
          <a:bodyPr/>
          <a:lstStyle/>
          <a:p>
            <a:pPr eaLnBrk="1" hangingPunct="1"/>
            <a:endParaRPr lang="en-GB" smtClean="0">
              <a:latin typeface="Courier New" pitchFamily="49" charset="0"/>
              <a:cs typeface="Courier New" pitchFamily="49" charset="0"/>
            </a:endParaRPr>
          </a:p>
          <a:p>
            <a:pPr eaLnBrk="1" hangingPunct="1"/>
            <a:r>
              <a:rPr lang="en-GB" smtClean="0">
                <a:cs typeface="Arial" charset="0"/>
              </a:rPr>
              <a:t>Limited versions of JVs</a:t>
            </a:r>
          </a:p>
          <a:p>
            <a:pPr eaLnBrk="1" hangingPunct="1"/>
            <a:r>
              <a:rPr lang="en-GB" smtClean="0">
                <a:cs typeface="Arial" charset="0"/>
              </a:rPr>
              <a:t>Not a formal partnership</a:t>
            </a:r>
            <a:r>
              <a:rPr lang="en-GB" smtClean="0"/>
              <a:t> </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685800" y="304800"/>
            <a:ext cx="7772400" cy="838200"/>
          </a:xfrm>
        </p:spPr>
        <p:txBody>
          <a:bodyPr/>
          <a:lstStyle/>
          <a:p>
            <a:pPr eaLnBrk="1" hangingPunct="1"/>
            <a:r>
              <a:rPr lang="en-GB" sz="3200" b="1" i="1" smtClean="0">
                <a:cs typeface="Arial" charset="0"/>
              </a:rPr>
              <a:t>Choosing A Distribution Method</a:t>
            </a:r>
            <a:r>
              <a:rPr lang="en-GB" sz="4000" smtClean="0"/>
              <a:t> </a:t>
            </a:r>
          </a:p>
        </p:txBody>
      </p:sp>
      <p:sp>
        <p:nvSpPr>
          <p:cNvPr id="111619" name="Rectangle 3"/>
          <p:cNvSpPr>
            <a:spLocks noGrp="1" noChangeArrowheads="1"/>
          </p:cNvSpPr>
          <p:nvPr>
            <p:ph type="body" idx="1"/>
          </p:nvPr>
        </p:nvSpPr>
        <p:spPr>
          <a:xfrm>
            <a:off x="609600" y="1143000"/>
            <a:ext cx="7772400" cy="5105400"/>
          </a:xfrm>
        </p:spPr>
        <p:txBody>
          <a:bodyPr/>
          <a:lstStyle/>
          <a:p>
            <a:pPr algn="just" eaLnBrk="1" hangingPunct="1"/>
            <a:r>
              <a:rPr lang="en-GB" sz="1800" smtClean="0">
                <a:cs typeface="Arial" charset="0"/>
              </a:rPr>
              <a:t>Depends on a company’s</a:t>
            </a:r>
          </a:p>
          <a:p>
            <a:pPr lvl="1" algn="just" eaLnBrk="1" hangingPunct="1"/>
            <a:r>
              <a:rPr lang="en-GB" sz="1600" smtClean="0">
                <a:cs typeface="Arial" charset="0"/>
              </a:rPr>
              <a:t>Resource (especially financial)</a:t>
            </a:r>
          </a:p>
          <a:p>
            <a:pPr lvl="1" algn="just" eaLnBrk="1" hangingPunct="1"/>
            <a:r>
              <a:rPr lang="en-GB" sz="1600" smtClean="0">
                <a:cs typeface="Arial" charset="0"/>
              </a:rPr>
              <a:t>Product</a:t>
            </a:r>
          </a:p>
          <a:p>
            <a:pPr lvl="1" algn="just" eaLnBrk="1" hangingPunct="1"/>
            <a:r>
              <a:rPr lang="en-GB" sz="1600" smtClean="0">
                <a:cs typeface="Arial" charset="0"/>
              </a:rPr>
              <a:t>Style</a:t>
            </a:r>
          </a:p>
          <a:p>
            <a:pPr lvl="1" algn="just" eaLnBrk="1" hangingPunct="1"/>
            <a:r>
              <a:rPr lang="en-GB" sz="1600" smtClean="0">
                <a:cs typeface="Arial" charset="0"/>
              </a:rPr>
              <a:t>Government or trade requirements</a:t>
            </a:r>
          </a:p>
          <a:p>
            <a:pPr algn="just" eaLnBrk="1" hangingPunct="1"/>
            <a:r>
              <a:rPr lang="en-GB" sz="1800" smtClean="0">
                <a:cs typeface="Arial" charset="0"/>
              </a:rPr>
              <a:t>Guidance</a:t>
            </a:r>
          </a:p>
          <a:p>
            <a:pPr lvl="1" algn="just" eaLnBrk="1" hangingPunct="1"/>
            <a:r>
              <a:rPr lang="en-GB" sz="1600" smtClean="0">
                <a:cs typeface="Arial" charset="0"/>
              </a:rPr>
              <a:t>&lt;10 employees</a:t>
            </a:r>
          </a:p>
          <a:p>
            <a:pPr lvl="2" algn="just" eaLnBrk="1" hangingPunct="1"/>
            <a:r>
              <a:rPr lang="en-GB" sz="1400" smtClean="0">
                <a:cs typeface="Arial" charset="0"/>
              </a:rPr>
              <a:t>JV or alliances</a:t>
            </a:r>
          </a:p>
          <a:p>
            <a:pPr lvl="1" algn="just" eaLnBrk="1" hangingPunct="1"/>
            <a:r>
              <a:rPr lang="en-GB" sz="1600" smtClean="0">
                <a:cs typeface="Arial" charset="0"/>
              </a:rPr>
              <a:t>&lt;100 employees</a:t>
            </a:r>
          </a:p>
          <a:p>
            <a:pPr lvl="2" algn="just" eaLnBrk="1" hangingPunct="1"/>
            <a:r>
              <a:rPr lang="en-GB" sz="1400" smtClean="0">
                <a:cs typeface="Arial" charset="0"/>
              </a:rPr>
              <a:t>JVs and alliances still the best option</a:t>
            </a:r>
          </a:p>
          <a:p>
            <a:pPr lvl="1" algn="just" eaLnBrk="1" hangingPunct="1"/>
            <a:r>
              <a:rPr lang="en-GB" sz="1600" smtClean="0">
                <a:cs typeface="Arial" charset="0"/>
              </a:rPr>
              <a:t>Midsize &lt;500 employees</a:t>
            </a:r>
          </a:p>
          <a:p>
            <a:pPr lvl="2" algn="just" eaLnBrk="1" hangingPunct="1"/>
            <a:r>
              <a:rPr lang="en-GB" sz="1400" smtClean="0">
                <a:cs typeface="Arial" charset="0"/>
              </a:rPr>
              <a:t>May choose sales agents or reps</a:t>
            </a:r>
          </a:p>
          <a:p>
            <a:pPr lvl="2" algn="just" eaLnBrk="1" hangingPunct="1"/>
            <a:r>
              <a:rPr lang="en-GB" sz="1400" smtClean="0">
                <a:cs typeface="Arial" charset="0"/>
              </a:rPr>
              <a:t>Or, establish an overseas operation</a:t>
            </a:r>
          </a:p>
          <a:p>
            <a:pPr lvl="2" algn="just" eaLnBrk="1" hangingPunct="1"/>
            <a:r>
              <a:rPr lang="en-GB" sz="1400" smtClean="0">
                <a:cs typeface="Arial" charset="0"/>
              </a:rPr>
              <a:t>Or, create JVs or alliances</a:t>
            </a:r>
          </a:p>
          <a:p>
            <a:pPr algn="just" eaLnBrk="1" hangingPunct="1"/>
            <a:r>
              <a:rPr lang="en-GB" sz="1800" smtClean="0">
                <a:cs typeface="Arial" charset="0"/>
              </a:rPr>
              <a:t>Large companies/multinational</a:t>
            </a:r>
          </a:p>
          <a:p>
            <a:pPr lvl="1" algn="just" eaLnBrk="1" hangingPunct="1"/>
            <a:r>
              <a:rPr lang="en-GB" sz="1600" smtClean="0">
                <a:cs typeface="Arial" charset="0"/>
              </a:rPr>
              <a:t>Establish HQ and manufacturing facilities in foreign countries</a:t>
            </a:r>
          </a:p>
          <a:p>
            <a:pPr lvl="1" eaLnBrk="1" hangingPunct="1"/>
            <a:r>
              <a:rPr lang="en-GB" sz="1600" smtClean="0">
                <a:cs typeface="Arial" charset="0"/>
              </a:rPr>
              <a:t>Create a seamless global corporation</a:t>
            </a:r>
            <a:r>
              <a:rPr lang="en-GB" sz="1600" smtClean="0"/>
              <a:t>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609600" y="304800"/>
            <a:ext cx="7772400" cy="1143000"/>
          </a:xfrm>
        </p:spPr>
        <p:txBody>
          <a:bodyPr/>
          <a:lstStyle/>
          <a:p>
            <a:pPr eaLnBrk="1" hangingPunct="1"/>
            <a:r>
              <a:rPr lang="en-GB" sz="3200" b="1" i="1" smtClean="0">
                <a:cs typeface="Arial" charset="0"/>
              </a:rPr>
              <a:t>Establishing An Overseas Sales Force</a:t>
            </a:r>
            <a:r>
              <a:rPr lang="en-GB" sz="3200" smtClean="0"/>
              <a:t> </a:t>
            </a:r>
          </a:p>
        </p:txBody>
      </p:sp>
      <p:sp>
        <p:nvSpPr>
          <p:cNvPr id="112643" name="Rectangle 3"/>
          <p:cNvSpPr>
            <a:spLocks noGrp="1" noChangeArrowheads="1"/>
          </p:cNvSpPr>
          <p:nvPr>
            <p:ph type="body" idx="1"/>
          </p:nvPr>
        </p:nvSpPr>
        <p:spPr>
          <a:xfrm>
            <a:off x="685800" y="1524000"/>
            <a:ext cx="7772400" cy="4572000"/>
          </a:xfrm>
        </p:spPr>
        <p:txBody>
          <a:bodyPr/>
          <a:lstStyle/>
          <a:p>
            <a:pPr eaLnBrk="1" hangingPunct="1"/>
            <a:r>
              <a:rPr lang="en-GB" sz="2400" smtClean="0">
                <a:cs typeface="Arial" charset="0"/>
              </a:rPr>
              <a:t>Direct entry provides control but at a significant cost of doing business</a:t>
            </a:r>
          </a:p>
          <a:p>
            <a:pPr eaLnBrk="1" hangingPunct="1"/>
            <a:r>
              <a:rPr lang="en-GB" sz="2400" smtClean="0">
                <a:cs typeface="Arial" charset="0"/>
              </a:rPr>
              <a:t>In some markets such as commercial aviation, industrial capital machinery, space-related equipment, direct sales may be the preferred method</a:t>
            </a:r>
          </a:p>
          <a:p>
            <a:pPr eaLnBrk="1" hangingPunct="1"/>
            <a:r>
              <a:rPr lang="en-GB" sz="2400" smtClean="0">
                <a:cs typeface="Arial" charset="0"/>
              </a:rPr>
              <a:t>In some countries such as PRC, direct sale is not possible</a:t>
            </a:r>
          </a:p>
          <a:p>
            <a:pPr eaLnBrk="1" hangingPunct="1"/>
            <a:r>
              <a:rPr lang="en-GB" sz="2400" smtClean="0">
                <a:cs typeface="Arial" charset="0"/>
              </a:rPr>
              <a:t>An overseas network is essential to do this</a:t>
            </a:r>
            <a:r>
              <a:rPr lang="en-GB" sz="2400" smtClean="0"/>
              <a:t>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pPr eaLnBrk="1" hangingPunct="1"/>
            <a:r>
              <a:rPr lang="en-GB" sz="3000" b="1" smtClean="0">
                <a:cs typeface="Arial" charset="0"/>
              </a:rPr>
              <a:t>Distribution Agreements</a:t>
            </a:r>
            <a:r>
              <a:rPr lang="en-GB" sz="3000" i="1" smtClean="0">
                <a:cs typeface="Arial" charset="0"/>
              </a:rPr>
              <a:t/>
            </a:r>
            <a:br>
              <a:rPr lang="en-GB" sz="3000" i="1" smtClean="0">
                <a:cs typeface="Arial" charset="0"/>
              </a:rPr>
            </a:br>
            <a:r>
              <a:rPr lang="en-GB" sz="3000" b="1" i="1" smtClean="0">
                <a:cs typeface="Arial" charset="0"/>
              </a:rPr>
              <a:t>Negotiating Distribution Agreements</a:t>
            </a:r>
            <a:r>
              <a:rPr lang="en-GB" smtClean="0"/>
              <a:t> </a:t>
            </a:r>
          </a:p>
        </p:txBody>
      </p:sp>
      <p:sp>
        <p:nvSpPr>
          <p:cNvPr id="113667" name="Rectangle 3"/>
          <p:cNvSpPr>
            <a:spLocks noGrp="1" noChangeArrowheads="1"/>
          </p:cNvSpPr>
          <p:nvPr>
            <p:ph type="body" idx="1"/>
          </p:nvPr>
        </p:nvSpPr>
        <p:spPr/>
        <p:txBody>
          <a:bodyPr/>
          <a:lstStyle/>
          <a:p>
            <a:pPr eaLnBrk="1" hangingPunct="1"/>
            <a:r>
              <a:rPr lang="en-GB" sz="2400" smtClean="0">
                <a:cs typeface="Arial" charset="0"/>
              </a:rPr>
              <a:t>Distributors provide a boilerplate distribution contract to their customers</a:t>
            </a:r>
          </a:p>
          <a:p>
            <a:pPr eaLnBrk="1" hangingPunct="1"/>
            <a:r>
              <a:rPr lang="en-GB" sz="2400" smtClean="0">
                <a:cs typeface="Arial" charset="0"/>
              </a:rPr>
              <a:t>Two types of contract arrangements:</a:t>
            </a:r>
          </a:p>
          <a:p>
            <a:pPr lvl="1" eaLnBrk="1" hangingPunct="1"/>
            <a:r>
              <a:rPr lang="en-GB" sz="2000" smtClean="0">
                <a:cs typeface="Arial" charset="0"/>
              </a:rPr>
              <a:t>Single agreement between the manufacturer and the overseas party</a:t>
            </a:r>
          </a:p>
          <a:p>
            <a:pPr lvl="1" eaLnBrk="1" hangingPunct="1"/>
            <a:r>
              <a:rPr lang="en-GB" sz="2000" smtClean="0">
                <a:cs typeface="Arial" charset="0"/>
              </a:rPr>
              <a:t>Separate agreements between the manufacturer and distributor, and another between the distributor and the overseas party</a:t>
            </a:r>
          </a:p>
          <a:p>
            <a:pPr eaLnBrk="1" hangingPunct="1"/>
            <a:r>
              <a:rPr lang="en-GB" sz="2400" smtClean="0">
                <a:cs typeface="Arial" charset="0"/>
              </a:rPr>
              <a:t>Seek legal counsel in preparing agency and distribution agreements</a:t>
            </a:r>
            <a:r>
              <a:rPr lang="en-GB" sz="2800" smtClean="0"/>
              <a:t> </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685800" y="457200"/>
            <a:ext cx="7772400" cy="1143000"/>
          </a:xfrm>
        </p:spPr>
        <p:txBody>
          <a:bodyPr/>
          <a:lstStyle/>
          <a:p>
            <a:pPr eaLnBrk="1" hangingPunct="1"/>
            <a:r>
              <a:rPr lang="en-GB" sz="3200" b="1" i="1" smtClean="0">
                <a:cs typeface="Arial" charset="0"/>
              </a:rPr>
              <a:t>Dealing With Currency Fluctuations</a:t>
            </a:r>
            <a:r>
              <a:rPr lang="en-GB" sz="3200" smtClean="0"/>
              <a:t> </a:t>
            </a:r>
          </a:p>
        </p:txBody>
      </p:sp>
      <p:sp>
        <p:nvSpPr>
          <p:cNvPr id="114691" name="Rectangle 3"/>
          <p:cNvSpPr>
            <a:spLocks noGrp="1" noChangeArrowheads="1"/>
          </p:cNvSpPr>
          <p:nvPr>
            <p:ph type="body" idx="1"/>
          </p:nvPr>
        </p:nvSpPr>
        <p:spPr/>
        <p:txBody>
          <a:bodyPr/>
          <a:lstStyle/>
          <a:p>
            <a:pPr eaLnBrk="1" hangingPunct="1"/>
            <a:endParaRPr lang="en-GB" smtClean="0">
              <a:latin typeface="Symbol" pitchFamily="18" charset="2"/>
              <a:cs typeface="Arial" charset="0"/>
            </a:endParaRPr>
          </a:p>
          <a:p>
            <a:pPr eaLnBrk="1" hangingPunct="1"/>
            <a:r>
              <a:rPr lang="en-GB" smtClean="0">
                <a:cs typeface="Arial" charset="0"/>
              </a:rPr>
              <a:t>Contract should specify how to deal with such changes</a:t>
            </a:r>
          </a:p>
          <a:p>
            <a:pPr eaLnBrk="1" hangingPunct="1"/>
            <a:r>
              <a:rPr lang="en-GB" smtClean="0">
                <a:cs typeface="Arial" charset="0"/>
              </a:rPr>
              <a:t>Flexible handling of currency fluctuations may mean additional profits</a:t>
            </a:r>
            <a:r>
              <a:rPr lang="en-GB" smtClean="0"/>
              <a:t> </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762000" y="304800"/>
            <a:ext cx="7772400" cy="914400"/>
          </a:xfrm>
        </p:spPr>
        <p:txBody>
          <a:bodyPr/>
          <a:lstStyle/>
          <a:p>
            <a:pPr eaLnBrk="1" hangingPunct="1"/>
            <a:r>
              <a:rPr lang="en-GB" sz="3000" b="1" i="1" smtClean="0">
                <a:cs typeface="Arial" charset="0"/>
              </a:rPr>
              <a:t>Export Management Companies</a:t>
            </a:r>
            <a:r>
              <a:rPr lang="en-GB" sz="4000" smtClean="0"/>
              <a:t> </a:t>
            </a:r>
          </a:p>
        </p:txBody>
      </p:sp>
      <p:sp>
        <p:nvSpPr>
          <p:cNvPr id="115715" name="Rectangle 3"/>
          <p:cNvSpPr>
            <a:spLocks noGrp="1" noChangeArrowheads="1"/>
          </p:cNvSpPr>
          <p:nvPr>
            <p:ph type="body" idx="1"/>
          </p:nvPr>
        </p:nvSpPr>
        <p:spPr>
          <a:xfrm>
            <a:off x="533400" y="1295400"/>
            <a:ext cx="7848600" cy="4876800"/>
          </a:xfrm>
        </p:spPr>
        <p:txBody>
          <a:bodyPr/>
          <a:lstStyle/>
          <a:p>
            <a:pPr eaLnBrk="1" hangingPunct="1"/>
            <a:r>
              <a:rPr lang="en-GB" sz="1600" smtClean="0">
                <a:cs typeface="Arial" charset="0"/>
              </a:rPr>
              <a:t>Act as the export dept. for one on several producers of goods or services</a:t>
            </a:r>
            <a:endParaRPr lang="en-GB" sz="1600" i="1" smtClean="0">
              <a:cs typeface="Arial" charset="0"/>
            </a:endParaRPr>
          </a:p>
          <a:p>
            <a:pPr eaLnBrk="1" hangingPunct="1"/>
            <a:r>
              <a:rPr lang="en-GB" sz="1600" smtClean="0">
                <a:cs typeface="Arial" charset="0"/>
              </a:rPr>
              <a:t>Solicit and transact business in the name o the producers</a:t>
            </a:r>
            <a:endParaRPr lang="en-GB" sz="1600" i="1" smtClean="0">
              <a:cs typeface="Arial" charset="0"/>
            </a:endParaRPr>
          </a:p>
          <a:p>
            <a:pPr eaLnBrk="1" hangingPunct="1"/>
            <a:r>
              <a:rPr lang="en-GB" sz="1600" smtClean="0">
                <a:cs typeface="Arial" charset="0"/>
              </a:rPr>
              <a:t>Works on a commission, salary, or retainer-plus basis</a:t>
            </a:r>
            <a:endParaRPr lang="en-GB" sz="1600" i="1" smtClean="0">
              <a:cs typeface="Arial" charset="0"/>
            </a:endParaRPr>
          </a:p>
          <a:p>
            <a:pPr eaLnBrk="1" hangingPunct="1"/>
            <a:r>
              <a:rPr lang="en-GB" sz="1600" smtClean="0">
                <a:cs typeface="Arial" charset="0"/>
              </a:rPr>
              <a:t>Specialize by product, by foreign market, or both</a:t>
            </a:r>
            <a:endParaRPr lang="en-GB" sz="1600" i="1" smtClean="0">
              <a:cs typeface="Arial" charset="0"/>
            </a:endParaRPr>
          </a:p>
          <a:p>
            <a:pPr eaLnBrk="1" hangingPunct="1"/>
            <a:r>
              <a:rPr lang="en-GB" sz="1600" smtClean="0">
                <a:cs typeface="Arial" charset="0"/>
              </a:rPr>
              <a:t>Advantages of working with an EMC</a:t>
            </a:r>
            <a:endParaRPr lang="en-GB" sz="1600" i="1" smtClean="0">
              <a:cs typeface="Arial" charset="0"/>
            </a:endParaRPr>
          </a:p>
          <a:p>
            <a:pPr lvl="1" eaLnBrk="1" hangingPunct="1"/>
            <a:r>
              <a:rPr lang="en-GB" sz="1600" smtClean="0">
                <a:cs typeface="Arial" charset="0"/>
              </a:rPr>
              <a:t>Test foreign market with little upfront investment</a:t>
            </a:r>
            <a:endParaRPr lang="en-GB" sz="1600" i="1" smtClean="0">
              <a:cs typeface="Arial" charset="0"/>
            </a:endParaRPr>
          </a:p>
          <a:p>
            <a:pPr lvl="1" eaLnBrk="1" hangingPunct="1"/>
            <a:r>
              <a:rPr lang="en-GB" sz="1600" smtClean="0">
                <a:cs typeface="Arial" charset="0"/>
              </a:rPr>
              <a:t>EMC staff can educate novice exporters</a:t>
            </a:r>
            <a:endParaRPr lang="en-GB" sz="1600" i="1" smtClean="0">
              <a:cs typeface="Arial" charset="0"/>
            </a:endParaRPr>
          </a:p>
          <a:p>
            <a:pPr eaLnBrk="1" hangingPunct="1"/>
            <a:r>
              <a:rPr lang="en-GB" sz="1600" smtClean="0">
                <a:cs typeface="Arial" charset="0"/>
              </a:rPr>
              <a:t>Disadvantages</a:t>
            </a:r>
            <a:endParaRPr lang="en-GB" sz="1600" i="1" smtClean="0">
              <a:cs typeface="Arial" charset="0"/>
            </a:endParaRPr>
          </a:p>
          <a:p>
            <a:pPr lvl="1" eaLnBrk="1" hangingPunct="1"/>
            <a:r>
              <a:rPr lang="en-GB" sz="1600" smtClean="0">
                <a:cs typeface="Arial" charset="0"/>
              </a:rPr>
              <a:t>Loss of control</a:t>
            </a:r>
            <a:endParaRPr lang="en-GB" sz="1600" i="1" smtClean="0">
              <a:cs typeface="Arial" charset="0"/>
            </a:endParaRPr>
          </a:p>
          <a:p>
            <a:pPr lvl="1" eaLnBrk="1" hangingPunct="1"/>
            <a:r>
              <a:rPr lang="en-GB" sz="1600" smtClean="0">
                <a:cs typeface="Arial" charset="0"/>
              </a:rPr>
              <a:t>Loss of profit margin</a:t>
            </a:r>
            <a:endParaRPr lang="en-GB" sz="1600" i="1" smtClean="0">
              <a:cs typeface="Arial" charset="0"/>
            </a:endParaRPr>
          </a:p>
          <a:p>
            <a:pPr lvl="1" eaLnBrk="1" hangingPunct="1"/>
            <a:r>
              <a:rPr lang="en-GB" sz="1600" smtClean="0">
                <a:cs typeface="Arial" charset="0"/>
              </a:rPr>
              <a:t>EMC’s bankruptcy risk</a:t>
            </a:r>
            <a:endParaRPr lang="en-GB" sz="1600" i="1" smtClean="0">
              <a:cs typeface="Arial" charset="0"/>
            </a:endParaRPr>
          </a:p>
          <a:p>
            <a:pPr eaLnBrk="1" hangingPunct="1"/>
            <a:r>
              <a:rPr lang="en-GB" sz="1600" smtClean="0">
                <a:cs typeface="Arial" charset="0"/>
              </a:rPr>
              <a:t>Negotiating with an EMC</a:t>
            </a:r>
            <a:endParaRPr lang="en-GB" sz="1600" i="1" smtClean="0">
              <a:cs typeface="Arial" charset="0"/>
            </a:endParaRPr>
          </a:p>
          <a:p>
            <a:pPr lvl="1" eaLnBrk="1" hangingPunct="1"/>
            <a:r>
              <a:rPr lang="en-GB" sz="1600" smtClean="0">
                <a:cs typeface="Arial" charset="0"/>
              </a:rPr>
              <a:t>Manufacturer must negotiate for what they want</a:t>
            </a:r>
            <a:endParaRPr lang="en-GB" sz="1600" i="1" smtClean="0">
              <a:cs typeface="Arial" charset="0"/>
            </a:endParaRPr>
          </a:p>
          <a:p>
            <a:pPr eaLnBrk="1" hangingPunct="1"/>
            <a:r>
              <a:rPr lang="en-GB" sz="1600" smtClean="0">
                <a:cs typeface="Arial" charset="0"/>
              </a:rPr>
              <a:t>Locating an EMC</a:t>
            </a:r>
            <a:endParaRPr lang="en-GB" sz="1600" i="1" smtClean="0">
              <a:cs typeface="Arial" charset="0"/>
            </a:endParaRPr>
          </a:p>
          <a:p>
            <a:pPr lvl="1" eaLnBrk="1" hangingPunct="1"/>
            <a:r>
              <a:rPr lang="en-GB" sz="1600" smtClean="0">
                <a:cs typeface="Arial" charset="0"/>
              </a:rPr>
              <a:t>Other exporters</a:t>
            </a:r>
            <a:endParaRPr lang="en-GB" sz="1600" i="1" smtClean="0">
              <a:cs typeface="Arial" charset="0"/>
            </a:endParaRPr>
          </a:p>
          <a:p>
            <a:pPr lvl="1" eaLnBrk="1" hangingPunct="1"/>
            <a:r>
              <a:rPr lang="en-GB" sz="1600" i="1" smtClean="0">
                <a:cs typeface="Arial" charset="0"/>
              </a:rPr>
              <a:t>Export assistance centres etc</a:t>
            </a:r>
            <a:r>
              <a:rPr lang="en-GB" sz="1600" smtClean="0"/>
              <a:t> </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685800" y="304800"/>
            <a:ext cx="7772400" cy="1143000"/>
          </a:xfrm>
        </p:spPr>
        <p:txBody>
          <a:bodyPr/>
          <a:lstStyle/>
          <a:p>
            <a:pPr eaLnBrk="1" hangingPunct="1"/>
            <a:r>
              <a:rPr lang="en-GB" sz="4000" b="1" i="1" smtClean="0">
                <a:cs typeface="Arial" charset="0"/>
              </a:rPr>
              <a:t>Freight Forwarders</a:t>
            </a:r>
            <a:r>
              <a:rPr lang="en-GB" sz="4000" smtClean="0"/>
              <a:t> </a:t>
            </a:r>
          </a:p>
        </p:txBody>
      </p:sp>
      <p:sp>
        <p:nvSpPr>
          <p:cNvPr id="116739" name="Rectangle 3"/>
          <p:cNvSpPr>
            <a:spLocks noGrp="1" noChangeArrowheads="1"/>
          </p:cNvSpPr>
          <p:nvPr>
            <p:ph type="body" idx="1"/>
          </p:nvPr>
        </p:nvSpPr>
        <p:spPr>
          <a:xfrm>
            <a:off x="762000" y="1676400"/>
            <a:ext cx="7772400" cy="4114800"/>
          </a:xfrm>
        </p:spPr>
        <p:txBody>
          <a:bodyPr/>
          <a:lstStyle/>
          <a:p>
            <a:pPr eaLnBrk="1" hangingPunct="1"/>
            <a:r>
              <a:rPr lang="en-GB" sz="2800" smtClean="0">
                <a:cs typeface="Arial" charset="0"/>
              </a:rPr>
              <a:t>Familiar with </a:t>
            </a:r>
          </a:p>
          <a:p>
            <a:pPr lvl="1" eaLnBrk="1" hangingPunct="1"/>
            <a:r>
              <a:rPr lang="en-GB" smtClean="0">
                <a:cs typeface="Arial" charset="0"/>
              </a:rPr>
              <a:t>Import rules and regulations for foreign countries</a:t>
            </a:r>
          </a:p>
          <a:p>
            <a:pPr lvl="1" eaLnBrk="1" hangingPunct="1"/>
            <a:r>
              <a:rPr lang="en-GB" smtClean="0">
                <a:cs typeface="Arial" charset="0"/>
              </a:rPr>
              <a:t>Shipping methods</a:t>
            </a:r>
          </a:p>
          <a:p>
            <a:pPr lvl="1" eaLnBrk="1" hangingPunct="1"/>
            <a:r>
              <a:rPr lang="en-GB" smtClean="0">
                <a:cs typeface="Arial" charset="0"/>
              </a:rPr>
              <a:t>U.S. govt. export regulations</a:t>
            </a:r>
          </a:p>
          <a:p>
            <a:pPr lvl="1" eaLnBrk="1" hangingPunct="1"/>
            <a:r>
              <a:rPr lang="en-GB" smtClean="0">
                <a:cs typeface="Arial" charset="0"/>
              </a:rPr>
              <a:t>Documentation</a:t>
            </a:r>
            <a:r>
              <a:rPr lang="en-GB" smtClean="0"/>
              <a:t> </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r>
              <a:rPr lang="en-GB" b="1" i="1" smtClean="0">
                <a:cs typeface="Arial" charset="0"/>
              </a:rPr>
              <a:t>Forwarder Services</a:t>
            </a:r>
            <a:r>
              <a:rPr lang="en-GB" smtClean="0"/>
              <a:t> </a:t>
            </a:r>
          </a:p>
        </p:txBody>
      </p:sp>
      <p:sp>
        <p:nvSpPr>
          <p:cNvPr id="117763" name="Rectangle 3"/>
          <p:cNvSpPr>
            <a:spLocks noGrp="1" noChangeArrowheads="1"/>
          </p:cNvSpPr>
          <p:nvPr>
            <p:ph type="body" idx="1"/>
          </p:nvPr>
        </p:nvSpPr>
        <p:spPr/>
        <p:txBody>
          <a:bodyPr/>
          <a:lstStyle/>
          <a:p>
            <a:pPr eaLnBrk="1" hangingPunct="1"/>
            <a:endParaRPr lang="en-GB" i="1" smtClean="0">
              <a:cs typeface="Arial" charset="0"/>
            </a:endParaRPr>
          </a:p>
          <a:p>
            <a:pPr eaLnBrk="1" hangingPunct="1"/>
            <a:r>
              <a:rPr lang="en-GB" i="1" smtClean="0">
                <a:cs typeface="Arial" charset="0"/>
              </a:rPr>
              <a:t>Provides a variety of typical and special services</a:t>
            </a:r>
            <a:r>
              <a:rPr lang="en-GB" smtClean="0"/>
              <a:t> </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609600" y="533400"/>
            <a:ext cx="7848600" cy="990600"/>
          </a:xfrm>
        </p:spPr>
        <p:txBody>
          <a:bodyPr/>
          <a:lstStyle/>
          <a:p>
            <a:pPr eaLnBrk="1" hangingPunct="1"/>
            <a:r>
              <a:rPr lang="en-GB" sz="3400" b="1" smtClean="0">
                <a:cs typeface="Arial" charset="0"/>
              </a:rPr>
              <a:t/>
            </a:r>
            <a:br>
              <a:rPr lang="en-GB" sz="3400" b="1" smtClean="0">
                <a:cs typeface="Arial" charset="0"/>
              </a:rPr>
            </a:br>
            <a:r>
              <a:rPr lang="en-GB" sz="3400" b="1" smtClean="0">
                <a:cs typeface="Arial" charset="0"/>
              </a:rPr>
              <a:t>Working with a Freight Forwarder</a:t>
            </a:r>
            <a:r>
              <a:rPr lang="en-GB" i="1" smtClean="0">
                <a:cs typeface="Arial" charset="0"/>
              </a:rPr>
              <a:t/>
            </a:r>
            <a:br>
              <a:rPr lang="en-GB" i="1" smtClean="0">
                <a:cs typeface="Arial" charset="0"/>
              </a:rPr>
            </a:br>
            <a:endParaRPr lang="en-GB" i="1" smtClean="0">
              <a:cs typeface="Arial" charset="0"/>
            </a:endParaRPr>
          </a:p>
        </p:txBody>
      </p:sp>
      <p:sp>
        <p:nvSpPr>
          <p:cNvPr id="118787" name="Rectangle 3"/>
          <p:cNvSpPr>
            <a:spLocks noGrp="1" noChangeArrowheads="1"/>
          </p:cNvSpPr>
          <p:nvPr>
            <p:ph type="body" idx="1"/>
          </p:nvPr>
        </p:nvSpPr>
        <p:spPr>
          <a:xfrm>
            <a:off x="609600" y="1524000"/>
            <a:ext cx="7848600" cy="4572000"/>
          </a:xfrm>
        </p:spPr>
        <p:txBody>
          <a:bodyPr/>
          <a:lstStyle/>
          <a:p>
            <a:pPr eaLnBrk="1" hangingPunct="1"/>
            <a:r>
              <a:rPr lang="en-GB" smtClean="0">
                <a:cs typeface="Arial" charset="0"/>
              </a:rPr>
              <a:t>Hire a conscientious and knowledgeable freight forwarder</a:t>
            </a:r>
          </a:p>
          <a:p>
            <a:pPr eaLnBrk="1" hangingPunct="1"/>
            <a:r>
              <a:rPr lang="en-GB" smtClean="0">
                <a:cs typeface="Arial" charset="0"/>
              </a:rPr>
              <a:t>Exercise due diligence in choosing f/fs</a:t>
            </a:r>
          </a:p>
          <a:p>
            <a:pPr eaLnBrk="1" hangingPunct="1"/>
            <a:r>
              <a:rPr lang="en-GB" smtClean="0">
                <a:cs typeface="Arial" charset="0"/>
              </a:rPr>
              <a:t>Exporters should understand the basic components of an export transaction before they deal with f/fs</a:t>
            </a:r>
            <a:r>
              <a:rPr lang="en-GB" smtClean="0"/>
              <a:t>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685800" y="228600"/>
            <a:ext cx="7772400" cy="1143000"/>
          </a:xfrm>
        </p:spPr>
        <p:txBody>
          <a:bodyPr/>
          <a:lstStyle/>
          <a:p>
            <a:pPr eaLnBrk="1" hangingPunct="1"/>
            <a:r>
              <a:rPr lang="en-GB" sz="4000" b="1" i="1" smtClean="0">
                <a:cs typeface="Arial" charset="0"/>
              </a:rPr>
              <a:t>Legal Issues</a:t>
            </a:r>
            <a:r>
              <a:rPr lang="en-GB" sz="4000" smtClean="0"/>
              <a:t> </a:t>
            </a:r>
          </a:p>
        </p:txBody>
      </p:sp>
      <p:sp>
        <p:nvSpPr>
          <p:cNvPr id="119811" name="Rectangle 3"/>
          <p:cNvSpPr>
            <a:spLocks noGrp="1" noChangeArrowheads="1"/>
          </p:cNvSpPr>
          <p:nvPr>
            <p:ph type="body" idx="1"/>
          </p:nvPr>
        </p:nvSpPr>
        <p:spPr>
          <a:xfrm>
            <a:off x="762000" y="1600200"/>
            <a:ext cx="7772400" cy="4114800"/>
          </a:xfrm>
        </p:spPr>
        <p:txBody>
          <a:bodyPr/>
          <a:lstStyle/>
          <a:p>
            <a:pPr eaLnBrk="1" hangingPunct="1">
              <a:lnSpc>
                <a:spcPct val="90000"/>
              </a:lnSpc>
            </a:pPr>
            <a:r>
              <a:rPr lang="en-GB" smtClean="0">
                <a:cs typeface="Arial" charset="0"/>
              </a:rPr>
              <a:t>There is greater responsibility on exporters to ensure that the products exported do not endanger the U.S. national or economic security.</a:t>
            </a:r>
          </a:p>
          <a:p>
            <a:pPr eaLnBrk="1" hangingPunct="1">
              <a:lnSpc>
                <a:spcPct val="90000"/>
              </a:lnSpc>
            </a:pPr>
            <a:endParaRPr lang="en-GB" i="1" smtClean="0">
              <a:cs typeface="Arial" charset="0"/>
            </a:endParaRPr>
          </a:p>
          <a:p>
            <a:pPr eaLnBrk="1" hangingPunct="1">
              <a:lnSpc>
                <a:spcPct val="90000"/>
              </a:lnSpc>
            </a:pPr>
            <a:r>
              <a:rPr lang="en-GB" smtClean="0">
                <a:cs typeface="Arial" charset="0"/>
              </a:rPr>
              <a:t>Freight forwarders assume an oversight role and are liable for errors and omissions</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3"/>
          <p:cNvSpPr>
            <a:spLocks noGrp="1" noChangeArrowheads="1"/>
          </p:cNvSpPr>
          <p:nvPr>
            <p:ph type="body" idx="1"/>
          </p:nvPr>
        </p:nvSpPr>
        <p:spPr/>
        <p:txBody>
          <a:bodyPr/>
          <a:lstStyle/>
          <a:p>
            <a:pPr algn="ctr" eaLnBrk="1" hangingPunct="1">
              <a:buFontTx/>
              <a:buNone/>
            </a:pPr>
            <a:r>
              <a:rPr lang="en-GB" sz="4400" smtClean="0"/>
              <a:t>Control of Logistics Functions</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p:txBody>
          <a:bodyPr/>
          <a:lstStyle/>
          <a:p>
            <a:pPr eaLnBrk="1" hangingPunct="1"/>
            <a:r>
              <a:rPr lang="en-GB" sz="3200" b="1" i="1" smtClean="0">
                <a:cs typeface="Times New Roman" pitchFamily="18" charset="0"/>
              </a:rPr>
              <a:t>Types of performance indicators</a:t>
            </a:r>
            <a:r>
              <a:rPr lang="en-GB" sz="3200" smtClean="0"/>
              <a:t> </a:t>
            </a:r>
          </a:p>
        </p:txBody>
      </p:sp>
      <p:graphicFrame>
        <p:nvGraphicFramePr>
          <p:cNvPr id="22530" name="Object 3"/>
          <p:cNvGraphicFramePr>
            <a:graphicFrameLocks noChangeAspect="1"/>
          </p:cNvGraphicFramePr>
          <p:nvPr>
            <p:ph type="body" idx="1"/>
          </p:nvPr>
        </p:nvGraphicFramePr>
        <p:xfrm>
          <a:off x="2133600" y="1219200"/>
          <a:ext cx="5410200" cy="5638800"/>
        </p:xfrm>
        <a:graphic>
          <a:graphicData uri="http://schemas.openxmlformats.org/presentationml/2006/ole">
            <p:oleObj spid="_x0000_s22530" name="Document" r:id="rId3" imgW="6087240" imgH="7916040" progId="Word.Document.8">
              <p:embed/>
            </p:oleObj>
          </a:graphicData>
        </a:graphic>
      </p:graphicFrame>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457200" y="274638"/>
            <a:ext cx="8229600" cy="868362"/>
          </a:xfrm>
        </p:spPr>
        <p:txBody>
          <a:bodyPr/>
          <a:lstStyle/>
          <a:p>
            <a:pPr eaLnBrk="1" hangingPunct="1"/>
            <a:r>
              <a:rPr lang="en-GB" sz="2800" smtClean="0">
                <a:cs typeface="Arial" charset="0"/>
              </a:rPr>
              <a:t>Cross functional performance models</a:t>
            </a:r>
            <a:r>
              <a:rPr lang="en-GB" sz="2800" b="1" smtClean="0">
                <a:cs typeface="Arial" charset="0"/>
              </a:rPr>
              <a:t/>
            </a:r>
            <a:br>
              <a:rPr lang="en-GB" sz="2800" b="1" smtClean="0">
                <a:cs typeface="Arial" charset="0"/>
              </a:rPr>
            </a:br>
            <a:endParaRPr lang="en-GB" sz="2800" b="1" smtClean="0">
              <a:cs typeface="Arial" charset="0"/>
            </a:endParaRPr>
          </a:p>
        </p:txBody>
      </p:sp>
      <p:sp>
        <p:nvSpPr>
          <p:cNvPr id="121859" name="Rectangle 3"/>
          <p:cNvSpPr>
            <a:spLocks noGrp="1" noChangeArrowheads="1"/>
          </p:cNvSpPr>
          <p:nvPr>
            <p:ph type="body" idx="1"/>
          </p:nvPr>
        </p:nvSpPr>
        <p:spPr>
          <a:xfrm>
            <a:off x="533400" y="884238"/>
            <a:ext cx="8229600" cy="4525962"/>
          </a:xfrm>
        </p:spPr>
        <p:txBody>
          <a:bodyPr/>
          <a:lstStyle/>
          <a:p>
            <a:pPr eaLnBrk="1" hangingPunct="1">
              <a:lnSpc>
                <a:spcPct val="90000"/>
              </a:lnSpc>
              <a:buFontTx/>
              <a:buNone/>
            </a:pPr>
            <a:r>
              <a:rPr lang="en-GB" sz="1800" smtClean="0">
                <a:cs typeface="Times New Roman" pitchFamily="18" charset="0"/>
              </a:rPr>
              <a:t>Supply chains have been struggling to come up with performance measures</a:t>
            </a:r>
          </a:p>
          <a:p>
            <a:pPr eaLnBrk="1" hangingPunct="1">
              <a:lnSpc>
                <a:spcPct val="90000"/>
              </a:lnSpc>
              <a:buFontTx/>
              <a:buNone/>
            </a:pPr>
            <a:r>
              <a:rPr lang="en-GB" sz="1800" smtClean="0">
                <a:cs typeface="Times New Roman" pitchFamily="18" charset="0"/>
              </a:rPr>
              <a:t>that satisfy all stakeholders. This is because there is a good range of supply</a:t>
            </a:r>
          </a:p>
          <a:p>
            <a:pPr eaLnBrk="1" hangingPunct="1">
              <a:lnSpc>
                <a:spcPct val="90000"/>
              </a:lnSpc>
              <a:buFontTx/>
              <a:buNone/>
            </a:pPr>
            <a:r>
              <a:rPr lang="en-GB" sz="1800" smtClean="0">
                <a:cs typeface="Times New Roman" pitchFamily="18" charset="0"/>
              </a:rPr>
              <a:t>chain objectives and also each organisation has more than one stakeholder to </a:t>
            </a:r>
          </a:p>
          <a:p>
            <a:pPr eaLnBrk="1" hangingPunct="1">
              <a:lnSpc>
                <a:spcPct val="90000"/>
              </a:lnSpc>
              <a:buFontTx/>
              <a:buNone/>
            </a:pPr>
            <a:r>
              <a:rPr lang="en-GB" sz="1800" smtClean="0">
                <a:cs typeface="Times New Roman" pitchFamily="18" charset="0"/>
              </a:rPr>
              <a:t>satisfy.</a:t>
            </a:r>
          </a:p>
          <a:p>
            <a:pPr eaLnBrk="1" hangingPunct="1">
              <a:lnSpc>
                <a:spcPct val="90000"/>
              </a:lnSpc>
              <a:buFontTx/>
              <a:buNone/>
            </a:pPr>
            <a:r>
              <a:rPr lang="en-GB" sz="1800" smtClean="0">
                <a:cs typeface="Times New Roman" pitchFamily="18" charset="0"/>
              </a:rPr>
              <a:t> </a:t>
            </a:r>
          </a:p>
          <a:p>
            <a:pPr eaLnBrk="1" hangingPunct="1">
              <a:lnSpc>
                <a:spcPct val="90000"/>
              </a:lnSpc>
              <a:buFontTx/>
              <a:buNone/>
            </a:pPr>
            <a:r>
              <a:rPr lang="en-GB" sz="1800" smtClean="0">
                <a:cs typeface="Times New Roman" pitchFamily="18" charset="0"/>
              </a:rPr>
              <a:t>Examples of stakeholders for organisations are: -</a:t>
            </a:r>
          </a:p>
          <a:p>
            <a:pPr eaLnBrk="1" hangingPunct="1">
              <a:lnSpc>
                <a:spcPct val="90000"/>
              </a:lnSpc>
              <a:buFontTx/>
              <a:buNone/>
            </a:pPr>
            <a:r>
              <a:rPr lang="en-GB" sz="1800" smtClean="0">
                <a:cs typeface="Times New Roman" pitchFamily="18" charset="0"/>
              </a:rPr>
              <a:t> </a:t>
            </a:r>
          </a:p>
          <a:p>
            <a:pPr eaLnBrk="1" hangingPunct="1">
              <a:lnSpc>
                <a:spcPct val="90000"/>
              </a:lnSpc>
            </a:pPr>
            <a:r>
              <a:rPr lang="en-GB" sz="1800" smtClean="0"/>
              <a:t>Shareholders</a:t>
            </a:r>
          </a:p>
          <a:p>
            <a:pPr eaLnBrk="1" hangingPunct="1">
              <a:lnSpc>
                <a:spcPct val="90000"/>
              </a:lnSpc>
            </a:pPr>
            <a:endParaRPr lang="en-GB" sz="1800" smtClean="0">
              <a:cs typeface="Times New Roman" pitchFamily="18" charset="0"/>
            </a:endParaRPr>
          </a:p>
          <a:p>
            <a:pPr eaLnBrk="1" hangingPunct="1">
              <a:lnSpc>
                <a:spcPct val="90000"/>
              </a:lnSpc>
            </a:pPr>
            <a:r>
              <a:rPr lang="en-GB" sz="1800" smtClean="0"/>
              <a:t>Employees</a:t>
            </a:r>
          </a:p>
          <a:p>
            <a:pPr eaLnBrk="1" hangingPunct="1">
              <a:lnSpc>
                <a:spcPct val="90000"/>
              </a:lnSpc>
              <a:buFontTx/>
              <a:buNone/>
            </a:pPr>
            <a:endParaRPr lang="en-GB" sz="1800" smtClean="0">
              <a:cs typeface="Times New Roman" pitchFamily="18" charset="0"/>
            </a:endParaRPr>
          </a:p>
          <a:p>
            <a:pPr eaLnBrk="1" hangingPunct="1">
              <a:lnSpc>
                <a:spcPct val="90000"/>
              </a:lnSpc>
            </a:pPr>
            <a:r>
              <a:rPr lang="en-GB" sz="1800" smtClean="0"/>
              <a:t>Customers</a:t>
            </a:r>
          </a:p>
          <a:p>
            <a:pPr eaLnBrk="1" hangingPunct="1">
              <a:lnSpc>
                <a:spcPct val="90000"/>
              </a:lnSpc>
              <a:buFontTx/>
              <a:buNone/>
            </a:pPr>
            <a:endParaRPr lang="en-GB" sz="1800" smtClean="0">
              <a:cs typeface="Times New Roman" pitchFamily="18" charset="0"/>
            </a:endParaRPr>
          </a:p>
          <a:p>
            <a:pPr eaLnBrk="1" hangingPunct="1">
              <a:lnSpc>
                <a:spcPct val="90000"/>
              </a:lnSpc>
            </a:pPr>
            <a:r>
              <a:rPr lang="en-GB" sz="1800" smtClean="0"/>
              <a:t>Suppliers</a:t>
            </a:r>
          </a:p>
          <a:p>
            <a:pPr eaLnBrk="1" hangingPunct="1">
              <a:lnSpc>
                <a:spcPct val="90000"/>
              </a:lnSpc>
              <a:buFontTx/>
              <a:buNone/>
            </a:pPr>
            <a:endParaRPr lang="en-GB" sz="1800" smtClean="0">
              <a:cs typeface="Times New Roman" pitchFamily="18" charset="0"/>
            </a:endParaRPr>
          </a:p>
          <a:p>
            <a:pPr eaLnBrk="1" hangingPunct="1">
              <a:lnSpc>
                <a:spcPct val="90000"/>
              </a:lnSpc>
            </a:pPr>
            <a:r>
              <a:rPr lang="en-GB" sz="1800" smtClean="0"/>
              <a:t>Community</a:t>
            </a:r>
          </a:p>
          <a:p>
            <a:pPr eaLnBrk="1" hangingPunct="1">
              <a:lnSpc>
                <a:spcPct val="90000"/>
              </a:lnSpc>
              <a:buFontTx/>
              <a:buNone/>
            </a:pPr>
            <a:endParaRPr lang="en-GB" sz="1800" smtClean="0">
              <a:cs typeface="Times New Roman" pitchFamily="18" charset="0"/>
            </a:endParaRPr>
          </a:p>
          <a:p>
            <a:pPr eaLnBrk="1" hangingPunct="1">
              <a:lnSpc>
                <a:spcPct val="90000"/>
              </a:lnSpc>
            </a:pPr>
            <a:r>
              <a:rPr lang="en-GB" sz="1800" smtClean="0"/>
              <a:t>Government</a:t>
            </a:r>
          </a:p>
          <a:p>
            <a:pPr eaLnBrk="1" hangingPunct="1">
              <a:lnSpc>
                <a:spcPct val="90000"/>
              </a:lnSpc>
            </a:pPr>
            <a:endParaRPr lang="en-GB" sz="1800" smtClean="0"/>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457200" y="274638"/>
            <a:ext cx="8229600" cy="792162"/>
          </a:xfrm>
        </p:spPr>
        <p:txBody>
          <a:bodyPr/>
          <a:lstStyle/>
          <a:p>
            <a:pPr eaLnBrk="1" hangingPunct="1"/>
            <a:r>
              <a:rPr lang="en-GB" sz="3200" b="1" smtClean="0">
                <a:cs typeface="Times New Roman" pitchFamily="18" charset="0"/>
              </a:rPr>
              <a:t>The Balanced Scoreboard</a:t>
            </a:r>
            <a:br>
              <a:rPr lang="en-GB" sz="3200" b="1" smtClean="0">
                <a:cs typeface="Times New Roman" pitchFamily="18" charset="0"/>
              </a:rPr>
            </a:br>
            <a:endParaRPr lang="en-GB" sz="3200" b="1" smtClean="0">
              <a:cs typeface="Times New Roman" pitchFamily="18" charset="0"/>
            </a:endParaRPr>
          </a:p>
        </p:txBody>
      </p:sp>
      <p:graphicFrame>
        <p:nvGraphicFramePr>
          <p:cNvPr id="23554" name="Object 3"/>
          <p:cNvGraphicFramePr>
            <a:graphicFrameLocks noChangeAspect="1"/>
          </p:cNvGraphicFramePr>
          <p:nvPr>
            <p:ph type="body" idx="1"/>
          </p:nvPr>
        </p:nvGraphicFramePr>
        <p:xfrm>
          <a:off x="1728788" y="247650"/>
          <a:ext cx="6424612" cy="5680075"/>
        </p:xfrm>
        <a:graphic>
          <a:graphicData uri="http://schemas.openxmlformats.org/presentationml/2006/ole">
            <p:oleObj spid="_x0000_s23554" name="Document" r:id="rId3" imgW="5956920" imgH="5453640" progId="Word.Document.8">
              <p:embed/>
            </p:oleObj>
          </a:graphicData>
        </a:graphic>
      </p:graphicFrame>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pPr eaLnBrk="1" hangingPunct="1"/>
            <a:r>
              <a:rPr lang="en-GB" sz="2400" b="1" smtClean="0">
                <a:cs typeface="Arial" charset="0"/>
              </a:rPr>
              <a:t>Benefits of BSC</a:t>
            </a:r>
            <a:r>
              <a:rPr lang="en-GB" sz="2400" i="1" smtClean="0">
                <a:latin typeface="Arial Black" pitchFamily="34" charset="0"/>
                <a:cs typeface="Arial" charset="0"/>
              </a:rPr>
              <a:t/>
            </a:r>
            <a:br>
              <a:rPr lang="en-GB" sz="2400" i="1" smtClean="0">
                <a:latin typeface="Arial Black" pitchFamily="34" charset="0"/>
                <a:cs typeface="Arial" charset="0"/>
              </a:rPr>
            </a:br>
            <a:endParaRPr lang="en-GB" sz="2400" i="1" smtClean="0">
              <a:latin typeface="Arial Black" pitchFamily="34" charset="0"/>
              <a:cs typeface="Arial" charset="0"/>
            </a:endParaRPr>
          </a:p>
        </p:txBody>
      </p:sp>
      <p:sp>
        <p:nvSpPr>
          <p:cNvPr id="122883" name="Rectangle 3"/>
          <p:cNvSpPr>
            <a:spLocks noGrp="1" noChangeArrowheads="1"/>
          </p:cNvSpPr>
          <p:nvPr>
            <p:ph type="body" idx="1"/>
          </p:nvPr>
        </p:nvSpPr>
        <p:spPr>
          <a:xfrm>
            <a:off x="609600" y="1066800"/>
            <a:ext cx="8229600" cy="4525963"/>
          </a:xfrm>
        </p:spPr>
        <p:txBody>
          <a:bodyPr/>
          <a:lstStyle/>
          <a:p>
            <a:pPr eaLnBrk="1" hangingPunct="1">
              <a:buFontTx/>
              <a:buNone/>
            </a:pPr>
            <a:endParaRPr lang="en-GB" sz="1400" smtClean="0">
              <a:cs typeface="Times New Roman" pitchFamily="18" charset="0"/>
            </a:endParaRPr>
          </a:p>
          <a:p>
            <a:pPr eaLnBrk="1" hangingPunct="1">
              <a:buFontTx/>
              <a:buNone/>
            </a:pPr>
            <a:r>
              <a:rPr lang="en-GB" sz="1400" smtClean="0">
                <a:cs typeface="Arial" charset="0"/>
              </a:rPr>
              <a:t>As a manager BSC will offer you will opportunities to develop non-financial measures in addition to the</a:t>
            </a:r>
          </a:p>
          <a:p>
            <a:pPr eaLnBrk="1" hangingPunct="1">
              <a:buFontTx/>
              <a:buNone/>
            </a:pPr>
            <a:r>
              <a:rPr lang="en-GB" sz="1400" smtClean="0">
                <a:cs typeface="Arial" charset="0"/>
              </a:rPr>
              <a:t>traditional finance ones. The claimed benefits of BSC are: -</a:t>
            </a:r>
            <a:endParaRPr lang="en-GB" sz="1400" smtClean="0">
              <a:cs typeface="Times New Roman" pitchFamily="18" charset="0"/>
            </a:endParaRPr>
          </a:p>
          <a:p>
            <a:pPr eaLnBrk="1" hangingPunct="1">
              <a:buFontTx/>
              <a:buNone/>
            </a:pPr>
            <a:endParaRPr lang="en-GB" sz="1400" smtClean="0">
              <a:cs typeface="Times New Roman" pitchFamily="18" charset="0"/>
            </a:endParaRPr>
          </a:p>
          <a:p>
            <a:pPr eaLnBrk="1" hangingPunct="1"/>
            <a:r>
              <a:rPr lang="en-GB" sz="1400" smtClean="0">
                <a:cs typeface="Arial" charset="0"/>
              </a:rPr>
              <a:t>Your organisation will gain strategic control of operations</a:t>
            </a:r>
            <a:endParaRPr lang="en-GB" sz="1400" smtClean="0"/>
          </a:p>
          <a:p>
            <a:pPr eaLnBrk="1" hangingPunct="1">
              <a:buFontTx/>
              <a:buNone/>
            </a:pPr>
            <a:endParaRPr lang="en-GB" sz="1400" smtClean="0">
              <a:cs typeface="Times New Roman" pitchFamily="18" charset="0"/>
            </a:endParaRPr>
          </a:p>
          <a:p>
            <a:pPr eaLnBrk="1" hangingPunct="1"/>
            <a:r>
              <a:rPr lang="en-GB" sz="1400" smtClean="0">
                <a:cs typeface="Arial" charset="0"/>
              </a:rPr>
              <a:t>There is adequate communication with all SBUs about the context of their work</a:t>
            </a:r>
            <a:endParaRPr lang="en-GB" sz="1400" smtClean="0"/>
          </a:p>
          <a:p>
            <a:pPr eaLnBrk="1" hangingPunct="1">
              <a:buFontTx/>
              <a:buNone/>
            </a:pPr>
            <a:endParaRPr lang="en-GB" sz="1400" smtClean="0">
              <a:cs typeface="Times New Roman" pitchFamily="18" charset="0"/>
            </a:endParaRPr>
          </a:p>
          <a:p>
            <a:pPr eaLnBrk="1" hangingPunct="1"/>
            <a:r>
              <a:rPr lang="en-GB" sz="1400" smtClean="0">
                <a:cs typeface="Arial" charset="0"/>
              </a:rPr>
              <a:t>There are opportunities for IT use linking customer relationships issues with competence needs</a:t>
            </a:r>
            <a:endParaRPr lang="en-GB" sz="1400" smtClean="0"/>
          </a:p>
          <a:p>
            <a:pPr eaLnBrk="1" hangingPunct="1">
              <a:buFontTx/>
              <a:buNone/>
            </a:pPr>
            <a:endParaRPr lang="en-GB" sz="1400" smtClean="0">
              <a:cs typeface="Times New Roman" pitchFamily="18" charset="0"/>
            </a:endParaRPr>
          </a:p>
          <a:p>
            <a:pPr eaLnBrk="1" hangingPunct="1"/>
            <a:r>
              <a:rPr lang="en-GB" sz="1400" smtClean="0">
                <a:cs typeface="Arial" charset="0"/>
              </a:rPr>
              <a:t>There are opportunities for learning through this systematic approach to data collection</a:t>
            </a:r>
            <a:endParaRPr lang="en-GB" sz="1400" smtClean="0"/>
          </a:p>
          <a:p>
            <a:pPr eaLnBrk="1" hangingPunct="1">
              <a:buFontTx/>
              <a:buNone/>
            </a:pPr>
            <a:endParaRPr lang="en-GB" sz="1400" smtClean="0">
              <a:cs typeface="Times New Roman" pitchFamily="18" charset="0"/>
            </a:endParaRPr>
          </a:p>
          <a:p>
            <a:pPr eaLnBrk="1" hangingPunct="1"/>
            <a:r>
              <a:rPr lang="en-GB" sz="1400" smtClean="0">
                <a:cs typeface="Arial" charset="0"/>
              </a:rPr>
              <a:t>Critical success factors (CSF) can be easily identified and discussed with all concerned</a:t>
            </a:r>
            <a:endParaRPr lang="en-GB" sz="1400" smtClean="0"/>
          </a:p>
          <a:p>
            <a:pPr eaLnBrk="1" hangingPunct="1">
              <a:buFontTx/>
              <a:buNone/>
            </a:pPr>
            <a:endParaRPr lang="en-GB" sz="1400" smtClean="0">
              <a:cs typeface="Times New Roman" pitchFamily="18" charset="0"/>
            </a:endParaRPr>
          </a:p>
          <a:p>
            <a:pPr eaLnBrk="1" hangingPunct="1"/>
            <a:r>
              <a:rPr lang="en-GB" sz="1400" smtClean="0">
                <a:cs typeface="Arial" charset="0"/>
              </a:rPr>
              <a:t>BSC provides a long term dimension to performance measurements</a:t>
            </a:r>
            <a:endParaRPr lang="en-GB" sz="1400" smtClean="0"/>
          </a:p>
          <a:p>
            <a:pPr eaLnBrk="1" hangingPunct="1">
              <a:buFontTx/>
              <a:buNone/>
            </a:pPr>
            <a:endParaRPr lang="en-GB" sz="1400" smtClean="0">
              <a:cs typeface="Times New Roman" pitchFamily="18" charset="0"/>
            </a:endParaRPr>
          </a:p>
          <a:p>
            <a:pPr eaLnBrk="1" hangingPunct="1"/>
            <a:r>
              <a:rPr lang="en-GB" sz="1400" smtClean="0">
                <a:cs typeface="Arial" charset="0"/>
              </a:rPr>
              <a:t>BSC also adds to the financial picture by showing factors that affect this ‘bottom line’</a:t>
            </a:r>
            <a:endParaRPr lang="en-GB" sz="1400" smtClean="0"/>
          </a:p>
          <a:p>
            <a:pPr eaLnBrk="1" hangingPunct="1"/>
            <a:endParaRPr lang="en-GB" sz="1400" smtClean="0"/>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pPr eaLnBrk="1" hangingPunct="1"/>
            <a:r>
              <a:rPr lang="en-GB" sz="2800" b="1" smtClean="0">
                <a:cs typeface="Arial" charset="0"/>
              </a:rPr>
              <a:t>Approaches to performance measurement</a:t>
            </a:r>
            <a:r>
              <a:rPr lang="en-GB" sz="2800" i="1" smtClean="0">
                <a:latin typeface="Arial Black" pitchFamily="34" charset="0"/>
                <a:cs typeface="Arial" charset="0"/>
              </a:rPr>
              <a:t/>
            </a:r>
            <a:br>
              <a:rPr lang="en-GB" sz="2800" i="1" smtClean="0">
                <a:latin typeface="Arial Black" pitchFamily="34" charset="0"/>
                <a:cs typeface="Arial" charset="0"/>
              </a:rPr>
            </a:br>
            <a:endParaRPr lang="en-GB" sz="2800" i="1" smtClean="0">
              <a:latin typeface="Arial Black" pitchFamily="34" charset="0"/>
              <a:cs typeface="Arial" charset="0"/>
            </a:endParaRPr>
          </a:p>
        </p:txBody>
      </p:sp>
      <p:sp>
        <p:nvSpPr>
          <p:cNvPr id="123907" name="Rectangle 3"/>
          <p:cNvSpPr>
            <a:spLocks noGrp="1" noChangeArrowheads="1"/>
          </p:cNvSpPr>
          <p:nvPr>
            <p:ph type="body" idx="1"/>
          </p:nvPr>
        </p:nvSpPr>
        <p:spPr>
          <a:xfrm>
            <a:off x="457200" y="1295400"/>
            <a:ext cx="8229600" cy="4648200"/>
          </a:xfrm>
        </p:spPr>
        <p:txBody>
          <a:bodyPr/>
          <a:lstStyle/>
          <a:p>
            <a:pPr eaLnBrk="1" hangingPunct="1">
              <a:buFontTx/>
              <a:buNone/>
            </a:pPr>
            <a:r>
              <a:rPr lang="en-GB" sz="2000" b="1" smtClean="0">
                <a:cs typeface="Times New Roman" pitchFamily="18" charset="0"/>
              </a:rPr>
              <a:t>Financial measures</a:t>
            </a:r>
          </a:p>
          <a:p>
            <a:pPr eaLnBrk="1" hangingPunct="1">
              <a:buFontTx/>
              <a:buNone/>
            </a:pPr>
            <a:r>
              <a:rPr lang="en-GB" sz="2000" b="1" smtClean="0">
                <a:cs typeface="Arial" charset="0"/>
              </a:rPr>
              <a:t> </a:t>
            </a:r>
            <a:endParaRPr lang="en-GB" sz="2000" smtClean="0">
              <a:cs typeface="Times New Roman" pitchFamily="18" charset="0"/>
            </a:endParaRPr>
          </a:p>
          <a:p>
            <a:pPr eaLnBrk="1" hangingPunct="1">
              <a:buFontTx/>
              <a:buNone/>
            </a:pPr>
            <a:r>
              <a:rPr lang="en-GB" sz="2000" smtClean="0">
                <a:cs typeface="Arial" charset="0"/>
              </a:rPr>
              <a:t>Financial measures are important but may not be adequate in</a:t>
            </a:r>
          </a:p>
          <a:p>
            <a:pPr eaLnBrk="1" hangingPunct="1">
              <a:buFontTx/>
              <a:buNone/>
            </a:pPr>
            <a:r>
              <a:rPr lang="en-GB" sz="2000" smtClean="0">
                <a:cs typeface="Arial" charset="0"/>
              </a:rPr>
              <a:t>assessing and evaluating the performance of an organisation against</a:t>
            </a:r>
          </a:p>
          <a:p>
            <a:pPr eaLnBrk="1" hangingPunct="1">
              <a:buFontTx/>
              <a:buNone/>
            </a:pPr>
            <a:r>
              <a:rPr lang="en-GB" sz="2000" smtClean="0">
                <a:cs typeface="Arial" charset="0"/>
              </a:rPr>
              <a:t>its competition. The weaknesses of using financial measures alone are:</a:t>
            </a:r>
            <a:endParaRPr lang="en-GB" sz="2000" smtClean="0">
              <a:cs typeface="Times New Roman" pitchFamily="18" charset="0"/>
            </a:endParaRPr>
          </a:p>
          <a:p>
            <a:pPr eaLnBrk="1" hangingPunct="1">
              <a:buFontTx/>
              <a:buNone/>
            </a:pPr>
            <a:r>
              <a:rPr lang="en-GB" sz="2000" smtClean="0">
                <a:cs typeface="Arial" charset="0"/>
              </a:rPr>
              <a:t> </a:t>
            </a:r>
            <a:endParaRPr lang="en-GB" sz="2000" smtClean="0">
              <a:cs typeface="Times New Roman" pitchFamily="18" charset="0"/>
            </a:endParaRPr>
          </a:p>
          <a:p>
            <a:pPr eaLnBrk="1" hangingPunct="1"/>
            <a:r>
              <a:rPr lang="en-GB" sz="2000" smtClean="0">
                <a:cs typeface="Arial" charset="0"/>
              </a:rPr>
              <a:t>Historical nature</a:t>
            </a:r>
            <a:endParaRPr lang="en-GB" sz="2000" smtClean="0"/>
          </a:p>
          <a:p>
            <a:pPr eaLnBrk="1" hangingPunct="1">
              <a:buFontTx/>
              <a:buNone/>
            </a:pPr>
            <a:r>
              <a:rPr lang="en-GB" sz="2000" smtClean="0">
                <a:cs typeface="Arial" charset="0"/>
              </a:rPr>
              <a:t> </a:t>
            </a:r>
            <a:endParaRPr lang="en-GB" sz="2000" smtClean="0">
              <a:cs typeface="Times New Roman" pitchFamily="18" charset="0"/>
            </a:endParaRPr>
          </a:p>
          <a:p>
            <a:pPr eaLnBrk="1" hangingPunct="1"/>
            <a:r>
              <a:rPr lang="en-GB" sz="2000" smtClean="0">
                <a:cs typeface="Arial" charset="0"/>
              </a:rPr>
              <a:t>Not linked to customer service issues</a:t>
            </a:r>
            <a:endParaRPr lang="en-GB" sz="2000" smtClean="0"/>
          </a:p>
          <a:p>
            <a:pPr eaLnBrk="1" hangingPunct="1">
              <a:buFontTx/>
              <a:buNone/>
            </a:pPr>
            <a:r>
              <a:rPr lang="en-GB" sz="2000" smtClean="0">
                <a:cs typeface="Arial" charset="0"/>
              </a:rPr>
              <a:t> </a:t>
            </a:r>
            <a:endParaRPr lang="en-GB" sz="2000" smtClean="0">
              <a:cs typeface="Times New Roman" pitchFamily="18" charset="0"/>
            </a:endParaRPr>
          </a:p>
          <a:p>
            <a:pPr eaLnBrk="1" hangingPunct="1"/>
            <a:r>
              <a:rPr lang="en-GB" sz="2000" smtClean="0">
                <a:cs typeface="Times New Roman" pitchFamily="18" charset="0"/>
              </a:rPr>
              <a:t>May be difficult to link to other operational factors along the supply chain</a:t>
            </a:r>
            <a:r>
              <a:rPr lang="en-GB" sz="2000" smtClean="0"/>
              <a:t>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lstStyle/>
          <a:p>
            <a:pPr eaLnBrk="1" hangingPunct="1"/>
            <a:r>
              <a:rPr lang="en-GB" sz="3600" smtClean="0">
                <a:cs typeface="Times New Roman" pitchFamily="18" charset="0"/>
              </a:rPr>
              <a:t>What Customer Values</a:t>
            </a:r>
            <a:r>
              <a:rPr lang="en-GB" sz="3600" smtClean="0"/>
              <a:t> </a:t>
            </a:r>
          </a:p>
        </p:txBody>
      </p:sp>
      <p:graphicFrame>
        <p:nvGraphicFramePr>
          <p:cNvPr id="24578" name="Object 4"/>
          <p:cNvGraphicFramePr>
            <a:graphicFrameLocks noChangeAspect="1"/>
          </p:cNvGraphicFramePr>
          <p:nvPr>
            <p:ph type="body" idx="1"/>
          </p:nvPr>
        </p:nvGraphicFramePr>
        <p:xfrm>
          <a:off x="1546225" y="1219200"/>
          <a:ext cx="6530975" cy="4906963"/>
        </p:xfrm>
        <a:graphic>
          <a:graphicData uri="http://schemas.openxmlformats.org/presentationml/2006/ole">
            <p:oleObj spid="_x0000_s24578" name="Document" r:id="rId3" imgW="6087240" imgH="4552920" progId="Word.Document.8">
              <p:embed/>
            </p:oleObj>
          </a:graphicData>
        </a:graphic>
      </p:graphicFrame>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p:txBody>
          <a:bodyPr/>
          <a:lstStyle/>
          <a:p>
            <a:pPr eaLnBrk="1" hangingPunct="1"/>
            <a:r>
              <a:rPr lang="en-GB" sz="2800" smtClean="0">
                <a:cs typeface="Times New Roman" pitchFamily="18" charset="0"/>
              </a:rPr>
              <a:t>Evaluating performance against competition</a:t>
            </a:r>
            <a:r>
              <a:rPr lang="en-GB" sz="2800" smtClean="0"/>
              <a:t> </a:t>
            </a:r>
          </a:p>
        </p:txBody>
      </p:sp>
      <p:graphicFrame>
        <p:nvGraphicFramePr>
          <p:cNvPr id="25602" name="Object 3"/>
          <p:cNvGraphicFramePr>
            <a:graphicFrameLocks noChangeAspect="1"/>
          </p:cNvGraphicFramePr>
          <p:nvPr>
            <p:ph type="body" idx="1"/>
          </p:nvPr>
        </p:nvGraphicFramePr>
        <p:xfrm>
          <a:off x="1447800" y="1219200"/>
          <a:ext cx="7086600" cy="4906963"/>
        </p:xfrm>
        <a:graphic>
          <a:graphicData uri="http://schemas.openxmlformats.org/presentationml/2006/ole">
            <p:oleObj spid="_x0000_s25602" name="Document" r:id="rId3" imgW="6087240" imgH="4392720" progId="Word.Document.8">
              <p:embed/>
            </p:oleObj>
          </a:graphicData>
        </a:graphic>
      </p:graphicFrame>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pPr eaLnBrk="1" hangingPunct="1"/>
            <a:r>
              <a:rPr lang="en-GB" sz="2800" smtClean="0">
                <a:cs typeface="Arial" charset="0"/>
              </a:rPr>
              <a:t>Example of performance measures</a:t>
            </a:r>
            <a:r>
              <a:rPr lang="en-GB" sz="2800" b="1" smtClean="0">
                <a:cs typeface="Arial" charset="0"/>
              </a:rPr>
              <a:t/>
            </a:r>
            <a:br>
              <a:rPr lang="en-GB" sz="2800" b="1" smtClean="0">
                <a:cs typeface="Arial" charset="0"/>
              </a:rPr>
            </a:br>
            <a:endParaRPr lang="en-GB" sz="2800" b="1" smtClean="0">
              <a:cs typeface="Arial" charset="0"/>
            </a:endParaRPr>
          </a:p>
        </p:txBody>
      </p:sp>
      <p:sp>
        <p:nvSpPr>
          <p:cNvPr id="124931" name="Rectangle 3"/>
          <p:cNvSpPr>
            <a:spLocks noGrp="1" noChangeArrowheads="1"/>
          </p:cNvSpPr>
          <p:nvPr>
            <p:ph type="body" idx="1"/>
          </p:nvPr>
        </p:nvSpPr>
        <p:spPr>
          <a:xfrm>
            <a:off x="457200" y="990600"/>
            <a:ext cx="8229600" cy="4906963"/>
          </a:xfrm>
        </p:spPr>
        <p:txBody>
          <a:bodyPr/>
          <a:lstStyle/>
          <a:p>
            <a:pPr eaLnBrk="1" hangingPunct="1">
              <a:lnSpc>
                <a:spcPct val="90000"/>
              </a:lnSpc>
              <a:buFontTx/>
              <a:buNone/>
            </a:pPr>
            <a:r>
              <a:rPr lang="en-GB" sz="1600" smtClean="0">
                <a:cs typeface="Arial" charset="0"/>
              </a:rPr>
              <a:t>Some of the customer service performance measures would indicate: -</a:t>
            </a:r>
            <a:endParaRPr lang="en-GB" sz="1600" smtClean="0">
              <a:cs typeface="Times New Roman" pitchFamily="18" charset="0"/>
            </a:endParaRPr>
          </a:p>
          <a:p>
            <a:pPr eaLnBrk="1" hangingPunct="1">
              <a:lnSpc>
                <a:spcPct val="90000"/>
              </a:lnSpc>
              <a:buFontTx/>
              <a:buNone/>
            </a:pPr>
            <a:r>
              <a:rPr lang="en-GB" sz="1600" smtClean="0">
                <a:cs typeface="Arial" charset="0"/>
              </a:rPr>
              <a:t> </a:t>
            </a:r>
            <a:endParaRPr lang="en-GB" sz="1600" smtClean="0">
              <a:cs typeface="Times New Roman" pitchFamily="18" charset="0"/>
            </a:endParaRPr>
          </a:p>
          <a:p>
            <a:pPr eaLnBrk="1" hangingPunct="1">
              <a:lnSpc>
                <a:spcPct val="90000"/>
              </a:lnSpc>
            </a:pPr>
            <a:r>
              <a:rPr lang="en-GB" sz="1600" smtClean="0">
                <a:cs typeface="Arial" charset="0"/>
              </a:rPr>
              <a:t>Order cycle time</a:t>
            </a:r>
            <a:endParaRPr lang="en-GB" sz="1600" smtClean="0"/>
          </a:p>
          <a:p>
            <a:pPr eaLnBrk="1" hangingPunct="1">
              <a:lnSpc>
                <a:spcPct val="90000"/>
              </a:lnSpc>
              <a:buFontTx/>
              <a:buNone/>
            </a:pPr>
            <a:endParaRPr lang="en-GB" sz="1600" smtClean="0">
              <a:cs typeface="Times New Roman" pitchFamily="18" charset="0"/>
            </a:endParaRPr>
          </a:p>
          <a:p>
            <a:pPr eaLnBrk="1" hangingPunct="1">
              <a:lnSpc>
                <a:spcPct val="90000"/>
              </a:lnSpc>
            </a:pPr>
            <a:r>
              <a:rPr lang="en-GB" sz="1600" smtClean="0">
                <a:cs typeface="Arial" charset="0"/>
              </a:rPr>
              <a:t>Delivery reliability</a:t>
            </a:r>
            <a:endParaRPr lang="en-GB" sz="1600" smtClean="0"/>
          </a:p>
          <a:p>
            <a:pPr eaLnBrk="1" hangingPunct="1">
              <a:lnSpc>
                <a:spcPct val="90000"/>
              </a:lnSpc>
              <a:buFontTx/>
              <a:buNone/>
            </a:pPr>
            <a:endParaRPr lang="en-GB" sz="1600" smtClean="0">
              <a:cs typeface="Times New Roman" pitchFamily="18" charset="0"/>
            </a:endParaRPr>
          </a:p>
          <a:p>
            <a:pPr eaLnBrk="1" hangingPunct="1">
              <a:lnSpc>
                <a:spcPct val="90000"/>
              </a:lnSpc>
            </a:pPr>
            <a:r>
              <a:rPr lang="en-GB" sz="1600" smtClean="0">
                <a:cs typeface="Arial" charset="0"/>
              </a:rPr>
              <a:t>Frequency of delivery</a:t>
            </a:r>
            <a:endParaRPr lang="en-GB" sz="1600" smtClean="0"/>
          </a:p>
          <a:p>
            <a:pPr eaLnBrk="1" hangingPunct="1">
              <a:lnSpc>
                <a:spcPct val="90000"/>
              </a:lnSpc>
              <a:buFontTx/>
              <a:buNone/>
            </a:pPr>
            <a:endParaRPr lang="en-GB" sz="1600" smtClean="0">
              <a:cs typeface="Times New Roman" pitchFamily="18" charset="0"/>
            </a:endParaRPr>
          </a:p>
          <a:p>
            <a:pPr eaLnBrk="1" hangingPunct="1">
              <a:lnSpc>
                <a:spcPct val="90000"/>
              </a:lnSpc>
            </a:pPr>
            <a:r>
              <a:rPr lang="en-GB" sz="1600" smtClean="0">
                <a:cs typeface="Arial" charset="0"/>
              </a:rPr>
              <a:t>Stock availability</a:t>
            </a:r>
            <a:endParaRPr lang="en-GB" sz="1600" smtClean="0"/>
          </a:p>
          <a:p>
            <a:pPr eaLnBrk="1" hangingPunct="1">
              <a:lnSpc>
                <a:spcPct val="90000"/>
              </a:lnSpc>
              <a:buFontTx/>
              <a:buNone/>
            </a:pPr>
            <a:endParaRPr lang="en-GB" sz="1600" smtClean="0">
              <a:cs typeface="Times New Roman" pitchFamily="18" charset="0"/>
            </a:endParaRPr>
          </a:p>
          <a:p>
            <a:pPr eaLnBrk="1" hangingPunct="1">
              <a:lnSpc>
                <a:spcPct val="90000"/>
              </a:lnSpc>
            </a:pPr>
            <a:r>
              <a:rPr lang="en-GB" sz="1600" smtClean="0">
                <a:cs typeface="Arial" charset="0"/>
              </a:rPr>
              <a:t>Documentation quality</a:t>
            </a:r>
            <a:endParaRPr lang="en-GB" sz="1600" smtClean="0"/>
          </a:p>
          <a:p>
            <a:pPr eaLnBrk="1" hangingPunct="1">
              <a:lnSpc>
                <a:spcPct val="90000"/>
              </a:lnSpc>
              <a:buFontTx/>
              <a:buNone/>
            </a:pPr>
            <a:endParaRPr lang="en-GB" sz="1600" smtClean="0">
              <a:cs typeface="Times New Roman" pitchFamily="18" charset="0"/>
            </a:endParaRPr>
          </a:p>
          <a:p>
            <a:pPr eaLnBrk="1" hangingPunct="1">
              <a:lnSpc>
                <a:spcPct val="90000"/>
              </a:lnSpc>
            </a:pPr>
            <a:r>
              <a:rPr lang="en-GB" sz="1600" smtClean="0">
                <a:cs typeface="Arial" charset="0"/>
              </a:rPr>
              <a:t>Order completeness</a:t>
            </a:r>
            <a:endParaRPr lang="en-GB" sz="1600" smtClean="0"/>
          </a:p>
          <a:p>
            <a:pPr eaLnBrk="1" hangingPunct="1">
              <a:lnSpc>
                <a:spcPct val="90000"/>
              </a:lnSpc>
              <a:buFontTx/>
              <a:buNone/>
            </a:pPr>
            <a:endParaRPr lang="en-GB" sz="1600" smtClean="0">
              <a:cs typeface="Times New Roman" pitchFamily="18" charset="0"/>
            </a:endParaRPr>
          </a:p>
          <a:p>
            <a:pPr eaLnBrk="1" hangingPunct="1">
              <a:lnSpc>
                <a:spcPct val="90000"/>
              </a:lnSpc>
            </a:pPr>
            <a:r>
              <a:rPr lang="en-GB" sz="1600" smtClean="0">
                <a:cs typeface="Arial" charset="0"/>
              </a:rPr>
              <a:t>Technical support</a:t>
            </a:r>
            <a:endParaRPr lang="en-GB" sz="1600" smtClean="0"/>
          </a:p>
          <a:p>
            <a:pPr eaLnBrk="1" hangingPunct="1">
              <a:lnSpc>
                <a:spcPct val="90000"/>
              </a:lnSpc>
              <a:buFontTx/>
              <a:buNone/>
            </a:pPr>
            <a:r>
              <a:rPr lang="en-GB" sz="1600" smtClean="0">
                <a:cs typeface="Arial" charset="0"/>
              </a:rPr>
              <a:t> </a:t>
            </a:r>
            <a:endParaRPr lang="en-GB" sz="1600" smtClean="0">
              <a:cs typeface="Times New Roman" pitchFamily="18" charset="0"/>
            </a:endParaRPr>
          </a:p>
          <a:p>
            <a:pPr eaLnBrk="1" hangingPunct="1">
              <a:lnSpc>
                <a:spcPct val="90000"/>
              </a:lnSpc>
              <a:buFontTx/>
              <a:buNone/>
            </a:pPr>
            <a:r>
              <a:rPr lang="en-GB" sz="1600" smtClean="0">
                <a:cs typeface="Arial" charset="0"/>
              </a:rPr>
              <a:t>A supplier that delivers on time 95% of the time and the order is 90% complete and</a:t>
            </a:r>
          </a:p>
          <a:p>
            <a:pPr eaLnBrk="1" hangingPunct="1">
              <a:lnSpc>
                <a:spcPct val="90000"/>
              </a:lnSpc>
              <a:buFontTx/>
              <a:buNone/>
            </a:pPr>
            <a:r>
              <a:rPr lang="en-GB" sz="1600" smtClean="0">
                <a:cs typeface="Arial" charset="0"/>
              </a:rPr>
              <a:t>combining the two measures gives: - 95 percent x 90 percent = 85.5%. This figure is the</a:t>
            </a:r>
          </a:p>
          <a:p>
            <a:pPr eaLnBrk="1" hangingPunct="1">
              <a:lnSpc>
                <a:spcPct val="90000"/>
              </a:lnSpc>
              <a:buFontTx/>
              <a:buNone/>
            </a:pPr>
            <a:r>
              <a:rPr lang="en-GB" sz="1600" smtClean="0">
                <a:cs typeface="Arial" charset="0"/>
              </a:rPr>
              <a:t>customer service level.</a:t>
            </a:r>
            <a:endParaRPr lang="en-GB" sz="1600" smtClean="0">
              <a:cs typeface="Times New Roman" pitchFamily="18" charset="0"/>
            </a:endParaRPr>
          </a:p>
          <a:p>
            <a:pPr eaLnBrk="1" hangingPunct="1">
              <a:lnSpc>
                <a:spcPct val="90000"/>
              </a:lnSpc>
            </a:pPr>
            <a:endParaRPr lang="en-GB" sz="1600" smtClean="0"/>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457200" y="0"/>
            <a:ext cx="8229600" cy="868363"/>
          </a:xfrm>
        </p:spPr>
        <p:txBody>
          <a:bodyPr/>
          <a:lstStyle/>
          <a:p>
            <a:pPr eaLnBrk="1" hangingPunct="1"/>
            <a:r>
              <a:rPr lang="en-GB" sz="4000" smtClean="0"/>
              <a:t>Benchmarking</a:t>
            </a:r>
          </a:p>
        </p:txBody>
      </p:sp>
      <p:sp>
        <p:nvSpPr>
          <p:cNvPr id="125955" name="Rectangle 3"/>
          <p:cNvSpPr>
            <a:spLocks noGrp="1" noChangeArrowheads="1"/>
          </p:cNvSpPr>
          <p:nvPr>
            <p:ph type="body" idx="1"/>
          </p:nvPr>
        </p:nvSpPr>
        <p:spPr>
          <a:xfrm>
            <a:off x="838200" y="762000"/>
            <a:ext cx="6553200" cy="5638800"/>
          </a:xfrm>
        </p:spPr>
        <p:txBody>
          <a:bodyPr/>
          <a:lstStyle/>
          <a:p>
            <a:pPr eaLnBrk="1" hangingPunct="1">
              <a:lnSpc>
                <a:spcPct val="90000"/>
              </a:lnSpc>
              <a:buFontTx/>
              <a:buNone/>
            </a:pPr>
            <a:r>
              <a:rPr lang="en-GB" sz="1400" b="1" smtClean="0">
                <a:cs typeface="Times New Roman" pitchFamily="18" charset="0"/>
              </a:rPr>
              <a:t>Planning</a:t>
            </a:r>
          </a:p>
          <a:p>
            <a:pPr eaLnBrk="1" hangingPunct="1">
              <a:lnSpc>
                <a:spcPct val="90000"/>
              </a:lnSpc>
              <a:buFontTx/>
              <a:buNone/>
            </a:pPr>
            <a:r>
              <a:rPr lang="en-GB" sz="1400" smtClean="0">
                <a:cs typeface="Times New Roman" pitchFamily="18" charset="0"/>
              </a:rPr>
              <a:t>Identify what to benchmark</a:t>
            </a:r>
          </a:p>
          <a:p>
            <a:pPr eaLnBrk="1" hangingPunct="1">
              <a:lnSpc>
                <a:spcPct val="90000"/>
              </a:lnSpc>
              <a:buFontTx/>
              <a:buNone/>
            </a:pPr>
            <a:r>
              <a:rPr lang="en-GB" sz="1400" smtClean="0">
                <a:cs typeface="Arial" charset="0"/>
              </a:rPr>
              <a:t>Identify who to benchmark against</a:t>
            </a:r>
            <a:endParaRPr lang="en-GB" sz="1400" smtClean="0">
              <a:cs typeface="Times New Roman" pitchFamily="18" charset="0"/>
            </a:endParaRPr>
          </a:p>
          <a:p>
            <a:pPr eaLnBrk="1" hangingPunct="1">
              <a:lnSpc>
                <a:spcPct val="90000"/>
              </a:lnSpc>
              <a:buFontTx/>
              <a:buNone/>
            </a:pPr>
            <a:r>
              <a:rPr lang="en-GB" sz="1400" smtClean="0">
                <a:cs typeface="Arial" charset="0"/>
              </a:rPr>
              <a:t>Determine data collection methods</a:t>
            </a:r>
            <a:endParaRPr lang="en-GB" sz="1400" smtClean="0">
              <a:cs typeface="Times New Roman" pitchFamily="18" charset="0"/>
            </a:endParaRPr>
          </a:p>
          <a:p>
            <a:pPr eaLnBrk="1" hangingPunct="1">
              <a:lnSpc>
                <a:spcPct val="90000"/>
              </a:lnSpc>
              <a:buFontTx/>
              <a:buNone/>
            </a:pPr>
            <a:r>
              <a:rPr lang="en-GB" sz="1400" smtClean="0">
                <a:cs typeface="Arial" charset="0"/>
              </a:rPr>
              <a:t>Collect data</a:t>
            </a:r>
            <a:endParaRPr lang="en-GB" sz="1400" smtClean="0">
              <a:cs typeface="Times New Roman" pitchFamily="18" charset="0"/>
            </a:endParaRPr>
          </a:p>
          <a:p>
            <a:pPr eaLnBrk="1" hangingPunct="1">
              <a:lnSpc>
                <a:spcPct val="90000"/>
              </a:lnSpc>
              <a:buFontTx/>
              <a:buNone/>
            </a:pPr>
            <a:r>
              <a:rPr lang="en-GB" sz="1400" b="1" smtClean="0">
                <a:cs typeface="Arial" charset="0"/>
              </a:rPr>
              <a:t> </a:t>
            </a:r>
            <a:endParaRPr lang="en-GB" sz="1400" smtClean="0">
              <a:cs typeface="Times New Roman" pitchFamily="18" charset="0"/>
            </a:endParaRPr>
          </a:p>
          <a:p>
            <a:pPr eaLnBrk="1" hangingPunct="1">
              <a:lnSpc>
                <a:spcPct val="90000"/>
              </a:lnSpc>
              <a:buFontTx/>
              <a:buNone/>
            </a:pPr>
            <a:r>
              <a:rPr lang="en-GB" sz="1400" b="1" smtClean="0">
                <a:cs typeface="Arial" charset="0"/>
              </a:rPr>
              <a:t>Analysis</a:t>
            </a:r>
            <a:endParaRPr lang="en-GB" sz="1400" smtClean="0">
              <a:cs typeface="Times New Roman" pitchFamily="18" charset="0"/>
            </a:endParaRPr>
          </a:p>
          <a:p>
            <a:pPr eaLnBrk="1" hangingPunct="1">
              <a:lnSpc>
                <a:spcPct val="90000"/>
              </a:lnSpc>
              <a:buFontTx/>
              <a:buNone/>
            </a:pPr>
            <a:r>
              <a:rPr lang="en-GB" sz="1400" smtClean="0">
                <a:cs typeface="Arial" charset="0"/>
              </a:rPr>
              <a:t>Determine current performance gaps</a:t>
            </a:r>
            <a:endParaRPr lang="en-GB" sz="1400" smtClean="0">
              <a:cs typeface="Times New Roman" pitchFamily="18" charset="0"/>
            </a:endParaRPr>
          </a:p>
          <a:p>
            <a:pPr eaLnBrk="1" hangingPunct="1">
              <a:lnSpc>
                <a:spcPct val="90000"/>
              </a:lnSpc>
              <a:buFontTx/>
              <a:buNone/>
            </a:pPr>
            <a:r>
              <a:rPr lang="en-GB" sz="1400" smtClean="0">
                <a:cs typeface="Arial" charset="0"/>
              </a:rPr>
              <a:t>Project future performance level</a:t>
            </a:r>
            <a:endParaRPr lang="en-GB" sz="1400" smtClean="0">
              <a:cs typeface="Times New Roman" pitchFamily="18" charset="0"/>
            </a:endParaRPr>
          </a:p>
          <a:p>
            <a:pPr eaLnBrk="1" hangingPunct="1">
              <a:lnSpc>
                <a:spcPct val="90000"/>
              </a:lnSpc>
              <a:buFontTx/>
              <a:buNone/>
            </a:pPr>
            <a:r>
              <a:rPr lang="en-GB" sz="1400" smtClean="0">
                <a:cs typeface="Arial" charset="0"/>
              </a:rPr>
              <a:t> </a:t>
            </a:r>
            <a:endParaRPr lang="en-GB" sz="1400" smtClean="0">
              <a:cs typeface="Times New Roman" pitchFamily="18" charset="0"/>
            </a:endParaRPr>
          </a:p>
          <a:p>
            <a:pPr eaLnBrk="1" hangingPunct="1">
              <a:lnSpc>
                <a:spcPct val="90000"/>
              </a:lnSpc>
              <a:buFontTx/>
              <a:buNone/>
            </a:pPr>
            <a:r>
              <a:rPr lang="en-GB" sz="1400" b="1" smtClean="0">
                <a:cs typeface="Times New Roman" pitchFamily="18" charset="0"/>
              </a:rPr>
              <a:t>Integration</a:t>
            </a:r>
          </a:p>
          <a:p>
            <a:pPr eaLnBrk="1" hangingPunct="1">
              <a:lnSpc>
                <a:spcPct val="90000"/>
              </a:lnSpc>
              <a:buFontTx/>
              <a:buNone/>
            </a:pPr>
            <a:r>
              <a:rPr lang="en-GB" sz="1400" smtClean="0">
                <a:cs typeface="Times New Roman" pitchFamily="18" charset="0"/>
              </a:rPr>
              <a:t>Communicate benchmark finding</a:t>
            </a:r>
          </a:p>
          <a:p>
            <a:pPr eaLnBrk="1" hangingPunct="1">
              <a:lnSpc>
                <a:spcPct val="90000"/>
              </a:lnSpc>
              <a:buFontTx/>
              <a:buNone/>
            </a:pPr>
            <a:r>
              <a:rPr lang="en-GB" sz="1400" smtClean="0">
                <a:cs typeface="Arial" charset="0"/>
              </a:rPr>
              <a:t>Gain acceptance from stakeholders</a:t>
            </a:r>
            <a:endParaRPr lang="en-GB" sz="1400" smtClean="0">
              <a:cs typeface="Times New Roman" pitchFamily="18" charset="0"/>
            </a:endParaRPr>
          </a:p>
          <a:p>
            <a:pPr eaLnBrk="1" hangingPunct="1">
              <a:lnSpc>
                <a:spcPct val="90000"/>
              </a:lnSpc>
              <a:buFontTx/>
              <a:buNone/>
            </a:pPr>
            <a:r>
              <a:rPr lang="en-GB" sz="1400" smtClean="0">
                <a:cs typeface="Arial" charset="0"/>
              </a:rPr>
              <a:t>Establish functional goals</a:t>
            </a:r>
            <a:endParaRPr lang="en-GB" sz="1400" smtClean="0">
              <a:cs typeface="Times New Roman" pitchFamily="18" charset="0"/>
            </a:endParaRPr>
          </a:p>
          <a:p>
            <a:pPr eaLnBrk="1" hangingPunct="1">
              <a:lnSpc>
                <a:spcPct val="90000"/>
              </a:lnSpc>
              <a:buFontTx/>
              <a:buNone/>
            </a:pPr>
            <a:r>
              <a:rPr lang="en-GB" sz="1400" smtClean="0">
                <a:cs typeface="Arial" charset="0"/>
              </a:rPr>
              <a:t> </a:t>
            </a:r>
            <a:endParaRPr lang="en-GB" sz="1400" smtClean="0">
              <a:cs typeface="Times New Roman" pitchFamily="18" charset="0"/>
            </a:endParaRPr>
          </a:p>
          <a:p>
            <a:pPr eaLnBrk="1" hangingPunct="1">
              <a:lnSpc>
                <a:spcPct val="90000"/>
              </a:lnSpc>
              <a:buFontTx/>
              <a:buNone/>
            </a:pPr>
            <a:r>
              <a:rPr lang="en-GB" sz="1400" b="1" smtClean="0">
                <a:cs typeface="Times New Roman" pitchFamily="18" charset="0"/>
              </a:rPr>
              <a:t>Action</a:t>
            </a:r>
          </a:p>
          <a:p>
            <a:pPr eaLnBrk="1" hangingPunct="1">
              <a:lnSpc>
                <a:spcPct val="90000"/>
              </a:lnSpc>
              <a:buFontTx/>
              <a:buNone/>
            </a:pPr>
            <a:r>
              <a:rPr lang="en-GB" sz="1400" smtClean="0">
                <a:cs typeface="Arial" charset="0"/>
              </a:rPr>
              <a:t>Develop action plans</a:t>
            </a:r>
            <a:endParaRPr lang="en-GB" sz="1400" smtClean="0">
              <a:cs typeface="Times New Roman" pitchFamily="18" charset="0"/>
            </a:endParaRPr>
          </a:p>
          <a:p>
            <a:pPr eaLnBrk="1" hangingPunct="1">
              <a:lnSpc>
                <a:spcPct val="90000"/>
              </a:lnSpc>
              <a:buFontTx/>
              <a:buNone/>
            </a:pPr>
            <a:r>
              <a:rPr lang="en-GB" sz="1400" smtClean="0">
                <a:cs typeface="Arial" charset="0"/>
              </a:rPr>
              <a:t>Implement specific actions</a:t>
            </a:r>
            <a:endParaRPr lang="en-GB" sz="1400" smtClean="0">
              <a:cs typeface="Times New Roman" pitchFamily="18" charset="0"/>
            </a:endParaRPr>
          </a:p>
          <a:p>
            <a:pPr eaLnBrk="1" hangingPunct="1">
              <a:lnSpc>
                <a:spcPct val="90000"/>
              </a:lnSpc>
              <a:buFontTx/>
              <a:buNone/>
            </a:pPr>
            <a:r>
              <a:rPr lang="en-GB" sz="1400" smtClean="0">
                <a:cs typeface="Arial" charset="0"/>
              </a:rPr>
              <a:t>Recalculate benchmarks</a:t>
            </a:r>
            <a:endParaRPr lang="en-GB" sz="1400" smtClean="0">
              <a:cs typeface="Times New Roman" pitchFamily="18" charset="0"/>
            </a:endParaRPr>
          </a:p>
          <a:p>
            <a:pPr eaLnBrk="1" hangingPunct="1">
              <a:lnSpc>
                <a:spcPct val="90000"/>
              </a:lnSpc>
              <a:buFontTx/>
              <a:buNone/>
            </a:pPr>
            <a:r>
              <a:rPr lang="en-GB" sz="1400" smtClean="0">
                <a:cs typeface="Arial" charset="0"/>
              </a:rPr>
              <a:t> </a:t>
            </a:r>
            <a:endParaRPr lang="en-GB" sz="1400" smtClean="0">
              <a:cs typeface="Times New Roman" pitchFamily="18" charset="0"/>
            </a:endParaRPr>
          </a:p>
          <a:p>
            <a:pPr eaLnBrk="1" hangingPunct="1">
              <a:lnSpc>
                <a:spcPct val="90000"/>
              </a:lnSpc>
              <a:buFontTx/>
              <a:buNone/>
            </a:pPr>
            <a:r>
              <a:rPr lang="en-GB" sz="1400" b="1" smtClean="0">
                <a:cs typeface="Times New Roman" pitchFamily="18" charset="0"/>
              </a:rPr>
              <a:t>Maturity</a:t>
            </a:r>
          </a:p>
          <a:p>
            <a:pPr eaLnBrk="1" hangingPunct="1">
              <a:lnSpc>
                <a:spcPct val="90000"/>
              </a:lnSpc>
              <a:buFontTx/>
              <a:buNone/>
            </a:pPr>
            <a:r>
              <a:rPr lang="en-GB" sz="1400" smtClean="0">
                <a:cs typeface="Arial" charset="0"/>
              </a:rPr>
              <a:t>Leadership position attained</a:t>
            </a:r>
            <a:endParaRPr lang="en-GB" sz="1400" smtClean="0">
              <a:cs typeface="Times New Roman" pitchFamily="18" charset="0"/>
            </a:endParaRPr>
          </a:p>
          <a:p>
            <a:pPr eaLnBrk="1" hangingPunct="1">
              <a:lnSpc>
                <a:spcPct val="90000"/>
              </a:lnSpc>
              <a:buFontTx/>
              <a:buNone/>
            </a:pPr>
            <a:r>
              <a:rPr lang="en-GB" sz="1400" smtClean="0">
                <a:cs typeface="Arial" charset="0"/>
              </a:rPr>
              <a:t>Fully integrate practices into processes</a:t>
            </a:r>
            <a:endParaRPr lang="en-GB" sz="1400" smtClean="0">
              <a:cs typeface="Times New Roman" pitchFamily="18" charset="0"/>
            </a:endParaRPr>
          </a:p>
          <a:p>
            <a:pPr eaLnBrk="1" hangingPunct="1">
              <a:lnSpc>
                <a:spcPct val="90000"/>
              </a:lnSpc>
              <a:buFontTx/>
              <a:buNone/>
            </a:pPr>
            <a:endParaRPr lang="en-GB" sz="1400" smtClean="0"/>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pPr eaLnBrk="1" hangingPunct="1"/>
            <a:r>
              <a:rPr lang="en-GB" sz="3200" smtClean="0">
                <a:cs typeface="Arial" charset="0"/>
              </a:rPr>
              <a:t>Types of Benchmarking</a:t>
            </a:r>
            <a:r>
              <a:rPr lang="en-GB" sz="3200" b="1" u="sng" smtClean="0">
                <a:cs typeface="Arial" charset="0"/>
              </a:rPr>
              <a:t/>
            </a:r>
            <a:br>
              <a:rPr lang="en-GB" sz="3200" b="1" u="sng" smtClean="0">
                <a:cs typeface="Arial" charset="0"/>
              </a:rPr>
            </a:br>
            <a:endParaRPr lang="en-GB" sz="3200" b="1" u="sng" smtClean="0">
              <a:cs typeface="Arial" charset="0"/>
            </a:endParaRPr>
          </a:p>
        </p:txBody>
      </p:sp>
      <p:sp>
        <p:nvSpPr>
          <p:cNvPr id="126979" name="Rectangle 3"/>
          <p:cNvSpPr>
            <a:spLocks noGrp="1" noChangeArrowheads="1"/>
          </p:cNvSpPr>
          <p:nvPr>
            <p:ph type="body" idx="1"/>
          </p:nvPr>
        </p:nvSpPr>
        <p:spPr>
          <a:xfrm>
            <a:off x="990600" y="990600"/>
            <a:ext cx="6858000" cy="4525963"/>
          </a:xfrm>
        </p:spPr>
        <p:txBody>
          <a:bodyPr/>
          <a:lstStyle/>
          <a:p>
            <a:pPr eaLnBrk="1" hangingPunct="1">
              <a:buFontTx/>
              <a:buNone/>
            </a:pPr>
            <a:r>
              <a:rPr lang="en-GB" sz="2400" smtClean="0">
                <a:cs typeface="Arial" charset="0"/>
              </a:rPr>
              <a:t>There are different approaches to benchmarking:</a:t>
            </a:r>
            <a:endParaRPr lang="en-GB" sz="2400" smtClean="0">
              <a:cs typeface="Times New Roman" pitchFamily="18" charset="0"/>
            </a:endParaRPr>
          </a:p>
          <a:p>
            <a:pPr eaLnBrk="1" hangingPunct="1">
              <a:buFontTx/>
              <a:buNone/>
            </a:pPr>
            <a:r>
              <a:rPr lang="en-GB" sz="2400" smtClean="0">
                <a:cs typeface="Arial" charset="0"/>
              </a:rPr>
              <a:t> </a:t>
            </a:r>
            <a:endParaRPr lang="en-GB" sz="2400" smtClean="0">
              <a:cs typeface="Times New Roman" pitchFamily="18" charset="0"/>
            </a:endParaRPr>
          </a:p>
          <a:p>
            <a:pPr eaLnBrk="1" hangingPunct="1"/>
            <a:r>
              <a:rPr lang="en-GB" sz="2400" smtClean="0">
                <a:cs typeface="Arial" charset="0"/>
              </a:rPr>
              <a:t>Data benchmarking</a:t>
            </a:r>
            <a:endParaRPr lang="en-GB" sz="2400" smtClean="0">
              <a:cs typeface="Times New Roman" pitchFamily="18" charset="0"/>
            </a:endParaRPr>
          </a:p>
          <a:p>
            <a:pPr eaLnBrk="1" hangingPunct="1"/>
            <a:r>
              <a:rPr lang="en-GB" sz="2400" smtClean="0">
                <a:cs typeface="Arial" charset="0"/>
              </a:rPr>
              <a:t>Process benchmarking.</a:t>
            </a:r>
            <a:endParaRPr lang="en-GB" sz="2400" smtClean="0">
              <a:cs typeface="Times New Roman" pitchFamily="18" charset="0"/>
            </a:endParaRPr>
          </a:p>
          <a:p>
            <a:pPr eaLnBrk="1" hangingPunct="1"/>
            <a:r>
              <a:rPr lang="en-GB" sz="2400" smtClean="0">
                <a:cs typeface="Arial" charset="0"/>
              </a:rPr>
              <a:t>Functional benchmarking</a:t>
            </a:r>
            <a:endParaRPr lang="en-GB" sz="2400" smtClean="0">
              <a:cs typeface="Times New Roman" pitchFamily="18" charset="0"/>
            </a:endParaRPr>
          </a:p>
          <a:p>
            <a:pPr eaLnBrk="1" hangingPunct="1"/>
            <a:r>
              <a:rPr lang="en-GB" sz="2400" smtClean="0">
                <a:cs typeface="Arial" charset="0"/>
              </a:rPr>
              <a:t>Internal benchmarking</a:t>
            </a:r>
            <a:endParaRPr lang="en-GB" sz="2400" smtClean="0">
              <a:cs typeface="Times New Roman" pitchFamily="18" charset="0"/>
            </a:endParaRPr>
          </a:p>
          <a:p>
            <a:pPr eaLnBrk="1" hangingPunct="1"/>
            <a:r>
              <a:rPr lang="en-GB" sz="2400" smtClean="0">
                <a:cs typeface="Times New Roman" pitchFamily="18" charset="0"/>
              </a:rPr>
              <a:t>Industry benchmarking</a:t>
            </a:r>
          </a:p>
          <a:p>
            <a:pPr eaLnBrk="1" hangingPunct="1"/>
            <a:r>
              <a:rPr lang="en-GB" sz="2400" smtClean="0">
                <a:cs typeface="Times New Roman" pitchFamily="18" charset="0"/>
              </a:rPr>
              <a:t>Competitive benchmarking</a:t>
            </a:r>
          </a:p>
          <a:p>
            <a:pPr eaLnBrk="1" hangingPunct="1"/>
            <a:r>
              <a:rPr lang="en-GB" sz="2400" smtClean="0">
                <a:cs typeface="Times New Roman" pitchFamily="18" charset="0"/>
              </a:rPr>
              <a:t>Best-in-class benchmarking</a:t>
            </a:r>
          </a:p>
          <a:p>
            <a:pPr eaLnBrk="1" hangingPunct="1"/>
            <a:endParaRPr lang="en-GB" sz="2400" smtClean="0"/>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p:cNvSpPr>
            <a:spLocks noGrp="1" noChangeArrowheads="1"/>
          </p:cNvSpPr>
          <p:nvPr>
            <p:ph type="title"/>
          </p:nvPr>
        </p:nvSpPr>
        <p:spPr/>
        <p:txBody>
          <a:bodyPr/>
          <a:lstStyle/>
          <a:p>
            <a:pPr eaLnBrk="1" hangingPunct="1"/>
            <a:r>
              <a:rPr lang="en-GB" sz="3200" smtClean="0">
                <a:cs typeface="Times New Roman" pitchFamily="18" charset="0"/>
              </a:rPr>
              <a:t>Benchmarking and information gathering</a:t>
            </a:r>
            <a:r>
              <a:rPr lang="en-GB" sz="3200" smtClean="0"/>
              <a:t> </a:t>
            </a:r>
          </a:p>
        </p:txBody>
      </p:sp>
      <p:graphicFrame>
        <p:nvGraphicFramePr>
          <p:cNvPr id="26626" name="Object 3"/>
          <p:cNvGraphicFramePr>
            <a:graphicFrameLocks noChangeAspect="1"/>
          </p:cNvGraphicFramePr>
          <p:nvPr>
            <p:ph type="body" idx="1"/>
          </p:nvPr>
        </p:nvGraphicFramePr>
        <p:xfrm>
          <a:off x="536575" y="1219200"/>
          <a:ext cx="8226425" cy="4592638"/>
        </p:xfrm>
        <a:graphic>
          <a:graphicData uri="http://schemas.openxmlformats.org/presentationml/2006/ole">
            <p:oleObj spid="_x0000_s26626" name="Document" r:id="rId3" imgW="6058080" imgH="3206880" progId="Word.Document.8">
              <p:embed/>
            </p:oleObj>
          </a:graphicData>
        </a:graphic>
      </p:graphicFrame>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a:xfrm>
            <a:off x="457200" y="304800"/>
            <a:ext cx="8229600" cy="792163"/>
          </a:xfrm>
        </p:spPr>
        <p:txBody>
          <a:bodyPr/>
          <a:lstStyle/>
          <a:p>
            <a:pPr eaLnBrk="1" hangingPunct="1"/>
            <a:r>
              <a:rPr lang="en-GB" sz="2800" b="1" smtClean="0">
                <a:cs typeface="Arial" charset="0"/>
              </a:rPr>
              <a:t>Expected outcomes for benchmarking</a:t>
            </a:r>
            <a:r>
              <a:rPr lang="en-GB" sz="2800" i="1" smtClean="0">
                <a:latin typeface="Arial Black" pitchFamily="34" charset="0"/>
                <a:cs typeface="Arial" charset="0"/>
              </a:rPr>
              <a:t/>
            </a:r>
            <a:br>
              <a:rPr lang="en-GB" sz="2800" i="1" smtClean="0">
                <a:latin typeface="Arial Black" pitchFamily="34" charset="0"/>
                <a:cs typeface="Arial" charset="0"/>
              </a:rPr>
            </a:br>
            <a:endParaRPr lang="en-GB" sz="2800" i="1" smtClean="0">
              <a:latin typeface="Arial Black" pitchFamily="34" charset="0"/>
              <a:cs typeface="Arial" charset="0"/>
            </a:endParaRPr>
          </a:p>
        </p:txBody>
      </p:sp>
      <p:sp>
        <p:nvSpPr>
          <p:cNvPr id="128003" name="Rectangle 3"/>
          <p:cNvSpPr>
            <a:spLocks noGrp="1" noChangeArrowheads="1"/>
          </p:cNvSpPr>
          <p:nvPr>
            <p:ph type="body" idx="1"/>
          </p:nvPr>
        </p:nvSpPr>
        <p:spPr>
          <a:xfrm>
            <a:off x="533400" y="914400"/>
            <a:ext cx="8229600" cy="5029200"/>
          </a:xfrm>
        </p:spPr>
        <p:txBody>
          <a:bodyPr/>
          <a:lstStyle/>
          <a:p>
            <a:pPr eaLnBrk="1" hangingPunct="1">
              <a:lnSpc>
                <a:spcPct val="90000"/>
              </a:lnSpc>
              <a:buFontTx/>
              <a:buNone/>
            </a:pPr>
            <a:r>
              <a:rPr lang="en-GB" sz="1800" smtClean="0">
                <a:cs typeface="Arial" charset="0"/>
              </a:rPr>
              <a:t> </a:t>
            </a:r>
            <a:endParaRPr lang="en-GB" sz="1800" smtClean="0">
              <a:cs typeface="Times New Roman" pitchFamily="18" charset="0"/>
            </a:endParaRPr>
          </a:p>
          <a:p>
            <a:pPr eaLnBrk="1" hangingPunct="1">
              <a:lnSpc>
                <a:spcPct val="90000"/>
              </a:lnSpc>
            </a:pPr>
            <a:r>
              <a:rPr lang="en-GB" sz="1800" smtClean="0">
                <a:cs typeface="Arial" charset="0"/>
              </a:rPr>
              <a:t>Understanding competition and becoming competitive</a:t>
            </a:r>
            <a:endParaRPr lang="en-GB" sz="1800" smtClean="0"/>
          </a:p>
          <a:p>
            <a:pPr eaLnBrk="1" hangingPunct="1">
              <a:lnSpc>
                <a:spcPct val="90000"/>
              </a:lnSpc>
              <a:buFontTx/>
              <a:buNone/>
            </a:pPr>
            <a:r>
              <a:rPr lang="en-GB" sz="1800" smtClean="0">
                <a:cs typeface="Arial" charset="0"/>
              </a:rPr>
              <a:t> </a:t>
            </a:r>
            <a:endParaRPr lang="en-GB" sz="1800" smtClean="0">
              <a:cs typeface="Times New Roman" pitchFamily="18" charset="0"/>
            </a:endParaRPr>
          </a:p>
          <a:p>
            <a:pPr eaLnBrk="1" hangingPunct="1">
              <a:lnSpc>
                <a:spcPct val="90000"/>
              </a:lnSpc>
            </a:pPr>
            <a:r>
              <a:rPr lang="en-GB" sz="1800" smtClean="0">
                <a:cs typeface="Arial" charset="0"/>
              </a:rPr>
              <a:t>Obtaining and working towards best practice</a:t>
            </a:r>
            <a:endParaRPr lang="en-GB" sz="1800" smtClean="0"/>
          </a:p>
          <a:p>
            <a:pPr eaLnBrk="1" hangingPunct="1">
              <a:lnSpc>
                <a:spcPct val="90000"/>
              </a:lnSpc>
              <a:buFontTx/>
              <a:buNone/>
            </a:pPr>
            <a:r>
              <a:rPr lang="en-GB" sz="1800" smtClean="0">
                <a:cs typeface="Arial" charset="0"/>
              </a:rPr>
              <a:t> </a:t>
            </a:r>
            <a:endParaRPr lang="en-GB" sz="1800" smtClean="0">
              <a:cs typeface="Times New Roman" pitchFamily="18" charset="0"/>
            </a:endParaRPr>
          </a:p>
          <a:p>
            <a:pPr eaLnBrk="1" hangingPunct="1">
              <a:lnSpc>
                <a:spcPct val="90000"/>
              </a:lnSpc>
            </a:pPr>
            <a:r>
              <a:rPr lang="en-GB" sz="1800" smtClean="0">
                <a:cs typeface="Arial" charset="0"/>
              </a:rPr>
              <a:t>Obtaining many options for comparisons</a:t>
            </a:r>
            <a:endParaRPr lang="en-GB" sz="1800" smtClean="0"/>
          </a:p>
          <a:p>
            <a:pPr eaLnBrk="1" hangingPunct="1">
              <a:lnSpc>
                <a:spcPct val="90000"/>
              </a:lnSpc>
              <a:buFontTx/>
              <a:buNone/>
            </a:pPr>
            <a:r>
              <a:rPr lang="en-GB" sz="1800" smtClean="0">
                <a:cs typeface="Arial" charset="0"/>
              </a:rPr>
              <a:t> </a:t>
            </a:r>
            <a:endParaRPr lang="en-GB" sz="1800" smtClean="0">
              <a:cs typeface="Times New Roman" pitchFamily="18" charset="0"/>
            </a:endParaRPr>
          </a:p>
          <a:p>
            <a:pPr eaLnBrk="1" hangingPunct="1">
              <a:lnSpc>
                <a:spcPct val="90000"/>
              </a:lnSpc>
            </a:pPr>
            <a:r>
              <a:rPr lang="en-GB" sz="1800" smtClean="0">
                <a:cs typeface="Arial" charset="0"/>
              </a:rPr>
              <a:t>Understanding market reality so as to establish effective goals and objectives</a:t>
            </a:r>
            <a:endParaRPr lang="en-GB" sz="1800" smtClean="0"/>
          </a:p>
          <a:p>
            <a:pPr eaLnBrk="1" hangingPunct="1">
              <a:lnSpc>
                <a:spcPct val="90000"/>
              </a:lnSpc>
              <a:buFontTx/>
              <a:buNone/>
            </a:pPr>
            <a:r>
              <a:rPr lang="en-GB" sz="1800" smtClean="0">
                <a:cs typeface="Arial" charset="0"/>
              </a:rPr>
              <a:t> </a:t>
            </a:r>
            <a:endParaRPr lang="en-GB" sz="1800" smtClean="0">
              <a:cs typeface="Times New Roman" pitchFamily="18" charset="0"/>
            </a:endParaRPr>
          </a:p>
          <a:p>
            <a:pPr eaLnBrk="1" hangingPunct="1">
              <a:lnSpc>
                <a:spcPct val="90000"/>
              </a:lnSpc>
            </a:pPr>
            <a:r>
              <a:rPr lang="en-GB" sz="1800" smtClean="0">
                <a:cs typeface="Arial" charset="0"/>
              </a:rPr>
              <a:t>Objective evaluation of performance from true measures of productivity</a:t>
            </a:r>
            <a:endParaRPr lang="en-GB" sz="1800" smtClean="0"/>
          </a:p>
          <a:p>
            <a:pPr eaLnBrk="1" hangingPunct="1">
              <a:lnSpc>
                <a:spcPct val="90000"/>
              </a:lnSpc>
              <a:buFontTx/>
              <a:buNone/>
            </a:pPr>
            <a:r>
              <a:rPr lang="en-GB" sz="1800" smtClean="0">
                <a:cs typeface="Arial" charset="0"/>
              </a:rPr>
              <a:t> </a:t>
            </a:r>
            <a:endParaRPr lang="en-GB" sz="1800" smtClean="0">
              <a:cs typeface="Times New Roman" pitchFamily="18" charset="0"/>
            </a:endParaRPr>
          </a:p>
          <a:p>
            <a:pPr eaLnBrk="1" hangingPunct="1">
              <a:lnSpc>
                <a:spcPct val="90000"/>
              </a:lnSpc>
            </a:pPr>
            <a:r>
              <a:rPr lang="en-GB" sz="1800" smtClean="0">
                <a:cs typeface="Arial" charset="0"/>
              </a:rPr>
              <a:t>Pro-activity and problem solving</a:t>
            </a:r>
            <a:endParaRPr lang="en-GB" sz="1800" smtClean="0"/>
          </a:p>
          <a:p>
            <a:pPr eaLnBrk="1" hangingPunct="1">
              <a:lnSpc>
                <a:spcPct val="90000"/>
              </a:lnSpc>
              <a:buFontTx/>
              <a:buNone/>
            </a:pPr>
            <a:r>
              <a:rPr lang="en-GB" sz="1800" smtClean="0">
                <a:cs typeface="Arial" charset="0"/>
              </a:rPr>
              <a:t> </a:t>
            </a:r>
            <a:endParaRPr lang="en-GB" sz="1800" smtClean="0">
              <a:cs typeface="Times New Roman" pitchFamily="18" charset="0"/>
            </a:endParaRPr>
          </a:p>
          <a:p>
            <a:pPr eaLnBrk="1" hangingPunct="1">
              <a:lnSpc>
                <a:spcPct val="90000"/>
              </a:lnSpc>
            </a:pPr>
            <a:r>
              <a:rPr lang="en-GB" sz="1800" smtClean="0">
                <a:cs typeface="Arial" charset="0"/>
              </a:rPr>
              <a:t>Understanding outputs based on industry best practice</a:t>
            </a:r>
            <a:endParaRPr lang="en-GB" sz="1800" smtClean="0"/>
          </a:p>
          <a:p>
            <a:pPr eaLnBrk="1" hangingPunct="1">
              <a:lnSpc>
                <a:spcPct val="90000"/>
              </a:lnSpc>
              <a:buFontTx/>
              <a:buNone/>
            </a:pPr>
            <a:r>
              <a:rPr lang="en-GB" sz="1800" smtClean="0">
                <a:cs typeface="Times New Roman" pitchFamily="18" charset="0"/>
              </a:rPr>
              <a:t> </a:t>
            </a:r>
          </a:p>
          <a:p>
            <a:pPr eaLnBrk="1" hangingPunct="1">
              <a:lnSpc>
                <a:spcPct val="90000"/>
              </a:lnSpc>
              <a:buFontTx/>
              <a:buNone/>
            </a:pPr>
            <a:endParaRPr lang="en-GB" sz="1800" smtClean="0"/>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3"/>
          <p:cNvSpPr>
            <a:spLocks noGrp="1" noChangeArrowheads="1"/>
          </p:cNvSpPr>
          <p:nvPr>
            <p:ph type="body" idx="1"/>
          </p:nvPr>
        </p:nvSpPr>
        <p:spPr/>
        <p:txBody>
          <a:bodyPr/>
          <a:lstStyle/>
          <a:p>
            <a:pPr algn="ctr" eaLnBrk="1" hangingPunct="1">
              <a:buFontTx/>
              <a:buNone/>
            </a:pPr>
            <a:r>
              <a:rPr lang="en-GB" sz="5400" smtClean="0"/>
              <a:t>Time Compression</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pPr eaLnBrk="1" hangingPunct="1"/>
            <a:r>
              <a:rPr lang="en-GB" smtClean="0"/>
              <a:t>Time Compression</a:t>
            </a:r>
          </a:p>
        </p:txBody>
      </p:sp>
      <p:sp>
        <p:nvSpPr>
          <p:cNvPr id="130051" name="Rectangle 3"/>
          <p:cNvSpPr>
            <a:spLocks noGrp="1" noChangeArrowheads="1"/>
          </p:cNvSpPr>
          <p:nvPr>
            <p:ph type="body" idx="1"/>
          </p:nvPr>
        </p:nvSpPr>
        <p:spPr/>
        <p:txBody>
          <a:bodyPr/>
          <a:lstStyle/>
          <a:p>
            <a:pPr eaLnBrk="1" hangingPunct="1"/>
            <a:r>
              <a:rPr lang="en-GB" smtClean="0"/>
              <a:t>Simplification</a:t>
            </a:r>
          </a:p>
          <a:p>
            <a:pPr eaLnBrk="1" hangingPunct="1"/>
            <a:r>
              <a:rPr lang="en-GB" smtClean="0"/>
              <a:t>Integration</a:t>
            </a:r>
          </a:p>
          <a:p>
            <a:pPr eaLnBrk="1" hangingPunct="1"/>
            <a:r>
              <a:rPr lang="en-GB" smtClean="0"/>
              <a:t>Standardisation</a:t>
            </a:r>
          </a:p>
          <a:p>
            <a:pPr eaLnBrk="1" hangingPunct="1"/>
            <a:r>
              <a:rPr lang="en-GB" smtClean="0"/>
              <a:t>Concurrent Working</a:t>
            </a:r>
          </a:p>
          <a:p>
            <a:pPr eaLnBrk="1" hangingPunct="1"/>
            <a:r>
              <a:rPr lang="en-GB" smtClean="0"/>
              <a:t>Variance Control</a:t>
            </a:r>
          </a:p>
          <a:p>
            <a:pPr eaLnBrk="1" hangingPunct="1"/>
            <a:r>
              <a:rPr lang="en-GB" smtClean="0"/>
              <a:t>Automation</a:t>
            </a:r>
          </a:p>
          <a:p>
            <a:pPr eaLnBrk="1" hangingPunct="1"/>
            <a:r>
              <a:rPr lang="en-GB" smtClean="0"/>
              <a:t>Resource Planning</a:t>
            </a:r>
          </a:p>
          <a:p>
            <a:pPr eaLnBrk="1" hangingPunct="1"/>
            <a:endParaRPr lang="en-GB" smtClean="0"/>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pPr eaLnBrk="1" hangingPunct="1"/>
            <a:r>
              <a:rPr lang="en-GB" smtClean="0"/>
              <a:t>Time Compression Principles</a:t>
            </a:r>
          </a:p>
        </p:txBody>
      </p:sp>
      <p:sp>
        <p:nvSpPr>
          <p:cNvPr id="131075" name="Rectangle 3"/>
          <p:cNvSpPr>
            <a:spLocks noGrp="1" noChangeArrowheads="1"/>
          </p:cNvSpPr>
          <p:nvPr>
            <p:ph type="body" idx="1"/>
          </p:nvPr>
        </p:nvSpPr>
        <p:spPr/>
        <p:txBody>
          <a:bodyPr/>
          <a:lstStyle/>
          <a:p>
            <a:pPr eaLnBrk="1" hangingPunct="1"/>
            <a:r>
              <a:rPr lang="en-GB" smtClean="0"/>
              <a:t>Principle of the End User</a:t>
            </a:r>
          </a:p>
          <a:p>
            <a:pPr eaLnBrk="1" hangingPunct="1"/>
            <a:r>
              <a:rPr lang="en-GB" smtClean="0"/>
              <a:t>Principle of horizontal boundary</a:t>
            </a:r>
          </a:p>
          <a:p>
            <a:pPr eaLnBrk="1" hangingPunct="1"/>
            <a:r>
              <a:rPr lang="en-GB" smtClean="0"/>
              <a:t>Principle of vertical boundary</a:t>
            </a:r>
          </a:p>
          <a:p>
            <a:pPr eaLnBrk="1" hangingPunct="1"/>
            <a:r>
              <a:rPr lang="en-GB" smtClean="0"/>
              <a:t>Principle of Inventory positioning</a:t>
            </a:r>
          </a:p>
          <a:p>
            <a:pPr eaLnBrk="1" hangingPunct="1"/>
            <a:r>
              <a:rPr lang="en-GB" smtClean="0"/>
              <a:t>Principle of control over demand dynamics</a:t>
            </a:r>
          </a:p>
          <a:p>
            <a:pPr eaLnBrk="1" hangingPunct="1"/>
            <a:r>
              <a:rPr lang="en-GB" smtClean="0"/>
              <a:t>Principle of Cooperation and Coordination</a:t>
            </a:r>
          </a:p>
          <a:p>
            <a:pPr eaLnBrk="1" hangingPunct="1"/>
            <a:endParaRPr lang="en-GB" smtClean="0"/>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pPr eaLnBrk="1" hangingPunct="1"/>
            <a:r>
              <a:rPr lang="en-GB" smtClean="0"/>
              <a:t>Principle of the End User</a:t>
            </a:r>
          </a:p>
        </p:txBody>
      </p:sp>
      <p:sp>
        <p:nvSpPr>
          <p:cNvPr id="132099" name="Rectangle 3"/>
          <p:cNvSpPr>
            <a:spLocks noGrp="1" noChangeArrowheads="1"/>
          </p:cNvSpPr>
          <p:nvPr>
            <p:ph type="body" idx="1"/>
          </p:nvPr>
        </p:nvSpPr>
        <p:spPr/>
        <p:txBody>
          <a:bodyPr/>
          <a:lstStyle/>
          <a:p>
            <a:pPr eaLnBrk="1" hangingPunct="1"/>
            <a:r>
              <a:rPr lang="en-GB" sz="2800" smtClean="0"/>
              <a:t>Long term supply chain profitability is dependent on the end user being satisfied.  This acts as the focus for all supply chain design, development and process engineering</a:t>
            </a:r>
          </a:p>
          <a:p>
            <a:pPr eaLnBrk="1" hangingPunct="1"/>
            <a:r>
              <a:rPr lang="en-GB" sz="2800" smtClean="0"/>
              <a:t>Time compression requires that the end user is identified as the principle anchor point. This provides the focus for all time based parameter measurement across the supply chain</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pPr eaLnBrk="1" hangingPunct="1"/>
            <a:r>
              <a:rPr lang="en-GB" smtClean="0"/>
              <a:t>Principle of horizontal boundary</a:t>
            </a:r>
          </a:p>
        </p:txBody>
      </p:sp>
      <p:sp>
        <p:nvSpPr>
          <p:cNvPr id="133123" name="Rectangle 3"/>
          <p:cNvSpPr>
            <a:spLocks noGrp="1" noChangeArrowheads="1"/>
          </p:cNvSpPr>
          <p:nvPr>
            <p:ph type="body" idx="1"/>
          </p:nvPr>
        </p:nvSpPr>
        <p:spPr/>
        <p:txBody>
          <a:bodyPr/>
          <a:lstStyle/>
          <a:p>
            <a:pPr eaLnBrk="1" hangingPunct="1"/>
            <a:r>
              <a:rPr lang="en-GB" sz="2800" smtClean="0"/>
              <a:t>Different end user needs are more competitively satisfied by channels designed and engineered ideally across the supply chain from a logistics service prospective</a:t>
            </a:r>
          </a:p>
          <a:p>
            <a:pPr eaLnBrk="1" hangingPunct="1"/>
            <a:r>
              <a:rPr lang="en-GB" sz="2800" smtClean="0"/>
              <a:t>Time defines the principal characteristics of the logistically distrinct channel and service needs. The time compression approach provides a good diagnostic and a basis for redesign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pPr eaLnBrk="1" hangingPunct="1"/>
            <a:r>
              <a:rPr lang="en-GB" smtClean="0"/>
              <a:t>Principle of vertical boundary</a:t>
            </a:r>
          </a:p>
        </p:txBody>
      </p:sp>
      <p:sp>
        <p:nvSpPr>
          <p:cNvPr id="134147" name="Rectangle 3"/>
          <p:cNvSpPr>
            <a:spLocks noGrp="1" noChangeArrowheads="1"/>
          </p:cNvSpPr>
          <p:nvPr>
            <p:ph type="body" idx="1"/>
          </p:nvPr>
        </p:nvSpPr>
        <p:spPr/>
        <p:txBody>
          <a:bodyPr/>
          <a:lstStyle/>
          <a:p>
            <a:pPr eaLnBrk="1" hangingPunct="1"/>
            <a:r>
              <a:rPr lang="en-GB" smtClean="0"/>
              <a:t>Boundaries of ownership and control should be positioned to suit the needs of the end user according to best practice and make – buy theory</a:t>
            </a:r>
          </a:p>
          <a:p>
            <a:pPr eaLnBrk="1" hangingPunct="1"/>
            <a:r>
              <a:rPr lang="en-GB" smtClean="0"/>
              <a:t>The consumption of non-value time highlights where ownership and general boundary issues exist and require adjustment</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p:txBody>
          <a:bodyPr/>
          <a:lstStyle/>
          <a:p>
            <a:pPr eaLnBrk="1" hangingPunct="1"/>
            <a:r>
              <a:rPr lang="en-GB" sz="4000" smtClean="0"/>
              <a:t>Principle of Inventory positioning</a:t>
            </a:r>
          </a:p>
        </p:txBody>
      </p:sp>
      <p:sp>
        <p:nvSpPr>
          <p:cNvPr id="135171" name="Rectangle 3"/>
          <p:cNvSpPr>
            <a:spLocks noGrp="1" noChangeArrowheads="1"/>
          </p:cNvSpPr>
          <p:nvPr>
            <p:ph type="body" idx="1"/>
          </p:nvPr>
        </p:nvSpPr>
        <p:spPr/>
        <p:txBody>
          <a:bodyPr/>
          <a:lstStyle/>
          <a:p>
            <a:pPr eaLnBrk="1" hangingPunct="1"/>
            <a:r>
              <a:rPr lang="en-GB" sz="2800" smtClean="0"/>
              <a:t>The positioning, levels and characteristics of inventory are best determined in a total supply chain context to suit the end user needs in line with stock and postponement theory</a:t>
            </a:r>
          </a:p>
          <a:p>
            <a:pPr eaLnBrk="1" hangingPunct="1"/>
            <a:r>
              <a:rPr lang="en-GB" sz="2800" smtClean="0"/>
              <a:t>Time and cost provide a good deterministic frame work with cycle time as a fundamental driver of stock positioning, levels and service. Value – add stock is a time – based diagnostic</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xfrm>
            <a:off x="0" y="274638"/>
            <a:ext cx="9144000" cy="1143000"/>
          </a:xfrm>
        </p:spPr>
        <p:txBody>
          <a:bodyPr/>
          <a:lstStyle/>
          <a:p>
            <a:pPr eaLnBrk="1" hangingPunct="1"/>
            <a:r>
              <a:rPr lang="en-GB" sz="3600" smtClean="0"/>
              <a:t>Principle of control over demand dynamics</a:t>
            </a:r>
            <a:br>
              <a:rPr lang="en-GB" sz="3600" smtClean="0"/>
            </a:br>
            <a:endParaRPr lang="en-GB" sz="3600" smtClean="0"/>
          </a:p>
        </p:txBody>
      </p:sp>
      <p:sp>
        <p:nvSpPr>
          <p:cNvPr id="136195" name="Rectangle 3"/>
          <p:cNvSpPr>
            <a:spLocks noGrp="1" noChangeArrowheads="1"/>
          </p:cNvSpPr>
          <p:nvPr>
            <p:ph type="body" idx="1"/>
          </p:nvPr>
        </p:nvSpPr>
        <p:spPr/>
        <p:txBody>
          <a:bodyPr/>
          <a:lstStyle/>
          <a:p>
            <a:pPr eaLnBrk="1" hangingPunct="1">
              <a:lnSpc>
                <a:spcPct val="90000"/>
              </a:lnSpc>
            </a:pPr>
            <a:r>
              <a:rPr lang="en-GB" smtClean="0"/>
              <a:t>Understanding and levels of control over demand dynamics are best achieved by having a holistic supply chain perspective.  The principal basis is through information integration and the use of best practice relationship managment</a:t>
            </a:r>
          </a:p>
          <a:p>
            <a:pPr eaLnBrk="1" hangingPunct="1">
              <a:lnSpc>
                <a:spcPct val="90000"/>
              </a:lnSpc>
            </a:pPr>
            <a:r>
              <a:rPr lang="en-GB" smtClean="0"/>
              <a:t>Time measures the problem and time compression tackles the root  causes of demand dynamics</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0" y="274638"/>
            <a:ext cx="9144000" cy="1143000"/>
          </a:xfrm>
        </p:spPr>
        <p:txBody>
          <a:bodyPr/>
          <a:lstStyle/>
          <a:p>
            <a:pPr eaLnBrk="1" hangingPunct="1"/>
            <a:r>
              <a:rPr lang="en-GB" sz="3600" smtClean="0"/>
              <a:t>Principle of Cooperation and Coordination</a:t>
            </a:r>
          </a:p>
        </p:txBody>
      </p:sp>
      <p:sp>
        <p:nvSpPr>
          <p:cNvPr id="137219" name="Rectangle 3"/>
          <p:cNvSpPr>
            <a:spLocks noGrp="1" noChangeArrowheads="1"/>
          </p:cNvSpPr>
          <p:nvPr>
            <p:ph type="body" idx="1"/>
          </p:nvPr>
        </p:nvSpPr>
        <p:spPr/>
        <p:txBody>
          <a:bodyPr/>
          <a:lstStyle/>
          <a:p>
            <a:pPr eaLnBrk="1" hangingPunct="1"/>
            <a:r>
              <a:rPr lang="en-GB" sz="2800" smtClean="0"/>
              <a:t>To attain this principle cooperation and coordination is needed between supply chain participants.  For this to work effectively each supply chain participant must have self defined and motivating objectives based on trust and some common business aspirations </a:t>
            </a:r>
          </a:p>
          <a:p>
            <a:pPr eaLnBrk="1" hangingPunct="1"/>
            <a:r>
              <a:rPr lang="en-GB" sz="2800" smtClean="0"/>
              <a:t>Time provides a common and trustworthy metric across the supply chain that highlights the opportunities and issues </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lstStyle/>
          <a:p>
            <a:pPr eaLnBrk="1" hangingPunct="1"/>
            <a:r>
              <a:rPr lang="en-GB" smtClean="0"/>
              <a:t>Benefits of Time Compression</a:t>
            </a:r>
          </a:p>
        </p:txBody>
      </p:sp>
      <p:sp>
        <p:nvSpPr>
          <p:cNvPr id="138243" name="Rectangle 3"/>
          <p:cNvSpPr>
            <a:spLocks noGrp="1" noChangeArrowheads="1"/>
          </p:cNvSpPr>
          <p:nvPr>
            <p:ph type="body" idx="1"/>
          </p:nvPr>
        </p:nvSpPr>
        <p:spPr/>
        <p:txBody>
          <a:bodyPr/>
          <a:lstStyle/>
          <a:p>
            <a:pPr eaLnBrk="1" hangingPunct="1"/>
            <a:r>
              <a:rPr lang="en-GB" sz="2800" smtClean="0"/>
              <a:t>The customer needs less stock (cycle &amp; buffer)</a:t>
            </a:r>
          </a:p>
          <a:p>
            <a:pPr eaLnBrk="1" hangingPunct="1"/>
            <a:r>
              <a:rPr lang="en-GB" sz="2800" smtClean="0"/>
              <a:t>The customer makes a decision to purchase nearer the time of need thereby reducing risk</a:t>
            </a:r>
          </a:p>
          <a:p>
            <a:pPr eaLnBrk="1" hangingPunct="1"/>
            <a:r>
              <a:rPr lang="en-GB" sz="2800" smtClean="0"/>
              <a:t>There is a reduction of cancelled/changed orders, with less time available and less need to change</a:t>
            </a:r>
          </a:p>
          <a:p>
            <a:pPr eaLnBrk="1" hangingPunct="1"/>
            <a:r>
              <a:rPr lang="en-GB" sz="2800" smtClean="0"/>
              <a:t>There is an increase in the velocity of cash flow</a:t>
            </a:r>
          </a:p>
          <a:p>
            <a:pPr eaLnBrk="1" hangingPunct="1"/>
            <a:endParaRPr lang="en-GB" sz="2800" smtClean="0"/>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lstStyle/>
          <a:p>
            <a:pPr eaLnBrk="1" hangingPunct="1"/>
            <a:r>
              <a:rPr lang="en-GB" smtClean="0"/>
              <a:t>Outsourcing</a:t>
            </a:r>
          </a:p>
        </p:txBody>
      </p:sp>
      <p:sp>
        <p:nvSpPr>
          <p:cNvPr id="139267" name="Rectangle 3"/>
          <p:cNvSpPr>
            <a:spLocks noGrp="1" noChangeArrowheads="1"/>
          </p:cNvSpPr>
          <p:nvPr>
            <p:ph type="body" idx="1"/>
          </p:nvPr>
        </p:nvSpPr>
        <p:spPr/>
        <p:txBody>
          <a:bodyPr/>
          <a:lstStyle/>
          <a:p>
            <a:pPr eaLnBrk="1" hangingPunct="1">
              <a:lnSpc>
                <a:spcPct val="90000"/>
              </a:lnSpc>
            </a:pPr>
            <a:r>
              <a:rPr lang="en-GB" sz="2400" smtClean="0"/>
              <a:t>We do not have the management expertise</a:t>
            </a:r>
          </a:p>
          <a:p>
            <a:pPr eaLnBrk="1" hangingPunct="1">
              <a:lnSpc>
                <a:spcPct val="90000"/>
              </a:lnSpc>
            </a:pPr>
            <a:r>
              <a:rPr lang="en-GB" sz="2400" smtClean="0"/>
              <a:t>We need to jump the learning curve</a:t>
            </a:r>
          </a:p>
          <a:p>
            <a:pPr eaLnBrk="1" hangingPunct="1">
              <a:lnSpc>
                <a:spcPct val="90000"/>
              </a:lnSpc>
            </a:pPr>
            <a:r>
              <a:rPr lang="en-GB" sz="2400" smtClean="0"/>
              <a:t>We want to move fast</a:t>
            </a:r>
          </a:p>
          <a:p>
            <a:pPr eaLnBrk="1" hangingPunct="1">
              <a:lnSpc>
                <a:spcPct val="90000"/>
              </a:lnSpc>
            </a:pPr>
            <a:r>
              <a:rPr lang="en-GB" sz="2400" smtClean="0"/>
              <a:t>The area requires major re-engineering</a:t>
            </a:r>
          </a:p>
          <a:p>
            <a:pPr eaLnBrk="1" hangingPunct="1">
              <a:lnSpc>
                <a:spcPct val="90000"/>
              </a:lnSpc>
            </a:pPr>
            <a:r>
              <a:rPr lang="en-GB" sz="2400" smtClean="0"/>
              <a:t>We do not have the management resource</a:t>
            </a:r>
          </a:p>
          <a:p>
            <a:pPr eaLnBrk="1" hangingPunct="1">
              <a:lnSpc>
                <a:spcPct val="90000"/>
              </a:lnSpc>
            </a:pPr>
            <a:r>
              <a:rPr lang="en-GB" sz="2400" smtClean="0"/>
              <a:t>We pay too much to do it ourselves</a:t>
            </a:r>
          </a:p>
          <a:p>
            <a:pPr eaLnBrk="1" hangingPunct="1">
              <a:lnSpc>
                <a:spcPct val="90000"/>
              </a:lnSpc>
            </a:pPr>
            <a:r>
              <a:rPr lang="en-GB" sz="2400" smtClean="0"/>
              <a:t>It is not core</a:t>
            </a:r>
          </a:p>
          <a:p>
            <a:pPr eaLnBrk="1" hangingPunct="1">
              <a:lnSpc>
                <a:spcPct val="90000"/>
              </a:lnSpc>
            </a:pPr>
            <a:r>
              <a:rPr lang="en-GB" sz="2400" smtClean="0"/>
              <a:t>The business is going through major change and needs to make more areas variable cost</a:t>
            </a:r>
          </a:p>
          <a:p>
            <a:pPr eaLnBrk="1" hangingPunct="1">
              <a:lnSpc>
                <a:spcPct val="90000"/>
              </a:lnSpc>
            </a:pPr>
            <a:r>
              <a:rPr lang="en-GB" sz="2400" smtClean="0"/>
              <a:t>We need to focus our resources for training, investment, time etc. </a:t>
            </a:r>
          </a:p>
        </p:txBody>
      </p:sp>
    </p:spTree>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p:txBody>
          <a:bodyPr/>
          <a:lstStyle/>
          <a:p>
            <a:pPr eaLnBrk="1" hangingPunct="1"/>
            <a:r>
              <a:rPr lang="en-GB" smtClean="0"/>
              <a:t>Outsourcing</a:t>
            </a:r>
          </a:p>
        </p:txBody>
      </p:sp>
      <p:sp>
        <p:nvSpPr>
          <p:cNvPr id="140291" name="Rectangle 3"/>
          <p:cNvSpPr>
            <a:spLocks noGrp="1" noChangeArrowheads="1"/>
          </p:cNvSpPr>
          <p:nvPr>
            <p:ph type="body" idx="1"/>
          </p:nvPr>
        </p:nvSpPr>
        <p:spPr/>
        <p:txBody>
          <a:bodyPr/>
          <a:lstStyle/>
          <a:p>
            <a:pPr eaLnBrk="1" hangingPunct="1"/>
            <a:r>
              <a:rPr lang="en-GB" smtClean="0"/>
              <a:t>Financial</a:t>
            </a:r>
          </a:p>
          <a:p>
            <a:pPr eaLnBrk="1" hangingPunct="1"/>
            <a:r>
              <a:rPr lang="en-GB" smtClean="0"/>
              <a:t>Technology</a:t>
            </a:r>
          </a:p>
          <a:p>
            <a:pPr eaLnBrk="1" hangingPunct="1"/>
            <a:r>
              <a:rPr lang="en-GB" smtClean="0"/>
              <a:t>Resource Management</a:t>
            </a:r>
          </a:p>
          <a:p>
            <a:pPr eaLnBrk="1" hangingPunct="1"/>
            <a:r>
              <a:rPr lang="en-GB" smtClean="0"/>
              <a:t>Managerial</a:t>
            </a:r>
          </a:p>
          <a:p>
            <a:pPr eaLnBrk="1" hangingPunct="1"/>
            <a:r>
              <a:rPr lang="en-GB" smtClean="0"/>
              <a:t>Personal</a:t>
            </a:r>
          </a:p>
        </p:txBody>
      </p:sp>
    </p:spTree>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pPr eaLnBrk="1" hangingPunct="1"/>
            <a:r>
              <a:rPr lang="en-GB" smtClean="0"/>
              <a:t>Major Questions</a:t>
            </a:r>
          </a:p>
        </p:txBody>
      </p:sp>
      <p:sp>
        <p:nvSpPr>
          <p:cNvPr id="141315" name="Rectangle 3"/>
          <p:cNvSpPr>
            <a:spLocks noGrp="1" noChangeArrowheads="1"/>
          </p:cNvSpPr>
          <p:nvPr>
            <p:ph type="body" idx="1"/>
          </p:nvPr>
        </p:nvSpPr>
        <p:spPr/>
        <p:txBody>
          <a:bodyPr/>
          <a:lstStyle/>
          <a:p>
            <a:pPr eaLnBrk="1" hangingPunct="1">
              <a:lnSpc>
                <a:spcPct val="80000"/>
              </a:lnSpc>
            </a:pPr>
            <a:r>
              <a:rPr lang="en-GB" sz="2800" smtClean="0"/>
              <a:t>What are the companies current strength, weaknesses, opportunities and threats</a:t>
            </a:r>
          </a:p>
          <a:p>
            <a:pPr eaLnBrk="1" hangingPunct="1">
              <a:lnSpc>
                <a:spcPct val="80000"/>
              </a:lnSpc>
            </a:pPr>
            <a:r>
              <a:rPr lang="en-GB" sz="2800" smtClean="0"/>
              <a:t>Does outsourcing resolve some of the weaknesses and threats and open up opportunities to build new or consolidate current strengths</a:t>
            </a:r>
          </a:p>
          <a:p>
            <a:pPr eaLnBrk="1" hangingPunct="1">
              <a:lnSpc>
                <a:spcPct val="80000"/>
              </a:lnSpc>
            </a:pPr>
            <a:r>
              <a:rPr lang="en-GB" sz="2800" smtClean="0"/>
              <a:t>What should the partner look like</a:t>
            </a:r>
          </a:p>
          <a:p>
            <a:pPr eaLnBrk="1" hangingPunct="1">
              <a:lnSpc>
                <a:spcPct val="80000"/>
              </a:lnSpc>
            </a:pPr>
            <a:r>
              <a:rPr lang="en-GB" sz="2800" smtClean="0"/>
              <a:t>What will the company be depending on the partner for</a:t>
            </a:r>
          </a:p>
          <a:p>
            <a:pPr eaLnBrk="1" hangingPunct="1">
              <a:lnSpc>
                <a:spcPct val="80000"/>
              </a:lnSpc>
            </a:pPr>
            <a:r>
              <a:rPr lang="en-GB" sz="2800" smtClean="0"/>
              <a:t>Who should drive the outsourcing project at board level.  Who should be the project manager</a:t>
            </a:r>
          </a:p>
          <a:p>
            <a:pPr eaLnBrk="1" hangingPunct="1">
              <a:lnSpc>
                <a:spcPct val="80000"/>
              </a:lnSpc>
            </a:pPr>
            <a:endParaRPr lang="en-GB" sz="2800" smtClean="0"/>
          </a:p>
          <a:p>
            <a:pPr eaLnBrk="1" hangingPunct="1">
              <a:lnSpc>
                <a:spcPct val="80000"/>
              </a:lnSpc>
            </a:pPr>
            <a:endParaRPr lang="en-GB" sz="2800" smtClean="0"/>
          </a:p>
        </p:txBody>
      </p:sp>
    </p:spTree>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p:txBody>
          <a:bodyPr/>
          <a:lstStyle/>
          <a:p>
            <a:pPr eaLnBrk="1" hangingPunct="1"/>
            <a:r>
              <a:rPr lang="en-GB" smtClean="0"/>
              <a:t>Outsourcing Pitfalls</a:t>
            </a:r>
          </a:p>
        </p:txBody>
      </p:sp>
      <p:sp>
        <p:nvSpPr>
          <p:cNvPr id="142339" name="Rectangle 3"/>
          <p:cNvSpPr>
            <a:spLocks noGrp="1" noChangeArrowheads="1"/>
          </p:cNvSpPr>
          <p:nvPr>
            <p:ph type="body" idx="1"/>
          </p:nvPr>
        </p:nvSpPr>
        <p:spPr/>
        <p:txBody>
          <a:bodyPr/>
          <a:lstStyle/>
          <a:p>
            <a:pPr eaLnBrk="1" hangingPunct="1">
              <a:lnSpc>
                <a:spcPct val="90000"/>
              </a:lnSpc>
            </a:pPr>
            <a:r>
              <a:rPr lang="en-GB" sz="2400" smtClean="0"/>
              <a:t>What is our current strategy and what strategic changes are we looking for</a:t>
            </a:r>
          </a:p>
          <a:p>
            <a:pPr eaLnBrk="1" hangingPunct="1">
              <a:lnSpc>
                <a:spcPct val="90000"/>
              </a:lnSpc>
            </a:pPr>
            <a:r>
              <a:rPr lang="en-GB" sz="2400" smtClean="0"/>
              <a:t>What are our boundaries to our outsourcing</a:t>
            </a:r>
          </a:p>
          <a:p>
            <a:pPr eaLnBrk="1" hangingPunct="1">
              <a:lnSpc>
                <a:spcPct val="90000"/>
              </a:lnSpc>
            </a:pPr>
            <a:r>
              <a:rPr lang="en-GB" sz="2400" smtClean="0"/>
              <a:t>How will we evaluate the tenders</a:t>
            </a:r>
          </a:p>
          <a:p>
            <a:pPr eaLnBrk="1" hangingPunct="1">
              <a:lnSpc>
                <a:spcPct val="90000"/>
              </a:lnSpc>
            </a:pPr>
            <a:r>
              <a:rPr lang="en-GB" sz="2400" smtClean="0"/>
              <a:t>How will success and failure be judged in the contract itself</a:t>
            </a:r>
          </a:p>
          <a:p>
            <a:pPr eaLnBrk="1" hangingPunct="1">
              <a:lnSpc>
                <a:spcPct val="90000"/>
              </a:lnSpc>
            </a:pPr>
            <a:r>
              <a:rPr lang="en-GB" sz="2400" smtClean="0"/>
              <a:t>How will we remunerate and reward the other company</a:t>
            </a:r>
          </a:p>
          <a:p>
            <a:pPr eaLnBrk="1" hangingPunct="1">
              <a:lnSpc>
                <a:spcPct val="90000"/>
              </a:lnSpc>
            </a:pPr>
            <a:r>
              <a:rPr lang="en-GB" sz="2400" smtClean="0"/>
              <a:t>How will we link the organisations</a:t>
            </a:r>
          </a:p>
          <a:p>
            <a:pPr eaLnBrk="1" hangingPunct="1">
              <a:lnSpc>
                <a:spcPct val="90000"/>
              </a:lnSpc>
            </a:pPr>
            <a:r>
              <a:rPr lang="en-GB" sz="2400" smtClean="0"/>
              <a:t>How can we reduce internal friction and the feelings that the other company is just another supplier </a:t>
            </a:r>
          </a:p>
          <a:p>
            <a:pPr eaLnBrk="1" hangingPunct="1">
              <a:lnSpc>
                <a:spcPct val="90000"/>
              </a:lnSpc>
            </a:pPr>
            <a:endParaRPr lang="en-GB" sz="2400" smtClean="0"/>
          </a:p>
        </p:txBody>
      </p:sp>
    </p:spTree>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body" idx="1"/>
          </p:nvPr>
        </p:nvSpPr>
        <p:spPr/>
        <p:txBody>
          <a:bodyPr/>
          <a:lstStyle/>
          <a:p>
            <a:pPr algn="ctr" eaLnBrk="1" hangingPunct="1">
              <a:buFontTx/>
              <a:buNone/>
              <a:defRPr/>
            </a:pPr>
            <a:endParaRPr lang="en-GB" sz="3600" b="1" i="1" smtClean="0">
              <a:effectLst>
                <a:outerShdw blurRad="38100" dist="38100" dir="2700000" algn="tl">
                  <a:srgbClr val="C0C0C0"/>
                </a:outerShdw>
              </a:effectLst>
            </a:endParaRPr>
          </a:p>
          <a:p>
            <a:pPr algn="ctr" eaLnBrk="1" hangingPunct="1">
              <a:buFontTx/>
              <a:buNone/>
              <a:defRPr/>
            </a:pPr>
            <a:r>
              <a:rPr lang="en-GB" sz="3600" b="1" i="1" smtClean="0">
                <a:effectLst>
                  <a:outerShdw blurRad="38100" dist="38100" dir="2700000" algn="tl">
                    <a:srgbClr val="C0C0C0"/>
                  </a:outerShdw>
                </a:effectLst>
              </a:rPr>
              <a:t>Creating The Agile Supply Chain</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body" idx="1"/>
          </p:nvPr>
        </p:nvSpPr>
        <p:spPr>
          <a:xfrm>
            <a:off x="838200" y="1143000"/>
            <a:ext cx="7772400" cy="4114800"/>
          </a:xfrm>
        </p:spPr>
        <p:txBody>
          <a:bodyPr/>
          <a:lstStyle/>
          <a:p>
            <a:pPr eaLnBrk="1" hangingPunct="1">
              <a:buFontTx/>
              <a:buNone/>
              <a:defRPr/>
            </a:pPr>
            <a:r>
              <a:rPr lang="en-GB" sz="3600" b="1" i="1" smtClean="0">
                <a:effectLst>
                  <a:outerShdw blurRad="38100" dist="38100" dir="2700000" algn="tl">
                    <a:srgbClr val="C0C0C0"/>
                  </a:outerShdw>
                </a:effectLst>
              </a:rPr>
              <a:t>Creating The Agile Supply Chain</a:t>
            </a:r>
            <a:r>
              <a:rPr lang="en-GB" sz="2400" smtClean="0"/>
              <a:t> </a:t>
            </a:r>
          </a:p>
          <a:p>
            <a:pPr eaLnBrk="1" hangingPunct="1">
              <a:defRPr/>
            </a:pPr>
            <a:endParaRPr lang="en-GB" sz="2400" smtClean="0"/>
          </a:p>
          <a:p>
            <a:pPr eaLnBrk="1" hangingPunct="1">
              <a:defRPr/>
            </a:pPr>
            <a:r>
              <a:rPr lang="en-GB" sz="2400" smtClean="0"/>
              <a:t>The new rules of competition</a:t>
            </a:r>
            <a:br>
              <a:rPr lang="en-GB" sz="2400" smtClean="0"/>
            </a:br>
            <a:endParaRPr lang="en-GB" sz="2400" smtClean="0"/>
          </a:p>
          <a:p>
            <a:pPr eaLnBrk="1" hangingPunct="1">
              <a:defRPr/>
            </a:pPr>
            <a:r>
              <a:rPr lang="en-GB" sz="2400" smtClean="0"/>
              <a:t>Understanding the total supply chain costs</a:t>
            </a:r>
            <a:br>
              <a:rPr lang="en-GB" sz="2400" smtClean="0"/>
            </a:br>
            <a:endParaRPr lang="en-GB" sz="2400" smtClean="0"/>
          </a:p>
          <a:p>
            <a:pPr eaLnBrk="1" hangingPunct="1">
              <a:defRPr/>
            </a:pPr>
            <a:r>
              <a:rPr lang="en-GB" sz="2400" smtClean="0"/>
              <a:t>The ‘lean’ and ‘agile’ paradigms</a:t>
            </a:r>
            <a:br>
              <a:rPr lang="en-GB" sz="2400" smtClean="0"/>
            </a:br>
            <a:endParaRPr lang="en-GB" sz="2400" smtClean="0"/>
          </a:p>
          <a:p>
            <a:pPr eaLnBrk="1" hangingPunct="1">
              <a:defRPr/>
            </a:pPr>
            <a:r>
              <a:rPr lang="en-GB" sz="2400" smtClean="0"/>
              <a:t>Creating a responsive supply </a:t>
            </a:r>
            <a:r>
              <a:rPr lang="en-GB" sz="2400" b="1" smtClean="0"/>
              <a:t>chain</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defRPr/>
            </a:pPr>
            <a:r>
              <a:rPr lang="en-GB" i="1" smtClean="0">
                <a:effectLst>
                  <a:outerShdw blurRad="38100" dist="38100" dir="2700000" algn="tl">
                    <a:srgbClr val="C0C0C0"/>
                  </a:outerShdw>
                </a:effectLst>
              </a:rPr>
              <a:t>The new rules of competition</a:t>
            </a:r>
          </a:p>
        </p:txBody>
      </p:sp>
      <p:sp>
        <p:nvSpPr>
          <p:cNvPr id="145411" name="Rectangle 3"/>
          <p:cNvSpPr>
            <a:spLocks noGrp="1" noChangeArrowheads="1"/>
          </p:cNvSpPr>
          <p:nvPr>
            <p:ph type="body" idx="1"/>
          </p:nvPr>
        </p:nvSpPr>
        <p:spPr/>
        <p:txBody>
          <a:bodyPr/>
          <a:lstStyle/>
          <a:p>
            <a:pPr eaLnBrk="1" hangingPunct="1"/>
            <a:r>
              <a:rPr lang="en-GB" sz="2400" b="1" smtClean="0"/>
              <a:t>Competing through capabilities</a:t>
            </a:r>
            <a:br>
              <a:rPr lang="en-GB" sz="2400" b="1" smtClean="0"/>
            </a:br>
            <a:endParaRPr lang="en-GB" sz="2400" b="1" smtClean="0"/>
          </a:p>
          <a:p>
            <a:pPr eaLnBrk="1" hangingPunct="1"/>
            <a:r>
              <a:rPr lang="en-GB" sz="2400" smtClean="0"/>
              <a:t>Global over-capacity leads to downward pressure on price</a:t>
            </a:r>
            <a:br>
              <a:rPr lang="en-GB" sz="2400" smtClean="0"/>
            </a:br>
            <a:endParaRPr lang="en-GB" sz="2400" smtClean="0"/>
          </a:p>
          <a:p>
            <a:pPr eaLnBrk="1" hangingPunct="1"/>
            <a:r>
              <a:rPr lang="en-GB" sz="2400" smtClean="0"/>
              <a:t>Concentration of buying power</a:t>
            </a:r>
            <a:br>
              <a:rPr lang="en-GB" sz="2400" smtClean="0"/>
            </a:br>
            <a:endParaRPr lang="en-GB" sz="2400" smtClean="0"/>
          </a:p>
          <a:p>
            <a:pPr eaLnBrk="1" hangingPunct="1"/>
            <a:r>
              <a:rPr lang="en-GB" sz="2400" smtClean="0"/>
              <a:t>Supply chains compete, not companies</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228600"/>
            <a:ext cx="8077200" cy="1143000"/>
          </a:xfrm>
        </p:spPr>
        <p:txBody>
          <a:bodyPr/>
          <a:lstStyle/>
          <a:p>
            <a:pPr eaLnBrk="1" hangingPunct="1">
              <a:defRPr/>
            </a:pPr>
            <a:r>
              <a:rPr lang="en-GB" i="1" smtClean="0">
                <a:effectLst>
                  <a:outerShdw blurRad="38100" dist="38100" dir="2700000" algn="tl">
                    <a:srgbClr val="C0C0C0"/>
                  </a:outerShdw>
                </a:effectLst>
              </a:rPr>
              <a:t>Competing in turbulent markets</a:t>
            </a:r>
          </a:p>
        </p:txBody>
      </p:sp>
      <p:sp>
        <p:nvSpPr>
          <p:cNvPr id="146435" name="Rectangle 3"/>
          <p:cNvSpPr>
            <a:spLocks noGrp="1" noChangeArrowheads="1"/>
          </p:cNvSpPr>
          <p:nvPr>
            <p:ph type="body" idx="1"/>
          </p:nvPr>
        </p:nvSpPr>
        <p:spPr/>
        <p:txBody>
          <a:bodyPr/>
          <a:lstStyle/>
          <a:p>
            <a:pPr eaLnBrk="1" hangingPunct="1"/>
            <a:r>
              <a:rPr lang="en-GB" sz="2000" smtClean="0"/>
              <a:t>Product and technology life-cycles are shortening</a:t>
            </a:r>
            <a:br>
              <a:rPr lang="en-GB" sz="2000" smtClean="0"/>
            </a:br>
            <a:endParaRPr lang="en-GB" sz="2000" smtClean="0"/>
          </a:p>
          <a:p>
            <a:pPr eaLnBrk="1" hangingPunct="1"/>
            <a:r>
              <a:rPr lang="en-GB" sz="2000" smtClean="0"/>
              <a:t>Competitive pressure forces more frequent product changes</a:t>
            </a:r>
            <a:br>
              <a:rPr lang="en-GB" sz="2000" smtClean="0"/>
            </a:br>
            <a:endParaRPr lang="en-GB" sz="2000" smtClean="0"/>
          </a:p>
          <a:p>
            <a:pPr eaLnBrk="1" hangingPunct="1"/>
            <a:r>
              <a:rPr lang="en-GB" sz="2000" smtClean="0"/>
              <a:t>High levels of variety and product proliferation increase business risk</a:t>
            </a:r>
            <a:br>
              <a:rPr lang="en-GB" sz="2000" smtClean="0"/>
            </a:br>
            <a:endParaRPr lang="en-GB" sz="2000" smtClean="0"/>
          </a:p>
          <a:p>
            <a:pPr eaLnBrk="1" hangingPunct="1"/>
            <a:r>
              <a:rPr lang="en-GB" sz="2000" smtClean="0"/>
              <a:t>Supply chain ‘chaos’ created through self-imposed actions</a:t>
            </a:r>
            <a:br>
              <a:rPr lang="en-GB" sz="2000" smtClean="0"/>
            </a:br>
            <a:endParaRPr lang="en-GB" sz="2000" smtClean="0"/>
          </a:p>
          <a:p>
            <a:pPr eaLnBrk="1" hangingPunct="1"/>
            <a:r>
              <a:rPr lang="en-GB" sz="2000" smtClean="0"/>
              <a:t>Forecast-based management no longer viable: forecast for capacity, execute against demand</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5800" y="457200"/>
            <a:ext cx="7772400" cy="1143000"/>
          </a:xfrm>
        </p:spPr>
        <p:txBody>
          <a:bodyPr/>
          <a:lstStyle/>
          <a:p>
            <a:pPr eaLnBrk="1" hangingPunct="1">
              <a:defRPr/>
            </a:pPr>
            <a:r>
              <a:rPr lang="en-GB" smtClean="0">
                <a:effectLst>
                  <a:outerShdw blurRad="38100" dist="38100" dir="2700000" algn="tl">
                    <a:srgbClr val="C0C0C0"/>
                  </a:outerShdw>
                </a:effectLst>
              </a:rPr>
              <a:t>Agility: A definition</a:t>
            </a:r>
          </a:p>
        </p:txBody>
      </p:sp>
      <p:sp>
        <p:nvSpPr>
          <p:cNvPr id="147459" name="Rectangle 3"/>
          <p:cNvSpPr>
            <a:spLocks noGrp="1" noChangeArrowheads="1"/>
          </p:cNvSpPr>
          <p:nvPr>
            <p:ph type="body" idx="1"/>
          </p:nvPr>
        </p:nvSpPr>
        <p:spPr>
          <a:xfrm>
            <a:off x="533400" y="1752600"/>
            <a:ext cx="7772400" cy="4114800"/>
          </a:xfrm>
        </p:spPr>
        <p:txBody>
          <a:bodyPr/>
          <a:lstStyle/>
          <a:p>
            <a:pPr algn="ctr" eaLnBrk="1" hangingPunct="1">
              <a:buFontTx/>
              <a:buNone/>
            </a:pPr>
            <a:endParaRPr lang="en-GB" sz="2800" smtClean="0"/>
          </a:p>
          <a:p>
            <a:pPr algn="ctr" eaLnBrk="1" hangingPunct="1">
              <a:buFontTx/>
              <a:buNone/>
            </a:pPr>
            <a:r>
              <a:rPr lang="en-GB" sz="2800" smtClean="0"/>
              <a:t>The ability to respond rapidly to unpredictable changes in demand.</a:t>
            </a:r>
          </a:p>
          <a:p>
            <a:pPr algn="ctr" eaLnBrk="1" hangingPunct="1">
              <a:buFontTx/>
              <a:buNone/>
            </a:pPr>
            <a:endParaRPr lang="en-GB" sz="2800" smtClean="0"/>
          </a:p>
          <a:p>
            <a:pPr algn="ctr" eaLnBrk="1" hangingPunct="1">
              <a:buFontTx/>
              <a:buNone/>
            </a:pPr>
            <a:r>
              <a:rPr lang="en-GB" sz="2800" smtClean="0"/>
              <a:t>Agility is not a single company concept, it extends from one end of the supply chain to the other.</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defRPr/>
            </a:pPr>
            <a:r>
              <a:rPr lang="en-GB" i="1" smtClean="0">
                <a:effectLst>
                  <a:outerShdw blurRad="38100" dist="38100" dir="2700000" algn="tl">
                    <a:srgbClr val="C0C0C0"/>
                  </a:outerShdw>
                </a:effectLst>
              </a:rPr>
              <a:t>Dictionary Definitions</a:t>
            </a:r>
          </a:p>
        </p:txBody>
      </p:sp>
      <p:sp>
        <p:nvSpPr>
          <p:cNvPr id="148483" name="Rectangle 3"/>
          <p:cNvSpPr>
            <a:spLocks noGrp="1" noChangeArrowheads="1"/>
          </p:cNvSpPr>
          <p:nvPr>
            <p:ph type="body" idx="1"/>
          </p:nvPr>
        </p:nvSpPr>
        <p:spPr>
          <a:xfrm>
            <a:off x="457200" y="1981200"/>
            <a:ext cx="8382000" cy="4114800"/>
          </a:xfrm>
        </p:spPr>
        <p:txBody>
          <a:bodyPr/>
          <a:lstStyle/>
          <a:p>
            <a:pPr eaLnBrk="1" hangingPunct="1"/>
            <a:r>
              <a:rPr lang="en-GB" sz="2800" smtClean="0"/>
              <a:t>Lean	:	“having no surplus flesh or bulk”</a:t>
            </a:r>
            <a:br>
              <a:rPr lang="en-GB" sz="2800" smtClean="0"/>
            </a:br>
            <a:r>
              <a:rPr lang="en-GB" sz="2800" smtClean="0"/>
              <a:t/>
            </a:r>
            <a:br>
              <a:rPr lang="en-GB" sz="2800" smtClean="0"/>
            </a:br>
            <a:endParaRPr lang="en-GB" sz="2800" smtClean="0"/>
          </a:p>
          <a:p>
            <a:pPr eaLnBrk="1" hangingPunct="1"/>
            <a:r>
              <a:rPr lang="en-GB" sz="2800" smtClean="0"/>
              <a:t>Agile	:	“quick in movement : nimble”</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GB" i="1" smtClean="0">
                <a:effectLst>
                  <a:outerShdw blurRad="38100" dist="38100" dir="2700000" algn="tl">
                    <a:srgbClr val="C0C0C0"/>
                  </a:outerShdw>
                </a:effectLst>
              </a:rPr>
              <a:t>Agile or lean?</a:t>
            </a:r>
          </a:p>
        </p:txBody>
      </p:sp>
      <p:sp>
        <p:nvSpPr>
          <p:cNvPr id="149507" name="Rectangle 3"/>
          <p:cNvSpPr>
            <a:spLocks noChangeArrowheads="1"/>
          </p:cNvSpPr>
          <p:nvPr/>
        </p:nvSpPr>
        <p:spPr bwMode="auto">
          <a:xfrm>
            <a:off x="2514600" y="2209800"/>
            <a:ext cx="2057400" cy="1676400"/>
          </a:xfrm>
          <a:prstGeom prst="rect">
            <a:avLst/>
          </a:prstGeom>
          <a:noFill/>
          <a:ln w="22225">
            <a:solidFill>
              <a:schemeClr val="tx1"/>
            </a:solidFill>
            <a:miter lim="800000"/>
            <a:headEnd/>
            <a:tailEnd/>
          </a:ln>
        </p:spPr>
        <p:txBody>
          <a:bodyPr wrap="none" anchor="ctr"/>
          <a:lstStyle/>
          <a:p>
            <a:endParaRPr lang="en-US"/>
          </a:p>
        </p:txBody>
      </p:sp>
      <p:sp>
        <p:nvSpPr>
          <p:cNvPr id="149508" name="Rectangle 4"/>
          <p:cNvSpPr>
            <a:spLocks noChangeArrowheads="1"/>
          </p:cNvSpPr>
          <p:nvPr/>
        </p:nvSpPr>
        <p:spPr bwMode="auto">
          <a:xfrm>
            <a:off x="4572000" y="2209800"/>
            <a:ext cx="2057400" cy="1676400"/>
          </a:xfrm>
          <a:prstGeom prst="rect">
            <a:avLst/>
          </a:prstGeom>
          <a:noFill/>
          <a:ln w="22225">
            <a:solidFill>
              <a:schemeClr val="tx1"/>
            </a:solidFill>
            <a:miter lim="800000"/>
            <a:headEnd/>
            <a:tailEnd/>
          </a:ln>
        </p:spPr>
        <p:txBody>
          <a:bodyPr wrap="none" anchor="ctr"/>
          <a:lstStyle/>
          <a:p>
            <a:endParaRPr lang="en-US"/>
          </a:p>
        </p:txBody>
      </p:sp>
      <p:sp>
        <p:nvSpPr>
          <p:cNvPr id="149509" name="Rectangle 5"/>
          <p:cNvSpPr>
            <a:spLocks noChangeArrowheads="1"/>
          </p:cNvSpPr>
          <p:nvPr/>
        </p:nvSpPr>
        <p:spPr bwMode="auto">
          <a:xfrm>
            <a:off x="2514600" y="3886200"/>
            <a:ext cx="2057400" cy="1676400"/>
          </a:xfrm>
          <a:prstGeom prst="rect">
            <a:avLst/>
          </a:prstGeom>
          <a:noFill/>
          <a:ln w="22225">
            <a:solidFill>
              <a:schemeClr val="tx1"/>
            </a:solidFill>
            <a:miter lim="800000"/>
            <a:headEnd/>
            <a:tailEnd/>
          </a:ln>
        </p:spPr>
        <p:txBody>
          <a:bodyPr wrap="none" anchor="ctr"/>
          <a:lstStyle/>
          <a:p>
            <a:endParaRPr lang="en-US"/>
          </a:p>
        </p:txBody>
      </p:sp>
      <p:sp>
        <p:nvSpPr>
          <p:cNvPr id="149510" name="Rectangle 6"/>
          <p:cNvSpPr>
            <a:spLocks noChangeArrowheads="1"/>
          </p:cNvSpPr>
          <p:nvPr/>
        </p:nvSpPr>
        <p:spPr bwMode="auto">
          <a:xfrm>
            <a:off x="4572000" y="3886200"/>
            <a:ext cx="2057400" cy="1676400"/>
          </a:xfrm>
          <a:prstGeom prst="rect">
            <a:avLst/>
          </a:prstGeom>
          <a:noFill/>
          <a:ln w="22225">
            <a:solidFill>
              <a:schemeClr val="tx1"/>
            </a:solidFill>
            <a:miter lim="800000"/>
            <a:headEnd/>
            <a:tailEnd/>
          </a:ln>
        </p:spPr>
        <p:txBody>
          <a:bodyPr wrap="none" anchor="ctr"/>
          <a:lstStyle/>
          <a:p>
            <a:endParaRPr lang="en-US"/>
          </a:p>
        </p:txBody>
      </p:sp>
      <p:sp>
        <p:nvSpPr>
          <p:cNvPr id="149511" name="Text Box 7"/>
          <p:cNvSpPr txBox="1">
            <a:spLocks noChangeArrowheads="1"/>
          </p:cNvSpPr>
          <p:nvPr/>
        </p:nvSpPr>
        <p:spPr bwMode="auto">
          <a:xfrm>
            <a:off x="2979738" y="2817813"/>
            <a:ext cx="1081087" cy="457200"/>
          </a:xfrm>
          <a:prstGeom prst="rect">
            <a:avLst/>
          </a:prstGeom>
          <a:noFill/>
          <a:ln w="9525">
            <a:noFill/>
            <a:miter lim="800000"/>
            <a:headEnd/>
            <a:tailEnd/>
          </a:ln>
        </p:spPr>
        <p:txBody>
          <a:bodyPr wrap="none">
            <a:spAutoFit/>
          </a:bodyPr>
          <a:lstStyle/>
          <a:p>
            <a:pPr algn="ctr" eaLnBrk="0" hangingPunct="0"/>
            <a:r>
              <a:rPr lang="en-GB" sz="2400"/>
              <a:t>AGILE</a:t>
            </a:r>
          </a:p>
        </p:txBody>
      </p:sp>
      <p:sp>
        <p:nvSpPr>
          <p:cNvPr id="149512" name="Text Box 8"/>
          <p:cNvSpPr txBox="1">
            <a:spLocks noChangeArrowheads="1"/>
          </p:cNvSpPr>
          <p:nvPr/>
        </p:nvSpPr>
        <p:spPr bwMode="auto">
          <a:xfrm>
            <a:off x="5080000" y="4419600"/>
            <a:ext cx="981075" cy="457200"/>
          </a:xfrm>
          <a:prstGeom prst="rect">
            <a:avLst/>
          </a:prstGeom>
          <a:noFill/>
          <a:ln w="9525">
            <a:noFill/>
            <a:miter lim="800000"/>
            <a:headEnd/>
            <a:tailEnd/>
          </a:ln>
        </p:spPr>
        <p:txBody>
          <a:bodyPr wrap="none">
            <a:spAutoFit/>
          </a:bodyPr>
          <a:lstStyle/>
          <a:p>
            <a:pPr algn="ctr" eaLnBrk="0" hangingPunct="0"/>
            <a:r>
              <a:rPr lang="en-GB" sz="2400"/>
              <a:t>LEAN</a:t>
            </a:r>
          </a:p>
        </p:txBody>
      </p:sp>
      <p:sp>
        <p:nvSpPr>
          <p:cNvPr id="149513" name="Text Box 9"/>
          <p:cNvSpPr txBox="1">
            <a:spLocks noChangeArrowheads="1"/>
          </p:cNvSpPr>
          <p:nvPr/>
        </p:nvSpPr>
        <p:spPr bwMode="auto">
          <a:xfrm>
            <a:off x="1981200" y="1905000"/>
            <a:ext cx="473075" cy="457200"/>
          </a:xfrm>
          <a:prstGeom prst="rect">
            <a:avLst/>
          </a:prstGeom>
          <a:noFill/>
          <a:ln w="9525">
            <a:noFill/>
            <a:miter lim="800000"/>
            <a:headEnd/>
            <a:tailEnd/>
          </a:ln>
        </p:spPr>
        <p:txBody>
          <a:bodyPr wrap="none">
            <a:spAutoFit/>
          </a:bodyPr>
          <a:lstStyle/>
          <a:p>
            <a:pPr algn="ctr" eaLnBrk="0" hangingPunct="0"/>
            <a:r>
              <a:rPr lang="en-GB" sz="2400"/>
              <a:t>Hi</a:t>
            </a:r>
          </a:p>
        </p:txBody>
      </p:sp>
      <p:sp>
        <p:nvSpPr>
          <p:cNvPr id="149514" name="Text Box 10"/>
          <p:cNvSpPr txBox="1">
            <a:spLocks noChangeArrowheads="1"/>
          </p:cNvSpPr>
          <p:nvPr/>
        </p:nvSpPr>
        <p:spPr bwMode="auto">
          <a:xfrm>
            <a:off x="1905000" y="5334000"/>
            <a:ext cx="523875" cy="457200"/>
          </a:xfrm>
          <a:prstGeom prst="rect">
            <a:avLst/>
          </a:prstGeom>
          <a:noFill/>
          <a:ln w="9525">
            <a:noFill/>
            <a:miter lim="800000"/>
            <a:headEnd/>
            <a:tailEnd/>
          </a:ln>
        </p:spPr>
        <p:txBody>
          <a:bodyPr wrap="none">
            <a:spAutoFit/>
          </a:bodyPr>
          <a:lstStyle/>
          <a:p>
            <a:pPr algn="ctr" eaLnBrk="0" hangingPunct="0"/>
            <a:r>
              <a:rPr lang="en-GB" sz="2400"/>
              <a:t>Lo</a:t>
            </a:r>
          </a:p>
        </p:txBody>
      </p:sp>
      <p:sp>
        <p:nvSpPr>
          <p:cNvPr id="149515" name="Text Box 11"/>
          <p:cNvSpPr txBox="1">
            <a:spLocks noChangeArrowheads="1"/>
          </p:cNvSpPr>
          <p:nvPr/>
        </p:nvSpPr>
        <p:spPr bwMode="auto">
          <a:xfrm>
            <a:off x="6400800" y="5638800"/>
            <a:ext cx="473075" cy="457200"/>
          </a:xfrm>
          <a:prstGeom prst="rect">
            <a:avLst/>
          </a:prstGeom>
          <a:noFill/>
          <a:ln w="9525">
            <a:noFill/>
            <a:miter lim="800000"/>
            <a:headEnd/>
            <a:tailEnd/>
          </a:ln>
        </p:spPr>
        <p:txBody>
          <a:bodyPr wrap="none">
            <a:spAutoFit/>
          </a:bodyPr>
          <a:lstStyle/>
          <a:p>
            <a:pPr algn="ctr" eaLnBrk="0" hangingPunct="0"/>
            <a:r>
              <a:rPr lang="en-GB" sz="2400"/>
              <a:t>Hi</a:t>
            </a:r>
          </a:p>
        </p:txBody>
      </p:sp>
      <p:sp>
        <p:nvSpPr>
          <p:cNvPr id="149516" name="Text Box 12"/>
          <p:cNvSpPr txBox="1">
            <a:spLocks noChangeArrowheads="1"/>
          </p:cNvSpPr>
          <p:nvPr/>
        </p:nvSpPr>
        <p:spPr bwMode="auto">
          <a:xfrm>
            <a:off x="2438400" y="5638800"/>
            <a:ext cx="523875" cy="457200"/>
          </a:xfrm>
          <a:prstGeom prst="rect">
            <a:avLst/>
          </a:prstGeom>
          <a:noFill/>
          <a:ln w="9525">
            <a:noFill/>
            <a:miter lim="800000"/>
            <a:headEnd/>
            <a:tailEnd/>
          </a:ln>
        </p:spPr>
        <p:txBody>
          <a:bodyPr wrap="none">
            <a:spAutoFit/>
          </a:bodyPr>
          <a:lstStyle/>
          <a:p>
            <a:pPr algn="ctr" eaLnBrk="0" hangingPunct="0"/>
            <a:r>
              <a:rPr lang="en-GB" sz="2400"/>
              <a:t>Lo</a:t>
            </a:r>
          </a:p>
        </p:txBody>
      </p:sp>
      <p:sp>
        <p:nvSpPr>
          <p:cNvPr id="149517" name="Text Box 13"/>
          <p:cNvSpPr txBox="1">
            <a:spLocks noChangeArrowheads="1"/>
          </p:cNvSpPr>
          <p:nvPr/>
        </p:nvSpPr>
        <p:spPr bwMode="auto">
          <a:xfrm>
            <a:off x="609600" y="3200400"/>
            <a:ext cx="1508125" cy="822325"/>
          </a:xfrm>
          <a:prstGeom prst="rect">
            <a:avLst/>
          </a:prstGeom>
          <a:noFill/>
          <a:ln w="9525">
            <a:noFill/>
            <a:miter lim="800000"/>
            <a:headEnd/>
            <a:tailEnd/>
          </a:ln>
        </p:spPr>
        <p:txBody>
          <a:bodyPr wrap="none">
            <a:spAutoFit/>
          </a:bodyPr>
          <a:lstStyle/>
          <a:p>
            <a:pPr algn="ctr" eaLnBrk="0" hangingPunct="0"/>
            <a:r>
              <a:rPr lang="en-GB" sz="2400"/>
              <a:t>Variety / </a:t>
            </a:r>
          </a:p>
          <a:p>
            <a:pPr algn="ctr" eaLnBrk="0" hangingPunct="0"/>
            <a:r>
              <a:rPr lang="en-GB" sz="2400"/>
              <a:t>Variability</a:t>
            </a:r>
          </a:p>
        </p:txBody>
      </p:sp>
      <p:sp>
        <p:nvSpPr>
          <p:cNvPr id="149518" name="Text Box 14"/>
          <p:cNvSpPr txBox="1">
            <a:spLocks noChangeArrowheads="1"/>
          </p:cNvSpPr>
          <p:nvPr/>
        </p:nvSpPr>
        <p:spPr bwMode="auto">
          <a:xfrm>
            <a:off x="3962400" y="6172200"/>
            <a:ext cx="1219200" cy="457200"/>
          </a:xfrm>
          <a:prstGeom prst="rect">
            <a:avLst/>
          </a:prstGeom>
          <a:noFill/>
          <a:ln w="9525">
            <a:noFill/>
            <a:miter lim="800000"/>
            <a:headEnd/>
            <a:tailEnd/>
          </a:ln>
        </p:spPr>
        <p:txBody>
          <a:bodyPr wrap="none">
            <a:spAutoFit/>
          </a:bodyPr>
          <a:lstStyle/>
          <a:p>
            <a:pPr algn="ctr" eaLnBrk="0" hangingPunct="0"/>
            <a:r>
              <a:rPr lang="en-GB" sz="2400"/>
              <a:t>Volume</a:t>
            </a:r>
          </a:p>
        </p:txBody>
      </p:sp>
      <p:sp>
        <p:nvSpPr>
          <p:cNvPr id="149519" name="Text Box 15"/>
          <p:cNvSpPr txBox="1">
            <a:spLocks noChangeArrowheads="1"/>
          </p:cNvSpPr>
          <p:nvPr/>
        </p:nvSpPr>
        <p:spPr bwMode="auto">
          <a:xfrm>
            <a:off x="6792913" y="2359025"/>
            <a:ext cx="2351087" cy="1069975"/>
          </a:xfrm>
          <a:prstGeom prst="rect">
            <a:avLst/>
          </a:prstGeom>
          <a:noFill/>
          <a:ln w="9525">
            <a:noFill/>
            <a:miter lim="800000"/>
            <a:headEnd/>
            <a:tailEnd/>
          </a:ln>
        </p:spPr>
        <p:txBody>
          <a:bodyPr wrap="none">
            <a:spAutoFit/>
          </a:bodyPr>
          <a:lstStyle/>
          <a:p>
            <a:pPr eaLnBrk="0" hangingPunct="0"/>
            <a:r>
              <a:rPr lang="en-GB" sz="1600"/>
              <a:t>“Lean” works best in</a:t>
            </a:r>
          </a:p>
          <a:p>
            <a:pPr eaLnBrk="0" hangingPunct="0"/>
            <a:r>
              <a:rPr lang="en-GB" sz="1600"/>
              <a:t>high volume, low variety</a:t>
            </a:r>
          </a:p>
          <a:p>
            <a:pPr eaLnBrk="0" hangingPunct="0"/>
            <a:r>
              <a:rPr lang="en-GB" sz="1600"/>
              <a:t>and predictable</a:t>
            </a:r>
          </a:p>
          <a:p>
            <a:pPr eaLnBrk="0" hangingPunct="0"/>
            <a:r>
              <a:rPr lang="en-GB" sz="1600"/>
              <a:t>environments.</a:t>
            </a:r>
          </a:p>
        </p:txBody>
      </p:sp>
      <p:sp>
        <p:nvSpPr>
          <p:cNvPr id="149520" name="Text Box 16"/>
          <p:cNvSpPr txBox="1">
            <a:spLocks noChangeArrowheads="1"/>
          </p:cNvSpPr>
          <p:nvPr/>
        </p:nvSpPr>
        <p:spPr bwMode="auto">
          <a:xfrm>
            <a:off x="6691313" y="3886200"/>
            <a:ext cx="2452687" cy="1069975"/>
          </a:xfrm>
          <a:prstGeom prst="rect">
            <a:avLst/>
          </a:prstGeom>
          <a:noFill/>
          <a:ln w="9525">
            <a:noFill/>
            <a:miter lim="800000"/>
            <a:headEnd/>
            <a:tailEnd/>
          </a:ln>
        </p:spPr>
        <p:txBody>
          <a:bodyPr wrap="none">
            <a:spAutoFit/>
          </a:bodyPr>
          <a:lstStyle/>
          <a:p>
            <a:pPr eaLnBrk="0" hangingPunct="0"/>
            <a:r>
              <a:rPr lang="en-GB" sz="1600"/>
              <a:t>“Agility” is needed in less</a:t>
            </a:r>
          </a:p>
          <a:p>
            <a:pPr eaLnBrk="0" hangingPunct="0"/>
            <a:r>
              <a:rPr lang="en-GB" sz="1600"/>
              <a:t>predictable environments</a:t>
            </a:r>
          </a:p>
          <a:p>
            <a:pPr eaLnBrk="0" hangingPunct="0"/>
            <a:r>
              <a:rPr lang="en-GB" sz="1600"/>
              <a:t>where the demand for</a:t>
            </a:r>
          </a:p>
          <a:p>
            <a:pPr eaLnBrk="0" hangingPunct="0"/>
            <a:r>
              <a:rPr lang="en-GB" sz="1600"/>
              <a:t>variety is high.</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defRPr/>
            </a:pPr>
            <a:r>
              <a:rPr lang="en-GB" sz="3200" i="1" smtClean="0">
                <a:effectLst>
                  <a:outerShdw blurRad="38100" dist="38100" dir="2700000" algn="tl">
                    <a:srgbClr val="C0C0C0"/>
                  </a:outerShdw>
                </a:effectLst>
              </a:rPr>
              <a:t>Demand / supply characteristics determine supply chain strategy</a:t>
            </a:r>
          </a:p>
        </p:txBody>
      </p:sp>
      <p:sp>
        <p:nvSpPr>
          <p:cNvPr id="150531" name="Rectangle 3"/>
          <p:cNvSpPr>
            <a:spLocks noChangeArrowheads="1"/>
          </p:cNvSpPr>
          <p:nvPr/>
        </p:nvSpPr>
        <p:spPr bwMode="auto">
          <a:xfrm>
            <a:off x="2362200" y="2209800"/>
            <a:ext cx="2209800" cy="1676400"/>
          </a:xfrm>
          <a:prstGeom prst="rect">
            <a:avLst/>
          </a:prstGeom>
          <a:noFill/>
          <a:ln w="22225">
            <a:solidFill>
              <a:schemeClr val="tx1"/>
            </a:solidFill>
            <a:miter lim="800000"/>
            <a:headEnd/>
            <a:tailEnd/>
          </a:ln>
        </p:spPr>
        <p:txBody>
          <a:bodyPr wrap="none" anchor="ctr"/>
          <a:lstStyle/>
          <a:p>
            <a:pPr algn="ctr" eaLnBrk="0" hangingPunct="0"/>
            <a:r>
              <a:rPr lang="en-GB" b="1"/>
              <a:t>Plan &amp; Execute</a:t>
            </a:r>
          </a:p>
          <a:p>
            <a:pPr algn="ctr" eaLnBrk="0" hangingPunct="0"/>
            <a:r>
              <a:rPr lang="en-GB" b="1"/>
              <a:t>(lean)</a:t>
            </a:r>
          </a:p>
        </p:txBody>
      </p:sp>
      <p:sp>
        <p:nvSpPr>
          <p:cNvPr id="150532" name="Rectangle 4"/>
          <p:cNvSpPr>
            <a:spLocks noChangeArrowheads="1"/>
          </p:cNvSpPr>
          <p:nvPr/>
        </p:nvSpPr>
        <p:spPr bwMode="auto">
          <a:xfrm>
            <a:off x="4572000" y="2209800"/>
            <a:ext cx="2133600" cy="1676400"/>
          </a:xfrm>
          <a:prstGeom prst="rect">
            <a:avLst/>
          </a:prstGeom>
          <a:noFill/>
          <a:ln w="22225">
            <a:solidFill>
              <a:schemeClr val="tx1"/>
            </a:solidFill>
            <a:miter lim="800000"/>
            <a:headEnd/>
            <a:tailEnd/>
          </a:ln>
        </p:spPr>
        <p:txBody>
          <a:bodyPr wrap="none" anchor="ctr"/>
          <a:lstStyle/>
          <a:p>
            <a:pPr algn="ctr" eaLnBrk="0" hangingPunct="0"/>
            <a:r>
              <a:rPr lang="en-GB" b="1"/>
              <a:t>Delayed</a:t>
            </a:r>
          </a:p>
          <a:p>
            <a:pPr algn="ctr" eaLnBrk="0" hangingPunct="0"/>
            <a:r>
              <a:rPr lang="en-GB" b="1"/>
              <a:t>Configuration</a:t>
            </a:r>
          </a:p>
          <a:p>
            <a:pPr algn="ctr" eaLnBrk="0" hangingPunct="0"/>
            <a:r>
              <a:rPr lang="en-GB" b="1"/>
              <a:t>(postponement)</a:t>
            </a:r>
          </a:p>
        </p:txBody>
      </p:sp>
      <p:sp>
        <p:nvSpPr>
          <p:cNvPr id="150533" name="Rectangle 5"/>
          <p:cNvSpPr>
            <a:spLocks noChangeArrowheads="1"/>
          </p:cNvSpPr>
          <p:nvPr/>
        </p:nvSpPr>
        <p:spPr bwMode="auto">
          <a:xfrm>
            <a:off x="2362200" y="3886200"/>
            <a:ext cx="2209800" cy="1676400"/>
          </a:xfrm>
          <a:prstGeom prst="rect">
            <a:avLst/>
          </a:prstGeom>
          <a:noFill/>
          <a:ln w="22225">
            <a:solidFill>
              <a:schemeClr val="tx1"/>
            </a:solidFill>
            <a:miter lim="800000"/>
            <a:headEnd/>
            <a:tailEnd/>
          </a:ln>
        </p:spPr>
        <p:txBody>
          <a:bodyPr wrap="none" anchor="ctr"/>
          <a:lstStyle/>
          <a:p>
            <a:pPr algn="ctr" eaLnBrk="0" hangingPunct="0"/>
            <a:r>
              <a:rPr lang="en-GB" b="1"/>
              <a:t>Continuous</a:t>
            </a:r>
          </a:p>
          <a:p>
            <a:pPr algn="ctr" eaLnBrk="0" hangingPunct="0"/>
            <a:r>
              <a:rPr lang="en-GB" b="1"/>
              <a:t>Replenishment</a:t>
            </a:r>
          </a:p>
        </p:txBody>
      </p:sp>
      <p:sp>
        <p:nvSpPr>
          <p:cNvPr id="150534" name="Rectangle 6"/>
          <p:cNvSpPr>
            <a:spLocks noChangeArrowheads="1"/>
          </p:cNvSpPr>
          <p:nvPr/>
        </p:nvSpPr>
        <p:spPr bwMode="auto">
          <a:xfrm>
            <a:off x="4572000" y="3886200"/>
            <a:ext cx="2133600" cy="1676400"/>
          </a:xfrm>
          <a:prstGeom prst="rect">
            <a:avLst/>
          </a:prstGeom>
          <a:noFill/>
          <a:ln w="22225">
            <a:solidFill>
              <a:schemeClr val="tx1"/>
            </a:solidFill>
            <a:miter lim="800000"/>
            <a:headEnd/>
            <a:tailEnd/>
          </a:ln>
        </p:spPr>
        <p:txBody>
          <a:bodyPr wrap="none" anchor="ctr"/>
          <a:lstStyle/>
          <a:p>
            <a:pPr algn="ctr" eaLnBrk="0" hangingPunct="0"/>
            <a:r>
              <a:rPr lang="en-GB" b="1"/>
              <a:t>React &amp; Execute</a:t>
            </a:r>
          </a:p>
          <a:p>
            <a:pPr algn="ctr" eaLnBrk="0" hangingPunct="0"/>
            <a:r>
              <a:rPr lang="en-GB" b="1"/>
              <a:t>(agile)</a:t>
            </a:r>
          </a:p>
        </p:txBody>
      </p:sp>
      <p:sp>
        <p:nvSpPr>
          <p:cNvPr id="150535" name="Text Box 7"/>
          <p:cNvSpPr txBox="1">
            <a:spLocks noChangeArrowheads="1"/>
          </p:cNvSpPr>
          <p:nvPr/>
        </p:nvSpPr>
        <p:spPr bwMode="auto">
          <a:xfrm>
            <a:off x="1066800" y="2438400"/>
            <a:ext cx="1144588" cy="581025"/>
          </a:xfrm>
          <a:prstGeom prst="rect">
            <a:avLst/>
          </a:prstGeom>
          <a:noFill/>
          <a:ln w="9525">
            <a:noFill/>
            <a:miter lim="800000"/>
            <a:headEnd/>
            <a:tailEnd/>
          </a:ln>
        </p:spPr>
        <p:txBody>
          <a:bodyPr wrap="none">
            <a:spAutoFit/>
          </a:bodyPr>
          <a:lstStyle/>
          <a:p>
            <a:pPr algn="ctr" eaLnBrk="0" hangingPunct="0"/>
            <a:r>
              <a:rPr lang="en-GB" sz="1600" b="1"/>
              <a:t>Long</a:t>
            </a:r>
          </a:p>
          <a:p>
            <a:pPr algn="ctr" eaLnBrk="0" hangingPunct="0"/>
            <a:r>
              <a:rPr lang="en-GB" sz="1600" b="1"/>
              <a:t>Lead-time</a:t>
            </a:r>
          </a:p>
        </p:txBody>
      </p:sp>
      <p:sp>
        <p:nvSpPr>
          <p:cNvPr id="150536" name="Text Box 8"/>
          <p:cNvSpPr txBox="1">
            <a:spLocks noChangeArrowheads="1"/>
          </p:cNvSpPr>
          <p:nvPr/>
        </p:nvSpPr>
        <p:spPr bwMode="auto">
          <a:xfrm>
            <a:off x="1066800" y="4648200"/>
            <a:ext cx="1144588" cy="581025"/>
          </a:xfrm>
          <a:prstGeom prst="rect">
            <a:avLst/>
          </a:prstGeom>
          <a:noFill/>
          <a:ln w="9525">
            <a:noFill/>
            <a:miter lim="800000"/>
            <a:headEnd/>
            <a:tailEnd/>
          </a:ln>
        </p:spPr>
        <p:txBody>
          <a:bodyPr wrap="none">
            <a:spAutoFit/>
          </a:bodyPr>
          <a:lstStyle/>
          <a:p>
            <a:pPr algn="ctr" eaLnBrk="0" hangingPunct="0"/>
            <a:r>
              <a:rPr lang="en-GB" sz="1600" b="1"/>
              <a:t>Short</a:t>
            </a:r>
          </a:p>
          <a:p>
            <a:pPr algn="ctr" eaLnBrk="0" hangingPunct="0"/>
            <a:r>
              <a:rPr lang="en-GB" sz="1600" b="1"/>
              <a:t>Lead-time</a:t>
            </a:r>
          </a:p>
        </p:txBody>
      </p:sp>
      <p:sp>
        <p:nvSpPr>
          <p:cNvPr id="150537" name="Line 9"/>
          <p:cNvSpPr>
            <a:spLocks noChangeShapeType="1"/>
          </p:cNvSpPr>
          <p:nvPr/>
        </p:nvSpPr>
        <p:spPr bwMode="auto">
          <a:xfrm flipV="1">
            <a:off x="914400" y="2562225"/>
            <a:ext cx="0" cy="1066800"/>
          </a:xfrm>
          <a:prstGeom prst="line">
            <a:avLst/>
          </a:prstGeom>
          <a:noFill/>
          <a:ln w="9525">
            <a:solidFill>
              <a:schemeClr val="tx1"/>
            </a:solidFill>
            <a:round/>
            <a:headEnd/>
            <a:tailEnd type="triangle" w="med" len="med"/>
          </a:ln>
        </p:spPr>
        <p:txBody>
          <a:bodyPr/>
          <a:lstStyle/>
          <a:p>
            <a:endParaRPr lang="en-GB"/>
          </a:p>
        </p:txBody>
      </p:sp>
      <p:sp>
        <p:nvSpPr>
          <p:cNvPr id="150538" name="Text Box 10"/>
          <p:cNvSpPr txBox="1">
            <a:spLocks noChangeArrowheads="1"/>
          </p:cNvSpPr>
          <p:nvPr/>
        </p:nvSpPr>
        <p:spPr bwMode="auto">
          <a:xfrm>
            <a:off x="57150" y="3581400"/>
            <a:ext cx="1652588" cy="581025"/>
          </a:xfrm>
          <a:prstGeom prst="rect">
            <a:avLst/>
          </a:prstGeom>
          <a:noFill/>
          <a:ln w="9525">
            <a:noFill/>
            <a:miter lim="800000"/>
            <a:headEnd/>
            <a:tailEnd/>
          </a:ln>
        </p:spPr>
        <p:txBody>
          <a:bodyPr wrap="none">
            <a:spAutoFit/>
          </a:bodyPr>
          <a:lstStyle/>
          <a:p>
            <a:pPr algn="ctr" eaLnBrk="0" hangingPunct="0"/>
            <a:r>
              <a:rPr lang="en-GB" sz="1600" b="1"/>
              <a:t>Supply</a:t>
            </a:r>
          </a:p>
          <a:p>
            <a:pPr algn="ctr" eaLnBrk="0" hangingPunct="0"/>
            <a:r>
              <a:rPr lang="en-GB" sz="1600" b="1"/>
              <a:t>Characteristics</a:t>
            </a:r>
          </a:p>
        </p:txBody>
      </p:sp>
      <p:sp>
        <p:nvSpPr>
          <p:cNvPr id="150539" name="Line 11"/>
          <p:cNvSpPr>
            <a:spLocks noChangeShapeType="1"/>
          </p:cNvSpPr>
          <p:nvPr/>
        </p:nvSpPr>
        <p:spPr bwMode="auto">
          <a:xfrm>
            <a:off x="914400" y="4191000"/>
            <a:ext cx="0" cy="1371600"/>
          </a:xfrm>
          <a:prstGeom prst="line">
            <a:avLst/>
          </a:prstGeom>
          <a:noFill/>
          <a:ln w="9525">
            <a:solidFill>
              <a:schemeClr val="tx1"/>
            </a:solidFill>
            <a:round/>
            <a:headEnd/>
            <a:tailEnd/>
          </a:ln>
        </p:spPr>
        <p:txBody>
          <a:bodyPr/>
          <a:lstStyle/>
          <a:p>
            <a:endParaRPr lang="en-GB"/>
          </a:p>
        </p:txBody>
      </p:sp>
      <p:sp>
        <p:nvSpPr>
          <p:cNvPr id="150540" name="Text Box 12"/>
          <p:cNvSpPr txBox="1">
            <a:spLocks noChangeArrowheads="1"/>
          </p:cNvSpPr>
          <p:nvPr/>
        </p:nvSpPr>
        <p:spPr bwMode="auto">
          <a:xfrm>
            <a:off x="3886200" y="6096000"/>
            <a:ext cx="1652588" cy="581025"/>
          </a:xfrm>
          <a:prstGeom prst="rect">
            <a:avLst/>
          </a:prstGeom>
          <a:noFill/>
          <a:ln w="9525">
            <a:noFill/>
            <a:miter lim="800000"/>
            <a:headEnd/>
            <a:tailEnd/>
          </a:ln>
        </p:spPr>
        <p:txBody>
          <a:bodyPr wrap="none">
            <a:spAutoFit/>
          </a:bodyPr>
          <a:lstStyle/>
          <a:p>
            <a:pPr algn="ctr" eaLnBrk="0" hangingPunct="0"/>
            <a:r>
              <a:rPr lang="en-GB" sz="1600" b="1"/>
              <a:t>Demand</a:t>
            </a:r>
          </a:p>
          <a:p>
            <a:pPr algn="ctr" eaLnBrk="0" hangingPunct="0"/>
            <a:r>
              <a:rPr lang="en-GB" sz="1600" b="1"/>
              <a:t>Characteristics</a:t>
            </a:r>
          </a:p>
        </p:txBody>
      </p:sp>
      <p:sp>
        <p:nvSpPr>
          <p:cNvPr id="150541" name="Line 13"/>
          <p:cNvSpPr>
            <a:spLocks noChangeShapeType="1"/>
          </p:cNvSpPr>
          <p:nvPr/>
        </p:nvSpPr>
        <p:spPr bwMode="auto">
          <a:xfrm>
            <a:off x="5410200" y="6400800"/>
            <a:ext cx="1295400" cy="0"/>
          </a:xfrm>
          <a:prstGeom prst="line">
            <a:avLst/>
          </a:prstGeom>
          <a:noFill/>
          <a:ln w="9525">
            <a:solidFill>
              <a:schemeClr val="tx1"/>
            </a:solidFill>
            <a:round/>
            <a:headEnd/>
            <a:tailEnd type="triangle" w="med" len="med"/>
          </a:ln>
        </p:spPr>
        <p:txBody>
          <a:bodyPr/>
          <a:lstStyle/>
          <a:p>
            <a:endParaRPr lang="en-GB"/>
          </a:p>
        </p:txBody>
      </p:sp>
      <p:sp>
        <p:nvSpPr>
          <p:cNvPr id="150542" name="Line 14"/>
          <p:cNvSpPr>
            <a:spLocks noChangeShapeType="1"/>
          </p:cNvSpPr>
          <p:nvPr/>
        </p:nvSpPr>
        <p:spPr bwMode="auto">
          <a:xfrm>
            <a:off x="2286000" y="6400800"/>
            <a:ext cx="1600200" cy="0"/>
          </a:xfrm>
          <a:prstGeom prst="line">
            <a:avLst/>
          </a:prstGeom>
          <a:noFill/>
          <a:ln w="9525">
            <a:solidFill>
              <a:schemeClr val="tx1"/>
            </a:solidFill>
            <a:round/>
            <a:headEnd/>
            <a:tailEnd/>
          </a:ln>
        </p:spPr>
        <p:txBody>
          <a:bodyPr/>
          <a:lstStyle/>
          <a:p>
            <a:endParaRPr lang="en-GB"/>
          </a:p>
        </p:txBody>
      </p:sp>
      <p:sp>
        <p:nvSpPr>
          <p:cNvPr id="150543" name="Text Box 15"/>
          <p:cNvSpPr txBox="1">
            <a:spLocks noChangeArrowheads="1"/>
          </p:cNvSpPr>
          <p:nvPr/>
        </p:nvSpPr>
        <p:spPr bwMode="auto">
          <a:xfrm>
            <a:off x="2679700" y="5638800"/>
            <a:ext cx="1279525" cy="336550"/>
          </a:xfrm>
          <a:prstGeom prst="rect">
            <a:avLst/>
          </a:prstGeom>
          <a:noFill/>
          <a:ln w="9525">
            <a:noFill/>
            <a:miter lim="800000"/>
            <a:headEnd/>
            <a:tailEnd/>
          </a:ln>
        </p:spPr>
        <p:txBody>
          <a:bodyPr wrap="none">
            <a:spAutoFit/>
          </a:bodyPr>
          <a:lstStyle/>
          <a:p>
            <a:pPr algn="ctr" eaLnBrk="0" hangingPunct="0"/>
            <a:r>
              <a:rPr lang="en-GB" sz="1600" b="1"/>
              <a:t>Predictable</a:t>
            </a:r>
          </a:p>
        </p:txBody>
      </p:sp>
      <p:sp>
        <p:nvSpPr>
          <p:cNvPr id="150544" name="Text Box 16"/>
          <p:cNvSpPr txBox="1">
            <a:spLocks noChangeArrowheads="1"/>
          </p:cNvSpPr>
          <p:nvPr/>
        </p:nvSpPr>
        <p:spPr bwMode="auto">
          <a:xfrm>
            <a:off x="5105400" y="5638800"/>
            <a:ext cx="1538288" cy="336550"/>
          </a:xfrm>
          <a:prstGeom prst="rect">
            <a:avLst/>
          </a:prstGeom>
          <a:noFill/>
          <a:ln w="9525">
            <a:noFill/>
            <a:miter lim="800000"/>
            <a:headEnd/>
            <a:tailEnd/>
          </a:ln>
        </p:spPr>
        <p:txBody>
          <a:bodyPr wrap="none">
            <a:spAutoFit/>
          </a:bodyPr>
          <a:lstStyle/>
          <a:p>
            <a:pPr algn="ctr" eaLnBrk="0" hangingPunct="0"/>
            <a:r>
              <a:rPr lang="en-GB" sz="1600" b="1"/>
              <a:t>Unpredictable</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defRPr/>
            </a:pPr>
            <a:r>
              <a:rPr lang="en-GB" i="1" smtClean="0">
                <a:effectLst>
                  <a:outerShdw blurRad="38100" dist="38100" dir="2700000" algn="tl">
                    <a:srgbClr val="C0C0C0"/>
                  </a:outerShdw>
                </a:effectLst>
              </a:rPr>
              <a:t>The Pareto Distribution</a:t>
            </a:r>
          </a:p>
        </p:txBody>
      </p:sp>
      <p:sp>
        <p:nvSpPr>
          <p:cNvPr id="151555" name="Rectangle 3"/>
          <p:cNvSpPr>
            <a:spLocks noChangeArrowheads="1"/>
          </p:cNvSpPr>
          <p:nvPr/>
        </p:nvSpPr>
        <p:spPr bwMode="auto">
          <a:xfrm>
            <a:off x="2362200" y="1905000"/>
            <a:ext cx="4648200" cy="3657600"/>
          </a:xfrm>
          <a:prstGeom prst="rect">
            <a:avLst/>
          </a:prstGeom>
          <a:noFill/>
          <a:ln w="22225">
            <a:solidFill>
              <a:schemeClr val="tx1"/>
            </a:solidFill>
            <a:miter lim="800000"/>
            <a:headEnd/>
            <a:tailEnd/>
          </a:ln>
        </p:spPr>
        <p:txBody>
          <a:bodyPr wrap="none" anchor="ctr"/>
          <a:lstStyle/>
          <a:p>
            <a:endParaRPr lang="en-US"/>
          </a:p>
        </p:txBody>
      </p:sp>
      <p:sp>
        <p:nvSpPr>
          <p:cNvPr id="151556" name="Line 4"/>
          <p:cNvSpPr>
            <a:spLocks noChangeShapeType="1"/>
          </p:cNvSpPr>
          <p:nvPr/>
        </p:nvSpPr>
        <p:spPr bwMode="auto">
          <a:xfrm>
            <a:off x="2362200" y="2590800"/>
            <a:ext cx="1143000" cy="0"/>
          </a:xfrm>
          <a:prstGeom prst="line">
            <a:avLst/>
          </a:prstGeom>
          <a:noFill/>
          <a:ln w="9525">
            <a:solidFill>
              <a:schemeClr val="tx1"/>
            </a:solidFill>
            <a:round/>
            <a:headEnd/>
            <a:tailEnd/>
          </a:ln>
        </p:spPr>
        <p:txBody>
          <a:bodyPr/>
          <a:lstStyle/>
          <a:p>
            <a:endParaRPr lang="en-GB"/>
          </a:p>
        </p:txBody>
      </p:sp>
      <p:sp>
        <p:nvSpPr>
          <p:cNvPr id="151557" name="Line 5"/>
          <p:cNvSpPr>
            <a:spLocks noChangeShapeType="1"/>
          </p:cNvSpPr>
          <p:nvPr/>
        </p:nvSpPr>
        <p:spPr bwMode="auto">
          <a:xfrm>
            <a:off x="3505200" y="2590800"/>
            <a:ext cx="0" cy="2971800"/>
          </a:xfrm>
          <a:prstGeom prst="line">
            <a:avLst/>
          </a:prstGeom>
          <a:noFill/>
          <a:ln w="9525">
            <a:solidFill>
              <a:schemeClr val="tx1"/>
            </a:solidFill>
            <a:round/>
            <a:headEnd/>
            <a:tailEnd/>
          </a:ln>
        </p:spPr>
        <p:txBody>
          <a:bodyPr/>
          <a:lstStyle/>
          <a:p>
            <a:endParaRPr lang="en-GB"/>
          </a:p>
        </p:txBody>
      </p:sp>
      <p:sp>
        <p:nvSpPr>
          <p:cNvPr id="151558" name="Freeform 6"/>
          <p:cNvSpPr>
            <a:spLocks/>
          </p:cNvSpPr>
          <p:nvPr/>
        </p:nvSpPr>
        <p:spPr bwMode="auto">
          <a:xfrm>
            <a:off x="2357438" y="1909763"/>
            <a:ext cx="3971925" cy="3633787"/>
          </a:xfrm>
          <a:custGeom>
            <a:avLst/>
            <a:gdLst>
              <a:gd name="T0" fmla="*/ 0 w 2502"/>
              <a:gd name="T1" fmla="*/ 2289 h 2289"/>
              <a:gd name="T2" fmla="*/ 54 w 2502"/>
              <a:gd name="T3" fmla="*/ 1983 h 2289"/>
              <a:gd name="T4" fmla="*/ 81 w 2502"/>
              <a:gd name="T5" fmla="*/ 1848 h 2289"/>
              <a:gd name="T6" fmla="*/ 117 w 2502"/>
              <a:gd name="T7" fmla="*/ 1398 h 2289"/>
              <a:gd name="T8" fmla="*/ 171 w 2502"/>
              <a:gd name="T9" fmla="*/ 1137 h 2289"/>
              <a:gd name="T10" fmla="*/ 189 w 2502"/>
              <a:gd name="T11" fmla="*/ 1020 h 2289"/>
              <a:gd name="T12" fmla="*/ 270 w 2502"/>
              <a:gd name="T13" fmla="*/ 831 h 2289"/>
              <a:gd name="T14" fmla="*/ 297 w 2502"/>
              <a:gd name="T15" fmla="*/ 750 h 2289"/>
              <a:gd name="T16" fmla="*/ 342 w 2502"/>
              <a:gd name="T17" fmla="*/ 669 h 2289"/>
              <a:gd name="T18" fmla="*/ 351 w 2502"/>
              <a:gd name="T19" fmla="*/ 642 h 2289"/>
              <a:gd name="T20" fmla="*/ 405 w 2502"/>
              <a:gd name="T21" fmla="*/ 606 h 2289"/>
              <a:gd name="T22" fmla="*/ 621 w 2502"/>
              <a:gd name="T23" fmla="*/ 480 h 2289"/>
              <a:gd name="T24" fmla="*/ 729 w 2502"/>
              <a:gd name="T25" fmla="*/ 444 h 2289"/>
              <a:gd name="T26" fmla="*/ 837 w 2502"/>
              <a:gd name="T27" fmla="*/ 381 h 2289"/>
              <a:gd name="T28" fmla="*/ 891 w 2502"/>
              <a:gd name="T29" fmla="*/ 363 h 2289"/>
              <a:gd name="T30" fmla="*/ 972 w 2502"/>
              <a:gd name="T31" fmla="*/ 327 h 2289"/>
              <a:gd name="T32" fmla="*/ 1134 w 2502"/>
              <a:gd name="T33" fmla="*/ 264 h 2289"/>
              <a:gd name="T34" fmla="*/ 1503 w 2502"/>
              <a:gd name="T35" fmla="*/ 174 h 2289"/>
              <a:gd name="T36" fmla="*/ 1827 w 2502"/>
              <a:gd name="T37" fmla="*/ 84 h 2289"/>
              <a:gd name="T38" fmla="*/ 2070 w 2502"/>
              <a:gd name="T39" fmla="*/ 75 h 2289"/>
              <a:gd name="T40" fmla="*/ 2295 w 2502"/>
              <a:gd name="T41" fmla="*/ 12 h 2289"/>
              <a:gd name="T42" fmla="*/ 2502 w 2502"/>
              <a:gd name="T43" fmla="*/ 3 h 228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502"/>
              <a:gd name="T67" fmla="*/ 0 h 2289"/>
              <a:gd name="T68" fmla="*/ 2502 w 2502"/>
              <a:gd name="T69" fmla="*/ 2289 h 228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502" h="2289">
                <a:moveTo>
                  <a:pt x="0" y="2289"/>
                </a:moveTo>
                <a:cubicBezTo>
                  <a:pt x="56" y="2205"/>
                  <a:pt x="42" y="2079"/>
                  <a:pt x="54" y="1983"/>
                </a:cubicBezTo>
                <a:cubicBezTo>
                  <a:pt x="60" y="1937"/>
                  <a:pt x="76" y="1894"/>
                  <a:pt x="81" y="1848"/>
                </a:cubicBezTo>
                <a:cubicBezTo>
                  <a:pt x="98" y="1698"/>
                  <a:pt x="103" y="1548"/>
                  <a:pt x="117" y="1398"/>
                </a:cubicBezTo>
                <a:cubicBezTo>
                  <a:pt x="125" y="1310"/>
                  <a:pt x="150" y="1222"/>
                  <a:pt x="171" y="1137"/>
                </a:cubicBezTo>
                <a:cubicBezTo>
                  <a:pt x="173" y="1130"/>
                  <a:pt x="186" y="1032"/>
                  <a:pt x="189" y="1020"/>
                </a:cubicBezTo>
                <a:cubicBezTo>
                  <a:pt x="207" y="948"/>
                  <a:pt x="241" y="896"/>
                  <a:pt x="270" y="831"/>
                </a:cubicBezTo>
                <a:cubicBezTo>
                  <a:pt x="282" y="805"/>
                  <a:pt x="281" y="774"/>
                  <a:pt x="297" y="750"/>
                </a:cubicBezTo>
                <a:cubicBezTo>
                  <a:pt x="314" y="725"/>
                  <a:pt x="328" y="696"/>
                  <a:pt x="342" y="669"/>
                </a:cubicBezTo>
                <a:cubicBezTo>
                  <a:pt x="346" y="661"/>
                  <a:pt x="344" y="649"/>
                  <a:pt x="351" y="642"/>
                </a:cubicBezTo>
                <a:cubicBezTo>
                  <a:pt x="366" y="627"/>
                  <a:pt x="390" y="621"/>
                  <a:pt x="405" y="606"/>
                </a:cubicBezTo>
                <a:cubicBezTo>
                  <a:pt x="465" y="546"/>
                  <a:pt x="545" y="514"/>
                  <a:pt x="621" y="480"/>
                </a:cubicBezTo>
                <a:cubicBezTo>
                  <a:pt x="649" y="467"/>
                  <a:pt x="702" y="462"/>
                  <a:pt x="729" y="444"/>
                </a:cubicBezTo>
                <a:cubicBezTo>
                  <a:pt x="764" y="421"/>
                  <a:pt x="799" y="398"/>
                  <a:pt x="837" y="381"/>
                </a:cubicBezTo>
                <a:cubicBezTo>
                  <a:pt x="854" y="373"/>
                  <a:pt x="875" y="374"/>
                  <a:pt x="891" y="363"/>
                </a:cubicBezTo>
                <a:cubicBezTo>
                  <a:pt x="916" y="347"/>
                  <a:pt x="947" y="343"/>
                  <a:pt x="972" y="327"/>
                </a:cubicBezTo>
                <a:cubicBezTo>
                  <a:pt x="1020" y="295"/>
                  <a:pt x="1079" y="282"/>
                  <a:pt x="1134" y="264"/>
                </a:cubicBezTo>
                <a:cubicBezTo>
                  <a:pt x="1256" y="223"/>
                  <a:pt x="1376" y="199"/>
                  <a:pt x="1503" y="174"/>
                </a:cubicBezTo>
                <a:cubicBezTo>
                  <a:pt x="1610" y="153"/>
                  <a:pt x="1717" y="91"/>
                  <a:pt x="1827" y="84"/>
                </a:cubicBezTo>
                <a:cubicBezTo>
                  <a:pt x="1908" y="79"/>
                  <a:pt x="1989" y="78"/>
                  <a:pt x="2070" y="75"/>
                </a:cubicBezTo>
                <a:cubicBezTo>
                  <a:pt x="2147" y="62"/>
                  <a:pt x="2218" y="22"/>
                  <a:pt x="2295" y="12"/>
                </a:cubicBezTo>
                <a:cubicBezTo>
                  <a:pt x="2387" y="0"/>
                  <a:pt x="2407" y="3"/>
                  <a:pt x="2502" y="3"/>
                </a:cubicBezTo>
              </a:path>
            </a:pathLst>
          </a:custGeom>
          <a:noFill/>
          <a:ln w="25400">
            <a:solidFill>
              <a:schemeClr val="tx1"/>
            </a:solidFill>
            <a:round/>
            <a:headEnd/>
            <a:tailEnd/>
          </a:ln>
        </p:spPr>
        <p:txBody>
          <a:bodyPr/>
          <a:lstStyle/>
          <a:p>
            <a:endParaRPr lang="en-GB"/>
          </a:p>
        </p:txBody>
      </p:sp>
      <p:sp>
        <p:nvSpPr>
          <p:cNvPr id="151559" name="Text Box 7"/>
          <p:cNvSpPr txBox="1">
            <a:spLocks noChangeArrowheads="1"/>
          </p:cNvSpPr>
          <p:nvPr/>
        </p:nvSpPr>
        <p:spPr bwMode="auto">
          <a:xfrm>
            <a:off x="2727325" y="3922713"/>
            <a:ext cx="717550" cy="366712"/>
          </a:xfrm>
          <a:prstGeom prst="rect">
            <a:avLst/>
          </a:prstGeom>
          <a:noFill/>
          <a:ln w="9525">
            <a:noFill/>
            <a:miter lim="800000"/>
            <a:headEnd/>
            <a:tailEnd/>
          </a:ln>
        </p:spPr>
        <p:txBody>
          <a:bodyPr wrap="none">
            <a:spAutoFit/>
          </a:bodyPr>
          <a:lstStyle/>
          <a:p>
            <a:pPr eaLnBrk="0" hangingPunct="0"/>
            <a:r>
              <a:rPr lang="en-GB" b="1"/>
              <a:t>Lean</a:t>
            </a:r>
          </a:p>
        </p:txBody>
      </p:sp>
      <p:sp>
        <p:nvSpPr>
          <p:cNvPr id="151560" name="Text Box 8"/>
          <p:cNvSpPr txBox="1">
            <a:spLocks noChangeArrowheads="1"/>
          </p:cNvSpPr>
          <p:nvPr/>
        </p:nvSpPr>
        <p:spPr bwMode="auto">
          <a:xfrm>
            <a:off x="5029200" y="3886200"/>
            <a:ext cx="742950" cy="366713"/>
          </a:xfrm>
          <a:prstGeom prst="rect">
            <a:avLst/>
          </a:prstGeom>
          <a:noFill/>
          <a:ln w="9525">
            <a:noFill/>
            <a:miter lim="800000"/>
            <a:headEnd/>
            <a:tailEnd/>
          </a:ln>
        </p:spPr>
        <p:txBody>
          <a:bodyPr wrap="none">
            <a:spAutoFit/>
          </a:bodyPr>
          <a:lstStyle/>
          <a:p>
            <a:pPr eaLnBrk="0" hangingPunct="0"/>
            <a:r>
              <a:rPr lang="en-GB" b="1"/>
              <a:t>Agile</a:t>
            </a:r>
          </a:p>
        </p:txBody>
      </p:sp>
      <p:sp>
        <p:nvSpPr>
          <p:cNvPr id="151561" name="Text Box 9"/>
          <p:cNvSpPr txBox="1">
            <a:spLocks noChangeArrowheads="1"/>
          </p:cNvSpPr>
          <p:nvPr/>
        </p:nvSpPr>
        <p:spPr bwMode="auto">
          <a:xfrm>
            <a:off x="1676400" y="2362200"/>
            <a:ext cx="641350" cy="366713"/>
          </a:xfrm>
          <a:prstGeom prst="rect">
            <a:avLst/>
          </a:prstGeom>
          <a:noFill/>
          <a:ln w="9525">
            <a:noFill/>
            <a:miter lim="800000"/>
            <a:headEnd/>
            <a:tailEnd/>
          </a:ln>
        </p:spPr>
        <p:txBody>
          <a:bodyPr wrap="none">
            <a:spAutoFit/>
          </a:bodyPr>
          <a:lstStyle/>
          <a:p>
            <a:pPr eaLnBrk="0" hangingPunct="0"/>
            <a:r>
              <a:rPr lang="en-GB" b="1"/>
              <a:t>80%</a:t>
            </a:r>
          </a:p>
        </p:txBody>
      </p:sp>
      <p:sp>
        <p:nvSpPr>
          <p:cNvPr id="151562" name="Text Box 10"/>
          <p:cNvSpPr txBox="1">
            <a:spLocks noChangeArrowheads="1"/>
          </p:cNvSpPr>
          <p:nvPr/>
        </p:nvSpPr>
        <p:spPr bwMode="auto">
          <a:xfrm>
            <a:off x="3124200" y="5715000"/>
            <a:ext cx="641350" cy="366713"/>
          </a:xfrm>
          <a:prstGeom prst="rect">
            <a:avLst/>
          </a:prstGeom>
          <a:noFill/>
          <a:ln w="9525">
            <a:noFill/>
            <a:miter lim="800000"/>
            <a:headEnd/>
            <a:tailEnd/>
          </a:ln>
        </p:spPr>
        <p:txBody>
          <a:bodyPr wrap="none">
            <a:spAutoFit/>
          </a:bodyPr>
          <a:lstStyle/>
          <a:p>
            <a:pPr eaLnBrk="0" hangingPunct="0"/>
            <a:r>
              <a:rPr lang="en-GB" b="1"/>
              <a:t>20%</a:t>
            </a:r>
          </a:p>
        </p:txBody>
      </p:sp>
      <p:sp>
        <p:nvSpPr>
          <p:cNvPr id="151563" name="Text Box 11"/>
          <p:cNvSpPr txBox="1">
            <a:spLocks noChangeArrowheads="1"/>
          </p:cNvSpPr>
          <p:nvPr/>
        </p:nvSpPr>
        <p:spPr bwMode="auto">
          <a:xfrm>
            <a:off x="4724400" y="5891213"/>
            <a:ext cx="1539875" cy="336550"/>
          </a:xfrm>
          <a:prstGeom prst="rect">
            <a:avLst/>
          </a:prstGeom>
          <a:noFill/>
          <a:ln w="9525">
            <a:noFill/>
            <a:miter lim="800000"/>
            <a:headEnd/>
            <a:tailEnd/>
          </a:ln>
        </p:spPr>
        <p:txBody>
          <a:bodyPr wrap="none">
            <a:spAutoFit/>
          </a:bodyPr>
          <a:lstStyle/>
          <a:p>
            <a:pPr eaLnBrk="0" hangingPunct="0"/>
            <a:r>
              <a:rPr lang="en-GB" sz="1600" b="1"/>
              <a:t>% of products</a:t>
            </a:r>
          </a:p>
        </p:txBody>
      </p:sp>
      <p:sp>
        <p:nvSpPr>
          <p:cNvPr id="151564" name="Text Box 12"/>
          <p:cNvSpPr txBox="1">
            <a:spLocks noChangeArrowheads="1"/>
          </p:cNvSpPr>
          <p:nvPr/>
        </p:nvSpPr>
        <p:spPr bwMode="auto">
          <a:xfrm>
            <a:off x="1295400" y="3376613"/>
            <a:ext cx="1041400" cy="825500"/>
          </a:xfrm>
          <a:prstGeom prst="rect">
            <a:avLst/>
          </a:prstGeom>
          <a:noFill/>
          <a:ln w="9525">
            <a:noFill/>
            <a:miter lim="800000"/>
            <a:headEnd/>
            <a:tailEnd/>
          </a:ln>
        </p:spPr>
        <p:txBody>
          <a:bodyPr wrap="none">
            <a:spAutoFit/>
          </a:bodyPr>
          <a:lstStyle/>
          <a:p>
            <a:pPr eaLnBrk="0" hangingPunct="0"/>
            <a:r>
              <a:rPr lang="en-GB" sz="1600" b="1"/>
              <a:t>% of</a:t>
            </a:r>
          </a:p>
          <a:p>
            <a:pPr eaLnBrk="0" hangingPunct="0"/>
            <a:r>
              <a:rPr lang="en-GB" sz="1600" b="1"/>
              <a:t>Total </a:t>
            </a:r>
          </a:p>
          <a:p>
            <a:pPr eaLnBrk="0" hangingPunct="0"/>
            <a:r>
              <a:rPr lang="en-GB" sz="1600" b="1"/>
              <a:t>Demand </a:t>
            </a:r>
          </a:p>
        </p:txBody>
      </p:sp>
      <p:sp>
        <p:nvSpPr>
          <p:cNvPr id="151565" name="Text Box 13"/>
          <p:cNvSpPr txBox="1">
            <a:spLocks noChangeArrowheads="1"/>
          </p:cNvSpPr>
          <p:nvPr/>
        </p:nvSpPr>
        <p:spPr bwMode="auto">
          <a:xfrm>
            <a:off x="7162800" y="4318000"/>
            <a:ext cx="1924050" cy="1793875"/>
          </a:xfrm>
          <a:prstGeom prst="rect">
            <a:avLst/>
          </a:prstGeom>
          <a:noFill/>
          <a:ln w="9525">
            <a:noFill/>
            <a:miter lim="800000"/>
            <a:headEnd/>
            <a:tailEnd/>
          </a:ln>
        </p:spPr>
        <p:txBody>
          <a:bodyPr wrap="none">
            <a:spAutoFit/>
          </a:bodyPr>
          <a:lstStyle/>
          <a:p>
            <a:pPr eaLnBrk="0" hangingPunct="0">
              <a:buFontTx/>
              <a:buChar char="•"/>
            </a:pPr>
            <a:r>
              <a:rPr lang="en-GB" sz="1400" b="1"/>
              <a:t> Forecast for </a:t>
            </a:r>
            <a:br>
              <a:rPr lang="en-GB" sz="1400" b="1"/>
            </a:br>
            <a:r>
              <a:rPr lang="en-GB" sz="1400" b="1"/>
              <a:t>capacity, execute to</a:t>
            </a:r>
            <a:br>
              <a:rPr lang="en-GB" sz="1400" b="1"/>
            </a:br>
            <a:r>
              <a:rPr lang="en-GB" sz="1400" b="1"/>
              <a:t>demand</a:t>
            </a:r>
          </a:p>
          <a:p>
            <a:pPr eaLnBrk="0" hangingPunct="0">
              <a:buFontTx/>
              <a:buChar char="•"/>
            </a:pPr>
            <a:r>
              <a:rPr lang="en-GB" sz="1400" b="1"/>
              <a:t> Make to order</a:t>
            </a:r>
          </a:p>
          <a:p>
            <a:pPr eaLnBrk="0" hangingPunct="0">
              <a:buFontTx/>
              <a:buChar char="•"/>
            </a:pPr>
            <a:r>
              <a:rPr lang="en-GB" sz="1400" b="1"/>
              <a:t> High priority in</a:t>
            </a:r>
            <a:br>
              <a:rPr lang="en-GB" sz="1400" b="1"/>
            </a:br>
            <a:r>
              <a:rPr lang="en-GB" sz="1400" b="1"/>
              <a:t>production schedule</a:t>
            </a:r>
          </a:p>
          <a:p>
            <a:pPr eaLnBrk="0" hangingPunct="0">
              <a:buFontTx/>
              <a:buChar char="•"/>
            </a:pPr>
            <a:r>
              <a:rPr lang="en-GB" sz="1400" b="1"/>
              <a:t> Hold inventory in</a:t>
            </a:r>
            <a:br>
              <a:rPr lang="en-GB" sz="1400" b="1"/>
            </a:br>
            <a:r>
              <a:rPr lang="en-GB" sz="1400" b="1"/>
              <a:t>generic form</a:t>
            </a:r>
          </a:p>
        </p:txBody>
      </p:sp>
      <p:sp>
        <p:nvSpPr>
          <p:cNvPr id="151566" name="Line 14"/>
          <p:cNvSpPr>
            <a:spLocks noChangeShapeType="1"/>
          </p:cNvSpPr>
          <p:nvPr/>
        </p:nvSpPr>
        <p:spPr bwMode="auto">
          <a:xfrm>
            <a:off x="5715000" y="4114800"/>
            <a:ext cx="1524000" cy="381000"/>
          </a:xfrm>
          <a:prstGeom prst="line">
            <a:avLst/>
          </a:prstGeom>
          <a:noFill/>
          <a:ln w="9525">
            <a:solidFill>
              <a:schemeClr val="tx1"/>
            </a:solidFill>
            <a:round/>
            <a:headEnd/>
            <a:tailEnd/>
          </a:ln>
        </p:spPr>
        <p:txBody>
          <a:bodyPr/>
          <a:lstStyle/>
          <a:p>
            <a:endParaRPr lang="en-GB"/>
          </a:p>
        </p:txBody>
      </p:sp>
      <p:sp>
        <p:nvSpPr>
          <p:cNvPr id="151567" name="Text Box 15"/>
          <p:cNvSpPr txBox="1">
            <a:spLocks noChangeArrowheads="1"/>
          </p:cNvSpPr>
          <p:nvPr/>
        </p:nvSpPr>
        <p:spPr bwMode="auto">
          <a:xfrm>
            <a:off x="228600" y="4800600"/>
            <a:ext cx="1946275" cy="1368425"/>
          </a:xfrm>
          <a:prstGeom prst="rect">
            <a:avLst/>
          </a:prstGeom>
          <a:noFill/>
          <a:ln w="9525">
            <a:noFill/>
            <a:miter lim="800000"/>
            <a:headEnd/>
            <a:tailEnd/>
          </a:ln>
        </p:spPr>
        <p:txBody>
          <a:bodyPr wrap="none">
            <a:spAutoFit/>
          </a:bodyPr>
          <a:lstStyle/>
          <a:p>
            <a:pPr eaLnBrk="0" hangingPunct="0">
              <a:buFontTx/>
              <a:buChar char="•"/>
            </a:pPr>
            <a:r>
              <a:rPr lang="en-GB" sz="1400" b="1"/>
              <a:t> Make to forecast</a:t>
            </a:r>
          </a:p>
          <a:p>
            <a:pPr eaLnBrk="0" hangingPunct="0">
              <a:buFontTx/>
              <a:buChar char="•"/>
            </a:pPr>
            <a:r>
              <a:rPr lang="en-GB" sz="1400" b="1"/>
              <a:t> Low priority in </a:t>
            </a:r>
            <a:br>
              <a:rPr lang="en-GB" sz="1400" b="1"/>
            </a:br>
            <a:r>
              <a:rPr lang="en-GB" sz="1400" b="1"/>
              <a:t>production schedule</a:t>
            </a:r>
          </a:p>
          <a:p>
            <a:pPr eaLnBrk="0" hangingPunct="0">
              <a:buFontTx/>
              <a:buChar char="•"/>
            </a:pPr>
            <a:r>
              <a:rPr lang="en-GB" sz="1400" b="1"/>
              <a:t> Focus on efficiency</a:t>
            </a:r>
          </a:p>
          <a:p>
            <a:pPr eaLnBrk="0" hangingPunct="0">
              <a:buFontTx/>
              <a:buChar char="•"/>
            </a:pPr>
            <a:r>
              <a:rPr lang="en-GB" sz="1400" b="1"/>
              <a:t> Seek economics of</a:t>
            </a:r>
            <a:br>
              <a:rPr lang="en-GB" sz="1400" b="1"/>
            </a:br>
            <a:r>
              <a:rPr lang="en-GB" sz="1400" b="1"/>
              <a:t>scale</a:t>
            </a:r>
          </a:p>
        </p:txBody>
      </p:sp>
      <p:sp>
        <p:nvSpPr>
          <p:cNvPr id="151568" name="Line 16"/>
          <p:cNvSpPr>
            <a:spLocks noChangeShapeType="1"/>
          </p:cNvSpPr>
          <p:nvPr/>
        </p:nvSpPr>
        <p:spPr bwMode="auto">
          <a:xfrm flipV="1">
            <a:off x="1828800" y="4267200"/>
            <a:ext cx="990600" cy="609600"/>
          </a:xfrm>
          <a:prstGeom prst="line">
            <a:avLst/>
          </a:prstGeom>
          <a:noFill/>
          <a:ln w="9525">
            <a:solidFill>
              <a:schemeClr val="tx1"/>
            </a:solidFill>
            <a:round/>
            <a:headEnd/>
            <a:tailEnd/>
          </a:ln>
        </p:spPr>
        <p:txBody>
          <a:bodyPr/>
          <a:lstStyle/>
          <a:p>
            <a:endParaRPr lang="en-GB"/>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defRPr/>
            </a:pPr>
            <a:r>
              <a:rPr lang="en-GB" i="1" smtClean="0">
                <a:effectLst>
                  <a:outerShdw blurRad="38100" dist="38100" dir="2700000" algn="tl">
                    <a:srgbClr val="C0C0C0"/>
                  </a:outerShdw>
                </a:effectLst>
              </a:rPr>
              <a:t>The de-coupling point</a:t>
            </a:r>
          </a:p>
        </p:txBody>
      </p:sp>
      <p:sp>
        <p:nvSpPr>
          <p:cNvPr id="152579" name="AutoShape 3"/>
          <p:cNvSpPr>
            <a:spLocks noChangeArrowheads="1"/>
          </p:cNvSpPr>
          <p:nvPr/>
        </p:nvSpPr>
        <p:spPr bwMode="auto">
          <a:xfrm>
            <a:off x="1143000" y="2819400"/>
            <a:ext cx="2743200" cy="609600"/>
          </a:xfrm>
          <a:prstGeom prst="rightArrow">
            <a:avLst>
              <a:gd name="adj1" fmla="val 50000"/>
              <a:gd name="adj2" fmla="val 112500"/>
            </a:avLst>
          </a:prstGeom>
          <a:gradFill rotWithShape="0">
            <a:gsLst>
              <a:gs pos="0">
                <a:schemeClr val="accent2"/>
              </a:gs>
              <a:gs pos="100000">
                <a:schemeClr val="bg1"/>
              </a:gs>
            </a:gsLst>
            <a:lin ang="5400000" scaled="1"/>
          </a:gradFill>
          <a:ln w="9525">
            <a:solidFill>
              <a:schemeClr val="tx1"/>
            </a:solidFill>
            <a:miter lim="800000"/>
            <a:headEnd/>
            <a:tailEnd/>
          </a:ln>
        </p:spPr>
        <p:txBody>
          <a:bodyPr wrap="none" anchor="ctr"/>
          <a:lstStyle/>
          <a:p>
            <a:endParaRPr lang="en-US"/>
          </a:p>
        </p:txBody>
      </p:sp>
      <p:sp>
        <p:nvSpPr>
          <p:cNvPr id="152580" name="AutoShape 4"/>
          <p:cNvSpPr>
            <a:spLocks noChangeArrowheads="1"/>
          </p:cNvSpPr>
          <p:nvPr/>
        </p:nvSpPr>
        <p:spPr bwMode="auto">
          <a:xfrm rot="10771705">
            <a:off x="4191000" y="2590800"/>
            <a:ext cx="1219200" cy="990600"/>
          </a:xfrm>
          <a:prstGeom prst="triangle">
            <a:avLst>
              <a:gd name="adj" fmla="val 57181"/>
            </a:avLst>
          </a:prstGeom>
          <a:gradFill rotWithShape="0">
            <a:gsLst>
              <a:gs pos="0">
                <a:schemeClr val="accent2"/>
              </a:gs>
              <a:gs pos="100000">
                <a:schemeClr val="bg1"/>
              </a:gs>
            </a:gsLst>
            <a:lin ang="5400000" scaled="1"/>
          </a:gradFill>
          <a:ln w="9525">
            <a:solidFill>
              <a:schemeClr val="tx1"/>
            </a:solidFill>
            <a:miter lim="800000"/>
            <a:headEnd/>
            <a:tailEnd/>
          </a:ln>
        </p:spPr>
        <p:txBody>
          <a:bodyPr wrap="none" anchor="ctr"/>
          <a:lstStyle/>
          <a:p>
            <a:endParaRPr lang="en-US"/>
          </a:p>
        </p:txBody>
      </p:sp>
      <p:sp>
        <p:nvSpPr>
          <p:cNvPr id="152581" name="AutoShape 5"/>
          <p:cNvSpPr>
            <a:spLocks noChangeArrowheads="1"/>
          </p:cNvSpPr>
          <p:nvPr/>
        </p:nvSpPr>
        <p:spPr bwMode="auto">
          <a:xfrm>
            <a:off x="5867400" y="2743200"/>
            <a:ext cx="1295400" cy="838200"/>
          </a:xfrm>
          <a:prstGeom prst="rightArrow">
            <a:avLst>
              <a:gd name="adj1" fmla="val 50000"/>
              <a:gd name="adj2" fmla="val 38636"/>
            </a:avLst>
          </a:prstGeom>
          <a:gradFill rotWithShape="0">
            <a:gsLst>
              <a:gs pos="0">
                <a:schemeClr val="accent2"/>
              </a:gs>
              <a:gs pos="100000">
                <a:schemeClr val="bg1"/>
              </a:gs>
            </a:gsLst>
            <a:lin ang="5400000" scaled="1"/>
          </a:gradFill>
          <a:ln w="9525">
            <a:solidFill>
              <a:schemeClr val="tx1"/>
            </a:solidFill>
            <a:miter lim="800000"/>
            <a:headEnd/>
            <a:tailEnd/>
          </a:ln>
        </p:spPr>
        <p:txBody>
          <a:bodyPr wrap="none" anchor="ctr"/>
          <a:lstStyle/>
          <a:p>
            <a:endParaRPr lang="en-US"/>
          </a:p>
        </p:txBody>
      </p:sp>
      <p:sp>
        <p:nvSpPr>
          <p:cNvPr id="152582" name="AutoShape 6"/>
          <p:cNvSpPr>
            <a:spLocks noChangeArrowheads="1"/>
          </p:cNvSpPr>
          <p:nvPr/>
        </p:nvSpPr>
        <p:spPr bwMode="auto">
          <a:xfrm>
            <a:off x="4572000" y="3886200"/>
            <a:ext cx="228600" cy="1447800"/>
          </a:xfrm>
          <a:prstGeom prst="upArrow">
            <a:avLst>
              <a:gd name="adj1" fmla="val 50000"/>
              <a:gd name="adj2" fmla="val 158333"/>
            </a:avLst>
          </a:prstGeom>
          <a:gradFill rotWithShape="0">
            <a:gsLst>
              <a:gs pos="0">
                <a:schemeClr val="accent2"/>
              </a:gs>
              <a:gs pos="100000">
                <a:schemeClr val="bg1"/>
              </a:gs>
            </a:gsLst>
            <a:lin ang="5400000" scaled="1"/>
          </a:gradFill>
          <a:ln w="9525">
            <a:solidFill>
              <a:schemeClr val="tx1"/>
            </a:solidFill>
            <a:miter lim="800000"/>
            <a:headEnd/>
            <a:tailEnd/>
          </a:ln>
        </p:spPr>
        <p:txBody>
          <a:bodyPr wrap="none" anchor="ctr"/>
          <a:lstStyle/>
          <a:p>
            <a:endParaRPr lang="en-US"/>
          </a:p>
        </p:txBody>
      </p:sp>
      <p:sp>
        <p:nvSpPr>
          <p:cNvPr id="152583" name="Text Box 7"/>
          <p:cNvSpPr txBox="1">
            <a:spLocks noChangeArrowheads="1"/>
          </p:cNvSpPr>
          <p:nvPr/>
        </p:nvSpPr>
        <p:spPr bwMode="auto">
          <a:xfrm>
            <a:off x="1752600" y="2438400"/>
            <a:ext cx="777875" cy="396875"/>
          </a:xfrm>
          <a:prstGeom prst="rect">
            <a:avLst/>
          </a:prstGeom>
          <a:noFill/>
          <a:ln w="9525">
            <a:noFill/>
            <a:miter lim="800000"/>
            <a:headEnd/>
            <a:tailEnd/>
          </a:ln>
        </p:spPr>
        <p:txBody>
          <a:bodyPr wrap="none">
            <a:spAutoFit/>
          </a:bodyPr>
          <a:lstStyle/>
          <a:p>
            <a:pPr eaLnBrk="0" hangingPunct="0"/>
            <a:r>
              <a:rPr lang="en-GB" sz="2000" b="1"/>
              <a:t>Lean</a:t>
            </a:r>
          </a:p>
        </p:txBody>
      </p:sp>
      <p:sp>
        <p:nvSpPr>
          <p:cNvPr id="152584" name="Text Box 8"/>
          <p:cNvSpPr txBox="1">
            <a:spLocks noChangeArrowheads="1"/>
          </p:cNvSpPr>
          <p:nvPr/>
        </p:nvSpPr>
        <p:spPr bwMode="auto">
          <a:xfrm>
            <a:off x="7162800" y="2514600"/>
            <a:ext cx="804863" cy="396875"/>
          </a:xfrm>
          <a:prstGeom prst="rect">
            <a:avLst/>
          </a:prstGeom>
          <a:noFill/>
          <a:ln w="9525">
            <a:noFill/>
            <a:miter lim="800000"/>
            <a:headEnd/>
            <a:tailEnd/>
          </a:ln>
        </p:spPr>
        <p:txBody>
          <a:bodyPr wrap="none">
            <a:spAutoFit/>
          </a:bodyPr>
          <a:lstStyle/>
          <a:p>
            <a:pPr eaLnBrk="0" hangingPunct="0"/>
            <a:r>
              <a:rPr lang="en-GB" sz="2000" b="1"/>
              <a:t>Agile</a:t>
            </a:r>
          </a:p>
        </p:txBody>
      </p:sp>
      <p:sp>
        <p:nvSpPr>
          <p:cNvPr id="152585" name="Text Box 9"/>
          <p:cNvSpPr txBox="1">
            <a:spLocks noChangeArrowheads="1"/>
          </p:cNvSpPr>
          <p:nvPr/>
        </p:nvSpPr>
        <p:spPr bwMode="auto">
          <a:xfrm>
            <a:off x="593725" y="3846513"/>
            <a:ext cx="3235325" cy="1465262"/>
          </a:xfrm>
          <a:prstGeom prst="rect">
            <a:avLst/>
          </a:prstGeom>
          <a:noFill/>
          <a:ln w="9525">
            <a:noFill/>
            <a:miter lim="800000"/>
            <a:headEnd/>
            <a:tailEnd/>
          </a:ln>
        </p:spPr>
        <p:txBody>
          <a:bodyPr wrap="none">
            <a:spAutoFit/>
          </a:bodyPr>
          <a:lstStyle/>
          <a:p>
            <a:pPr eaLnBrk="0" hangingPunct="0">
              <a:buFontTx/>
              <a:buChar char="•"/>
            </a:pPr>
            <a:r>
              <a:rPr lang="en-GB"/>
              <a:t> </a:t>
            </a:r>
            <a:r>
              <a:rPr lang="en-GB" b="1"/>
              <a:t>Forecast at generic level</a:t>
            </a:r>
            <a:br>
              <a:rPr lang="en-GB" b="1"/>
            </a:br>
            <a:endParaRPr lang="en-GB" b="1"/>
          </a:p>
          <a:p>
            <a:pPr eaLnBrk="0" hangingPunct="0">
              <a:buFontTx/>
              <a:buChar char="•"/>
            </a:pPr>
            <a:r>
              <a:rPr lang="en-GB" b="1"/>
              <a:t> Economic batch quantities</a:t>
            </a:r>
            <a:br>
              <a:rPr lang="en-GB" b="1"/>
            </a:br>
            <a:endParaRPr lang="en-GB" b="1"/>
          </a:p>
          <a:p>
            <a:pPr eaLnBrk="0" hangingPunct="0">
              <a:buFontTx/>
              <a:buChar char="•"/>
            </a:pPr>
            <a:r>
              <a:rPr lang="en-GB" b="1"/>
              <a:t> Maximise efficiencies</a:t>
            </a:r>
          </a:p>
        </p:txBody>
      </p:sp>
      <p:sp>
        <p:nvSpPr>
          <p:cNvPr id="152586" name="Text Box 10"/>
          <p:cNvSpPr txBox="1">
            <a:spLocks noChangeArrowheads="1"/>
          </p:cNvSpPr>
          <p:nvPr/>
        </p:nvSpPr>
        <p:spPr bwMode="auto">
          <a:xfrm>
            <a:off x="5562600" y="3810000"/>
            <a:ext cx="2905125" cy="1465263"/>
          </a:xfrm>
          <a:prstGeom prst="rect">
            <a:avLst/>
          </a:prstGeom>
          <a:noFill/>
          <a:ln w="9525">
            <a:noFill/>
            <a:miter lim="800000"/>
            <a:headEnd/>
            <a:tailEnd/>
          </a:ln>
        </p:spPr>
        <p:txBody>
          <a:bodyPr wrap="none">
            <a:spAutoFit/>
          </a:bodyPr>
          <a:lstStyle/>
          <a:p>
            <a:pPr eaLnBrk="0" hangingPunct="0">
              <a:buFontTx/>
              <a:buChar char="•"/>
            </a:pPr>
            <a:r>
              <a:rPr lang="en-GB"/>
              <a:t> </a:t>
            </a:r>
            <a:r>
              <a:rPr lang="en-GB" b="1"/>
              <a:t>Demand driven</a:t>
            </a:r>
            <a:br>
              <a:rPr lang="en-GB" b="1"/>
            </a:br>
            <a:endParaRPr lang="en-GB" b="1"/>
          </a:p>
          <a:p>
            <a:pPr eaLnBrk="0" hangingPunct="0">
              <a:buFontTx/>
              <a:buChar char="•"/>
            </a:pPr>
            <a:r>
              <a:rPr lang="en-GB" b="1"/>
              <a:t> Localised configuration</a:t>
            </a:r>
            <a:br>
              <a:rPr lang="en-GB" b="1"/>
            </a:br>
            <a:endParaRPr lang="en-GB" b="1"/>
          </a:p>
          <a:p>
            <a:pPr eaLnBrk="0" hangingPunct="0">
              <a:buFontTx/>
              <a:buChar char="•"/>
            </a:pPr>
            <a:r>
              <a:rPr lang="en-GB" b="1"/>
              <a:t> Maximise effectiveness</a:t>
            </a:r>
          </a:p>
        </p:txBody>
      </p:sp>
      <p:sp>
        <p:nvSpPr>
          <p:cNvPr id="152587" name="Text Box 11"/>
          <p:cNvSpPr txBox="1">
            <a:spLocks noChangeArrowheads="1"/>
          </p:cNvSpPr>
          <p:nvPr/>
        </p:nvSpPr>
        <p:spPr bwMode="auto">
          <a:xfrm>
            <a:off x="4114800" y="5562600"/>
            <a:ext cx="1339850" cy="701675"/>
          </a:xfrm>
          <a:prstGeom prst="rect">
            <a:avLst/>
          </a:prstGeom>
          <a:noFill/>
          <a:ln w="9525">
            <a:noFill/>
            <a:miter lim="800000"/>
            <a:headEnd/>
            <a:tailEnd/>
          </a:ln>
        </p:spPr>
        <p:txBody>
          <a:bodyPr wrap="none">
            <a:spAutoFit/>
          </a:bodyPr>
          <a:lstStyle/>
          <a:p>
            <a:pPr algn="ctr" eaLnBrk="0" hangingPunct="0"/>
            <a:r>
              <a:rPr lang="en-GB" sz="2000" b="1"/>
              <a:t>Strategic </a:t>
            </a:r>
          </a:p>
          <a:p>
            <a:pPr algn="ctr" eaLnBrk="0" hangingPunct="0"/>
            <a:r>
              <a:rPr lang="en-GB" sz="2000" b="1"/>
              <a:t>Inventory</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defRPr/>
            </a:pPr>
            <a:r>
              <a:rPr lang="en-GB" i="1" smtClean="0">
                <a:effectLst>
                  <a:outerShdw blurRad="38100" dist="38100" dir="2700000" algn="tl">
                    <a:srgbClr val="C0C0C0"/>
                  </a:outerShdw>
                </a:effectLst>
              </a:rPr>
              <a:t>Pathways to agility</a:t>
            </a:r>
          </a:p>
        </p:txBody>
      </p:sp>
      <p:sp>
        <p:nvSpPr>
          <p:cNvPr id="153603" name="Rectangle 3"/>
          <p:cNvSpPr>
            <a:spLocks noChangeArrowheads="1"/>
          </p:cNvSpPr>
          <p:nvPr/>
        </p:nvSpPr>
        <p:spPr bwMode="auto">
          <a:xfrm>
            <a:off x="609600" y="2057400"/>
            <a:ext cx="2057400" cy="457200"/>
          </a:xfrm>
          <a:prstGeom prst="rect">
            <a:avLst/>
          </a:prstGeom>
          <a:noFill/>
          <a:ln w="22225">
            <a:solidFill>
              <a:schemeClr val="tx1"/>
            </a:solidFill>
            <a:miter lim="800000"/>
            <a:headEnd/>
            <a:tailEnd/>
          </a:ln>
        </p:spPr>
        <p:txBody>
          <a:bodyPr wrap="none" anchor="ctr"/>
          <a:lstStyle/>
          <a:p>
            <a:pPr algn="ctr" eaLnBrk="0" hangingPunct="0"/>
            <a:r>
              <a:rPr lang="en-GB" sz="2000" b="1"/>
              <a:t>Supply Side</a:t>
            </a:r>
          </a:p>
        </p:txBody>
      </p:sp>
      <p:sp>
        <p:nvSpPr>
          <p:cNvPr id="153604" name="Rectangle 4"/>
          <p:cNvSpPr>
            <a:spLocks noChangeArrowheads="1"/>
          </p:cNvSpPr>
          <p:nvPr/>
        </p:nvSpPr>
        <p:spPr bwMode="auto">
          <a:xfrm>
            <a:off x="3810000" y="2057400"/>
            <a:ext cx="2057400" cy="457200"/>
          </a:xfrm>
          <a:prstGeom prst="rect">
            <a:avLst/>
          </a:prstGeom>
          <a:noFill/>
          <a:ln w="22225">
            <a:solidFill>
              <a:schemeClr val="tx1"/>
            </a:solidFill>
            <a:miter lim="800000"/>
            <a:headEnd/>
            <a:tailEnd/>
          </a:ln>
        </p:spPr>
        <p:txBody>
          <a:bodyPr wrap="none" anchor="ctr"/>
          <a:lstStyle/>
          <a:p>
            <a:pPr algn="ctr" eaLnBrk="0" hangingPunct="0"/>
            <a:r>
              <a:rPr lang="en-GB" sz="2000" b="1"/>
              <a:t>Internal</a:t>
            </a:r>
          </a:p>
        </p:txBody>
      </p:sp>
      <p:sp>
        <p:nvSpPr>
          <p:cNvPr id="153605" name="Rectangle 5"/>
          <p:cNvSpPr>
            <a:spLocks noChangeArrowheads="1"/>
          </p:cNvSpPr>
          <p:nvPr/>
        </p:nvSpPr>
        <p:spPr bwMode="auto">
          <a:xfrm>
            <a:off x="6705600" y="2057400"/>
            <a:ext cx="2057400" cy="457200"/>
          </a:xfrm>
          <a:prstGeom prst="rect">
            <a:avLst/>
          </a:prstGeom>
          <a:noFill/>
          <a:ln w="22225">
            <a:solidFill>
              <a:schemeClr val="tx1"/>
            </a:solidFill>
            <a:miter lim="800000"/>
            <a:headEnd/>
            <a:tailEnd/>
          </a:ln>
        </p:spPr>
        <p:txBody>
          <a:bodyPr wrap="none" anchor="ctr"/>
          <a:lstStyle/>
          <a:p>
            <a:pPr algn="ctr" eaLnBrk="0" hangingPunct="0"/>
            <a:r>
              <a:rPr lang="en-GB" sz="2000" b="1"/>
              <a:t>Demand side</a:t>
            </a:r>
          </a:p>
        </p:txBody>
      </p:sp>
      <p:sp>
        <p:nvSpPr>
          <p:cNvPr id="153606" name="Text Box 6"/>
          <p:cNvSpPr txBox="1">
            <a:spLocks noChangeArrowheads="1"/>
          </p:cNvSpPr>
          <p:nvPr/>
        </p:nvSpPr>
        <p:spPr bwMode="auto">
          <a:xfrm>
            <a:off x="381000" y="2789238"/>
            <a:ext cx="3138488" cy="1920875"/>
          </a:xfrm>
          <a:prstGeom prst="rect">
            <a:avLst/>
          </a:prstGeom>
          <a:noFill/>
          <a:ln w="9525">
            <a:noFill/>
            <a:miter lim="800000"/>
            <a:headEnd/>
            <a:tailEnd/>
          </a:ln>
        </p:spPr>
        <p:txBody>
          <a:bodyPr wrap="none">
            <a:spAutoFit/>
          </a:bodyPr>
          <a:lstStyle/>
          <a:p>
            <a:pPr eaLnBrk="0" hangingPunct="0">
              <a:buFontTx/>
              <a:buChar char="•"/>
            </a:pPr>
            <a:r>
              <a:rPr lang="en-GB" sz="1600"/>
              <a:t> </a:t>
            </a:r>
            <a:r>
              <a:rPr lang="en-GB" sz="2000"/>
              <a:t>Strategic Sourcing</a:t>
            </a:r>
            <a:br>
              <a:rPr lang="en-GB" sz="2000"/>
            </a:br>
            <a:endParaRPr lang="en-GB" sz="2000"/>
          </a:p>
          <a:p>
            <a:pPr eaLnBrk="0" hangingPunct="0">
              <a:buFontTx/>
              <a:buChar char="•"/>
            </a:pPr>
            <a:r>
              <a:rPr lang="en-GB" sz="2000"/>
              <a:t> Synchronised production</a:t>
            </a:r>
            <a:br>
              <a:rPr lang="en-GB" sz="2000"/>
            </a:br>
            <a:r>
              <a:rPr lang="en-GB" sz="2000"/>
              <a:t> &amp; sequencing</a:t>
            </a:r>
            <a:br>
              <a:rPr lang="en-GB" sz="2000"/>
            </a:br>
            <a:endParaRPr lang="en-GB" sz="2000"/>
          </a:p>
          <a:p>
            <a:pPr eaLnBrk="0" hangingPunct="0">
              <a:buFontTx/>
              <a:buChar char="•"/>
            </a:pPr>
            <a:r>
              <a:rPr lang="en-GB" sz="2000"/>
              <a:t> Co-location</a:t>
            </a:r>
          </a:p>
        </p:txBody>
      </p:sp>
      <p:sp>
        <p:nvSpPr>
          <p:cNvPr id="153607" name="Text Box 7"/>
          <p:cNvSpPr txBox="1">
            <a:spLocks noChangeArrowheads="1"/>
          </p:cNvSpPr>
          <p:nvPr/>
        </p:nvSpPr>
        <p:spPr bwMode="auto">
          <a:xfrm>
            <a:off x="3810000" y="2743200"/>
            <a:ext cx="2489200" cy="1920875"/>
          </a:xfrm>
          <a:prstGeom prst="rect">
            <a:avLst/>
          </a:prstGeom>
          <a:noFill/>
          <a:ln w="9525">
            <a:noFill/>
            <a:miter lim="800000"/>
            <a:headEnd/>
            <a:tailEnd/>
          </a:ln>
        </p:spPr>
        <p:txBody>
          <a:bodyPr wrap="none">
            <a:spAutoFit/>
          </a:bodyPr>
          <a:lstStyle/>
          <a:p>
            <a:pPr eaLnBrk="0" hangingPunct="0">
              <a:buFontTx/>
              <a:buChar char="•"/>
            </a:pPr>
            <a:r>
              <a:rPr lang="en-GB" sz="1600"/>
              <a:t> </a:t>
            </a:r>
            <a:r>
              <a:rPr lang="en-GB" sz="2000"/>
              <a:t>Reduce non-value</a:t>
            </a:r>
            <a:br>
              <a:rPr lang="en-GB" sz="2000"/>
            </a:br>
            <a:r>
              <a:rPr lang="en-GB" sz="2000"/>
              <a:t>adding time</a:t>
            </a:r>
            <a:br>
              <a:rPr lang="en-GB" sz="2000"/>
            </a:br>
            <a:endParaRPr lang="en-GB" sz="2000"/>
          </a:p>
          <a:p>
            <a:pPr eaLnBrk="0" hangingPunct="0">
              <a:buFontTx/>
              <a:buChar char="•"/>
            </a:pPr>
            <a:r>
              <a:rPr lang="en-GB" sz="2000"/>
              <a:t> Reduce complexity</a:t>
            </a:r>
            <a:br>
              <a:rPr lang="en-GB" sz="2000"/>
            </a:br>
            <a:endParaRPr lang="en-GB" sz="2000"/>
          </a:p>
          <a:p>
            <a:pPr eaLnBrk="0" hangingPunct="0">
              <a:buFontTx/>
              <a:buChar char="•"/>
            </a:pPr>
            <a:r>
              <a:rPr lang="en-GB" sz="2000"/>
              <a:t> Postponement</a:t>
            </a:r>
          </a:p>
        </p:txBody>
      </p:sp>
      <p:sp>
        <p:nvSpPr>
          <p:cNvPr id="153608" name="Text Box 8"/>
          <p:cNvSpPr txBox="1">
            <a:spLocks noChangeArrowheads="1"/>
          </p:cNvSpPr>
          <p:nvPr/>
        </p:nvSpPr>
        <p:spPr bwMode="auto">
          <a:xfrm>
            <a:off x="6858000" y="2743200"/>
            <a:ext cx="1879600" cy="2530475"/>
          </a:xfrm>
          <a:prstGeom prst="rect">
            <a:avLst/>
          </a:prstGeom>
          <a:noFill/>
          <a:ln w="9525">
            <a:noFill/>
            <a:miter lim="800000"/>
            <a:headEnd/>
            <a:tailEnd/>
          </a:ln>
        </p:spPr>
        <p:txBody>
          <a:bodyPr wrap="none">
            <a:spAutoFit/>
          </a:bodyPr>
          <a:lstStyle/>
          <a:p>
            <a:pPr eaLnBrk="0" hangingPunct="0">
              <a:buFontTx/>
              <a:buChar char="•"/>
            </a:pPr>
            <a:r>
              <a:rPr lang="en-GB" sz="1600"/>
              <a:t> </a:t>
            </a:r>
            <a:r>
              <a:rPr lang="en-GB" sz="2000"/>
              <a:t>Collaborative</a:t>
            </a:r>
            <a:br>
              <a:rPr lang="en-GB" sz="2000"/>
            </a:br>
            <a:r>
              <a:rPr lang="en-GB" sz="2000"/>
              <a:t>planning</a:t>
            </a:r>
            <a:br>
              <a:rPr lang="en-GB" sz="2000"/>
            </a:br>
            <a:endParaRPr lang="en-GB" sz="2000"/>
          </a:p>
          <a:p>
            <a:pPr eaLnBrk="0" hangingPunct="0">
              <a:buFontTx/>
              <a:buChar char="•"/>
            </a:pPr>
            <a:r>
              <a:rPr lang="en-GB" sz="2000"/>
              <a:t> Co-managed</a:t>
            </a:r>
            <a:br>
              <a:rPr lang="en-GB" sz="2000"/>
            </a:br>
            <a:r>
              <a:rPr lang="en-GB" sz="2000"/>
              <a:t>inventory</a:t>
            </a:r>
            <a:br>
              <a:rPr lang="en-GB" sz="2000"/>
            </a:br>
            <a:endParaRPr lang="en-GB" sz="2000"/>
          </a:p>
          <a:p>
            <a:pPr eaLnBrk="0" hangingPunct="0">
              <a:buFontTx/>
              <a:buChar char="•"/>
            </a:pPr>
            <a:r>
              <a:rPr lang="en-GB" sz="2000"/>
              <a:t> Data systems</a:t>
            </a:r>
            <a:br>
              <a:rPr lang="en-GB" sz="2000"/>
            </a:br>
            <a:r>
              <a:rPr lang="en-GB" sz="2000"/>
              <a:t>integration</a:t>
            </a:r>
          </a:p>
        </p:txBody>
      </p:sp>
      <p:sp>
        <p:nvSpPr>
          <p:cNvPr id="153609" name="Text Box 9"/>
          <p:cNvSpPr txBox="1">
            <a:spLocks noChangeArrowheads="1"/>
          </p:cNvSpPr>
          <p:nvPr/>
        </p:nvSpPr>
        <p:spPr bwMode="auto">
          <a:xfrm>
            <a:off x="3048000" y="6019800"/>
            <a:ext cx="4064000" cy="396875"/>
          </a:xfrm>
          <a:prstGeom prst="rect">
            <a:avLst/>
          </a:prstGeom>
          <a:noFill/>
          <a:ln w="9525">
            <a:noFill/>
            <a:miter lim="800000"/>
            <a:headEnd/>
            <a:tailEnd/>
          </a:ln>
        </p:spPr>
        <p:txBody>
          <a:bodyPr wrap="none">
            <a:spAutoFit/>
          </a:bodyPr>
          <a:lstStyle/>
          <a:p>
            <a:pPr algn="ctr" eaLnBrk="0" hangingPunct="0"/>
            <a:r>
              <a:rPr lang="en-GB" sz="2000" b="1"/>
              <a:t>Manage the extended enterprise</a:t>
            </a:r>
          </a:p>
        </p:txBody>
      </p:sp>
      <p:sp>
        <p:nvSpPr>
          <p:cNvPr id="153610" name="Line 10"/>
          <p:cNvSpPr>
            <a:spLocks noChangeShapeType="1"/>
          </p:cNvSpPr>
          <p:nvPr/>
        </p:nvSpPr>
        <p:spPr bwMode="auto">
          <a:xfrm flipH="1">
            <a:off x="762000" y="6248400"/>
            <a:ext cx="2286000" cy="0"/>
          </a:xfrm>
          <a:prstGeom prst="line">
            <a:avLst/>
          </a:prstGeom>
          <a:noFill/>
          <a:ln w="9525">
            <a:solidFill>
              <a:schemeClr val="tx1"/>
            </a:solidFill>
            <a:round/>
            <a:headEnd/>
            <a:tailEnd type="triangle" w="med" len="med"/>
          </a:ln>
        </p:spPr>
        <p:txBody>
          <a:bodyPr/>
          <a:lstStyle/>
          <a:p>
            <a:endParaRPr lang="en-GB"/>
          </a:p>
        </p:txBody>
      </p:sp>
      <p:sp>
        <p:nvSpPr>
          <p:cNvPr id="153611" name="Line 11"/>
          <p:cNvSpPr>
            <a:spLocks noChangeShapeType="1"/>
          </p:cNvSpPr>
          <p:nvPr/>
        </p:nvSpPr>
        <p:spPr bwMode="auto">
          <a:xfrm>
            <a:off x="7086600" y="6248400"/>
            <a:ext cx="1752600" cy="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defRPr/>
            </a:pPr>
            <a:r>
              <a:rPr lang="en-GB" i="1" smtClean="0">
                <a:effectLst>
                  <a:outerShdw blurRad="38100" dist="38100" dir="2700000" algn="tl">
                    <a:srgbClr val="C0C0C0"/>
                  </a:outerShdw>
                </a:effectLst>
              </a:rPr>
              <a:t>The agile supply chain</a:t>
            </a:r>
          </a:p>
        </p:txBody>
      </p:sp>
      <p:sp>
        <p:nvSpPr>
          <p:cNvPr id="154627" name="Oval 3"/>
          <p:cNvSpPr>
            <a:spLocks noChangeArrowheads="1"/>
          </p:cNvSpPr>
          <p:nvPr/>
        </p:nvSpPr>
        <p:spPr bwMode="auto">
          <a:xfrm>
            <a:off x="3848100" y="1676400"/>
            <a:ext cx="1600200" cy="1295400"/>
          </a:xfrm>
          <a:prstGeom prst="ellipse">
            <a:avLst/>
          </a:prstGeom>
          <a:noFill/>
          <a:ln w="22225">
            <a:solidFill>
              <a:schemeClr val="tx1"/>
            </a:solidFill>
            <a:round/>
            <a:headEnd/>
            <a:tailEnd/>
          </a:ln>
        </p:spPr>
        <p:txBody>
          <a:bodyPr wrap="none" anchor="ctr"/>
          <a:lstStyle/>
          <a:p>
            <a:pPr algn="ctr" eaLnBrk="0" hangingPunct="0"/>
            <a:r>
              <a:rPr lang="en-GB" b="1"/>
              <a:t>Virtual</a:t>
            </a:r>
          </a:p>
        </p:txBody>
      </p:sp>
      <p:sp>
        <p:nvSpPr>
          <p:cNvPr id="154628" name="Oval 4"/>
          <p:cNvSpPr>
            <a:spLocks noChangeArrowheads="1"/>
          </p:cNvSpPr>
          <p:nvPr/>
        </p:nvSpPr>
        <p:spPr bwMode="auto">
          <a:xfrm>
            <a:off x="38481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Agile</a:t>
            </a:r>
          </a:p>
          <a:p>
            <a:pPr algn="ctr" eaLnBrk="0" hangingPunct="0"/>
            <a:r>
              <a:rPr lang="en-GB" b="1"/>
              <a:t>Supply</a:t>
            </a:r>
          </a:p>
          <a:p>
            <a:pPr algn="ctr" eaLnBrk="0" hangingPunct="0"/>
            <a:r>
              <a:rPr lang="en-GB" b="1"/>
              <a:t>Chain</a:t>
            </a:r>
          </a:p>
        </p:txBody>
      </p:sp>
      <p:sp>
        <p:nvSpPr>
          <p:cNvPr id="154629" name="Oval 5"/>
          <p:cNvSpPr>
            <a:spLocks noChangeArrowheads="1"/>
          </p:cNvSpPr>
          <p:nvPr/>
        </p:nvSpPr>
        <p:spPr bwMode="auto">
          <a:xfrm>
            <a:off x="3848100" y="5334000"/>
            <a:ext cx="1600200" cy="1295400"/>
          </a:xfrm>
          <a:prstGeom prst="ellipse">
            <a:avLst/>
          </a:prstGeom>
          <a:noFill/>
          <a:ln w="22225">
            <a:solidFill>
              <a:schemeClr val="tx1"/>
            </a:solidFill>
            <a:round/>
            <a:headEnd/>
            <a:tailEnd/>
          </a:ln>
        </p:spPr>
        <p:txBody>
          <a:bodyPr wrap="none" anchor="ctr"/>
          <a:lstStyle/>
          <a:p>
            <a:pPr algn="ctr" eaLnBrk="0" hangingPunct="0"/>
            <a:r>
              <a:rPr lang="en-GB" b="1"/>
              <a:t>Network</a:t>
            </a:r>
          </a:p>
          <a:p>
            <a:pPr algn="ctr" eaLnBrk="0" hangingPunct="0"/>
            <a:r>
              <a:rPr lang="en-GB" b="1"/>
              <a:t>based</a:t>
            </a:r>
          </a:p>
        </p:txBody>
      </p:sp>
      <p:sp>
        <p:nvSpPr>
          <p:cNvPr id="154630" name="Oval 6"/>
          <p:cNvSpPr>
            <a:spLocks noChangeArrowheads="1"/>
          </p:cNvSpPr>
          <p:nvPr/>
        </p:nvSpPr>
        <p:spPr bwMode="auto">
          <a:xfrm>
            <a:off x="12192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Market</a:t>
            </a:r>
          </a:p>
          <a:p>
            <a:pPr algn="ctr" eaLnBrk="0" hangingPunct="0"/>
            <a:r>
              <a:rPr lang="en-GB" b="1"/>
              <a:t>Sensitive</a:t>
            </a:r>
          </a:p>
        </p:txBody>
      </p:sp>
      <p:sp>
        <p:nvSpPr>
          <p:cNvPr id="154631" name="Oval 7"/>
          <p:cNvSpPr>
            <a:spLocks noChangeArrowheads="1"/>
          </p:cNvSpPr>
          <p:nvPr/>
        </p:nvSpPr>
        <p:spPr bwMode="auto">
          <a:xfrm>
            <a:off x="64770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Process</a:t>
            </a:r>
          </a:p>
          <a:p>
            <a:pPr algn="ctr" eaLnBrk="0" hangingPunct="0"/>
            <a:r>
              <a:rPr lang="en-GB" b="1"/>
              <a:t>alignment</a:t>
            </a:r>
          </a:p>
        </p:txBody>
      </p:sp>
      <p:sp>
        <p:nvSpPr>
          <p:cNvPr id="154632" name="Line 8"/>
          <p:cNvSpPr>
            <a:spLocks noChangeShapeType="1"/>
          </p:cNvSpPr>
          <p:nvPr/>
        </p:nvSpPr>
        <p:spPr bwMode="auto">
          <a:xfrm>
            <a:off x="4648200" y="2971800"/>
            <a:ext cx="0" cy="457200"/>
          </a:xfrm>
          <a:prstGeom prst="line">
            <a:avLst/>
          </a:prstGeom>
          <a:noFill/>
          <a:ln w="9525">
            <a:solidFill>
              <a:schemeClr val="tx1"/>
            </a:solidFill>
            <a:round/>
            <a:headEnd/>
            <a:tailEnd type="triangle" w="med" len="med"/>
          </a:ln>
        </p:spPr>
        <p:txBody>
          <a:bodyPr/>
          <a:lstStyle/>
          <a:p>
            <a:endParaRPr lang="en-GB"/>
          </a:p>
        </p:txBody>
      </p:sp>
      <p:sp>
        <p:nvSpPr>
          <p:cNvPr id="154633" name="Line 9"/>
          <p:cNvSpPr>
            <a:spLocks noChangeShapeType="1"/>
          </p:cNvSpPr>
          <p:nvPr/>
        </p:nvSpPr>
        <p:spPr bwMode="auto">
          <a:xfrm flipV="1">
            <a:off x="4648200" y="4724400"/>
            <a:ext cx="0" cy="609600"/>
          </a:xfrm>
          <a:prstGeom prst="line">
            <a:avLst/>
          </a:prstGeom>
          <a:noFill/>
          <a:ln w="9525">
            <a:solidFill>
              <a:schemeClr val="tx1"/>
            </a:solidFill>
            <a:round/>
            <a:headEnd/>
            <a:tailEnd type="triangle" w="med" len="med"/>
          </a:ln>
        </p:spPr>
        <p:txBody>
          <a:bodyPr/>
          <a:lstStyle/>
          <a:p>
            <a:endParaRPr lang="en-GB"/>
          </a:p>
        </p:txBody>
      </p:sp>
      <p:sp>
        <p:nvSpPr>
          <p:cNvPr id="154634" name="Line 10"/>
          <p:cNvSpPr>
            <a:spLocks noChangeShapeType="1"/>
          </p:cNvSpPr>
          <p:nvPr/>
        </p:nvSpPr>
        <p:spPr bwMode="auto">
          <a:xfrm flipV="1">
            <a:off x="2819400" y="4114800"/>
            <a:ext cx="990600" cy="0"/>
          </a:xfrm>
          <a:prstGeom prst="line">
            <a:avLst/>
          </a:prstGeom>
          <a:noFill/>
          <a:ln w="9525">
            <a:solidFill>
              <a:schemeClr val="tx1"/>
            </a:solidFill>
            <a:round/>
            <a:headEnd/>
            <a:tailEnd type="triangle" w="med" len="med"/>
          </a:ln>
        </p:spPr>
        <p:txBody>
          <a:bodyPr/>
          <a:lstStyle/>
          <a:p>
            <a:endParaRPr lang="en-GB"/>
          </a:p>
        </p:txBody>
      </p:sp>
      <p:sp>
        <p:nvSpPr>
          <p:cNvPr id="154635" name="Line 11"/>
          <p:cNvSpPr>
            <a:spLocks noChangeShapeType="1"/>
          </p:cNvSpPr>
          <p:nvPr/>
        </p:nvSpPr>
        <p:spPr bwMode="auto">
          <a:xfrm flipH="1">
            <a:off x="5410200" y="4114800"/>
            <a:ext cx="1066800" cy="0"/>
          </a:xfrm>
          <a:prstGeom prst="line">
            <a:avLst/>
          </a:prstGeom>
          <a:noFill/>
          <a:ln w="9525">
            <a:solidFill>
              <a:schemeClr val="tx1"/>
            </a:solidFill>
            <a:round/>
            <a:headEnd/>
            <a:tailEnd type="triangle" w="med" len="med"/>
          </a:ln>
        </p:spPr>
        <p:txBody>
          <a:bodyPr/>
          <a:lstStyle/>
          <a:p>
            <a:endParaRPr lang="en-GB"/>
          </a:p>
        </p:txBody>
      </p:sp>
      <p:sp>
        <p:nvSpPr>
          <p:cNvPr id="154636" name="Freeform 12"/>
          <p:cNvSpPr>
            <a:spLocks/>
          </p:cNvSpPr>
          <p:nvPr/>
        </p:nvSpPr>
        <p:spPr bwMode="auto">
          <a:xfrm>
            <a:off x="1905000" y="1981200"/>
            <a:ext cx="1981200" cy="1447800"/>
          </a:xfrm>
          <a:custGeom>
            <a:avLst/>
            <a:gdLst>
              <a:gd name="T0" fmla="*/ 0 w 1248"/>
              <a:gd name="T1" fmla="*/ 912 h 912"/>
              <a:gd name="T2" fmla="*/ 96 w 1248"/>
              <a:gd name="T3" fmla="*/ 720 h 912"/>
              <a:gd name="T4" fmla="*/ 336 w 1248"/>
              <a:gd name="T5" fmla="*/ 336 h 912"/>
              <a:gd name="T6" fmla="*/ 672 w 1248"/>
              <a:gd name="T7" fmla="*/ 96 h 912"/>
              <a:gd name="T8" fmla="*/ 1248 w 1248"/>
              <a:gd name="T9" fmla="*/ 0 h 912"/>
              <a:gd name="T10" fmla="*/ 0 60000 65536"/>
              <a:gd name="T11" fmla="*/ 0 60000 65536"/>
              <a:gd name="T12" fmla="*/ 0 60000 65536"/>
              <a:gd name="T13" fmla="*/ 0 60000 65536"/>
              <a:gd name="T14" fmla="*/ 0 60000 65536"/>
              <a:gd name="T15" fmla="*/ 0 w 1248"/>
              <a:gd name="T16" fmla="*/ 0 h 912"/>
              <a:gd name="T17" fmla="*/ 1248 w 1248"/>
              <a:gd name="T18" fmla="*/ 912 h 912"/>
            </a:gdLst>
            <a:ahLst/>
            <a:cxnLst>
              <a:cxn ang="T10">
                <a:pos x="T0" y="T1"/>
              </a:cxn>
              <a:cxn ang="T11">
                <a:pos x="T2" y="T3"/>
              </a:cxn>
              <a:cxn ang="T12">
                <a:pos x="T4" y="T5"/>
              </a:cxn>
              <a:cxn ang="T13">
                <a:pos x="T6" y="T7"/>
              </a:cxn>
              <a:cxn ang="T14">
                <a:pos x="T8" y="T9"/>
              </a:cxn>
            </a:cxnLst>
            <a:rect l="T15" t="T16" r="T17" b="T18"/>
            <a:pathLst>
              <a:path w="1248" h="912">
                <a:moveTo>
                  <a:pt x="0" y="912"/>
                </a:moveTo>
                <a:cubicBezTo>
                  <a:pt x="20" y="864"/>
                  <a:pt x="40" y="816"/>
                  <a:pt x="96" y="720"/>
                </a:cubicBezTo>
                <a:cubicBezTo>
                  <a:pt x="152" y="624"/>
                  <a:pt x="240" y="440"/>
                  <a:pt x="336" y="336"/>
                </a:cubicBezTo>
                <a:cubicBezTo>
                  <a:pt x="432" y="232"/>
                  <a:pt x="520" y="152"/>
                  <a:pt x="672" y="96"/>
                </a:cubicBezTo>
                <a:cubicBezTo>
                  <a:pt x="824" y="40"/>
                  <a:pt x="1036" y="20"/>
                  <a:pt x="1248" y="0"/>
                </a:cubicBezTo>
              </a:path>
            </a:pathLst>
          </a:custGeom>
          <a:noFill/>
          <a:ln w="9525">
            <a:solidFill>
              <a:schemeClr val="tx1"/>
            </a:solidFill>
            <a:round/>
            <a:headEnd/>
            <a:tailEnd/>
          </a:ln>
        </p:spPr>
        <p:txBody>
          <a:bodyPr/>
          <a:lstStyle/>
          <a:p>
            <a:endParaRPr lang="en-GB"/>
          </a:p>
        </p:txBody>
      </p:sp>
      <p:sp>
        <p:nvSpPr>
          <p:cNvPr id="154637" name="Line 13"/>
          <p:cNvSpPr>
            <a:spLocks noChangeShapeType="1"/>
          </p:cNvSpPr>
          <p:nvPr/>
        </p:nvSpPr>
        <p:spPr bwMode="auto">
          <a:xfrm>
            <a:off x="3810000" y="1981200"/>
            <a:ext cx="152400" cy="0"/>
          </a:xfrm>
          <a:prstGeom prst="line">
            <a:avLst/>
          </a:prstGeom>
          <a:noFill/>
          <a:ln w="9525">
            <a:solidFill>
              <a:schemeClr val="tx1"/>
            </a:solidFill>
            <a:round/>
            <a:headEnd/>
            <a:tailEnd type="triangle" w="med" len="med"/>
          </a:ln>
        </p:spPr>
        <p:txBody>
          <a:bodyPr/>
          <a:lstStyle/>
          <a:p>
            <a:endParaRPr lang="en-GB"/>
          </a:p>
        </p:txBody>
      </p:sp>
      <p:sp>
        <p:nvSpPr>
          <p:cNvPr id="154638" name="Freeform 14"/>
          <p:cNvSpPr>
            <a:spLocks/>
          </p:cNvSpPr>
          <p:nvPr/>
        </p:nvSpPr>
        <p:spPr bwMode="auto">
          <a:xfrm>
            <a:off x="1981200" y="4800600"/>
            <a:ext cx="1905000" cy="1498600"/>
          </a:xfrm>
          <a:custGeom>
            <a:avLst/>
            <a:gdLst>
              <a:gd name="T0" fmla="*/ 1200 w 1200"/>
              <a:gd name="T1" fmla="*/ 912 h 944"/>
              <a:gd name="T2" fmla="*/ 1056 w 1200"/>
              <a:gd name="T3" fmla="*/ 912 h 944"/>
              <a:gd name="T4" fmla="*/ 624 w 1200"/>
              <a:gd name="T5" fmla="*/ 720 h 944"/>
              <a:gd name="T6" fmla="*/ 240 w 1200"/>
              <a:gd name="T7" fmla="*/ 384 h 944"/>
              <a:gd name="T8" fmla="*/ 0 w 1200"/>
              <a:gd name="T9" fmla="*/ 0 h 944"/>
              <a:gd name="T10" fmla="*/ 0 60000 65536"/>
              <a:gd name="T11" fmla="*/ 0 60000 65536"/>
              <a:gd name="T12" fmla="*/ 0 60000 65536"/>
              <a:gd name="T13" fmla="*/ 0 60000 65536"/>
              <a:gd name="T14" fmla="*/ 0 60000 65536"/>
              <a:gd name="T15" fmla="*/ 0 w 1200"/>
              <a:gd name="T16" fmla="*/ 0 h 944"/>
              <a:gd name="T17" fmla="*/ 1200 w 1200"/>
              <a:gd name="T18" fmla="*/ 944 h 944"/>
            </a:gdLst>
            <a:ahLst/>
            <a:cxnLst>
              <a:cxn ang="T10">
                <a:pos x="T0" y="T1"/>
              </a:cxn>
              <a:cxn ang="T11">
                <a:pos x="T2" y="T3"/>
              </a:cxn>
              <a:cxn ang="T12">
                <a:pos x="T4" y="T5"/>
              </a:cxn>
              <a:cxn ang="T13">
                <a:pos x="T6" y="T7"/>
              </a:cxn>
              <a:cxn ang="T14">
                <a:pos x="T8" y="T9"/>
              </a:cxn>
            </a:cxnLst>
            <a:rect l="T15" t="T16" r="T17" b="T18"/>
            <a:pathLst>
              <a:path w="1200" h="944">
                <a:moveTo>
                  <a:pt x="1200" y="912"/>
                </a:moveTo>
                <a:cubicBezTo>
                  <a:pt x="1176" y="928"/>
                  <a:pt x="1152" y="944"/>
                  <a:pt x="1056" y="912"/>
                </a:cubicBezTo>
                <a:cubicBezTo>
                  <a:pt x="960" y="880"/>
                  <a:pt x="760" y="808"/>
                  <a:pt x="624" y="720"/>
                </a:cubicBezTo>
                <a:cubicBezTo>
                  <a:pt x="488" y="632"/>
                  <a:pt x="344" y="504"/>
                  <a:pt x="240" y="384"/>
                </a:cubicBezTo>
                <a:cubicBezTo>
                  <a:pt x="136" y="264"/>
                  <a:pt x="68" y="132"/>
                  <a:pt x="0" y="0"/>
                </a:cubicBezTo>
              </a:path>
            </a:pathLst>
          </a:custGeom>
          <a:noFill/>
          <a:ln w="9525">
            <a:solidFill>
              <a:schemeClr val="tx1"/>
            </a:solidFill>
            <a:round/>
            <a:headEnd/>
            <a:tailEnd/>
          </a:ln>
        </p:spPr>
        <p:txBody>
          <a:bodyPr/>
          <a:lstStyle/>
          <a:p>
            <a:endParaRPr lang="en-GB"/>
          </a:p>
        </p:txBody>
      </p:sp>
      <p:sp>
        <p:nvSpPr>
          <p:cNvPr id="154639" name="Line 15"/>
          <p:cNvSpPr>
            <a:spLocks noChangeShapeType="1"/>
          </p:cNvSpPr>
          <p:nvPr/>
        </p:nvSpPr>
        <p:spPr bwMode="auto">
          <a:xfrm flipH="1" flipV="1">
            <a:off x="1905000" y="4724400"/>
            <a:ext cx="152400" cy="152400"/>
          </a:xfrm>
          <a:prstGeom prst="line">
            <a:avLst/>
          </a:prstGeom>
          <a:noFill/>
          <a:ln w="9525">
            <a:solidFill>
              <a:schemeClr val="tx1"/>
            </a:solidFill>
            <a:round/>
            <a:headEnd/>
            <a:tailEnd type="triangle" w="med" len="med"/>
          </a:ln>
        </p:spPr>
        <p:txBody>
          <a:bodyPr/>
          <a:lstStyle/>
          <a:p>
            <a:endParaRPr lang="en-GB"/>
          </a:p>
        </p:txBody>
      </p:sp>
      <p:sp>
        <p:nvSpPr>
          <p:cNvPr id="154640" name="Freeform 16"/>
          <p:cNvSpPr>
            <a:spLocks/>
          </p:cNvSpPr>
          <p:nvPr/>
        </p:nvSpPr>
        <p:spPr bwMode="auto">
          <a:xfrm>
            <a:off x="5486400" y="4724400"/>
            <a:ext cx="1905000" cy="1447800"/>
          </a:xfrm>
          <a:custGeom>
            <a:avLst/>
            <a:gdLst>
              <a:gd name="T0" fmla="*/ 1296 w 1296"/>
              <a:gd name="T1" fmla="*/ 0 h 960"/>
              <a:gd name="T2" fmla="*/ 1248 w 1296"/>
              <a:gd name="T3" fmla="*/ 240 h 960"/>
              <a:gd name="T4" fmla="*/ 1152 w 1296"/>
              <a:gd name="T5" fmla="*/ 576 h 960"/>
              <a:gd name="T6" fmla="*/ 816 w 1296"/>
              <a:gd name="T7" fmla="*/ 768 h 960"/>
              <a:gd name="T8" fmla="*/ 240 w 1296"/>
              <a:gd name="T9" fmla="*/ 912 h 960"/>
              <a:gd name="T10" fmla="*/ 0 w 1296"/>
              <a:gd name="T11" fmla="*/ 960 h 960"/>
              <a:gd name="T12" fmla="*/ 0 60000 65536"/>
              <a:gd name="T13" fmla="*/ 0 60000 65536"/>
              <a:gd name="T14" fmla="*/ 0 60000 65536"/>
              <a:gd name="T15" fmla="*/ 0 60000 65536"/>
              <a:gd name="T16" fmla="*/ 0 60000 65536"/>
              <a:gd name="T17" fmla="*/ 0 60000 65536"/>
              <a:gd name="T18" fmla="*/ 0 w 1296"/>
              <a:gd name="T19" fmla="*/ 0 h 960"/>
              <a:gd name="T20" fmla="*/ 1296 w 1296"/>
              <a:gd name="T21" fmla="*/ 960 h 960"/>
            </a:gdLst>
            <a:ahLst/>
            <a:cxnLst>
              <a:cxn ang="T12">
                <a:pos x="T0" y="T1"/>
              </a:cxn>
              <a:cxn ang="T13">
                <a:pos x="T2" y="T3"/>
              </a:cxn>
              <a:cxn ang="T14">
                <a:pos x="T4" y="T5"/>
              </a:cxn>
              <a:cxn ang="T15">
                <a:pos x="T6" y="T7"/>
              </a:cxn>
              <a:cxn ang="T16">
                <a:pos x="T8" y="T9"/>
              </a:cxn>
              <a:cxn ang="T17">
                <a:pos x="T10" y="T11"/>
              </a:cxn>
            </a:cxnLst>
            <a:rect l="T18" t="T19" r="T20" b="T21"/>
            <a:pathLst>
              <a:path w="1296" h="960">
                <a:moveTo>
                  <a:pt x="1296" y="0"/>
                </a:moveTo>
                <a:cubicBezTo>
                  <a:pt x="1284" y="72"/>
                  <a:pt x="1272" y="144"/>
                  <a:pt x="1248" y="240"/>
                </a:cubicBezTo>
                <a:cubicBezTo>
                  <a:pt x="1224" y="336"/>
                  <a:pt x="1224" y="488"/>
                  <a:pt x="1152" y="576"/>
                </a:cubicBezTo>
                <a:cubicBezTo>
                  <a:pt x="1080" y="664"/>
                  <a:pt x="968" y="712"/>
                  <a:pt x="816" y="768"/>
                </a:cubicBezTo>
                <a:cubicBezTo>
                  <a:pt x="664" y="824"/>
                  <a:pt x="376" y="880"/>
                  <a:pt x="240" y="912"/>
                </a:cubicBezTo>
                <a:cubicBezTo>
                  <a:pt x="104" y="944"/>
                  <a:pt x="52" y="952"/>
                  <a:pt x="0" y="960"/>
                </a:cubicBezTo>
              </a:path>
            </a:pathLst>
          </a:custGeom>
          <a:noFill/>
          <a:ln w="9525">
            <a:solidFill>
              <a:schemeClr val="tx1"/>
            </a:solidFill>
            <a:round/>
            <a:headEnd/>
            <a:tailEnd/>
          </a:ln>
        </p:spPr>
        <p:txBody>
          <a:bodyPr/>
          <a:lstStyle/>
          <a:p>
            <a:endParaRPr lang="en-GB"/>
          </a:p>
        </p:txBody>
      </p:sp>
      <p:sp>
        <p:nvSpPr>
          <p:cNvPr id="154641" name="Line 17"/>
          <p:cNvSpPr>
            <a:spLocks noChangeShapeType="1"/>
          </p:cNvSpPr>
          <p:nvPr/>
        </p:nvSpPr>
        <p:spPr bwMode="auto">
          <a:xfrm flipH="1">
            <a:off x="5410200" y="6172200"/>
            <a:ext cx="152400" cy="0"/>
          </a:xfrm>
          <a:prstGeom prst="line">
            <a:avLst/>
          </a:prstGeom>
          <a:noFill/>
          <a:ln w="9525">
            <a:solidFill>
              <a:schemeClr val="tx1"/>
            </a:solidFill>
            <a:round/>
            <a:headEnd/>
            <a:tailEnd type="triangle" w="med" len="med"/>
          </a:ln>
        </p:spPr>
        <p:txBody>
          <a:bodyPr/>
          <a:lstStyle/>
          <a:p>
            <a:endParaRPr lang="en-GB"/>
          </a:p>
        </p:txBody>
      </p:sp>
      <p:sp>
        <p:nvSpPr>
          <p:cNvPr id="154642" name="Freeform 18"/>
          <p:cNvSpPr>
            <a:spLocks/>
          </p:cNvSpPr>
          <p:nvPr/>
        </p:nvSpPr>
        <p:spPr bwMode="auto">
          <a:xfrm>
            <a:off x="5334000" y="1879600"/>
            <a:ext cx="1981200" cy="1473200"/>
          </a:xfrm>
          <a:custGeom>
            <a:avLst/>
            <a:gdLst>
              <a:gd name="T0" fmla="*/ 0 w 1248"/>
              <a:gd name="T1" fmla="*/ 64 h 928"/>
              <a:gd name="T2" fmla="*/ 432 w 1248"/>
              <a:gd name="T3" fmla="*/ 64 h 928"/>
              <a:gd name="T4" fmla="*/ 960 w 1248"/>
              <a:gd name="T5" fmla="*/ 448 h 928"/>
              <a:gd name="T6" fmla="*/ 1248 w 1248"/>
              <a:gd name="T7" fmla="*/ 928 h 928"/>
              <a:gd name="T8" fmla="*/ 0 60000 65536"/>
              <a:gd name="T9" fmla="*/ 0 60000 65536"/>
              <a:gd name="T10" fmla="*/ 0 60000 65536"/>
              <a:gd name="T11" fmla="*/ 0 60000 65536"/>
              <a:gd name="T12" fmla="*/ 0 w 1248"/>
              <a:gd name="T13" fmla="*/ 0 h 928"/>
              <a:gd name="T14" fmla="*/ 1248 w 1248"/>
              <a:gd name="T15" fmla="*/ 928 h 928"/>
            </a:gdLst>
            <a:ahLst/>
            <a:cxnLst>
              <a:cxn ang="T8">
                <a:pos x="T0" y="T1"/>
              </a:cxn>
              <a:cxn ang="T9">
                <a:pos x="T2" y="T3"/>
              </a:cxn>
              <a:cxn ang="T10">
                <a:pos x="T4" y="T5"/>
              </a:cxn>
              <a:cxn ang="T11">
                <a:pos x="T6" y="T7"/>
              </a:cxn>
            </a:cxnLst>
            <a:rect l="T12" t="T13" r="T14" b="T15"/>
            <a:pathLst>
              <a:path w="1248" h="928">
                <a:moveTo>
                  <a:pt x="0" y="64"/>
                </a:moveTo>
                <a:cubicBezTo>
                  <a:pt x="136" y="32"/>
                  <a:pt x="272" y="0"/>
                  <a:pt x="432" y="64"/>
                </a:cubicBezTo>
                <a:cubicBezTo>
                  <a:pt x="592" y="128"/>
                  <a:pt x="824" y="304"/>
                  <a:pt x="960" y="448"/>
                </a:cubicBezTo>
                <a:cubicBezTo>
                  <a:pt x="1096" y="592"/>
                  <a:pt x="1172" y="760"/>
                  <a:pt x="1248" y="928"/>
                </a:cubicBezTo>
              </a:path>
            </a:pathLst>
          </a:custGeom>
          <a:noFill/>
          <a:ln w="9525">
            <a:solidFill>
              <a:schemeClr val="tx1"/>
            </a:solidFill>
            <a:round/>
            <a:headEnd/>
            <a:tailEnd/>
          </a:ln>
        </p:spPr>
        <p:txBody>
          <a:bodyPr/>
          <a:lstStyle/>
          <a:p>
            <a:endParaRPr lang="en-GB"/>
          </a:p>
        </p:txBody>
      </p:sp>
      <p:sp>
        <p:nvSpPr>
          <p:cNvPr id="154643" name="Line 19"/>
          <p:cNvSpPr>
            <a:spLocks noChangeShapeType="1"/>
          </p:cNvSpPr>
          <p:nvPr/>
        </p:nvSpPr>
        <p:spPr bwMode="auto">
          <a:xfrm>
            <a:off x="7239000" y="3200400"/>
            <a:ext cx="152400" cy="22860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sz="3200" i="1" smtClean="0">
                <a:effectLst>
                  <a:outerShdw blurRad="38100" dist="38100" dir="2700000" algn="tl">
                    <a:srgbClr val="C0C0C0"/>
                  </a:outerShdw>
                </a:effectLst>
              </a:rPr>
              <a:t>The foundations for agility in a short life-cycle market</a:t>
            </a:r>
          </a:p>
        </p:txBody>
      </p:sp>
      <p:sp>
        <p:nvSpPr>
          <p:cNvPr id="155651" name="Oval 3"/>
          <p:cNvSpPr>
            <a:spLocks noChangeArrowheads="1"/>
          </p:cNvSpPr>
          <p:nvPr/>
        </p:nvSpPr>
        <p:spPr bwMode="auto">
          <a:xfrm>
            <a:off x="3848100" y="1676400"/>
            <a:ext cx="1600200" cy="1295400"/>
          </a:xfrm>
          <a:prstGeom prst="ellipse">
            <a:avLst/>
          </a:prstGeom>
          <a:noFill/>
          <a:ln w="22225">
            <a:solidFill>
              <a:schemeClr val="tx1"/>
            </a:solidFill>
            <a:round/>
            <a:headEnd/>
            <a:tailEnd/>
          </a:ln>
        </p:spPr>
        <p:txBody>
          <a:bodyPr wrap="none" anchor="ctr"/>
          <a:lstStyle/>
          <a:p>
            <a:pPr algn="ctr" eaLnBrk="0" hangingPunct="0"/>
            <a:r>
              <a:rPr lang="en-GB" b="1"/>
              <a:t>Virtual</a:t>
            </a:r>
          </a:p>
        </p:txBody>
      </p:sp>
      <p:sp>
        <p:nvSpPr>
          <p:cNvPr id="155652" name="Oval 4"/>
          <p:cNvSpPr>
            <a:spLocks noChangeArrowheads="1"/>
          </p:cNvSpPr>
          <p:nvPr/>
        </p:nvSpPr>
        <p:spPr bwMode="auto">
          <a:xfrm>
            <a:off x="38481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Agile</a:t>
            </a:r>
          </a:p>
          <a:p>
            <a:pPr algn="ctr" eaLnBrk="0" hangingPunct="0"/>
            <a:r>
              <a:rPr lang="en-GB" b="1"/>
              <a:t>Supply</a:t>
            </a:r>
          </a:p>
          <a:p>
            <a:pPr algn="ctr" eaLnBrk="0" hangingPunct="0"/>
            <a:r>
              <a:rPr lang="en-GB" b="1"/>
              <a:t>Chain</a:t>
            </a:r>
          </a:p>
        </p:txBody>
      </p:sp>
      <p:sp>
        <p:nvSpPr>
          <p:cNvPr id="155653" name="Oval 5"/>
          <p:cNvSpPr>
            <a:spLocks noChangeArrowheads="1"/>
          </p:cNvSpPr>
          <p:nvPr/>
        </p:nvSpPr>
        <p:spPr bwMode="auto">
          <a:xfrm>
            <a:off x="3848100" y="5334000"/>
            <a:ext cx="1600200" cy="1295400"/>
          </a:xfrm>
          <a:prstGeom prst="ellipse">
            <a:avLst/>
          </a:prstGeom>
          <a:noFill/>
          <a:ln w="22225">
            <a:solidFill>
              <a:schemeClr val="tx1"/>
            </a:solidFill>
            <a:round/>
            <a:headEnd/>
            <a:tailEnd/>
          </a:ln>
        </p:spPr>
        <p:txBody>
          <a:bodyPr wrap="none" anchor="ctr"/>
          <a:lstStyle/>
          <a:p>
            <a:pPr algn="ctr" eaLnBrk="0" hangingPunct="0"/>
            <a:r>
              <a:rPr lang="en-GB" b="1"/>
              <a:t>Network</a:t>
            </a:r>
          </a:p>
          <a:p>
            <a:pPr algn="ctr" eaLnBrk="0" hangingPunct="0"/>
            <a:r>
              <a:rPr lang="en-GB" b="1"/>
              <a:t>based</a:t>
            </a:r>
          </a:p>
        </p:txBody>
      </p:sp>
      <p:sp>
        <p:nvSpPr>
          <p:cNvPr id="155654" name="Oval 6"/>
          <p:cNvSpPr>
            <a:spLocks noChangeArrowheads="1"/>
          </p:cNvSpPr>
          <p:nvPr/>
        </p:nvSpPr>
        <p:spPr bwMode="auto">
          <a:xfrm>
            <a:off x="12192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Market</a:t>
            </a:r>
          </a:p>
          <a:p>
            <a:pPr algn="ctr" eaLnBrk="0" hangingPunct="0"/>
            <a:r>
              <a:rPr lang="en-GB" b="1"/>
              <a:t>Sensitive</a:t>
            </a:r>
          </a:p>
        </p:txBody>
      </p:sp>
      <p:sp>
        <p:nvSpPr>
          <p:cNvPr id="155655" name="Oval 7"/>
          <p:cNvSpPr>
            <a:spLocks noChangeArrowheads="1"/>
          </p:cNvSpPr>
          <p:nvPr/>
        </p:nvSpPr>
        <p:spPr bwMode="auto">
          <a:xfrm>
            <a:off x="64770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Process</a:t>
            </a:r>
          </a:p>
          <a:p>
            <a:pPr algn="ctr" eaLnBrk="0" hangingPunct="0"/>
            <a:r>
              <a:rPr lang="en-GB" b="1"/>
              <a:t>alignment</a:t>
            </a:r>
          </a:p>
        </p:txBody>
      </p:sp>
      <p:sp>
        <p:nvSpPr>
          <p:cNvPr id="155656" name="Line 8"/>
          <p:cNvSpPr>
            <a:spLocks noChangeShapeType="1"/>
          </p:cNvSpPr>
          <p:nvPr/>
        </p:nvSpPr>
        <p:spPr bwMode="auto">
          <a:xfrm>
            <a:off x="4648200" y="2971800"/>
            <a:ext cx="0" cy="457200"/>
          </a:xfrm>
          <a:prstGeom prst="line">
            <a:avLst/>
          </a:prstGeom>
          <a:noFill/>
          <a:ln w="9525">
            <a:solidFill>
              <a:schemeClr val="tx1"/>
            </a:solidFill>
            <a:round/>
            <a:headEnd/>
            <a:tailEnd type="triangle" w="med" len="med"/>
          </a:ln>
        </p:spPr>
        <p:txBody>
          <a:bodyPr/>
          <a:lstStyle/>
          <a:p>
            <a:endParaRPr lang="en-GB"/>
          </a:p>
        </p:txBody>
      </p:sp>
      <p:sp>
        <p:nvSpPr>
          <p:cNvPr id="155657" name="Line 9"/>
          <p:cNvSpPr>
            <a:spLocks noChangeShapeType="1"/>
          </p:cNvSpPr>
          <p:nvPr/>
        </p:nvSpPr>
        <p:spPr bwMode="auto">
          <a:xfrm flipV="1">
            <a:off x="4648200" y="4724400"/>
            <a:ext cx="0" cy="609600"/>
          </a:xfrm>
          <a:prstGeom prst="line">
            <a:avLst/>
          </a:prstGeom>
          <a:noFill/>
          <a:ln w="9525">
            <a:solidFill>
              <a:schemeClr val="tx1"/>
            </a:solidFill>
            <a:round/>
            <a:headEnd/>
            <a:tailEnd type="triangle" w="med" len="med"/>
          </a:ln>
        </p:spPr>
        <p:txBody>
          <a:bodyPr/>
          <a:lstStyle/>
          <a:p>
            <a:endParaRPr lang="en-GB"/>
          </a:p>
        </p:txBody>
      </p:sp>
      <p:sp>
        <p:nvSpPr>
          <p:cNvPr id="155658" name="Line 10"/>
          <p:cNvSpPr>
            <a:spLocks noChangeShapeType="1"/>
          </p:cNvSpPr>
          <p:nvPr/>
        </p:nvSpPr>
        <p:spPr bwMode="auto">
          <a:xfrm flipV="1">
            <a:off x="2819400" y="4114800"/>
            <a:ext cx="990600" cy="0"/>
          </a:xfrm>
          <a:prstGeom prst="line">
            <a:avLst/>
          </a:prstGeom>
          <a:noFill/>
          <a:ln w="9525">
            <a:solidFill>
              <a:schemeClr val="tx1"/>
            </a:solidFill>
            <a:round/>
            <a:headEnd/>
            <a:tailEnd type="triangle" w="med" len="med"/>
          </a:ln>
        </p:spPr>
        <p:txBody>
          <a:bodyPr/>
          <a:lstStyle/>
          <a:p>
            <a:endParaRPr lang="en-GB"/>
          </a:p>
        </p:txBody>
      </p:sp>
      <p:sp>
        <p:nvSpPr>
          <p:cNvPr id="155659" name="Line 11"/>
          <p:cNvSpPr>
            <a:spLocks noChangeShapeType="1"/>
          </p:cNvSpPr>
          <p:nvPr/>
        </p:nvSpPr>
        <p:spPr bwMode="auto">
          <a:xfrm flipH="1">
            <a:off x="5410200" y="4114800"/>
            <a:ext cx="1066800" cy="0"/>
          </a:xfrm>
          <a:prstGeom prst="line">
            <a:avLst/>
          </a:prstGeom>
          <a:noFill/>
          <a:ln w="9525">
            <a:solidFill>
              <a:schemeClr val="tx1"/>
            </a:solidFill>
            <a:round/>
            <a:headEnd/>
            <a:tailEnd type="triangle" w="med" len="med"/>
          </a:ln>
        </p:spPr>
        <p:txBody>
          <a:bodyPr/>
          <a:lstStyle/>
          <a:p>
            <a:endParaRPr lang="en-GB"/>
          </a:p>
        </p:txBody>
      </p:sp>
      <p:sp>
        <p:nvSpPr>
          <p:cNvPr id="155660" name="Freeform 12"/>
          <p:cNvSpPr>
            <a:spLocks/>
          </p:cNvSpPr>
          <p:nvPr/>
        </p:nvSpPr>
        <p:spPr bwMode="auto">
          <a:xfrm>
            <a:off x="1905000" y="1981200"/>
            <a:ext cx="1981200" cy="1447800"/>
          </a:xfrm>
          <a:custGeom>
            <a:avLst/>
            <a:gdLst>
              <a:gd name="T0" fmla="*/ 0 w 1248"/>
              <a:gd name="T1" fmla="*/ 912 h 912"/>
              <a:gd name="T2" fmla="*/ 96 w 1248"/>
              <a:gd name="T3" fmla="*/ 720 h 912"/>
              <a:gd name="T4" fmla="*/ 336 w 1248"/>
              <a:gd name="T5" fmla="*/ 336 h 912"/>
              <a:gd name="T6" fmla="*/ 672 w 1248"/>
              <a:gd name="T7" fmla="*/ 96 h 912"/>
              <a:gd name="T8" fmla="*/ 1248 w 1248"/>
              <a:gd name="T9" fmla="*/ 0 h 912"/>
              <a:gd name="T10" fmla="*/ 0 60000 65536"/>
              <a:gd name="T11" fmla="*/ 0 60000 65536"/>
              <a:gd name="T12" fmla="*/ 0 60000 65536"/>
              <a:gd name="T13" fmla="*/ 0 60000 65536"/>
              <a:gd name="T14" fmla="*/ 0 60000 65536"/>
              <a:gd name="T15" fmla="*/ 0 w 1248"/>
              <a:gd name="T16" fmla="*/ 0 h 912"/>
              <a:gd name="T17" fmla="*/ 1248 w 1248"/>
              <a:gd name="T18" fmla="*/ 912 h 912"/>
            </a:gdLst>
            <a:ahLst/>
            <a:cxnLst>
              <a:cxn ang="T10">
                <a:pos x="T0" y="T1"/>
              </a:cxn>
              <a:cxn ang="T11">
                <a:pos x="T2" y="T3"/>
              </a:cxn>
              <a:cxn ang="T12">
                <a:pos x="T4" y="T5"/>
              </a:cxn>
              <a:cxn ang="T13">
                <a:pos x="T6" y="T7"/>
              </a:cxn>
              <a:cxn ang="T14">
                <a:pos x="T8" y="T9"/>
              </a:cxn>
            </a:cxnLst>
            <a:rect l="T15" t="T16" r="T17" b="T18"/>
            <a:pathLst>
              <a:path w="1248" h="912">
                <a:moveTo>
                  <a:pt x="0" y="912"/>
                </a:moveTo>
                <a:cubicBezTo>
                  <a:pt x="20" y="864"/>
                  <a:pt x="40" y="816"/>
                  <a:pt x="96" y="720"/>
                </a:cubicBezTo>
                <a:cubicBezTo>
                  <a:pt x="152" y="624"/>
                  <a:pt x="240" y="440"/>
                  <a:pt x="336" y="336"/>
                </a:cubicBezTo>
                <a:cubicBezTo>
                  <a:pt x="432" y="232"/>
                  <a:pt x="520" y="152"/>
                  <a:pt x="672" y="96"/>
                </a:cubicBezTo>
                <a:cubicBezTo>
                  <a:pt x="824" y="40"/>
                  <a:pt x="1036" y="20"/>
                  <a:pt x="1248" y="0"/>
                </a:cubicBezTo>
              </a:path>
            </a:pathLst>
          </a:custGeom>
          <a:noFill/>
          <a:ln w="9525">
            <a:solidFill>
              <a:schemeClr val="tx1"/>
            </a:solidFill>
            <a:round/>
            <a:headEnd/>
            <a:tailEnd/>
          </a:ln>
        </p:spPr>
        <p:txBody>
          <a:bodyPr/>
          <a:lstStyle/>
          <a:p>
            <a:endParaRPr lang="en-GB"/>
          </a:p>
        </p:txBody>
      </p:sp>
      <p:sp>
        <p:nvSpPr>
          <p:cNvPr id="155661" name="Line 13"/>
          <p:cNvSpPr>
            <a:spLocks noChangeShapeType="1"/>
          </p:cNvSpPr>
          <p:nvPr/>
        </p:nvSpPr>
        <p:spPr bwMode="auto">
          <a:xfrm>
            <a:off x="3810000" y="1981200"/>
            <a:ext cx="152400" cy="0"/>
          </a:xfrm>
          <a:prstGeom prst="line">
            <a:avLst/>
          </a:prstGeom>
          <a:noFill/>
          <a:ln w="9525">
            <a:solidFill>
              <a:schemeClr val="tx1"/>
            </a:solidFill>
            <a:round/>
            <a:headEnd/>
            <a:tailEnd type="triangle" w="med" len="med"/>
          </a:ln>
        </p:spPr>
        <p:txBody>
          <a:bodyPr/>
          <a:lstStyle/>
          <a:p>
            <a:endParaRPr lang="en-GB"/>
          </a:p>
        </p:txBody>
      </p:sp>
      <p:sp>
        <p:nvSpPr>
          <p:cNvPr id="155662" name="Freeform 14"/>
          <p:cNvSpPr>
            <a:spLocks/>
          </p:cNvSpPr>
          <p:nvPr/>
        </p:nvSpPr>
        <p:spPr bwMode="auto">
          <a:xfrm>
            <a:off x="1981200" y="4800600"/>
            <a:ext cx="1905000" cy="1498600"/>
          </a:xfrm>
          <a:custGeom>
            <a:avLst/>
            <a:gdLst>
              <a:gd name="T0" fmla="*/ 1200 w 1200"/>
              <a:gd name="T1" fmla="*/ 912 h 944"/>
              <a:gd name="T2" fmla="*/ 1056 w 1200"/>
              <a:gd name="T3" fmla="*/ 912 h 944"/>
              <a:gd name="T4" fmla="*/ 624 w 1200"/>
              <a:gd name="T5" fmla="*/ 720 h 944"/>
              <a:gd name="T6" fmla="*/ 240 w 1200"/>
              <a:gd name="T7" fmla="*/ 384 h 944"/>
              <a:gd name="T8" fmla="*/ 0 w 1200"/>
              <a:gd name="T9" fmla="*/ 0 h 944"/>
              <a:gd name="T10" fmla="*/ 0 60000 65536"/>
              <a:gd name="T11" fmla="*/ 0 60000 65536"/>
              <a:gd name="T12" fmla="*/ 0 60000 65536"/>
              <a:gd name="T13" fmla="*/ 0 60000 65536"/>
              <a:gd name="T14" fmla="*/ 0 60000 65536"/>
              <a:gd name="T15" fmla="*/ 0 w 1200"/>
              <a:gd name="T16" fmla="*/ 0 h 944"/>
              <a:gd name="T17" fmla="*/ 1200 w 1200"/>
              <a:gd name="T18" fmla="*/ 944 h 944"/>
            </a:gdLst>
            <a:ahLst/>
            <a:cxnLst>
              <a:cxn ang="T10">
                <a:pos x="T0" y="T1"/>
              </a:cxn>
              <a:cxn ang="T11">
                <a:pos x="T2" y="T3"/>
              </a:cxn>
              <a:cxn ang="T12">
                <a:pos x="T4" y="T5"/>
              </a:cxn>
              <a:cxn ang="T13">
                <a:pos x="T6" y="T7"/>
              </a:cxn>
              <a:cxn ang="T14">
                <a:pos x="T8" y="T9"/>
              </a:cxn>
            </a:cxnLst>
            <a:rect l="T15" t="T16" r="T17" b="T18"/>
            <a:pathLst>
              <a:path w="1200" h="944">
                <a:moveTo>
                  <a:pt x="1200" y="912"/>
                </a:moveTo>
                <a:cubicBezTo>
                  <a:pt x="1176" y="928"/>
                  <a:pt x="1152" y="944"/>
                  <a:pt x="1056" y="912"/>
                </a:cubicBezTo>
                <a:cubicBezTo>
                  <a:pt x="960" y="880"/>
                  <a:pt x="760" y="808"/>
                  <a:pt x="624" y="720"/>
                </a:cubicBezTo>
                <a:cubicBezTo>
                  <a:pt x="488" y="632"/>
                  <a:pt x="344" y="504"/>
                  <a:pt x="240" y="384"/>
                </a:cubicBezTo>
                <a:cubicBezTo>
                  <a:pt x="136" y="264"/>
                  <a:pt x="68" y="132"/>
                  <a:pt x="0" y="0"/>
                </a:cubicBezTo>
              </a:path>
            </a:pathLst>
          </a:custGeom>
          <a:noFill/>
          <a:ln w="9525">
            <a:solidFill>
              <a:schemeClr val="tx1"/>
            </a:solidFill>
            <a:round/>
            <a:headEnd/>
            <a:tailEnd/>
          </a:ln>
        </p:spPr>
        <p:txBody>
          <a:bodyPr/>
          <a:lstStyle/>
          <a:p>
            <a:endParaRPr lang="en-GB"/>
          </a:p>
        </p:txBody>
      </p:sp>
      <p:sp>
        <p:nvSpPr>
          <p:cNvPr id="155663" name="Line 15"/>
          <p:cNvSpPr>
            <a:spLocks noChangeShapeType="1"/>
          </p:cNvSpPr>
          <p:nvPr/>
        </p:nvSpPr>
        <p:spPr bwMode="auto">
          <a:xfrm flipH="1" flipV="1">
            <a:off x="1905000" y="4724400"/>
            <a:ext cx="152400" cy="152400"/>
          </a:xfrm>
          <a:prstGeom prst="line">
            <a:avLst/>
          </a:prstGeom>
          <a:noFill/>
          <a:ln w="9525">
            <a:solidFill>
              <a:schemeClr val="tx1"/>
            </a:solidFill>
            <a:round/>
            <a:headEnd/>
            <a:tailEnd type="triangle" w="med" len="med"/>
          </a:ln>
        </p:spPr>
        <p:txBody>
          <a:bodyPr/>
          <a:lstStyle/>
          <a:p>
            <a:endParaRPr lang="en-GB"/>
          </a:p>
        </p:txBody>
      </p:sp>
      <p:sp>
        <p:nvSpPr>
          <p:cNvPr id="155664" name="Freeform 16"/>
          <p:cNvSpPr>
            <a:spLocks/>
          </p:cNvSpPr>
          <p:nvPr/>
        </p:nvSpPr>
        <p:spPr bwMode="auto">
          <a:xfrm>
            <a:off x="5486400" y="4724400"/>
            <a:ext cx="1752600" cy="1295400"/>
          </a:xfrm>
          <a:custGeom>
            <a:avLst/>
            <a:gdLst>
              <a:gd name="T0" fmla="*/ 1296 w 1296"/>
              <a:gd name="T1" fmla="*/ 0 h 960"/>
              <a:gd name="T2" fmla="*/ 1248 w 1296"/>
              <a:gd name="T3" fmla="*/ 240 h 960"/>
              <a:gd name="T4" fmla="*/ 1152 w 1296"/>
              <a:gd name="T5" fmla="*/ 576 h 960"/>
              <a:gd name="T6" fmla="*/ 816 w 1296"/>
              <a:gd name="T7" fmla="*/ 768 h 960"/>
              <a:gd name="T8" fmla="*/ 240 w 1296"/>
              <a:gd name="T9" fmla="*/ 912 h 960"/>
              <a:gd name="T10" fmla="*/ 0 w 1296"/>
              <a:gd name="T11" fmla="*/ 960 h 960"/>
              <a:gd name="T12" fmla="*/ 0 60000 65536"/>
              <a:gd name="T13" fmla="*/ 0 60000 65536"/>
              <a:gd name="T14" fmla="*/ 0 60000 65536"/>
              <a:gd name="T15" fmla="*/ 0 60000 65536"/>
              <a:gd name="T16" fmla="*/ 0 60000 65536"/>
              <a:gd name="T17" fmla="*/ 0 60000 65536"/>
              <a:gd name="T18" fmla="*/ 0 w 1296"/>
              <a:gd name="T19" fmla="*/ 0 h 960"/>
              <a:gd name="T20" fmla="*/ 1296 w 1296"/>
              <a:gd name="T21" fmla="*/ 960 h 960"/>
            </a:gdLst>
            <a:ahLst/>
            <a:cxnLst>
              <a:cxn ang="T12">
                <a:pos x="T0" y="T1"/>
              </a:cxn>
              <a:cxn ang="T13">
                <a:pos x="T2" y="T3"/>
              </a:cxn>
              <a:cxn ang="T14">
                <a:pos x="T4" y="T5"/>
              </a:cxn>
              <a:cxn ang="T15">
                <a:pos x="T6" y="T7"/>
              </a:cxn>
              <a:cxn ang="T16">
                <a:pos x="T8" y="T9"/>
              </a:cxn>
              <a:cxn ang="T17">
                <a:pos x="T10" y="T11"/>
              </a:cxn>
            </a:cxnLst>
            <a:rect l="T18" t="T19" r="T20" b="T21"/>
            <a:pathLst>
              <a:path w="1296" h="960">
                <a:moveTo>
                  <a:pt x="1296" y="0"/>
                </a:moveTo>
                <a:cubicBezTo>
                  <a:pt x="1284" y="72"/>
                  <a:pt x="1272" y="144"/>
                  <a:pt x="1248" y="240"/>
                </a:cubicBezTo>
                <a:cubicBezTo>
                  <a:pt x="1224" y="336"/>
                  <a:pt x="1224" y="488"/>
                  <a:pt x="1152" y="576"/>
                </a:cubicBezTo>
                <a:cubicBezTo>
                  <a:pt x="1080" y="664"/>
                  <a:pt x="968" y="712"/>
                  <a:pt x="816" y="768"/>
                </a:cubicBezTo>
                <a:cubicBezTo>
                  <a:pt x="664" y="824"/>
                  <a:pt x="376" y="880"/>
                  <a:pt x="240" y="912"/>
                </a:cubicBezTo>
                <a:cubicBezTo>
                  <a:pt x="104" y="944"/>
                  <a:pt x="52" y="952"/>
                  <a:pt x="0" y="960"/>
                </a:cubicBezTo>
              </a:path>
            </a:pathLst>
          </a:custGeom>
          <a:noFill/>
          <a:ln w="9525">
            <a:solidFill>
              <a:schemeClr val="tx1"/>
            </a:solidFill>
            <a:round/>
            <a:headEnd/>
            <a:tailEnd/>
          </a:ln>
        </p:spPr>
        <p:txBody>
          <a:bodyPr/>
          <a:lstStyle/>
          <a:p>
            <a:endParaRPr lang="en-GB"/>
          </a:p>
        </p:txBody>
      </p:sp>
      <p:sp>
        <p:nvSpPr>
          <p:cNvPr id="155665" name="Freeform 17"/>
          <p:cNvSpPr>
            <a:spLocks/>
          </p:cNvSpPr>
          <p:nvPr/>
        </p:nvSpPr>
        <p:spPr bwMode="auto">
          <a:xfrm>
            <a:off x="5334000" y="1879600"/>
            <a:ext cx="1981200" cy="1473200"/>
          </a:xfrm>
          <a:custGeom>
            <a:avLst/>
            <a:gdLst>
              <a:gd name="T0" fmla="*/ 0 w 1248"/>
              <a:gd name="T1" fmla="*/ 64 h 928"/>
              <a:gd name="T2" fmla="*/ 432 w 1248"/>
              <a:gd name="T3" fmla="*/ 64 h 928"/>
              <a:gd name="T4" fmla="*/ 960 w 1248"/>
              <a:gd name="T5" fmla="*/ 448 h 928"/>
              <a:gd name="T6" fmla="*/ 1248 w 1248"/>
              <a:gd name="T7" fmla="*/ 928 h 928"/>
              <a:gd name="T8" fmla="*/ 0 60000 65536"/>
              <a:gd name="T9" fmla="*/ 0 60000 65536"/>
              <a:gd name="T10" fmla="*/ 0 60000 65536"/>
              <a:gd name="T11" fmla="*/ 0 60000 65536"/>
              <a:gd name="T12" fmla="*/ 0 w 1248"/>
              <a:gd name="T13" fmla="*/ 0 h 928"/>
              <a:gd name="T14" fmla="*/ 1248 w 1248"/>
              <a:gd name="T15" fmla="*/ 928 h 928"/>
            </a:gdLst>
            <a:ahLst/>
            <a:cxnLst>
              <a:cxn ang="T8">
                <a:pos x="T0" y="T1"/>
              </a:cxn>
              <a:cxn ang="T9">
                <a:pos x="T2" y="T3"/>
              </a:cxn>
              <a:cxn ang="T10">
                <a:pos x="T4" y="T5"/>
              </a:cxn>
              <a:cxn ang="T11">
                <a:pos x="T6" y="T7"/>
              </a:cxn>
            </a:cxnLst>
            <a:rect l="T12" t="T13" r="T14" b="T15"/>
            <a:pathLst>
              <a:path w="1248" h="928">
                <a:moveTo>
                  <a:pt x="0" y="64"/>
                </a:moveTo>
                <a:cubicBezTo>
                  <a:pt x="136" y="32"/>
                  <a:pt x="272" y="0"/>
                  <a:pt x="432" y="64"/>
                </a:cubicBezTo>
                <a:cubicBezTo>
                  <a:pt x="592" y="128"/>
                  <a:pt x="824" y="304"/>
                  <a:pt x="960" y="448"/>
                </a:cubicBezTo>
                <a:cubicBezTo>
                  <a:pt x="1096" y="592"/>
                  <a:pt x="1172" y="760"/>
                  <a:pt x="1248" y="928"/>
                </a:cubicBezTo>
              </a:path>
            </a:pathLst>
          </a:custGeom>
          <a:noFill/>
          <a:ln w="9525">
            <a:solidFill>
              <a:schemeClr val="tx1"/>
            </a:solidFill>
            <a:round/>
            <a:headEnd/>
            <a:tailEnd/>
          </a:ln>
        </p:spPr>
        <p:txBody>
          <a:bodyPr/>
          <a:lstStyle/>
          <a:p>
            <a:endParaRPr lang="en-GB"/>
          </a:p>
        </p:txBody>
      </p:sp>
      <p:sp>
        <p:nvSpPr>
          <p:cNvPr id="155666" name="Line 18"/>
          <p:cNvSpPr>
            <a:spLocks noChangeShapeType="1"/>
          </p:cNvSpPr>
          <p:nvPr/>
        </p:nvSpPr>
        <p:spPr bwMode="auto">
          <a:xfrm>
            <a:off x="7239000" y="3200400"/>
            <a:ext cx="152400" cy="228600"/>
          </a:xfrm>
          <a:prstGeom prst="line">
            <a:avLst/>
          </a:prstGeom>
          <a:noFill/>
          <a:ln w="9525">
            <a:solidFill>
              <a:schemeClr val="tx1"/>
            </a:solidFill>
            <a:round/>
            <a:headEnd/>
            <a:tailEnd type="triangle" w="med" len="med"/>
          </a:ln>
        </p:spPr>
        <p:txBody>
          <a:bodyPr/>
          <a:lstStyle/>
          <a:p>
            <a:endParaRPr lang="en-GB"/>
          </a:p>
        </p:txBody>
      </p:sp>
      <p:sp>
        <p:nvSpPr>
          <p:cNvPr id="155667" name="Text Box 19"/>
          <p:cNvSpPr txBox="1">
            <a:spLocks noChangeArrowheads="1"/>
          </p:cNvSpPr>
          <p:nvPr/>
        </p:nvSpPr>
        <p:spPr bwMode="auto">
          <a:xfrm>
            <a:off x="136525" y="1687513"/>
            <a:ext cx="2058988" cy="952500"/>
          </a:xfrm>
          <a:prstGeom prst="rect">
            <a:avLst/>
          </a:prstGeom>
          <a:noFill/>
          <a:ln w="9525">
            <a:solidFill>
              <a:schemeClr val="tx1"/>
            </a:solidFill>
            <a:miter lim="800000"/>
            <a:headEnd/>
            <a:tailEnd/>
          </a:ln>
        </p:spPr>
        <p:txBody>
          <a:bodyPr wrap="none">
            <a:spAutoFit/>
          </a:bodyPr>
          <a:lstStyle/>
          <a:p>
            <a:pPr eaLnBrk="0" hangingPunct="0">
              <a:buFontTx/>
              <a:buChar char="•"/>
            </a:pPr>
            <a:r>
              <a:rPr lang="en-GB" sz="1400"/>
              <a:t> Shared information on</a:t>
            </a:r>
            <a:br>
              <a:rPr lang="en-GB" sz="1400"/>
            </a:br>
            <a:r>
              <a:rPr lang="en-GB" sz="1400"/>
              <a:t>demand</a:t>
            </a:r>
          </a:p>
          <a:p>
            <a:pPr eaLnBrk="0" hangingPunct="0">
              <a:buFontTx/>
              <a:buChar char="•"/>
            </a:pPr>
            <a:r>
              <a:rPr lang="en-GB" sz="1400"/>
              <a:t> Collaborative planning</a:t>
            </a:r>
          </a:p>
          <a:p>
            <a:pPr eaLnBrk="0" hangingPunct="0">
              <a:buFontTx/>
              <a:buChar char="•"/>
            </a:pPr>
            <a:r>
              <a:rPr lang="en-GB" sz="1400"/>
              <a:t>End-to-end visibility</a:t>
            </a:r>
          </a:p>
        </p:txBody>
      </p:sp>
      <p:sp>
        <p:nvSpPr>
          <p:cNvPr id="155668" name="Line 20"/>
          <p:cNvSpPr>
            <a:spLocks noChangeShapeType="1"/>
          </p:cNvSpPr>
          <p:nvPr/>
        </p:nvSpPr>
        <p:spPr bwMode="auto">
          <a:xfrm>
            <a:off x="2286000" y="1828800"/>
            <a:ext cx="1828800" cy="0"/>
          </a:xfrm>
          <a:prstGeom prst="line">
            <a:avLst/>
          </a:prstGeom>
          <a:noFill/>
          <a:ln w="9525">
            <a:solidFill>
              <a:schemeClr val="tx1"/>
            </a:solidFill>
            <a:round/>
            <a:headEnd/>
            <a:tailEnd/>
          </a:ln>
        </p:spPr>
        <p:txBody>
          <a:bodyPr/>
          <a:lstStyle/>
          <a:p>
            <a:endParaRPr lang="en-GB"/>
          </a:p>
        </p:txBody>
      </p:sp>
      <p:sp>
        <p:nvSpPr>
          <p:cNvPr id="155669" name="Line 21"/>
          <p:cNvSpPr>
            <a:spLocks noChangeShapeType="1"/>
          </p:cNvSpPr>
          <p:nvPr/>
        </p:nvSpPr>
        <p:spPr bwMode="auto">
          <a:xfrm flipH="1">
            <a:off x="2133600" y="1828800"/>
            <a:ext cx="152400" cy="0"/>
          </a:xfrm>
          <a:prstGeom prst="line">
            <a:avLst/>
          </a:prstGeom>
          <a:noFill/>
          <a:ln w="9525">
            <a:solidFill>
              <a:schemeClr val="tx1"/>
            </a:solidFill>
            <a:round/>
            <a:headEnd/>
            <a:tailEnd type="triangle" w="med" len="med"/>
          </a:ln>
        </p:spPr>
        <p:txBody>
          <a:bodyPr/>
          <a:lstStyle/>
          <a:p>
            <a:endParaRPr lang="en-GB"/>
          </a:p>
        </p:txBody>
      </p:sp>
      <p:sp>
        <p:nvSpPr>
          <p:cNvPr id="155670" name="Text Box 22"/>
          <p:cNvSpPr txBox="1">
            <a:spLocks noChangeArrowheads="1"/>
          </p:cNvSpPr>
          <p:nvPr/>
        </p:nvSpPr>
        <p:spPr bwMode="auto">
          <a:xfrm>
            <a:off x="228600" y="5562600"/>
            <a:ext cx="2224088" cy="739775"/>
          </a:xfrm>
          <a:prstGeom prst="rect">
            <a:avLst/>
          </a:prstGeom>
          <a:noFill/>
          <a:ln w="9525">
            <a:solidFill>
              <a:schemeClr val="tx1"/>
            </a:solidFill>
            <a:miter lim="800000"/>
            <a:headEnd/>
            <a:tailEnd/>
          </a:ln>
        </p:spPr>
        <p:txBody>
          <a:bodyPr wrap="none">
            <a:spAutoFit/>
          </a:bodyPr>
          <a:lstStyle/>
          <a:p>
            <a:pPr eaLnBrk="0" hangingPunct="0">
              <a:buFontTx/>
              <a:buChar char="•"/>
            </a:pPr>
            <a:r>
              <a:rPr lang="en-GB" sz="1400"/>
              <a:t> Daily POS Feedback</a:t>
            </a:r>
          </a:p>
          <a:p>
            <a:pPr eaLnBrk="0" hangingPunct="0">
              <a:buFontTx/>
              <a:buChar char="•"/>
            </a:pPr>
            <a:r>
              <a:rPr lang="en-GB" sz="1400"/>
              <a:t> capture emerging trends</a:t>
            </a:r>
          </a:p>
          <a:p>
            <a:pPr eaLnBrk="0" hangingPunct="0">
              <a:buFontTx/>
              <a:buChar char="•"/>
            </a:pPr>
            <a:r>
              <a:rPr lang="en-GB" sz="1400"/>
              <a:t> Listen to consumers</a:t>
            </a:r>
          </a:p>
        </p:txBody>
      </p:sp>
      <p:sp>
        <p:nvSpPr>
          <p:cNvPr id="155671" name="Line 23"/>
          <p:cNvSpPr>
            <a:spLocks noChangeShapeType="1"/>
          </p:cNvSpPr>
          <p:nvPr/>
        </p:nvSpPr>
        <p:spPr bwMode="auto">
          <a:xfrm flipH="1">
            <a:off x="1371600" y="4648200"/>
            <a:ext cx="304800" cy="914400"/>
          </a:xfrm>
          <a:prstGeom prst="line">
            <a:avLst/>
          </a:prstGeom>
          <a:noFill/>
          <a:ln w="9525">
            <a:solidFill>
              <a:schemeClr val="tx1"/>
            </a:solidFill>
            <a:round/>
            <a:headEnd/>
            <a:tailEnd type="triangle" w="med" len="med"/>
          </a:ln>
        </p:spPr>
        <p:txBody>
          <a:bodyPr/>
          <a:lstStyle/>
          <a:p>
            <a:endParaRPr lang="en-GB"/>
          </a:p>
        </p:txBody>
      </p:sp>
      <p:sp>
        <p:nvSpPr>
          <p:cNvPr id="155672" name="Text Box 24"/>
          <p:cNvSpPr txBox="1">
            <a:spLocks noChangeArrowheads="1"/>
          </p:cNvSpPr>
          <p:nvPr/>
        </p:nvSpPr>
        <p:spPr bwMode="auto">
          <a:xfrm>
            <a:off x="6934200" y="5715000"/>
            <a:ext cx="2176463" cy="1165225"/>
          </a:xfrm>
          <a:prstGeom prst="rect">
            <a:avLst/>
          </a:prstGeom>
          <a:noFill/>
          <a:ln w="9525">
            <a:solidFill>
              <a:schemeClr val="tx1"/>
            </a:solidFill>
            <a:miter lim="800000"/>
            <a:headEnd/>
            <a:tailEnd/>
          </a:ln>
        </p:spPr>
        <p:txBody>
          <a:bodyPr wrap="none">
            <a:spAutoFit/>
          </a:bodyPr>
          <a:lstStyle/>
          <a:p>
            <a:pPr eaLnBrk="0" hangingPunct="0">
              <a:buFontTx/>
              <a:buChar char="•"/>
            </a:pPr>
            <a:r>
              <a:rPr lang="en-GB" sz="1400"/>
              <a:t> Leverage partners</a:t>
            </a:r>
            <a:br>
              <a:rPr lang="en-GB" sz="1400"/>
            </a:br>
            <a:r>
              <a:rPr lang="en-GB" sz="1400"/>
              <a:t>capabilities</a:t>
            </a:r>
          </a:p>
          <a:p>
            <a:pPr eaLnBrk="0" hangingPunct="0">
              <a:buFontTx/>
              <a:buChar char="•"/>
            </a:pPr>
            <a:r>
              <a:rPr lang="en-GB" sz="1400"/>
              <a:t> Focus on competencies</a:t>
            </a:r>
          </a:p>
          <a:p>
            <a:pPr eaLnBrk="0" hangingPunct="0">
              <a:buFontTx/>
              <a:buChar char="•"/>
            </a:pPr>
            <a:r>
              <a:rPr lang="en-GB" sz="1400"/>
              <a:t> Act as network</a:t>
            </a:r>
            <a:br>
              <a:rPr lang="en-GB" sz="1400"/>
            </a:br>
            <a:r>
              <a:rPr lang="en-GB" sz="1400"/>
              <a:t>orchestrator</a:t>
            </a:r>
          </a:p>
        </p:txBody>
      </p:sp>
      <p:sp>
        <p:nvSpPr>
          <p:cNvPr id="155673" name="Line 25"/>
          <p:cNvSpPr>
            <a:spLocks noChangeShapeType="1"/>
          </p:cNvSpPr>
          <p:nvPr/>
        </p:nvSpPr>
        <p:spPr bwMode="auto">
          <a:xfrm flipH="1">
            <a:off x="5410200" y="6019800"/>
            <a:ext cx="152400" cy="0"/>
          </a:xfrm>
          <a:prstGeom prst="line">
            <a:avLst/>
          </a:prstGeom>
          <a:noFill/>
          <a:ln w="9525">
            <a:solidFill>
              <a:schemeClr val="tx1"/>
            </a:solidFill>
            <a:round/>
            <a:headEnd/>
            <a:tailEnd type="triangle" w="med" len="med"/>
          </a:ln>
        </p:spPr>
        <p:txBody>
          <a:bodyPr/>
          <a:lstStyle/>
          <a:p>
            <a:endParaRPr lang="en-GB"/>
          </a:p>
        </p:txBody>
      </p:sp>
      <p:sp>
        <p:nvSpPr>
          <p:cNvPr id="155674" name="Line 26"/>
          <p:cNvSpPr>
            <a:spLocks noChangeShapeType="1"/>
          </p:cNvSpPr>
          <p:nvPr/>
        </p:nvSpPr>
        <p:spPr bwMode="auto">
          <a:xfrm>
            <a:off x="5334000" y="6324600"/>
            <a:ext cx="1600200" cy="0"/>
          </a:xfrm>
          <a:prstGeom prst="line">
            <a:avLst/>
          </a:prstGeom>
          <a:noFill/>
          <a:ln w="9525">
            <a:solidFill>
              <a:schemeClr val="tx1"/>
            </a:solidFill>
            <a:round/>
            <a:headEnd/>
            <a:tailEnd type="triangle" w="med" len="med"/>
          </a:ln>
        </p:spPr>
        <p:txBody>
          <a:bodyPr/>
          <a:lstStyle/>
          <a:p>
            <a:endParaRPr lang="en-GB"/>
          </a:p>
        </p:txBody>
      </p:sp>
      <p:sp>
        <p:nvSpPr>
          <p:cNvPr id="155675" name="Text Box 27"/>
          <p:cNvSpPr txBox="1">
            <a:spLocks noChangeArrowheads="1"/>
          </p:cNvSpPr>
          <p:nvPr/>
        </p:nvSpPr>
        <p:spPr bwMode="auto">
          <a:xfrm>
            <a:off x="6858000" y="1600200"/>
            <a:ext cx="2097088" cy="952500"/>
          </a:xfrm>
          <a:prstGeom prst="rect">
            <a:avLst/>
          </a:prstGeom>
          <a:noFill/>
          <a:ln w="9525">
            <a:solidFill>
              <a:schemeClr val="tx1"/>
            </a:solidFill>
            <a:miter lim="800000"/>
            <a:headEnd/>
            <a:tailEnd/>
          </a:ln>
        </p:spPr>
        <p:txBody>
          <a:bodyPr wrap="none">
            <a:spAutoFit/>
          </a:bodyPr>
          <a:lstStyle/>
          <a:p>
            <a:pPr eaLnBrk="0" hangingPunct="0">
              <a:buFontTx/>
              <a:buChar char="•"/>
            </a:pPr>
            <a:r>
              <a:rPr lang="en-GB" sz="1400"/>
              <a:t> Co-managed inventory</a:t>
            </a:r>
          </a:p>
          <a:p>
            <a:pPr eaLnBrk="0" hangingPunct="0">
              <a:buFontTx/>
              <a:buChar char="•"/>
            </a:pPr>
            <a:r>
              <a:rPr lang="en-GB" sz="1400"/>
              <a:t> Collaborative product</a:t>
            </a:r>
            <a:br>
              <a:rPr lang="en-GB" sz="1400"/>
            </a:br>
            <a:r>
              <a:rPr lang="en-GB" sz="1400"/>
              <a:t>design</a:t>
            </a:r>
          </a:p>
          <a:p>
            <a:pPr eaLnBrk="0" hangingPunct="0">
              <a:buFontTx/>
              <a:buChar char="•"/>
            </a:pPr>
            <a:r>
              <a:rPr lang="en-GB" sz="1400"/>
              <a:t> Synchronised supply</a:t>
            </a:r>
          </a:p>
        </p:txBody>
      </p:sp>
      <p:sp>
        <p:nvSpPr>
          <p:cNvPr id="155676" name="Line 28"/>
          <p:cNvSpPr>
            <a:spLocks noChangeShapeType="1"/>
          </p:cNvSpPr>
          <p:nvPr/>
        </p:nvSpPr>
        <p:spPr bwMode="auto">
          <a:xfrm flipV="1">
            <a:off x="7848600" y="2514600"/>
            <a:ext cx="76200" cy="114300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914400" y="381000"/>
            <a:ext cx="7772400" cy="1143000"/>
          </a:xfrm>
        </p:spPr>
        <p:txBody>
          <a:bodyPr/>
          <a:lstStyle/>
          <a:p>
            <a:pPr eaLnBrk="1" hangingPunct="1">
              <a:defRPr/>
            </a:pPr>
            <a:r>
              <a:rPr lang="en-GB" sz="3200" i="1" smtClean="0">
                <a:effectLst>
                  <a:outerShdw blurRad="38100" dist="38100" dir="2700000" algn="tl">
                    <a:srgbClr val="C0C0C0"/>
                  </a:outerShdw>
                </a:effectLst>
              </a:rPr>
              <a:t>Agile supply chain management at Xerox</a:t>
            </a:r>
          </a:p>
        </p:txBody>
      </p:sp>
      <p:sp>
        <p:nvSpPr>
          <p:cNvPr id="156675" name="Rectangle 3"/>
          <p:cNvSpPr>
            <a:spLocks noGrp="1" noChangeArrowheads="1"/>
          </p:cNvSpPr>
          <p:nvPr>
            <p:ph type="body" sz="half" idx="1"/>
          </p:nvPr>
        </p:nvSpPr>
        <p:spPr>
          <a:xfrm>
            <a:off x="533400" y="1676400"/>
            <a:ext cx="3810000" cy="4648200"/>
          </a:xfrm>
        </p:spPr>
        <p:txBody>
          <a:bodyPr/>
          <a:lstStyle/>
          <a:p>
            <a:pPr eaLnBrk="1" hangingPunct="1">
              <a:lnSpc>
                <a:spcPct val="90000"/>
              </a:lnSpc>
              <a:buFontTx/>
              <a:buNone/>
            </a:pPr>
            <a:r>
              <a:rPr lang="en-GB" sz="1800" b="1" i="1" smtClean="0"/>
              <a:t>Traditional Approach</a:t>
            </a:r>
          </a:p>
          <a:p>
            <a:pPr eaLnBrk="1" hangingPunct="1">
              <a:lnSpc>
                <a:spcPct val="90000"/>
              </a:lnSpc>
            </a:pPr>
            <a:r>
              <a:rPr lang="en-GB" sz="1800" smtClean="0"/>
              <a:t>Stock is held at multiple outlets, often based on organisational and legal ownership considerations</a:t>
            </a:r>
          </a:p>
          <a:p>
            <a:pPr eaLnBrk="1" hangingPunct="1">
              <a:lnSpc>
                <a:spcPct val="90000"/>
              </a:lnSpc>
            </a:pPr>
            <a:r>
              <a:rPr lang="en-GB" sz="1800" smtClean="0"/>
              <a:t>Replenishment is driven sequentially by transfers from one stocking outlets to another</a:t>
            </a:r>
          </a:p>
          <a:p>
            <a:pPr eaLnBrk="1" hangingPunct="1">
              <a:lnSpc>
                <a:spcPct val="90000"/>
              </a:lnSpc>
            </a:pPr>
            <a:r>
              <a:rPr lang="en-GB" sz="1800" smtClean="0"/>
              <a:t>Production is planned by discrete organisational units with batch feeds between discrete systems</a:t>
            </a:r>
          </a:p>
          <a:p>
            <a:pPr eaLnBrk="1" hangingPunct="1">
              <a:lnSpc>
                <a:spcPct val="90000"/>
              </a:lnSpc>
            </a:pPr>
            <a:r>
              <a:rPr lang="en-GB" sz="1800" smtClean="0"/>
              <a:t>Majority of stock is fully finished goods, dispersed geographically, waiting to be sold</a:t>
            </a:r>
          </a:p>
        </p:txBody>
      </p:sp>
      <p:sp>
        <p:nvSpPr>
          <p:cNvPr id="156676" name="Rectangle 4"/>
          <p:cNvSpPr>
            <a:spLocks noGrp="1" noChangeArrowheads="1"/>
          </p:cNvSpPr>
          <p:nvPr>
            <p:ph type="body" sz="half" idx="2"/>
          </p:nvPr>
        </p:nvSpPr>
        <p:spPr>
          <a:xfrm>
            <a:off x="4648200" y="1676400"/>
            <a:ext cx="3810000" cy="4114800"/>
          </a:xfrm>
        </p:spPr>
        <p:txBody>
          <a:bodyPr/>
          <a:lstStyle/>
          <a:p>
            <a:pPr eaLnBrk="1" hangingPunct="1">
              <a:lnSpc>
                <a:spcPct val="90000"/>
              </a:lnSpc>
              <a:buFontTx/>
              <a:buNone/>
            </a:pPr>
            <a:r>
              <a:rPr lang="en-GB" sz="1800" b="1" i="1" smtClean="0"/>
              <a:t>Agile Approach</a:t>
            </a:r>
          </a:p>
          <a:p>
            <a:pPr eaLnBrk="1" hangingPunct="1">
              <a:lnSpc>
                <a:spcPct val="90000"/>
              </a:lnSpc>
            </a:pPr>
            <a:r>
              <a:rPr lang="en-GB" sz="1800" smtClean="0"/>
              <a:t>Stock is held at the fewest outlets, if at all with finished goods sometimes being delivered direct from factory to customer</a:t>
            </a:r>
          </a:p>
          <a:p>
            <a:pPr eaLnBrk="1" hangingPunct="1">
              <a:lnSpc>
                <a:spcPct val="90000"/>
              </a:lnSpc>
            </a:pPr>
            <a:r>
              <a:rPr lang="en-GB" sz="1800" smtClean="0"/>
              <a:t>Replenishment of all outlets is driven from actual sales / usage data collected at the customer interface</a:t>
            </a:r>
          </a:p>
          <a:p>
            <a:pPr eaLnBrk="1" hangingPunct="1">
              <a:lnSpc>
                <a:spcPct val="90000"/>
              </a:lnSpc>
            </a:pPr>
            <a:r>
              <a:rPr lang="en-GB" sz="1800" smtClean="0"/>
              <a:t>Production is planned across functional boundaries from vendor to customer, through highly integrated systems, with minimum lead-times</a:t>
            </a:r>
          </a:p>
          <a:p>
            <a:pPr eaLnBrk="1" hangingPunct="1">
              <a:lnSpc>
                <a:spcPct val="90000"/>
              </a:lnSpc>
            </a:pPr>
            <a:r>
              <a:rPr lang="en-GB" sz="1800" smtClean="0"/>
              <a:t>Majority of stock is held as ‘work in progress’ awaiting build / configuration instructions</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85800" y="457200"/>
            <a:ext cx="7772400" cy="1143000"/>
          </a:xfrm>
        </p:spPr>
        <p:txBody>
          <a:bodyPr/>
          <a:lstStyle/>
          <a:p>
            <a:pPr eaLnBrk="1" hangingPunct="1">
              <a:defRPr/>
            </a:pPr>
            <a:r>
              <a:rPr lang="en-GB" i="1" smtClean="0">
                <a:effectLst>
                  <a:outerShdw blurRad="38100" dist="38100" dir="2700000" algn="tl">
                    <a:srgbClr val="C0C0C0"/>
                  </a:outerShdw>
                </a:effectLst>
              </a:rPr>
              <a:t>Seven steps to agility</a:t>
            </a:r>
          </a:p>
        </p:txBody>
      </p:sp>
      <p:sp>
        <p:nvSpPr>
          <p:cNvPr id="157699" name="Rectangle 3"/>
          <p:cNvSpPr>
            <a:spLocks noGrp="1" noChangeArrowheads="1"/>
          </p:cNvSpPr>
          <p:nvPr>
            <p:ph type="body" idx="1"/>
          </p:nvPr>
        </p:nvSpPr>
        <p:spPr>
          <a:xfrm>
            <a:off x="609600" y="1600200"/>
            <a:ext cx="7772400" cy="4114800"/>
          </a:xfrm>
        </p:spPr>
        <p:txBody>
          <a:bodyPr/>
          <a:lstStyle/>
          <a:p>
            <a:pPr eaLnBrk="1" hangingPunct="1"/>
            <a:r>
              <a:rPr lang="en-GB" sz="2400" smtClean="0"/>
              <a:t>Substitute information for inventory</a:t>
            </a:r>
          </a:p>
          <a:p>
            <a:pPr eaLnBrk="1" hangingPunct="1"/>
            <a:r>
              <a:rPr lang="en-GB" sz="2400" smtClean="0"/>
              <a:t>Work smarter, not harder (eliminate or reduce non-value adding activities)</a:t>
            </a:r>
          </a:p>
          <a:p>
            <a:pPr eaLnBrk="1" hangingPunct="1"/>
            <a:r>
              <a:rPr lang="en-GB" sz="2400" smtClean="0"/>
              <a:t>Partner with suppliers to reduce in-bound lead-times</a:t>
            </a:r>
          </a:p>
          <a:p>
            <a:pPr eaLnBrk="1" hangingPunct="1"/>
            <a:r>
              <a:rPr lang="en-GB" sz="2400" smtClean="0"/>
              <a:t>Seek to reduce complexity (not necessarily variety)</a:t>
            </a:r>
          </a:p>
          <a:p>
            <a:pPr eaLnBrk="1" hangingPunct="1"/>
            <a:r>
              <a:rPr lang="en-GB" sz="2400" smtClean="0"/>
              <a:t>Postpone final configuration / assembly of products</a:t>
            </a:r>
          </a:p>
          <a:p>
            <a:pPr eaLnBrk="1" hangingPunct="1"/>
            <a:r>
              <a:rPr lang="en-GB" sz="2400" smtClean="0"/>
              <a:t>Manage processes not just functions</a:t>
            </a:r>
          </a:p>
          <a:p>
            <a:pPr eaLnBrk="1" hangingPunct="1"/>
            <a:r>
              <a:rPr lang="en-GB" sz="2400" smtClean="0"/>
              <a:t>Utilise appropriate performance metrics, e.g. end-to-end pipeline time</a:t>
            </a:r>
          </a:p>
          <a:p>
            <a:pPr eaLnBrk="1" hangingPunct="1"/>
            <a:endParaRPr lang="en-GB" sz="2400" smtClean="0"/>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228600" y="228600"/>
            <a:ext cx="8610600" cy="1143000"/>
          </a:xfrm>
        </p:spPr>
        <p:txBody>
          <a:bodyPr/>
          <a:lstStyle/>
          <a:p>
            <a:pPr eaLnBrk="1" hangingPunct="1">
              <a:defRPr/>
            </a:pPr>
            <a:r>
              <a:rPr lang="en-GB" sz="3200" i="1" smtClean="0">
                <a:effectLst>
                  <a:outerShdw blurRad="38100" dist="38100" dir="2700000" algn="tl">
                    <a:srgbClr val="C0C0C0"/>
                  </a:outerShdw>
                </a:effectLst>
              </a:rPr>
              <a:t>Route map to the responsive business</a:t>
            </a:r>
          </a:p>
        </p:txBody>
      </p:sp>
      <p:sp>
        <p:nvSpPr>
          <p:cNvPr id="158723" name="Oval 3"/>
          <p:cNvSpPr>
            <a:spLocks noChangeArrowheads="1"/>
          </p:cNvSpPr>
          <p:nvPr/>
        </p:nvSpPr>
        <p:spPr bwMode="auto">
          <a:xfrm>
            <a:off x="838200" y="1600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Economics of</a:t>
            </a:r>
          </a:p>
          <a:p>
            <a:pPr algn="ctr" eaLnBrk="0" hangingPunct="0"/>
            <a:r>
              <a:rPr lang="en-GB" sz="1000" b="1"/>
              <a:t>scale</a:t>
            </a:r>
          </a:p>
        </p:txBody>
      </p:sp>
      <p:sp>
        <p:nvSpPr>
          <p:cNvPr id="158724" name="Oval 4"/>
          <p:cNvSpPr>
            <a:spLocks noChangeArrowheads="1"/>
          </p:cNvSpPr>
          <p:nvPr/>
        </p:nvSpPr>
        <p:spPr bwMode="auto">
          <a:xfrm>
            <a:off x="0" y="2667000"/>
            <a:ext cx="1295400" cy="914400"/>
          </a:xfrm>
          <a:prstGeom prst="ellipse">
            <a:avLst/>
          </a:prstGeom>
          <a:noFill/>
          <a:ln w="19050">
            <a:solidFill>
              <a:schemeClr val="tx1"/>
            </a:solidFill>
            <a:round/>
            <a:headEnd/>
            <a:tailEnd/>
          </a:ln>
        </p:spPr>
        <p:txBody>
          <a:bodyPr wrap="none" anchor="ctr"/>
          <a:lstStyle/>
          <a:p>
            <a:pPr algn="ctr" eaLnBrk="0" hangingPunct="0"/>
            <a:r>
              <a:rPr lang="en-GB" sz="1000" b="1"/>
              <a:t>Capacity</a:t>
            </a:r>
          </a:p>
          <a:p>
            <a:pPr algn="ctr" eaLnBrk="0" hangingPunct="0"/>
            <a:r>
              <a:rPr lang="en-GB" sz="1000" b="1"/>
              <a:t>management</a:t>
            </a:r>
          </a:p>
        </p:txBody>
      </p:sp>
      <p:sp>
        <p:nvSpPr>
          <p:cNvPr id="158725" name="Oval 5"/>
          <p:cNvSpPr>
            <a:spLocks noChangeArrowheads="1"/>
          </p:cNvSpPr>
          <p:nvPr/>
        </p:nvSpPr>
        <p:spPr bwMode="auto">
          <a:xfrm>
            <a:off x="762000" y="3810000"/>
            <a:ext cx="1295400" cy="914400"/>
          </a:xfrm>
          <a:prstGeom prst="ellipse">
            <a:avLst/>
          </a:prstGeom>
          <a:noFill/>
          <a:ln w="19050">
            <a:solidFill>
              <a:schemeClr val="tx1"/>
            </a:solidFill>
            <a:round/>
            <a:headEnd/>
            <a:tailEnd/>
          </a:ln>
        </p:spPr>
        <p:txBody>
          <a:bodyPr wrap="none" anchor="ctr"/>
          <a:lstStyle/>
          <a:p>
            <a:pPr algn="ctr" eaLnBrk="0" hangingPunct="0"/>
            <a:r>
              <a:rPr lang="en-GB" sz="1000" b="1"/>
              <a:t>Flexible</a:t>
            </a:r>
          </a:p>
          <a:p>
            <a:pPr algn="ctr" eaLnBrk="0" hangingPunct="0"/>
            <a:r>
              <a:rPr lang="en-GB" sz="1000" b="1"/>
              <a:t>response</a:t>
            </a:r>
          </a:p>
        </p:txBody>
      </p:sp>
      <p:sp>
        <p:nvSpPr>
          <p:cNvPr id="158726" name="Oval 6"/>
          <p:cNvSpPr>
            <a:spLocks noChangeArrowheads="1"/>
          </p:cNvSpPr>
          <p:nvPr/>
        </p:nvSpPr>
        <p:spPr bwMode="auto">
          <a:xfrm>
            <a:off x="685800" y="5105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Setup time</a:t>
            </a:r>
          </a:p>
          <a:p>
            <a:pPr algn="ctr" eaLnBrk="0" hangingPunct="0"/>
            <a:r>
              <a:rPr lang="en-GB" sz="1000" b="1"/>
              <a:t>reduction</a:t>
            </a:r>
          </a:p>
        </p:txBody>
      </p:sp>
      <p:sp>
        <p:nvSpPr>
          <p:cNvPr id="158727" name="Oval 7"/>
          <p:cNvSpPr>
            <a:spLocks noChangeArrowheads="1"/>
          </p:cNvSpPr>
          <p:nvPr/>
        </p:nvSpPr>
        <p:spPr bwMode="auto">
          <a:xfrm>
            <a:off x="1371600" y="5943600"/>
            <a:ext cx="1905000" cy="914400"/>
          </a:xfrm>
          <a:prstGeom prst="ellipse">
            <a:avLst/>
          </a:prstGeom>
          <a:noFill/>
          <a:ln w="19050">
            <a:solidFill>
              <a:schemeClr val="tx1"/>
            </a:solidFill>
            <a:round/>
            <a:headEnd/>
            <a:tailEnd/>
          </a:ln>
        </p:spPr>
        <p:txBody>
          <a:bodyPr wrap="none" anchor="ctr"/>
          <a:lstStyle/>
          <a:p>
            <a:pPr algn="ctr" eaLnBrk="0" hangingPunct="0"/>
            <a:r>
              <a:rPr lang="en-GB" sz="1000" b="1"/>
              <a:t>Non-value adding</a:t>
            </a:r>
          </a:p>
          <a:p>
            <a:pPr algn="ctr" eaLnBrk="0" hangingPunct="0"/>
            <a:r>
              <a:rPr lang="en-GB" sz="1000" b="1"/>
              <a:t>Time reduction</a:t>
            </a:r>
          </a:p>
        </p:txBody>
      </p:sp>
      <p:sp>
        <p:nvSpPr>
          <p:cNvPr id="158728" name="Oval 8"/>
          <p:cNvSpPr>
            <a:spLocks noChangeArrowheads="1"/>
          </p:cNvSpPr>
          <p:nvPr/>
        </p:nvSpPr>
        <p:spPr bwMode="auto">
          <a:xfrm>
            <a:off x="1981200" y="2743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Lean</a:t>
            </a:r>
          </a:p>
          <a:p>
            <a:pPr algn="ctr" eaLnBrk="0" hangingPunct="0"/>
            <a:r>
              <a:rPr lang="en-GB" sz="1000" b="1"/>
              <a:t>production</a:t>
            </a:r>
          </a:p>
        </p:txBody>
      </p:sp>
      <p:sp>
        <p:nvSpPr>
          <p:cNvPr id="158729" name="Oval 9"/>
          <p:cNvSpPr>
            <a:spLocks noChangeArrowheads="1"/>
          </p:cNvSpPr>
          <p:nvPr/>
        </p:nvSpPr>
        <p:spPr bwMode="auto">
          <a:xfrm>
            <a:off x="3048000" y="1676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Standardisation / </a:t>
            </a:r>
          </a:p>
          <a:p>
            <a:pPr algn="ctr" eaLnBrk="0" hangingPunct="0"/>
            <a:r>
              <a:rPr lang="en-GB" sz="1000" b="1"/>
              <a:t>modularisation</a:t>
            </a:r>
          </a:p>
        </p:txBody>
      </p:sp>
      <p:sp>
        <p:nvSpPr>
          <p:cNvPr id="158730" name="Oval 10"/>
          <p:cNvSpPr>
            <a:spLocks noChangeArrowheads="1"/>
          </p:cNvSpPr>
          <p:nvPr/>
        </p:nvSpPr>
        <p:spPr bwMode="auto">
          <a:xfrm>
            <a:off x="3733800" y="2743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Waste</a:t>
            </a:r>
          </a:p>
          <a:p>
            <a:pPr algn="ctr" eaLnBrk="0" hangingPunct="0"/>
            <a:r>
              <a:rPr lang="en-GB" sz="1000" b="1"/>
              <a:t>reduction</a:t>
            </a:r>
          </a:p>
        </p:txBody>
      </p:sp>
      <p:sp>
        <p:nvSpPr>
          <p:cNvPr id="158731" name="Oval 11"/>
          <p:cNvSpPr>
            <a:spLocks noChangeArrowheads="1"/>
          </p:cNvSpPr>
          <p:nvPr/>
        </p:nvSpPr>
        <p:spPr bwMode="auto">
          <a:xfrm>
            <a:off x="2895600" y="3962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De-couple the</a:t>
            </a:r>
          </a:p>
          <a:p>
            <a:pPr algn="ctr" eaLnBrk="0" hangingPunct="0"/>
            <a:r>
              <a:rPr lang="en-GB" sz="1000" b="1"/>
              <a:t>Supply chain</a:t>
            </a:r>
          </a:p>
        </p:txBody>
      </p:sp>
      <p:sp>
        <p:nvSpPr>
          <p:cNvPr id="158732" name="Oval 12"/>
          <p:cNvSpPr>
            <a:spLocks noChangeArrowheads="1"/>
          </p:cNvSpPr>
          <p:nvPr/>
        </p:nvSpPr>
        <p:spPr bwMode="auto">
          <a:xfrm>
            <a:off x="2971800" y="5105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Quick</a:t>
            </a:r>
          </a:p>
          <a:p>
            <a:pPr algn="ctr" eaLnBrk="0" hangingPunct="0"/>
            <a:r>
              <a:rPr lang="en-GB" sz="1000" b="1"/>
              <a:t>response</a:t>
            </a:r>
          </a:p>
        </p:txBody>
      </p:sp>
      <p:sp>
        <p:nvSpPr>
          <p:cNvPr id="158733" name="Oval 13"/>
          <p:cNvSpPr>
            <a:spLocks noChangeArrowheads="1"/>
          </p:cNvSpPr>
          <p:nvPr/>
        </p:nvSpPr>
        <p:spPr bwMode="auto">
          <a:xfrm>
            <a:off x="3810000" y="5943600"/>
            <a:ext cx="1143000" cy="914400"/>
          </a:xfrm>
          <a:prstGeom prst="ellipse">
            <a:avLst/>
          </a:prstGeom>
          <a:noFill/>
          <a:ln w="19050">
            <a:solidFill>
              <a:schemeClr val="tx1"/>
            </a:solidFill>
            <a:round/>
            <a:headEnd/>
            <a:tailEnd/>
          </a:ln>
        </p:spPr>
        <p:txBody>
          <a:bodyPr wrap="none" anchor="ctr"/>
          <a:lstStyle/>
          <a:p>
            <a:pPr algn="ctr" eaLnBrk="0" hangingPunct="0"/>
            <a:r>
              <a:rPr lang="en-GB" sz="1000" b="1"/>
              <a:t>Process</a:t>
            </a:r>
          </a:p>
          <a:p>
            <a:pPr algn="ctr" eaLnBrk="0" hangingPunct="0"/>
            <a:r>
              <a:rPr lang="en-GB" sz="1000" b="1"/>
              <a:t>Re-engineering</a:t>
            </a:r>
          </a:p>
        </p:txBody>
      </p:sp>
      <p:sp>
        <p:nvSpPr>
          <p:cNvPr id="158734" name="Oval 14"/>
          <p:cNvSpPr>
            <a:spLocks noChangeArrowheads="1"/>
          </p:cNvSpPr>
          <p:nvPr/>
        </p:nvSpPr>
        <p:spPr bwMode="auto">
          <a:xfrm>
            <a:off x="4800600" y="3886200"/>
            <a:ext cx="1905000" cy="914400"/>
          </a:xfrm>
          <a:prstGeom prst="ellipse">
            <a:avLst/>
          </a:prstGeom>
          <a:noFill/>
          <a:ln w="22225">
            <a:solidFill>
              <a:srgbClr val="0000FF"/>
            </a:solidFill>
            <a:round/>
            <a:headEnd/>
            <a:tailEnd/>
          </a:ln>
        </p:spPr>
        <p:txBody>
          <a:bodyPr wrap="none" anchor="ctr"/>
          <a:lstStyle/>
          <a:p>
            <a:pPr algn="ctr" eaLnBrk="0" hangingPunct="0"/>
            <a:r>
              <a:rPr lang="en-GB" sz="1200" b="1"/>
              <a:t>The</a:t>
            </a:r>
          </a:p>
          <a:p>
            <a:pPr algn="ctr" eaLnBrk="0" hangingPunct="0"/>
            <a:r>
              <a:rPr lang="en-GB" sz="1200" b="1"/>
              <a:t>Responsive</a:t>
            </a:r>
          </a:p>
          <a:p>
            <a:pPr algn="ctr" eaLnBrk="0" hangingPunct="0"/>
            <a:r>
              <a:rPr lang="en-GB" sz="1200" b="1"/>
              <a:t>Business</a:t>
            </a:r>
          </a:p>
        </p:txBody>
      </p:sp>
      <p:sp>
        <p:nvSpPr>
          <p:cNvPr id="158735" name="Oval 15"/>
          <p:cNvSpPr>
            <a:spLocks noChangeArrowheads="1"/>
          </p:cNvSpPr>
          <p:nvPr/>
        </p:nvSpPr>
        <p:spPr bwMode="auto">
          <a:xfrm>
            <a:off x="6172200" y="2819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Agile</a:t>
            </a:r>
          </a:p>
          <a:p>
            <a:pPr algn="ctr" eaLnBrk="0" hangingPunct="0"/>
            <a:r>
              <a:rPr lang="en-GB" sz="1000" b="1"/>
              <a:t>supply</a:t>
            </a:r>
          </a:p>
        </p:txBody>
      </p:sp>
      <p:sp>
        <p:nvSpPr>
          <p:cNvPr id="158736" name="Oval 16"/>
          <p:cNvSpPr>
            <a:spLocks noChangeArrowheads="1"/>
          </p:cNvSpPr>
          <p:nvPr/>
        </p:nvSpPr>
        <p:spPr bwMode="auto">
          <a:xfrm>
            <a:off x="5867400" y="1600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Vendor managed</a:t>
            </a:r>
          </a:p>
          <a:p>
            <a:pPr algn="ctr" eaLnBrk="0" hangingPunct="0"/>
            <a:r>
              <a:rPr lang="en-GB" sz="1000" b="1"/>
              <a:t>inventory</a:t>
            </a:r>
          </a:p>
        </p:txBody>
      </p:sp>
      <p:sp>
        <p:nvSpPr>
          <p:cNvPr id="158737" name="Oval 17"/>
          <p:cNvSpPr>
            <a:spLocks noChangeArrowheads="1"/>
          </p:cNvSpPr>
          <p:nvPr/>
        </p:nvSpPr>
        <p:spPr bwMode="auto">
          <a:xfrm>
            <a:off x="7696200" y="1981200"/>
            <a:ext cx="1219200" cy="914400"/>
          </a:xfrm>
          <a:prstGeom prst="ellipse">
            <a:avLst/>
          </a:prstGeom>
          <a:noFill/>
          <a:ln w="19050">
            <a:solidFill>
              <a:schemeClr val="tx1"/>
            </a:solidFill>
            <a:round/>
            <a:headEnd/>
            <a:tailEnd/>
          </a:ln>
        </p:spPr>
        <p:txBody>
          <a:bodyPr wrap="none" anchor="ctr"/>
          <a:lstStyle/>
          <a:p>
            <a:pPr algn="ctr" eaLnBrk="0" hangingPunct="0"/>
            <a:r>
              <a:rPr lang="en-GB" sz="1000" b="1"/>
              <a:t>Synchronised</a:t>
            </a:r>
          </a:p>
          <a:p>
            <a:pPr algn="ctr" eaLnBrk="0" hangingPunct="0"/>
            <a:r>
              <a:rPr lang="en-GB" sz="1000" b="1"/>
              <a:t>production</a:t>
            </a:r>
          </a:p>
        </p:txBody>
      </p:sp>
      <p:sp>
        <p:nvSpPr>
          <p:cNvPr id="158738" name="Oval 18"/>
          <p:cNvSpPr>
            <a:spLocks noChangeArrowheads="1"/>
          </p:cNvSpPr>
          <p:nvPr/>
        </p:nvSpPr>
        <p:spPr bwMode="auto">
          <a:xfrm>
            <a:off x="6858000" y="4267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Organisational</a:t>
            </a:r>
          </a:p>
          <a:p>
            <a:pPr algn="ctr" eaLnBrk="0" hangingPunct="0"/>
            <a:r>
              <a:rPr lang="en-GB" sz="1000" b="1"/>
              <a:t>agility</a:t>
            </a:r>
          </a:p>
        </p:txBody>
      </p:sp>
      <p:sp>
        <p:nvSpPr>
          <p:cNvPr id="158739" name="Oval 19"/>
          <p:cNvSpPr>
            <a:spLocks noChangeArrowheads="1"/>
          </p:cNvSpPr>
          <p:nvPr/>
        </p:nvSpPr>
        <p:spPr bwMode="auto">
          <a:xfrm>
            <a:off x="7620000" y="3124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Process</a:t>
            </a:r>
          </a:p>
          <a:p>
            <a:pPr algn="ctr" eaLnBrk="0" hangingPunct="0"/>
            <a:r>
              <a:rPr lang="en-GB" sz="1000" b="1"/>
              <a:t>Management </a:t>
            </a:r>
          </a:p>
        </p:txBody>
      </p:sp>
      <p:sp>
        <p:nvSpPr>
          <p:cNvPr id="158740" name="Oval 20"/>
          <p:cNvSpPr>
            <a:spLocks noChangeArrowheads="1"/>
          </p:cNvSpPr>
          <p:nvPr/>
        </p:nvSpPr>
        <p:spPr bwMode="auto">
          <a:xfrm>
            <a:off x="7620000" y="5257800"/>
            <a:ext cx="1295400" cy="914400"/>
          </a:xfrm>
          <a:prstGeom prst="ellipse">
            <a:avLst/>
          </a:prstGeom>
          <a:noFill/>
          <a:ln w="19050">
            <a:solidFill>
              <a:schemeClr val="tx1"/>
            </a:solidFill>
            <a:round/>
            <a:headEnd/>
            <a:tailEnd/>
          </a:ln>
        </p:spPr>
        <p:txBody>
          <a:bodyPr wrap="none" anchor="ctr"/>
          <a:lstStyle/>
          <a:p>
            <a:pPr algn="ctr" eaLnBrk="0" hangingPunct="0"/>
            <a:r>
              <a:rPr lang="en-GB" sz="1000" b="1"/>
              <a:t>Cross-</a:t>
            </a:r>
          </a:p>
          <a:p>
            <a:pPr algn="ctr" eaLnBrk="0" hangingPunct="0"/>
            <a:r>
              <a:rPr lang="en-GB" sz="1000" b="1"/>
              <a:t>Functional teams</a:t>
            </a:r>
          </a:p>
        </p:txBody>
      </p:sp>
      <p:sp>
        <p:nvSpPr>
          <p:cNvPr id="158741" name="Oval 21"/>
          <p:cNvSpPr>
            <a:spLocks noChangeArrowheads="1"/>
          </p:cNvSpPr>
          <p:nvPr/>
        </p:nvSpPr>
        <p:spPr bwMode="auto">
          <a:xfrm>
            <a:off x="5638800" y="4876800"/>
            <a:ext cx="1295400" cy="914400"/>
          </a:xfrm>
          <a:prstGeom prst="ellipse">
            <a:avLst/>
          </a:prstGeom>
          <a:noFill/>
          <a:ln w="19050">
            <a:solidFill>
              <a:schemeClr val="tx1"/>
            </a:solidFill>
            <a:round/>
            <a:headEnd/>
            <a:tailEnd/>
          </a:ln>
        </p:spPr>
        <p:txBody>
          <a:bodyPr wrap="none" anchor="ctr"/>
          <a:lstStyle/>
          <a:p>
            <a:pPr algn="ctr" eaLnBrk="0" hangingPunct="0"/>
            <a:r>
              <a:rPr lang="en-GB" sz="1000" b="1"/>
              <a:t>Demand</a:t>
            </a:r>
          </a:p>
          <a:p>
            <a:pPr algn="ctr" eaLnBrk="0" hangingPunct="0"/>
            <a:r>
              <a:rPr lang="en-GB" sz="1000" b="1"/>
              <a:t>driven</a:t>
            </a:r>
          </a:p>
        </p:txBody>
      </p:sp>
      <p:sp>
        <p:nvSpPr>
          <p:cNvPr id="158742" name="Oval 22"/>
          <p:cNvSpPr>
            <a:spLocks noChangeArrowheads="1"/>
          </p:cNvSpPr>
          <p:nvPr/>
        </p:nvSpPr>
        <p:spPr bwMode="auto">
          <a:xfrm>
            <a:off x="6477000" y="5715000"/>
            <a:ext cx="1295400" cy="914400"/>
          </a:xfrm>
          <a:prstGeom prst="ellipse">
            <a:avLst/>
          </a:prstGeom>
          <a:noFill/>
          <a:ln w="19050">
            <a:solidFill>
              <a:schemeClr val="tx1"/>
            </a:solidFill>
            <a:round/>
            <a:headEnd/>
            <a:tailEnd/>
          </a:ln>
        </p:spPr>
        <p:txBody>
          <a:bodyPr wrap="none" anchor="ctr"/>
          <a:lstStyle/>
          <a:p>
            <a:pPr algn="ctr" eaLnBrk="0" hangingPunct="0"/>
            <a:r>
              <a:rPr lang="en-GB" sz="1000" b="1"/>
              <a:t>Continuous</a:t>
            </a:r>
          </a:p>
          <a:p>
            <a:pPr algn="ctr" eaLnBrk="0" hangingPunct="0"/>
            <a:r>
              <a:rPr lang="en-GB" sz="1000" b="1"/>
              <a:t>Replenishment</a:t>
            </a:r>
          </a:p>
          <a:p>
            <a:pPr algn="ctr" eaLnBrk="0" hangingPunct="0"/>
            <a:r>
              <a:rPr lang="en-GB" sz="1000" b="1"/>
              <a:t>programmes</a:t>
            </a:r>
          </a:p>
        </p:txBody>
      </p:sp>
      <p:sp>
        <p:nvSpPr>
          <p:cNvPr id="158743" name="Line 23"/>
          <p:cNvSpPr>
            <a:spLocks noChangeShapeType="1"/>
          </p:cNvSpPr>
          <p:nvPr/>
        </p:nvSpPr>
        <p:spPr bwMode="auto">
          <a:xfrm>
            <a:off x="1828800" y="2438400"/>
            <a:ext cx="304800" cy="457200"/>
          </a:xfrm>
          <a:prstGeom prst="line">
            <a:avLst/>
          </a:prstGeom>
          <a:noFill/>
          <a:ln w="9525">
            <a:solidFill>
              <a:schemeClr val="tx1"/>
            </a:solidFill>
            <a:round/>
            <a:headEnd/>
            <a:tailEnd type="triangle" w="med" len="med"/>
          </a:ln>
        </p:spPr>
        <p:txBody>
          <a:bodyPr/>
          <a:lstStyle/>
          <a:p>
            <a:endParaRPr lang="en-GB"/>
          </a:p>
        </p:txBody>
      </p:sp>
      <p:sp>
        <p:nvSpPr>
          <p:cNvPr id="158744" name="Line 24"/>
          <p:cNvSpPr>
            <a:spLocks noChangeShapeType="1"/>
          </p:cNvSpPr>
          <p:nvPr/>
        </p:nvSpPr>
        <p:spPr bwMode="auto">
          <a:xfrm flipH="1">
            <a:off x="3124200" y="2514600"/>
            <a:ext cx="228600" cy="381000"/>
          </a:xfrm>
          <a:prstGeom prst="line">
            <a:avLst/>
          </a:prstGeom>
          <a:noFill/>
          <a:ln w="9525">
            <a:solidFill>
              <a:schemeClr val="tx1"/>
            </a:solidFill>
            <a:round/>
            <a:headEnd/>
            <a:tailEnd type="triangle" w="med" len="med"/>
          </a:ln>
        </p:spPr>
        <p:txBody>
          <a:bodyPr/>
          <a:lstStyle/>
          <a:p>
            <a:endParaRPr lang="en-GB"/>
          </a:p>
        </p:txBody>
      </p:sp>
      <p:sp>
        <p:nvSpPr>
          <p:cNvPr id="158745" name="Line 25"/>
          <p:cNvSpPr>
            <a:spLocks noChangeShapeType="1"/>
          </p:cNvSpPr>
          <p:nvPr/>
        </p:nvSpPr>
        <p:spPr bwMode="auto">
          <a:xfrm flipH="1" flipV="1">
            <a:off x="3276600" y="3200400"/>
            <a:ext cx="457200" cy="76200"/>
          </a:xfrm>
          <a:prstGeom prst="line">
            <a:avLst/>
          </a:prstGeom>
          <a:noFill/>
          <a:ln w="9525">
            <a:solidFill>
              <a:schemeClr val="tx1"/>
            </a:solidFill>
            <a:round/>
            <a:headEnd/>
            <a:tailEnd type="triangle" w="med" len="med"/>
          </a:ln>
        </p:spPr>
        <p:txBody>
          <a:bodyPr/>
          <a:lstStyle/>
          <a:p>
            <a:endParaRPr lang="en-GB"/>
          </a:p>
        </p:txBody>
      </p:sp>
      <p:sp>
        <p:nvSpPr>
          <p:cNvPr id="158746" name="Line 26"/>
          <p:cNvSpPr>
            <a:spLocks noChangeShapeType="1"/>
          </p:cNvSpPr>
          <p:nvPr/>
        </p:nvSpPr>
        <p:spPr bwMode="auto">
          <a:xfrm>
            <a:off x="2895600" y="3657600"/>
            <a:ext cx="381000" cy="381000"/>
          </a:xfrm>
          <a:prstGeom prst="line">
            <a:avLst/>
          </a:prstGeom>
          <a:noFill/>
          <a:ln w="9525">
            <a:solidFill>
              <a:schemeClr val="tx1"/>
            </a:solidFill>
            <a:round/>
            <a:headEnd/>
            <a:tailEnd type="triangle" w="med" len="med"/>
          </a:ln>
        </p:spPr>
        <p:txBody>
          <a:bodyPr/>
          <a:lstStyle/>
          <a:p>
            <a:endParaRPr lang="en-GB"/>
          </a:p>
        </p:txBody>
      </p:sp>
      <p:sp>
        <p:nvSpPr>
          <p:cNvPr id="158747" name="Line 27"/>
          <p:cNvSpPr>
            <a:spLocks noChangeShapeType="1"/>
          </p:cNvSpPr>
          <p:nvPr/>
        </p:nvSpPr>
        <p:spPr bwMode="auto">
          <a:xfrm>
            <a:off x="1066800" y="3429000"/>
            <a:ext cx="152400" cy="381000"/>
          </a:xfrm>
          <a:prstGeom prst="line">
            <a:avLst/>
          </a:prstGeom>
          <a:noFill/>
          <a:ln w="9525">
            <a:solidFill>
              <a:schemeClr val="tx1"/>
            </a:solidFill>
            <a:round/>
            <a:headEnd/>
            <a:tailEnd type="triangle" w="med" len="med"/>
          </a:ln>
        </p:spPr>
        <p:txBody>
          <a:bodyPr/>
          <a:lstStyle/>
          <a:p>
            <a:endParaRPr lang="en-GB"/>
          </a:p>
        </p:txBody>
      </p:sp>
      <p:sp>
        <p:nvSpPr>
          <p:cNvPr id="158748" name="Line 28"/>
          <p:cNvSpPr>
            <a:spLocks noChangeShapeType="1"/>
          </p:cNvSpPr>
          <p:nvPr/>
        </p:nvSpPr>
        <p:spPr bwMode="auto">
          <a:xfrm>
            <a:off x="2057400" y="4191000"/>
            <a:ext cx="838200" cy="76200"/>
          </a:xfrm>
          <a:prstGeom prst="line">
            <a:avLst/>
          </a:prstGeom>
          <a:noFill/>
          <a:ln w="9525">
            <a:solidFill>
              <a:schemeClr val="tx1"/>
            </a:solidFill>
            <a:round/>
            <a:headEnd/>
            <a:tailEnd type="triangle" w="med" len="med"/>
          </a:ln>
        </p:spPr>
        <p:txBody>
          <a:bodyPr/>
          <a:lstStyle/>
          <a:p>
            <a:endParaRPr lang="en-GB"/>
          </a:p>
        </p:txBody>
      </p:sp>
      <p:sp>
        <p:nvSpPr>
          <p:cNvPr id="158749" name="Line 29"/>
          <p:cNvSpPr>
            <a:spLocks noChangeShapeType="1"/>
          </p:cNvSpPr>
          <p:nvPr/>
        </p:nvSpPr>
        <p:spPr bwMode="auto">
          <a:xfrm flipV="1">
            <a:off x="1371600" y="4724400"/>
            <a:ext cx="0" cy="381000"/>
          </a:xfrm>
          <a:prstGeom prst="line">
            <a:avLst/>
          </a:prstGeom>
          <a:noFill/>
          <a:ln w="9525">
            <a:solidFill>
              <a:schemeClr val="tx1"/>
            </a:solidFill>
            <a:round/>
            <a:headEnd/>
            <a:tailEnd type="triangle" w="med" len="med"/>
          </a:ln>
        </p:spPr>
        <p:txBody>
          <a:bodyPr/>
          <a:lstStyle/>
          <a:p>
            <a:endParaRPr lang="en-GB"/>
          </a:p>
        </p:txBody>
      </p:sp>
      <p:sp>
        <p:nvSpPr>
          <p:cNvPr id="158750" name="Line 30"/>
          <p:cNvSpPr>
            <a:spLocks noChangeShapeType="1"/>
          </p:cNvSpPr>
          <p:nvPr/>
        </p:nvSpPr>
        <p:spPr bwMode="auto">
          <a:xfrm flipV="1">
            <a:off x="2895600" y="5867400"/>
            <a:ext cx="228600" cy="152400"/>
          </a:xfrm>
          <a:prstGeom prst="line">
            <a:avLst/>
          </a:prstGeom>
          <a:noFill/>
          <a:ln w="9525">
            <a:solidFill>
              <a:schemeClr val="tx1"/>
            </a:solidFill>
            <a:round/>
            <a:headEnd/>
            <a:tailEnd type="triangle" w="med" len="med"/>
          </a:ln>
        </p:spPr>
        <p:txBody>
          <a:bodyPr/>
          <a:lstStyle/>
          <a:p>
            <a:endParaRPr lang="en-GB"/>
          </a:p>
        </p:txBody>
      </p:sp>
      <p:sp>
        <p:nvSpPr>
          <p:cNvPr id="158751" name="Line 31"/>
          <p:cNvSpPr>
            <a:spLocks noChangeShapeType="1"/>
          </p:cNvSpPr>
          <p:nvPr/>
        </p:nvSpPr>
        <p:spPr bwMode="auto">
          <a:xfrm flipH="1" flipV="1">
            <a:off x="3657600" y="4876800"/>
            <a:ext cx="76200" cy="228600"/>
          </a:xfrm>
          <a:prstGeom prst="line">
            <a:avLst/>
          </a:prstGeom>
          <a:noFill/>
          <a:ln w="9525">
            <a:solidFill>
              <a:schemeClr val="tx1"/>
            </a:solidFill>
            <a:round/>
            <a:headEnd/>
            <a:tailEnd type="triangle" w="med" len="med"/>
          </a:ln>
        </p:spPr>
        <p:txBody>
          <a:bodyPr/>
          <a:lstStyle/>
          <a:p>
            <a:endParaRPr lang="en-GB"/>
          </a:p>
        </p:txBody>
      </p:sp>
      <p:sp>
        <p:nvSpPr>
          <p:cNvPr id="158752" name="Line 32"/>
          <p:cNvSpPr>
            <a:spLocks noChangeShapeType="1"/>
          </p:cNvSpPr>
          <p:nvPr/>
        </p:nvSpPr>
        <p:spPr bwMode="auto">
          <a:xfrm>
            <a:off x="4191000" y="4419600"/>
            <a:ext cx="609600" cy="0"/>
          </a:xfrm>
          <a:prstGeom prst="line">
            <a:avLst/>
          </a:prstGeom>
          <a:noFill/>
          <a:ln w="9525">
            <a:solidFill>
              <a:schemeClr val="tx1"/>
            </a:solidFill>
            <a:round/>
            <a:headEnd/>
            <a:tailEnd type="triangle" w="med" len="med"/>
          </a:ln>
        </p:spPr>
        <p:txBody>
          <a:bodyPr/>
          <a:lstStyle/>
          <a:p>
            <a:endParaRPr lang="en-GB"/>
          </a:p>
        </p:txBody>
      </p:sp>
      <p:sp>
        <p:nvSpPr>
          <p:cNvPr id="158753" name="Line 33"/>
          <p:cNvSpPr>
            <a:spLocks noChangeShapeType="1"/>
          </p:cNvSpPr>
          <p:nvPr/>
        </p:nvSpPr>
        <p:spPr bwMode="auto">
          <a:xfrm>
            <a:off x="6629400" y="2514600"/>
            <a:ext cx="0" cy="304800"/>
          </a:xfrm>
          <a:prstGeom prst="line">
            <a:avLst/>
          </a:prstGeom>
          <a:noFill/>
          <a:ln w="9525">
            <a:solidFill>
              <a:schemeClr val="tx1"/>
            </a:solidFill>
            <a:round/>
            <a:headEnd/>
            <a:tailEnd type="triangle" w="med" len="med"/>
          </a:ln>
        </p:spPr>
        <p:txBody>
          <a:bodyPr/>
          <a:lstStyle/>
          <a:p>
            <a:endParaRPr lang="en-GB"/>
          </a:p>
        </p:txBody>
      </p:sp>
      <p:sp>
        <p:nvSpPr>
          <p:cNvPr id="158754" name="Line 34"/>
          <p:cNvSpPr>
            <a:spLocks noChangeShapeType="1"/>
          </p:cNvSpPr>
          <p:nvPr/>
        </p:nvSpPr>
        <p:spPr bwMode="auto">
          <a:xfrm flipH="1">
            <a:off x="6477000" y="3657600"/>
            <a:ext cx="76200" cy="381000"/>
          </a:xfrm>
          <a:prstGeom prst="line">
            <a:avLst/>
          </a:prstGeom>
          <a:noFill/>
          <a:ln w="9525">
            <a:solidFill>
              <a:schemeClr val="tx1"/>
            </a:solidFill>
            <a:round/>
            <a:headEnd/>
            <a:tailEnd type="triangle" w="med" len="med"/>
          </a:ln>
        </p:spPr>
        <p:txBody>
          <a:bodyPr/>
          <a:lstStyle/>
          <a:p>
            <a:endParaRPr lang="en-GB"/>
          </a:p>
        </p:txBody>
      </p:sp>
      <p:sp>
        <p:nvSpPr>
          <p:cNvPr id="158755" name="Line 35"/>
          <p:cNvSpPr>
            <a:spLocks noChangeShapeType="1"/>
          </p:cNvSpPr>
          <p:nvPr/>
        </p:nvSpPr>
        <p:spPr bwMode="auto">
          <a:xfrm flipH="1">
            <a:off x="7391400" y="2743200"/>
            <a:ext cx="381000" cy="304800"/>
          </a:xfrm>
          <a:prstGeom prst="line">
            <a:avLst/>
          </a:prstGeom>
          <a:noFill/>
          <a:ln w="9525">
            <a:solidFill>
              <a:schemeClr val="tx1"/>
            </a:solidFill>
            <a:round/>
            <a:headEnd/>
            <a:tailEnd type="triangle" w="med" len="med"/>
          </a:ln>
        </p:spPr>
        <p:txBody>
          <a:bodyPr/>
          <a:lstStyle/>
          <a:p>
            <a:endParaRPr lang="en-GB"/>
          </a:p>
        </p:txBody>
      </p:sp>
      <p:sp>
        <p:nvSpPr>
          <p:cNvPr id="158756" name="Line 36"/>
          <p:cNvSpPr>
            <a:spLocks noChangeShapeType="1"/>
          </p:cNvSpPr>
          <p:nvPr/>
        </p:nvSpPr>
        <p:spPr bwMode="auto">
          <a:xfrm flipH="1" flipV="1">
            <a:off x="6629400" y="4419600"/>
            <a:ext cx="304800" cy="152400"/>
          </a:xfrm>
          <a:prstGeom prst="line">
            <a:avLst/>
          </a:prstGeom>
          <a:noFill/>
          <a:ln w="9525">
            <a:solidFill>
              <a:schemeClr val="tx1"/>
            </a:solidFill>
            <a:round/>
            <a:headEnd/>
            <a:tailEnd type="triangle" w="med" len="med"/>
          </a:ln>
        </p:spPr>
        <p:txBody>
          <a:bodyPr/>
          <a:lstStyle/>
          <a:p>
            <a:endParaRPr lang="en-GB"/>
          </a:p>
        </p:txBody>
      </p:sp>
      <p:sp>
        <p:nvSpPr>
          <p:cNvPr id="158757" name="Line 37"/>
          <p:cNvSpPr>
            <a:spLocks noChangeShapeType="1"/>
          </p:cNvSpPr>
          <p:nvPr/>
        </p:nvSpPr>
        <p:spPr bwMode="auto">
          <a:xfrm flipH="1">
            <a:off x="7848600" y="4038600"/>
            <a:ext cx="228600" cy="304800"/>
          </a:xfrm>
          <a:prstGeom prst="line">
            <a:avLst/>
          </a:prstGeom>
          <a:noFill/>
          <a:ln w="9525">
            <a:solidFill>
              <a:schemeClr val="tx1"/>
            </a:solidFill>
            <a:round/>
            <a:headEnd/>
            <a:tailEnd type="triangle" w="med" len="med"/>
          </a:ln>
        </p:spPr>
        <p:txBody>
          <a:bodyPr/>
          <a:lstStyle/>
          <a:p>
            <a:endParaRPr lang="en-GB"/>
          </a:p>
        </p:txBody>
      </p:sp>
      <p:sp>
        <p:nvSpPr>
          <p:cNvPr id="158758" name="Line 38"/>
          <p:cNvSpPr>
            <a:spLocks noChangeShapeType="1"/>
          </p:cNvSpPr>
          <p:nvPr/>
        </p:nvSpPr>
        <p:spPr bwMode="auto">
          <a:xfrm flipH="1" flipV="1">
            <a:off x="7848600" y="5105400"/>
            <a:ext cx="152400" cy="228600"/>
          </a:xfrm>
          <a:prstGeom prst="line">
            <a:avLst/>
          </a:prstGeom>
          <a:noFill/>
          <a:ln w="9525">
            <a:solidFill>
              <a:schemeClr val="tx1"/>
            </a:solidFill>
            <a:round/>
            <a:headEnd/>
            <a:tailEnd type="triangle" w="med" len="med"/>
          </a:ln>
        </p:spPr>
        <p:txBody>
          <a:bodyPr/>
          <a:lstStyle/>
          <a:p>
            <a:endParaRPr lang="en-GB"/>
          </a:p>
        </p:txBody>
      </p:sp>
      <p:sp>
        <p:nvSpPr>
          <p:cNvPr id="158759" name="Line 39"/>
          <p:cNvSpPr>
            <a:spLocks noChangeShapeType="1"/>
          </p:cNvSpPr>
          <p:nvPr/>
        </p:nvSpPr>
        <p:spPr bwMode="auto">
          <a:xfrm flipH="1" flipV="1">
            <a:off x="5943600" y="4800600"/>
            <a:ext cx="76200" cy="152400"/>
          </a:xfrm>
          <a:prstGeom prst="line">
            <a:avLst/>
          </a:prstGeom>
          <a:noFill/>
          <a:ln w="9525">
            <a:solidFill>
              <a:schemeClr val="tx1"/>
            </a:solidFill>
            <a:round/>
            <a:headEnd/>
            <a:tailEnd type="triangle" w="med" len="med"/>
          </a:ln>
        </p:spPr>
        <p:txBody>
          <a:bodyPr/>
          <a:lstStyle/>
          <a:p>
            <a:endParaRPr lang="en-GB"/>
          </a:p>
        </p:txBody>
      </p:sp>
      <p:sp>
        <p:nvSpPr>
          <p:cNvPr id="158760" name="Line 40"/>
          <p:cNvSpPr>
            <a:spLocks noChangeShapeType="1"/>
          </p:cNvSpPr>
          <p:nvPr/>
        </p:nvSpPr>
        <p:spPr bwMode="auto">
          <a:xfrm flipH="1" flipV="1">
            <a:off x="6477000" y="5715000"/>
            <a:ext cx="152400" cy="152400"/>
          </a:xfrm>
          <a:prstGeom prst="line">
            <a:avLst/>
          </a:prstGeom>
          <a:noFill/>
          <a:ln w="9525">
            <a:solidFill>
              <a:schemeClr val="tx1"/>
            </a:solidFill>
            <a:round/>
            <a:headEnd/>
            <a:tailEnd type="triangle" w="med" len="med"/>
          </a:ln>
        </p:spPr>
        <p:txBody>
          <a:bodyPr/>
          <a:lstStyle/>
          <a:p>
            <a:endParaRPr lang="en-GB"/>
          </a:p>
        </p:txBody>
      </p:sp>
      <p:sp>
        <p:nvSpPr>
          <p:cNvPr id="158761" name="Oval 41"/>
          <p:cNvSpPr>
            <a:spLocks noChangeArrowheads="1"/>
          </p:cNvSpPr>
          <p:nvPr/>
        </p:nvSpPr>
        <p:spPr bwMode="auto">
          <a:xfrm>
            <a:off x="5029200" y="5791200"/>
            <a:ext cx="1143000" cy="914400"/>
          </a:xfrm>
          <a:prstGeom prst="ellipse">
            <a:avLst/>
          </a:prstGeom>
          <a:noFill/>
          <a:ln w="19050">
            <a:solidFill>
              <a:schemeClr val="tx1"/>
            </a:solidFill>
            <a:round/>
            <a:headEnd/>
            <a:tailEnd/>
          </a:ln>
        </p:spPr>
        <p:txBody>
          <a:bodyPr wrap="none" anchor="ctr"/>
          <a:lstStyle/>
          <a:p>
            <a:pPr algn="ctr" eaLnBrk="0" hangingPunct="0"/>
            <a:r>
              <a:rPr lang="en-GB" sz="1000" b="1"/>
              <a:t>Visibility of</a:t>
            </a:r>
          </a:p>
          <a:p>
            <a:pPr algn="ctr" eaLnBrk="0" hangingPunct="0"/>
            <a:r>
              <a:rPr lang="en-GB" sz="1000" b="1"/>
              <a:t>Real demand</a:t>
            </a:r>
          </a:p>
        </p:txBody>
      </p:sp>
      <p:sp>
        <p:nvSpPr>
          <p:cNvPr id="158762" name="Line 42"/>
          <p:cNvSpPr>
            <a:spLocks noChangeShapeType="1"/>
          </p:cNvSpPr>
          <p:nvPr/>
        </p:nvSpPr>
        <p:spPr bwMode="auto">
          <a:xfrm flipH="1" flipV="1">
            <a:off x="4267200" y="5715000"/>
            <a:ext cx="152400" cy="228600"/>
          </a:xfrm>
          <a:prstGeom prst="line">
            <a:avLst/>
          </a:prstGeom>
          <a:noFill/>
          <a:ln w="9525">
            <a:solidFill>
              <a:schemeClr val="tx1"/>
            </a:solidFill>
            <a:round/>
            <a:headEnd/>
            <a:tailEnd type="triangle" w="med" len="med"/>
          </a:ln>
        </p:spPr>
        <p:txBody>
          <a:bodyPr/>
          <a:lstStyle/>
          <a:p>
            <a:endParaRPr lang="en-GB"/>
          </a:p>
        </p:txBody>
      </p:sp>
      <p:sp>
        <p:nvSpPr>
          <p:cNvPr id="158763" name="Line 43"/>
          <p:cNvSpPr>
            <a:spLocks noChangeShapeType="1"/>
          </p:cNvSpPr>
          <p:nvPr/>
        </p:nvSpPr>
        <p:spPr bwMode="auto">
          <a:xfrm flipV="1">
            <a:off x="5410200" y="5486400"/>
            <a:ext cx="228600" cy="30480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745</TotalTime>
  <Words>4420</Words>
  <Application>Microsoft Office PowerPoint</Application>
  <PresentationFormat>On-screen Show (4:3)</PresentationFormat>
  <Paragraphs>1140</Paragraphs>
  <Slides>154</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154</vt:i4>
      </vt:variant>
    </vt:vector>
  </HeadingPairs>
  <TitlesOfParts>
    <vt:vector size="163" baseType="lpstr">
      <vt:lpstr>Arial</vt:lpstr>
      <vt:lpstr>Calibri</vt:lpstr>
      <vt:lpstr>Tahoma</vt:lpstr>
      <vt:lpstr>Times New Roman</vt:lpstr>
      <vt:lpstr>Arial Black</vt:lpstr>
      <vt:lpstr>Symbol</vt:lpstr>
      <vt:lpstr>Courier New</vt:lpstr>
      <vt:lpstr>Default Design</vt:lpstr>
      <vt:lpstr>Microsoft Word Document</vt:lpstr>
      <vt:lpstr>Slide 1</vt:lpstr>
      <vt:lpstr>Slide 2</vt:lpstr>
      <vt:lpstr>Globalization</vt:lpstr>
      <vt:lpstr>Supply Chain Trends</vt:lpstr>
      <vt:lpstr>Logistics Competence  (Three Dimensions of Competence Fabbe-Costes)</vt:lpstr>
      <vt:lpstr>Integrating Supply Chain</vt:lpstr>
      <vt:lpstr>Supply Chain Developments</vt:lpstr>
      <vt:lpstr>Supply Chain Developments cont…</vt:lpstr>
      <vt:lpstr>Strategy</vt:lpstr>
      <vt:lpstr>Competitive Advantage</vt:lpstr>
      <vt:lpstr>Competitive Advantage</vt:lpstr>
      <vt:lpstr>Four Stages of  Competitive Strategy  </vt:lpstr>
      <vt:lpstr>The Competitive Option</vt:lpstr>
      <vt:lpstr>Customer Value</vt:lpstr>
      <vt:lpstr>The Organisational Challenge</vt:lpstr>
      <vt:lpstr>Logistic Strategies</vt:lpstr>
      <vt:lpstr>Supply Chain Sustainability</vt:lpstr>
      <vt:lpstr>Supply Chain Vulnerability</vt:lpstr>
      <vt:lpstr>Change In Logistic Practices</vt:lpstr>
      <vt:lpstr>Change to Business Environment</vt:lpstr>
      <vt:lpstr>Factors to consider in selecting a Logistics strategy </vt:lpstr>
      <vt:lpstr>Company Orientation </vt:lpstr>
      <vt:lpstr>Export “pull effect” </vt:lpstr>
      <vt:lpstr>Decision Variables </vt:lpstr>
      <vt:lpstr>Channel Management </vt:lpstr>
      <vt:lpstr>Advantages </vt:lpstr>
      <vt:lpstr>Disadvantages </vt:lpstr>
      <vt:lpstr>Five Processes in the Supply-Chain Operations Reference (SCOR) Model </vt:lpstr>
      <vt:lpstr>The structure of supply chain </vt:lpstr>
      <vt:lpstr>An Integrated Supply chain process </vt:lpstr>
      <vt:lpstr>Reasons for Slow Growth of Integrated Supply Chain Management </vt:lpstr>
      <vt:lpstr>Barriers to global supply chain management </vt:lpstr>
      <vt:lpstr>Global Supply Chain </vt:lpstr>
      <vt:lpstr>Slide 34</vt:lpstr>
      <vt:lpstr>Porter’s National Diamond</vt:lpstr>
      <vt:lpstr>Forces driving global supply chain relationships </vt:lpstr>
      <vt:lpstr>Global supply chain strategy </vt:lpstr>
      <vt:lpstr>Logistics and Supply chain: Structure and Tiering </vt:lpstr>
      <vt:lpstr>Planning and control cycle </vt:lpstr>
      <vt:lpstr>What does strategic planning involve </vt:lpstr>
      <vt:lpstr>Slide 41</vt:lpstr>
      <vt:lpstr>The process of strategic planning </vt:lpstr>
      <vt:lpstr>Slide 43</vt:lpstr>
      <vt:lpstr>Slide 44</vt:lpstr>
      <vt:lpstr>Slide 45</vt:lpstr>
      <vt:lpstr>Strategic Choice Process </vt:lpstr>
      <vt:lpstr>Strategic choice has three aspects:</vt:lpstr>
      <vt:lpstr>Slide 48</vt:lpstr>
      <vt:lpstr>Slide 49</vt:lpstr>
      <vt:lpstr>Time consuming – needs to be balanced against need for rapid entry </vt:lpstr>
      <vt:lpstr>Primary Stages </vt:lpstr>
      <vt:lpstr>Risk in an international environment</vt:lpstr>
      <vt:lpstr>Political Risks </vt:lpstr>
      <vt:lpstr>Economic Risks </vt:lpstr>
      <vt:lpstr>Social and cultural Risks </vt:lpstr>
      <vt:lpstr>Reasons for expanding</vt:lpstr>
      <vt:lpstr>Reasons for expanding</vt:lpstr>
      <vt:lpstr>Reasons for expanding</vt:lpstr>
      <vt:lpstr>Stages of development – Use of intermediaries </vt:lpstr>
      <vt:lpstr>Overseas Agents </vt:lpstr>
      <vt:lpstr>Distributors </vt:lpstr>
      <vt:lpstr>Subsidiaries (setting up branches abroad) </vt:lpstr>
      <vt:lpstr>Manufacturing under Licence </vt:lpstr>
      <vt:lpstr>Joint ventures </vt:lpstr>
      <vt:lpstr>Third Country Manufacture </vt:lpstr>
      <vt:lpstr>Multinational</vt:lpstr>
      <vt:lpstr>Strategies for Exploiting Overseas Market Opportunities</vt:lpstr>
      <vt:lpstr>Slide 68</vt:lpstr>
      <vt:lpstr>Criteria for Entering Overseas Markets</vt:lpstr>
      <vt:lpstr>Nike’s International Strategy</vt:lpstr>
      <vt:lpstr>Slide 71</vt:lpstr>
      <vt:lpstr>Slide 72</vt:lpstr>
      <vt:lpstr>Whiteoak – Four Stages</vt:lpstr>
      <vt:lpstr>Retail Advantage</vt:lpstr>
      <vt:lpstr>Competitive Strategy In Retail</vt:lpstr>
      <vt:lpstr>The Extended Value Chain</vt:lpstr>
      <vt:lpstr>Quick Response (QR)</vt:lpstr>
      <vt:lpstr>QR Development Stages</vt:lpstr>
      <vt:lpstr>Japanese Fashion Industry</vt:lpstr>
      <vt:lpstr>Efficient Consumer Response</vt:lpstr>
      <vt:lpstr>Efficient Consumer Response Developments</vt:lpstr>
      <vt:lpstr>Slide 82</vt:lpstr>
      <vt:lpstr>Slide 83</vt:lpstr>
      <vt:lpstr>Manufacturing Abroad </vt:lpstr>
      <vt:lpstr>Pros and Cons of Overseas Manufacturing </vt:lpstr>
      <vt:lpstr>Offshore Quality Control Issues </vt:lpstr>
      <vt:lpstr>Other Issues Related to Offshore Manufacturers </vt:lpstr>
      <vt:lpstr>Organizing of Effective Export </vt:lpstr>
      <vt:lpstr>Overview of Distribution Channels </vt:lpstr>
      <vt:lpstr>Distribution Methods </vt:lpstr>
      <vt:lpstr>Commissioned Sales Agents and Sales Reps </vt:lpstr>
      <vt:lpstr>Distributors </vt:lpstr>
      <vt:lpstr>Export Agents, Merchants and Remarketers </vt:lpstr>
      <vt:lpstr>Piggyback Marketing </vt:lpstr>
      <vt:lpstr>Foreign Retailers </vt:lpstr>
      <vt:lpstr>Direct Mail </vt:lpstr>
      <vt:lpstr>In-Country Reps </vt:lpstr>
      <vt:lpstr>Govt-Run Trading Organizations </vt:lpstr>
      <vt:lpstr>Quasi – Govtl Trading Companies </vt:lpstr>
      <vt:lpstr>Logistics Companies </vt:lpstr>
      <vt:lpstr>JV Partners </vt:lpstr>
      <vt:lpstr>Alliances </vt:lpstr>
      <vt:lpstr>Choosing A Distribution Method </vt:lpstr>
      <vt:lpstr>Establishing An Overseas Sales Force </vt:lpstr>
      <vt:lpstr>Distribution Agreements Negotiating Distribution Agreements </vt:lpstr>
      <vt:lpstr>Dealing With Currency Fluctuations </vt:lpstr>
      <vt:lpstr>Export Management Companies </vt:lpstr>
      <vt:lpstr>Freight Forwarders </vt:lpstr>
      <vt:lpstr>Forwarder Services </vt:lpstr>
      <vt:lpstr> Working with a Freight Forwarder </vt:lpstr>
      <vt:lpstr>Legal Issues </vt:lpstr>
      <vt:lpstr>Slide 112</vt:lpstr>
      <vt:lpstr>Types of performance indicators </vt:lpstr>
      <vt:lpstr>Cross functional performance models </vt:lpstr>
      <vt:lpstr>The Balanced Scoreboard </vt:lpstr>
      <vt:lpstr>Benefits of BSC </vt:lpstr>
      <vt:lpstr>Approaches to performance measurement </vt:lpstr>
      <vt:lpstr>What Customer Values </vt:lpstr>
      <vt:lpstr>Evaluating performance against competition </vt:lpstr>
      <vt:lpstr>Example of performance measures </vt:lpstr>
      <vt:lpstr>Benchmarking</vt:lpstr>
      <vt:lpstr>Types of Benchmarking </vt:lpstr>
      <vt:lpstr>Benchmarking and information gathering </vt:lpstr>
      <vt:lpstr>Expected outcomes for benchmarking </vt:lpstr>
      <vt:lpstr>Slide 125</vt:lpstr>
      <vt:lpstr>Time Compression</vt:lpstr>
      <vt:lpstr>Time Compression Principles</vt:lpstr>
      <vt:lpstr>Principle of the End User</vt:lpstr>
      <vt:lpstr>Principle of horizontal boundary</vt:lpstr>
      <vt:lpstr>Principle of vertical boundary</vt:lpstr>
      <vt:lpstr>Principle of Inventory positioning</vt:lpstr>
      <vt:lpstr>Principle of control over demand dynamics </vt:lpstr>
      <vt:lpstr>Principle of Cooperation and Coordination</vt:lpstr>
      <vt:lpstr>Benefits of Time Compression</vt:lpstr>
      <vt:lpstr>Outsourcing</vt:lpstr>
      <vt:lpstr>Outsourcing</vt:lpstr>
      <vt:lpstr>Major Questions</vt:lpstr>
      <vt:lpstr>Outsourcing Pitfalls</vt:lpstr>
      <vt:lpstr>Slide 139</vt:lpstr>
      <vt:lpstr>Slide 140</vt:lpstr>
      <vt:lpstr>The new rules of competition</vt:lpstr>
      <vt:lpstr>Competing in turbulent markets</vt:lpstr>
      <vt:lpstr>Agility: A definition</vt:lpstr>
      <vt:lpstr>Dictionary Definitions</vt:lpstr>
      <vt:lpstr>Agile or lean?</vt:lpstr>
      <vt:lpstr>Demand / supply characteristics determine supply chain strategy</vt:lpstr>
      <vt:lpstr>The Pareto Distribution</vt:lpstr>
      <vt:lpstr>The de-coupling point</vt:lpstr>
      <vt:lpstr>Pathways to agility</vt:lpstr>
      <vt:lpstr>The agile supply chain</vt:lpstr>
      <vt:lpstr>The foundations for agility in a short life-cycle market</vt:lpstr>
      <vt:lpstr>Agile supply chain management at Xerox</vt:lpstr>
      <vt:lpstr>Seven steps to agility</vt:lpstr>
      <vt:lpstr>Route map to the responsive business</vt:lpstr>
    </vt:vector>
  </TitlesOfParts>
  <Company>EDS Defence Ltd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bldsop15</dc:creator>
  <cp:lastModifiedBy>fad-at</cp:lastModifiedBy>
  <cp:revision>26</cp:revision>
  <dcterms:created xsi:type="dcterms:W3CDTF">2007-02-25T13:23:17Z</dcterms:created>
  <dcterms:modified xsi:type="dcterms:W3CDTF">2014-05-13T09:01:49Z</dcterms:modified>
</cp:coreProperties>
</file>