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56" r:id="rId5"/>
    <p:sldId id="283" r:id="rId6"/>
    <p:sldId id="318" r:id="rId7"/>
    <p:sldId id="348" r:id="rId8"/>
    <p:sldId id="336" r:id="rId9"/>
    <p:sldId id="337" r:id="rId10"/>
    <p:sldId id="319" r:id="rId11"/>
    <p:sldId id="349" r:id="rId12"/>
    <p:sldId id="320" r:id="rId13"/>
    <p:sldId id="328" r:id="rId14"/>
    <p:sldId id="334" r:id="rId15"/>
    <p:sldId id="338" r:id="rId16"/>
    <p:sldId id="339" r:id="rId17"/>
    <p:sldId id="329" r:id="rId18"/>
    <p:sldId id="330" r:id="rId19"/>
    <p:sldId id="335" r:id="rId20"/>
    <p:sldId id="340" r:id="rId21"/>
    <p:sldId id="342" r:id="rId22"/>
    <p:sldId id="341" r:id="rId23"/>
    <p:sldId id="343" r:id="rId24"/>
    <p:sldId id="351" r:id="rId25"/>
    <p:sldId id="344" r:id="rId26"/>
    <p:sldId id="352" r:id="rId27"/>
    <p:sldId id="345" r:id="rId28"/>
    <p:sldId id="353" r:id="rId29"/>
    <p:sldId id="346" r:id="rId30"/>
    <p:sldId id="354" r:id="rId31"/>
    <p:sldId id="309" r:id="rId32"/>
    <p:sldId id="35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86"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0CF83D-5E9D-49EC-BED3-DBE7EF843475}" type="doc">
      <dgm:prSet loTypeId="urn:microsoft.com/office/officeart/2005/8/layout/radial4" loCatId="relationship" qsTypeId="urn:microsoft.com/office/officeart/2005/8/quickstyle/3d1" qsCatId="3D" csTypeId="urn:microsoft.com/office/officeart/2005/8/colors/colorful4" csCatId="colorful" phldr="1"/>
      <dgm:spPr/>
      <dgm:t>
        <a:bodyPr/>
        <a:lstStyle/>
        <a:p>
          <a:endParaRPr lang="en-US"/>
        </a:p>
      </dgm:t>
    </dgm:pt>
    <dgm:pt modelId="{3C6F2879-CD78-45CA-87A6-A3472DC8ECEC}">
      <dgm:prSet phldrT="[Text]" custT="1"/>
      <dgm:spPr/>
      <dgm:t>
        <a:bodyPr/>
        <a:lstStyle/>
        <a:p>
          <a:r>
            <a:rPr lang="en-US" sz="1600" dirty="0">
              <a:solidFill>
                <a:schemeClr val="tx1"/>
              </a:solidFill>
            </a:rPr>
            <a:t>Performance</a:t>
          </a:r>
        </a:p>
      </dgm:t>
    </dgm:pt>
    <dgm:pt modelId="{2CFA6F18-B387-4DD8-9EAB-21A602CCE984}" type="parTrans" cxnId="{6D9D7887-0B79-4571-A80C-B722DE814955}">
      <dgm:prSet/>
      <dgm:spPr/>
      <dgm:t>
        <a:bodyPr/>
        <a:lstStyle/>
        <a:p>
          <a:endParaRPr lang="en-US"/>
        </a:p>
      </dgm:t>
    </dgm:pt>
    <dgm:pt modelId="{B4F5D0D7-C465-40DB-81C5-60A3C565DD30}" type="sibTrans" cxnId="{6D9D7887-0B79-4571-A80C-B722DE814955}">
      <dgm:prSet/>
      <dgm:spPr/>
      <dgm:t>
        <a:bodyPr/>
        <a:lstStyle/>
        <a:p>
          <a:endParaRPr lang="en-US"/>
        </a:p>
      </dgm:t>
    </dgm:pt>
    <dgm:pt modelId="{ADA93BC1-ED64-4856-B567-1DBEF6158F4F}">
      <dgm:prSet phldrT="[Text]"/>
      <dgm:spPr/>
      <dgm:t>
        <a:bodyPr/>
        <a:lstStyle/>
        <a:p>
          <a:r>
            <a:rPr lang="en-US" dirty="0"/>
            <a:t>Constraints</a:t>
          </a:r>
        </a:p>
      </dgm:t>
    </dgm:pt>
    <dgm:pt modelId="{0018860E-0E13-40E4-A59D-8900D1C3DD68}" type="parTrans" cxnId="{4C9664F2-D449-4284-9EC2-20EF23927819}">
      <dgm:prSet/>
      <dgm:spPr/>
      <dgm:t>
        <a:bodyPr/>
        <a:lstStyle/>
        <a:p>
          <a:endParaRPr lang="en-US"/>
        </a:p>
      </dgm:t>
    </dgm:pt>
    <dgm:pt modelId="{C3678EFB-961F-4531-8028-6F40F5C76438}" type="sibTrans" cxnId="{4C9664F2-D449-4284-9EC2-20EF23927819}">
      <dgm:prSet/>
      <dgm:spPr/>
      <dgm:t>
        <a:bodyPr/>
        <a:lstStyle/>
        <a:p>
          <a:endParaRPr lang="en-US"/>
        </a:p>
      </dgm:t>
    </dgm:pt>
    <dgm:pt modelId="{2D8AD781-1B54-4E51-912E-968C0C910B34}">
      <dgm:prSet phldrT="[Text]"/>
      <dgm:spPr/>
      <dgm:t>
        <a:bodyPr/>
        <a:lstStyle/>
        <a:p>
          <a:r>
            <a:rPr lang="en-US" dirty="0"/>
            <a:t>Adaptation</a:t>
          </a:r>
        </a:p>
      </dgm:t>
    </dgm:pt>
    <dgm:pt modelId="{C8B073B6-BFC5-477B-B9D5-B34AAA073D03}" type="parTrans" cxnId="{9D3C313E-B145-4A4E-AC8E-4E0A5D12B6C8}">
      <dgm:prSet/>
      <dgm:spPr/>
      <dgm:t>
        <a:bodyPr/>
        <a:lstStyle/>
        <a:p>
          <a:endParaRPr lang="en-US"/>
        </a:p>
      </dgm:t>
    </dgm:pt>
    <dgm:pt modelId="{70609A7E-15CF-465E-813C-A65F4BC08831}" type="sibTrans" cxnId="{9D3C313E-B145-4A4E-AC8E-4E0A5D12B6C8}">
      <dgm:prSet/>
      <dgm:spPr/>
      <dgm:t>
        <a:bodyPr/>
        <a:lstStyle/>
        <a:p>
          <a:endParaRPr lang="en-US"/>
        </a:p>
      </dgm:t>
    </dgm:pt>
    <dgm:pt modelId="{D0C9D45F-3113-4262-9B07-7A4A9801713C}">
      <dgm:prSet phldrT="[Text]"/>
      <dgm:spPr/>
      <dgm:t>
        <a:bodyPr/>
        <a:lstStyle/>
        <a:p>
          <a:r>
            <a:rPr lang="en-US" dirty="0"/>
            <a:t>Inertia</a:t>
          </a:r>
        </a:p>
      </dgm:t>
    </dgm:pt>
    <dgm:pt modelId="{3E9F0912-6CFD-45BC-BC27-6E0C4B320B97}" type="parTrans" cxnId="{D6B4634B-8F25-4CD4-8336-07407E6B3520}">
      <dgm:prSet/>
      <dgm:spPr/>
      <dgm:t>
        <a:bodyPr/>
        <a:lstStyle/>
        <a:p>
          <a:endParaRPr lang="en-US"/>
        </a:p>
      </dgm:t>
    </dgm:pt>
    <dgm:pt modelId="{B6CA85B5-2E95-4EA5-BD11-E9C62BF50C8A}" type="sibTrans" cxnId="{D6B4634B-8F25-4CD4-8336-07407E6B3520}">
      <dgm:prSet/>
      <dgm:spPr/>
      <dgm:t>
        <a:bodyPr/>
        <a:lstStyle/>
        <a:p>
          <a:endParaRPr lang="en-US"/>
        </a:p>
      </dgm:t>
    </dgm:pt>
    <dgm:pt modelId="{5CA20715-6BED-4FB9-94A2-9C0ECD83A42D}">
      <dgm:prSet/>
      <dgm:spPr/>
      <dgm:t>
        <a:bodyPr/>
        <a:lstStyle/>
        <a:p>
          <a:r>
            <a:rPr lang="en-US" dirty="0"/>
            <a:t>Selection</a:t>
          </a:r>
        </a:p>
      </dgm:t>
    </dgm:pt>
    <dgm:pt modelId="{DE73EE39-1891-4C98-AFAD-005418715CDB}" type="parTrans" cxnId="{AC210050-4461-463A-A31E-A23CEE4609B5}">
      <dgm:prSet/>
      <dgm:spPr/>
      <dgm:t>
        <a:bodyPr/>
        <a:lstStyle/>
        <a:p>
          <a:endParaRPr lang="en-US"/>
        </a:p>
      </dgm:t>
    </dgm:pt>
    <dgm:pt modelId="{2DAA223F-0BEF-4C36-B973-2D52BCC8CA1B}" type="sibTrans" cxnId="{AC210050-4461-463A-A31E-A23CEE4609B5}">
      <dgm:prSet/>
      <dgm:spPr/>
      <dgm:t>
        <a:bodyPr/>
        <a:lstStyle/>
        <a:p>
          <a:endParaRPr lang="en-US"/>
        </a:p>
      </dgm:t>
    </dgm:pt>
    <dgm:pt modelId="{ACBADD40-975A-4665-A9BB-7793ED6C496F}" type="pres">
      <dgm:prSet presAssocID="{E40CF83D-5E9D-49EC-BED3-DBE7EF843475}" presName="cycle" presStyleCnt="0">
        <dgm:presLayoutVars>
          <dgm:chMax val="1"/>
          <dgm:dir/>
          <dgm:animLvl val="ctr"/>
          <dgm:resizeHandles val="exact"/>
        </dgm:presLayoutVars>
      </dgm:prSet>
      <dgm:spPr/>
    </dgm:pt>
    <dgm:pt modelId="{297FC530-13E5-46BD-97B5-EF92A905BE85}" type="pres">
      <dgm:prSet presAssocID="{3C6F2879-CD78-45CA-87A6-A3472DC8ECEC}" presName="centerShape" presStyleLbl="node0" presStyleIdx="0" presStyleCnt="1"/>
      <dgm:spPr/>
    </dgm:pt>
    <dgm:pt modelId="{F1C2CDEF-33D6-4B5F-9538-07C179280F97}" type="pres">
      <dgm:prSet presAssocID="{0018860E-0E13-40E4-A59D-8900D1C3DD68}" presName="parTrans" presStyleLbl="bgSibTrans2D1" presStyleIdx="0" presStyleCnt="4"/>
      <dgm:spPr/>
    </dgm:pt>
    <dgm:pt modelId="{9198EC00-5084-405A-85BA-025024FA1C92}" type="pres">
      <dgm:prSet presAssocID="{ADA93BC1-ED64-4856-B567-1DBEF6158F4F}" presName="node" presStyleLbl="node1" presStyleIdx="0" presStyleCnt="4">
        <dgm:presLayoutVars>
          <dgm:bulletEnabled val="1"/>
        </dgm:presLayoutVars>
      </dgm:prSet>
      <dgm:spPr/>
    </dgm:pt>
    <dgm:pt modelId="{20C35A48-8D80-49B3-B217-979DA61881B0}" type="pres">
      <dgm:prSet presAssocID="{C8B073B6-BFC5-477B-B9D5-B34AAA073D03}" presName="parTrans" presStyleLbl="bgSibTrans2D1" presStyleIdx="1" presStyleCnt="4"/>
      <dgm:spPr/>
    </dgm:pt>
    <dgm:pt modelId="{034C32AF-5AC9-4CBF-8B99-899E75ED01B5}" type="pres">
      <dgm:prSet presAssocID="{2D8AD781-1B54-4E51-912E-968C0C910B34}" presName="node" presStyleLbl="node1" presStyleIdx="1" presStyleCnt="4">
        <dgm:presLayoutVars>
          <dgm:bulletEnabled val="1"/>
        </dgm:presLayoutVars>
      </dgm:prSet>
      <dgm:spPr/>
    </dgm:pt>
    <dgm:pt modelId="{27244103-3C30-4AE1-95E0-136A3A099DAC}" type="pres">
      <dgm:prSet presAssocID="{3E9F0912-6CFD-45BC-BC27-6E0C4B320B97}" presName="parTrans" presStyleLbl="bgSibTrans2D1" presStyleIdx="2" presStyleCnt="4"/>
      <dgm:spPr/>
    </dgm:pt>
    <dgm:pt modelId="{37CCFB23-B66B-40DF-8D26-488E550637D0}" type="pres">
      <dgm:prSet presAssocID="{D0C9D45F-3113-4262-9B07-7A4A9801713C}" presName="node" presStyleLbl="node1" presStyleIdx="2" presStyleCnt="4">
        <dgm:presLayoutVars>
          <dgm:bulletEnabled val="1"/>
        </dgm:presLayoutVars>
      </dgm:prSet>
      <dgm:spPr/>
    </dgm:pt>
    <dgm:pt modelId="{7B615647-89F1-4831-B979-A19C768060BE}" type="pres">
      <dgm:prSet presAssocID="{DE73EE39-1891-4C98-AFAD-005418715CDB}" presName="parTrans" presStyleLbl="bgSibTrans2D1" presStyleIdx="3" presStyleCnt="4"/>
      <dgm:spPr/>
    </dgm:pt>
    <dgm:pt modelId="{D885E83B-0C0D-44E7-8223-6E1F6D63FF61}" type="pres">
      <dgm:prSet presAssocID="{5CA20715-6BED-4FB9-94A2-9C0ECD83A42D}" presName="node" presStyleLbl="node1" presStyleIdx="3" presStyleCnt="4">
        <dgm:presLayoutVars>
          <dgm:bulletEnabled val="1"/>
        </dgm:presLayoutVars>
      </dgm:prSet>
      <dgm:spPr/>
    </dgm:pt>
  </dgm:ptLst>
  <dgm:cxnLst>
    <dgm:cxn modelId="{4E618A07-D157-48C7-AFDB-37315BFC44BB}" type="presOf" srcId="{3E9F0912-6CFD-45BC-BC27-6E0C4B320B97}" destId="{27244103-3C30-4AE1-95E0-136A3A099DAC}" srcOrd="0" destOrd="0" presId="urn:microsoft.com/office/officeart/2005/8/layout/radial4"/>
    <dgm:cxn modelId="{8A005423-5626-4647-93FE-AAE263258FBA}" type="presOf" srcId="{3C6F2879-CD78-45CA-87A6-A3472DC8ECEC}" destId="{297FC530-13E5-46BD-97B5-EF92A905BE85}" srcOrd="0" destOrd="0" presId="urn:microsoft.com/office/officeart/2005/8/layout/radial4"/>
    <dgm:cxn modelId="{2B1C7830-36AB-463A-9384-69CDBBA08838}" type="presOf" srcId="{DE73EE39-1891-4C98-AFAD-005418715CDB}" destId="{7B615647-89F1-4831-B979-A19C768060BE}" srcOrd="0" destOrd="0" presId="urn:microsoft.com/office/officeart/2005/8/layout/radial4"/>
    <dgm:cxn modelId="{9D3C313E-B145-4A4E-AC8E-4E0A5D12B6C8}" srcId="{3C6F2879-CD78-45CA-87A6-A3472DC8ECEC}" destId="{2D8AD781-1B54-4E51-912E-968C0C910B34}" srcOrd="1" destOrd="0" parTransId="{C8B073B6-BFC5-477B-B9D5-B34AAA073D03}" sibTransId="{70609A7E-15CF-465E-813C-A65F4BC08831}"/>
    <dgm:cxn modelId="{86633347-0FFC-41CD-93D0-3F7AC4AF1D7A}" type="presOf" srcId="{ADA93BC1-ED64-4856-B567-1DBEF6158F4F}" destId="{9198EC00-5084-405A-85BA-025024FA1C92}" srcOrd="0" destOrd="0" presId="urn:microsoft.com/office/officeart/2005/8/layout/radial4"/>
    <dgm:cxn modelId="{D6B4634B-8F25-4CD4-8336-07407E6B3520}" srcId="{3C6F2879-CD78-45CA-87A6-A3472DC8ECEC}" destId="{D0C9D45F-3113-4262-9B07-7A4A9801713C}" srcOrd="2" destOrd="0" parTransId="{3E9F0912-6CFD-45BC-BC27-6E0C4B320B97}" sibTransId="{B6CA85B5-2E95-4EA5-BD11-E9C62BF50C8A}"/>
    <dgm:cxn modelId="{AC210050-4461-463A-A31E-A23CEE4609B5}" srcId="{3C6F2879-CD78-45CA-87A6-A3472DC8ECEC}" destId="{5CA20715-6BED-4FB9-94A2-9C0ECD83A42D}" srcOrd="3" destOrd="0" parTransId="{DE73EE39-1891-4C98-AFAD-005418715CDB}" sibTransId="{2DAA223F-0BEF-4C36-B973-2D52BCC8CA1B}"/>
    <dgm:cxn modelId="{63F47455-A230-40F3-939B-5C9C344358A8}" type="presOf" srcId="{C8B073B6-BFC5-477B-B9D5-B34AAA073D03}" destId="{20C35A48-8D80-49B3-B217-979DA61881B0}" srcOrd="0" destOrd="0" presId="urn:microsoft.com/office/officeart/2005/8/layout/radial4"/>
    <dgm:cxn modelId="{510CDF55-9550-4431-B54C-191F3966D94A}" type="presOf" srcId="{D0C9D45F-3113-4262-9B07-7A4A9801713C}" destId="{37CCFB23-B66B-40DF-8D26-488E550637D0}" srcOrd="0" destOrd="0" presId="urn:microsoft.com/office/officeart/2005/8/layout/radial4"/>
    <dgm:cxn modelId="{A281837A-13CC-4E1B-B79B-7ABF326713A4}" type="presOf" srcId="{0018860E-0E13-40E4-A59D-8900D1C3DD68}" destId="{F1C2CDEF-33D6-4B5F-9538-07C179280F97}" srcOrd="0" destOrd="0" presId="urn:microsoft.com/office/officeart/2005/8/layout/radial4"/>
    <dgm:cxn modelId="{AE71B75A-F1B2-4BF3-AA0B-F0842DF6A544}" type="presOf" srcId="{2D8AD781-1B54-4E51-912E-968C0C910B34}" destId="{034C32AF-5AC9-4CBF-8B99-899E75ED01B5}" srcOrd="0" destOrd="0" presId="urn:microsoft.com/office/officeart/2005/8/layout/radial4"/>
    <dgm:cxn modelId="{6D9D7887-0B79-4571-A80C-B722DE814955}" srcId="{E40CF83D-5E9D-49EC-BED3-DBE7EF843475}" destId="{3C6F2879-CD78-45CA-87A6-A3472DC8ECEC}" srcOrd="0" destOrd="0" parTransId="{2CFA6F18-B387-4DD8-9EAB-21A602CCE984}" sibTransId="{B4F5D0D7-C465-40DB-81C5-60A3C565DD30}"/>
    <dgm:cxn modelId="{4B090CBD-6851-443B-8410-8815A1CA0A39}" type="presOf" srcId="{5CA20715-6BED-4FB9-94A2-9C0ECD83A42D}" destId="{D885E83B-0C0D-44E7-8223-6E1F6D63FF61}" srcOrd="0" destOrd="0" presId="urn:microsoft.com/office/officeart/2005/8/layout/radial4"/>
    <dgm:cxn modelId="{239BB3E8-87F4-4F00-8DBA-91DECD474816}" type="presOf" srcId="{E40CF83D-5E9D-49EC-BED3-DBE7EF843475}" destId="{ACBADD40-975A-4665-A9BB-7793ED6C496F}" srcOrd="0" destOrd="0" presId="urn:microsoft.com/office/officeart/2005/8/layout/radial4"/>
    <dgm:cxn modelId="{4C9664F2-D449-4284-9EC2-20EF23927819}" srcId="{3C6F2879-CD78-45CA-87A6-A3472DC8ECEC}" destId="{ADA93BC1-ED64-4856-B567-1DBEF6158F4F}" srcOrd="0" destOrd="0" parTransId="{0018860E-0E13-40E4-A59D-8900D1C3DD68}" sibTransId="{C3678EFB-961F-4531-8028-6F40F5C76438}"/>
    <dgm:cxn modelId="{478793C9-5864-40F7-8C53-83DBC8667FD5}" type="presParOf" srcId="{ACBADD40-975A-4665-A9BB-7793ED6C496F}" destId="{297FC530-13E5-46BD-97B5-EF92A905BE85}" srcOrd="0" destOrd="0" presId="urn:microsoft.com/office/officeart/2005/8/layout/radial4"/>
    <dgm:cxn modelId="{EACFAD8E-DA1B-46B5-B2B2-C112BC314E05}" type="presParOf" srcId="{ACBADD40-975A-4665-A9BB-7793ED6C496F}" destId="{F1C2CDEF-33D6-4B5F-9538-07C179280F97}" srcOrd="1" destOrd="0" presId="urn:microsoft.com/office/officeart/2005/8/layout/radial4"/>
    <dgm:cxn modelId="{CF766FAE-F616-4602-96F0-ED11F9B47679}" type="presParOf" srcId="{ACBADD40-975A-4665-A9BB-7793ED6C496F}" destId="{9198EC00-5084-405A-85BA-025024FA1C92}" srcOrd="2" destOrd="0" presId="urn:microsoft.com/office/officeart/2005/8/layout/radial4"/>
    <dgm:cxn modelId="{835EDB3E-A3B0-42C6-B127-4668FC1F6CC0}" type="presParOf" srcId="{ACBADD40-975A-4665-A9BB-7793ED6C496F}" destId="{20C35A48-8D80-49B3-B217-979DA61881B0}" srcOrd="3" destOrd="0" presId="urn:microsoft.com/office/officeart/2005/8/layout/radial4"/>
    <dgm:cxn modelId="{FE63B268-C660-452D-BB44-CFBFC48E0904}" type="presParOf" srcId="{ACBADD40-975A-4665-A9BB-7793ED6C496F}" destId="{034C32AF-5AC9-4CBF-8B99-899E75ED01B5}" srcOrd="4" destOrd="0" presId="urn:microsoft.com/office/officeart/2005/8/layout/radial4"/>
    <dgm:cxn modelId="{5869AB1B-BEC3-4DDC-B81D-95434E45CB62}" type="presParOf" srcId="{ACBADD40-975A-4665-A9BB-7793ED6C496F}" destId="{27244103-3C30-4AE1-95E0-136A3A099DAC}" srcOrd="5" destOrd="0" presId="urn:microsoft.com/office/officeart/2005/8/layout/radial4"/>
    <dgm:cxn modelId="{543B2A4B-8E77-4922-966E-A06881A4B4BF}" type="presParOf" srcId="{ACBADD40-975A-4665-A9BB-7793ED6C496F}" destId="{37CCFB23-B66B-40DF-8D26-488E550637D0}" srcOrd="6" destOrd="0" presId="urn:microsoft.com/office/officeart/2005/8/layout/radial4"/>
    <dgm:cxn modelId="{529EE28F-F277-445A-B90E-FD154C74A3C2}" type="presParOf" srcId="{ACBADD40-975A-4665-A9BB-7793ED6C496F}" destId="{7B615647-89F1-4831-B979-A19C768060BE}" srcOrd="7" destOrd="0" presId="urn:microsoft.com/office/officeart/2005/8/layout/radial4"/>
    <dgm:cxn modelId="{E7BB0CA7-26AA-4AAC-A018-9B6D594B1F52}" type="presParOf" srcId="{ACBADD40-975A-4665-A9BB-7793ED6C496F}" destId="{D885E83B-0C0D-44E7-8223-6E1F6D63FF61}"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7FC530-13E5-46BD-97B5-EF92A905BE85}">
      <dsp:nvSpPr>
        <dsp:cNvPr id="0" name=""/>
        <dsp:cNvSpPr/>
      </dsp:nvSpPr>
      <dsp:spPr>
        <a:xfrm>
          <a:off x="2225040" y="2172962"/>
          <a:ext cx="1645920" cy="1645920"/>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Performance</a:t>
          </a:r>
        </a:p>
      </dsp:txBody>
      <dsp:txXfrm>
        <a:off x="2466079" y="2414001"/>
        <a:ext cx="1163842" cy="1163842"/>
      </dsp:txXfrm>
    </dsp:sp>
    <dsp:sp modelId="{F1C2CDEF-33D6-4B5F-9538-07C179280F97}">
      <dsp:nvSpPr>
        <dsp:cNvPr id="0" name=""/>
        <dsp:cNvSpPr/>
      </dsp:nvSpPr>
      <dsp:spPr>
        <a:xfrm rot="11700000">
          <a:off x="758329" y="2340572"/>
          <a:ext cx="1438394" cy="469087"/>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198EC00-5084-405A-85BA-025024FA1C92}">
      <dsp:nvSpPr>
        <dsp:cNvPr id="0" name=""/>
        <dsp:cNvSpPr/>
      </dsp:nvSpPr>
      <dsp:spPr>
        <a:xfrm>
          <a:off x="1023" y="1763524"/>
          <a:ext cx="1563624" cy="1250899"/>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977900">
            <a:lnSpc>
              <a:spcPct val="90000"/>
            </a:lnSpc>
            <a:spcBef>
              <a:spcPct val="0"/>
            </a:spcBef>
            <a:spcAft>
              <a:spcPct val="35000"/>
            </a:spcAft>
            <a:buNone/>
          </a:pPr>
          <a:r>
            <a:rPr lang="en-US" sz="2200" kern="1200" dirty="0"/>
            <a:t>Constraints</a:t>
          </a:r>
        </a:p>
      </dsp:txBody>
      <dsp:txXfrm>
        <a:off x="37661" y="1800162"/>
        <a:ext cx="1490348" cy="1177623"/>
      </dsp:txXfrm>
    </dsp:sp>
    <dsp:sp modelId="{20C35A48-8D80-49B3-B217-979DA61881B0}">
      <dsp:nvSpPr>
        <dsp:cNvPr id="0" name=""/>
        <dsp:cNvSpPr/>
      </dsp:nvSpPr>
      <dsp:spPr>
        <a:xfrm rot="14700000">
          <a:off x="1641679" y="1287837"/>
          <a:ext cx="1438394" cy="469087"/>
        </a:xfrm>
        <a:prstGeom prst="leftArrow">
          <a:avLst>
            <a:gd name="adj1" fmla="val 60000"/>
            <a:gd name="adj2" fmla="val 50000"/>
          </a:avLst>
        </a:prstGeom>
        <a:gradFill rotWithShape="0">
          <a:gsLst>
            <a:gs pos="0">
              <a:schemeClr val="accent4">
                <a:hueOff val="-1488257"/>
                <a:satOff val="8966"/>
                <a:lumOff val="719"/>
                <a:alphaOff val="0"/>
                <a:shade val="51000"/>
                <a:satMod val="130000"/>
              </a:schemeClr>
            </a:gs>
            <a:gs pos="80000">
              <a:schemeClr val="accent4">
                <a:hueOff val="-1488257"/>
                <a:satOff val="8966"/>
                <a:lumOff val="719"/>
                <a:alphaOff val="0"/>
                <a:shade val="93000"/>
                <a:satMod val="130000"/>
              </a:schemeClr>
            </a:gs>
            <a:gs pos="100000">
              <a:schemeClr val="accent4">
                <a:hueOff val="-1488257"/>
                <a:satOff val="8966"/>
                <a:lumOff val="71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34C32AF-5AC9-4CBF-8B99-899E75ED01B5}">
      <dsp:nvSpPr>
        <dsp:cNvPr id="0" name=""/>
        <dsp:cNvSpPr/>
      </dsp:nvSpPr>
      <dsp:spPr>
        <a:xfrm>
          <a:off x="1275118" y="245117"/>
          <a:ext cx="1563624" cy="1250899"/>
        </a:xfrm>
        <a:prstGeom prst="roundRect">
          <a:avLst>
            <a:gd name="adj" fmla="val 10000"/>
          </a:avLst>
        </a:prstGeom>
        <a:gradFill rotWithShape="0">
          <a:gsLst>
            <a:gs pos="0">
              <a:schemeClr val="accent4">
                <a:hueOff val="-1488257"/>
                <a:satOff val="8966"/>
                <a:lumOff val="719"/>
                <a:alphaOff val="0"/>
                <a:shade val="51000"/>
                <a:satMod val="130000"/>
              </a:schemeClr>
            </a:gs>
            <a:gs pos="80000">
              <a:schemeClr val="accent4">
                <a:hueOff val="-1488257"/>
                <a:satOff val="8966"/>
                <a:lumOff val="719"/>
                <a:alphaOff val="0"/>
                <a:shade val="93000"/>
                <a:satMod val="130000"/>
              </a:schemeClr>
            </a:gs>
            <a:gs pos="100000">
              <a:schemeClr val="accent4">
                <a:hueOff val="-1488257"/>
                <a:satOff val="8966"/>
                <a:lumOff val="71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977900">
            <a:lnSpc>
              <a:spcPct val="90000"/>
            </a:lnSpc>
            <a:spcBef>
              <a:spcPct val="0"/>
            </a:spcBef>
            <a:spcAft>
              <a:spcPct val="35000"/>
            </a:spcAft>
            <a:buNone/>
          </a:pPr>
          <a:r>
            <a:rPr lang="en-US" sz="2200" kern="1200" dirty="0"/>
            <a:t>Adaptation</a:t>
          </a:r>
        </a:p>
      </dsp:txBody>
      <dsp:txXfrm>
        <a:off x="1311756" y="281755"/>
        <a:ext cx="1490348" cy="1177623"/>
      </dsp:txXfrm>
    </dsp:sp>
    <dsp:sp modelId="{27244103-3C30-4AE1-95E0-136A3A099DAC}">
      <dsp:nvSpPr>
        <dsp:cNvPr id="0" name=""/>
        <dsp:cNvSpPr/>
      </dsp:nvSpPr>
      <dsp:spPr>
        <a:xfrm rot="17700000">
          <a:off x="3015926" y="1287837"/>
          <a:ext cx="1438394" cy="469087"/>
        </a:xfrm>
        <a:prstGeom prst="leftArrow">
          <a:avLst>
            <a:gd name="adj1" fmla="val 60000"/>
            <a:gd name="adj2" fmla="val 50000"/>
          </a:avLst>
        </a:prstGeom>
        <a:gradFill rotWithShape="0">
          <a:gsLst>
            <a:gs pos="0">
              <a:schemeClr val="accent4">
                <a:hueOff val="-2976513"/>
                <a:satOff val="17933"/>
                <a:lumOff val="1437"/>
                <a:alphaOff val="0"/>
                <a:shade val="51000"/>
                <a:satMod val="130000"/>
              </a:schemeClr>
            </a:gs>
            <a:gs pos="80000">
              <a:schemeClr val="accent4">
                <a:hueOff val="-2976513"/>
                <a:satOff val="17933"/>
                <a:lumOff val="1437"/>
                <a:alphaOff val="0"/>
                <a:shade val="93000"/>
                <a:satMod val="130000"/>
              </a:schemeClr>
            </a:gs>
            <a:gs pos="100000">
              <a:schemeClr val="accent4">
                <a:hueOff val="-2976513"/>
                <a:satOff val="17933"/>
                <a:lumOff val="143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7CCFB23-B66B-40DF-8D26-488E550637D0}">
      <dsp:nvSpPr>
        <dsp:cNvPr id="0" name=""/>
        <dsp:cNvSpPr/>
      </dsp:nvSpPr>
      <dsp:spPr>
        <a:xfrm>
          <a:off x="3257257" y="245117"/>
          <a:ext cx="1563624" cy="1250899"/>
        </a:xfrm>
        <a:prstGeom prst="roundRect">
          <a:avLst>
            <a:gd name="adj" fmla="val 10000"/>
          </a:avLst>
        </a:prstGeom>
        <a:gradFill rotWithShape="0">
          <a:gsLst>
            <a:gs pos="0">
              <a:schemeClr val="accent4">
                <a:hueOff val="-2976513"/>
                <a:satOff val="17933"/>
                <a:lumOff val="1437"/>
                <a:alphaOff val="0"/>
                <a:shade val="51000"/>
                <a:satMod val="130000"/>
              </a:schemeClr>
            </a:gs>
            <a:gs pos="80000">
              <a:schemeClr val="accent4">
                <a:hueOff val="-2976513"/>
                <a:satOff val="17933"/>
                <a:lumOff val="1437"/>
                <a:alphaOff val="0"/>
                <a:shade val="93000"/>
                <a:satMod val="130000"/>
              </a:schemeClr>
            </a:gs>
            <a:gs pos="100000">
              <a:schemeClr val="accent4">
                <a:hueOff val="-2976513"/>
                <a:satOff val="17933"/>
                <a:lumOff val="143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977900">
            <a:lnSpc>
              <a:spcPct val="90000"/>
            </a:lnSpc>
            <a:spcBef>
              <a:spcPct val="0"/>
            </a:spcBef>
            <a:spcAft>
              <a:spcPct val="35000"/>
            </a:spcAft>
            <a:buNone/>
          </a:pPr>
          <a:r>
            <a:rPr lang="en-US" sz="2200" kern="1200" dirty="0"/>
            <a:t>Inertia</a:t>
          </a:r>
        </a:p>
      </dsp:txBody>
      <dsp:txXfrm>
        <a:off x="3293895" y="281755"/>
        <a:ext cx="1490348" cy="1177623"/>
      </dsp:txXfrm>
    </dsp:sp>
    <dsp:sp modelId="{7B615647-89F1-4831-B979-A19C768060BE}">
      <dsp:nvSpPr>
        <dsp:cNvPr id="0" name=""/>
        <dsp:cNvSpPr/>
      </dsp:nvSpPr>
      <dsp:spPr>
        <a:xfrm rot="20700000">
          <a:off x="3899275" y="2340572"/>
          <a:ext cx="1438394" cy="469087"/>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85E83B-0C0D-44E7-8223-6E1F6D63FF61}">
      <dsp:nvSpPr>
        <dsp:cNvPr id="0" name=""/>
        <dsp:cNvSpPr/>
      </dsp:nvSpPr>
      <dsp:spPr>
        <a:xfrm>
          <a:off x="4531352" y="1763524"/>
          <a:ext cx="1563624" cy="1250899"/>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977900">
            <a:lnSpc>
              <a:spcPct val="90000"/>
            </a:lnSpc>
            <a:spcBef>
              <a:spcPct val="0"/>
            </a:spcBef>
            <a:spcAft>
              <a:spcPct val="35000"/>
            </a:spcAft>
            <a:buNone/>
          </a:pPr>
          <a:r>
            <a:rPr lang="en-US" sz="2200" kern="1200" dirty="0"/>
            <a:t>Selection</a:t>
          </a:r>
        </a:p>
      </dsp:txBody>
      <dsp:txXfrm>
        <a:off x="4567990" y="1800162"/>
        <a:ext cx="1490348" cy="1177623"/>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02/03/2020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3/2/2020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02/03/2020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02/03/2020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02/03/2020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02/03/2020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02/03/2020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02/03/2020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L6zPYdpOqL8"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1268760"/>
            <a:ext cx="7992888" cy="4752528"/>
          </a:xfrm>
        </p:spPr>
        <p:txBody>
          <a:bodyPr>
            <a:normAutofit fontScale="90000"/>
          </a:bodyPr>
          <a:lstStyle/>
          <a:p>
            <a:r>
              <a:rPr lang="en-GB" altLang="en-US" sz="5400" b="1" dirty="0"/>
              <a:t>BA International Hotel Management</a:t>
            </a:r>
            <a:br>
              <a:rPr lang="en-GB" altLang="en-US" sz="5400" b="1" dirty="0"/>
            </a:br>
            <a:r>
              <a:rPr lang="en-GB" altLang="en-US" sz="5400" b="1" dirty="0"/>
              <a:t>M5X01924 </a:t>
            </a:r>
            <a:br>
              <a:rPr lang="en-GB" altLang="en-US" sz="5400" b="1" dirty="0"/>
            </a:br>
            <a:r>
              <a:rPr lang="en-GB" altLang="en-US" sz="5400" b="1" dirty="0"/>
              <a:t>Management and Organisational Behaviour</a:t>
            </a:r>
            <a:endParaRPr lang="en-GB" altLang="en-US" sz="5400" b="1"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sz="5400" dirty="0">
                <a:blipFill>
                  <a:blip r:embed="rId2">
                    <a:extLst>
                      <a:ext uri="{28A0092B-C50C-407E-A947-70E740481C1C}">
                        <a14:useLocalDpi xmlns:a14="http://schemas.microsoft.com/office/drawing/2010/main" val="0"/>
                      </a:ext>
                    </a:extLst>
                  </a:blip>
                  <a:tile tx="6350" ty="-127000" sx="65000" sy="64000" flip="none" algn="tl"/>
                </a:blipFill>
              </a:rPr>
              <a:t>Previously…..</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normAutofit fontScale="92500" lnSpcReduction="20000"/>
          </a:bodyPr>
          <a:lstStyle/>
          <a:p>
            <a:r>
              <a:rPr lang="en-US" dirty="0"/>
              <a:t>Define </a:t>
            </a:r>
            <a:r>
              <a:rPr lang="en-US" dirty="0" err="1"/>
              <a:t>organisations</a:t>
            </a:r>
            <a:r>
              <a:rPr lang="en-US" dirty="0"/>
              <a:t> and explored the organizational environment</a:t>
            </a:r>
          </a:p>
          <a:p>
            <a:r>
              <a:rPr lang="en-US" dirty="0"/>
              <a:t>Explored tools used to analyse the environment</a:t>
            </a:r>
          </a:p>
          <a:p>
            <a:r>
              <a:rPr lang="en-US" dirty="0"/>
              <a:t>Identified organizational structures</a:t>
            </a:r>
          </a:p>
          <a:p>
            <a:r>
              <a:rPr lang="en-US" dirty="0"/>
              <a:t>Discussed how organizational culture is created and sustained</a:t>
            </a:r>
          </a:p>
          <a:p>
            <a:r>
              <a:rPr lang="en-US" dirty="0"/>
              <a:t>Discussed factors affecting culture and how to change culture</a:t>
            </a:r>
            <a:endParaRPr lang="en-GB" dirty="0"/>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sz="5400" dirty="0">
                <a:blipFill>
                  <a:blip r:embed="rId2">
                    <a:extLst>
                      <a:ext uri="{28A0092B-C50C-407E-A947-70E740481C1C}">
                        <a14:useLocalDpi xmlns:a14="http://schemas.microsoft.com/office/drawing/2010/main" val="0"/>
                      </a:ext>
                    </a:extLst>
                  </a:blip>
                  <a:tile tx="6350" ty="-127000" sx="65000" sy="64000" flip="none" algn="tl"/>
                </a:blipFill>
              </a:rPr>
              <a:t>In this Session…..</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lstStyle/>
          <a:p>
            <a:pPr marL="0" indent="0">
              <a:buNone/>
            </a:pPr>
            <a:r>
              <a:rPr lang="en-US" dirty="0"/>
              <a:t>We will:</a:t>
            </a:r>
          </a:p>
          <a:p>
            <a:pPr algn="just"/>
            <a:r>
              <a:rPr lang="en-US" dirty="0"/>
              <a:t>Discuss the theories related to organizational performance, including</a:t>
            </a:r>
          </a:p>
          <a:p>
            <a:pPr algn="just"/>
            <a:r>
              <a:rPr lang="en-GB" dirty="0"/>
              <a:t>Barriers to the effective functioning of an organisation.</a:t>
            </a:r>
          </a:p>
        </p:txBody>
      </p:sp>
    </p:spTree>
    <p:extLst>
      <p:ext uri="{BB962C8B-B14F-4D97-AF65-F5344CB8AC3E}">
        <p14:creationId xmlns:p14="http://schemas.microsoft.com/office/powerpoint/2010/main" val="284939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a:xfrm>
            <a:off x="0" y="30186"/>
            <a:ext cx="9144000" cy="1143000"/>
          </a:xfrm>
        </p:spPr>
        <p:txBody>
          <a:bodyPr>
            <a:noAutofit/>
          </a:bodyPr>
          <a:lstStyle/>
          <a:p>
            <a:pPr algn="l"/>
            <a:r>
              <a:rPr lang="en-GB" sz="3600" b="1" dirty="0">
                <a:blipFill>
                  <a:blip r:embed="rId2">
                    <a:extLst>
                      <a:ext uri="{28A0092B-C50C-407E-A947-70E740481C1C}">
                        <a14:useLocalDpi xmlns:a14="http://schemas.microsoft.com/office/drawing/2010/main" val="0"/>
                      </a:ext>
                    </a:extLst>
                  </a:blip>
                  <a:tile tx="6350" ty="-127000" sx="65000" sy="64000" flip="none" algn="tl"/>
                </a:blipFill>
              </a:rPr>
              <a:t>Theories of Organizational Performance</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0" y="980728"/>
            <a:ext cx="8686800" cy="4536505"/>
          </a:xfrm>
        </p:spPr>
        <p:txBody>
          <a:bodyPr/>
          <a:lstStyle/>
          <a:p>
            <a:pPr marL="0" indent="0">
              <a:buNone/>
            </a:pPr>
            <a:r>
              <a:rPr lang="en-GB" dirty="0"/>
              <a:t>There are many theories that are associated with organisational performance.</a:t>
            </a:r>
          </a:p>
          <a:p>
            <a:pPr marL="0" indent="0">
              <a:buNone/>
            </a:pPr>
            <a:endParaRPr lang="en-GB" dirty="0"/>
          </a:p>
        </p:txBody>
      </p:sp>
      <p:pic>
        <p:nvPicPr>
          <p:cNvPr id="7" name="Picture 6" descr="A picture containing drawing&#10;&#10;Description automatically generated">
            <a:extLst>
              <a:ext uri="{FF2B5EF4-FFF2-40B4-BE49-F238E27FC236}">
                <a16:creationId xmlns:a16="http://schemas.microsoft.com/office/drawing/2014/main" id="{F56F1C48-480D-4C66-AD7D-29E355DE0C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2492897"/>
            <a:ext cx="7344816" cy="2664296"/>
          </a:xfrm>
          <a:prstGeom prst="rect">
            <a:avLst/>
          </a:prstGeom>
        </p:spPr>
      </p:pic>
    </p:spTree>
    <p:extLst>
      <p:ext uri="{BB962C8B-B14F-4D97-AF65-F5344CB8AC3E}">
        <p14:creationId xmlns:p14="http://schemas.microsoft.com/office/powerpoint/2010/main" val="297328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4199"/>
            <a:ext cx="9144000" cy="742513"/>
          </a:xfrm>
        </p:spPr>
        <p:txBody>
          <a:bodyPr>
            <a:noAutofit/>
          </a:bodyPr>
          <a:lstStyle/>
          <a:p>
            <a:pPr algn="l"/>
            <a:r>
              <a:rPr lang="en-GB" sz="3600" b="1" dirty="0">
                <a:blipFill>
                  <a:blip r:embed="rId2">
                    <a:extLst>
                      <a:ext uri="{28A0092B-C50C-407E-A947-70E740481C1C}">
                        <a14:useLocalDpi xmlns:a14="http://schemas.microsoft.com/office/drawing/2010/main" val="0"/>
                      </a:ext>
                    </a:extLst>
                  </a:blip>
                  <a:tile tx="6350" ty="-127000" sx="65000" sy="64000" flip="none" algn="tl"/>
                </a:blipFill>
              </a:rPr>
              <a:t>Theories of Organisational Performance</a:t>
            </a:r>
          </a:p>
        </p:txBody>
      </p:sp>
      <p:sp>
        <p:nvSpPr>
          <p:cNvPr id="4" name="Down Arrow 3"/>
          <p:cNvSpPr/>
          <p:nvPr/>
        </p:nvSpPr>
        <p:spPr>
          <a:xfrm rot="1807310">
            <a:off x="1763688" y="1988840"/>
            <a:ext cx="1080120" cy="1152128"/>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Down Arrow 4"/>
          <p:cNvSpPr/>
          <p:nvPr/>
        </p:nvSpPr>
        <p:spPr>
          <a:xfrm>
            <a:off x="3851920" y="1985424"/>
            <a:ext cx="1080120" cy="1152128"/>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rot="19895145">
            <a:off x="6228184" y="1988840"/>
            <a:ext cx="1080120" cy="1152128"/>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17992" y="3141551"/>
            <a:ext cx="1802378" cy="1323439"/>
          </a:xfrm>
          <a:prstGeom prst="rect">
            <a:avLst/>
          </a:prstGeom>
          <a:gradFill flip="none" rotWithShape="1">
            <a:gsLst>
              <a:gs pos="0">
                <a:schemeClr val="accent2">
                  <a:lumMod val="16000"/>
                </a:schemeClr>
              </a:gs>
              <a:gs pos="35000">
                <a:schemeClr val="accent2">
                  <a:lumMod val="0"/>
                  <a:lumOff val="100000"/>
                </a:schemeClr>
              </a:gs>
              <a:gs pos="100000">
                <a:schemeClr val="accent2">
                  <a:lumMod val="20000"/>
                  <a:lumOff val="80000"/>
                </a:schemeClr>
              </a:gs>
            </a:gsLst>
            <a:path path="circle">
              <a:fillToRect l="50000" t="-80000" r="50000" b="180000"/>
            </a:path>
            <a:tileRect/>
          </a:gradFill>
          <a:effectLst>
            <a:outerShdw blurRad="152400" dist="317500" dir="5400000" sx="90000" sy="-19000" rotWithShape="0">
              <a:prstClr val="black">
                <a:alpha val="15000"/>
              </a:prstClr>
            </a:outerShdw>
          </a:effectLst>
          <a:scene3d>
            <a:camera prst="orthographicFront"/>
            <a:lightRig rig="threePt" dir="t"/>
          </a:scene3d>
          <a:sp3d>
            <a:bevelT/>
          </a:sp3d>
        </p:spPr>
        <p:txBody>
          <a:bodyPr wrap="square" rtlCol="0">
            <a:spAutoFit/>
          </a:bodyPr>
          <a:lstStyle/>
          <a:p>
            <a:r>
              <a:rPr lang="en-GB" sz="4000" dirty="0"/>
              <a:t>Beer’s Model</a:t>
            </a:r>
          </a:p>
        </p:txBody>
      </p:sp>
      <p:sp>
        <p:nvSpPr>
          <p:cNvPr id="8" name="TextBox 7"/>
          <p:cNvSpPr txBox="1"/>
          <p:nvPr/>
        </p:nvSpPr>
        <p:spPr>
          <a:xfrm>
            <a:off x="2787190" y="3149535"/>
            <a:ext cx="3311006" cy="1323439"/>
          </a:xfrm>
          <a:prstGeom prst="rect">
            <a:avLst/>
          </a:prstGeom>
          <a:gradFill>
            <a:gsLst>
              <a:gs pos="16000">
                <a:schemeClr val="accent2">
                  <a:lumMod val="0"/>
                  <a:lumOff val="100000"/>
                </a:schemeClr>
              </a:gs>
              <a:gs pos="100000">
                <a:schemeClr val="accent3">
                  <a:lumMod val="20000"/>
                  <a:lumOff val="80000"/>
                </a:schemeClr>
              </a:gs>
            </a:gsLst>
            <a:path path="circle">
              <a:fillToRect l="50000" t="-80000" r="50000" b="180000"/>
            </a:path>
          </a:gradFill>
          <a:effectLst>
            <a:outerShdw blurRad="152400" dist="317500" dir="5400000" sx="90000" sy="-19000" rotWithShape="0">
              <a:prstClr val="black">
                <a:alpha val="15000"/>
              </a:prstClr>
            </a:outerShdw>
          </a:effectLst>
          <a:scene3d>
            <a:camera prst="orthographicFront"/>
            <a:lightRig rig="threePt" dir="t"/>
          </a:scene3d>
          <a:sp3d>
            <a:bevelT/>
          </a:sp3d>
        </p:spPr>
        <p:txBody>
          <a:bodyPr wrap="square" rtlCol="0">
            <a:spAutoFit/>
          </a:bodyPr>
          <a:lstStyle/>
          <a:p>
            <a:r>
              <a:rPr lang="en-GB" sz="4000" dirty="0"/>
              <a:t>Organisational health Index</a:t>
            </a:r>
          </a:p>
        </p:txBody>
      </p:sp>
      <p:sp>
        <p:nvSpPr>
          <p:cNvPr id="9" name="TextBox 8"/>
          <p:cNvSpPr txBox="1"/>
          <p:nvPr/>
        </p:nvSpPr>
        <p:spPr>
          <a:xfrm>
            <a:off x="6311210" y="3149535"/>
            <a:ext cx="2412299" cy="2554545"/>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a:outerShdw blurRad="152400" dist="317500" dir="5400000" sx="90000" sy="-19000" rotWithShape="0">
              <a:prstClr val="black">
                <a:alpha val="15000"/>
              </a:prstClr>
            </a:outerShdw>
          </a:effectLst>
          <a:scene3d>
            <a:camera prst="orthographicFront"/>
            <a:lightRig rig="threePt" dir="t"/>
          </a:scene3d>
          <a:sp3d>
            <a:bevelT/>
          </a:sp3d>
        </p:spPr>
        <p:txBody>
          <a:bodyPr wrap="square" rtlCol="0">
            <a:spAutoFit/>
          </a:bodyPr>
          <a:lstStyle/>
          <a:p>
            <a:r>
              <a:rPr lang="en-GB" sz="4000" dirty="0"/>
              <a:t>Hannan and Freeman’s Theory</a:t>
            </a:r>
          </a:p>
        </p:txBody>
      </p:sp>
    </p:spTree>
    <p:extLst>
      <p:ext uri="{BB962C8B-B14F-4D97-AF65-F5344CB8AC3E}">
        <p14:creationId xmlns:p14="http://schemas.microsoft.com/office/powerpoint/2010/main" val="269115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up)">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8928992" cy="5472608"/>
          </a:xfrm>
        </p:spPr>
        <p:style>
          <a:lnRef idx="0">
            <a:schemeClr val="accent4"/>
          </a:lnRef>
          <a:fillRef idx="3">
            <a:schemeClr val="accent4"/>
          </a:fillRef>
          <a:effectRef idx="3">
            <a:schemeClr val="accent4"/>
          </a:effectRef>
          <a:fontRef idx="minor">
            <a:schemeClr val="lt1"/>
          </a:fontRef>
        </p:style>
        <p:txBody>
          <a:bodyPr>
            <a:normAutofit/>
          </a:bodyPr>
          <a:lstStyle/>
          <a:p>
            <a:r>
              <a:rPr lang="en-GB" sz="7200" dirty="0"/>
              <a:t>Beer’s Model</a:t>
            </a:r>
          </a:p>
        </p:txBody>
      </p:sp>
    </p:spTree>
    <p:extLst>
      <p:ext uri="{BB962C8B-B14F-4D97-AF65-F5344CB8AC3E}">
        <p14:creationId xmlns:p14="http://schemas.microsoft.com/office/powerpoint/2010/main" val="166937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a:blipFill>
                  <a:blip r:embed="rId2">
                    <a:extLst>
                      <a:ext uri="{28A0092B-C50C-407E-A947-70E740481C1C}">
                        <a14:useLocalDpi xmlns:a14="http://schemas.microsoft.com/office/drawing/2010/main" val="0"/>
                      </a:ext>
                    </a:extLst>
                  </a:blip>
                  <a:tile tx="6350" ty="-127000" sx="65000" sy="64000" flip="none" algn="tl"/>
                </a:blipFill>
              </a:rPr>
              <a:t>Beer’s Silent Barriers</a:t>
            </a:r>
          </a:p>
        </p:txBody>
      </p:sp>
      <p:sp>
        <p:nvSpPr>
          <p:cNvPr id="3" name="Content Placeholder 2"/>
          <p:cNvSpPr>
            <a:spLocks noGrp="1"/>
          </p:cNvSpPr>
          <p:nvPr>
            <p:ph idx="1"/>
          </p:nvPr>
        </p:nvSpPr>
        <p:spPr/>
        <p:txBody>
          <a:bodyPr>
            <a:normAutofit/>
          </a:bodyPr>
          <a:lstStyle/>
          <a:p>
            <a:pPr marL="0" indent="0">
              <a:buNone/>
            </a:pPr>
            <a:r>
              <a:rPr lang="en-GB" dirty="0"/>
              <a:t>Beer (2009) identified 6 Barriers to Becoming a High-performance Company.</a:t>
            </a:r>
          </a:p>
          <a:p>
            <a:pPr marL="0" indent="0">
              <a:buNone/>
            </a:pPr>
            <a:endParaRPr lang="en-GB" dirty="0"/>
          </a:p>
          <a:p>
            <a:pPr marL="0" indent="0">
              <a:buNone/>
            </a:pPr>
            <a:endParaRPr lang="en-GB" dirty="0"/>
          </a:p>
          <a:p>
            <a:pPr marL="0" indent="0">
              <a:buNone/>
            </a:pPr>
            <a:r>
              <a:rPr lang="en-GB" dirty="0"/>
              <a:t>These barriers are called organisational silent killers.</a:t>
            </a:r>
            <a:endParaRPr lang="en-GB" sz="1500" dirty="0"/>
          </a:p>
        </p:txBody>
      </p:sp>
    </p:spTree>
    <p:extLst>
      <p:ext uri="{BB962C8B-B14F-4D97-AF65-F5344CB8AC3E}">
        <p14:creationId xmlns:p14="http://schemas.microsoft.com/office/powerpoint/2010/main" val="17129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a:blipFill>
                  <a:blip r:embed="rId2">
                    <a:extLst>
                      <a:ext uri="{28A0092B-C50C-407E-A947-70E740481C1C}">
                        <a14:useLocalDpi xmlns:a14="http://schemas.microsoft.com/office/drawing/2010/main" val="0"/>
                      </a:ext>
                    </a:extLst>
                  </a:blip>
                  <a:tile tx="6350" ty="-127000" sx="65000" sy="64000" flip="none" algn="tl"/>
                </a:blipFill>
              </a:rPr>
              <a:t>Beer’s Silent Barriers</a:t>
            </a:r>
          </a:p>
        </p:txBody>
      </p:sp>
      <p:sp>
        <p:nvSpPr>
          <p:cNvPr id="3" name="Content Placeholder 2"/>
          <p:cNvSpPr>
            <a:spLocks noGrp="1"/>
          </p:cNvSpPr>
          <p:nvPr>
            <p:ph idx="1"/>
          </p:nvPr>
        </p:nvSpPr>
        <p:spPr/>
        <p:txBody>
          <a:bodyPr>
            <a:normAutofit/>
          </a:bodyPr>
          <a:lstStyle/>
          <a:p>
            <a:pPr marL="0" indent="0">
              <a:buNone/>
            </a:pPr>
            <a:r>
              <a:rPr lang="en-GB" dirty="0"/>
              <a:t>According to Beer (2009), "These silent killers are always lurking unseen but when there is a change in strategy, that is when they come to the fore -- forcing companies to overcome them if they are to boost performance.“</a:t>
            </a:r>
          </a:p>
          <a:p>
            <a:pPr marL="0" indent="0" algn="r">
              <a:buNone/>
            </a:pPr>
            <a:endParaRPr lang="en-GB" sz="1500" dirty="0"/>
          </a:p>
        </p:txBody>
      </p:sp>
      <p:sp>
        <p:nvSpPr>
          <p:cNvPr id="4" name="Action Button: Movie 3">
            <a:hlinkClick r:id="rId3" highlightClick="1"/>
          </p:cNvPr>
          <p:cNvSpPr/>
          <p:nvPr/>
        </p:nvSpPr>
        <p:spPr>
          <a:xfrm>
            <a:off x="4139952" y="4977173"/>
            <a:ext cx="1296144" cy="1080120"/>
          </a:xfrm>
          <a:prstGeom prst="actionButtonMovi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449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ix Silent Barriers to Perform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764704"/>
            <a:ext cx="8229600" cy="494605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457200" y="0"/>
            <a:ext cx="8229600" cy="908720"/>
          </a:xfrm>
        </p:spPr>
        <p:txBody>
          <a:bodyPr>
            <a:normAutofit fontScale="90000"/>
          </a:bodyPr>
          <a:lstStyle/>
          <a:p>
            <a:r>
              <a:rPr lang="en-GB" sz="5400" b="1" dirty="0">
                <a:blipFill>
                  <a:blip r:embed="rId3">
                    <a:extLst>
                      <a:ext uri="{28A0092B-C50C-407E-A947-70E740481C1C}">
                        <a14:useLocalDpi xmlns:a14="http://schemas.microsoft.com/office/drawing/2010/main" val="0"/>
                      </a:ext>
                    </a:extLst>
                  </a:blip>
                  <a:tile tx="6350" ty="-127000" sx="65000" sy="64000" flip="none" algn="tl"/>
                </a:blipFill>
              </a:rPr>
              <a:t>Beer’s Silent Barriers</a:t>
            </a:r>
          </a:p>
        </p:txBody>
      </p:sp>
    </p:spTree>
    <p:extLst>
      <p:ext uri="{BB962C8B-B14F-4D97-AF65-F5344CB8AC3E}">
        <p14:creationId xmlns:p14="http://schemas.microsoft.com/office/powerpoint/2010/main" val="172631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Autofit/>
          </a:bodyPr>
          <a:lstStyle/>
          <a:p>
            <a:r>
              <a:rPr lang="en-GB" b="1" dirty="0">
                <a:blipFill>
                  <a:blip r:embed="rId2">
                    <a:extLst>
                      <a:ext uri="{28A0092B-C50C-407E-A947-70E740481C1C}">
                        <a14:useLocalDpi xmlns:a14="http://schemas.microsoft.com/office/drawing/2010/main" val="0"/>
                      </a:ext>
                    </a:extLst>
                  </a:blip>
                  <a:tile tx="6350" ty="-127000" sx="65000" sy="64000" flip="none" algn="tl"/>
                </a:blipFill>
              </a:rPr>
              <a:t>How to Overcome the Barriers?</a:t>
            </a:r>
          </a:p>
        </p:txBody>
      </p:sp>
      <p:pic>
        <p:nvPicPr>
          <p:cNvPr id="2050" name="Picture 2" descr="The requirements for high-performance tea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807658"/>
            <a:ext cx="8352928" cy="38535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3528" y="1196752"/>
            <a:ext cx="6120680" cy="523220"/>
          </a:xfrm>
          <a:prstGeom prst="rect">
            <a:avLst/>
          </a:prstGeom>
          <a:noFill/>
        </p:spPr>
        <p:txBody>
          <a:bodyPr wrap="square" rtlCol="0">
            <a:spAutoFit/>
          </a:bodyPr>
          <a:lstStyle/>
          <a:p>
            <a:r>
              <a:rPr lang="en-GB" sz="2800" b="1" dirty="0"/>
              <a:t>Beer (2009) suggests the following:</a:t>
            </a:r>
          </a:p>
        </p:txBody>
      </p:sp>
    </p:spTree>
    <p:extLst>
      <p:ext uri="{BB962C8B-B14F-4D97-AF65-F5344CB8AC3E}">
        <p14:creationId xmlns:p14="http://schemas.microsoft.com/office/powerpoint/2010/main" val="4097492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left)">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blipFill>
                  <a:blip r:embed="rId2">
                    <a:extLst>
                      <a:ext uri="{28A0092B-C50C-407E-A947-70E740481C1C}">
                        <a14:useLocalDpi xmlns:a14="http://schemas.microsoft.com/office/drawing/2010/main" val="0"/>
                      </a:ext>
                    </a:extLst>
                  </a:blip>
                  <a:tile tx="6350" ty="-127000" sx="65000" sy="64000" flip="none" algn="tl"/>
                </a:blipFill>
              </a:rPr>
              <a:t>Activity</a:t>
            </a:r>
          </a:p>
        </p:txBody>
      </p:sp>
      <p:sp>
        <p:nvSpPr>
          <p:cNvPr id="3" name="Content Placeholder 2"/>
          <p:cNvSpPr>
            <a:spLocks noGrp="1"/>
          </p:cNvSpPr>
          <p:nvPr>
            <p:ph idx="1"/>
          </p:nvPr>
        </p:nvSpPr>
        <p:spPr>
          <a:xfrm>
            <a:off x="251520" y="1268760"/>
            <a:ext cx="8712968" cy="4248473"/>
          </a:xfrm>
        </p:spPr>
        <p:style>
          <a:lnRef idx="0">
            <a:schemeClr val="accent4"/>
          </a:lnRef>
          <a:fillRef idx="3">
            <a:schemeClr val="accent4"/>
          </a:fillRef>
          <a:effectRef idx="3">
            <a:schemeClr val="accent4"/>
          </a:effectRef>
          <a:fontRef idx="minor">
            <a:schemeClr val="lt1"/>
          </a:fontRef>
        </p:style>
        <p:txBody>
          <a:bodyPr/>
          <a:lstStyle/>
          <a:p>
            <a:pPr marL="0" indent="0">
              <a:buNone/>
            </a:pPr>
            <a:endParaRPr lang="en-GB" dirty="0"/>
          </a:p>
          <a:p>
            <a:pPr marL="357188" indent="0">
              <a:buNone/>
            </a:pPr>
            <a:r>
              <a:rPr lang="en-GB" dirty="0"/>
              <a:t>Read the case study on SEIMENS and see if you can identify the “silent barriers” based on the given information.</a:t>
            </a:r>
          </a:p>
          <a:p>
            <a:pPr marL="357188" indent="0">
              <a:buNone/>
            </a:pPr>
            <a:endParaRPr lang="en-GB" dirty="0"/>
          </a:p>
          <a:p>
            <a:pPr marL="357188" indent="0">
              <a:buNone/>
            </a:pPr>
            <a:r>
              <a:rPr lang="en-GB" dirty="0"/>
              <a:t>Present your points to the class</a:t>
            </a:r>
          </a:p>
        </p:txBody>
      </p:sp>
    </p:spTree>
    <p:extLst>
      <p:ext uri="{BB962C8B-B14F-4D97-AF65-F5344CB8AC3E}">
        <p14:creationId xmlns:p14="http://schemas.microsoft.com/office/powerpoint/2010/main" val="1273076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5242594"/>
          </a:xfrm>
        </p:spPr>
        <p:style>
          <a:lnRef idx="0">
            <a:schemeClr val="accent5"/>
          </a:lnRef>
          <a:fillRef idx="3">
            <a:schemeClr val="accent5"/>
          </a:fillRef>
          <a:effectRef idx="3">
            <a:schemeClr val="accent5"/>
          </a:effectRef>
          <a:fontRef idx="minor">
            <a:schemeClr val="lt1"/>
          </a:fontRef>
        </p:style>
        <p:txBody>
          <a:bodyPr>
            <a:normAutofit/>
          </a:bodyPr>
          <a:lstStyle/>
          <a:p>
            <a:r>
              <a:rPr lang="en-GB" sz="8000" dirty="0"/>
              <a:t>Organisational health index (OHI)</a:t>
            </a:r>
          </a:p>
        </p:txBody>
      </p:sp>
    </p:spTree>
    <p:extLst>
      <p:ext uri="{BB962C8B-B14F-4D97-AF65-F5344CB8AC3E}">
        <p14:creationId xmlns:p14="http://schemas.microsoft.com/office/powerpoint/2010/main" val="605313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blipFill>
                  <a:blip r:embed="rId2">
                    <a:extLst>
                      <a:ext uri="{28A0092B-C50C-407E-A947-70E740481C1C}">
                        <a14:useLocalDpi xmlns:a14="http://schemas.microsoft.com/office/drawing/2010/main" val="0"/>
                      </a:ext>
                    </a:extLst>
                  </a:blip>
                  <a:tile tx="6350" ty="-127000" sx="65000" sy="64000" flip="none" algn="tl"/>
                </a:blipFill>
              </a:rPr>
              <a:t>What is </a:t>
            </a:r>
            <a:r>
              <a:rPr lang="en-GB" sz="5400" cap="all" dirty="0">
                <a:blipFill>
                  <a:blip r:embed="rId2">
                    <a:extLst>
                      <a:ext uri="{28A0092B-C50C-407E-A947-70E740481C1C}">
                        <a14:useLocalDpi xmlns:a14="http://schemas.microsoft.com/office/drawing/2010/main" val="0"/>
                      </a:ext>
                    </a:extLst>
                  </a:blip>
                  <a:tile tx="6350" ty="-127000" sx="65000" sy="64000" flip="none" algn="tl"/>
                </a:blipFill>
              </a:rPr>
              <a:t>OHI</a:t>
            </a:r>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t>
            </a:r>
          </a:p>
        </p:txBody>
      </p:sp>
      <p:sp>
        <p:nvSpPr>
          <p:cNvPr id="3" name="Content Placeholder 2"/>
          <p:cNvSpPr>
            <a:spLocks noGrp="1"/>
          </p:cNvSpPr>
          <p:nvPr>
            <p:ph idx="1"/>
          </p:nvPr>
        </p:nvSpPr>
        <p:spPr/>
        <p:txBody>
          <a:bodyPr/>
          <a:lstStyle/>
          <a:p>
            <a:pPr marL="0" indent="0">
              <a:buNone/>
            </a:pPr>
            <a:r>
              <a:rPr lang="en-GB" dirty="0"/>
              <a:t>The Organizational Health Index (OHI) measures and tracks the organizational elements that drive performance. </a:t>
            </a:r>
          </a:p>
          <a:p>
            <a:pPr marL="0" indent="0">
              <a:buNone/>
            </a:pPr>
            <a:r>
              <a:rPr lang="en-GB" dirty="0"/>
              <a:t>It provides a simple but powerful road map for leaders and managers to improve organizational health.</a:t>
            </a:r>
          </a:p>
          <a:p>
            <a:pPr marL="0" indent="0">
              <a:buNone/>
            </a:pPr>
            <a:r>
              <a:rPr lang="en-GB" dirty="0"/>
              <a:t>e.g. McKinsey’s OHI</a:t>
            </a:r>
          </a:p>
        </p:txBody>
      </p:sp>
    </p:spTree>
    <p:extLst>
      <p:ext uri="{BB962C8B-B14F-4D97-AF65-F5344CB8AC3E}">
        <p14:creationId xmlns:p14="http://schemas.microsoft.com/office/powerpoint/2010/main" val="401239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634082"/>
          </a:xfrm>
        </p:spPr>
        <p:txBody>
          <a:bodyPr>
            <a:noAutofit/>
          </a:bodyPr>
          <a:lstStyle/>
          <a:p>
            <a:r>
              <a:rPr lang="en-GB" sz="3800" b="1" dirty="0" err="1">
                <a:blipFill>
                  <a:blip r:embed="rId2">
                    <a:extLst>
                      <a:ext uri="{28A0092B-C50C-407E-A947-70E740481C1C}">
                        <a14:useLocalDpi xmlns:a14="http://schemas.microsoft.com/office/drawing/2010/main" val="0"/>
                      </a:ext>
                    </a:extLst>
                  </a:blip>
                  <a:tile tx="6350" ty="-127000" sx="65000" sy="64000" flip="none" algn="tl"/>
                </a:blipFill>
              </a:rPr>
              <a:t>Mckinsey’s</a:t>
            </a:r>
            <a:r>
              <a:rPr lang="en-GB" sz="3800" b="1" dirty="0">
                <a:blipFill>
                  <a:blip r:embed="rId2">
                    <a:extLst>
                      <a:ext uri="{28A0092B-C50C-407E-A947-70E740481C1C}">
                        <a14:useLocalDpi xmlns:a14="http://schemas.microsoft.com/office/drawing/2010/main" val="0"/>
                      </a:ext>
                    </a:extLst>
                  </a:blip>
                  <a:tile tx="6350" ty="-127000" sx="65000" sy="64000" flip="none" algn="tl"/>
                </a:blipFill>
              </a:rPr>
              <a:t> Organisational Health Index</a:t>
            </a:r>
          </a:p>
        </p:txBody>
      </p:sp>
      <p:sp>
        <p:nvSpPr>
          <p:cNvPr id="3" name="Content Placeholder 2"/>
          <p:cNvSpPr>
            <a:spLocks noGrp="1"/>
          </p:cNvSpPr>
          <p:nvPr>
            <p:ph idx="1"/>
          </p:nvPr>
        </p:nvSpPr>
        <p:spPr/>
        <p:txBody>
          <a:bodyPr/>
          <a:lstStyle/>
          <a:p>
            <a:pPr marL="0" indent="0" algn="just">
              <a:buNone/>
            </a:pPr>
            <a:r>
              <a:rPr lang="en-GB" dirty="0"/>
              <a:t>“An organization’s health—its ability to align around and achieve strategic goals—is critical for long-term performance. </a:t>
            </a:r>
          </a:p>
          <a:p>
            <a:pPr marL="0" indent="0" algn="just">
              <a:buNone/>
            </a:pPr>
            <a:r>
              <a:rPr lang="en-GB" dirty="0"/>
              <a:t>However, many leaders overlook organizational health because they lack a clear way to measure and improve it”.</a:t>
            </a:r>
          </a:p>
          <a:p>
            <a:pPr marL="0" indent="0" algn="r">
              <a:buNone/>
            </a:pPr>
            <a:r>
              <a:rPr lang="en-GB" sz="1800" dirty="0"/>
              <a:t>(McKinsey, 2019)</a:t>
            </a:r>
          </a:p>
        </p:txBody>
      </p:sp>
    </p:spTree>
    <p:extLst>
      <p:ext uri="{BB962C8B-B14F-4D97-AF65-F5344CB8AC3E}">
        <p14:creationId xmlns:p14="http://schemas.microsoft.com/office/powerpoint/2010/main" val="311142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5768"/>
            <a:ext cx="9144000" cy="5727488"/>
          </a:xfrm>
          <a:prstGeom prst="rect">
            <a:avLst/>
          </a:prstGeom>
        </p:spPr>
      </p:pic>
    </p:spTree>
    <p:extLst>
      <p:ext uri="{BB962C8B-B14F-4D97-AF65-F5344CB8AC3E}">
        <p14:creationId xmlns:p14="http://schemas.microsoft.com/office/powerpoint/2010/main" val="355757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blipFill>
                  <a:blip r:embed="rId2">
                    <a:extLst>
                      <a:ext uri="{28A0092B-C50C-407E-A947-70E740481C1C}">
                        <a14:useLocalDpi xmlns:a14="http://schemas.microsoft.com/office/drawing/2010/main" val="0"/>
                      </a:ext>
                    </a:extLst>
                  </a:blip>
                  <a:tile tx="6350" ty="-127000" sx="65000" sy="64000" flip="none" algn="tl"/>
                </a:blipFill>
              </a:rPr>
              <a:t>Activity</a:t>
            </a:r>
          </a:p>
        </p:txBody>
      </p:sp>
      <p:sp>
        <p:nvSpPr>
          <p:cNvPr id="3" name="Content Placeholder 2"/>
          <p:cNvSpPr>
            <a:spLocks noGrp="1"/>
          </p:cNvSpPr>
          <p:nvPr>
            <p:ph idx="1"/>
          </p:nvPr>
        </p:nvSpPr>
        <p:spPr>
          <a:xfrm>
            <a:off x="251520" y="1268760"/>
            <a:ext cx="8712968" cy="4248473"/>
          </a:xfrm>
        </p:spPr>
        <p:style>
          <a:lnRef idx="0">
            <a:schemeClr val="accent5"/>
          </a:lnRef>
          <a:fillRef idx="3">
            <a:schemeClr val="accent5"/>
          </a:fillRef>
          <a:effectRef idx="3">
            <a:schemeClr val="accent5"/>
          </a:effectRef>
          <a:fontRef idx="minor">
            <a:schemeClr val="lt1"/>
          </a:fontRef>
        </p:style>
        <p:txBody>
          <a:bodyPr>
            <a:normAutofit lnSpcReduction="10000"/>
          </a:bodyPr>
          <a:lstStyle/>
          <a:p>
            <a:pPr marL="0" indent="0">
              <a:buNone/>
            </a:pPr>
            <a:endParaRPr lang="en-GB" dirty="0"/>
          </a:p>
          <a:p>
            <a:pPr marL="357188" indent="0">
              <a:buNone/>
            </a:pPr>
            <a:r>
              <a:rPr lang="en-GB" dirty="0"/>
              <a:t>Conduct an organisational health check using the questionnaire available on Moodle.</a:t>
            </a:r>
          </a:p>
          <a:p>
            <a:pPr marL="357188" indent="0">
              <a:buNone/>
            </a:pPr>
            <a:r>
              <a:rPr lang="en-GB" dirty="0">
                <a:solidFill>
                  <a:schemeClr val="tx1"/>
                </a:solidFill>
              </a:rPr>
              <a:t>(You may use the organisation that you are working / have worked before / the University)</a:t>
            </a:r>
          </a:p>
          <a:p>
            <a:pPr marL="357188" indent="0">
              <a:buNone/>
            </a:pPr>
            <a:endParaRPr lang="en-GB" dirty="0"/>
          </a:p>
          <a:p>
            <a:pPr marL="357188" indent="0">
              <a:buNone/>
            </a:pPr>
            <a:r>
              <a:rPr lang="en-GB" dirty="0"/>
              <a:t>Present your points to the class</a:t>
            </a:r>
          </a:p>
        </p:txBody>
      </p:sp>
    </p:spTree>
    <p:extLst>
      <p:ext uri="{BB962C8B-B14F-4D97-AF65-F5344CB8AC3E}">
        <p14:creationId xmlns:p14="http://schemas.microsoft.com/office/powerpoint/2010/main" val="4114478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8928992" cy="5472608"/>
          </a:xfrm>
        </p:spPr>
        <p:style>
          <a:lnRef idx="0">
            <a:schemeClr val="dk1"/>
          </a:lnRef>
          <a:fillRef idx="3">
            <a:schemeClr val="dk1"/>
          </a:fillRef>
          <a:effectRef idx="3">
            <a:schemeClr val="dk1"/>
          </a:effectRef>
          <a:fontRef idx="minor">
            <a:schemeClr val="lt1"/>
          </a:fontRef>
        </p:style>
        <p:txBody>
          <a:bodyPr>
            <a:normAutofit/>
          </a:bodyPr>
          <a:lstStyle/>
          <a:p>
            <a:r>
              <a:rPr lang="en-GB" sz="8000" dirty="0"/>
              <a:t>Hannan and Freeman’s Theory</a:t>
            </a:r>
          </a:p>
        </p:txBody>
      </p:sp>
    </p:spTree>
    <p:extLst>
      <p:ext uri="{BB962C8B-B14F-4D97-AF65-F5344CB8AC3E}">
        <p14:creationId xmlns:p14="http://schemas.microsoft.com/office/powerpoint/2010/main" val="1104805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normAutofit/>
          </a:bodyPr>
          <a:lstStyle/>
          <a:p>
            <a:r>
              <a:rPr lang="en-GB" sz="4000" b="1" dirty="0">
                <a:blipFill>
                  <a:blip r:embed="rId2">
                    <a:extLst>
                      <a:ext uri="{28A0092B-C50C-407E-A947-70E740481C1C}">
                        <a14:useLocalDpi xmlns:a14="http://schemas.microsoft.com/office/drawing/2010/main" val="0"/>
                      </a:ext>
                    </a:extLst>
                  </a:blip>
                  <a:tile tx="6350" ty="-127000" sx="65000" sy="64000" flip="none" algn="tl"/>
                </a:blipFill>
              </a:rPr>
              <a:t>Hannan &amp; Freeman’s Theory</a:t>
            </a:r>
          </a:p>
        </p:txBody>
      </p:sp>
      <p:sp>
        <p:nvSpPr>
          <p:cNvPr id="3" name="Content Placeholder 2"/>
          <p:cNvSpPr>
            <a:spLocks noGrp="1"/>
          </p:cNvSpPr>
          <p:nvPr>
            <p:ph idx="1"/>
          </p:nvPr>
        </p:nvSpPr>
        <p:spPr>
          <a:xfrm>
            <a:off x="0" y="1196752"/>
            <a:ext cx="9396536" cy="4320481"/>
          </a:xfrm>
        </p:spPr>
        <p:txBody>
          <a:bodyPr>
            <a:normAutofit/>
          </a:bodyPr>
          <a:lstStyle/>
          <a:p>
            <a:pPr marL="0" indent="0">
              <a:buNone/>
            </a:pPr>
            <a:r>
              <a:rPr lang="en-GB" dirty="0"/>
              <a:t>Hannan and Freeman (1984) used the concept of </a:t>
            </a:r>
            <a:r>
              <a:rPr lang="en-GB" b="1" dirty="0"/>
              <a:t>organizational ecology</a:t>
            </a:r>
            <a:r>
              <a:rPr lang="en-GB" dirty="0"/>
              <a:t> to argue that organizational effectiveness depends on the environment in which the organization operates. </a:t>
            </a:r>
          </a:p>
          <a:p>
            <a:pPr marL="0" indent="0">
              <a:buNone/>
            </a:pPr>
            <a:r>
              <a:rPr lang="en-GB" dirty="0"/>
              <a:t>An organization that delivers adequate performance in a challenging environment may be more effective than an organization that performs well without encountering problems.</a:t>
            </a:r>
          </a:p>
        </p:txBody>
      </p:sp>
    </p:spTree>
    <p:extLst>
      <p:ext uri="{BB962C8B-B14F-4D97-AF65-F5344CB8AC3E}">
        <p14:creationId xmlns:p14="http://schemas.microsoft.com/office/powerpoint/2010/main" val="386558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706090"/>
          </a:xfrm>
        </p:spPr>
        <p:txBody>
          <a:bodyPr>
            <a:normAutofit fontScale="90000"/>
          </a:bodyPr>
          <a:lstStyle/>
          <a:p>
            <a:r>
              <a:rPr lang="en-GB" sz="5400" b="1" dirty="0">
                <a:blipFill>
                  <a:blip r:embed="rId2">
                    <a:extLst>
                      <a:ext uri="{28A0092B-C50C-407E-A947-70E740481C1C}">
                        <a14:useLocalDpi xmlns:a14="http://schemas.microsoft.com/office/drawing/2010/main" val="0"/>
                      </a:ext>
                    </a:extLst>
                  </a:blip>
                  <a:tile tx="6350" ty="-127000" sx="65000" sy="64000" flip="none" algn="tl"/>
                </a:blipFill>
              </a:rPr>
              <a:t>Hannan &amp; Freeman’s Theory</a:t>
            </a:r>
          </a:p>
        </p:txBody>
      </p:sp>
      <p:graphicFrame>
        <p:nvGraphicFramePr>
          <p:cNvPr id="4" name="Diagram 3"/>
          <p:cNvGraphicFramePr/>
          <p:nvPr>
            <p:extLst>
              <p:ext uri="{D42A27DB-BD31-4B8C-83A1-F6EECF244321}">
                <p14:modId xmlns:p14="http://schemas.microsoft.com/office/powerpoint/2010/main" val="2942118849"/>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708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97FC530-13E5-46BD-97B5-EF92A905BE85}"/>
                                            </p:graphicEl>
                                          </p:spTgt>
                                        </p:tgtEl>
                                        <p:attrNameLst>
                                          <p:attrName>style.visibility</p:attrName>
                                        </p:attrNameLst>
                                      </p:cBhvr>
                                      <p:to>
                                        <p:strVal val="visible"/>
                                      </p:to>
                                    </p:set>
                                    <p:animEffect transition="in" filter="fade">
                                      <p:cBhvr>
                                        <p:cTn id="7" dur="500"/>
                                        <p:tgtEl>
                                          <p:spTgt spid="4">
                                            <p:graphicEl>
                                              <a:dgm id="{297FC530-13E5-46BD-97B5-EF92A905BE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1C2CDEF-33D6-4B5F-9538-07C179280F97}"/>
                                            </p:graphicEl>
                                          </p:spTgt>
                                        </p:tgtEl>
                                        <p:attrNameLst>
                                          <p:attrName>style.visibility</p:attrName>
                                        </p:attrNameLst>
                                      </p:cBhvr>
                                      <p:to>
                                        <p:strVal val="visible"/>
                                      </p:to>
                                    </p:set>
                                    <p:animEffect transition="in" filter="fade">
                                      <p:cBhvr>
                                        <p:cTn id="12" dur="500"/>
                                        <p:tgtEl>
                                          <p:spTgt spid="4">
                                            <p:graphicEl>
                                              <a:dgm id="{F1C2CDEF-33D6-4B5F-9538-07C179280F9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9198EC00-5084-405A-85BA-025024FA1C92}"/>
                                            </p:graphicEl>
                                          </p:spTgt>
                                        </p:tgtEl>
                                        <p:attrNameLst>
                                          <p:attrName>style.visibility</p:attrName>
                                        </p:attrNameLst>
                                      </p:cBhvr>
                                      <p:to>
                                        <p:strVal val="visible"/>
                                      </p:to>
                                    </p:set>
                                    <p:animEffect transition="in" filter="fade">
                                      <p:cBhvr>
                                        <p:cTn id="15" dur="500"/>
                                        <p:tgtEl>
                                          <p:spTgt spid="4">
                                            <p:graphicEl>
                                              <a:dgm id="{9198EC00-5084-405A-85BA-025024FA1C9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20C35A48-8D80-49B3-B217-979DA61881B0}"/>
                                            </p:graphicEl>
                                          </p:spTgt>
                                        </p:tgtEl>
                                        <p:attrNameLst>
                                          <p:attrName>style.visibility</p:attrName>
                                        </p:attrNameLst>
                                      </p:cBhvr>
                                      <p:to>
                                        <p:strVal val="visible"/>
                                      </p:to>
                                    </p:set>
                                    <p:animEffect transition="in" filter="fade">
                                      <p:cBhvr>
                                        <p:cTn id="20" dur="500"/>
                                        <p:tgtEl>
                                          <p:spTgt spid="4">
                                            <p:graphicEl>
                                              <a:dgm id="{20C35A48-8D80-49B3-B217-979DA61881B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034C32AF-5AC9-4CBF-8B99-899E75ED01B5}"/>
                                            </p:graphicEl>
                                          </p:spTgt>
                                        </p:tgtEl>
                                        <p:attrNameLst>
                                          <p:attrName>style.visibility</p:attrName>
                                        </p:attrNameLst>
                                      </p:cBhvr>
                                      <p:to>
                                        <p:strVal val="visible"/>
                                      </p:to>
                                    </p:set>
                                    <p:animEffect transition="in" filter="fade">
                                      <p:cBhvr>
                                        <p:cTn id="23" dur="500"/>
                                        <p:tgtEl>
                                          <p:spTgt spid="4">
                                            <p:graphicEl>
                                              <a:dgm id="{034C32AF-5AC9-4CBF-8B99-899E75ED01B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27244103-3C30-4AE1-95E0-136A3A099DAC}"/>
                                            </p:graphicEl>
                                          </p:spTgt>
                                        </p:tgtEl>
                                        <p:attrNameLst>
                                          <p:attrName>style.visibility</p:attrName>
                                        </p:attrNameLst>
                                      </p:cBhvr>
                                      <p:to>
                                        <p:strVal val="visible"/>
                                      </p:to>
                                    </p:set>
                                    <p:animEffect transition="in" filter="fade">
                                      <p:cBhvr>
                                        <p:cTn id="28" dur="500"/>
                                        <p:tgtEl>
                                          <p:spTgt spid="4">
                                            <p:graphicEl>
                                              <a:dgm id="{27244103-3C30-4AE1-95E0-136A3A099DA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37CCFB23-B66B-40DF-8D26-488E550637D0}"/>
                                            </p:graphicEl>
                                          </p:spTgt>
                                        </p:tgtEl>
                                        <p:attrNameLst>
                                          <p:attrName>style.visibility</p:attrName>
                                        </p:attrNameLst>
                                      </p:cBhvr>
                                      <p:to>
                                        <p:strVal val="visible"/>
                                      </p:to>
                                    </p:set>
                                    <p:animEffect transition="in" filter="fade">
                                      <p:cBhvr>
                                        <p:cTn id="31" dur="500"/>
                                        <p:tgtEl>
                                          <p:spTgt spid="4">
                                            <p:graphicEl>
                                              <a:dgm id="{37CCFB23-B66B-40DF-8D26-488E550637D0}"/>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7B615647-89F1-4831-B979-A19C768060BE}"/>
                                            </p:graphicEl>
                                          </p:spTgt>
                                        </p:tgtEl>
                                        <p:attrNameLst>
                                          <p:attrName>style.visibility</p:attrName>
                                        </p:attrNameLst>
                                      </p:cBhvr>
                                      <p:to>
                                        <p:strVal val="visible"/>
                                      </p:to>
                                    </p:set>
                                    <p:animEffect transition="in" filter="fade">
                                      <p:cBhvr>
                                        <p:cTn id="36" dur="500"/>
                                        <p:tgtEl>
                                          <p:spTgt spid="4">
                                            <p:graphicEl>
                                              <a:dgm id="{7B615647-89F1-4831-B979-A19C768060B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D885E83B-0C0D-44E7-8223-6E1F6D63FF61}"/>
                                            </p:graphicEl>
                                          </p:spTgt>
                                        </p:tgtEl>
                                        <p:attrNameLst>
                                          <p:attrName>style.visibility</p:attrName>
                                        </p:attrNameLst>
                                      </p:cBhvr>
                                      <p:to>
                                        <p:strVal val="visible"/>
                                      </p:to>
                                    </p:set>
                                    <p:animEffect transition="in" filter="fade">
                                      <p:cBhvr>
                                        <p:cTn id="39" dur="500"/>
                                        <p:tgtEl>
                                          <p:spTgt spid="4">
                                            <p:graphicEl>
                                              <a:dgm id="{D885E83B-0C0D-44E7-8223-6E1F6D63FF6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5400" cap="all" dirty="0">
                <a:blipFill>
                  <a:blip r:embed="rId2">
                    <a:extLst>
                      <a:ext uri="{28A0092B-C50C-407E-A947-70E740481C1C}">
                        <a14:useLocalDpi xmlns:a14="http://schemas.microsoft.com/office/drawing/2010/main" val="0"/>
                      </a:ext>
                    </a:extLst>
                  </a:blip>
                  <a:tile tx="6350" ty="-127000" sx="65000" sy="64000" flip="none" algn="tl"/>
                </a:blipFill>
              </a:rPr>
              <a:t>1.</a:t>
            </a:r>
            <a:r>
              <a:rPr lang="en-GB" sz="5400" dirty="0">
                <a:blipFill>
                  <a:blip r:embed="rId2">
                    <a:extLst>
                      <a:ext uri="{28A0092B-C50C-407E-A947-70E740481C1C}">
                        <a14:useLocalDpi xmlns:a14="http://schemas.microsoft.com/office/drawing/2010/main" val="0"/>
                      </a:ext>
                    </a:extLst>
                  </a:blip>
                  <a:tile tx="6350" ty="-127000" sx="65000" sy="64000" flip="none" algn="tl"/>
                </a:blipFill>
              </a:rPr>
              <a:t>Constraints:</a:t>
            </a:r>
            <a:endParaRPr lang="en-GB" sz="5400" cap="all" dirty="0">
              <a:blipFill>
                <a:blip r:embed="rId2">
                  <a:extLst>
                    <a:ext uri="{28A0092B-C50C-407E-A947-70E740481C1C}">
                      <a14:useLocalDpi xmlns:a14="http://schemas.microsoft.com/office/drawing/2010/main" val="0"/>
                    </a:ext>
                  </a:extLst>
                </a:blip>
                <a:tile tx="6350" ty="-127000" sx="65000" sy="64000" flip="none" algn="tl"/>
              </a:blipFill>
            </a:endParaRPr>
          </a:p>
        </p:txBody>
      </p:sp>
      <p:sp>
        <p:nvSpPr>
          <p:cNvPr id="3" name="Content Placeholder 2"/>
          <p:cNvSpPr>
            <a:spLocks noGrp="1"/>
          </p:cNvSpPr>
          <p:nvPr>
            <p:ph idx="1"/>
          </p:nvPr>
        </p:nvSpPr>
        <p:spPr/>
        <p:txBody>
          <a:bodyPr>
            <a:normAutofit/>
          </a:bodyPr>
          <a:lstStyle/>
          <a:p>
            <a:pPr algn="just"/>
            <a:r>
              <a:rPr lang="en-GB" dirty="0"/>
              <a:t>Your company faces constraints from internal and external factors. </a:t>
            </a:r>
          </a:p>
          <a:p>
            <a:pPr algn="just"/>
            <a:r>
              <a:rPr lang="en-GB" dirty="0"/>
              <a:t>You may not have the money for optimal solutions or the people or raw materials you need, Your physical plant and equipment may be inadequate or you may face competition or regulatory action. </a:t>
            </a:r>
          </a:p>
        </p:txBody>
      </p:sp>
    </p:spTree>
    <p:extLst>
      <p:ext uri="{BB962C8B-B14F-4D97-AF65-F5344CB8AC3E}">
        <p14:creationId xmlns:p14="http://schemas.microsoft.com/office/powerpoint/2010/main" val="1929583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cap="all" dirty="0">
                <a:blipFill>
                  <a:blip r:embed="rId2">
                    <a:extLst>
                      <a:ext uri="{28A0092B-C50C-407E-A947-70E740481C1C}">
                        <a14:useLocalDpi xmlns:a14="http://schemas.microsoft.com/office/drawing/2010/main" val="0"/>
                      </a:ext>
                    </a:extLst>
                  </a:blip>
                  <a:tile tx="6350" ty="-127000" sx="65000" sy="64000" flip="none" algn="tl"/>
                </a:blipFill>
              </a:rPr>
              <a:t>1.</a:t>
            </a:r>
            <a:r>
              <a:rPr lang="en-GB" b="1" dirty="0">
                <a:blipFill>
                  <a:blip r:embed="rId2">
                    <a:extLst>
                      <a:ext uri="{28A0092B-C50C-407E-A947-70E740481C1C}">
                        <a14:useLocalDpi xmlns:a14="http://schemas.microsoft.com/office/drawing/2010/main" val="0"/>
                      </a:ext>
                    </a:extLst>
                  </a:blip>
                  <a:tile tx="6350" ty="-127000" sx="65000" sy="64000" flip="none" algn="tl"/>
                </a:blipFill>
              </a:rPr>
              <a:t>Constraints (cont’d):</a:t>
            </a:r>
            <a:endParaRPr lang="en-GB" b="1" cap="all" dirty="0">
              <a:blipFill>
                <a:blip r:embed="rId2">
                  <a:extLst>
                    <a:ext uri="{28A0092B-C50C-407E-A947-70E740481C1C}">
                      <a14:useLocalDpi xmlns:a14="http://schemas.microsoft.com/office/drawing/2010/main" val="0"/>
                    </a:ext>
                  </a:extLst>
                </a:blip>
                <a:tile tx="6350" ty="-127000" sx="65000" sy="64000" flip="none" algn="tl"/>
              </a:blipFill>
            </a:endParaRPr>
          </a:p>
        </p:txBody>
      </p:sp>
      <p:sp>
        <p:nvSpPr>
          <p:cNvPr id="3" name="Content Placeholder 2"/>
          <p:cNvSpPr>
            <a:spLocks noGrp="1"/>
          </p:cNvSpPr>
          <p:nvPr>
            <p:ph idx="1"/>
          </p:nvPr>
        </p:nvSpPr>
        <p:spPr/>
        <p:txBody>
          <a:bodyPr>
            <a:normAutofit lnSpcReduction="10000"/>
          </a:bodyPr>
          <a:lstStyle/>
          <a:p>
            <a:pPr algn="just"/>
            <a:r>
              <a:rPr lang="en-GB" dirty="0"/>
              <a:t>Hannan and Freeman (1984) call such constraints one aspect of the environment, or ecology, in which your company operates. </a:t>
            </a:r>
          </a:p>
          <a:p>
            <a:pPr algn="just"/>
            <a:r>
              <a:rPr lang="en-GB" dirty="0"/>
              <a:t>The most effective organizations deliver the required performance, despite such constraints on their freedom to act in the most efficient manner possible.</a:t>
            </a:r>
          </a:p>
        </p:txBody>
      </p:sp>
    </p:spTree>
    <p:extLst>
      <p:ext uri="{BB962C8B-B14F-4D97-AF65-F5344CB8AC3E}">
        <p14:creationId xmlns:p14="http://schemas.microsoft.com/office/powerpoint/2010/main" val="94892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cap="all" dirty="0">
                <a:blipFill>
                  <a:blip r:embed="rId2">
                    <a:extLst>
                      <a:ext uri="{28A0092B-C50C-407E-A947-70E740481C1C}">
                        <a14:useLocalDpi xmlns:a14="http://schemas.microsoft.com/office/drawing/2010/main" val="0"/>
                      </a:ext>
                    </a:extLst>
                  </a:blip>
                  <a:tile tx="6350" ty="-127000" sx="65000" sy="64000" flip="none" algn="tl"/>
                </a:blipFill>
              </a:rPr>
              <a:t>2.</a:t>
            </a:r>
            <a:r>
              <a:rPr lang="en-GB" b="1" dirty="0">
                <a:blipFill>
                  <a:blip r:embed="rId2">
                    <a:extLst>
                      <a:ext uri="{28A0092B-C50C-407E-A947-70E740481C1C}">
                        <a14:useLocalDpi xmlns:a14="http://schemas.microsoft.com/office/drawing/2010/main" val="0"/>
                      </a:ext>
                    </a:extLst>
                  </a:blip>
                  <a:tile tx="6350" ty="-127000" sx="65000" sy="64000" flip="none" algn="tl"/>
                </a:blipFill>
              </a:rPr>
              <a:t>Adaptation:</a:t>
            </a:r>
            <a:endParaRPr lang="en-GB" b="1" cap="all" dirty="0">
              <a:blipFill>
                <a:blip r:embed="rId2">
                  <a:extLst>
                    <a:ext uri="{28A0092B-C50C-407E-A947-70E740481C1C}">
                      <a14:useLocalDpi xmlns:a14="http://schemas.microsoft.com/office/drawing/2010/main" val="0"/>
                    </a:ext>
                  </a:extLst>
                </a:blip>
                <a:tile tx="6350" ty="-127000" sx="65000" sy="64000" flip="none" algn="tl"/>
              </a:blipFill>
            </a:endParaRPr>
          </a:p>
        </p:txBody>
      </p:sp>
      <p:sp>
        <p:nvSpPr>
          <p:cNvPr id="3" name="Content Placeholder 2"/>
          <p:cNvSpPr>
            <a:spLocks noGrp="1"/>
          </p:cNvSpPr>
          <p:nvPr>
            <p:ph idx="1"/>
          </p:nvPr>
        </p:nvSpPr>
        <p:spPr/>
        <p:txBody>
          <a:bodyPr>
            <a:normAutofit fontScale="92500" lnSpcReduction="10000"/>
          </a:bodyPr>
          <a:lstStyle/>
          <a:p>
            <a:pPr algn="just"/>
            <a:r>
              <a:rPr lang="en-GB" dirty="0"/>
              <a:t>According to Hannan and Freeman (1984), one of the ways effective organizations deal with constraints that prevent them from reaching their goals is to adapt to their ecology. </a:t>
            </a:r>
          </a:p>
          <a:p>
            <a:pPr algn="just"/>
            <a:r>
              <a:rPr lang="en-GB" dirty="0"/>
              <a:t>If you don't have the money for the best and most efficient solution, you find a less expensive way to achieve the results you need. </a:t>
            </a:r>
          </a:p>
          <a:p>
            <a:endParaRPr lang="en-GB" dirty="0"/>
          </a:p>
        </p:txBody>
      </p:sp>
    </p:spTree>
    <p:extLst>
      <p:ext uri="{BB962C8B-B14F-4D97-AF65-F5344CB8AC3E}">
        <p14:creationId xmlns:p14="http://schemas.microsoft.com/office/powerpoint/2010/main" val="313966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cap="all" dirty="0">
                <a:blipFill>
                  <a:blip r:embed="rId2">
                    <a:extLst>
                      <a:ext uri="{28A0092B-C50C-407E-A947-70E740481C1C}">
                        <a14:useLocalDpi xmlns:a14="http://schemas.microsoft.com/office/drawing/2010/main" val="0"/>
                      </a:ext>
                    </a:extLst>
                  </a:blip>
                  <a:tile tx="6350" ty="-127000" sx="65000" sy="64000" flip="none" algn="tl"/>
                </a:blipFill>
              </a:rPr>
              <a:t>2.</a:t>
            </a:r>
            <a:r>
              <a:rPr lang="en-GB" b="1" dirty="0">
                <a:blipFill>
                  <a:blip r:embed="rId2">
                    <a:extLst>
                      <a:ext uri="{28A0092B-C50C-407E-A947-70E740481C1C}">
                        <a14:useLocalDpi xmlns:a14="http://schemas.microsoft.com/office/drawing/2010/main" val="0"/>
                      </a:ext>
                    </a:extLst>
                  </a:blip>
                  <a:tile tx="6350" ty="-127000" sx="65000" sy="64000" flip="none" algn="tl"/>
                </a:blipFill>
              </a:rPr>
              <a:t>Adaptation (cont’d):</a:t>
            </a:r>
            <a:endParaRPr lang="en-GB" b="1" cap="all" dirty="0">
              <a:blipFill>
                <a:blip r:embed="rId2">
                  <a:extLst>
                    <a:ext uri="{28A0092B-C50C-407E-A947-70E740481C1C}">
                      <a14:useLocalDpi xmlns:a14="http://schemas.microsoft.com/office/drawing/2010/main" val="0"/>
                    </a:ext>
                  </a:extLst>
                </a:blip>
                <a:tile tx="6350" ty="-127000" sx="65000" sy="64000" flip="none" algn="tl"/>
              </a:blipFill>
            </a:endParaRPr>
          </a:p>
        </p:txBody>
      </p:sp>
      <p:sp>
        <p:nvSpPr>
          <p:cNvPr id="3" name="Content Placeholder 2"/>
          <p:cNvSpPr>
            <a:spLocks noGrp="1"/>
          </p:cNvSpPr>
          <p:nvPr>
            <p:ph idx="1"/>
          </p:nvPr>
        </p:nvSpPr>
        <p:spPr>
          <a:xfrm>
            <a:off x="457200" y="1124744"/>
            <a:ext cx="8229600" cy="4392489"/>
          </a:xfrm>
        </p:spPr>
        <p:txBody>
          <a:bodyPr>
            <a:normAutofit/>
          </a:bodyPr>
          <a:lstStyle/>
          <a:p>
            <a:pPr algn="just"/>
            <a:r>
              <a:rPr lang="en-GB" dirty="0"/>
              <a:t>If you don't have the people with the expertise you need, you can train the people you have to carry out the necessary work. </a:t>
            </a:r>
          </a:p>
          <a:p>
            <a:pPr algn="just"/>
            <a:r>
              <a:rPr lang="en-GB" dirty="0"/>
              <a:t>Effective organizations find ways to perform adequately by adapting to their environment and using the resources they have.</a:t>
            </a:r>
          </a:p>
        </p:txBody>
      </p:sp>
    </p:spTree>
    <p:extLst>
      <p:ext uri="{BB962C8B-B14F-4D97-AF65-F5344CB8AC3E}">
        <p14:creationId xmlns:p14="http://schemas.microsoft.com/office/powerpoint/2010/main" val="364081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a:blipFill>
                  <a:blip r:embed="rId2">
                    <a:extLst>
                      <a:ext uri="{28A0092B-C50C-407E-A947-70E740481C1C}">
                        <a14:useLocalDpi xmlns:a14="http://schemas.microsoft.com/office/drawing/2010/main" val="0"/>
                      </a:ext>
                    </a:extLst>
                  </a:blip>
                  <a:tile tx="6350" ty="-127000" sx="65000" sy="64000" flip="none" algn="tl"/>
                </a:blipFill>
              </a:rPr>
              <a:t>3.Inertia</a:t>
            </a:r>
          </a:p>
        </p:txBody>
      </p:sp>
      <p:sp>
        <p:nvSpPr>
          <p:cNvPr id="3" name="Content Placeholder 2"/>
          <p:cNvSpPr>
            <a:spLocks noGrp="1"/>
          </p:cNvSpPr>
          <p:nvPr>
            <p:ph idx="1"/>
          </p:nvPr>
        </p:nvSpPr>
        <p:spPr>
          <a:xfrm>
            <a:off x="457200" y="1124744"/>
            <a:ext cx="8229600" cy="4392489"/>
          </a:xfrm>
        </p:spPr>
        <p:txBody>
          <a:bodyPr>
            <a:normAutofit fontScale="92500"/>
          </a:bodyPr>
          <a:lstStyle/>
          <a:p>
            <a:pPr algn="just"/>
            <a:r>
              <a:rPr lang="en-GB" dirty="0"/>
              <a:t>Hannan and Freeman (1977) identified "organizational inertia" as the obstacle preventing organizations from adapting.</a:t>
            </a:r>
          </a:p>
          <a:p>
            <a:pPr algn="just"/>
            <a:r>
              <a:rPr lang="en-GB" dirty="0"/>
              <a:t>Such inertia can consist of physical plant that is hard to change, employees who are specialized in a particular field, the lack of knowledge or capability at the management level and the history of the company that resulted in a particular culture and attitude. </a:t>
            </a:r>
          </a:p>
        </p:txBody>
      </p:sp>
    </p:spTree>
    <p:extLst>
      <p:ext uri="{BB962C8B-B14F-4D97-AF65-F5344CB8AC3E}">
        <p14:creationId xmlns:p14="http://schemas.microsoft.com/office/powerpoint/2010/main" val="15897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a:blipFill>
                  <a:blip r:embed="rId2">
                    <a:extLst>
                      <a:ext uri="{28A0092B-C50C-407E-A947-70E740481C1C}">
                        <a14:useLocalDpi xmlns:a14="http://schemas.microsoft.com/office/drawing/2010/main" val="0"/>
                      </a:ext>
                    </a:extLst>
                  </a:blip>
                  <a:tile tx="6350" ty="-127000" sx="65000" sy="64000" flip="none" algn="tl"/>
                </a:blipFill>
              </a:rPr>
              <a:t>3.Inertia (cont’d):</a:t>
            </a:r>
          </a:p>
        </p:txBody>
      </p:sp>
      <p:sp>
        <p:nvSpPr>
          <p:cNvPr id="3" name="Content Placeholder 2"/>
          <p:cNvSpPr>
            <a:spLocks noGrp="1"/>
          </p:cNvSpPr>
          <p:nvPr>
            <p:ph idx="1"/>
          </p:nvPr>
        </p:nvSpPr>
        <p:spPr>
          <a:xfrm>
            <a:off x="457200" y="1124744"/>
            <a:ext cx="8229600" cy="4392489"/>
          </a:xfrm>
        </p:spPr>
        <p:txBody>
          <a:bodyPr>
            <a:normAutofit/>
          </a:bodyPr>
          <a:lstStyle/>
          <a:p>
            <a:pPr algn="just"/>
            <a:endParaRPr lang="en-GB" dirty="0"/>
          </a:p>
          <a:p>
            <a:pPr algn="just"/>
            <a:r>
              <a:rPr lang="en-GB" dirty="0"/>
              <a:t>To operate with high effectiveness, you have to recognize these limitations and consciously work to minimize their effect. Such a strategy leaves your company free to adapt to changing conditions and performance challenges.</a:t>
            </a:r>
          </a:p>
        </p:txBody>
      </p:sp>
    </p:spTree>
    <p:extLst>
      <p:ext uri="{BB962C8B-B14F-4D97-AF65-F5344CB8AC3E}">
        <p14:creationId xmlns:p14="http://schemas.microsoft.com/office/powerpoint/2010/main" val="211363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a:blipFill>
                  <a:blip r:embed="rId2">
                    <a:extLst>
                      <a:ext uri="{28A0092B-C50C-407E-A947-70E740481C1C}">
                        <a14:useLocalDpi xmlns:a14="http://schemas.microsoft.com/office/drawing/2010/main" val="0"/>
                      </a:ext>
                    </a:extLst>
                  </a:blip>
                  <a:tile tx="6350" ty="-127000" sx="65000" sy="64000" flip="none" algn="tl"/>
                </a:blipFill>
              </a:rPr>
              <a:t>4.Selection</a:t>
            </a:r>
          </a:p>
        </p:txBody>
      </p:sp>
      <p:sp>
        <p:nvSpPr>
          <p:cNvPr id="3" name="Content Placeholder 2"/>
          <p:cNvSpPr>
            <a:spLocks noGrp="1"/>
          </p:cNvSpPr>
          <p:nvPr>
            <p:ph idx="1"/>
          </p:nvPr>
        </p:nvSpPr>
        <p:spPr/>
        <p:txBody>
          <a:bodyPr>
            <a:normAutofit lnSpcReduction="10000"/>
          </a:bodyPr>
          <a:lstStyle/>
          <a:p>
            <a:pPr algn="just"/>
            <a:r>
              <a:rPr lang="en-GB" dirty="0"/>
              <a:t>According to the ecology concept, the most effective organizations are those that can adapt to constraints by performing well under challenging conditions. </a:t>
            </a:r>
          </a:p>
          <a:p>
            <a:pPr algn="just"/>
            <a:r>
              <a:rPr lang="en-GB" dirty="0"/>
              <a:t>Because all organizations eventually experience challenges, those that can successfully adapt are the ones that survive. </a:t>
            </a:r>
          </a:p>
        </p:txBody>
      </p:sp>
    </p:spTree>
    <p:extLst>
      <p:ext uri="{BB962C8B-B14F-4D97-AF65-F5344CB8AC3E}">
        <p14:creationId xmlns:p14="http://schemas.microsoft.com/office/powerpoint/2010/main" val="102744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a:blipFill>
                  <a:blip r:embed="rId2">
                    <a:extLst>
                      <a:ext uri="{28A0092B-C50C-407E-A947-70E740481C1C}">
                        <a14:useLocalDpi xmlns:a14="http://schemas.microsoft.com/office/drawing/2010/main" val="0"/>
                      </a:ext>
                    </a:extLst>
                  </a:blip>
                  <a:tile tx="6350" ty="-127000" sx="65000" sy="64000" flip="none" algn="tl"/>
                </a:blipFill>
              </a:rPr>
              <a:t>4.Selection</a:t>
            </a:r>
          </a:p>
        </p:txBody>
      </p:sp>
      <p:sp>
        <p:nvSpPr>
          <p:cNvPr id="3" name="Content Placeholder 2"/>
          <p:cNvSpPr>
            <a:spLocks noGrp="1"/>
          </p:cNvSpPr>
          <p:nvPr>
            <p:ph idx="1"/>
          </p:nvPr>
        </p:nvSpPr>
        <p:spPr/>
        <p:txBody>
          <a:bodyPr>
            <a:normAutofit/>
          </a:bodyPr>
          <a:lstStyle/>
          <a:p>
            <a:pPr algn="just"/>
            <a:r>
              <a:rPr lang="en-GB" dirty="0"/>
              <a:t>To ensure that your company survives this process of selection, you have to promote organizational characteristics that leave your company free to adapt to changes and difficult conditions.</a:t>
            </a:r>
          </a:p>
        </p:txBody>
      </p:sp>
    </p:spTree>
    <p:extLst>
      <p:ext uri="{BB962C8B-B14F-4D97-AF65-F5344CB8AC3E}">
        <p14:creationId xmlns:p14="http://schemas.microsoft.com/office/powerpoint/2010/main" val="106528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a:xfrm>
            <a:off x="457200" y="274638"/>
            <a:ext cx="8229600" cy="778098"/>
          </a:xfrm>
        </p:spPr>
        <p:txBody>
          <a:bodyPr>
            <a:normAutofit/>
          </a:bodyPr>
          <a:lstStyle/>
          <a:p>
            <a:r>
              <a:rPr lang="en-GB" b="1" dirty="0">
                <a:blipFill>
                  <a:blip r:embed="rId2">
                    <a:extLst>
                      <a:ext uri="{28A0092B-C50C-407E-A947-70E740481C1C}">
                        <a14:useLocalDpi xmlns:a14="http://schemas.microsoft.com/office/drawing/2010/main" val="0"/>
                      </a:ext>
                    </a:extLst>
                  </a:blip>
                  <a:tile tx="6350" ty="-127000" sx="65000" sy="64000" flip="none" algn="tl"/>
                </a:blipFill>
              </a:rPr>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1600201"/>
            <a:ext cx="5338936" cy="3773015"/>
          </a:xfrm>
        </p:spPr>
        <p:txBody>
          <a:bodyPr>
            <a:normAutofit/>
          </a:bodyPr>
          <a:lstStyle/>
          <a:p>
            <a:pPr marL="0" indent="0">
              <a:buNone/>
            </a:pPr>
            <a:r>
              <a:rPr lang="en-GB" dirty="0"/>
              <a:t>Can you explain the tools that can be used to identify the factors that affect the performance of an organisation?</a:t>
            </a:r>
          </a:p>
        </p:txBody>
      </p:sp>
      <p:pic>
        <p:nvPicPr>
          <p:cNvPr id="4" name="Picture 3">
            <a:extLst>
              <a:ext uri="{FF2B5EF4-FFF2-40B4-BE49-F238E27FC236}">
                <a16:creationId xmlns:a16="http://schemas.microsoft.com/office/drawing/2014/main" id="{5C2FF307-FE3D-4D9A-A069-E9E8EBD14A04}"/>
              </a:ext>
            </a:extLst>
          </p:cNvPr>
          <p:cNvPicPr>
            <a:picLocks noChangeAspect="1"/>
          </p:cNvPicPr>
          <p:nvPr/>
        </p:nvPicPr>
        <p:blipFill>
          <a:blip r:embed="rId3"/>
          <a:stretch>
            <a:fillRect/>
          </a:stretch>
        </p:blipFill>
        <p:spPr>
          <a:xfrm>
            <a:off x="6732240" y="716832"/>
            <a:ext cx="2178242" cy="1584176"/>
          </a:xfrm>
          <a:prstGeom prst="rect">
            <a:avLst/>
          </a:prstGeom>
        </p:spPr>
      </p:pic>
      <p:pic>
        <p:nvPicPr>
          <p:cNvPr id="6" name="Picture 1">
            <a:extLst>
              <a:ext uri="{FF2B5EF4-FFF2-40B4-BE49-F238E27FC236}">
                <a16:creationId xmlns:a16="http://schemas.microsoft.com/office/drawing/2014/main" id="{CF580A14-36BE-9447-B651-360E69D1A981}"/>
              </a:ext>
            </a:extLst>
          </p:cNvPr>
          <p:cNvPicPr>
            <a:picLocks noChangeAspect="1"/>
          </p:cNvPicPr>
          <p:nvPr/>
        </p:nvPicPr>
        <p:blipFill>
          <a:blip r:embed="rId4"/>
          <a:srcRect/>
          <a:stretch>
            <a:fillRect/>
          </a:stretch>
        </p:blipFill>
        <p:spPr bwMode="auto">
          <a:xfrm>
            <a:off x="5796136" y="3212976"/>
            <a:ext cx="3223438" cy="2350505"/>
          </a:xfrm>
          <a:prstGeom prst="rect">
            <a:avLst/>
          </a:prstGeom>
          <a:noFill/>
          <a:ln w="9525">
            <a:noFill/>
            <a:miter lim="800000"/>
            <a:headEnd/>
            <a:tailEnd/>
          </a:ln>
        </p:spPr>
      </p:pic>
    </p:spTree>
    <p:extLst>
      <p:ext uri="{BB962C8B-B14F-4D97-AF65-F5344CB8AC3E}">
        <p14:creationId xmlns:p14="http://schemas.microsoft.com/office/powerpoint/2010/main" val="202527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a:xfrm>
            <a:off x="457200" y="274638"/>
            <a:ext cx="8229600" cy="634082"/>
          </a:xfrm>
        </p:spPr>
        <p:txBody>
          <a:bodyPr>
            <a:noAutofit/>
          </a:bodyPr>
          <a:lstStyle/>
          <a:p>
            <a:r>
              <a:rPr lang="en-GB" b="1" dirty="0">
                <a:blipFill>
                  <a:blip r:embed="rId2">
                    <a:extLst>
                      <a:ext uri="{28A0092B-C50C-407E-A947-70E740481C1C}">
                        <a14:useLocalDpi xmlns:a14="http://schemas.microsoft.com/office/drawing/2010/main" val="0"/>
                      </a:ext>
                    </a:extLst>
                  </a:blip>
                  <a:tile tx="6350" ty="-127000" sx="65000" sy="64000" flip="none" algn="tl"/>
                </a:blipFill>
              </a:rPr>
              <a:t>References</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0" y="908720"/>
            <a:ext cx="9036496" cy="4406787"/>
          </a:xfrm>
        </p:spPr>
        <p:txBody>
          <a:bodyPr>
            <a:normAutofit/>
          </a:bodyPr>
          <a:lstStyle/>
          <a:p>
            <a:pPr marL="0" indent="0" algn="just">
              <a:buNone/>
            </a:pPr>
            <a:r>
              <a:rPr lang="en-GB" sz="2400" dirty="0"/>
              <a:t>Beer, M. (2009).  Sustain Organizational Performance through Continuous Learning, Change, and Realignment.  In E. A. Locke (Ed.), Handbook of  Principles of Organizational </a:t>
            </a:r>
            <a:r>
              <a:rPr lang="en-GB" sz="2400" dirty="0" err="1"/>
              <a:t>Behavior</a:t>
            </a:r>
            <a:r>
              <a:rPr lang="en-GB" sz="2400" dirty="0"/>
              <a:t>: </a:t>
            </a:r>
            <a:r>
              <a:rPr lang="en-GB" sz="2400" dirty="0" err="1"/>
              <a:t>Indispensible</a:t>
            </a:r>
            <a:r>
              <a:rPr lang="en-GB" sz="2400" dirty="0"/>
              <a:t> Knowledge for Evidence-Based Management (2nd ed.; pp. 537-555).  Chichester, West Sussex, UK: Wiley. </a:t>
            </a:r>
          </a:p>
          <a:p>
            <a:pPr marL="0" indent="0" algn="just">
              <a:buNone/>
            </a:pPr>
            <a:endParaRPr lang="en-GB" sz="2400" dirty="0"/>
          </a:p>
          <a:p>
            <a:pPr marL="0" indent="0" algn="just">
              <a:buNone/>
            </a:pPr>
            <a:r>
              <a:rPr lang="en-GB" sz="2400" dirty="0"/>
              <a:t>Hannan, M. T and Freeman, J. (1984). Structural Inertia and Organisational Change, American Sociological Review, 49 (2), 149 - 164</a:t>
            </a:r>
          </a:p>
        </p:txBody>
      </p:sp>
    </p:spTree>
    <p:extLst>
      <p:ext uri="{BB962C8B-B14F-4D97-AF65-F5344CB8AC3E}">
        <p14:creationId xmlns:p14="http://schemas.microsoft.com/office/powerpoint/2010/main" val="314715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52D497F2-CAD7-44AD-B30A-5363C40878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schemas.microsoft.com/office/infopath/2007/PartnerControls"/>
    <ds:schemaRef ds:uri="http://purl.org/dc/elements/1.1/"/>
    <ds:schemaRef ds:uri="http://schemas.microsoft.com/office/2006/documentManagement/types"/>
    <ds:schemaRef ds:uri="e2529e2e-246e-4beb-bcc0-0746cc8768ab"/>
    <ds:schemaRef ds:uri="http://purl.org/dc/term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44027</TotalTime>
  <Words>939</Words>
  <Application>Microsoft Office PowerPoint</Application>
  <PresentationFormat>On-screen Show (4:3)</PresentationFormat>
  <Paragraphs>87</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Rockwell Condensed</vt:lpstr>
      <vt:lpstr>20140311PresentationUWTSDTemplate</vt:lpstr>
      <vt:lpstr>BA International Hotel Management M5X01924  Management and Organisational Behaviour</vt:lpstr>
      <vt:lpstr>Previously…..</vt:lpstr>
      <vt:lpstr>In this Session…..</vt:lpstr>
      <vt:lpstr>Theories of Organizational Performance</vt:lpstr>
      <vt:lpstr>Theories of Organisational Performance</vt:lpstr>
      <vt:lpstr>Beer’s Model</vt:lpstr>
      <vt:lpstr>Beer’s Silent Barriers</vt:lpstr>
      <vt:lpstr>Beer’s Silent Barriers</vt:lpstr>
      <vt:lpstr>Beer’s Silent Barriers</vt:lpstr>
      <vt:lpstr>How to Overcome the Barriers?</vt:lpstr>
      <vt:lpstr>Activity</vt:lpstr>
      <vt:lpstr>Organisational health index (OHI)</vt:lpstr>
      <vt:lpstr>What is OHI?</vt:lpstr>
      <vt:lpstr>Mckinsey’s Organisational Health Index</vt:lpstr>
      <vt:lpstr>PowerPoint Presentation</vt:lpstr>
      <vt:lpstr>Activity</vt:lpstr>
      <vt:lpstr>Hannan and Freeman’s Theory</vt:lpstr>
      <vt:lpstr>Hannan &amp; Freeman’s Theory</vt:lpstr>
      <vt:lpstr>Hannan &amp; Freeman’s Theory</vt:lpstr>
      <vt:lpstr>1.Constraints:</vt:lpstr>
      <vt:lpstr>1.Constraints (cont’d):</vt:lpstr>
      <vt:lpstr>2.Adaptation:</vt:lpstr>
      <vt:lpstr>2.Adaptation (cont’d):</vt:lpstr>
      <vt:lpstr>3.Inertia</vt:lpstr>
      <vt:lpstr>3.Inertia (cont’d):</vt:lpstr>
      <vt:lpstr>4.Selection</vt:lpstr>
      <vt:lpstr>4.Selection</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ADEGBITE O. (580750)</cp:lastModifiedBy>
  <cp:revision>255</cp:revision>
  <dcterms:created xsi:type="dcterms:W3CDTF">2015-04-14T15:21:28Z</dcterms:created>
  <dcterms:modified xsi:type="dcterms:W3CDTF">2020-03-03T01:16:32Z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